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56"/>
  </p:notesMasterIdLst>
  <p:handoutMasterIdLst>
    <p:handoutMasterId r:id="rId57"/>
  </p:handoutMasterIdLst>
  <p:sldIdLst>
    <p:sldId id="268" r:id="rId2"/>
    <p:sldId id="636" r:id="rId3"/>
    <p:sldId id="651" r:id="rId4"/>
    <p:sldId id="446" r:id="rId5"/>
    <p:sldId id="605" r:id="rId6"/>
    <p:sldId id="606" r:id="rId7"/>
    <p:sldId id="461" r:id="rId8"/>
    <p:sldId id="465" r:id="rId9"/>
    <p:sldId id="678" r:id="rId10"/>
    <p:sldId id="680" r:id="rId11"/>
    <p:sldId id="682" r:id="rId12"/>
    <p:sldId id="683" r:id="rId13"/>
    <p:sldId id="684" r:id="rId14"/>
    <p:sldId id="686" r:id="rId15"/>
    <p:sldId id="685" r:id="rId16"/>
    <p:sldId id="668" r:id="rId17"/>
    <p:sldId id="687" r:id="rId18"/>
    <p:sldId id="616" r:id="rId19"/>
    <p:sldId id="664" r:id="rId20"/>
    <p:sldId id="704" r:id="rId21"/>
    <p:sldId id="705" r:id="rId22"/>
    <p:sldId id="706" r:id="rId23"/>
    <p:sldId id="707" r:id="rId24"/>
    <p:sldId id="690" r:id="rId25"/>
    <p:sldId id="634" r:id="rId26"/>
    <p:sldId id="691" r:id="rId27"/>
    <p:sldId id="692" r:id="rId28"/>
    <p:sldId id="598" r:id="rId29"/>
    <p:sldId id="696" r:id="rId30"/>
    <p:sldId id="698" r:id="rId31"/>
    <p:sldId id="699" r:id="rId32"/>
    <p:sldId id="700" r:id="rId33"/>
    <p:sldId id="701" r:id="rId34"/>
    <p:sldId id="697" r:id="rId35"/>
    <p:sldId id="702" r:id="rId36"/>
    <p:sldId id="694" r:id="rId37"/>
    <p:sldId id="703" r:id="rId38"/>
    <p:sldId id="460" r:id="rId39"/>
    <p:sldId id="337" r:id="rId40"/>
    <p:sldId id="366" r:id="rId41"/>
    <p:sldId id="666" r:id="rId42"/>
    <p:sldId id="688" r:id="rId43"/>
    <p:sldId id="667" r:id="rId44"/>
    <p:sldId id="401" r:id="rId45"/>
    <p:sldId id="642" r:id="rId46"/>
    <p:sldId id="639" r:id="rId47"/>
    <p:sldId id="652" r:id="rId48"/>
    <p:sldId id="653" r:id="rId49"/>
    <p:sldId id="654" r:id="rId50"/>
    <p:sldId id="655" r:id="rId51"/>
    <p:sldId id="656" r:id="rId52"/>
    <p:sldId id="657" r:id="rId53"/>
    <p:sldId id="640" r:id="rId54"/>
    <p:sldId id="554" r:id="rId55"/>
  </p:sldIdLst>
  <p:sldSz cx="12192000" cy="6858000"/>
  <p:notesSz cx="7315200" cy="9601200"/>
  <p:defaultTextStyle>
    <a:defPPr>
      <a:defRPr lang="de-DE"/>
    </a:defPPr>
    <a:lvl1pPr algn="l" rtl="0" fontAlgn="base">
      <a:spcBef>
        <a:spcPct val="0"/>
      </a:spcBef>
      <a:spcAft>
        <a:spcPct val="0"/>
      </a:spcAft>
      <a:defRPr sz="2400" kern="1200">
        <a:solidFill>
          <a:schemeClr val="tx1"/>
        </a:solidFill>
        <a:latin typeface="Arial" charset="0"/>
        <a:ea typeface="ＭＳ Ｐゴシック"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mn-cs"/>
      </a:defRPr>
    </a:lvl2pPr>
    <a:lvl3pPr marL="914400" algn="l" rtl="0" fontAlgn="base">
      <a:spcBef>
        <a:spcPct val="0"/>
      </a:spcBef>
      <a:spcAft>
        <a:spcPct val="0"/>
      </a:spcAft>
      <a:defRPr sz="2400" kern="1200">
        <a:solidFill>
          <a:schemeClr val="tx1"/>
        </a:solidFill>
        <a:latin typeface="Arial" charset="0"/>
        <a:ea typeface="ＭＳ Ｐゴシック" charset="-128"/>
        <a:cs typeface="+mn-cs"/>
      </a:defRPr>
    </a:lvl3pPr>
    <a:lvl4pPr marL="1371600" algn="l" rtl="0" fontAlgn="base">
      <a:spcBef>
        <a:spcPct val="0"/>
      </a:spcBef>
      <a:spcAft>
        <a:spcPct val="0"/>
      </a:spcAft>
      <a:defRPr sz="2400" kern="1200">
        <a:solidFill>
          <a:schemeClr val="tx1"/>
        </a:solidFill>
        <a:latin typeface="Arial" charset="0"/>
        <a:ea typeface="ＭＳ Ｐゴシック" charset="-128"/>
        <a:cs typeface="+mn-cs"/>
      </a:defRPr>
    </a:lvl4pPr>
    <a:lvl5pPr marL="1828800" algn="l" rtl="0" fontAlgn="base">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9900"/>
    <a:srgbClr val="FF33CC"/>
    <a:srgbClr val="92D050"/>
    <a:srgbClr val="00CC00"/>
    <a:srgbClr val="000000"/>
    <a:srgbClr val="7CBA00"/>
    <a:srgbClr val="DCDCDA"/>
    <a:srgbClr val="B2B2B2"/>
    <a:srgbClr val="C8C8C6"/>
    <a:srgbClr val="DCDC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0" autoAdjust="0"/>
    <p:restoredTop sz="86386" autoAdjust="0"/>
  </p:normalViewPr>
  <p:slideViewPr>
    <p:cSldViewPr snapToObjects="1">
      <p:cViewPr varScale="1">
        <p:scale>
          <a:sx n="85" d="100"/>
          <a:sy n="85" d="100"/>
        </p:scale>
        <p:origin x="691" y="62"/>
      </p:cViewPr>
      <p:guideLst>
        <p:guide orient="horz" pos="2160"/>
        <p:guide pos="3840"/>
      </p:guideLst>
    </p:cSldViewPr>
  </p:slideViewPr>
  <p:outlineViewPr>
    <p:cViewPr>
      <p:scale>
        <a:sx n="33" d="100"/>
        <a:sy n="33" d="100"/>
      </p:scale>
      <p:origin x="0" y="7578"/>
    </p:cViewPr>
  </p:outlineViewPr>
  <p:notesTextViewPr>
    <p:cViewPr>
      <p:scale>
        <a:sx n="100" d="100"/>
        <a:sy n="100" d="100"/>
      </p:scale>
      <p:origin x="0" y="0"/>
    </p:cViewPr>
  </p:notesTextViewPr>
  <p:sorterViewPr>
    <p:cViewPr>
      <p:scale>
        <a:sx n="100" d="100"/>
        <a:sy n="100" d="100"/>
      </p:scale>
      <p:origin x="0" y="206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168E19-6E1F-4020-AE1B-0B74B96D2909}" type="doc">
      <dgm:prSet loTypeId="urn:microsoft.com/office/officeart/2005/8/layout/hierarchy4" loCatId="list" qsTypeId="urn:microsoft.com/office/officeart/2005/8/quickstyle/simple4" qsCatId="simple" csTypeId="urn:microsoft.com/office/officeart/2005/8/colors/accent4_5" csCatId="accent4" phldr="1"/>
      <dgm:spPr/>
      <dgm:t>
        <a:bodyPr/>
        <a:lstStyle/>
        <a:p>
          <a:endParaRPr lang="en-US"/>
        </a:p>
      </dgm:t>
    </dgm:pt>
    <dgm:pt modelId="{5C5CD6A3-F444-4AF9-8982-FD119EF67A76}">
      <dgm:prSet phldrT="[Text]"/>
      <dgm:spPr/>
      <dgm:t>
        <a:bodyPr/>
        <a:lstStyle/>
        <a:p>
          <a:r>
            <a:rPr lang="en-US" dirty="0"/>
            <a:t>Emissions</a:t>
          </a:r>
        </a:p>
      </dgm:t>
    </dgm:pt>
    <dgm:pt modelId="{BFEBEE59-8D3C-41DD-869A-66213271246F}" type="parTrans" cxnId="{4C38823D-75B4-4487-834E-A3E377679166}">
      <dgm:prSet/>
      <dgm:spPr/>
      <dgm:t>
        <a:bodyPr/>
        <a:lstStyle/>
        <a:p>
          <a:endParaRPr lang="en-US"/>
        </a:p>
      </dgm:t>
    </dgm:pt>
    <dgm:pt modelId="{6B9564EF-4121-44FF-9A96-72029E5AB287}" type="sibTrans" cxnId="{4C38823D-75B4-4487-834E-A3E377679166}">
      <dgm:prSet/>
      <dgm:spPr/>
      <dgm:t>
        <a:bodyPr/>
        <a:lstStyle/>
        <a:p>
          <a:endParaRPr lang="en-US"/>
        </a:p>
      </dgm:t>
    </dgm:pt>
    <dgm:pt modelId="{ED56ED3C-F19F-4D74-94C3-458F7B4E8E6F}">
      <dgm:prSet phldrT="[Text]"/>
      <dgm:spPr>
        <a:solidFill>
          <a:srgbClr val="FFC000"/>
        </a:solidFill>
      </dgm:spPr>
      <dgm:t>
        <a:bodyPr/>
        <a:lstStyle/>
        <a:p>
          <a:r>
            <a:rPr lang="en-US" dirty="0">
              <a:solidFill>
                <a:schemeClr val="tx1"/>
              </a:solidFill>
            </a:rPr>
            <a:t>Radiated Emissions</a:t>
          </a:r>
        </a:p>
      </dgm:t>
    </dgm:pt>
    <dgm:pt modelId="{2C007727-D498-4C40-8645-BC726106C49B}" type="parTrans" cxnId="{3448968B-D653-453B-B3F0-45F920B19153}">
      <dgm:prSet/>
      <dgm:spPr/>
      <dgm:t>
        <a:bodyPr/>
        <a:lstStyle/>
        <a:p>
          <a:endParaRPr lang="en-US"/>
        </a:p>
      </dgm:t>
    </dgm:pt>
    <dgm:pt modelId="{3D9297BA-419A-4FA2-B430-E811FE17615A}" type="sibTrans" cxnId="{3448968B-D653-453B-B3F0-45F920B19153}">
      <dgm:prSet/>
      <dgm:spPr/>
      <dgm:t>
        <a:bodyPr/>
        <a:lstStyle/>
        <a:p>
          <a:endParaRPr lang="en-US"/>
        </a:p>
      </dgm:t>
    </dgm:pt>
    <dgm:pt modelId="{2E3B7EAF-99FD-483C-9786-6E526F3836B6}">
      <dgm:prSet phldrT="[Text]"/>
      <dgm:spPr>
        <a:solidFill>
          <a:srgbClr val="FFC000"/>
        </a:solidFill>
      </dgm:spPr>
      <dgm:t>
        <a:bodyPr/>
        <a:lstStyle/>
        <a:p>
          <a:r>
            <a:rPr lang="en-US" dirty="0">
              <a:solidFill>
                <a:schemeClr val="tx1"/>
              </a:solidFill>
            </a:rPr>
            <a:t>Conducted Emissions</a:t>
          </a:r>
        </a:p>
      </dgm:t>
    </dgm:pt>
    <dgm:pt modelId="{AA160266-7761-44DE-B2FE-3429BF254B9F}" type="parTrans" cxnId="{E4CC8787-31D9-4DA9-A312-32D5E93F8E04}">
      <dgm:prSet/>
      <dgm:spPr/>
      <dgm:t>
        <a:bodyPr/>
        <a:lstStyle/>
        <a:p>
          <a:endParaRPr lang="en-US"/>
        </a:p>
      </dgm:t>
    </dgm:pt>
    <dgm:pt modelId="{884EFFB9-528F-48F1-ABB7-4FE6A8BBF673}" type="sibTrans" cxnId="{E4CC8787-31D9-4DA9-A312-32D5E93F8E04}">
      <dgm:prSet/>
      <dgm:spPr/>
      <dgm:t>
        <a:bodyPr/>
        <a:lstStyle/>
        <a:p>
          <a:endParaRPr lang="en-US"/>
        </a:p>
      </dgm:t>
    </dgm:pt>
    <dgm:pt modelId="{61E2D2DA-21C5-431C-8745-890403F1D02F}">
      <dgm:prSet phldrT="[Text]"/>
      <dgm:spPr/>
      <dgm:t>
        <a:bodyPr/>
        <a:lstStyle/>
        <a:p>
          <a:r>
            <a:rPr lang="en-US" dirty="0"/>
            <a:t>Immunity</a:t>
          </a:r>
        </a:p>
      </dgm:t>
    </dgm:pt>
    <dgm:pt modelId="{68BB5791-0AE4-4DEF-91B4-B516A94E21AC}" type="parTrans" cxnId="{0292A630-A111-474F-9F37-72B7325ACB0D}">
      <dgm:prSet/>
      <dgm:spPr/>
      <dgm:t>
        <a:bodyPr/>
        <a:lstStyle/>
        <a:p>
          <a:endParaRPr lang="en-US"/>
        </a:p>
      </dgm:t>
    </dgm:pt>
    <dgm:pt modelId="{36FBDCCF-B9EE-492F-8BC6-40A2484535CB}" type="sibTrans" cxnId="{0292A630-A111-474F-9F37-72B7325ACB0D}">
      <dgm:prSet/>
      <dgm:spPr/>
      <dgm:t>
        <a:bodyPr/>
        <a:lstStyle/>
        <a:p>
          <a:endParaRPr lang="en-US"/>
        </a:p>
      </dgm:t>
    </dgm:pt>
    <dgm:pt modelId="{4089D703-9005-4CD2-9942-8D39E903B68E}">
      <dgm:prSet phldrT="[Text]"/>
      <dgm:spPr/>
      <dgm:t>
        <a:bodyPr/>
        <a:lstStyle/>
        <a:p>
          <a:r>
            <a:rPr lang="en-US" dirty="0"/>
            <a:t>Radiated Immunity</a:t>
          </a:r>
        </a:p>
      </dgm:t>
    </dgm:pt>
    <dgm:pt modelId="{1CA682BB-31D0-45CD-996A-02A5D3A17B1A}" type="parTrans" cxnId="{24B744DD-44CE-4E73-AB95-BBBB1437DE61}">
      <dgm:prSet/>
      <dgm:spPr/>
      <dgm:t>
        <a:bodyPr/>
        <a:lstStyle/>
        <a:p>
          <a:endParaRPr lang="en-US"/>
        </a:p>
      </dgm:t>
    </dgm:pt>
    <dgm:pt modelId="{FD83A7B3-B7DD-40F2-80EE-07BEB6FA18F9}" type="sibTrans" cxnId="{24B744DD-44CE-4E73-AB95-BBBB1437DE61}">
      <dgm:prSet/>
      <dgm:spPr/>
      <dgm:t>
        <a:bodyPr/>
        <a:lstStyle/>
        <a:p>
          <a:endParaRPr lang="en-US"/>
        </a:p>
      </dgm:t>
    </dgm:pt>
    <dgm:pt modelId="{60743E4C-E546-47D3-81A1-CB2A99960827}">
      <dgm:prSet phldrT="[Text]"/>
      <dgm:spPr/>
      <dgm:t>
        <a:bodyPr/>
        <a:lstStyle/>
        <a:p>
          <a:r>
            <a:rPr lang="en-US" dirty="0"/>
            <a:t>Conducted Immunity</a:t>
          </a:r>
        </a:p>
      </dgm:t>
    </dgm:pt>
    <dgm:pt modelId="{7467AE38-96D7-4587-89E4-F03198E595A1}" type="parTrans" cxnId="{502D7F53-A7BF-40E1-BCD1-4E137DC4F628}">
      <dgm:prSet/>
      <dgm:spPr/>
      <dgm:t>
        <a:bodyPr/>
        <a:lstStyle/>
        <a:p>
          <a:endParaRPr lang="en-US"/>
        </a:p>
      </dgm:t>
    </dgm:pt>
    <dgm:pt modelId="{7EE91383-7357-4CDA-BACF-82DE27CDDAFD}" type="sibTrans" cxnId="{502D7F53-A7BF-40E1-BCD1-4E137DC4F628}">
      <dgm:prSet/>
      <dgm:spPr/>
      <dgm:t>
        <a:bodyPr/>
        <a:lstStyle/>
        <a:p>
          <a:endParaRPr lang="en-US"/>
        </a:p>
      </dgm:t>
    </dgm:pt>
    <dgm:pt modelId="{EBC77F67-494E-427B-8269-2CE2A2F85944}">
      <dgm:prSet phldrT="[Text]"/>
      <dgm:spPr/>
      <dgm:t>
        <a:bodyPr/>
        <a:lstStyle/>
        <a:p>
          <a:r>
            <a:rPr lang="en-US" dirty="0"/>
            <a:t>ESD</a:t>
          </a:r>
        </a:p>
      </dgm:t>
    </dgm:pt>
    <dgm:pt modelId="{A09D22EA-C6D8-4579-AA19-87AB5FAFD8BD}" type="parTrans" cxnId="{2A48BC3B-522C-4219-BADC-A738C1BF282E}">
      <dgm:prSet/>
      <dgm:spPr/>
      <dgm:t>
        <a:bodyPr/>
        <a:lstStyle/>
        <a:p>
          <a:endParaRPr lang="en-US"/>
        </a:p>
      </dgm:t>
    </dgm:pt>
    <dgm:pt modelId="{8C0F984A-FF73-4175-82A6-451133ED01D3}" type="sibTrans" cxnId="{2A48BC3B-522C-4219-BADC-A738C1BF282E}">
      <dgm:prSet/>
      <dgm:spPr/>
      <dgm:t>
        <a:bodyPr/>
        <a:lstStyle/>
        <a:p>
          <a:endParaRPr lang="en-US"/>
        </a:p>
      </dgm:t>
    </dgm:pt>
    <dgm:pt modelId="{00010D30-E047-484E-B83B-2D08EDFEE605}">
      <dgm:prSet phldrT="[Text]"/>
      <dgm:spPr/>
      <dgm:t>
        <a:bodyPr/>
        <a:lstStyle/>
        <a:p>
          <a:r>
            <a:rPr lang="en-US" dirty="0"/>
            <a:t>Handling</a:t>
          </a:r>
        </a:p>
      </dgm:t>
    </dgm:pt>
    <dgm:pt modelId="{A0BF8454-6956-4ED9-B3FC-4EDCABCE54E5}" type="parTrans" cxnId="{C12B45F8-40E3-4E4E-A410-29396BD3A073}">
      <dgm:prSet/>
      <dgm:spPr/>
      <dgm:t>
        <a:bodyPr/>
        <a:lstStyle/>
        <a:p>
          <a:endParaRPr lang="en-US"/>
        </a:p>
      </dgm:t>
    </dgm:pt>
    <dgm:pt modelId="{2FF57B54-6D1E-4762-AA2E-11ECE35198B5}" type="sibTrans" cxnId="{C12B45F8-40E3-4E4E-A410-29396BD3A073}">
      <dgm:prSet/>
      <dgm:spPr/>
      <dgm:t>
        <a:bodyPr/>
        <a:lstStyle/>
        <a:p>
          <a:endParaRPr lang="en-US"/>
        </a:p>
      </dgm:t>
    </dgm:pt>
    <dgm:pt modelId="{D03E1B73-841B-4F30-9F1F-93FCE9788FC2}">
      <dgm:prSet phldrT="[Text]"/>
      <dgm:spPr/>
      <dgm:t>
        <a:bodyPr/>
        <a:lstStyle/>
        <a:p>
          <a:r>
            <a:rPr lang="en-US" dirty="0"/>
            <a:t>Powered</a:t>
          </a:r>
        </a:p>
      </dgm:t>
    </dgm:pt>
    <dgm:pt modelId="{1EB95BEC-55EB-4BC9-B78F-ADF4DE764637}" type="parTrans" cxnId="{2FE952B0-6C14-413D-82D3-EC26B0E6DCED}">
      <dgm:prSet/>
      <dgm:spPr/>
      <dgm:t>
        <a:bodyPr/>
        <a:lstStyle/>
        <a:p>
          <a:endParaRPr lang="en-US"/>
        </a:p>
      </dgm:t>
    </dgm:pt>
    <dgm:pt modelId="{93202925-7276-42A6-AF44-1F37E8A0B356}" type="sibTrans" cxnId="{2FE952B0-6C14-413D-82D3-EC26B0E6DCED}">
      <dgm:prSet/>
      <dgm:spPr/>
      <dgm:t>
        <a:bodyPr/>
        <a:lstStyle/>
        <a:p>
          <a:endParaRPr lang="en-US"/>
        </a:p>
      </dgm:t>
    </dgm:pt>
    <dgm:pt modelId="{064CFDD0-0774-40E4-8957-5D65BF7C517D}">
      <dgm:prSet phldrT="[Text]"/>
      <dgm:spPr/>
      <dgm:t>
        <a:bodyPr/>
        <a:lstStyle/>
        <a:p>
          <a:r>
            <a:rPr lang="en-US" dirty="0"/>
            <a:t>Field Coupled</a:t>
          </a:r>
        </a:p>
      </dgm:t>
    </dgm:pt>
    <dgm:pt modelId="{AA2E4796-7ED0-43DB-9C30-3F8E2B23DEA2}" type="parTrans" cxnId="{5A8A6DA6-7521-4428-84F2-7CE96035B117}">
      <dgm:prSet/>
      <dgm:spPr/>
      <dgm:t>
        <a:bodyPr/>
        <a:lstStyle/>
        <a:p>
          <a:endParaRPr lang="en-US"/>
        </a:p>
      </dgm:t>
    </dgm:pt>
    <dgm:pt modelId="{6DB77F97-7591-43D2-A7C0-ADF7EC3EA3E2}" type="sibTrans" cxnId="{5A8A6DA6-7521-4428-84F2-7CE96035B117}">
      <dgm:prSet/>
      <dgm:spPr/>
      <dgm:t>
        <a:bodyPr/>
        <a:lstStyle/>
        <a:p>
          <a:endParaRPr lang="en-US"/>
        </a:p>
      </dgm:t>
    </dgm:pt>
    <dgm:pt modelId="{8CA69123-F542-4CC7-8954-F1A95EC9BFA4}">
      <dgm:prSet phldrT="[Text]"/>
      <dgm:spPr/>
      <dgm:t>
        <a:bodyPr/>
        <a:lstStyle/>
        <a:p>
          <a:r>
            <a:rPr lang="en-US" dirty="0"/>
            <a:t>V C</a:t>
          </a:r>
        </a:p>
      </dgm:t>
    </dgm:pt>
    <dgm:pt modelId="{99EC1EEE-B19C-4FBA-A265-2EFD3F735390}" type="parTrans" cxnId="{22ECE36B-8FD0-4FEE-8FF0-C0B99BCD685B}">
      <dgm:prSet/>
      <dgm:spPr/>
      <dgm:t>
        <a:bodyPr/>
        <a:lstStyle/>
        <a:p>
          <a:endParaRPr lang="en-US"/>
        </a:p>
      </dgm:t>
    </dgm:pt>
    <dgm:pt modelId="{E46FF467-7202-41F0-BE45-AB0659810671}" type="sibTrans" cxnId="{22ECE36B-8FD0-4FEE-8FF0-C0B99BCD685B}">
      <dgm:prSet/>
      <dgm:spPr/>
      <dgm:t>
        <a:bodyPr/>
        <a:lstStyle/>
        <a:p>
          <a:endParaRPr lang="en-US"/>
        </a:p>
      </dgm:t>
    </dgm:pt>
    <dgm:pt modelId="{8578E654-0DD0-4182-BC5C-9F6627DF9664}">
      <dgm:prSet phldrT="[Text]"/>
      <dgm:spPr/>
      <dgm:t>
        <a:bodyPr/>
        <a:lstStyle/>
        <a:p>
          <a:r>
            <a:rPr lang="en-US" dirty="0"/>
            <a:t>Transients</a:t>
          </a:r>
        </a:p>
      </dgm:t>
    </dgm:pt>
    <dgm:pt modelId="{7EA48437-4745-4280-860D-F7DC54861930}" type="parTrans" cxnId="{5AD55E58-3A40-4DEF-AACF-AA135362E48E}">
      <dgm:prSet/>
      <dgm:spPr/>
      <dgm:t>
        <a:bodyPr/>
        <a:lstStyle/>
        <a:p>
          <a:endParaRPr lang="en-US"/>
        </a:p>
      </dgm:t>
    </dgm:pt>
    <dgm:pt modelId="{67F32987-3BF4-4105-B2F3-36EAD9794280}" type="sibTrans" cxnId="{5AD55E58-3A40-4DEF-AACF-AA135362E48E}">
      <dgm:prSet/>
      <dgm:spPr/>
      <dgm:t>
        <a:bodyPr/>
        <a:lstStyle/>
        <a:p>
          <a:endParaRPr lang="en-US"/>
        </a:p>
      </dgm:t>
    </dgm:pt>
    <dgm:pt modelId="{7661B906-4138-4462-B833-A2FC8C40810C}">
      <dgm:prSet phldrT="[Text]"/>
      <dgm:spPr/>
      <dgm:t>
        <a:bodyPr/>
        <a:lstStyle/>
        <a:p>
          <a:r>
            <a:rPr lang="en-US" dirty="0"/>
            <a:t>Electronic Sub-Assembly </a:t>
          </a:r>
        </a:p>
        <a:p>
          <a:r>
            <a:rPr lang="en-US" dirty="0"/>
            <a:t>EMC</a:t>
          </a:r>
        </a:p>
      </dgm:t>
    </dgm:pt>
    <dgm:pt modelId="{63DAE3A3-11A1-4B69-A244-8BB7C151EB35}" type="parTrans" cxnId="{9FAB91D7-2058-4A3A-8002-C1426BBC13E5}">
      <dgm:prSet/>
      <dgm:spPr/>
      <dgm:t>
        <a:bodyPr/>
        <a:lstStyle/>
        <a:p>
          <a:endParaRPr lang="en-US"/>
        </a:p>
      </dgm:t>
    </dgm:pt>
    <dgm:pt modelId="{6CACE20A-7A1A-4CAD-A1E1-8F5E230C7CAD}" type="sibTrans" cxnId="{9FAB91D7-2058-4A3A-8002-C1426BBC13E5}">
      <dgm:prSet/>
      <dgm:spPr/>
      <dgm:t>
        <a:bodyPr/>
        <a:lstStyle/>
        <a:p>
          <a:endParaRPr lang="en-US"/>
        </a:p>
      </dgm:t>
    </dgm:pt>
    <dgm:pt modelId="{E0CECBF1-5C34-4F8F-A1E0-CCDA13035360}">
      <dgm:prSet/>
      <dgm:spPr/>
      <dgm:t>
        <a:bodyPr/>
        <a:lstStyle/>
        <a:p>
          <a:r>
            <a:rPr lang="en-US" dirty="0"/>
            <a:t>OEM Vehicle-Level EMC</a:t>
          </a:r>
        </a:p>
      </dgm:t>
    </dgm:pt>
    <dgm:pt modelId="{18762662-153B-4EB8-B08E-454550E6EB42}" type="parTrans" cxnId="{19B59921-3D1E-4BBF-AA5C-6544FDFB52CE}">
      <dgm:prSet/>
      <dgm:spPr/>
      <dgm:t>
        <a:bodyPr/>
        <a:lstStyle/>
        <a:p>
          <a:endParaRPr lang="en-US"/>
        </a:p>
      </dgm:t>
    </dgm:pt>
    <dgm:pt modelId="{95762BBA-19A2-45EA-901D-BA3E8F594133}" type="sibTrans" cxnId="{19B59921-3D1E-4BBF-AA5C-6544FDFB52CE}">
      <dgm:prSet/>
      <dgm:spPr/>
      <dgm:t>
        <a:bodyPr/>
        <a:lstStyle/>
        <a:p>
          <a:endParaRPr lang="en-US"/>
        </a:p>
      </dgm:t>
    </dgm:pt>
    <dgm:pt modelId="{08F7A784-524C-4F60-BEBE-30E42E5FA42E}" type="pres">
      <dgm:prSet presAssocID="{97168E19-6E1F-4020-AE1B-0B74B96D2909}" presName="Name0" presStyleCnt="0">
        <dgm:presLayoutVars>
          <dgm:chPref val="1"/>
          <dgm:dir/>
          <dgm:animOne val="branch"/>
          <dgm:animLvl val="lvl"/>
          <dgm:resizeHandles/>
        </dgm:presLayoutVars>
      </dgm:prSet>
      <dgm:spPr/>
    </dgm:pt>
    <dgm:pt modelId="{3603509C-0C2A-48A1-89D3-CCFF72DFE39E}" type="pres">
      <dgm:prSet presAssocID="{E0CECBF1-5C34-4F8F-A1E0-CCDA13035360}" presName="vertOne" presStyleCnt="0"/>
      <dgm:spPr/>
    </dgm:pt>
    <dgm:pt modelId="{CAD43CFE-D87C-43ED-A8B2-27DE3381E201}" type="pres">
      <dgm:prSet presAssocID="{E0CECBF1-5C34-4F8F-A1E0-CCDA13035360}" presName="txOne" presStyleLbl="node0" presStyleIdx="0" presStyleCnt="1">
        <dgm:presLayoutVars>
          <dgm:chPref val="3"/>
        </dgm:presLayoutVars>
      </dgm:prSet>
      <dgm:spPr/>
    </dgm:pt>
    <dgm:pt modelId="{61726D21-C6C9-49EE-9046-3E49C2116D4E}" type="pres">
      <dgm:prSet presAssocID="{E0CECBF1-5C34-4F8F-A1E0-CCDA13035360}" presName="parTransOne" presStyleCnt="0"/>
      <dgm:spPr/>
    </dgm:pt>
    <dgm:pt modelId="{BA87A8A7-A4EE-4EE7-A6A2-21D687273D4D}" type="pres">
      <dgm:prSet presAssocID="{E0CECBF1-5C34-4F8F-A1E0-CCDA13035360}" presName="horzOne" presStyleCnt="0"/>
      <dgm:spPr/>
    </dgm:pt>
    <dgm:pt modelId="{A588FD8D-2E0C-475F-9159-2B5A24CA84EE}" type="pres">
      <dgm:prSet presAssocID="{7661B906-4138-4462-B833-A2FC8C40810C}" presName="vertTwo" presStyleCnt="0"/>
      <dgm:spPr/>
    </dgm:pt>
    <dgm:pt modelId="{9A86FB54-625B-4D35-AB25-B680F0724862}" type="pres">
      <dgm:prSet presAssocID="{7661B906-4138-4462-B833-A2FC8C40810C}" presName="txTwo" presStyleLbl="node2" presStyleIdx="0" presStyleCnt="1">
        <dgm:presLayoutVars>
          <dgm:chPref val="3"/>
        </dgm:presLayoutVars>
      </dgm:prSet>
      <dgm:spPr/>
    </dgm:pt>
    <dgm:pt modelId="{58E71686-CA38-427A-B298-67FFCE59EAB4}" type="pres">
      <dgm:prSet presAssocID="{7661B906-4138-4462-B833-A2FC8C40810C}" presName="parTransTwo" presStyleCnt="0"/>
      <dgm:spPr/>
    </dgm:pt>
    <dgm:pt modelId="{9088D372-8BA0-4E9E-A6C6-5F9E58FA71C1}" type="pres">
      <dgm:prSet presAssocID="{7661B906-4138-4462-B833-A2FC8C40810C}" presName="horzTwo" presStyleCnt="0"/>
      <dgm:spPr/>
    </dgm:pt>
    <dgm:pt modelId="{ED50B39C-ABD2-4B52-BA26-B50434CF0273}" type="pres">
      <dgm:prSet presAssocID="{5C5CD6A3-F444-4AF9-8982-FD119EF67A76}" presName="vertThree" presStyleCnt="0"/>
      <dgm:spPr/>
    </dgm:pt>
    <dgm:pt modelId="{3E921640-ACF2-4D98-9D11-84D403A3B63B}" type="pres">
      <dgm:prSet presAssocID="{5C5CD6A3-F444-4AF9-8982-FD119EF67A76}" presName="txThree" presStyleLbl="node3" presStyleIdx="0" presStyleCnt="4">
        <dgm:presLayoutVars>
          <dgm:chPref val="3"/>
        </dgm:presLayoutVars>
      </dgm:prSet>
      <dgm:spPr/>
    </dgm:pt>
    <dgm:pt modelId="{E5DC660B-4D85-441B-9D16-656766226293}" type="pres">
      <dgm:prSet presAssocID="{5C5CD6A3-F444-4AF9-8982-FD119EF67A76}" presName="parTransThree" presStyleCnt="0"/>
      <dgm:spPr/>
    </dgm:pt>
    <dgm:pt modelId="{3DBD455D-8C7E-4A92-8A1D-5BC948ECD647}" type="pres">
      <dgm:prSet presAssocID="{5C5CD6A3-F444-4AF9-8982-FD119EF67A76}" presName="horzThree" presStyleCnt="0"/>
      <dgm:spPr/>
    </dgm:pt>
    <dgm:pt modelId="{62EEE485-8956-4432-9245-C87D0464FF1B}" type="pres">
      <dgm:prSet presAssocID="{ED56ED3C-F19F-4D74-94C3-458F7B4E8E6F}" presName="vertFour" presStyleCnt="0">
        <dgm:presLayoutVars>
          <dgm:chPref val="3"/>
        </dgm:presLayoutVars>
      </dgm:prSet>
      <dgm:spPr/>
    </dgm:pt>
    <dgm:pt modelId="{2581E2DB-60F1-43E1-9C53-CC74B038CC0A}" type="pres">
      <dgm:prSet presAssocID="{ED56ED3C-F19F-4D74-94C3-458F7B4E8E6F}" presName="txFour" presStyleLbl="node4" presStyleIdx="0" presStyleCnt="8" custLinFactNeighborX="-332" custLinFactNeighborY="119">
        <dgm:presLayoutVars>
          <dgm:chPref val="3"/>
        </dgm:presLayoutVars>
      </dgm:prSet>
      <dgm:spPr/>
    </dgm:pt>
    <dgm:pt modelId="{7EBEA644-958D-4205-A90E-FD814FEBC50B}" type="pres">
      <dgm:prSet presAssocID="{ED56ED3C-F19F-4D74-94C3-458F7B4E8E6F}" presName="horzFour" presStyleCnt="0"/>
      <dgm:spPr/>
    </dgm:pt>
    <dgm:pt modelId="{E1FABE4F-6F7A-4D35-B408-43159F5E3B40}" type="pres">
      <dgm:prSet presAssocID="{3D9297BA-419A-4FA2-B430-E811FE17615A}" presName="sibSpaceFour" presStyleCnt="0"/>
      <dgm:spPr/>
    </dgm:pt>
    <dgm:pt modelId="{0ED6789B-78AF-4483-9A6B-7777F0EB6B34}" type="pres">
      <dgm:prSet presAssocID="{2E3B7EAF-99FD-483C-9786-6E526F3836B6}" presName="vertFour" presStyleCnt="0">
        <dgm:presLayoutVars>
          <dgm:chPref val="3"/>
        </dgm:presLayoutVars>
      </dgm:prSet>
      <dgm:spPr/>
    </dgm:pt>
    <dgm:pt modelId="{1622ECEE-E5E2-4529-BF54-35A57EF071CA}" type="pres">
      <dgm:prSet presAssocID="{2E3B7EAF-99FD-483C-9786-6E526F3836B6}" presName="txFour" presStyleLbl="node4" presStyleIdx="1" presStyleCnt="8">
        <dgm:presLayoutVars>
          <dgm:chPref val="3"/>
        </dgm:presLayoutVars>
      </dgm:prSet>
      <dgm:spPr/>
    </dgm:pt>
    <dgm:pt modelId="{D1F21547-AA81-4F3B-9225-699B0C986AFB}" type="pres">
      <dgm:prSet presAssocID="{2E3B7EAF-99FD-483C-9786-6E526F3836B6}" presName="horzFour" presStyleCnt="0"/>
      <dgm:spPr/>
    </dgm:pt>
    <dgm:pt modelId="{4191F4F8-8D1F-47C0-A405-9A05F92F1360}" type="pres">
      <dgm:prSet presAssocID="{6B9564EF-4121-44FF-9A96-72029E5AB287}" presName="sibSpaceThree" presStyleCnt="0"/>
      <dgm:spPr/>
    </dgm:pt>
    <dgm:pt modelId="{7B20D037-C5EC-4F18-BDC7-E42E0DBC564C}" type="pres">
      <dgm:prSet presAssocID="{61E2D2DA-21C5-431C-8745-890403F1D02F}" presName="vertThree" presStyleCnt="0"/>
      <dgm:spPr/>
    </dgm:pt>
    <dgm:pt modelId="{7BF7DB31-EBA9-469E-B70A-13FB1FF8E53C}" type="pres">
      <dgm:prSet presAssocID="{61E2D2DA-21C5-431C-8745-890403F1D02F}" presName="txThree" presStyleLbl="node3" presStyleIdx="1" presStyleCnt="4">
        <dgm:presLayoutVars>
          <dgm:chPref val="3"/>
        </dgm:presLayoutVars>
      </dgm:prSet>
      <dgm:spPr/>
    </dgm:pt>
    <dgm:pt modelId="{8C4DCECB-3766-4A29-8AA3-B36F13DD83F5}" type="pres">
      <dgm:prSet presAssocID="{61E2D2DA-21C5-431C-8745-890403F1D02F}" presName="parTransThree" presStyleCnt="0"/>
      <dgm:spPr/>
    </dgm:pt>
    <dgm:pt modelId="{580AB291-940F-4663-8531-095D579AF44D}" type="pres">
      <dgm:prSet presAssocID="{61E2D2DA-21C5-431C-8745-890403F1D02F}" presName="horzThree" presStyleCnt="0"/>
      <dgm:spPr/>
    </dgm:pt>
    <dgm:pt modelId="{F71963D2-0D75-4EE7-8E2D-72F066A267B0}" type="pres">
      <dgm:prSet presAssocID="{4089D703-9005-4CD2-9942-8D39E903B68E}" presName="vertFour" presStyleCnt="0">
        <dgm:presLayoutVars>
          <dgm:chPref val="3"/>
        </dgm:presLayoutVars>
      </dgm:prSet>
      <dgm:spPr/>
    </dgm:pt>
    <dgm:pt modelId="{AF9E4FD0-6BF6-4173-9C0C-D733458EE729}" type="pres">
      <dgm:prSet presAssocID="{4089D703-9005-4CD2-9942-8D39E903B68E}" presName="txFour" presStyleLbl="node4" presStyleIdx="2" presStyleCnt="8">
        <dgm:presLayoutVars>
          <dgm:chPref val="3"/>
        </dgm:presLayoutVars>
      </dgm:prSet>
      <dgm:spPr/>
    </dgm:pt>
    <dgm:pt modelId="{BB914903-EEFC-412A-8E91-569AF86FD898}" type="pres">
      <dgm:prSet presAssocID="{4089D703-9005-4CD2-9942-8D39E903B68E}" presName="horzFour" presStyleCnt="0"/>
      <dgm:spPr/>
    </dgm:pt>
    <dgm:pt modelId="{78A294D0-9F8B-4893-BE94-88C06D276CE2}" type="pres">
      <dgm:prSet presAssocID="{FD83A7B3-B7DD-40F2-80EE-07BEB6FA18F9}" presName="sibSpaceFour" presStyleCnt="0"/>
      <dgm:spPr/>
    </dgm:pt>
    <dgm:pt modelId="{B8515425-7380-4074-88D2-F6E3D8DD40E0}" type="pres">
      <dgm:prSet presAssocID="{60743E4C-E546-47D3-81A1-CB2A99960827}" presName="vertFour" presStyleCnt="0">
        <dgm:presLayoutVars>
          <dgm:chPref val="3"/>
        </dgm:presLayoutVars>
      </dgm:prSet>
      <dgm:spPr/>
    </dgm:pt>
    <dgm:pt modelId="{0CD988A3-FC90-4106-8C1D-E534317B9CEC}" type="pres">
      <dgm:prSet presAssocID="{60743E4C-E546-47D3-81A1-CB2A99960827}" presName="txFour" presStyleLbl="node4" presStyleIdx="3" presStyleCnt="8">
        <dgm:presLayoutVars>
          <dgm:chPref val="3"/>
        </dgm:presLayoutVars>
      </dgm:prSet>
      <dgm:spPr/>
    </dgm:pt>
    <dgm:pt modelId="{B80B7567-A9DD-45DD-AB79-ECDF0AAFD222}" type="pres">
      <dgm:prSet presAssocID="{60743E4C-E546-47D3-81A1-CB2A99960827}" presName="horzFour" presStyleCnt="0"/>
      <dgm:spPr/>
    </dgm:pt>
    <dgm:pt modelId="{1C7DBFCE-EF48-42AC-94E4-2954C766B441}" type="pres">
      <dgm:prSet presAssocID="{36FBDCCF-B9EE-492F-8BC6-40A2484535CB}" presName="sibSpaceThree" presStyleCnt="0"/>
      <dgm:spPr/>
    </dgm:pt>
    <dgm:pt modelId="{BF48427F-E707-432A-931A-45C579B2DE47}" type="pres">
      <dgm:prSet presAssocID="{EBC77F67-494E-427B-8269-2CE2A2F85944}" presName="vertThree" presStyleCnt="0"/>
      <dgm:spPr/>
    </dgm:pt>
    <dgm:pt modelId="{1D075311-F195-41D7-A910-096368CFEF58}" type="pres">
      <dgm:prSet presAssocID="{EBC77F67-494E-427B-8269-2CE2A2F85944}" presName="txThree" presStyleLbl="node3" presStyleIdx="2" presStyleCnt="4">
        <dgm:presLayoutVars>
          <dgm:chPref val="3"/>
        </dgm:presLayoutVars>
      </dgm:prSet>
      <dgm:spPr/>
    </dgm:pt>
    <dgm:pt modelId="{6EBBDEB8-B91A-459F-9D85-DA5CFA800B5B}" type="pres">
      <dgm:prSet presAssocID="{EBC77F67-494E-427B-8269-2CE2A2F85944}" presName="parTransThree" presStyleCnt="0"/>
      <dgm:spPr/>
    </dgm:pt>
    <dgm:pt modelId="{122A055F-8C99-496C-8223-FCD2D884E082}" type="pres">
      <dgm:prSet presAssocID="{EBC77F67-494E-427B-8269-2CE2A2F85944}" presName="horzThree" presStyleCnt="0"/>
      <dgm:spPr/>
    </dgm:pt>
    <dgm:pt modelId="{43580633-7288-4477-9D49-79A81CB61F7C}" type="pres">
      <dgm:prSet presAssocID="{00010D30-E047-484E-B83B-2D08EDFEE605}" presName="vertFour" presStyleCnt="0">
        <dgm:presLayoutVars>
          <dgm:chPref val="3"/>
        </dgm:presLayoutVars>
      </dgm:prSet>
      <dgm:spPr/>
    </dgm:pt>
    <dgm:pt modelId="{0845DF1F-CAA1-4F25-88B0-ABC982B3DFE0}" type="pres">
      <dgm:prSet presAssocID="{00010D30-E047-484E-B83B-2D08EDFEE605}" presName="txFour" presStyleLbl="node4" presStyleIdx="4" presStyleCnt="8">
        <dgm:presLayoutVars>
          <dgm:chPref val="3"/>
        </dgm:presLayoutVars>
      </dgm:prSet>
      <dgm:spPr/>
    </dgm:pt>
    <dgm:pt modelId="{B936AB30-326E-4A36-BF5D-9B3FEA13619B}" type="pres">
      <dgm:prSet presAssocID="{00010D30-E047-484E-B83B-2D08EDFEE605}" presName="horzFour" presStyleCnt="0"/>
      <dgm:spPr/>
    </dgm:pt>
    <dgm:pt modelId="{44B13396-5F80-4037-BF6D-795C0DC639AF}" type="pres">
      <dgm:prSet presAssocID="{2FF57B54-6D1E-4762-AA2E-11ECE35198B5}" presName="sibSpaceFour" presStyleCnt="0"/>
      <dgm:spPr/>
    </dgm:pt>
    <dgm:pt modelId="{5846D9B3-2891-40D1-84AB-B91A435C88D7}" type="pres">
      <dgm:prSet presAssocID="{D03E1B73-841B-4F30-9F1F-93FCE9788FC2}" presName="vertFour" presStyleCnt="0">
        <dgm:presLayoutVars>
          <dgm:chPref val="3"/>
        </dgm:presLayoutVars>
      </dgm:prSet>
      <dgm:spPr/>
    </dgm:pt>
    <dgm:pt modelId="{3BD5ED35-EA53-432D-9641-85F7EE4C531D}" type="pres">
      <dgm:prSet presAssocID="{D03E1B73-841B-4F30-9F1F-93FCE9788FC2}" presName="txFour" presStyleLbl="node4" presStyleIdx="5" presStyleCnt="8">
        <dgm:presLayoutVars>
          <dgm:chPref val="3"/>
        </dgm:presLayoutVars>
      </dgm:prSet>
      <dgm:spPr/>
    </dgm:pt>
    <dgm:pt modelId="{8AA4A6E6-6BF9-4B97-890C-EB75B9E0BD1C}" type="pres">
      <dgm:prSet presAssocID="{D03E1B73-841B-4F30-9F1F-93FCE9788FC2}" presName="horzFour" presStyleCnt="0"/>
      <dgm:spPr/>
    </dgm:pt>
    <dgm:pt modelId="{70195CFD-4C99-4331-AE94-18123BC99E6C}" type="pres">
      <dgm:prSet presAssocID="{93202925-7276-42A6-AF44-1F37E8A0B356}" presName="sibSpaceFour" presStyleCnt="0"/>
      <dgm:spPr/>
    </dgm:pt>
    <dgm:pt modelId="{B1E7BE29-CDB0-4F1C-A1E6-C38B5D8D3936}" type="pres">
      <dgm:prSet presAssocID="{064CFDD0-0774-40E4-8957-5D65BF7C517D}" presName="vertFour" presStyleCnt="0">
        <dgm:presLayoutVars>
          <dgm:chPref val="3"/>
        </dgm:presLayoutVars>
      </dgm:prSet>
      <dgm:spPr/>
    </dgm:pt>
    <dgm:pt modelId="{0875B579-0613-4EEC-A840-F2D01331AE11}" type="pres">
      <dgm:prSet presAssocID="{064CFDD0-0774-40E4-8957-5D65BF7C517D}" presName="txFour" presStyleLbl="node4" presStyleIdx="6" presStyleCnt="8">
        <dgm:presLayoutVars>
          <dgm:chPref val="3"/>
        </dgm:presLayoutVars>
      </dgm:prSet>
      <dgm:spPr/>
    </dgm:pt>
    <dgm:pt modelId="{8A837A47-A670-4D6A-9C18-25B951CB4DD7}" type="pres">
      <dgm:prSet presAssocID="{064CFDD0-0774-40E4-8957-5D65BF7C517D}" presName="horzFour" presStyleCnt="0"/>
      <dgm:spPr/>
    </dgm:pt>
    <dgm:pt modelId="{BF10FAFD-3E6E-4796-8E6D-B238C558CC8F}" type="pres">
      <dgm:prSet presAssocID="{8C0F984A-FF73-4175-82A6-451133ED01D3}" presName="sibSpaceThree" presStyleCnt="0"/>
      <dgm:spPr/>
    </dgm:pt>
    <dgm:pt modelId="{FDDC8305-9248-4CD9-95CE-13A8000FAF45}" type="pres">
      <dgm:prSet presAssocID="{8CA69123-F542-4CC7-8954-F1A95EC9BFA4}" presName="vertThree" presStyleCnt="0"/>
      <dgm:spPr/>
    </dgm:pt>
    <dgm:pt modelId="{23E4C013-5E74-4F35-A94C-309B65966077}" type="pres">
      <dgm:prSet presAssocID="{8CA69123-F542-4CC7-8954-F1A95EC9BFA4}" presName="txThree" presStyleLbl="node3" presStyleIdx="3" presStyleCnt="4">
        <dgm:presLayoutVars>
          <dgm:chPref val="3"/>
        </dgm:presLayoutVars>
      </dgm:prSet>
      <dgm:spPr/>
    </dgm:pt>
    <dgm:pt modelId="{1DEBFEC1-31A1-47B6-A405-815036893959}" type="pres">
      <dgm:prSet presAssocID="{8CA69123-F542-4CC7-8954-F1A95EC9BFA4}" presName="parTransThree" presStyleCnt="0"/>
      <dgm:spPr/>
    </dgm:pt>
    <dgm:pt modelId="{DA38B4EB-3395-4B97-B77D-FF417B019B81}" type="pres">
      <dgm:prSet presAssocID="{8CA69123-F542-4CC7-8954-F1A95EC9BFA4}" presName="horzThree" presStyleCnt="0"/>
      <dgm:spPr/>
    </dgm:pt>
    <dgm:pt modelId="{A647E9D7-E7D9-4619-B61D-325E59618483}" type="pres">
      <dgm:prSet presAssocID="{8578E654-0DD0-4182-BC5C-9F6627DF9664}" presName="vertFour" presStyleCnt="0">
        <dgm:presLayoutVars>
          <dgm:chPref val="3"/>
        </dgm:presLayoutVars>
      </dgm:prSet>
      <dgm:spPr/>
    </dgm:pt>
    <dgm:pt modelId="{D9ED6942-B1A2-4DC1-98E5-12631CA970B3}" type="pres">
      <dgm:prSet presAssocID="{8578E654-0DD0-4182-BC5C-9F6627DF9664}" presName="txFour" presStyleLbl="node4" presStyleIdx="7" presStyleCnt="8">
        <dgm:presLayoutVars>
          <dgm:chPref val="3"/>
        </dgm:presLayoutVars>
      </dgm:prSet>
      <dgm:spPr/>
    </dgm:pt>
    <dgm:pt modelId="{95CC97C8-8047-4A1B-BEB8-9A81EDAD750A}" type="pres">
      <dgm:prSet presAssocID="{8578E654-0DD0-4182-BC5C-9F6627DF9664}" presName="horzFour" presStyleCnt="0"/>
      <dgm:spPr/>
    </dgm:pt>
  </dgm:ptLst>
  <dgm:cxnLst>
    <dgm:cxn modelId="{0220BF04-1AA4-4F42-A13C-19ED67B6238C}" type="presOf" srcId="{60743E4C-E546-47D3-81A1-CB2A99960827}" destId="{0CD988A3-FC90-4106-8C1D-E534317B9CEC}" srcOrd="0" destOrd="0" presId="urn:microsoft.com/office/officeart/2005/8/layout/hierarchy4"/>
    <dgm:cxn modelId="{19B59921-3D1E-4BBF-AA5C-6544FDFB52CE}" srcId="{97168E19-6E1F-4020-AE1B-0B74B96D2909}" destId="{E0CECBF1-5C34-4F8F-A1E0-CCDA13035360}" srcOrd="0" destOrd="0" parTransId="{18762662-153B-4EB8-B08E-454550E6EB42}" sibTransId="{95762BBA-19A2-45EA-901D-BA3E8F594133}"/>
    <dgm:cxn modelId="{0292A630-A111-474F-9F37-72B7325ACB0D}" srcId="{7661B906-4138-4462-B833-A2FC8C40810C}" destId="{61E2D2DA-21C5-431C-8745-890403F1D02F}" srcOrd="1" destOrd="0" parTransId="{68BB5791-0AE4-4DEF-91B4-B516A94E21AC}" sibTransId="{36FBDCCF-B9EE-492F-8BC6-40A2484535CB}"/>
    <dgm:cxn modelId="{2F3C3231-32B7-4300-A92A-42FD4E701784}" type="presOf" srcId="{61E2D2DA-21C5-431C-8745-890403F1D02F}" destId="{7BF7DB31-EBA9-469E-B70A-13FB1FF8E53C}" srcOrd="0" destOrd="0" presId="urn:microsoft.com/office/officeart/2005/8/layout/hierarchy4"/>
    <dgm:cxn modelId="{2A48BC3B-522C-4219-BADC-A738C1BF282E}" srcId="{7661B906-4138-4462-B833-A2FC8C40810C}" destId="{EBC77F67-494E-427B-8269-2CE2A2F85944}" srcOrd="2" destOrd="0" parTransId="{A09D22EA-C6D8-4579-AA19-87AB5FAFD8BD}" sibTransId="{8C0F984A-FF73-4175-82A6-451133ED01D3}"/>
    <dgm:cxn modelId="{4C38823D-75B4-4487-834E-A3E377679166}" srcId="{7661B906-4138-4462-B833-A2FC8C40810C}" destId="{5C5CD6A3-F444-4AF9-8982-FD119EF67A76}" srcOrd="0" destOrd="0" parTransId="{BFEBEE59-8D3C-41DD-869A-66213271246F}" sibTransId="{6B9564EF-4121-44FF-9A96-72029E5AB287}"/>
    <dgm:cxn modelId="{9F94E246-9D60-4037-936D-BB9DD6365583}" type="presOf" srcId="{97168E19-6E1F-4020-AE1B-0B74B96D2909}" destId="{08F7A784-524C-4F60-BEBE-30E42E5FA42E}" srcOrd="0" destOrd="0" presId="urn:microsoft.com/office/officeart/2005/8/layout/hierarchy4"/>
    <dgm:cxn modelId="{1FFEE948-3906-4A20-876C-59626057DE13}" type="presOf" srcId="{7661B906-4138-4462-B833-A2FC8C40810C}" destId="{9A86FB54-625B-4D35-AB25-B680F0724862}" srcOrd="0" destOrd="0" presId="urn:microsoft.com/office/officeart/2005/8/layout/hierarchy4"/>
    <dgm:cxn modelId="{22ECE36B-8FD0-4FEE-8FF0-C0B99BCD685B}" srcId="{7661B906-4138-4462-B833-A2FC8C40810C}" destId="{8CA69123-F542-4CC7-8954-F1A95EC9BFA4}" srcOrd="3" destOrd="0" parTransId="{99EC1EEE-B19C-4FBA-A265-2EFD3F735390}" sibTransId="{E46FF467-7202-41F0-BE45-AB0659810671}"/>
    <dgm:cxn modelId="{CB94F54E-5B39-42C3-8AA1-E0C44AAC655D}" type="presOf" srcId="{8CA69123-F542-4CC7-8954-F1A95EC9BFA4}" destId="{23E4C013-5E74-4F35-A94C-309B65966077}" srcOrd="0" destOrd="0" presId="urn:microsoft.com/office/officeart/2005/8/layout/hierarchy4"/>
    <dgm:cxn modelId="{18E2CE52-58CD-4BBA-A31D-89D464FBE3C3}" type="presOf" srcId="{EBC77F67-494E-427B-8269-2CE2A2F85944}" destId="{1D075311-F195-41D7-A910-096368CFEF58}" srcOrd="0" destOrd="0" presId="urn:microsoft.com/office/officeart/2005/8/layout/hierarchy4"/>
    <dgm:cxn modelId="{502D7F53-A7BF-40E1-BCD1-4E137DC4F628}" srcId="{61E2D2DA-21C5-431C-8745-890403F1D02F}" destId="{60743E4C-E546-47D3-81A1-CB2A99960827}" srcOrd="1" destOrd="0" parTransId="{7467AE38-96D7-4587-89E4-F03198E595A1}" sibTransId="{7EE91383-7357-4CDA-BACF-82DE27CDDAFD}"/>
    <dgm:cxn modelId="{5AD55E58-3A40-4DEF-AACF-AA135362E48E}" srcId="{8CA69123-F542-4CC7-8954-F1A95EC9BFA4}" destId="{8578E654-0DD0-4182-BC5C-9F6627DF9664}" srcOrd="0" destOrd="0" parTransId="{7EA48437-4745-4280-860D-F7DC54861930}" sibTransId="{67F32987-3BF4-4105-B2F3-36EAD9794280}"/>
    <dgm:cxn modelId="{430A0A7F-BCF9-4686-BCC9-072615E2AFDF}" type="presOf" srcId="{2E3B7EAF-99FD-483C-9786-6E526F3836B6}" destId="{1622ECEE-E5E2-4529-BF54-35A57EF071CA}" srcOrd="0" destOrd="0" presId="urn:microsoft.com/office/officeart/2005/8/layout/hierarchy4"/>
    <dgm:cxn modelId="{1D9C0A82-997B-4157-9FAF-B64FB7CE8DCE}" type="presOf" srcId="{8578E654-0DD0-4182-BC5C-9F6627DF9664}" destId="{D9ED6942-B1A2-4DC1-98E5-12631CA970B3}" srcOrd="0" destOrd="0" presId="urn:microsoft.com/office/officeart/2005/8/layout/hierarchy4"/>
    <dgm:cxn modelId="{E4CC8787-31D9-4DA9-A312-32D5E93F8E04}" srcId="{5C5CD6A3-F444-4AF9-8982-FD119EF67A76}" destId="{2E3B7EAF-99FD-483C-9786-6E526F3836B6}" srcOrd="1" destOrd="0" parTransId="{AA160266-7761-44DE-B2FE-3429BF254B9F}" sibTransId="{884EFFB9-528F-48F1-ABB7-4FE6A8BBF673}"/>
    <dgm:cxn modelId="{3448968B-D653-453B-B3F0-45F920B19153}" srcId="{5C5CD6A3-F444-4AF9-8982-FD119EF67A76}" destId="{ED56ED3C-F19F-4D74-94C3-458F7B4E8E6F}" srcOrd="0" destOrd="0" parTransId="{2C007727-D498-4C40-8645-BC726106C49B}" sibTransId="{3D9297BA-419A-4FA2-B430-E811FE17615A}"/>
    <dgm:cxn modelId="{5A8A6DA6-7521-4428-84F2-7CE96035B117}" srcId="{EBC77F67-494E-427B-8269-2CE2A2F85944}" destId="{064CFDD0-0774-40E4-8957-5D65BF7C517D}" srcOrd="2" destOrd="0" parTransId="{AA2E4796-7ED0-43DB-9C30-3F8E2B23DEA2}" sibTransId="{6DB77F97-7591-43D2-A7C0-ADF7EC3EA3E2}"/>
    <dgm:cxn modelId="{2FE952B0-6C14-413D-82D3-EC26B0E6DCED}" srcId="{EBC77F67-494E-427B-8269-2CE2A2F85944}" destId="{D03E1B73-841B-4F30-9F1F-93FCE9788FC2}" srcOrd="1" destOrd="0" parTransId="{1EB95BEC-55EB-4BC9-B78F-ADF4DE764637}" sibTransId="{93202925-7276-42A6-AF44-1F37E8A0B356}"/>
    <dgm:cxn modelId="{6B8CAEC7-0F95-4570-91D9-43490A06B3E1}" type="presOf" srcId="{ED56ED3C-F19F-4D74-94C3-458F7B4E8E6F}" destId="{2581E2DB-60F1-43E1-9C53-CC74B038CC0A}" srcOrd="0" destOrd="0" presId="urn:microsoft.com/office/officeart/2005/8/layout/hierarchy4"/>
    <dgm:cxn modelId="{5B8D0ECA-E9E1-4B1E-8E4F-BCE9E4572BF1}" type="presOf" srcId="{D03E1B73-841B-4F30-9F1F-93FCE9788FC2}" destId="{3BD5ED35-EA53-432D-9641-85F7EE4C531D}" srcOrd="0" destOrd="0" presId="urn:microsoft.com/office/officeart/2005/8/layout/hierarchy4"/>
    <dgm:cxn modelId="{8A1D0CCB-F5FB-4754-9A40-123EFC1411CD}" type="presOf" srcId="{00010D30-E047-484E-B83B-2D08EDFEE605}" destId="{0845DF1F-CAA1-4F25-88B0-ABC982B3DFE0}" srcOrd="0" destOrd="0" presId="urn:microsoft.com/office/officeart/2005/8/layout/hierarchy4"/>
    <dgm:cxn modelId="{FB656BD0-6C73-4949-8268-4E2C47C834AF}" type="presOf" srcId="{E0CECBF1-5C34-4F8F-A1E0-CCDA13035360}" destId="{CAD43CFE-D87C-43ED-A8B2-27DE3381E201}" srcOrd="0" destOrd="0" presId="urn:microsoft.com/office/officeart/2005/8/layout/hierarchy4"/>
    <dgm:cxn modelId="{C4F616D2-B78D-48B2-9879-6F6C16F1499C}" type="presOf" srcId="{5C5CD6A3-F444-4AF9-8982-FD119EF67A76}" destId="{3E921640-ACF2-4D98-9D11-84D403A3B63B}" srcOrd="0" destOrd="0" presId="urn:microsoft.com/office/officeart/2005/8/layout/hierarchy4"/>
    <dgm:cxn modelId="{9FAB91D7-2058-4A3A-8002-C1426BBC13E5}" srcId="{E0CECBF1-5C34-4F8F-A1E0-CCDA13035360}" destId="{7661B906-4138-4462-B833-A2FC8C40810C}" srcOrd="0" destOrd="0" parTransId="{63DAE3A3-11A1-4B69-A244-8BB7C151EB35}" sibTransId="{6CACE20A-7A1A-4CAD-A1E1-8F5E230C7CAD}"/>
    <dgm:cxn modelId="{24B744DD-44CE-4E73-AB95-BBBB1437DE61}" srcId="{61E2D2DA-21C5-431C-8745-890403F1D02F}" destId="{4089D703-9005-4CD2-9942-8D39E903B68E}" srcOrd="0" destOrd="0" parTransId="{1CA682BB-31D0-45CD-996A-02A5D3A17B1A}" sibTransId="{FD83A7B3-B7DD-40F2-80EE-07BEB6FA18F9}"/>
    <dgm:cxn modelId="{0B2802EF-DBE5-4259-BBF9-0CAB91A50F82}" type="presOf" srcId="{064CFDD0-0774-40E4-8957-5D65BF7C517D}" destId="{0875B579-0613-4EEC-A840-F2D01331AE11}" srcOrd="0" destOrd="0" presId="urn:microsoft.com/office/officeart/2005/8/layout/hierarchy4"/>
    <dgm:cxn modelId="{C12B45F8-40E3-4E4E-A410-29396BD3A073}" srcId="{EBC77F67-494E-427B-8269-2CE2A2F85944}" destId="{00010D30-E047-484E-B83B-2D08EDFEE605}" srcOrd="0" destOrd="0" parTransId="{A0BF8454-6956-4ED9-B3FC-4EDCABCE54E5}" sibTransId="{2FF57B54-6D1E-4762-AA2E-11ECE35198B5}"/>
    <dgm:cxn modelId="{32AE1CFC-EE4F-42A6-992C-A58BA067DFBE}" type="presOf" srcId="{4089D703-9005-4CD2-9942-8D39E903B68E}" destId="{AF9E4FD0-6BF6-4173-9C0C-D733458EE729}" srcOrd="0" destOrd="0" presId="urn:microsoft.com/office/officeart/2005/8/layout/hierarchy4"/>
    <dgm:cxn modelId="{1943FF4A-EA20-42C5-B03D-08CE468740D0}" type="presParOf" srcId="{08F7A784-524C-4F60-BEBE-30E42E5FA42E}" destId="{3603509C-0C2A-48A1-89D3-CCFF72DFE39E}" srcOrd="0" destOrd="0" presId="urn:microsoft.com/office/officeart/2005/8/layout/hierarchy4"/>
    <dgm:cxn modelId="{304A2F67-05B5-49EB-807E-4AF937499582}" type="presParOf" srcId="{3603509C-0C2A-48A1-89D3-CCFF72DFE39E}" destId="{CAD43CFE-D87C-43ED-A8B2-27DE3381E201}" srcOrd="0" destOrd="0" presId="urn:microsoft.com/office/officeart/2005/8/layout/hierarchy4"/>
    <dgm:cxn modelId="{D8149F23-3B03-4D2D-A75F-FC96A7093F72}" type="presParOf" srcId="{3603509C-0C2A-48A1-89D3-CCFF72DFE39E}" destId="{61726D21-C6C9-49EE-9046-3E49C2116D4E}" srcOrd="1" destOrd="0" presId="urn:microsoft.com/office/officeart/2005/8/layout/hierarchy4"/>
    <dgm:cxn modelId="{0A469F5C-CE59-47E7-A1EC-59A2B0E13ADE}" type="presParOf" srcId="{3603509C-0C2A-48A1-89D3-CCFF72DFE39E}" destId="{BA87A8A7-A4EE-4EE7-A6A2-21D687273D4D}" srcOrd="2" destOrd="0" presId="urn:microsoft.com/office/officeart/2005/8/layout/hierarchy4"/>
    <dgm:cxn modelId="{58F2B93C-22CB-4470-8B71-12D127452B84}" type="presParOf" srcId="{BA87A8A7-A4EE-4EE7-A6A2-21D687273D4D}" destId="{A588FD8D-2E0C-475F-9159-2B5A24CA84EE}" srcOrd="0" destOrd="0" presId="urn:microsoft.com/office/officeart/2005/8/layout/hierarchy4"/>
    <dgm:cxn modelId="{D2DBB1DE-62AD-464F-A6DB-E6571817FF91}" type="presParOf" srcId="{A588FD8D-2E0C-475F-9159-2B5A24CA84EE}" destId="{9A86FB54-625B-4D35-AB25-B680F0724862}" srcOrd="0" destOrd="0" presId="urn:microsoft.com/office/officeart/2005/8/layout/hierarchy4"/>
    <dgm:cxn modelId="{BFAE6512-DA73-4B18-A8F4-8B6417DEBE43}" type="presParOf" srcId="{A588FD8D-2E0C-475F-9159-2B5A24CA84EE}" destId="{58E71686-CA38-427A-B298-67FFCE59EAB4}" srcOrd="1" destOrd="0" presId="urn:microsoft.com/office/officeart/2005/8/layout/hierarchy4"/>
    <dgm:cxn modelId="{B363AB7F-38D4-4194-97F1-9E68948AE670}" type="presParOf" srcId="{A588FD8D-2E0C-475F-9159-2B5A24CA84EE}" destId="{9088D372-8BA0-4E9E-A6C6-5F9E58FA71C1}" srcOrd="2" destOrd="0" presId="urn:microsoft.com/office/officeart/2005/8/layout/hierarchy4"/>
    <dgm:cxn modelId="{B295927E-3C7E-4320-93B5-5C42BC3D38DA}" type="presParOf" srcId="{9088D372-8BA0-4E9E-A6C6-5F9E58FA71C1}" destId="{ED50B39C-ABD2-4B52-BA26-B50434CF0273}" srcOrd="0" destOrd="0" presId="urn:microsoft.com/office/officeart/2005/8/layout/hierarchy4"/>
    <dgm:cxn modelId="{04691AF7-5861-42B6-8493-CE046E9F3AA8}" type="presParOf" srcId="{ED50B39C-ABD2-4B52-BA26-B50434CF0273}" destId="{3E921640-ACF2-4D98-9D11-84D403A3B63B}" srcOrd="0" destOrd="0" presId="urn:microsoft.com/office/officeart/2005/8/layout/hierarchy4"/>
    <dgm:cxn modelId="{DBEBBBDE-647D-4E2E-9BDC-59918526BE89}" type="presParOf" srcId="{ED50B39C-ABD2-4B52-BA26-B50434CF0273}" destId="{E5DC660B-4D85-441B-9D16-656766226293}" srcOrd="1" destOrd="0" presId="urn:microsoft.com/office/officeart/2005/8/layout/hierarchy4"/>
    <dgm:cxn modelId="{AF5D984C-DD37-4C9F-819C-56CDC82BDEC0}" type="presParOf" srcId="{ED50B39C-ABD2-4B52-BA26-B50434CF0273}" destId="{3DBD455D-8C7E-4A92-8A1D-5BC948ECD647}" srcOrd="2" destOrd="0" presId="urn:microsoft.com/office/officeart/2005/8/layout/hierarchy4"/>
    <dgm:cxn modelId="{692E8609-8E01-4268-AD95-DC0F879C2FCA}" type="presParOf" srcId="{3DBD455D-8C7E-4A92-8A1D-5BC948ECD647}" destId="{62EEE485-8956-4432-9245-C87D0464FF1B}" srcOrd="0" destOrd="0" presId="urn:microsoft.com/office/officeart/2005/8/layout/hierarchy4"/>
    <dgm:cxn modelId="{9AC08686-B38B-4A00-962B-F7984A185103}" type="presParOf" srcId="{62EEE485-8956-4432-9245-C87D0464FF1B}" destId="{2581E2DB-60F1-43E1-9C53-CC74B038CC0A}" srcOrd="0" destOrd="0" presId="urn:microsoft.com/office/officeart/2005/8/layout/hierarchy4"/>
    <dgm:cxn modelId="{8BCBFE77-00B0-47AF-9691-D2EA37B0DC08}" type="presParOf" srcId="{62EEE485-8956-4432-9245-C87D0464FF1B}" destId="{7EBEA644-958D-4205-A90E-FD814FEBC50B}" srcOrd="1" destOrd="0" presId="urn:microsoft.com/office/officeart/2005/8/layout/hierarchy4"/>
    <dgm:cxn modelId="{EECCD123-332A-4039-9020-28D7EDD3B937}" type="presParOf" srcId="{3DBD455D-8C7E-4A92-8A1D-5BC948ECD647}" destId="{E1FABE4F-6F7A-4D35-B408-43159F5E3B40}" srcOrd="1" destOrd="0" presId="urn:microsoft.com/office/officeart/2005/8/layout/hierarchy4"/>
    <dgm:cxn modelId="{36A5CE43-1B3E-4FB5-901D-8CD06CA754D2}" type="presParOf" srcId="{3DBD455D-8C7E-4A92-8A1D-5BC948ECD647}" destId="{0ED6789B-78AF-4483-9A6B-7777F0EB6B34}" srcOrd="2" destOrd="0" presId="urn:microsoft.com/office/officeart/2005/8/layout/hierarchy4"/>
    <dgm:cxn modelId="{9DA4E191-34FF-4796-860F-D5D912160B28}" type="presParOf" srcId="{0ED6789B-78AF-4483-9A6B-7777F0EB6B34}" destId="{1622ECEE-E5E2-4529-BF54-35A57EF071CA}" srcOrd="0" destOrd="0" presId="urn:microsoft.com/office/officeart/2005/8/layout/hierarchy4"/>
    <dgm:cxn modelId="{2622F5E8-AE1E-4C89-AC04-4F568B166A43}" type="presParOf" srcId="{0ED6789B-78AF-4483-9A6B-7777F0EB6B34}" destId="{D1F21547-AA81-4F3B-9225-699B0C986AFB}" srcOrd="1" destOrd="0" presId="urn:microsoft.com/office/officeart/2005/8/layout/hierarchy4"/>
    <dgm:cxn modelId="{BEC14E18-F383-471A-843E-14882A25DB38}" type="presParOf" srcId="{9088D372-8BA0-4E9E-A6C6-5F9E58FA71C1}" destId="{4191F4F8-8D1F-47C0-A405-9A05F92F1360}" srcOrd="1" destOrd="0" presId="urn:microsoft.com/office/officeart/2005/8/layout/hierarchy4"/>
    <dgm:cxn modelId="{66AFF87A-D4AD-40F3-A8F1-1CFBE26053D8}" type="presParOf" srcId="{9088D372-8BA0-4E9E-A6C6-5F9E58FA71C1}" destId="{7B20D037-C5EC-4F18-BDC7-E42E0DBC564C}" srcOrd="2" destOrd="0" presId="urn:microsoft.com/office/officeart/2005/8/layout/hierarchy4"/>
    <dgm:cxn modelId="{4B06584D-588B-49D0-AB24-68D3FEC90947}" type="presParOf" srcId="{7B20D037-C5EC-4F18-BDC7-E42E0DBC564C}" destId="{7BF7DB31-EBA9-469E-B70A-13FB1FF8E53C}" srcOrd="0" destOrd="0" presId="urn:microsoft.com/office/officeart/2005/8/layout/hierarchy4"/>
    <dgm:cxn modelId="{B9EA822C-8991-4813-809B-DB5ECC31EE5D}" type="presParOf" srcId="{7B20D037-C5EC-4F18-BDC7-E42E0DBC564C}" destId="{8C4DCECB-3766-4A29-8AA3-B36F13DD83F5}" srcOrd="1" destOrd="0" presId="urn:microsoft.com/office/officeart/2005/8/layout/hierarchy4"/>
    <dgm:cxn modelId="{E09C5C69-DA0D-40B3-84F6-7F77FBD427A9}" type="presParOf" srcId="{7B20D037-C5EC-4F18-BDC7-E42E0DBC564C}" destId="{580AB291-940F-4663-8531-095D579AF44D}" srcOrd="2" destOrd="0" presId="urn:microsoft.com/office/officeart/2005/8/layout/hierarchy4"/>
    <dgm:cxn modelId="{1B0682C6-C8C8-411C-A9EB-64CC1E5FF076}" type="presParOf" srcId="{580AB291-940F-4663-8531-095D579AF44D}" destId="{F71963D2-0D75-4EE7-8E2D-72F066A267B0}" srcOrd="0" destOrd="0" presId="urn:microsoft.com/office/officeart/2005/8/layout/hierarchy4"/>
    <dgm:cxn modelId="{0769FC54-2777-4C89-91C4-3360CBB178FC}" type="presParOf" srcId="{F71963D2-0D75-4EE7-8E2D-72F066A267B0}" destId="{AF9E4FD0-6BF6-4173-9C0C-D733458EE729}" srcOrd="0" destOrd="0" presId="urn:microsoft.com/office/officeart/2005/8/layout/hierarchy4"/>
    <dgm:cxn modelId="{F9ABEBA7-0D50-49A2-9D88-CAC8F65228F6}" type="presParOf" srcId="{F71963D2-0D75-4EE7-8E2D-72F066A267B0}" destId="{BB914903-EEFC-412A-8E91-569AF86FD898}" srcOrd="1" destOrd="0" presId="urn:microsoft.com/office/officeart/2005/8/layout/hierarchy4"/>
    <dgm:cxn modelId="{B9D5298B-D71F-4D20-94B9-92E5A3E4953B}" type="presParOf" srcId="{580AB291-940F-4663-8531-095D579AF44D}" destId="{78A294D0-9F8B-4893-BE94-88C06D276CE2}" srcOrd="1" destOrd="0" presId="urn:microsoft.com/office/officeart/2005/8/layout/hierarchy4"/>
    <dgm:cxn modelId="{2E2B0CDD-3D54-4309-801B-C2EE678BE556}" type="presParOf" srcId="{580AB291-940F-4663-8531-095D579AF44D}" destId="{B8515425-7380-4074-88D2-F6E3D8DD40E0}" srcOrd="2" destOrd="0" presId="urn:microsoft.com/office/officeart/2005/8/layout/hierarchy4"/>
    <dgm:cxn modelId="{7060C9E8-1D16-43E4-9723-EEF3FD1D9F2F}" type="presParOf" srcId="{B8515425-7380-4074-88D2-F6E3D8DD40E0}" destId="{0CD988A3-FC90-4106-8C1D-E534317B9CEC}" srcOrd="0" destOrd="0" presId="urn:microsoft.com/office/officeart/2005/8/layout/hierarchy4"/>
    <dgm:cxn modelId="{5A14B056-77FF-48C1-BA3F-459C909E7FCC}" type="presParOf" srcId="{B8515425-7380-4074-88D2-F6E3D8DD40E0}" destId="{B80B7567-A9DD-45DD-AB79-ECDF0AAFD222}" srcOrd="1" destOrd="0" presId="urn:microsoft.com/office/officeart/2005/8/layout/hierarchy4"/>
    <dgm:cxn modelId="{B43B5976-23E0-4CD2-9DAA-D0DA011D85C0}" type="presParOf" srcId="{9088D372-8BA0-4E9E-A6C6-5F9E58FA71C1}" destId="{1C7DBFCE-EF48-42AC-94E4-2954C766B441}" srcOrd="3" destOrd="0" presId="urn:microsoft.com/office/officeart/2005/8/layout/hierarchy4"/>
    <dgm:cxn modelId="{9A57E8AE-E4F2-4A6F-8F00-D6FECC1D7F89}" type="presParOf" srcId="{9088D372-8BA0-4E9E-A6C6-5F9E58FA71C1}" destId="{BF48427F-E707-432A-931A-45C579B2DE47}" srcOrd="4" destOrd="0" presId="urn:microsoft.com/office/officeart/2005/8/layout/hierarchy4"/>
    <dgm:cxn modelId="{D5550AC8-3297-4D96-BE64-2F523C2E5D74}" type="presParOf" srcId="{BF48427F-E707-432A-931A-45C579B2DE47}" destId="{1D075311-F195-41D7-A910-096368CFEF58}" srcOrd="0" destOrd="0" presId="urn:microsoft.com/office/officeart/2005/8/layout/hierarchy4"/>
    <dgm:cxn modelId="{460A8EE0-7360-4D3E-A44A-6F713D224308}" type="presParOf" srcId="{BF48427F-E707-432A-931A-45C579B2DE47}" destId="{6EBBDEB8-B91A-459F-9D85-DA5CFA800B5B}" srcOrd="1" destOrd="0" presId="urn:microsoft.com/office/officeart/2005/8/layout/hierarchy4"/>
    <dgm:cxn modelId="{65AFFD08-EAF3-473E-9DCC-1002C68094DE}" type="presParOf" srcId="{BF48427F-E707-432A-931A-45C579B2DE47}" destId="{122A055F-8C99-496C-8223-FCD2D884E082}" srcOrd="2" destOrd="0" presId="urn:microsoft.com/office/officeart/2005/8/layout/hierarchy4"/>
    <dgm:cxn modelId="{34821C5E-1B96-4742-ACCE-641BB6629743}" type="presParOf" srcId="{122A055F-8C99-496C-8223-FCD2D884E082}" destId="{43580633-7288-4477-9D49-79A81CB61F7C}" srcOrd="0" destOrd="0" presId="urn:microsoft.com/office/officeart/2005/8/layout/hierarchy4"/>
    <dgm:cxn modelId="{5A270FFE-55E2-4E39-9F46-78995844299A}" type="presParOf" srcId="{43580633-7288-4477-9D49-79A81CB61F7C}" destId="{0845DF1F-CAA1-4F25-88B0-ABC982B3DFE0}" srcOrd="0" destOrd="0" presId="urn:microsoft.com/office/officeart/2005/8/layout/hierarchy4"/>
    <dgm:cxn modelId="{6E9F5C31-9750-44FF-B42B-0F2DACEE5EF8}" type="presParOf" srcId="{43580633-7288-4477-9D49-79A81CB61F7C}" destId="{B936AB30-326E-4A36-BF5D-9B3FEA13619B}" srcOrd="1" destOrd="0" presId="urn:microsoft.com/office/officeart/2005/8/layout/hierarchy4"/>
    <dgm:cxn modelId="{FBE37718-F229-4E2B-919C-5D037DA17E0A}" type="presParOf" srcId="{122A055F-8C99-496C-8223-FCD2D884E082}" destId="{44B13396-5F80-4037-BF6D-795C0DC639AF}" srcOrd="1" destOrd="0" presId="urn:microsoft.com/office/officeart/2005/8/layout/hierarchy4"/>
    <dgm:cxn modelId="{035EC8A7-A97F-4A32-A1A7-5B43149F134D}" type="presParOf" srcId="{122A055F-8C99-496C-8223-FCD2D884E082}" destId="{5846D9B3-2891-40D1-84AB-B91A435C88D7}" srcOrd="2" destOrd="0" presId="urn:microsoft.com/office/officeart/2005/8/layout/hierarchy4"/>
    <dgm:cxn modelId="{9C3560AC-C3F4-48AD-B1CB-96D188BE8D7C}" type="presParOf" srcId="{5846D9B3-2891-40D1-84AB-B91A435C88D7}" destId="{3BD5ED35-EA53-432D-9641-85F7EE4C531D}" srcOrd="0" destOrd="0" presId="urn:microsoft.com/office/officeart/2005/8/layout/hierarchy4"/>
    <dgm:cxn modelId="{4DE12EFD-BD5D-4608-99D7-4B5F1D687699}" type="presParOf" srcId="{5846D9B3-2891-40D1-84AB-B91A435C88D7}" destId="{8AA4A6E6-6BF9-4B97-890C-EB75B9E0BD1C}" srcOrd="1" destOrd="0" presId="urn:microsoft.com/office/officeart/2005/8/layout/hierarchy4"/>
    <dgm:cxn modelId="{E44FEAC1-08A7-4CE4-80F5-45A5467936E4}" type="presParOf" srcId="{122A055F-8C99-496C-8223-FCD2D884E082}" destId="{70195CFD-4C99-4331-AE94-18123BC99E6C}" srcOrd="3" destOrd="0" presId="urn:microsoft.com/office/officeart/2005/8/layout/hierarchy4"/>
    <dgm:cxn modelId="{064FA9F0-E86A-4B30-8BB0-B833F60DDBDE}" type="presParOf" srcId="{122A055F-8C99-496C-8223-FCD2D884E082}" destId="{B1E7BE29-CDB0-4F1C-A1E6-C38B5D8D3936}" srcOrd="4" destOrd="0" presId="urn:microsoft.com/office/officeart/2005/8/layout/hierarchy4"/>
    <dgm:cxn modelId="{66AFA4C3-9DF6-4FB7-B01C-C8E182F0A12B}" type="presParOf" srcId="{B1E7BE29-CDB0-4F1C-A1E6-C38B5D8D3936}" destId="{0875B579-0613-4EEC-A840-F2D01331AE11}" srcOrd="0" destOrd="0" presId="urn:microsoft.com/office/officeart/2005/8/layout/hierarchy4"/>
    <dgm:cxn modelId="{FADA3371-F3C5-45A8-9CBF-E501EC68B40F}" type="presParOf" srcId="{B1E7BE29-CDB0-4F1C-A1E6-C38B5D8D3936}" destId="{8A837A47-A670-4D6A-9C18-25B951CB4DD7}" srcOrd="1" destOrd="0" presId="urn:microsoft.com/office/officeart/2005/8/layout/hierarchy4"/>
    <dgm:cxn modelId="{15F84A98-BF07-408D-A088-A636EE5FD76B}" type="presParOf" srcId="{9088D372-8BA0-4E9E-A6C6-5F9E58FA71C1}" destId="{BF10FAFD-3E6E-4796-8E6D-B238C558CC8F}" srcOrd="5" destOrd="0" presId="urn:microsoft.com/office/officeart/2005/8/layout/hierarchy4"/>
    <dgm:cxn modelId="{6020DABE-C33D-43FD-84E1-6AA336C334C3}" type="presParOf" srcId="{9088D372-8BA0-4E9E-A6C6-5F9E58FA71C1}" destId="{FDDC8305-9248-4CD9-95CE-13A8000FAF45}" srcOrd="6" destOrd="0" presId="urn:microsoft.com/office/officeart/2005/8/layout/hierarchy4"/>
    <dgm:cxn modelId="{09E12CE0-39D7-4255-8492-9446CA374FBE}" type="presParOf" srcId="{FDDC8305-9248-4CD9-95CE-13A8000FAF45}" destId="{23E4C013-5E74-4F35-A94C-309B65966077}" srcOrd="0" destOrd="0" presId="urn:microsoft.com/office/officeart/2005/8/layout/hierarchy4"/>
    <dgm:cxn modelId="{CF3A24F2-6E16-46A2-BE58-28AA23BD296F}" type="presParOf" srcId="{FDDC8305-9248-4CD9-95CE-13A8000FAF45}" destId="{1DEBFEC1-31A1-47B6-A405-815036893959}" srcOrd="1" destOrd="0" presId="urn:microsoft.com/office/officeart/2005/8/layout/hierarchy4"/>
    <dgm:cxn modelId="{A5328209-5F79-48A0-8B10-3406870A223F}" type="presParOf" srcId="{FDDC8305-9248-4CD9-95CE-13A8000FAF45}" destId="{DA38B4EB-3395-4B97-B77D-FF417B019B81}" srcOrd="2" destOrd="0" presId="urn:microsoft.com/office/officeart/2005/8/layout/hierarchy4"/>
    <dgm:cxn modelId="{85BB47C6-2D97-462A-AC3F-7D2E9E363CF9}" type="presParOf" srcId="{DA38B4EB-3395-4B97-B77D-FF417B019B81}" destId="{A647E9D7-E7D9-4619-B61D-325E59618483}" srcOrd="0" destOrd="0" presId="urn:microsoft.com/office/officeart/2005/8/layout/hierarchy4"/>
    <dgm:cxn modelId="{B2DB113C-079F-495B-B1AE-E812EF1EA6C8}" type="presParOf" srcId="{A647E9D7-E7D9-4619-B61D-325E59618483}" destId="{D9ED6942-B1A2-4DC1-98E5-12631CA970B3}" srcOrd="0" destOrd="0" presId="urn:microsoft.com/office/officeart/2005/8/layout/hierarchy4"/>
    <dgm:cxn modelId="{5F18B062-C1EB-4AA7-89EF-A51043B3FF3A}" type="presParOf" srcId="{A647E9D7-E7D9-4619-B61D-325E59618483}" destId="{95CC97C8-8047-4A1B-BEB8-9A81EDAD750A}"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43CFE-D87C-43ED-A8B2-27DE3381E201}">
      <dsp:nvSpPr>
        <dsp:cNvPr id="0" name=""/>
        <dsp:cNvSpPr/>
      </dsp:nvSpPr>
      <dsp:spPr>
        <a:xfrm>
          <a:off x="3361" y="1302"/>
          <a:ext cx="8299077" cy="1098168"/>
        </a:xfrm>
        <a:prstGeom prst="roundRect">
          <a:avLst>
            <a:gd name="adj" fmla="val 10000"/>
          </a:avLst>
        </a:prstGeom>
        <a:gradFill rotWithShape="0">
          <a:gsLst>
            <a:gs pos="0">
              <a:schemeClr val="accent4">
                <a:alpha val="80000"/>
                <a:hueOff val="0"/>
                <a:satOff val="0"/>
                <a:lumOff val="0"/>
                <a:alphaOff val="0"/>
                <a:shade val="51000"/>
                <a:satMod val="130000"/>
              </a:schemeClr>
            </a:gs>
            <a:gs pos="80000">
              <a:schemeClr val="accent4">
                <a:alpha val="80000"/>
                <a:hueOff val="0"/>
                <a:satOff val="0"/>
                <a:lumOff val="0"/>
                <a:alphaOff val="0"/>
                <a:shade val="93000"/>
                <a:satMod val="130000"/>
              </a:schemeClr>
            </a:gs>
            <a:gs pos="100000">
              <a:schemeClr val="accent4">
                <a:alpha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t>OEM Vehicle-Level EMC</a:t>
          </a:r>
        </a:p>
      </dsp:txBody>
      <dsp:txXfrm>
        <a:off x="35525" y="33466"/>
        <a:ext cx="8234749" cy="1033840"/>
      </dsp:txXfrm>
    </dsp:sp>
    <dsp:sp modelId="{9A86FB54-625B-4D35-AB25-B680F0724862}">
      <dsp:nvSpPr>
        <dsp:cNvPr id="0" name=""/>
        <dsp:cNvSpPr/>
      </dsp:nvSpPr>
      <dsp:spPr>
        <a:xfrm>
          <a:off x="3361" y="1207689"/>
          <a:ext cx="8299077" cy="1098168"/>
        </a:xfrm>
        <a:prstGeom prst="roundRect">
          <a:avLst>
            <a:gd name="adj" fmla="val 10000"/>
          </a:avLst>
        </a:prstGeom>
        <a:gradFill rotWithShape="0">
          <a:gsLst>
            <a:gs pos="0">
              <a:schemeClr val="accent4">
                <a:alpha val="70000"/>
                <a:hueOff val="0"/>
                <a:satOff val="0"/>
                <a:lumOff val="0"/>
                <a:alphaOff val="0"/>
                <a:shade val="51000"/>
                <a:satMod val="130000"/>
              </a:schemeClr>
            </a:gs>
            <a:gs pos="80000">
              <a:schemeClr val="accent4">
                <a:alpha val="70000"/>
                <a:hueOff val="0"/>
                <a:satOff val="0"/>
                <a:lumOff val="0"/>
                <a:alphaOff val="0"/>
                <a:shade val="93000"/>
                <a:satMod val="130000"/>
              </a:schemeClr>
            </a:gs>
            <a:gs pos="100000">
              <a:schemeClr val="accent4">
                <a:alpha val="7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Electronic Sub-Assembly </a:t>
          </a:r>
        </a:p>
        <a:p>
          <a:pPr marL="0" lvl="0" indent="0" algn="ctr" defTabSz="1155700">
            <a:lnSpc>
              <a:spcPct val="90000"/>
            </a:lnSpc>
            <a:spcBef>
              <a:spcPct val="0"/>
            </a:spcBef>
            <a:spcAft>
              <a:spcPct val="35000"/>
            </a:spcAft>
            <a:buNone/>
          </a:pPr>
          <a:r>
            <a:rPr lang="en-US" sz="2600" kern="1200" dirty="0"/>
            <a:t>EMC</a:t>
          </a:r>
        </a:p>
      </dsp:txBody>
      <dsp:txXfrm>
        <a:off x="35525" y="1239853"/>
        <a:ext cx="8234749" cy="1033840"/>
      </dsp:txXfrm>
    </dsp:sp>
    <dsp:sp modelId="{3E921640-ACF2-4D98-9D11-84D403A3B63B}">
      <dsp:nvSpPr>
        <dsp:cNvPr id="0" name=""/>
        <dsp:cNvSpPr/>
      </dsp:nvSpPr>
      <dsp:spPr>
        <a:xfrm>
          <a:off x="3361" y="2414076"/>
          <a:ext cx="2042927" cy="1098168"/>
        </a:xfrm>
        <a:prstGeom prst="roundRect">
          <a:avLst>
            <a:gd name="adj" fmla="val 10000"/>
          </a:avLst>
        </a:prstGeom>
        <a:gradFill rotWithShape="0">
          <a:gsLst>
            <a:gs pos="0">
              <a:schemeClr val="accent4">
                <a:alpha val="50000"/>
                <a:hueOff val="0"/>
                <a:satOff val="0"/>
                <a:lumOff val="0"/>
                <a:alphaOff val="0"/>
                <a:shade val="51000"/>
                <a:satMod val="130000"/>
              </a:schemeClr>
            </a:gs>
            <a:gs pos="80000">
              <a:schemeClr val="accent4">
                <a:alpha val="50000"/>
                <a:hueOff val="0"/>
                <a:satOff val="0"/>
                <a:lumOff val="0"/>
                <a:alphaOff val="0"/>
                <a:shade val="93000"/>
                <a:satMod val="130000"/>
              </a:schemeClr>
            </a:gs>
            <a:gs pos="100000">
              <a:schemeClr val="accent4">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Emissions</a:t>
          </a:r>
        </a:p>
      </dsp:txBody>
      <dsp:txXfrm>
        <a:off x="35525" y="2446240"/>
        <a:ext cx="1978599" cy="1033840"/>
      </dsp:txXfrm>
    </dsp:sp>
    <dsp:sp modelId="{2581E2DB-60F1-43E1-9C53-CC74B038CC0A}">
      <dsp:nvSpPr>
        <dsp:cNvPr id="0" name=""/>
        <dsp:cNvSpPr/>
      </dsp:nvSpPr>
      <dsp:spPr>
        <a:xfrm>
          <a:off x="5" y="3621766"/>
          <a:ext cx="1010849" cy="1098168"/>
        </a:xfrm>
        <a:prstGeom prst="roundRect">
          <a:avLst>
            <a:gd name="adj" fmla="val 10000"/>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Radiated Emissions</a:t>
          </a:r>
        </a:p>
      </dsp:txBody>
      <dsp:txXfrm>
        <a:off x="29612" y="3651373"/>
        <a:ext cx="951635" cy="1038954"/>
      </dsp:txXfrm>
    </dsp:sp>
    <dsp:sp modelId="{1622ECEE-E5E2-4529-BF54-35A57EF071CA}">
      <dsp:nvSpPr>
        <dsp:cNvPr id="0" name=""/>
        <dsp:cNvSpPr/>
      </dsp:nvSpPr>
      <dsp:spPr>
        <a:xfrm>
          <a:off x="1035438" y="3620464"/>
          <a:ext cx="1010849" cy="1098168"/>
        </a:xfrm>
        <a:prstGeom prst="roundRect">
          <a:avLst>
            <a:gd name="adj" fmla="val 10000"/>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Conducted Emissions</a:t>
          </a:r>
        </a:p>
      </dsp:txBody>
      <dsp:txXfrm>
        <a:off x="1065045" y="3650071"/>
        <a:ext cx="951635" cy="1038954"/>
      </dsp:txXfrm>
    </dsp:sp>
    <dsp:sp modelId="{7BF7DB31-EBA9-469E-B70A-13FB1FF8E53C}">
      <dsp:nvSpPr>
        <dsp:cNvPr id="0" name=""/>
        <dsp:cNvSpPr/>
      </dsp:nvSpPr>
      <dsp:spPr>
        <a:xfrm>
          <a:off x="2088744" y="2414076"/>
          <a:ext cx="2042927" cy="1098168"/>
        </a:xfrm>
        <a:prstGeom prst="roundRect">
          <a:avLst>
            <a:gd name="adj" fmla="val 10000"/>
          </a:avLst>
        </a:prstGeom>
        <a:gradFill rotWithShape="0">
          <a:gsLst>
            <a:gs pos="0">
              <a:schemeClr val="accent4">
                <a:alpha val="50000"/>
                <a:hueOff val="0"/>
                <a:satOff val="0"/>
                <a:lumOff val="0"/>
                <a:alphaOff val="0"/>
                <a:shade val="51000"/>
                <a:satMod val="130000"/>
              </a:schemeClr>
            </a:gs>
            <a:gs pos="80000">
              <a:schemeClr val="accent4">
                <a:alpha val="50000"/>
                <a:hueOff val="0"/>
                <a:satOff val="0"/>
                <a:lumOff val="0"/>
                <a:alphaOff val="0"/>
                <a:shade val="93000"/>
                <a:satMod val="130000"/>
              </a:schemeClr>
            </a:gs>
            <a:gs pos="100000">
              <a:schemeClr val="accent4">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Immunity</a:t>
          </a:r>
        </a:p>
      </dsp:txBody>
      <dsp:txXfrm>
        <a:off x="2120908" y="2446240"/>
        <a:ext cx="1978599" cy="1033840"/>
      </dsp:txXfrm>
    </dsp:sp>
    <dsp:sp modelId="{AF9E4FD0-6BF6-4173-9C0C-D733458EE729}">
      <dsp:nvSpPr>
        <dsp:cNvPr id="0" name=""/>
        <dsp:cNvSpPr/>
      </dsp:nvSpPr>
      <dsp:spPr>
        <a:xfrm>
          <a:off x="2088744" y="3620464"/>
          <a:ext cx="1010849" cy="1098168"/>
        </a:xfrm>
        <a:prstGeom prst="roundRect">
          <a:avLst>
            <a:gd name="adj" fmla="val 10000"/>
          </a:avLst>
        </a:prstGeom>
        <a:gradFill rotWithShape="0">
          <a:gsLst>
            <a:gs pos="0">
              <a:schemeClr val="accent4">
                <a:alpha val="30000"/>
                <a:hueOff val="0"/>
                <a:satOff val="0"/>
                <a:lumOff val="0"/>
                <a:alphaOff val="0"/>
                <a:shade val="51000"/>
                <a:satMod val="130000"/>
              </a:schemeClr>
            </a:gs>
            <a:gs pos="80000">
              <a:schemeClr val="accent4">
                <a:alpha val="30000"/>
                <a:hueOff val="0"/>
                <a:satOff val="0"/>
                <a:lumOff val="0"/>
                <a:alphaOff val="0"/>
                <a:shade val="93000"/>
                <a:satMod val="130000"/>
              </a:schemeClr>
            </a:gs>
            <a:gs pos="100000">
              <a:schemeClr val="accent4">
                <a:alpha val="3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Radiated Immunity</a:t>
          </a:r>
        </a:p>
      </dsp:txBody>
      <dsp:txXfrm>
        <a:off x="2118351" y="3650071"/>
        <a:ext cx="951635" cy="1038954"/>
      </dsp:txXfrm>
    </dsp:sp>
    <dsp:sp modelId="{0CD988A3-FC90-4106-8C1D-E534317B9CEC}">
      <dsp:nvSpPr>
        <dsp:cNvPr id="0" name=""/>
        <dsp:cNvSpPr/>
      </dsp:nvSpPr>
      <dsp:spPr>
        <a:xfrm>
          <a:off x="3120822" y="3620464"/>
          <a:ext cx="1010849" cy="1098168"/>
        </a:xfrm>
        <a:prstGeom prst="roundRect">
          <a:avLst>
            <a:gd name="adj" fmla="val 10000"/>
          </a:avLst>
        </a:prstGeom>
        <a:gradFill rotWithShape="0">
          <a:gsLst>
            <a:gs pos="0">
              <a:schemeClr val="accent4">
                <a:alpha val="30000"/>
                <a:hueOff val="0"/>
                <a:satOff val="0"/>
                <a:lumOff val="0"/>
                <a:alphaOff val="0"/>
                <a:shade val="51000"/>
                <a:satMod val="130000"/>
              </a:schemeClr>
            </a:gs>
            <a:gs pos="80000">
              <a:schemeClr val="accent4">
                <a:alpha val="30000"/>
                <a:hueOff val="0"/>
                <a:satOff val="0"/>
                <a:lumOff val="0"/>
                <a:alphaOff val="0"/>
                <a:shade val="93000"/>
                <a:satMod val="130000"/>
              </a:schemeClr>
            </a:gs>
            <a:gs pos="100000">
              <a:schemeClr val="accent4">
                <a:alpha val="3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Conducted Immunity</a:t>
          </a:r>
        </a:p>
      </dsp:txBody>
      <dsp:txXfrm>
        <a:off x="3150429" y="3650071"/>
        <a:ext cx="951635" cy="1038954"/>
      </dsp:txXfrm>
    </dsp:sp>
    <dsp:sp modelId="{1D075311-F195-41D7-A910-096368CFEF58}">
      <dsp:nvSpPr>
        <dsp:cNvPr id="0" name=""/>
        <dsp:cNvSpPr/>
      </dsp:nvSpPr>
      <dsp:spPr>
        <a:xfrm>
          <a:off x="4174127" y="2414076"/>
          <a:ext cx="3075005" cy="1098168"/>
        </a:xfrm>
        <a:prstGeom prst="roundRect">
          <a:avLst>
            <a:gd name="adj" fmla="val 10000"/>
          </a:avLst>
        </a:prstGeom>
        <a:gradFill rotWithShape="0">
          <a:gsLst>
            <a:gs pos="0">
              <a:schemeClr val="accent4">
                <a:alpha val="50000"/>
                <a:hueOff val="0"/>
                <a:satOff val="0"/>
                <a:lumOff val="0"/>
                <a:alphaOff val="0"/>
                <a:shade val="51000"/>
                <a:satMod val="130000"/>
              </a:schemeClr>
            </a:gs>
            <a:gs pos="80000">
              <a:schemeClr val="accent4">
                <a:alpha val="50000"/>
                <a:hueOff val="0"/>
                <a:satOff val="0"/>
                <a:lumOff val="0"/>
                <a:alphaOff val="0"/>
                <a:shade val="93000"/>
                <a:satMod val="130000"/>
              </a:schemeClr>
            </a:gs>
            <a:gs pos="100000">
              <a:schemeClr val="accent4">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ESD</a:t>
          </a:r>
        </a:p>
      </dsp:txBody>
      <dsp:txXfrm>
        <a:off x="4206291" y="2446240"/>
        <a:ext cx="3010677" cy="1033840"/>
      </dsp:txXfrm>
    </dsp:sp>
    <dsp:sp modelId="{0845DF1F-CAA1-4F25-88B0-ABC982B3DFE0}">
      <dsp:nvSpPr>
        <dsp:cNvPr id="0" name=""/>
        <dsp:cNvSpPr/>
      </dsp:nvSpPr>
      <dsp:spPr>
        <a:xfrm>
          <a:off x="4174127" y="3620464"/>
          <a:ext cx="1010849" cy="1098168"/>
        </a:xfrm>
        <a:prstGeom prst="roundRect">
          <a:avLst>
            <a:gd name="adj" fmla="val 10000"/>
          </a:avLst>
        </a:prstGeom>
        <a:gradFill rotWithShape="0">
          <a:gsLst>
            <a:gs pos="0">
              <a:schemeClr val="accent4">
                <a:alpha val="30000"/>
                <a:hueOff val="0"/>
                <a:satOff val="0"/>
                <a:lumOff val="0"/>
                <a:alphaOff val="0"/>
                <a:shade val="51000"/>
                <a:satMod val="130000"/>
              </a:schemeClr>
            </a:gs>
            <a:gs pos="80000">
              <a:schemeClr val="accent4">
                <a:alpha val="30000"/>
                <a:hueOff val="0"/>
                <a:satOff val="0"/>
                <a:lumOff val="0"/>
                <a:alphaOff val="0"/>
                <a:shade val="93000"/>
                <a:satMod val="130000"/>
              </a:schemeClr>
            </a:gs>
            <a:gs pos="100000">
              <a:schemeClr val="accent4">
                <a:alpha val="3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Handling</a:t>
          </a:r>
        </a:p>
      </dsp:txBody>
      <dsp:txXfrm>
        <a:off x="4203734" y="3650071"/>
        <a:ext cx="951635" cy="1038954"/>
      </dsp:txXfrm>
    </dsp:sp>
    <dsp:sp modelId="{3BD5ED35-EA53-432D-9641-85F7EE4C531D}">
      <dsp:nvSpPr>
        <dsp:cNvPr id="0" name=""/>
        <dsp:cNvSpPr/>
      </dsp:nvSpPr>
      <dsp:spPr>
        <a:xfrm>
          <a:off x="5206205" y="3620464"/>
          <a:ext cx="1010849" cy="1098168"/>
        </a:xfrm>
        <a:prstGeom prst="roundRect">
          <a:avLst>
            <a:gd name="adj" fmla="val 10000"/>
          </a:avLst>
        </a:prstGeom>
        <a:gradFill rotWithShape="0">
          <a:gsLst>
            <a:gs pos="0">
              <a:schemeClr val="accent4">
                <a:alpha val="30000"/>
                <a:hueOff val="0"/>
                <a:satOff val="0"/>
                <a:lumOff val="0"/>
                <a:alphaOff val="0"/>
                <a:shade val="51000"/>
                <a:satMod val="130000"/>
              </a:schemeClr>
            </a:gs>
            <a:gs pos="80000">
              <a:schemeClr val="accent4">
                <a:alpha val="30000"/>
                <a:hueOff val="0"/>
                <a:satOff val="0"/>
                <a:lumOff val="0"/>
                <a:alphaOff val="0"/>
                <a:shade val="93000"/>
                <a:satMod val="130000"/>
              </a:schemeClr>
            </a:gs>
            <a:gs pos="100000">
              <a:schemeClr val="accent4">
                <a:alpha val="3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Powered</a:t>
          </a:r>
        </a:p>
      </dsp:txBody>
      <dsp:txXfrm>
        <a:off x="5235812" y="3650071"/>
        <a:ext cx="951635" cy="1038954"/>
      </dsp:txXfrm>
    </dsp:sp>
    <dsp:sp modelId="{0875B579-0613-4EEC-A840-F2D01331AE11}">
      <dsp:nvSpPr>
        <dsp:cNvPr id="0" name=""/>
        <dsp:cNvSpPr/>
      </dsp:nvSpPr>
      <dsp:spPr>
        <a:xfrm>
          <a:off x="6238283" y="3620464"/>
          <a:ext cx="1010849" cy="1098168"/>
        </a:xfrm>
        <a:prstGeom prst="roundRect">
          <a:avLst>
            <a:gd name="adj" fmla="val 10000"/>
          </a:avLst>
        </a:prstGeom>
        <a:gradFill rotWithShape="0">
          <a:gsLst>
            <a:gs pos="0">
              <a:schemeClr val="accent4">
                <a:alpha val="30000"/>
                <a:hueOff val="0"/>
                <a:satOff val="0"/>
                <a:lumOff val="0"/>
                <a:alphaOff val="0"/>
                <a:shade val="51000"/>
                <a:satMod val="130000"/>
              </a:schemeClr>
            </a:gs>
            <a:gs pos="80000">
              <a:schemeClr val="accent4">
                <a:alpha val="30000"/>
                <a:hueOff val="0"/>
                <a:satOff val="0"/>
                <a:lumOff val="0"/>
                <a:alphaOff val="0"/>
                <a:shade val="93000"/>
                <a:satMod val="130000"/>
              </a:schemeClr>
            </a:gs>
            <a:gs pos="100000">
              <a:schemeClr val="accent4">
                <a:alpha val="3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Field Coupled</a:t>
          </a:r>
        </a:p>
      </dsp:txBody>
      <dsp:txXfrm>
        <a:off x="6267890" y="3650071"/>
        <a:ext cx="951635" cy="1038954"/>
      </dsp:txXfrm>
    </dsp:sp>
    <dsp:sp modelId="{23E4C013-5E74-4F35-A94C-309B65966077}">
      <dsp:nvSpPr>
        <dsp:cNvPr id="0" name=""/>
        <dsp:cNvSpPr/>
      </dsp:nvSpPr>
      <dsp:spPr>
        <a:xfrm>
          <a:off x="7291589" y="2414076"/>
          <a:ext cx="1010849" cy="1098168"/>
        </a:xfrm>
        <a:prstGeom prst="roundRect">
          <a:avLst>
            <a:gd name="adj" fmla="val 10000"/>
          </a:avLst>
        </a:prstGeom>
        <a:gradFill rotWithShape="0">
          <a:gsLst>
            <a:gs pos="0">
              <a:schemeClr val="accent4">
                <a:alpha val="50000"/>
                <a:hueOff val="0"/>
                <a:satOff val="0"/>
                <a:lumOff val="0"/>
                <a:alphaOff val="0"/>
                <a:shade val="51000"/>
                <a:satMod val="130000"/>
              </a:schemeClr>
            </a:gs>
            <a:gs pos="80000">
              <a:schemeClr val="accent4">
                <a:alpha val="50000"/>
                <a:hueOff val="0"/>
                <a:satOff val="0"/>
                <a:lumOff val="0"/>
                <a:alphaOff val="0"/>
                <a:shade val="93000"/>
                <a:satMod val="130000"/>
              </a:schemeClr>
            </a:gs>
            <a:gs pos="100000">
              <a:schemeClr val="accent4">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V C</a:t>
          </a:r>
        </a:p>
      </dsp:txBody>
      <dsp:txXfrm>
        <a:off x="7321196" y="2443683"/>
        <a:ext cx="951635" cy="1038954"/>
      </dsp:txXfrm>
    </dsp:sp>
    <dsp:sp modelId="{D9ED6942-B1A2-4DC1-98E5-12631CA970B3}">
      <dsp:nvSpPr>
        <dsp:cNvPr id="0" name=""/>
        <dsp:cNvSpPr/>
      </dsp:nvSpPr>
      <dsp:spPr>
        <a:xfrm>
          <a:off x="7291589" y="3620464"/>
          <a:ext cx="1010849" cy="1098168"/>
        </a:xfrm>
        <a:prstGeom prst="roundRect">
          <a:avLst>
            <a:gd name="adj" fmla="val 10000"/>
          </a:avLst>
        </a:prstGeom>
        <a:gradFill rotWithShape="0">
          <a:gsLst>
            <a:gs pos="0">
              <a:schemeClr val="accent4">
                <a:alpha val="30000"/>
                <a:hueOff val="0"/>
                <a:satOff val="0"/>
                <a:lumOff val="0"/>
                <a:alphaOff val="0"/>
                <a:shade val="51000"/>
                <a:satMod val="130000"/>
              </a:schemeClr>
            </a:gs>
            <a:gs pos="80000">
              <a:schemeClr val="accent4">
                <a:alpha val="30000"/>
                <a:hueOff val="0"/>
                <a:satOff val="0"/>
                <a:lumOff val="0"/>
                <a:alphaOff val="0"/>
                <a:shade val="93000"/>
                <a:satMod val="130000"/>
              </a:schemeClr>
            </a:gs>
            <a:gs pos="100000">
              <a:schemeClr val="accent4">
                <a:alpha val="3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Transients</a:t>
          </a:r>
        </a:p>
      </dsp:txBody>
      <dsp:txXfrm>
        <a:off x="7321196" y="3650071"/>
        <a:ext cx="951635" cy="103895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3170377" cy="4800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97" charset="0"/>
                <a:ea typeface="+mn-ea"/>
                <a:cs typeface="+mn-cs"/>
              </a:defRPr>
            </a:lvl1pPr>
          </a:lstStyle>
          <a:p>
            <a:pPr>
              <a:defRPr/>
            </a:pPr>
            <a:endParaRPr lang="de-DE"/>
          </a:p>
        </p:txBody>
      </p:sp>
      <p:sp>
        <p:nvSpPr>
          <p:cNvPr id="75779" name="Rectangle 3"/>
          <p:cNvSpPr>
            <a:spLocks noGrp="1" noChangeArrowheads="1"/>
          </p:cNvSpPr>
          <p:nvPr>
            <p:ph type="dt" sz="quarter" idx="1"/>
          </p:nvPr>
        </p:nvSpPr>
        <p:spPr bwMode="auto">
          <a:xfrm>
            <a:off x="4143108" y="0"/>
            <a:ext cx="3170377" cy="4800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97" charset="0"/>
                <a:ea typeface="+mn-ea"/>
                <a:cs typeface="+mn-cs"/>
              </a:defRPr>
            </a:lvl1pPr>
          </a:lstStyle>
          <a:p>
            <a:pPr>
              <a:defRPr/>
            </a:pPr>
            <a:endParaRPr lang="de-DE"/>
          </a:p>
        </p:txBody>
      </p:sp>
      <p:sp>
        <p:nvSpPr>
          <p:cNvPr id="75780" name="Rectangle 4"/>
          <p:cNvSpPr>
            <a:spLocks noGrp="1" noChangeArrowheads="1"/>
          </p:cNvSpPr>
          <p:nvPr>
            <p:ph type="ftr" sz="quarter" idx="2"/>
          </p:nvPr>
        </p:nvSpPr>
        <p:spPr bwMode="auto">
          <a:xfrm>
            <a:off x="0" y="9119602"/>
            <a:ext cx="3170377" cy="48006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97" charset="0"/>
                <a:ea typeface="+mn-ea"/>
                <a:cs typeface="+mn-cs"/>
              </a:defRPr>
            </a:lvl1pPr>
          </a:lstStyle>
          <a:p>
            <a:pPr>
              <a:defRPr/>
            </a:pPr>
            <a:endParaRPr lang="de-DE"/>
          </a:p>
        </p:txBody>
      </p:sp>
      <p:sp>
        <p:nvSpPr>
          <p:cNvPr id="75781" name="Rectangle 5"/>
          <p:cNvSpPr>
            <a:spLocks noGrp="1" noChangeArrowheads="1"/>
          </p:cNvSpPr>
          <p:nvPr>
            <p:ph type="sldNum" sz="quarter" idx="3"/>
          </p:nvPr>
        </p:nvSpPr>
        <p:spPr bwMode="auto">
          <a:xfrm>
            <a:off x="4143108" y="9119602"/>
            <a:ext cx="3170377" cy="48006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B58B401-08D0-437E-9BFF-35CC03F67264}" type="slidenum">
              <a:rPr lang="de-DE"/>
              <a:pPr/>
              <a:t>‹#›</a:t>
            </a:fld>
            <a:endParaRPr lang="de-DE"/>
          </a:p>
        </p:txBody>
      </p:sp>
    </p:spTree>
    <p:extLst>
      <p:ext uri="{BB962C8B-B14F-4D97-AF65-F5344CB8AC3E}">
        <p14:creationId xmlns:p14="http://schemas.microsoft.com/office/powerpoint/2010/main" val="17485988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70377" cy="4800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97" charset="0"/>
                <a:ea typeface="+mn-ea"/>
                <a:cs typeface="+mn-cs"/>
              </a:defRPr>
            </a:lvl1pPr>
          </a:lstStyle>
          <a:p>
            <a:pPr>
              <a:defRPr/>
            </a:pPr>
            <a:endParaRPr lang="de-DE"/>
          </a:p>
        </p:txBody>
      </p:sp>
      <p:sp>
        <p:nvSpPr>
          <p:cNvPr id="7171" name="Rectangle 3"/>
          <p:cNvSpPr>
            <a:spLocks noGrp="1" noChangeArrowheads="1"/>
          </p:cNvSpPr>
          <p:nvPr>
            <p:ph type="dt" idx="1"/>
          </p:nvPr>
        </p:nvSpPr>
        <p:spPr bwMode="auto">
          <a:xfrm>
            <a:off x="4143108" y="0"/>
            <a:ext cx="3170377" cy="4800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97" charset="0"/>
                <a:ea typeface="+mn-ea"/>
                <a:cs typeface="+mn-cs"/>
              </a:defRPr>
            </a:lvl1pPr>
          </a:lstStyle>
          <a:p>
            <a:pPr>
              <a:defRPr/>
            </a:pPr>
            <a:endParaRPr lang="de-DE"/>
          </a:p>
        </p:txBody>
      </p:sp>
      <p:sp>
        <p:nvSpPr>
          <p:cNvPr id="1434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30834" y="4560570"/>
            <a:ext cx="5853532" cy="43205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174" name="Rectangle 6"/>
          <p:cNvSpPr>
            <a:spLocks noGrp="1" noChangeArrowheads="1"/>
          </p:cNvSpPr>
          <p:nvPr>
            <p:ph type="ftr" sz="quarter" idx="4"/>
          </p:nvPr>
        </p:nvSpPr>
        <p:spPr bwMode="auto">
          <a:xfrm>
            <a:off x="0" y="9119602"/>
            <a:ext cx="3170377" cy="48006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97" charset="0"/>
                <a:ea typeface="+mn-ea"/>
                <a:cs typeface="+mn-cs"/>
              </a:defRPr>
            </a:lvl1pPr>
          </a:lstStyle>
          <a:p>
            <a:pPr>
              <a:defRPr/>
            </a:pPr>
            <a:endParaRPr lang="de-DE"/>
          </a:p>
        </p:txBody>
      </p:sp>
      <p:sp>
        <p:nvSpPr>
          <p:cNvPr id="7175" name="Rectangle 7"/>
          <p:cNvSpPr>
            <a:spLocks noGrp="1" noChangeArrowheads="1"/>
          </p:cNvSpPr>
          <p:nvPr>
            <p:ph type="sldNum" sz="quarter" idx="5"/>
          </p:nvPr>
        </p:nvSpPr>
        <p:spPr bwMode="auto">
          <a:xfrm>
            <a:off x="4143108" y="9119602"/>
            <a:ext cx="3170377" cy="48006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695A226-4D49-49C7-9B59-E3058CA3541C}" type="slidenum">
              <a:rPr lang="de-DE"/>
              <a:pPr/>
              <a:t>‹#›</a:t>
            </a:fld>
            <a:endParaRPr lang="de-DE"/>
          </a:p>
        </p:txBody>
      </p:sp>
    </p:spTree>
    <p:extLst>
      <p:ext uri="{BB962C8B-B14F-4D97-AF65-F5344CB8AC3E}">
        <p14:creationId xmlns:p14="http://schemas.microsoft.com/office/powerpoint/2010/main" val="32412212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97"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pitchFamily="-97" charset="0"/>
        <a:ea typeface="ＭＳ Ｐゴシック" pitchFamily="-97" charset="-128"/>
        <a:cs typeface="+mn-cs"/>
      </a:defRPr>
    </a:lvl2pPr>
    <a:lvl3pPr marL="914400" algn="l" rtl="0" eaLnBrk="0" fontAlgn="base" hangingPunct="0">
      <a:spcBef>
        <a:spcPct val="30000"/>
      </a:spcBef>
      <a:spcAft>
        <a:spcPct val="0"/>
      </a:spcAft>
      <a:defRPr sz="1200" kern="1200">
        <a:solidFill>
          <a:schemeClr val="tx1"/>
        </a:solidFill>
        <a:latin typeface="Arial" pitchFamily="-97" charset="0"/>
        <a:ea typeface="ＭＳ Ｐゴシック" pitchFamily="-97" charset="-128"/>
        <a:cs typeface="+mn-cs"/>
      </a:defRPr>
    </a:lvl3pPr>
    <a:lvl4pPr marL="1371600" algn="l" rtl="0" eaLnBrk="0" fontAlgn="base" hangingPunct="0">
      <a:spcBef>
        <a:spcPct val="30000"/>
      </a:spcBef>
      <a:spcAft>
        <a:spcPct val="0"/>
      </a:spcAft>
      <a:defRPr sz="1200" kern="1200">
        <a:solidFill>
          <a:schemeClr val="tx1"/>
        </a:solidFill>
        <a:latin typeface="Arial" pitchFamily="-97" charset="0"/>
        <a:ea typeface="ＭＳ Ｐゴシック" pitchFamily="-97" charset="-128"/>
        <a:cs typeface="+mn-cs"/>
      </a:defRPr>
    </a:lvl4pPr>
    <a:lvl5pPr marL="1828800" algn="l" rtl="0" eaLnBrk="0" fontAlgn="base" hangingPunct="0">
      <a:spcBef>
        <a:spcPct val="30000"/>
      </a:spcBef>
      <a:spcAft>
        <a:spcPct val="0"/>
      </a:spcAft>
      <a:defRPr sz="1200" kern="1200">
        <a:solidFill>
          <a:schemeClr val="tx1"/>
        </a:solidFill>
        <a:latin typeface="Arial" pitchFamily="-97" charset="0"/>
        <a:ea typeface="ＭＳ Ｐゴシック" pitchFamily="-9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SF</a:t>
            </a:r>
          </a:p>
        </p:txBody>
      </p:sp>
      <p:sp>
        <p:nvSpPr>
          <p:cNvPr id="4" name="Slide Number Placeholder 3"/>
          <p:cNvSpPr>
            <a:spLocks noGrp="1"/>
          </p:cNvSpPr>
          <p:nvPr>
            <p:ph type="sldNum" sz="quarter" idx="10"/>
          </p:nvPr>
        </p:nvSpPr>
        <p:spPr/>
        <p:txBody>
          <a:bodyPr/>
          <a:lstStyle/>
          <a:p>
            <a:fld id="{7695A226-4D49-49C7-9B59-E3058CA3541C}" type="slidenum">
              <a:rPr lang="de-DE" smtClean="0"/>
              <a:pPr/>
              <a:t>1</a:t>
            </a:fld>
            <a:endParaRPr lang="de-DE"/>
          </a:p>
        </p:txBody>
      </p:sp>
    </p:spTree>
    <p:extLst>
      <p:ext uri="{BB962C8B-B14F-4D97-AF65-F5344CB8AC3E}">
        <p14:creationId xmlns:p14="http://schemas.microsoft.com/office/powerpoint/2010/main" val="3391281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AH</a:t>
            </a:r>
          </a:p>
        </p:txBody>
      </p:sp>
      <p:sp>
        <p:nvSpPr>
          <p:cNvPr id="4" name="Slide Number Placeholder 3"/>
          <p:cNvSpPr>
            <a:spLocks noGrp="1"/>
          </p:cNvSpPr>
          <p:nvPr>
            <p:ph type="sldNum" sz="quarter" idx="10"/>
          </p:nvPr>
        </p:nvSpPr>
        <p:spPr/>
        <p:txBody>
          <a:bodyPr/>
          <a:lstStyle/>
          <a:p>
            <a:fld id="{7695A226-4D49-49C7-9B59-E3058CA3541C}" type="slidenum">
              <a:rPr lang="de-DE" smtClean="0"/>
              <a:pPr/>
              <a:t>11</a:t>
            </a:fld>
            <a:endParaRPr lang="de-DE"/>
          </a:p>
        </p:txBody>
      </p:sp>
    </p:spTree>
    <p:extLst>
      <p:ext uri="{BB962C8B-B14F-4D97-AF65-F5344CB8AC3E}">
        <p14:creationId xmlns:p14="http://schemas.microsoft.com/office/powerpoint/2010/main" val="1272600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AH</a:t>
            </a:r>
          </a:p>
        </p:txBody>
      </p:sp>
      <p:sp>
        <p:nvSpPr>
          <p:cNvPr id="4" name="Slide Number Placeholder 3"/>
          <p:cNvSpPr>
            <a:spLocks noGrp="1"/>
          </p:cNvSpPr>
          <p:nvPr>
            <p:ph type="sldNum" sz="quarter" idx="10"/>
          </p:nvPr>
        </p:nvSpPr>
        <p:spPr/>
        <p:txBody>
          <a:bodyPr/>
          <a:lstStyle/>
          <a:p>
            <a:fld id="{7695A226-4D49-49C7-9B59-E3058CA3541C}" type="slidenum">
              <a:rPr lang="de-DE" smtClean="0"/>
              <a:pPr/>
              <a:t>12</a:t>
            </a:fld>
            <a:endParaRPr lang="de-DE"/>
          </a:p>
        </p:txBody>
      </p:sp>
    </p:spTree>
    <p:extLst>
      <p:ext uri="{BB962C8B-B14F-4D97-AF65-F5344CB8AC3E}">
        <p14:creationId xmlns:p14="http://schemas.microsoft.com/office/powerpoint/2010/main" val="4010207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AH</a:t>
            </a:r>
          </a:p>
        </p:txBody>
      </p:sp>
      <p:sp>
        <p:nvSpPr>
          <p:cNvPr id="4" name="Slide Number Placeholder 3"/>
          <p:cNvSpPr>
            <a:spLocks noGrp="1"/>
          </p:cNvSpPr>
          <p:nvPr>
            <p:ph type="sldNum" sz="quarter" idx="10"/>
          </p:nvPr>
        </p:nvSpPr>
        <p:spPr/>
        <p:txBody>
          <a:bodyPr/>
          <a:lstStyle/>
          <a:p>
            <a:fld id="{7695A226-4D49-49C7-9B59-E3058CA3541C}" type="slidenum">
              <a:rPr lang="de-DE" smtClean="0"/>
              <a:pPr/>
              <a:t>13</a:t>
            </a:fld>
            <a:endParaRPr lang="de-DE"/>
          </a:p>
        </p:txBody>
      </p:sp>
    </p:spTree>
    <p:extLst>
      <p:ext uri="{BB962C8B-B14F-4D97-AF65-F5344CB8AC3E}">
        <p14:creationId xmlns:p14="http://schemas.microsoft.com/office/powerpoint/2010/main" val="2024201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AH</a:t>
            </a:r>
          </a:p>
        </p:txBody>
      </p:sp>
      <p:sp>
        <p:nvSpPr>
          <p:cNvPr id="4" name="Slide Number Placeholder 3"/>
          <p:cNvSpPr>
            <a:spLocks noGrp="1"/>
          </p:cNvSpPr>
          <p:nvPr>
            <p:ph type="sldNum" sz="quarter" idx="10"/>
          </p:nvPr>
        </p:nvSpPr>
        <p:spPr/>
        <p:txBody>
          <a:bodyPr/>
          <a:lstStyle/>
          <a:p>
            <a:fld id="{7695A226-4D49-49C7-9B59-E3058CA3541C}" type="slidenum">
              <a:rPr lang="de-DE" smtClean="0"/>
              <a:pPr/>
              <a:t>14</a:t>
            </a:fld>
            <a:endParaRPr lang="de-DE"/>
          </a:p>
        </p:txBody>
      </p:sp>
    </p:spTree>
    <p:extLst>
      <p:ext uri="{BB962C8B-B14F-4D97-AF65-F5344CB8AC3E}">
        <p14:creationId xmlns:p14="http://schemas.microsoft.com/office/powerpoint/2010/main" val="3494413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AH</a:t>
            </a:r>
          </a:p>
        </p:txBody>
      </p:sp>
      <p:sp>
        <p:nvSpPr>
          <p:cNvPr id="4" name="Slide Number Placeholder 3"/>
          <p:cNvSpPr>
            <a:spLocks noGrp="1"/>
          </p:cNvSpPr>
          <p:nvPr>
            <p:ph type="sldNum" sz="quarter" idx="10"/>
          </p:nvPr>
        </p:nvSpPr>
        <p:spPr/>
        <p:txBody>
          <a:bodyPr/>
          <a:lstStyle/>
          <a:p>
            <a:fld id="{7695A226-4D49-49C7-9B59-E3058CA3541C}" type="slidenum">
              <a:rPr lang="de-DE" smtClean="0"/>
              <a:pPr/>
              <a:t>15</a:t>
            </a:fld>
            <a:endParaRPr lang="de-DE"/>
          </a:p>
        </p:txBody>
      </p:sp>
    </p:spTree>
    <p:extLst>
      <p:ext uri="{BB962C8B-B14F-4D97-AF65-F5344CB8AC3E}">
        <p14:creationId xmlns:p14="http://schemas.microsoft.com/office/powerpoint/2010/main" val="4082347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AH</a:t>
            </a:r>
          </a:p>
        </p:txBody>
      </p:sp>
      <p:sp>
        <p:nvSpPr>
          <p:cNvPr id="4" name="Slide Number Placeholder 3"/>
          <p:cNvSpPr>
            <a:spLocks noGrp="1"/>
          </p:cNvSpPr>
          <p:nvPr>
            <p:ph type="sldNum" sz="quarter" idx="10"/>
          </p:nvPr>
        </p:nvSpPr>
        <p:spPr/>
        <p:txBody>
          <a:bodyPr/>
          <a:lstStyle/>
          <a:p>
            <a:fld id="{7695A226-4D49-49C7-9B59-E3058CA3541C}" type="slidenum">
              <a:rPr lang="de-DE" smtClean="0"/>
              <a:pPr/>
              <a:t>16</a:t>
            </a:fld>
            <a:endParaRPr lang="de-DE"/>
          </a:p>
        </p:txBody>
      </p:sp>
    </p:spTree>
    <p:extLst>
      <p:ext uri="{BB962C8B-B14F-4D97-AF65-F5344CB8AC3E}">
        <p14:creationId xmlns:p14="http://schemas.microsoft.com/office/powerpoint/2010/main" val="683366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AH</a:t>
            </a:r>
          </a:p>
        </p:txBody>
      </p:sp>
      <p:sp>
        <p:nvSpPr>
          <p:cNvPr id="4" name="Slide Number Placeholder 3"/>
          <p:cNvSpPr>
            <a:spLocks noGrp="1"/>
          </p:cNvSpPr>
          <p:nvPr>
            <p:ph type="sldNum" sz="quarter" idx="10"/>
          </p:nvPr>
        </p:nvSpPr>
        <p:spPr/>
        <p:txBody>
          <a:bodyPr/>
          <a:lstStyle/>
          <a:p>
            <a:fld id="{7695A226-4D49-49C7-9B59-E3058CA3541C}" type="slidenum">
              <a:rPr lang="de-DE" smtClean="0"/>
              <a:pPr/>
              <a:t>17</a:t>
            </a:fld>
            <a:endParaRPr lang="de-DE"/>
          </a:p>
        </p:txBody>
      </p:sp>
    </p:spTree>
    <p:extLst>
      <p:ext uri="{BB962C8B-B14F-4D97-AF65-F5344CB8AC3E}">
        <p14:creationId xmlns:p14="http://schemas.microsoft.com/office/powerpoint/2010/main" val="853403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SF</a:t>
            </a:r>
          </a:p>
        </p:txBody>
      </p:sp>
      <p:sp>
        <p:nvSpPr>
          <p:cNvPr id="4" name="Slide Number Placeholder 3"/>
          <p:cNvSpPr>
            <a:spLocks noGrp="1"/>
          </p:cNvSpPr>
          <p:nvPr>
            <p:ph type="sldNum" sz="quarter" idx="10"/>
          </p:nvPr>
        </p:nvSpPr>
        <p:spPr/>
        <p:txBody>
          <a:bodyPr/>
          <a:lstStyle/>
          <a:p>
            <a:fld id="{7695A226-4D49-49C7-9B59-E3058CA3541C}" type="slidenum">
              <a:rPr lang="de-DE" smtClean="0"/>
              <a:pPr/>
              <a:t>18</a:t>
            </a:fld>
            <a:endParaRPr lang="de-DE"/>
          </a:p>
        </p:txBody>
      </p:sp>
    </p:spTree>
    <p:extLst>
      <p:ext uri="{BB962C8B-B14F-4D97-AF65-F5344CB8AC3E}">
        <p14:creationId xmlns:p14="http://schemas.microsoft.com/office/powerpoint/2010/main" val="1118105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An electric field will exist even when there is no current flowing. If current does flow, the strength of the magnetic field will vary with power consumption but the electric field strength will be constant. </a:t>
            </a:r>
          </a:p>
        </p:txBody>
      </p:sp>
      <p:sp>
        <p:nvSpPr>
          <p:cNvPr id="4" name="Slide Number Placeholder 3"/>
          <p:cNvSpPr>
            <a:spLocks noGrp="1"/>
          </p:cNvSpPr>
          <p:nvPr>
            <p:ph type="sldNum" sz="quarter" idx="10"/>
          </p:nvPr>
        </p:nvSpPr>
        <p:spPr/>
        <p:txBody>
          <a:bodyPr/>
          <a:lstStyle/>
          <a:p>
            <a:pPr>
              <a:defRPr/>
            </a:pPr>
            <a:fld id="{71DAAA03-DABB-42A1-8AD9-1C727CEE476B}" type="slidenum">
              <a:rPr lang="de-DE" smtClean="0"/>
              <a:pPr>
                <a:defRPr/>
              </a:pPr>
              <a:t>19</a:t>
            </a:fld>
            <a:endParaRPr lang="de-DE"/>
          </a:p>
        </p:txBody>
      </p:sp>
    </p:spTree>
    <p:extLst>
      <p:ext uri="{BB962C8B-B14F-4D97-AF65-F5344CB8AC3E}">
        <p14:creationId xmlns:p14="http://schemas.microsoft.com/office/powerpoint/2010/main" val="1141544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DAAA03-DABB-42A1-8AD9-1C727CEE476B}" type="slidenum">
              <a:rPr lang="de-DE" smtClean="0"/>
              <a:pPr>
                <a:defRPr/>
              </a:pPr>
              <a:t>20</a:t>
            </a:fld>
            <a:endParaRPr lang="de-DE"/>
          </a:p>
        </p:txBody>
      </p:sp>
    </p:spTree>
    <p:extLst>
      <p:ext uri="{BB962C8B-B14F-4D97-AF65-F5344CB8AC3E}">
        <p14:creationId xmlns:p14="http://schemas.microsoft.com/office/powerpoint/2010/main" val="1956862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A68CBA21-42B9-45B7-A610-6DA18068CB7E}" type="slidenum">
              <a:rPr lang="de-DE" smtClean="0"/>
              <a:pPr/>
              <a:t>2</a:t>
            </a:fld>
            <a:endParaRPr lang="de-DE" dirty="0"/>
          </a:p>
        </p:txBody>
      </p:sp>
      <p:sp>
        <p:nvSpPr>
          <p:cNvPr id="49155" name="Rectangle 2"/>
          <p:cNvSpPr>
            <a:spLocks noGrp="1" noRot="1" noChangeAspect="1" noChangeArrowheads="1" noTextEdit="1"/>
          </p:cNvSpPr>
          <p:nvPr>
            <p:ph type="sldImg"/>
          </p:nvPr>
        </p:nvSpPr>
        <p:spPr>
          <a:xfrm>
            <a:off x="457200" y="720725"/>
            <a:ext cx="6400800" cy="3600450"/>
          </a:xfrm>
          <a:ln/>
        </p:spPr>
      </p:sp>
      <p:sp>
        <p:nvSpPr>
          <p:cNvPr id="4915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039349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DAAA03-DABB-42A1-8AD9-1C727CEE476B}" type="slidenum">
              <a:rPr lang="de-DE" smtClean="0"/>
              <a:pPr>
                <a:defRPr/>
              </a:pPr>
              <a:t>21</a:t>
            </a:fld>
            <a:endParaRPr lang="de-DE"/>
          </a:p>
        </p:txBody>
      </p:sp>
    </p:spTree>
    <p:extLst>
      <p:ext uri="{BB962C8B-B14F-4D97-AF65-F5344CB8AC3E}">
        <p14:creationId xmlns:p14="http://schemas.microsoft.com/office/powerpoint/2010/main" val="2343921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low EMI we want Small Loops = Low Inductance = Low Impedance.</a:t>
            </a:r>
          </a:p>
          <a:p>
            <a:endParaRPr lang="en-US" dirty="0"/>
          </a:p>
        </p:txBody>
      </p:sp>
      <p:sp>
        <p:nvSpPr>
          <p:cNvPr id="4" name="Slide Number Placeholder 3"/>
          <p:cNvSpPr>
            <a:spLocks noGrp="1"/>
          </p:cNvSpPr>
          <p:nvPr>
            <p:ph type="sldNum" sz="quarter" idx="10"/>
          </p:nvPr>
        </p:nvSpPr>
        <p:spPr/>
        <p:txBody>
          <a:bodyPr/>
          <a:lstStyle/>
          <a:p>
            <a:pPr>
              <a:defRPr/>
            </a:pPr>
            <a:fld id="{71DAAA03-DABB-42A1-8AD9-1C727CEE476B}" type="slidenum">
              <a:rPr lang="de-DE" smtClean="0"/>
              <a:pPr>
                <a:defRPr/>
              </a:pPr>
              <a:t>22</a:t>
            </a:fld>
            <a:endParaRPr lang="de-DE"/>
          </a:p>
        </p:txBody>
      </p:sp>
    </p:spTree>
    <p:extLst>
      <p:ext uri="{BB962C8B-B14F-4D97-AF65-F5344CB8AC3E}">
        <p14:creationId xmlns:p14="http://schemas.microsoft.com/office/powerpoint/2010/main" val="2340374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low EMI we want Small Loops = Low Inductance = Low Impedance.</a:t>
            </a:r>
          </a:p>
          <a:p>
            <a:endParaRPr lang="en-US" dirty="0"/>
          </a:p>
        </p:txBody>
      </p:sp>
      <p:sp>
        <p:nvSpPr>
          <p:cNvPr id="4" name="Slide Number Placeholder 3"/>
          <p:cNvSpPr>
            <a:spLocks noGrp="1"/>
          </p:cNvSpPr>
          <p:nvPr>
            <p:ph type="sldNum" sz="quarter" idx="10"/>
          </p:nvPr>
        </p:nvSpPr>
        <p:spPr/>
        <p:txBody>
          <a:bodyPr/>
          <a:lstStyle/>
          <a:p>
            <a:pPr>
              <a:defRPr/>
            </a:pPr>
            <a:fld id="{71DAAA03-DABB-42A1-8AD9-1C727CEE476B}" type="slidenum">
              <a:rPr lang="de-DE" smtClean="0"/>
              <a:pPr>
                <a:defRPr/>
              </a:pPr>
              <a:t>23</a:t>
            </a:fld>
            <a:endParaRPr lang="de-DE"/>
          </a:p>
        </p:txBody>
      </p:sp>
    </p:spTree>
    <p:extLst>
      <p:ext uri="{BB962C8B-B14F-4D97-AF65-F5344CB8AC3E}">
        <p14:creationId xmlns:p14="http://schemas.microsoft.com/office/powerpoint/2010/main" val="405581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DAAA03-DABB-42A1-8AD9-1C727CEE476B}" type="slidenum">
              <a:rPr lang="de-DE" smtClean="0"/>
              <a:pPr>
                <a:defRPr/>
              </a:pPr>
              <a:t>24</a:t>
            </a:fld>
            <a:endParaRPr lang="de-DE"/>
          </a:p>
        </p:txBody>
      </p:sp>
    </p:spTree>
    <p:extLst>
      <p:ext uri="{BB962C8B-B14F-4D97-AF65-F5344CB8AC3E}">
        <p14:creationId xmlns:p14="http://schemas.microsoft.com/office/powerpoint/2010/main" val="318889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DAAA03-DABB-42A1-8AD9-1C727CEE476B}" type="slidenum">
              <a:rPr lang="de-DE" smtClean="0"/>
              <a:pPr>
                <a:defRPr/>
              </a:pPr>
              <a:t>27</a:t>
            </a:fld>
            <a:endParaRPr lang="de-DE"/>
          </a:p>
        </p:txBody>
      </p:sp>
    </p:spTree>
    <p:extLst>
      <p:ext uri="{BB962C8B-B14F-4D97-AF65-F5344CB8AC3E}">
        <p14:creationId xmlns:p14="http://schemas.microsoft.com/office/powerpoint/2010/main" val="4112490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AH</a:t>
            </a:r>
          </a:p>
        </p:txBody>
      </p:sp>
      <p:sp>
        <p:nvSpPr>
          <p:cNvPr id="4" name="Slide Number Placeholder 3"/>
          <p:cNvSpPr>
            <a:spLocks noGrp="1"/>
          </p:cNvSpPr>
          <p:nvPr>
            <p:ph type="sldNum" sz="quarter" idx="10"/>
          </p:nvPr>
        </p:nvSpPr>
        <p:spPr/>
        <p:txBody>
          <a:bodyPr/>
          <a:lstStyle/>
          <a:p>
            <a:fld id="{7695A226-4D49-49C7-9B59-E3058CA3541C}" type="slidenum">
              <a:rPr lang="de-DE" smtClean="0"/>
              <a:pPr/>
              <a:t>28</a:t>
            </a:fld>
            <a:endParaRPr lang="de-DE"/>
          </a:p>
        </p:txBody>
      </p:sp>
    </p:spTree>
    <p:extLst>
      <p:ext uri="{BB962C8B-B14F-4D97-AF65-F5344CB8AC3E}">
        <p14:creationId xmlns:p14="http://schemas.microsoft.com/office/powerpoint/2010/main" val="982669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AH</a:t>
            </a:r>
          </a:p>
        </p:txBody>
      </p:sp>
      <p:sp>
        <p:nvSpPr>
          <p:cNvPr id="4" name="Slide Number Placeholder 3"/>
          <p:cNvSpPr>
            <a:spLocks noGrp="1"/>
          </p:cNvSpPr>
          <p:nvPr>
            <p:ph type="sldNum" sz="quarter" idx="10"/>
          </p:nvPr>
        </p:nvSpPr>
        <p:spPr/>
        <p:txBody>
          <a:bodyPr/>
          <a:lstStyle/>
          <a:p>
            <a:fld id="{7695A226-4D49-49C7-9B59-E3058CA3541C}" type="slidenum">
              <a:rPr lang="de-DE" smtClean="0"/>
              <a:pPr/>
              <a:t>29</a:t>
            </a:fld>
            <a:endParaRPr lang="de-DE"/>
          </a:p>
        </p:txBody>
      </p:sp>
    </p:spTree>
    <p:extLst>
      <p:ext uri="{BB962C8B-B14F-4D97-AF65-F5344CB8AC3E}">
        <p14:creationId xmlns:p14="http://schemas.microsoft.com/office/powerpoint/2010/main" val="3090076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AH</a:t>
            </a:r>
          </a:p>
        </p:txBody>
      </p:sp>
      <p:sp>
        <p:nvSpPr>
          <p:cNvPr id="4" name="Slide Number Placeholder 3"/>
          <p:cNvSpPr>
            <a:spLocks noGrp="1"/>
          </p:cNvSpPr>
          <p:nvPr>
            <p:ph type="sldNum" sz="quarter" idx="10"/>
          </p:nvPr>
        </p:nvSpPr>
        <p:spPr/>
        <p:txBody>
          <a:bodyPr/>
          <a:lstStyle/>
          <a:p>
            <a:fld id="{7695A226-4D49-49C7-9B59-E3058CA3541C}" type="slidenum">
              <a:rPr lang="de-DE" smtClean="0"/>
              <a:pPr/>
              <a:t>30</a:t>
            </a:fld>
            <a:endParaRPr lang="de-DE"/>
          </a:p>
        </p:txBody>
      </p:sp>
    </p:spTree>
    <p:extLst>
      <p:ext uri="{BB962C8B-B14F-4D97-AF65-F5344CB8AC3E}">
        <p14:creationId xmlns:p14="http://schemas.microsoft.com/office/powerpoint/2010/main" val="331382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AH</a:t>
            </a:r>
          </a:p>
        </p:txBody>
      </p:sp>
      <p:sp>
        <p:nvSpPr>
          <p:cNvPr id="4" name="Slide Number Placeholder 3"/>
          <p:cNvSpPr>
            <a:spLocks noGrp="1"/>
          </p:cNvSpPr>
          <p:nvPr>
            <p:ph type="sldNum" sz="quarter" idx="10"/>
          </p:nvPr>
        </p:nvSpPr>
        <p:spPr/>
        <p:txBody>
          <a:bodyPr/>
          <a:lstStyle/>
          <a:p>
            <a:fld id="{7695A226-4D49-49C7-9B59-E3058CA3541C}" type="slidenum">
              <a:rPr lang="de-DE" smtClean="0"/>
              <a:pPr/>
              <a:t>31</a:t>
            </a:fld>
            <a:endParaRPr lang="de-DE"/>
          </a:p>
        </p:txBody>
      </p:sp>
    </p:spTree>
    <p:extLst>
      <p:ext uri="{BB962C8B-B14F-4D97-AF65-F5344CB8AC3E}">
        <p14:creationId xmlns:p14="http://schemas.microsoft.com/office/powerpoint/2010/main" val="1798940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AH</a:t>
            </a:r>
          </a:p>
        </p:txBody>
      </p:sp>
      <p:sp>
        <p:nvSpPr>
          <p:cNvPr id="4" name="Slide Number Placeholder 3"/>
          <p:cNvSpPr>
            <a:spLocks noGrp="1"/>
          </p:cNvSpPr>
          <p:nvPr>
            <p:ph type="sldNum" sz="quarter" idx="10"/>
          </p:nvPr>
        </p:nvSpPr>
        <p:spPr/>
        <p:txBody>
          <a:bodyPr/>
          <a:lstStyle/>
          <a:p>
            <a:fld id="{7695A226-4D49-49C7-9B59-E3058CA3541C}" type="slidenum">
              <a:rPr lang="de-DE" smtClean="0"/>
              <a:pPr/>
              <a:t>32</a:t>
            </a:fld>
            <a:endParaRPr lang="de-DE"/>
          </a:p>
        </p:txBody>
      </p:sp>
    </p:spTree>
    <p:extLst>
      <p:ext uri="{BB962C8B-B14F-4D97-AF65-F5344CB8AC3E}">
        <p14:creationId xmlns:p14="http://schemas.microsoft.com/office/powerpoint/2010/main" val="459369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AH</a:t>
            </a:r>
          </a:p>
        </p:txBody>
      </p:sp>
      <p:sp>
        <p:nvSpPr>
          <p:cNvPr id="4" name="Slide Number Placeholder 3"/>
          <p:cNvSpPr>
            <a:spLocks noGrp="1"/>
          </p:cNvSpPr>
          <p:nvPr>
            <p:ph type="sldNum" sz="quarter" idx="10"/>
          </p:nvPr>
        </p:nvSpPr>
        <p:spPr/>
        <p:txBody>
          <a:bodyPr/>
          <a:lstStyle/>
          <a:p>
            <a:fld id="{7695A226-4D49-49C7-9B59-E3058CA3541C}" type="slidenum">
              <a:rPr lang="de-DE" smtClean="0"/>
              <a:pPr/>
              <a:t>3</a:t>
            </a:fld>
            <a:endParaRPr lang="de-DE"/>
          </a:p>
        </p:txBody>
      </p:sp>
    </p:spTree>
    <p:extLst>
      <p:ext uri="{BB962C8B-B14F-4D97-AF65-F5344CB8AC3E}">
        <p14:creationId xmlns:p14="http://schemas.microsoft.com/office/powerpoint/2010/main" val="22932618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AH</a:t>
            </a:r>
          </a:p>
        </p:txBody>
      </p:sp>
      <p:sp>
        <p:nvSpPr>
          <p:cNvPr id="4" name="Slide Number Placeholder 3"/>
          <p:cNvSpPr>
            <a:spLocks noGrp="1"/>
          </p:cNvSpPr>
          <p:nvPr>
            <p:ph type="sldNum" sz="quarter" idx="10"/>
          </p:nvPr>
        </p:nvSpPr>
        <p:spPr/>
        <p:txBody>
          <a:bodyPr/>
          <a:lstStyle/>
          <a:p>
            <a:fld id="{7695A226-4D49-49C7-9B59-E3058CA3541C}" type="slidenum">
              <a:rPr lang="de-DE" smtClean="0"/>
              <a:pPr/>
              <a:t>33</a:t>
            </a:fld>
            <a:endParaRPr lang="de-DE"/>
          </a:p>
        </p:txBody>
      </p:sp>
    </p:spTree>
    <p:extLst>
      <p:ext uri="{BB962C8B-B14F-4D97-AF65-F5344CB8AC3E}">
        <p14:creationId xmlns:p14="http://schemas.microsoft.com/office/powerpoint/2010/main" val="7543550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AH</a:t>
            </a:r>
          </a:p>
        </p:txBody>
      </p:sp>
      <p:sp>
        <p:nvSpPr>
          <p:cNvPr id="4" name="Slide Number Placeholder 3"/>
          <p:cNvSpPr>
            <a:spLocks noGrp="1"/>
          </p:cNvSpPr>
          <p:nvPr>
            <p:ph type="sldNum" sz="quarter" idx="10"/>
          </p:nvPr>
        </p:nvSpPr>
        <p:spPr/>
        <p:txBody>
          <a:bodyPr/>
          <a:lstStyle/>
          <a:p>
            <a:fld id="{7695A226-4D49-49C7-9B59-E3058CA3541C}" type="slidenum">
              <a:rPr lang="de-DE" smtClean="0"/>
              <a:pPr/>
              <a:t>34</a:t>
            </a:fld>
            <a:endParaRPr lang="de-DE"/>
          </a:p>
        </p:txBody>
      </p:sp>
    </p:spTree>
    <p:extLst>
      <p:ext uri="{BB962C8B-B14F-4D97-AF65-F5344CB8AC3E}">
        <p14:creationId xmlns:p14="http://schemas.microsoft.com/office/powerpoint/2010/main" val="4181178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AH</a:t>
            </a:r>
          </a:p>
        </p:txBody>
      </p:sp>
      <p:sp>
        <p:nvSpPr>
          <p:cNvPr id="4" name="Slide Number Placeholder 3"/>
          <p:cNvSpPr>
            <a:spLocks noGrp="1"/>
          </p:cNvSpPr>
          <p:nvPr>
            <p:ph type="sldNum" sz="quarter" idx="10"/>
          </p:nvPr>
        </p:nvSpPr>
        <p:spPr/>
        <p:txBody>
          <a:bodyPr/>
          <a:lstStyle/>
          <a:p>
            <a:fld id="{7695A226-4D49-49C7-9B59-E3058CA3541C}" type="slidenum">
              <a:rPr lang="de-DE" smtClean="0"/>
              <a:pPr/>
              <a:t>35</a:t>
            </a:fld>
            <a:endParaRPr lang="de-DE"/>
          </a:p>
        </p:txBody>
      </p:sp>
    </p:spTree>
    <p:extLst>
      <p:ext uri="{BB962C8B-B14F-4D97-AF65-F5344CB8AC3E}">
        <p14:creationId xmlns:p14="http://schemas.microsoft.com/office/powerpoint/2010/main" val="2165257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AH</a:t>
            </a:r>
          </a:p>
        </p:txBody>
      </p:sp>
      <p:sp>
        <p:nvSpPr>
          <p:cNvPr id="4" name="Slide Number Placeholder 3"/>
          <p:cNvSpPr>
            <a:spLocks noGrp="1"/>
          </p:cNvSpPr>
          <p:nvPr>
            <p:ph type="sldNum" sz="quarter" idx="10"/>
          </p:nvPr>
        </p:nvSpPr>
        <p:spPr/>
        <p:txBody>
          <a:bodyPr/>
          <a:lstStyle/>
          <a:p>
            <a:fld id="{7695A226-4D49-49C7-9B59-E3058CA3541C}" type="slidenum">
              <a:rPr lang="de-DE" smtClean="0"/>
              <a:pPr/>
              <a:t>36</a:t>
            </a:fld>
            <a:endParaRPr lang="de-DE"/>
          </a:p>
        </p:txBody>
      </p:sp>
    </p:spTree>
    <p:extLst>
      <p:ext uri="{BB962C8B-B14F-4D97-AF65-F5344CB8AC3E}">
        <p14:creationId xmlns:p14="http://schemas.microsoft.com/office/powerpoint/2010/main" val="33484857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AH</a:t>
            </a:r>
          </a:p>
        </p:txBody>
      </p:sp>
      <p:sp>
        <p:nvSpPr>
          <p:cNvPr id="4" name="Slide Number Placeholder 3"/>
          <p:cNvSpPr>
            <a:spLocks noGrp="1"/>
          </p:cNvSpPr>
          <p:nvPr>
            <p:ph type="sldNum" sz="quarter" idx="10"/>
          </p:nvPr>
        </p:nvSpPr>
        <p:spPr/>
        <p:txBody>
          <a:bodyPr/>
          <a:lstStyle/>
          <a:p>
            <a:fld id="{7695A226-4D49-49C7-9B59-E3058CA3541C}" type="slidenum">
              <a:rPr lang="de-DE" smtClean="0"/>
              <a:pPr/>
              <a:t>37</a:t>
            </a:fld>
            <a:endParaRPr lang="de-DE"/>
          </a:p>
        </p:txBody>
      </p:sp>
    </p:spTree>
    <p:extLst>
      <p:ext uri="{BB962C8B-B14F-4D97-AF65-F5344CB8AC3E}">
        <p14:creationId xmlns:p14="http://schemas.microsoft.com/office/powerpoint/2010/main" val="752668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AH</a:t>
            </a:r>
          </a:p>
        </p:txBody>
      </p:sp>
      <p:sp>
        <p:nvSpPr>
          <p:cNvPr id="4" name="Slide Number Placeholder 3"/>
          <p:cNvSpPr>
            <a:spLocks noGrp="1"/>
          </p:cNvSpPr>
          <p:nvPr>
            <p:ph type="sldNum" sz="quarter" idx="10"/>
          </p:nvPr>
        </p:nvSpPr>
        <p:spPr/>
        <p:txBody>
          <a:bodyPr/>
          <a:lstStyle/>
          <a:p>
            <a:fld id="{7695A226-4D49-49C7-9B59-E3058CA3541C}" type="slidenum">
              <a:rPr lang="de-DE" smtClean="0"/>
              <a:pPr/>
              <a:t>38</a:t>
            </a:fld>
            <a:endParaRPr lang="de-DE"/>
          </a:p>
        </p:txBody>
      </p:sp>
    </p:spTree>
    <p:extLst>
      <p:ext uri="{BB962C8B-B14F-4D97-AF65-F5344CB8AC3E}">
        <p14:creationId xmlns:p14="http://schemas.microsoft.com/office/powerpoint/2010/main" val="20474075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457200" y="720725"/>
            <a:ext cx="6400800" cy="3600450"/>
          </a:xfrm>
          <a:ln/>
        </p:spPr>
      </p:sp>
      <p:sp>
        <p:nvSpPr>
          <p:cNvPr id="40963" name="Notes Placeholder 2"/>
          <p:cNvSpPr>
            <a:spLocks noGrp="1"/>
          </p:cNvSpPr>
          <p:nvPr>
            <p:ph type="body" idx="1"/>
          </p:nvPr>
        </p:nvSpPr>
        <p:spPr>
          <a:noFill/>
          <a:ln/>
        </p:spPr>
        <p:txBody>
          <a:bodyPr/>
          <a:lstStyle/>
          <a:p>
            <a:pPr eaLnBrk="1" hangingPunct="1"/>
            <a:endParaRPr lang="en-US"/>
          </a:p>
        </p:txBody>
      </p:sp>
      <p:sp>
        <p:nvSpPr>
          <p:cNvPr id="40964" name="Slide Number Placeholder 3"/>
          <p:cNvSpPr>
            <a:spLocks noGrp="1"/>
          </p:cNvSpPr>
          <p:nvPr>
            <p:ph type="sldNum" sz="quarter" idx="5"/>
          </p:nvPr>
        </p:nvSpPr>
        <p:spPr>
          <a:noFill/>
        </p:spPr>
        <p:txBody>
          <a:bodyPr/>
          <a:lstStyle/>
          <a:p>
            <a:fld id="{99459CC1-6A83-48C9-A1C2-E333BCB493C6}" type="slidenum">
              <a:rPr lang="en-US"/>
              <a:pPr/>
              <a:t>39</a:t>
            </a:fld>
            <a:endParaRPr lang="en-US"/>
          </a:p>
        </p:txBody>
      </p:sp>
    </p:spTree>
    <p:extLst>
      <p:ext uri="{BB962C8B-B14F-4D97-AF65-F5344CB8AC3E}">
        <p14:creationId xmlns:p14="http://schemas.microsoft.com/office/powerpoint/2010/main" val="22428178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AH</a:t>
            </a:r>
          </a:p>
        </p:txBody>
      </p:sp>
      <p:sp>
        <p:nvSpPr>
          <p:cNvPr id="4" name="Slide Number Placeholder 3"/>
          <p:cNvSpPr>
            <a:spLocks noGrp="1"/>
          </p:cNvSpPr>
          <p:nvPr>
            <p:ph type="sldNum" sz="quarter" idx="10"/>
          </p:nvPr>
        </p:nvSpPr>
        <p:spPr/>
        <p:txBody>
          <a:bodyPr/>
          <a:lstStyle/>
          <a:p>
            <a:fld id="{7695A226-4D49-49C7-9B59-E3058CA3541C}" type="slidenum">
              <a:rPr lang="de-DE" smtClean="0"/>
              <a:pPr/>
              <a:t>40</a:t>
            </a:fld>
            <a:endParaRPr lang="de-DE"/>
          </a:p>
        </p:txBody>
      </p:sp>
    </p:spTree>
    <p:extLst>
      <p:ext uri="{BB962C8B-B14F-4D97-AF65-F5344CB8AC3E}">
        <p14:creationId xmlns:p14="http://schemas.microsoft.com/office/powerpoint/2010/main" val="23352888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AH</a:t>
            </a:r>
          </a:p>
        </p:txBody>
      </p:sp>
      <p:sp>
        <p:nvSpPr>
          <p:cNvPr id="4" name="Slide Number Placeholder 3"/>
          <p:cNvSpPr>
            <a:spLocks noGrp="1"/>
          </p:cNvSpPr>
          <p:nvPr>
            <p:ph type="sldNum" sz="quarter" idx="10"/>
          </p:nvPr>
        </p:nvSpPr>
        <p:spPr/>
        <p:txBody>
          <a:bodyPr/>
          <a:lstStyle/>
          <a:p>
            <a:fld id="{7695A226-4D49-49C7-9B59-E3058CA3541C}" type="slidenum">
              <a:rPr lang="de-DE" smtClean="0"/>
              <a:pPr/>
              <a:t>41</a:t>
            </a:fld>
            <a:endParaRPr lang="de-DE"/>
          </a:p>
        </p:txBody>
      </p:sp>
    </p:spTree>
    <p:extLst>
      <p:ext uri="{BB962C8B-B14F-4D97-AF65-F5344CB8AC3E}">
        <p14:creationId xmlns:p14="http://schemas.microsoft.com/office/powerpoint/2010/main" val="8299185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AH</a:t>
            </a:r>
          </a:p>
        </p:txBody>
      </p:sp>
      <p:sp>
        <p:nvSpPr>
          <p:cNvPr id="4" name="Slide Number Placeholder 3"/>
          <p:cNvSpPr>
            <a:spLocks noGrp="1"/>
          </p:cNvSpPr>
          <p:nvPr>
            <p:ph type="sldNum" sz="quarter" idx="10"/>
          </p:nvPr>
        </p:nvSpPr>
        <p:spPr/>
        <p:txBody>
          <a:bodyPr/>
          <a:lstStyle/>
          <a:p>
            <a:fld id="{7695A226-4D49-49C7-9B59-E3058CA3541C}" type="slidenum">
              <a:rPr lang="de-DE" smtClean="0"/>
              <a:pPr/>
              <a:t>42</a:t>
            </a:fld>
            <a:endParaRPr lang="de-DE"/>
          </a:p>
        </p:txBody>
      </p:sp>
    </p:spTree>
    <p:extLst>
      <p:ext uri="{BB962C8B-B14F-4D97-AF65-F5344CB8AC3E}">
        <p14:creationId xmlns:p14="http://schemas.microsoft.com/office/powerpoint/2010/main" val="2774299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DAAA03-DABB-42A1-8AD9-1C727CEE476B}" type="slidenum">
              <a:rPr lang="de-DE" smtClean="0"/>
              <a:pPr>
                <a:defRPr/>
              </a:pPr>
              <a:t>4</a:t>
            </a:fld>
            <a:endParaRPr lang="de-DE"/>
          </a:p>
        </p:txBody>
      </p:sp>
    </p:spTree>
    <p:extLst>
      <p:ext uri="{BB962C8B-B14F-4D97-AF65-F5344CB8AC3E}">
        <p14:creationId xmlns:p14="http://schemas.microsoft.com/office/powerpoint/2010/main" val="21026141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As you would imagine, catastrophic failure is the easiest of the three to detect. This type of ESD damage causes some sort of permanent damage such as an oxide failure or a metal melt. The damage done is irreversible. Any device with catastrophic damage is usually found during the testing process and can be dealt with before shipping out.</a:t>
            </a:r>
          </a:p>
          <a:p>
            <a:r>
              <a:rPr lang="en-US" dirty="0"/>
              <a:t>Latent defects are a little more difficult to spot. This type of damage would allow a device to work properly for the most part, but over time the small amount of damage might affect the life of the device or its ability to function. The issue with latent defects is that the item usually passes testing and is sent to the customer where it may fail.</a:t>
            </a:r>
          </a:p>
          <a:p>
            <a:r>
              <a:rPr lang="en-US" dirty="0"/>
              <a:t>Lastly, an upset failure is when ESD damages a device or component but not enough to cause complete failure. But while in use, the component may intermittently result in gate failure and cause problems with software and data storage. Just like latent defects, upset failures will pass testing but may have issues in the future.</a:t>
            </a:r>
          </a:p>
          <a:p>
            <a:endParaRPr lang="en-US" dirty="0"/>
          </a:p>
        </p:txBody>
      </p:sp>
      <p:sp>
        <p:nvSpPr>
          <p:cNvPr id="4" name="Slide Number Placeholder 3"/>
          <p:cNvSpPr>
            <a:spLocks noGrp="1"/>
          </p:cNvSpPr>
          <p:nvPr>
            <p:ph type="sldNum" sz="quarter" idx="10"/>
          </p:nvPr>
        </p:nvSpPr>
        <p:spPr/>
        <p:txBody>
          <a:bodyPr/>
          <a:lstStyle/>
          <a:p>
            <a:pPr>
              <a:defRPr/>
            </a:pPr>
            <a:fld id="{71DAAA03-DABB-42A1-8AD9-1C727CEE476B}" type="slidenum">
              <a:rPr lang="de-DE" smtClean="0"/>
              <a:pPr>
                <a:defRPr/>
              </a:pPr>
              <a:t>43</a:t>
            </a:fld>
            <a:endParaRPr lang="de-DE"/>
          </a:p>
        </p:txBody>
      </p:sp>
    </p:spTree>
    <p:extLst>
      <p:ext uri="{BB962C8B-B14F-4D97-AF65-F5344CB8AC3E}">
        <p14:creationId xmlns:p14="http://schemas.microsoft.com/office/powerpoint/2010/main" val="15069378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As you would imagine, catastrophic failure is the easiest of the three to detect. This type of ESD damage causes some sort of permanent damage such as an oxide failure or a metal melt. The damage done is irreversible. Any device with catastrophic damage is usually found during the testing process and can be dealt with before shipping out.</a:t>
            </a:r>
          </a:p>
          <a:p>
            <a:r>
              <a:rPr lang="en-US" dirty="0"/>
              <a:t>Latent defects are a little more difficult to spot. This type of damage would allow a device to work properly for the most part, but over time the small amount of damage might affect the life of the device or its ability to function. The issue with latent defects is that the item usually passes testing and is sent to the customer where it may fail.</a:t>
            </a:r>
          </a:p>
          <a:p>
            <a:r>
              <a:rPr lang="en-US" dirty="0"/>
              <a:t>Lastly, an upset failure is when ESD damages a device or component but not enough to cause complete failure. But while in use, the component may intermittently result in gate failure and cause problems with software and data storage. Just like latent defects, upset failures will pass testing but may have issues in the future.</a:t>
            </a:r>
          </a:p>
          <a:p>
            <a:endParaRPr lang="en-US" dirty="0"/>
          </a:p>
        </p:txBody>
      </p:sp>
      <p:sp>
        <p:nvSpPr>
          <p:cNvPr id="4" name="Slide Number Placeholder 3"/>
          <p:cNvSpPr>
            <a:spLocks noGrp="1"/>
          </p:cNvSpPr>
          <p:nvPr>
            <p:ph type="sldNum" sz="quarter" idx="10"/>
          </p:nvPr>
        </p:nvSpPr>
        <p:spPr/>
        <p:txBody>
          <a:bodyPr/>
          <a:lstStyle/>
          <a:p>
            <a:pPr>
              <a:defRPr/>
            </a:pPr>
            <a:fld id="{71DAAA03-DABB-42A1-8AD9-1C727CEE476B}" type="slidenum">
              <a:rPr lang="de-DE" smtClean="0"/>
              <a:pPr>
                <a:defRPr/>
              </a:pPr>
              <a:t>44</a:t>
            </a:fld>
            <a:endParaRPr lang="de-DE"/>
          </a:p>
        </p:txBody>
      </p:sp>
    </p:spTree>
    <p:extLst>
      <p:ext uri="{BB962C8B-B14F-4D97-AF65-F5344CB8AC3E}">
        <p14:creationId xmlns:p14="http://schemas.microsoft.com/office/powerpoint/2010/main" val="4299597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AH</a:t>
            </a:r>
          </a:p>
        </p:txBody>
      </p:sp>
      <p:sp>
        <p:nvSpPr>
          <p:cNvPr id="4" name="Slide Number Placeholder 3"/>
          <p:cNvSpPr>
            <a:spLocks noGrp="1"/>
          </p:cNvSpPr>
          <p:nvPr>
            <p:ph type="sldNum" sz="quarter" idx="10"/>
          </p:nvPr>
        </p:nvSpPr>
        <p:spPr/>
        <p:txBody>
          <a:bodyPr/>
          <a:lstStyle/>
          <a:p>
            <a:fld id="{7695A226-4D49-49C7-9B59-E3058CA3541C}" type="slidenum">
              <a:rPr lang="de-DE" smtClean="0"/>
              <a:pPr/>
              <a:t>46</a:t>
            </a:fld>
            <a:endParaRPr lang="de-DE"/>
          </a:p>
        </p:txBody>
      </p:sp>
    </p:spTree>
    <p:extLst>
      <p:ext uri="{BB962C8B-B14F-4D97-AF65-F5344CB8AC3E}">
        <p14:creationId xmlns:p14="http://schemas.microsoft.com/office/powerpoint/2010/main" val="1314641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4DDDE4-9187-44B0-97DD-18729EC05F41}" type="slidenum">
              <a:rPr lang="en-US" smtClean="0"/>
              <a:t>47</a:t>
            </a:fld>
            <a:endParaRPr lang="en-US"/>
          </a:p>
        </p:txBody>
      </p:sp>
    </p:spTree>
    <p:extLst>
      <p:ext uri="{BB962C8B-B14F-4D97-AF65-F5344CB8AC3E}">
        <p14:creationId xmlns:p14="http://schemas.microsoft.com/office/powerpoint/2010/main" val="24621781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4DDDE4-9187-44B0-97DD-18729EC05F41}" type="slidenum">
              <a:rPr lang="en-US" smtClean="0"/>
              <a:t>48</a:t>
            </a:fld>
            <a:endParaRPr lang="en-US"/>
          </a:p>
        </p:txBody>
      </p:sp>
    </p:spTree>
    <p:extLst>
      <p:ext uri="{BB962C8B-B14F-4D97-AF65-F5344CB8AC3E}">
        <p14:creationId xmlns:p14="http://schemas.microsoft.com/office/powerpoint/2010/main" val="30927184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4DDDE4-9187-44B0-97DD-18729EC05F41}" type="slidenum">
              <a:rPr lang="en-US" smtClean="0"/>
              <a:t>49</a:t>
            </a:fld>
            <a:endParaRPr lang="en-US"/>
          </a:p>
        </p:txBody>
      </p:sp>
    </p:spTree>
    <p:extLst>
      <p:ext uri="{BB962C8B-B14F-4D97-AF65-F5344CB8AC3E}">
        <p14:creationId xmlns:p14="http://schemas.microsoft.com/office/powerpoint/2010/main" val="14056157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4DDDE4-9187-44B0-97DD-18729EC05F41}" type="slidenum">
              <a:rPr lang="en-US" smtClean="0"/>
              <a:t>50</a:t>
            </a:fld>
            <a:endParaRPr lang="en-US"/>
          </a:p>
        </p:txBody>
      </p:sp>
    </p:spTree>
    <p:extLst>
      <p:ext uri="{BB962C8B-B14F-4D97-AF65-F5344CB8AC3E}">
        <p14:creationId xmlns:p14="http://schemas.microsoft.com/office/powerpoint/2010/main" val="7591108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4DDDE4-9187-44B0-97DD-18729EC05F41}" type="slidenum">
              <a:rPr lang="en-US" smtClean="0"/>
              <a:t>51</a:t>
            </a:fld>
            <a:endParaRPr lang="en-US"/>
          </a:p>
        </p:txBody>
      </p:sp>
    </p:spTree>
    <p:extLst>
      <p:ext uri="{BB962C8B-B14F-4D97-AF65-F5344CB8AC3E}">
        <p14:creationId xmlns:p14="http://schemas.microsoft.com/office/powerpoint/2010/main" val="32793190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95A226-4D49-49C7-9B59-E3058CA3541C}" type="slidenum">
              <a:rPr lang="de-DE" smtClean="0"/>
              <a:pPr/>
              <a:t>54</a:t>
            </a:fld>
            <a:endParaRPr lang="de-DE"/>
          </a:p>
        </p:txBody>
      </p:sp>
    </p:spTree>
    <p:extLst>
      <p:ext uri="{BB962C8B-B14F-4D97-AF65-F5344CB8AC3E}">
        <p14:creationId xmlns:p14="http://schemas.microsoft.com/office/powerpoint/2010/main" val="2943426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DAAA03-DABB-42A1-8AD9-1C727CEE476B}" type="slidenum">
              <a:rPr lang="de-DE" smtClean="0"/>
              <a:pPr>
                <a:defRPr/>
              </a:pPr>
              <a:t>5</a:t>
            </a:fld>
            <a:endParaRPr lang="de-DE"/>
          </a:p>
        </p:txBody>
      </p:sp>
    </p:spTree>
    <p:extLst>
      <p:ext uri="{BB962C8B-B14F-4D97-AF65-F5344CB8AC3E}">
        <p14:creationId xmlns:p14="http://schemas.microsoft.com/office/powerpoint/2010/main" val="2791648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DAAA03-DABB-42A1-8AD9-1C727CEE476B}" type="slidenum">
              <a:rPr lang="de-DE" smtClean="0"/>
              <a:pPr>
                <a:defRPr/>
              </a:pPr>
              <a:t>6</a:t>
            </a:fld>
            <a:endParaRPr lang="de-DE"/>
          </a:p>
        </p:txBody>
      </p:sp>
    </p:spTree>
    <p:extLst>
      <p:ext uri="{BB962C8B-B14F-4D97-AF65-F5344CB8AC3E}">
        <p14:creationId xmlns:p14="http://schemas.microsoft.com/office/powerpoint/2010/main" val="2586981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95A226-4D49-49C7-9B59-E3058CA3541C}" type="slidenum">
              <a:rPr lang="de-DE" smtClean="0"/>
              <a:pPr/>
              <a:t>8</a:t>
            </a:fld>
            <a:endParaRPr lang="de-DE"/>
          </a:p>
        </p:txBody>
      </p:sp>
    </p:spTree>
    <p:extLst>
      <p:ext uri="{BB962C8B-B14F-4D97-AF65-F5344CB8AC3E}">
        <p14:creationId xmlns:p14="http://schemas.microsoft.com/office/powerpoint/2010/main" val="1583989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AH</a:t>
            </a:r>
          </a:p>
        </p:txBody>
      </p:sp>
      <p:sp>
        <p:nvSpPr>
          <p:cNvPr id="4" name="Slide Number Placeholder 3"/>
          <p:cNvSpPr>
            <a:spLocks noGrp="1"/>
          </p:cNvSpPr>
          <p:nvPr>
            <p:ph type="sldNum" sz="quarter" idx="10"/>
          </p:nvPr>
        </p:nvSpPr>
        <p:spPr/>
        <p:txBody>
          <a:bodyPr/>
          <a:lstStyle/>
          <a:p>
            <a:fld id="{7695A226-4D49-49C7-9B59-E3058CA3541C}" type="slidenum">
              <a:rPr lang="de-DE" smtClean="0"/>
              <a:pPr/>
              <a:t>9</a:t>
            </a:fld>
            <a:endParaRPr lang="de-DE"/>
          </a:p>
        </p:txBody>
      </p:sp>
    </p:spTree>
    <p:extLst>
      <p:ext uri="{BB962C8B-B14F-4D97-AF65-F5344CB8AC3E}">
        <p14:creationId xmlns:p14="http://schemas.microsoft.com/office/powerpoint/2010/main" val="1853960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AH</a:t>
            </a:r>
          </a:p>
        </p:txBody>
      </p:sp>
      <p:sp>
        <p:nvSpPr>
          <p:cNvPr id="4" name="Slide Number Placeholder 3"/>
          <p:cNvSpPr>
            <a:spLocks noGrp="1"/>
          </p:cNvSpPr>
          <p:nvPr>
            <p:ph type="sldNum" sz="quarter" idx="10"/>
          </p:nvPr>
        </p:nvSpPr>
        <p:spPr/>
        <p:txBody>
          <a:bodyPr/>
          <a:lstStyle/>
          <a:p>
            <a:fld id="{7695A226-4D49-49C7-9B59-E3058CA3541C}" type="slidenum">
              <a:rPr lang="de-DE" smtClean="0"/>
              <a:pPr/>
              <a:t>10</a:t>
            </a:fld>
            <a:endParaRPr lang="de-DE"/>
          </a:p>
        </p:txBody>
      </p:sp>
    </p:spTree>
    <p:extLst>
      <p:ext uri="{BB962C8B-B14F-4D97-AF65-F5344CB8AC3E}">
        <p14:creationId xmlns:p14="http://schemas.microsoft.com/office/powerpoint/2010/main" val="28728773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38" y="-9101"/>
            <a:ext cx="12215675" cy="6876202"/>
          </a:xfrm>
          <a:prstGeom prst="rect">
            <a:avLst/>
          </a:prstGeom>
        </p:spPr>
      </p:pic>
      <p:sp>
        <p:nvSpPr>
          <p:cNvPr id="5" name="Rectangle 8"/>
          <p:cNvSpPr>
            <a:spLocks noChangeArrowheads="1"/>
          </p:cNvSpPr>
          <p:nvPr/>
        </p:nvSpPr>
        <p:spPr bwMode="auto">
          <a:xfrm>
            <a:off x="6299200" y="6678050"/>
            <a:ext cx="5374216"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r" eaLnBrk="0" fontAlgn="base" hangingPunct="0">
              <a:spcBef>
                <a:spcPct val="0"/>
              </a:spcBef>
              <a:spcAft>
                <a:spcPct val="0"/>
              </a:spcAft>
            </a:pPr>
            <a:r>
              <a:rPr lang="en-US" sz="800" dirty="0">
                <a:solidFill>
                  <a:srgbClr val="FFFFFF"/>
                </a:solidFill>
              </a:rPr>
              <a:t>Strictly Private and Confidential</a:t>
            </a:r>
          </a:p>
        </p:txBody>
      </p:sp>
      <p:sp>
        <p:nvSpPr>
          <p:cNvPr id="126979" name="Rectangle 3"/>
          <p:cNvSpPr>
            <a:spLocks noGrp="1" noChangeArrowheads="1"/>
          </p:cNvSpPr>
          <p:nvPr>
            <p:ph type="subTitle" sz="quarter" idx="1"/>
          </p:nvPr>
        </p:nvSpPr>
        <p:spPr>
          <a:xfrm>
            <a:off x="605073" y="5443207"/>
            <a:ext cx="11091431" cy="544513"/>
          </a:xfrm>
          <a:extLst>
            <a:ext uri="{91240B29-F687-4F45-9708-019B960494DF}">
              <a14:hiddenLine xmlns:a14="http://schemas.microsoft.com/office/drawing/2010/main" w="9525">
                <a:solidFill>
                  <a:schemeClr val="tx1"/>
                </a:solidFill>
                <a:miter lim="800000"/>
                <a:headEnd/>
                <a:tailEnd/>
              </a14:hiddenLine>
            </a:ext>
          </a:extLst>
        </p:spPr>
        <p:txBody>
          <a:bodyPr lIns="91440" tIns="45720" rIns="91440" bIns="45720"/>
          <a:lstStyle>
            <a:lvl1pPr marL="0" indent="0" algn="r">
              <a:spcBef>
                <a:spcPct val="0"/>
              </a:spcBef>
              <a:buFont typeface="Wingdings 2" pitchFamily="18" charset="2"/>
              <a:buNone/>
              <a:defRPr sz="1600">
                <a:solidFill>
                  <a:schemeClr val="bg1"/>
                </a:solidFill>
              </a:defRPr>
            </a:lvl1pPr>
          </a:lstStyle>
          <a:p>
            <a:pPr lvl="0"/>
            <a:r>
              <a:rPr lang="en-US" noProof="0"/>
              <a:t>Click to edit Master subtitle style</a:t>
            </a:r>
            <a:endParaRPr lang="en-US" noProof="0" dirty="0"/>
          </a:p>
        </p:txBody>
      </p:sp>
      <p:sp>
        <p:nvSpPr>
          <p:cNvPr id="126981" name="Rectangle 5"/>
          <p:cNvSpPr>
            <a:spLocks noGrp="1" noChangeArrowheads="1"/>
          </p:cNvSpPr>
          <p:nvPr>
            <p:ph type="ctrTitle" sz="quarter"/>
          </p:nvPr>
        </p:nvSpPr>
        <p:spPr>
          <a:xfrm>
            <a:off x="609602" y="4865357"/>
            <a:ext cx="11086901" cy="669925"/>
          </a:xfrm>
          <a:extLst>
            <a:ext uri="{91240B29-F687-4F45-9708-019B960494DF}">
              <a14:hiddenLine xmlns:a14="http://schemas.microsoft.com/office/drawing/2010/main" w="9525">
                <a:solidFill>
                  <a:schemeClr val="tx1"/>
                </a:solidFill>
                <a:miter lim="800000"/>
                <a:headEnd/>
                <a:tailEnd/>
              </a14:hiddenLine>
            </a:ext>
          </a:extLst>
        </p:spPr>
        <p:txBody>
          <a:bodyPr lIns="91440" tIns="45720" rIns="91440" bIns="45720" anchor="t"/>
          <a:lstStyle>
            <a:lvl1pPr algn="r">
              <a:spcBef>
                <a:spcPct val="75000"/>
              </a:spcBef>
              <a:buClr>
                <a:schemeClr val="tx2"/>
              </a:buClr>
              <a:buFont typeface="Wingdings 2" pitchFamily="18" charset="2"/>
              <a:buNone/>
              <a:defRPr b="1">
                <a:solidFill>
                  <a:schemeClr val="bg1"/>
                </a:solidFill>
              </a:defRPr>
            </a:lvl1pPr>
          </a:lstStyle>
          <a:p>
            <a:pPr lvl="0"/>
            <a:r>
              <a:rPr lang="en-US" noProof="0"/>
              <a:t>Click to edit Master title style</a:t>
            </a:r>
            <a:endParaRPr lang="en-US" noProof="0" dirty="0"/>
          </a:p>
        </p:txBody>
      </p:sp>
    </p:spTree>
    <p:extLst>
      <p:ext uri="{BB962C8B-B14F-4D97-AF65-F5344CB8AC3E}">
        <p14:creationId xmlns:p14="http://schemas.microsoft.com/office/powerpoint/2010/main" val="845036115"/>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E172574D-6632-49A3-918D-7DB4288B629B}" type="slidenum">
              <a:rPr lang="de-DE" smtClean="0"/>
              <a:pPr/>
              <a:t>‹#›</a:t>
            </a:fld>
            <a:endParaRPr lang="de-DE"/>
          </a:p>
        </p:txBody>
      </p:sp>
    </p:spTree>
    <p:extLst>
      <p:ext uri="{BB962C8B-B14F-4D97-AF65-F5344CB8AC3E}">
        <p14:creationId xmlns:p14="http://schemas.microsoft.com/office/powerpoint/2010/main" val="3819598734"/>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30218" y="122238"/>
            <a:ext cx="2832100" cy="6102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9684" y="122238"/>
            <a:ext cx="8297333" cy="6102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28B12345-80E7-43C5-84BE-514AAA92B1C9}" type="slidenum">
              <a:rPr lang="de-DE" smtClean="0"/>
              <a:pPr/>
              <a:t>‹#›</a:t>
            </a:fld>
            <a:endParaRPr lang="de-DE"/>
          </a:p>
        </p:txBody>
      </p:sp>
    </p:spTree>
    <p:extLst>
      <p:ext uri="{BB962C8B-B14F-4D97-AF65-F5344CB8AC3E}">
        <p14:creationId xmlns:p14="http://schemas.microsoft.com/office/powerpoint/2010/main" val="3621394296"/>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685" y="122239"/>
            <a:ext cx="10001249" cy="427037"/>
          </a:xfrm>
        </p:spPr>
        <p:txBody>
          <a:bodyPr/>
          <a:lstStyle/>
          <a:p>
            <a:r>
              <a:rPr lang="en-US"/>
              <a:t>Click to edit Master title style</a:t>
            </a:r>
          </a:p>
        </p:txBody>
      </p:sp>
      <p:sp>
        <p:nvSpPr>
          <p:cNvPr id="3" name="Text Placeholder 2"/>
          <p:cNvSpPr>
            <a:spLocks noGrp="1"/>
          </p:cNvSpPr>
          <p:nvPr>
            <p:ph type="body" sz="half" idx="1"/>
          </p:nvPr>
        </p:nvSpPr>
        <p:spPr>
          <a:xfrm>
            <a:off x="429685" y="950914"/>
            <a:ext cx="5564716" cy="5273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50914"/>
            <a:ext cx="5564717" cy="5273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fld id="{15F3D13C-4906-42DD-BCF4-95C38A1FF4A0}" type="slidenum">
              <a:rPr lang="de-DE" smtClean="0"/>
              <a:pPr/>
              <a:t>‹#›</a:t>
            </a:fld>
            <a:endParaRPr lang="de-DE"/>
          </a:p>
        </p:txBody>
      </p:sp>
    </p:spTree>
    <p:extLst>
      <p:ext uri="{BB962C8B-B14F-4D97-AF65-F5344CB8AC3E}">
        <p14:creationId xmlns:p14="http://schemas.microsoft.com/office/powerpoint/2010/main" val="3217902781"/>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624417" y="333375"/>
            <a:ext cx="9311216" cy="647700"/>
          </a:xfrm>
        </p:spPr>
        <p:txBody>
          <a:bodyPr/>
          <a:lstStyle/>
          <a:p>
            <a:r>
              <a:rPr lang="en-US"/>
              <a:t>Click to edit Master title style</a:t>
            </a:r>
            <a:endParaRPr lang="en-US" dirty="0"/>
          </a:p>
        </p:txBody>
      </p:sp>
      <p:sp>
        <p:nvSpPr>
          <p:cNvPr id="7" name="Rectangle 5"/>
          <p:cNvSpPr>
            <a:spLocks noGrp="1" noChangeArrowheads="1"/>
          </p:cNvSpPr>
          <p:nvPr>
            <p:ph type="ftr" sz="quarter" idx="10"/>
          </p:nvPr>
        </p:nvSpPr>
        <p:spPr>
          <a:xfrm>
            <a:off x="5840097" y="6407945"/>
            <a:ext cx="3134241" cy="365125"/>
          </a:xfrm>
          <a:prstGeom prst="rect">
            <a:avLst/>
          </a:prstGeom>
          <a:ln/>
        </p:spPr>
        <p:txBody>
          <a:bodyPr/>
          <a:lstStyle>
            <a:lvl1pPr>
              <a:defRPr/>
            </a:lvl1pPr>
          </a:lstStyle>
          <a:p>
            <a:pPr>
              <a:defRPr/>
            </a:pPr>
            <a:r>
              <a:rPr lang="de-DE"/>
              <a:t>Johnson Controls</a:t>
            </a:r>
          </a:p>
        </p:txBody>
      </p:sp>
      <p:sp>
        <p:nvSpPr>
          <p:cNvPr id="8" name="Rectangle 6"/>
          <p:cNvSpPr>
            <a:spLocks noGrp="1" noChangeArrowheads="1"/>
          </p:cNvSpPr>
          <p:nvPr>
            <p:ph type="sldNum" sz="quarter" idx="11"/>
          </p:nvPr>
        </p:nvSpPr>
        <p:spPr>
          <a:ln/>
        </p:spPr>
        <p:txBody>
          <a:bodyPr/>
          <a:lstStyle>
            <a:lvl1pPr>
              <a:defRPr/>
            </a:lvl1pPr>
          </a:lstStyle>
          <a:p>
            <a:fld id="{9AC51183-D7D1-4F0F-A104-3E3A825B4CE6}" type="slidenum">
              <a:rPr lang="de-DE"/>
              <a:pPr/>
              <a:t>‹#›</a:t>
            </a:fld>
            <a:endParaRPr lang="de-DE"/>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129DE0E1-A340-4743-864F-F8C282CB6E68}" type="slidenum">
              <a:rPr lang="de-DE" smtClean="0"/>
              <a:pPr/>
              <a:t>‹#›</a:t>
            </a:fld>
            <a:endParaRPr lang="de-DE"/>
          </a:p>
        </p:txBody>
      </p:sp>
    </p:spTree>
    <p:extLst>
      <p:ext uri="{BB962C8B-B14F-4D97-AF65-F5344CB8AC3E}">
        <p14:creationId xmlns:p14="http://schemas.microsoft.com/office/powerpoint/2010/main" val="2051684150"/>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B1E1E2E7-7240-4166-A965-F5BE7B77D2CF}" type="slidenum">
              <a:rPr lang="de-DE" smtClean="0"/>
              <a:pPr/>
              <a:t>‹#›</a:t>
            </a:fld>
            <a:endParaRPr lang="de-DE"/>
          </a:p>
        </p:txBody>
      </p:sp>
    </p:spTree>
    <p:extLst>
      <p:ext uri="{BB962C8B-B14F-4D97-AF65-F5344CB8AC3E}">
        <p14:creationId xmlns:p14="http://schemas.microsoft.com/office/powerpoint/2010/main" val="2252307367"/>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9685" y="950914"/>
            <a:ext cx="5564716" cy="5273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50914"/>
            <a:ext cx="5564717" cy="5273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fld id="{F28830E6-C32F-4798-85CE-1460736E95DB}" type="slidenum">
              <a:rPr lang="de-DE" smtClean="0"/>
              <a:pPr/>
              <a:t>‹#›</a:t>
            </a:fld>
            <a:endParaRPr lang="de-DE"/>
          </a:p>
        </p:txBody>
      </p:sp>
    </p:spTree>
    <p:extLst>
      <p:ext uri="{BB962C8B-B14F-4D97-AF65-F5344CB8AC3E}">
        <p14:creationId xmlns:p14="http://schemas.microsoft.com/office/powerpoint/2010/main" val="412557142"/>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fld id="{9AC51183-D7D1-4F0F-A104-3E3A825B4CE6}" type="slidenum">
              <a:rPr lang="de-DE" smtClean="0"/>
              <a:pPr/>
              <a:t>‹#›</a:t>
            </a:fld>
            <a:endParaRPr lang="de-DE"/>
          </a:p>
        </p:txBody>
      </p:sp>
    </p:spTree>
    <p:extLst>
      <p:ext uri="{BB962C8B-B14F-4D97-AF65-F5344CB8AC3E}">
        <p14:creationId xmlns:p14="http://schemas.microsoft.com/office/powerpoint/2010/main" val="3846494615"/>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fld id="{6EBD1E3F-9CD3-4CA2-91AC-19B37E8F69C5}" type="slidenum">
              <a:rPr lang="de-DE" smtClean="0"/>
              <a:pPr/>
              <a:t>‹#›</a:t>
            </a:fld>
            <a:endParaRPr lang="de-DE"/>
          </a:p>
        </p:txBody>
      </p:sp>
    </p:spTree>
    <p:extLst>
      <p:ext uri="{BB962C8B-B14F-4D97-AF65-F5344CB8AC3E}">
        <p14:creationId xmlns:p14="http://schemas.microsoft.com/office/powerpoint/2010/main" val="293450452"/>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20416EA0-9C99-4A44-870A-11107105CA3A}" type="slidenum">
              <a:rPr lang="de-DE" smtClean="0"/>
              <a:pPr/>
              <a:t>‹#›</a:t>
            </a:fld>
            <a:endParaRPr lang="de-DE"/>
          </a:p>
        </p:txBody>
      </p:sp>
    </p:spTree>
    <p:extLst>
      <p:ext uri="{BB962C8B-B14F-4D97-AF65-F5344CB8AC3E}">
        <p14:creationId xmlns:p14="http://schemas.microsoft.com/office/powerpoint/2010/main" val="85327579"/>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B8A3D85E-1FDC-4851-AA35-3EE852A4EB5D}" type="slidenum">
              <a:rPr lang="de-DE" smtClean="0"/>
              <a:pPr/>
              <a:t>‹#›</a:t>
            </a:fld>
            <a:endParaRPr lang="de-DE"/>
          </a:p>
        </p:txBody>
      </p:sp>
    </p:spTree>
    <p:extLst>
      <p:ext uri="{BB962C8B-B14F-4D97-AF65-F5344CB8AC3E}">
        <p14:creationId xmlns:p14="http://schemas.microsoft.com/office/powerpoint/2010/main" val="1018375228"/>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C184D49E-5D76-4081-B4A4-5C6CCAD0E1B8}" type="slidenum">
              <a:rPr lang="de-DE" smtClean="0"/>
              <a:pPr/>
              <a:t>‹#›</a:t>
            </a:fld>
            <a:endParaRPr lang="de-DE"/>
          </a:p>
        </p:txBody>
      </p:sp>
    </p:spTree>
    <p:extLst>
      <p:ext uri="{BB962C8B-B14F-4D97-AF65-F5344CB8AC3E}">
        <p14:creationId xmlns:p14="http://schemas.microsoft.com/office/powerpoint/2010/main" val="4010671116"/>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pic>
        <p:nvPicPr>
          <p:cNvPr id="8" name="Picture 2" descr="Visteon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365318" y="38101"/>
            <a:ext cx="1758949"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29685" y="950914"/>
            <a:ext cx="11332633" cy="527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title"/>
          </p:nvPr>
        </p:nvSpPr>
        <p:spPr bwMode="auto">
          <a:xfrm>
            <a:off x="429685" y="122239"/>
            <a:ext cx="9734548"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US"/>
              <a:t>Click to edit Master title style</a:t>
            </a:r>
            <a:endParaRPr lang="en-US" dirty="0"/>
          </a:p>
        </p:txBody>
      </p:sp>
      <p:sp>
        <p:nvSpPr>
          <p:cNvPr id="1029" name="Line 5"/>
          <p:cNvSpPr>
            <a:spLocks noChangeShapeType="1"/>
          </p:cNvSpPr>
          <p:nvPr/>
        </p:nvSpPr>
        <p:spPr bwMode="auto">
          <a:xfrm>
            <a:off x="-19050" y="642938"/>
            <a:ext cx="10183284" cy="0"/>
          </a:xfrm>
          <a:prstGeom prst="line">
            <a:avLst/>
          </a:prstGeom>
          <a:noFill/>
          <a:ln w="28575">
            <a:solidFill>
              <a:srgbClr val="FF7D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dirty="0">
              <a:solidFill>
                <a:srgbClr val="000000"/>
              </a:solidFill>
            </a:endParaRPr>
          </a:p>
        </p:txBody>
      </p:sp>
      <p:sp>
        <p:nvSpPr>
          <p:cNvPr id="125958" name="Rectangle 6"/>
          <p:cNvSpPr>
            <a:spLocks noGrp="1" noChangeArrowheads="1"/>
          </p:cNvSpPr>
          <p:nvPr>
            <p:ph type="sldNum" sz="quarter" idx="4"/>
          </p:nvPr>
        </p:nvSpPr>
        <p:spPr bwMode="auto">
          <a:xfrm>
            <a:off x="33868" y="6581776"/>
            <a:ext cx="1462617"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900">
                <a:solidFill>
                  <a:schemeClr val="bg2"/>
                </a:solidFill>
              </a:defRPr>
            </a:lvl1pPr>
          </a:lstStyle>
          <a:p>
            <a:fld id="{15F3D13C-4906-42DD-BCF4-95C38A1FF4A0}" type="slidenum">
              <a:rPr lang="de-DE" smtClean="0"/>
              <a:pPr/>
              <a:t>‹#›</a:t>
            </a:fld>
            <a:endParaRPr lang="de-DE"/>
          </a:p>
        </p:txBody>
      </p:sp>
      <p:sp>
        <p:nvSpPr>
          <p:cNvPr id="1031" name="Line 7"/>
          <p:cNvSpPr>
            <a:spLocks noChangeShapeType="1"/>
          </p:cNvSpPr>
          <p:nvPr/>
        </p:nvSpPr>
        <p:spPr bwMode="auto">
          <a:xfrm>
            <a:off x="296334" y="6478588"/>
            <a:ext cx="11609917" cy="0"/>
          </a:xfrm>
          <a:prstGeom prst="line">
            <a:avLst/>
          </a:prstGeom>
          <a:noFill/>
          <a:ln w="190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dirty="0">
              <a:solidFill>
                <a:srgbClr val="000000"/>
              </a:solidFill>
            </a:endParaRPr>
          </a:p>
        </p:txBody>
      </p:sp>
    </p:spTree>
    <p:extLst>
      <p:ext uri="{BB962C8B-B14F-4D97-AF65-F5344CB8AC3E}">
        <p14:creationId xmlns:p14="http://schemas.microsoft.com/office/powerpoint/2010/main" val="177115210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796" r:id="rId13"/>
  </p:sldLayoutIdLst>
  <p:transition>
    <p:wipe dir="r"/>
  </p:transition>
  <p:hf hdr="0" dt="0"/>
  <p:txStyles>
    <p:titleStyle>
      <a:lvl1pPr algn="l" rtl="0" eaLnBrk="1" fontAlgn="base" hangingPunct="1">
        <a:spcBef>
          <a:spcPct val="0"/>
        </a:spcBef>
        <a:spcAft>
          <a:spcPct val="0"/>
        </a:spcAft>
        <a:defRPr sz="2400">
          <a:solidFill>
            <a:srgbClr val="000000"/>
          </a:solidFill>
          <a:latin typeface="+mj-lt"/>
          <a:ea typeface="+mj-ea"/>
          <a:cs typeface="+mj-cs"/>
        </a:defRPr>
      </a:lvl1pPr>
      <a:lvl2pPr algn="l" rtl="0" eaLnBrk="1" fontAlgn="base" hangingPunct="1">
        <a:spcBef>
          <a:spcPct val="0"/>
        </a:spcBef>
        <a:spcAft>
          <a:spcPct val="0"/>
        </a:spcAft>
        <a:defRPr sz="2400">
          <a:solidFill>
            <a:srgbClr val="000000"/>
          </a:solidFill>
          <a:latin typeface="Arial" charset="0"/>
          <a:cs typeface="Arial" charset="0"/>
        </a:defRPr>
      </a:lvl2pPr>
      <a:lvl3pPr algn="l" rtl="0" eaLnBrk="1" fontAlgn="base" hangingPunct="1">
        <a:spcBef>
          <a:spcPct val="0"/>
        </a:spcBef>
        <a:spcAft>
          <a:spcPct val="0"/>
        </a:spcAft>
        <a:defRPr sz="2400">
          <a:solidFill>
            <a:srgbClr val="000000"/>
          </a:solidFill>
          <a:latin typeface="Arial" charset="0"/>
          <a:cs typeface="Arial" charset="0"/>
        </a:defRPr>
      </a:lvl3pPr>
      <a:lvl4pPr algn="l" rtl="0" eaLnBrk="1" fontAlgn="base" hangingPunct="1">
        <a:spcBef>
          <a:spcPct val="0"/>
        </a:spcBef>
        <a:spcAft>
          <a:spcPct val="0"/>
        </a:spcAft>
        <a:defRPr sz="2400">
          <a:solidFill>
            <a:srgbClr val="000000"/>
          </a:solidFill>
          <a:latin typeface="Arial" charset="0"/>
          <a:cs typeface="Arial" charset="0"/>
        </a:defRPr>
      </a:lvl4pPr>
      <a:lvl5pPr algn="l" rtl="0" eaLnBrk="1" fontAlgn="base" hangingPunct="1">
        <a:spcBef>
          <a:spcPct val="0"/>
        </a:spcBef>
        <a:spcAft>
          <a:spcPct val="0"/>
        </a:spcAft>
        <a:defRPr sz="2400">
          <a:solidFill>
            <a:srgbClr val="000000"/>
          </a:solidFill>
          <a:latin typeface="Arial" charset="0"/>
          <a:cs typeface="Arial" charset="0"/>
        </a:defRPr>
      </a:lvl5pPr>
      <a:lvl6pPr marL="457200" algn="l" rtl="0" eaLnBrk="1" fontAlgn="base" hangingPunct="1">
        <a:spcBef>
          <a:spcPct val="0"/>
        </a:spcBef>
        <a:spcAft>
          <a:spcPct val="0"/>
        </a:spcAft>
        <a:defRPr sz="2400">
          <a:solidFill>
            <a:srgbClr val="000000"/>
          </a:solidFill>
          <a:latin typeface="Arial" charset="0"/>
          <a:cs typeface="Arial" charset="0"/>
        </a:defRPr>
      </a:lvl6pPr>
      <a:lvl7pPr marL="914400" algn="l" rtl="0" eaLnBrk="1" fontAlgn="base" hangingPunct="1">
        <a:spcBef>
          <a:spcPct val="0"/>
        </a:spcBef>
        <a:spcAft>
          <a:spcPct val="0"/>
        </a:spcAft>
        <a:defRPr sz="2400">
          <a:solidFill>
            <a:srgbClr val="000000"/>
          </a:solidFill>
          <a:latin typeface="Arial" charset="0"/>
          <a:cs typeface="Arial" charset="0"/>
        </a:defRPr>
      </a:lvl7pPr>
      <a:lvl8pPr marL="1371600" algn="l" rtl="0" eaLnBrk="1" fontAlgn="base" hangingPunct="1">
        <a:spcBef>
          <a:spcPct val="0"/>
        </a:spcBef>
        <a:spcAft>
          <a:spcPct val="0"/>
        </a:spcAft>
        <a:defRPr sz="2400">
          <a:solidFill>
            <a:srgbClr val="000000"/>
          </a:solidFill>
          <a:latin typeface="Arial" charset="0"/>
          <a:cs typeface="Arial" charset="0"/>
        </a:defRPr>
      </a:lvl8pPr>
      <a:lvl9pPr marL="1828800" algn="l" rtl="0" eaLnBrk="1" fontAlgn="base" hangingPunct="1">
        <a:spcBef>
          <a:spcPct val="0"/>
        </a:spcBef>
        <a:spcAft>
          <a:spcPct val="0"/>
        </a:spcAft>
        <a:defRPr sz="2400">
          <a:solidFill>
            <a:srgbClr val="000000"/>
          </a:solidFill>
          <a:latin typeface="Arial" charset="0"/>
          <a:cs typeface="Arial" charset="0"/>
        </a:defRPr>
      </a:lvl9pPr>
    </p:titleStyle>
    <p:bodyStyle>
      <a:lvl1pPr marL="228600" indent="-228600" algn="l" rtl="0" eaLnBrk="1" fontAlgn="base" hangingPunct="1">
        <a:spcBef>
          <a:spcPct val="75000"/>
        </a:spcBef>
        <a:spcAft>
          <a:spcPct val="0"/>
        </a:spcAft>
        <a:buClr>
          <a:srgbClr val="333333"/>
        </a:buClr>
        <a:buFont typeface="Wingdings 2" pitchFamily="18" charset="2"/>
        <a:buChar char=""/>
        <a:defRPr>
          <a:solidFill>
            <a:srgbClr val="333333"/>
          </a:solidFill>
          <a:latin typeface="+mn-lt"/>
          <a:ea typeface="+mn-ea"/>
          <a:cs typeface="+mn-cs"/>
        </a:defRPr>
      </a:lvl1pPr>
      <a:lvl2pPr marL="455613" indent="-225425" algn="l" rtl="0" eaLnBrk="1" fontAlgn="base" hangingPunct="1">
        <a:spcBef>
          <a:spcPct val="25000"/>
        </a:spcBef>
        <a:spcAft>
          <a:spcPct val="0"/>
        </a:spcAft>
        <a:buClr>
          <a:srgbClr val="333333"/>
        </a:buClr>
        <a:buFont typeface="Arial" charset="0"/>
        <a:buChar char="–"/>
        <a:defRPr>
          <a:solidFill>
            <a:srgbClr val="333333"/>
          </a:solidFill>
          <a:latin typeface="+mn-lt"/>
          <a:cs typeface="+mn-cs"/>
        </a:defRPr>
      </a:lvl2pPr>
      <a:lvl3pPr marL="684213" indent="-227013" algn="l" rtl="0" eaLnBrk="1" fontAlgn="base" hangingPunct="1">
        <a:spcBef>
          <a:spcPct val="25000"/>
        </a:spcBef>
        <a:spcAft>
          <a:spcPct val="0"/>
        </a:spcAft>
        <a:buClr>
          <a:srgbClr val="333333"/>
        </a:buClr>
        <a:buFont typeface="Wingdings" pitchFamily="2" charset="2"/>
        <a:buChar char="§"/>
        <a:defRPr>
          <a:solidFill>
            <a:srgbClr val="333333"/>
          </a:solidFill>
          <a:latin typeface="+mn-lt"/>
          <a:cs typeface="+mn-cs"/>
        </a:defRPr>
      </a:lvl3pPr>
      <a:lvl4pPr marL="912813" indent="-227013" algn="l" rtl="0" eaLnBrk="1" fontAlgn="base" hangingPunct="1">
        <a:spcBef>
          <a:spcPct val="25000"/>
        </a:spcBef>
        <a:spcAft>
          <a:spcPct val="0"/>
        </a:spcAft>
        <a:buClr>
          <a:srgbClr val="333333"/>
        </a:buClr>
        <a:buFont typeface="Wingdings 2" pitchFamily="18" charset="2"/>
        <a:buChar char=""/>
        <a:defRPr>
          <a:solidFill>
            <a:srgbClr val="333333"/>
          </a:solidFill>
          <a:latin typeface="+mn-lt"/>
          <a:cs typeface="+mn-cs"/>
        </a:defRPr>
      </a:lvl4pPr>
      <a:lvl5pPr marL="1141413" indent="-227013" algn="l" rtl="0" eaLnBrk="1" fontAlgn="base" hangingPunct="1">
        <a:spcBef>
          <a:spcPct val="25000"/>
        </a:spcBef>
        <a:spcAft>
          <a:spcPct val="0"/>
        </a:spcAft>
        <a:buClr>
          <a:srgbClr val="333333"/>
        </a:buClr>
        <a:buFont typeface="Arial" charset="0"/>
        <a:buChar char="–"/>
        <a:defRPr>
          <a:solidFill>
            <a:srgbClr val="333333"/>
          </a:solidFill>
          <a:latin typeface="+mn-lt"/>
          <a:cs typeface="+mn-cs"/>
        </a:defRPr>
      </a:lvl5pPr>
      <a:lvl6pPr marL="1598613" indent="-227013" algn="l" rtl="0" eaLnBrk="1" fontAlgn="base" hangingPunct="1">
        <a:spcBef>
          <a:spcPct val="25000"/>
        </a:spcBef>
        <a:spcAft>
          <a:spcPct val="0"/>
        </a:spcAft>
        <a:buClr>
          <a:srgbClr val="333333"/>
        </a:buClr>
        <a:buFont typeface="Arial" charset="0"/>
        <a:buChar char="–"/>
        <a:defRPr>
          <a:solidFill>
            <a:srgbClr val="333333"/>
          </a:solidFill>
          <a:latin typeface="+mn-lt"/>
          <a:cs typeface="+mn-cs"/>
        </a:defRPr>
      </a:lvl6pPr>
      <a:lvl7pPr marL="2055813" indent="-227013" algn="l" rtl="0" eaLnBrk="1" fontAlgn="base" hangingPunct="1">
        <a:spcBef>
          <a:spcPct val="25000"/>
        </a:spcBef>
        <a:spcAft>
          <a:spcPct val="0"/>
        </a:spcAft>
        <a:buClr>
          <a:srgbClr val="333333"/>
        </a:buClr>
        <a:buFont typeface="Arial" charset="0"/>
        <a:buChar char="–"/>
        <a:defRPr>
          <a:solidFill>
            <a:srgbClr val="333333"/>
          </a:solidFill>
          <a:latin typeface="+mn-lt"/>
          <a:cs typeface="+mn-cs"/>
        </a:defRPr>
      </a:lvl7pPr>
      <a:lvl8pPr marL="2513013" indent="-227013" algn="l" rtl="0" eaLnBrk="1" fontAlgn="base" hangingPunct="1">
        <a:spcBef>
          <a:spcPct val="25000"/>
        </a:spcBef>
        <a:spcAft>
          <a:spcPct val="0"/>
        </a:spcAft>
        <a:buClr>
          <a:srgbClr val="333333"/>
        </a:buClr>
        <a:buFont typeface="Arial" charset="0"/>
        <a:buChar char="–"/>
        <a:defRPr>
          <a:solidFill>
            <a:srgbClr val="333333"/>
          </a:solidFill>
          <a:latin typeface="+mn-lt"/>
          <a:cs typeface="+mn-cs"/>
        </a:defRPr>
      </a:lvl8pPr>
      <a:lvl9pPr marL="2970213" indent="-227013" algn="l" rtl="0" eaLnBrk="1" fontAlgn="base" hangingPunct="1">
        <a:spcBef>
          <a:spcPct val="25000"/>
        </a:spcBef>
        <a:spcAft>
          <a:spcPct val="0"/>
        </a:spcAft>
        <a:buClr>
          <a:srgbClr val="333333"/>
        </a:buClr>
        <a:buFont typeface="Arial" charset="0"/>
        <a:buChar char="–"/>
        <a:defRPr>
          <a:solidFill>
            <a:srgbClr val="333333"/>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6.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sv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8.sv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8.sv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8.sv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6.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5.jpeg"/><Relationship Id="rId4" Type="http://schemas.openxmlformats.org/officeDocument/2006/relationships/image" Target="../media/image94.jpeg"/></Relationships>
</file>

<file path=ppt/slides/_rels/slide4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4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5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5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w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18" Type="http://schemas.openxmlformats.org/officeDocument/2006/relationships/image" Target="../media/image31.jpeg"/><Relationship Id="rId3" Type="http://schemas.openxmlformats.org/officeDocument/2006/relationships/image" Target="../media/image16.jpeg"/><Relationship Id="rId21" Type="http://schemas.openxmlformats.org/officeDocument/2006/relationships/image" Target="../media/image34.jpeg"/><Relationship Id="rId7" Type="http://schemas.openxmlformats.org/officeDocument/2006/relationships/image" Target="../media/image20.jpeg"/><Relationship Id="rId12" Type="http://schemas.openxmlformats.org/officeDocument/2006/relationships/image" Target="../media/image25.jpeg"/><Relationship Id="rId17" Type="http://schemas.openxmlformats.org/officeDocument/2006/relationships/image" Target="../media/image30.jpeg"/><Relationship Id="rId25" Type="http://schemas.openxmlformats.org/officeDocument/2006/relationships/image" Target="../media/image38.png"/><Relationship Id="rId2" Type="http://schemas.openxmlformats.org/officeDocument/2006/relationships/notesSlide" Target="../notesSlides/notesSlide7.xml"/><Relationship Id="rId16" Type="http://schemas.openxmlformats.org/officeDocument/2006/relationships/image" Target="../media/image29.jpeg"/><Relationship Id="rId20"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jpeg"/><Relationship Id="rId24" Type="http://schemas.openxmlformats.org/officeDocument/2006/relationships/image" Target="../media/image37.png"/><Relationship Id="rId5" Type="http://schemas.openxmlformats.org/officeDocument/2006/relationships/image" Target="../media/image18.jpeg"/><Relationship Id="rId15" Type="http://schemas.openxmlformats.org/officeDocument/2006/relationships/image" Target="../media/image28.jpeg"/><Relationship Id="rId23" Type="http://schemas.openxmlformats.org/officeDocument/2006/relationships/image" Target="../media/image36.jpeg"/><Relationship Id="rId10" Type="http://schemas.openxmlformats.org/officeDocument/2006/relationships/image" Target="../media/image23.jpeg"/><Relationship Id="rId19" Type="http://schemas.openxmlformats.org/officeDocument/2006/relationships/image" Target="../media/image32.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jpeg"/><Relationship Id="rId22"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sz="quarter" idx="1"/>
          </p:nvPr>
        </p:nvSpPr>
        <p:spPr>
          <a:xfrm>
            <a:off x="2376339" y="6400801"/>
            <a:ext cx="7920038" cy="276225"/>
          </a:xfrm>
        </p:spPr>
        <p:txBody>
          <a:bodyPr/>
          <a:lstStyle/>
          <a:p>
            <a:pPr algn="ctr"/>
            <a:r>
              <a:rPr lang="en-US" sz="1200" b="1" dirty="0"/>
              <a:t>Now… this is what will happen to your designs in real life!</a:t>
            </a:r>
          </a:p>
        </p:txBody>
      </p:sp>
      <p:sp>
        <p:nvSpPr>
          <p:cNvPr id="16388" name="Title 1"/>
          <p:cNvSpPr>
            <a:spLocks noGrp="1"/>
          </p:cNvSpPr>
          <p:nvPr>
            <p:ph type="ctrTitle" sz="quarter"/>
          </p:nvPr>
        </p:nvSpPr>
        <p:spPr>
          <a:xfrm>
            <a:off x="1752601" y="4865357"/>
            <a:ext cx="8543777" cy="669925"/>
          </a:xfrm>
        </p:spPr>
        <p:txBody>
          <a:bodyPr/>
          <a:lstStyle/>
          <a:p>
            <a:pPr algn="ctr"/>
            <a:r>
              <a:rPr lang="en-US" sz="4000" dirty="0">
                <a:solidFill>
                  <a:schemeClr val="tx1"/>
                </a:solidFill>
                <a:ea typeface="ＭＳ Ｐゴシック" charset="-128"/>
              </a:rPr>
              <a:t>[E]</a:t>
            </a:r>
            <a:r>
              <a:rPr lang="en-US" sz="4000" dirty="0" err="1">
                <a:ea typeface="ＭＳ Ｐゴシック" charset="-128"/>
              </a:rPr>
              <a:t>lectro</a:t>
            </a:r>
            <a:r>
              <a:rPr lang="en-US" sz="4000" dirty="0">
                <a:solidFill>
                  <a:schemeClr val="tx1"/>
                </a:solidFill>
                <a:ea typeface="ＭＳ Ｐゴシック" charset="-128"/>
              </a:rPr>
              <a:t>[M]</a:t>
            </a:r>
            <a:r>
              <a:rPr lang="en-US" sz="4000" dirty="0" err="1">
                <a:ea typeface="ＭＳ Ｐゴシック" charset="-128"/>
              </a:rPr>
              <a:t>agnetic</a:t>
            </a:r>
            <a:r>
              <a:rPr lang="en-US" sz="4000" dirty="0">
                <a:ea typeface="ＭＳ Ｐゴシック" charset="-128"/>
              </a:rPr>
              <a:t> </a:t>
            </a:r>
            <a:r>
              <a:rPr lang="en-US" sz="4000" dirty="0">
                <a:solidFill>
                  <a:schemeClr val="tx1"/>
                </a:solidFill>
                <a:ea typeface="ＭＳ Ｐゴシック" charset="-128"/>
              </a:rPr>
              <a:t>[C]</a:t>
            </a:r>
            <a:r>
              <a:rPr lang="en-US" sz="4000" dirty="0" err="1">
                <a:ea typeface="ＭＳ Ｐゴシック" charset="-128"/>
              </a:rPr>
              <a:t>ompatibility</a:t>
            </a:r>
            <a:r>
              <a:rPr lang="en-US" sz="4000" dirty="0">
                <a:ea typeface="ＭＳ Ｐゴシック" charset="-128"/>
              </a:rPr>
              <a:t> BASICS</a:t>
            </a:r>
            <a:endParaRPr lang="en-US" dirty="0">
              <a:ea typeface="ＭＳ Ｐゴシック" charset="-128"/>
            </a:endParaRPr>
          </a:p>
        </p:txBody>
      </p:sp>
      <p:sp>
        <p:nvSpPr>
          <p:cNvPr id="2" name="Subtitle 9">
            <a:extLst>
              <a:ext uri="{FF2B5EF4-FFF2-40B4-BE49-F238E27FC236}">
                <a16:creationId xmlns:a16="http://schemas.microsoft.com/office/drawing/2014/main" id="{8135E0D6-542F-68C8-95A5-0F55821A2EC8}"/>
              </a:ext>
            </a:extLst>
          </p:cNvPr>
          <p:cNvSpPr txBox="1">
            <a:spLocks/>
          </p:cNvSpPr>
          <p:nvPr/>
        </p:nvSpPr>
        <p:spPr bwMode="auto">
          <a:xfrm>
            <a:off x="8732954" y="6011038"/>
            <a:ext cx="3459046"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r" rtl="0" eaLnBrk="1" fontAlgn="base" hangingPunct="1">
              <a:spcBef>
                <a:spcPct val="0"/>
              </a:spcBef>
              <a:spcAft>
                <a:spcPct val="0"/>
              </a:spcAft>
              <a:buClr>
                <a:srgbClr val="333333"/>
              </a:buClr>
              <a:buFont typeface="Wingdings 2" pitchFamily="18" charset="2"/>
              <a:buNone/>
              <a:defRPr sz="1600">
                <a:solidFill>
                  <a:schemeClr val="bg1"/>
                </a:solidFill>
                <a:latin typeface="+mn-lt"/>
                <a:ea typeface="+mn-ea"/>
                <a:cs typeface="+mn-cs"/>
              </a:defRPr>
            </a:lvl1pPr>
            <a:lvl2pPr marL="455613" indent="-225425" algn="l" rtl="0" eaLnBrk="1" fontAlgn="base" hangingPunct="1">
              <a:spcBef>
                <a:spcPct val="25000"/>
              </a:spcBef>
              <a:spcAft>
                <a:spcPct val="0"/>
              </a:spcAft>
              <a:buClr>
                <a:srgbClr val="333333"/>
              </a:buClr>
              <a:buFont typeface="Arial" charset="0"/>
              <a:buChar char="–"/>
              <a:defRPr>
                <a:solidFill>
                  <a:srgbClr val="333333"/>
                </a:solidFill>
                <a:latin typeface="+mn-lt"/>
                <a:cs typeface="+mn-cs"/>
              </a:defRPr>
            </a:lvl2pPr>
            <a:lvl3pPr marL="684213" indent="-227013" algn="l" rtl="0" eaLnBrk="1" fontAlgn="base" hangingPunct="1">
              <a:spcBef>
                <a:spcPct val="25000"/>
              </a:spcBef>
              <a:spcAft>
                <a:spcPct val="0"/>
              </a:spcAft>
              <a:buClr>
                <a:srgbClr val="333333"/>
              </a:buClr>
              <a:buFont typeface="Wingdings" pitchFamily="2" charset="2"/>
              <a:buChar char="§"/>
              <a:defRPr>
                <a:solidFill>
                  <a:srgbClr val="333333"/>
                </a:solidFill>
                <a:latin typeface="+mn-lt"/>
                <a:cs typeface="+mn-cs"/>
              </a:defRPr>
            </a:lvl3pPr>
            <a:lvl4pPr marL="912813" indent="-227013" algn="l" rtl="0" eaLnBrk="1" fontAlgn="base" hangingPunct="1">
              <a:spcBef>
                <a:spcPct val="25000"/>
              </a:spcBef>
              <a:spcAft>
                <a:spcPct val="0"/>
              </a:spcAft>
              <a:buClr>
                <a:srgbClr val="333333"/>
              </a:buClr>
              <a:buFont typeface="Wingdings 2" pitchFamily="18" charset="2"/>
              <a:buChar char=""/>
              <a:defRPr>
                <a:solidFill>
                  <a:srgbClr val="333333"/>
                </a:solidFill>
                <a:latin typeface="+mn-lt"/>
                <a:cs typeface="+mn-cs"/>
              </a:defRPr>
            </a:lvl4pPr>
            <a:lvl5pPr marL="1141413" indent="-227013" algn="l" rtl="0" eaLnBrk="1" fontAlgn="base" hangingPunct="1">
              <a:spcBef>
                <a:spcPct val="25000"/>
              </a:spcBef>
              <a:spcAft>
                <a:spcPct val="0"/>
              </a:spcAft>
              <a:buClr>
                <a:srgbClr val="333333"/>
              </a:buClr>
              <a:buFont typeface="Arial" charset="0"/>
              <a:buChar char="–"/>
              <a:defRPr>
                <a:solidFill>
                  <a:srgbClr val="333333"/>
                </a:solidFill>
                <a:latin typeface="+mn-lt"/>
                <a:cs typeface="+mn-cs"/>
              </a:defRPr>
            </a:lvl5pPr>
            <a:lvl6pPr marL="1598613" indent="-227013" algn="l" rtl="0" eaLnBrk="1" fontAlgn="base" hangingPunct="1">
              <a:spcBef>
                <a:spcPct val="25000"/>
              </a:spcBef>
              <a:spcAft>
                <a:spcPct val="0"/>
              </a:spcAft>
              <a:buClr>
                <a:srgbClr val="333333"/>
              </a:buClr>
              <a:buFont typeface="Arial" charset="0"/>
              <a:buChar char="–"/>
              <a:defRPr>
                <a:solidFill>
                  <a:srgbClr val="333333"/>
                </a:solidFill>
                <a:latin typeface="+mn-lt"/>
                <a:cs typeface="+mn-cs"/>
              </a:defRPr>
            </a:lvl6pPr>
            <a:lvl7pPr marL="2055813" indent="-227013" algn="l" rtl="0" eaLnBrk="1" fontAlgn="base" hangingPunct="1">
              <a:spcBef>
                <a:spcPct val="25000"/>
              </a:spcBef>
              <a:spcAft>
                <a:spcPct val="0"/>
              </a:spcAft>
              <a:buClr>
                <a:srgbClr val="333333"/>
              </a:buClr>
              <a:buFont typeface="Arial" charset="0"/>
              <a:buChar char="–"/>
              <a:defRPr>
                <a:solidFill>
                  <a:srgbClr val="333333"/>
                </a:solidFill>
                <a:latin typeface="+mn-lt"/>
                <a:cs typeface="+mn-cs"/>
              </a:defRPr>
            </a:lvl7pPr>
            <a:lvl8pPr marL="2513013" indent="-227013" algn="l" rtl="0" eaLnBrk="1" fontAlgn="base" hangingPunct="1">
              <a:spcBef>
                <a:spcPct val="25000"/>
              </a:spcBef>
              <a:spcAft>
                <a:spcPct val="0"/>
              </a:spcAft>
              <a:buClr>
                <a:srgbClr val="333333"/>
              </a:buClr>
              <a:buFont typeface="Arial" charset="0"/>
              <a:buChar char="–"/>
              <a:defRPr>
                <a:solidFill>
                  <a:srgbClr val="333333"/>
                </a:solidFill>
                <a:latin typeface="+mn-lt"/>
                <a:cs typeface="+mn-cs"/>
              </a:defRPr>
            </a:lvl8pPr>
            <a:lvl9pPr marL="2970213" indent="-227013" algn="l" rtl="0" eaLnBrk="1" fontAlgn="base" hangingPunct="1">
              <a:spcBef>
                <a:spcPct val="25000"/>
              </a:spcBef>
              <a:spcAft>
                <a:spcPct val="0"/>
              </a:spcAft>
              <a:buClr>
                <a:srgbClr val="333333"/>
              </a:buClr>
              <a:buFont typeface="Arial" charset="0"/>
              <a:buChar char="–"/>
              <a:defRPr>
                <a:solidFill>
                  <a:srgbClr val="333333"/>
                </a:solidFill>
                <a:latin typeface="+mn-lt"/>
                <a:cs typeface="+mn-cs"/>
              </a:defRPr>
            </a:lvl9pPr>
          </a:lstStyle>
          <a:p>
            <a:pPr algn="ctr"/>
            <a:r>
              <a:rPr lang="en-US" b="1" kern="0" dirty="0"/>
              <a:t>Stiliyan Filipov, 09-MAY-2023</a:t>
            </a:r>
          </a:p>
        </p:txBody>
      </p:sp>
    </p:spTree>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129DE0E1-A340-4743-864F-F8C282CB6E68}" type="slidenum">
              <a:rPr lang="de-DE" smtClean="0"/>
              <a:pPr/>
              <a:t>10</a:t>
            </a:fld>
            <a:endParaRPr lang="de-DE"/>
          </a:p>
        </p:txBody>
      </p:sp>
      <p:sp>
        <p:nvSpPr>
          <p:cNvPr id="7" name="TextBox 6"/>
          <p:cNvSpPr txBox="1"/>
          <p:nvPr/>
        </p:nvSpPr>
        <p:spPr>
          <a:xfrm>
            <a:off x="152400" y="61555"/>
            <a:ext cx="11887200" cy="584775"/>
          </a:xfrm>
          <a:prstGeom prst="rect">
            <a:avLst/>
          </a:prstGeom>
          <a:noFill/>
        </p:spPr>
        <p:txBody>
          <a:bodyPr wrap="square" rtlCol="0" anchor="ctr">
            <a:spAutoFit/>
          </a:bodyPr>
          <a:lstStyle/>
          <a:p>
            <a:r>
              <a:rPr lang="en-US" sz="3200" dirty="0" err="1">
                <a:effectLst>
                  <a:outerShdw blurRad="38100" dist="38100" dir="2700000" algn="tl">
                    <a:srgbClr val="000000">
                      <a:alpha val="43137"/>
                    </a:srgbClr>
                  </a:outerShdw>
                </a:effectLst>
              </a:rPr>
              <a:t>ElectroMagnetic</a:t>
            </a:r>
            <a:r>
              <a:rPr lang="en-US" sz="3200" dirty="0">
                <a:effectLst>
                  <a:outerShdw blurRad="38100" dist="38100" dir="2700000" algn="tl">
                    <a:srgbClr val="000000">
                      <a:alpha val="43137"/>
                    </a:srgbClr>
                  </a:outerShdw>
                </a:effectLst>
              </a:rPr>
              <a:t> Fields: Overview</a:t>
            </a:r>
          </a:p>
        </p:txBody>
      </p:sp>
      <p:pic>
        <p:nvPicPr>
          <p:cNvPr id="4" name="Picture 3">
            <a:extLst>
              <a:ext uri="{FF2B5EF4-FFF2-40B4-BE49-F238E27FC236}">
                <a16:creationId xmlns:a16="http://schemas.microsoft.com/office/drawing/2014/main" id="{54CAFAEC-0CC9-A4EF-1473-0D7CA0409DA1}"/>
              </a:ext>
            </a:extLst>
          </p:cNvPr>
          <p:cNvPicPr>
            <a:picLocks noChangeAspect="1"/>
          </p:cNvPicPr>
          <p:nvPr/>
        </p:nvPicPr>
        <p:blipFill>
          <a:blip r:embed="rId3"/>
          <a:stretch>
            <a:fillRect/>
          </a:stretch>
        </p:blipFill>
        <p:spPr>
          <a:xfrm>
            <a:off x="882376" y="670988"/>
            <a:ext cx="10427248" cy="6187012"/>
          </a:xfrm>
          <a:prstGeom prst="rect">
            <a:avLst/>
          </a:prstGeom>
        </p:spPr>
      </p:pic>
      <p:sp>
        <p:nvSpPr>
          <p:cNvPr id="6" name="Rectangle 5">
            <a:extLst>
              <a:ext uri="{FF2B5EF4-FFF2-40B4-BE49-F238E27FC236}">
                <a16:creationId xmlns:a16="http://schemas.microsoft.com/office/drawing/2014/main" id="{A51ACEBF-9179-895A-FF3E-AB21EFEED115}"/>
              </a:ext>
            </a:extLst>
          </p:cNvPr>
          <p:cNvSpPr/>
          <p:nvPr/>
        </p:nvSpPr>
        <p:spPr bwMode="auto">
          <a:xfrm>
            <a:off x="895823" y="4648200"/>
            <a:ext cx="2546624" cy="152400"/>
          </a:xfrm>
          <a:prstGeom prst="rect">
            <a:avLst/>
          </a:prstGeom>
          <a:solidFill>
            <a:srgbClr val="FF9900"/>
          </a:solidFill>
          <a:ln w="1587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60070344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2C57F0-CE5A-D20B-1BC1-EFE0B5F31407}"/>
              </a:ext>
            </a:extLst>
          </p:cNvPr>
          <p:cNvSpPr>
            <a:spLocks noGrp="1"/>
          </p:cNvSpPr>
          <p:nvPr>
            <p:ph type="title"/>
          </p:nvPr>
        </p:nvSpPr>
        <p:spPr>
          <a:xfrm>
            <a:off x="609600" y="1523999"/>
            <a:ext cx="10972800" cy="685801"/>
          </a:xfrm>
        </p:spPr>
        <p:txBody>
          <a:bodyPr/>
          <a:lstStyle/>
          <a:p>
            <a:r>
              <a:rPr lang="en-US" sz="1400" b="1" dirty="0"/>
              <a:t> </a:t>
            </a:r>
            <a:r>
              <a:rPr lang="en-US" b="1" dirty="0"/>
              <a:t>Electric and magnetic field Sources:</a:t>
            </a:r>
            <a:br>
              <a:rPr lang="en-US" sz="1400" b="1" dirty="0"/>
            </a:br>
            <a:r>
              <a:rPr lang="en-US" sz="1800" b="1" dirty="0"/>
              <a:t>Electric fields</a:t>
            </a:r>
            <a:r>
              <a:rPr lang="en-US" sz="1800" dirty="0"/>
              <a:t> are created by differences in voltage: the higher the voltage, the stronger will be the resultant field. </a:t>
            </a:r>
            <a:r>
              <a:rPr lang="en-US" sz="1800" b="1" dirty="0"/>
              <a:t>Magnetic fields</a:t>
            </a:r>
            <a:r>
              <a:rPr lang="en-US" sz="1800" dirty="0"/>
              <a:t> are created when electric current flows: the greater the current, the stronger the magnetic field.</a:t>
            </a:r>
          </a:p>
        </p:txBody>
      </p:sp>
      <p:sp>
        <p:nvSpPr>
          <p:cNvPr id="12" name="Text Placeholder 11">
            <a:extLst>
              <a:ext uri="{FF2B5EF4-FFF2-40B4-BE49-F238E27FC236}">
                <a16:creationId xmlns:a16="http://schemas.microsoft.com/office/drawing/2014/main" id="{B15059A9-A2B3-15FB-92E8-3F8DBE3DBDEF}"/>
              </a:ext>
            </a:extLst>
          </p:cNvPr>
          <p:cNvSpPr>
            <a:spLocks noGrp="1"/>
          </p:cNvSpPr>
          <p:nvPr>
            <p:ph type="body" idx="1"/>
          </p:nvPr>
        </p:nvSpPr>
        <p:spPr>
          <a:xfrm>
            <a:off x="609600" y="2819400"/>
            <a:ext cx="5386917" cy="346075"/>
          </a:xfrm>
          <a:solidFill>
            <a:srgbClr val="FF9900"/>
          </a:solidFill>
          <a:ln>
            <a:solidFill>
              <a:srgbClr val="0070C0"/>
            </a:solidFill>
          </a:ln>
        </p:spPr>
        <p:txBody>
          <a:bodyPr/>
          <a:lstStyle/>
          <a:p>
            <a:pPr algn="ctr"/>
            <a:r>
              <a:rPr lang="en-US" dirty="0"/>
              <a:t>Electric Fields</a:t>
            </a:r>
          </a:p>
        </p:txBody>
      </p:sp>
      <p:sp>
        <p:nvSpPr>
          <p:cNvPr id="14" name="Content Placeholder 13">
            <a:extLst>
              <a:ext uri="{FF2B5EF4-FFF2-40B4-BE49-F238E27FC236}">
                <a16:creationId xmlns:a16="http://schemas.microsoft.com/office/drawing/2014/main" id="{7E902025-88A0-A77A-DCEC-4E390F79D062}"/>
              </a:ext>
            </a:extLst>
          </p:cNvPr>
          <p:cNvSpPr>
            <a:spLocks noGrp="1"/>
          </p:cNvSpPr>
          <p:nvPr>
            <p:ph sz="half" idx="2"/>
          </p:nvPr>
        </p:nvSpPr>
        <p:spPr>
          <a:xfrm>
            <a:off x="609600" y="3241675"/>
            <a:ext cx="5386917" cy="2778125"/>
          </a:xfrm>
        </p:spPr>
        <p:txBody>
          <a:bodyPr/>
          <a:lstStyle/>
          <a:p>
            <a:r>
              <a:rPr lang="en-US" sz="1800" dirty="0"/>
              <a:t>Electric fields arise from voltage</a:t>
            </a:r>
            <a:r>
              <a:rPr lang="en-US" sz="1800" baseline="0" dirty="0"/>
              <a:t> (</a:t>
            </a:r>
            <a:r>
              <a:rPr lang="en-US" sz="1800" dirty="0"/>
              <a:t>Δ</a:t>
            </a:r>
            <a:r>
              <a:rPr lang="en-US" sz="1800" baseline="0" dirty="0"/>
              <a:t>V/</a:t>
            </a:r>
            <a:r>
              <a:rPr lang="en-US" sz="1800" dirty="0" err="1"/>
              <a:t>Δ</a:t>
            </a:r>
            <a:r>
              <a:rPr lang="en-US" sz="1800" baseline="0" dirty="0" err="1"/>
              <a:t>t</a:t>
            </a:r>
            <a:r>
              <a:rPr lang="en-US" sz="1800" baseline="0" dirty="0"/>
              <a:t>)</a:t>
            </a:r>
            <a:endParaRPr lang="en-US" sz="1800" dirty="0"/>
          </a:p>
          <a:p>
            <a:r>
              <a:rPr lang="en-US" sz="1800" dirty="0"/>
              <a:t>Their strength is measured in Volts per meter (V/m)</a:t>
            </a:r>
          </a:p>
          <a:p>
            <a:r>
              <a:rPr lang="en-US" sz="1800" dirty="0"/>
              <a:t>An electric field can be present even when no current is flowing.</a:t>
            </a:r>
          </a:p>
          <a:p>
            <a:r>
              <a:rPr lang="en-US" sz="1800" dirty="0"/>
              <a:t>Field strength decreases with distance from the source.</a:t>
            </a:r>
          </a:p>
          <a:p>
            <a:endParaRPr lang="en-US" dirty="0"/>
          </a:p>
        </p:txBody>
      </p:sp>
      <p:sp>
        <p:nvSpPr>
          <p:cNvPr id="15" name="Text Placeholder 14">
            <a:extLst>
              <a:ext uri="{FF2B5EF4-FFF2-40B4-BE49-F238E27FC236}">
                <a16:creationId xmlns:a16="http://schemas.microsoft.com/office/drawing/2014/main" id="{2FB31E63-24D0-26FE-5F59-FFDEC01F34DE}"/>
              </a:ext>
            </a:extLst>
          </p:cNvPr>
          <p:cNvSpPr>
            <a:spLocks noGrp="1"/>
          </p:cNvSpPr>
          <p:nvPr>
            <p:ph type="body" sz="quarter" idx="3"/>
          </p:nvPr>
        </p:nvSpPr>
        <p:spPr>
          <a:xfrm>
            <a:off x="6193368" y="2819400"/>
            <a:ext cx="5389033" cy="346075"/>
          </a:xfrm>
          <a:solidFill>
            <a:srgbClr val="FF9900"/>
          </a:solidFill>
          <a:ln>
            <a:solidFill>
              <a:srgbClr val="0070C0"/>
            </a:solidFill>
          </a:ln>
        </p:spPr>
        <p:txBody>
          <a:bodyPr/>
          <a:lstStyle/>
          <a:p>
            <a:pPr algn="ctr"/>
            <a:r>
              <a:rPr lang="en-US" dirty="0"/>
              <a:t>Magnetic Fields</a:t>
            </a:r>
          </a:p>
        </p:txBody>
      </p:sp>
      <p:sp>
        <p:nvSpPr>
          <p:cNvPr id="17" name="Content Placeholder 16">
            <a:extLst>
              <a:ext uri="{FF2B5EF4-FFF2-40B4-BE49-F238E27FC236}">
                <a16:creationId xmlns:a16="http://schemas.microsoft.com/office/drawing/2014/main" id="{24778181-7EE0-D99B-4B6A-0D83F1A6EF38}"/>
              </a:ext>
            </a:extLst>
          </p:cNvPr>
          <p:cNvSpPr>
            <a:spLocks noGrp="1"/>
          </p:cNvSpPr>
          <p:nvPr>
            <p:ph sz="quarter" idx="4"/>
          </p:nvPr>
        </p:nvSpPr>
        <p:spPr>
          <a:xfrm>
            <a:off x="6193368" y="3241675"/>
            <a:ext cx="5389033" cy="2778125"/>
          </a:xfrm>
        </p:spPr>
        <p:txBody>
          <a:bodyPr/>
          <a:lstStyle/>
          <a:p>
            <a:r>
              <a:rPr lang="en-US" sz="1800" dirty="0"/>
              <a:t>Magnetic fields arise from current (ΔI/</a:t>
            </a:r>
            <a:r>
              <a:rPr lang="en-US" sz="1800" dirty="0" err="1"/>
              <a:t>Δt</a:t>
            </a:r>
            <a:r>
              <a:rPr lang="en-US" sz="1800" dirty="0"/>
              <a:t>).</a:t>
            </a:r>
          </a:p>
          <a:p>
            <a:r>
              <a:rPr lang="en-US" sz="1800" dirty="0"/>
              <a:t>Their strength is measured in Amperes per meter (A/m). </a:t>
            </a:r>
          </a:p>
          <a:p>
            <a:r>
              <a:rPr lang="en-US" sz="1800" dirty="0"/>
              <a:t>Magnetic fields exist as soon as a device/circuit is switched on and current flows.</a:t>
            </a:r>
          </a:p>
          <a:p>
            <a:r>
              <a:rPr lang="en-US" sz="1800" dirty="0"/>
              <a:t>Field strength decreases with distance from the source.</a:t>
            </a:r>
          </a:p>
          <a:p>
            <a:endParaRPr lang="en-US" dirty="0"/>
          </a:p>
        </p:txBody>
      </p:sp>
      <p:sp>
        <p:nvSpPr>
          <p:cNvPr id="5" name="Slide Number Placeholder 4"/>
          <p:cNvSpPr>
            <a:spLocks noGrp="1"/>
          </p:cNvSpPr>
          <p:nvPr>
            <p:ph type="sldNum" sz="quarter" idx="10"/>
          </p:nvPr>
        </p:nvSpPr>
        <p:spPr/>
        <p:txBody>
          <a:bodyPr/>
          <a:lstStyle/>
          <a:p>
            <a:fld id="{129DE0E1-A340-4743-864F-F8C282CB6E68}" type="slidenum">
              <a:rPr lang="de-DE" smtClean="0"/>
              <a:pPr/>
              <a:t>11</a:t>
            </a:fld>
            <a:endParaRPr lang="de-DE"/>
          </a:p>
        </p:txBody>
      </p:sp>
      <p:sp>
        <p:nvSpPr>
          <p:cNvPr id="7" name="TextBox 6"/>
          <p:cNvSpPr txBox="1"/>
          <p:nvPr/>
        </p:nvSpPr>
        <p:spPr>
          <a:xfrm>
            <a:off x="152400" y="61555"/>
            <a:ext cx="11887200" cy="584775"/>
          </a:xfrm>
          <a:prstGeom prst="rect">
            <a:avLst/>
          </a:prstGeom>
          <a:noFill/>
        </p:spPr>
        <p:txBody>
          <a:bodyPr wrap="square" rtlCol="0" anchor="ctr">
            <a:spAutoFit/>
          </a:bodyPr>
          <a:lstStyle/>
          <a:p>
            <a:r>
              <a:rPr lang="en-US" sz="3200" dirty="0">
                <a:effectLst>
                  <a:outerShdw blurRad="38100" dist="38100" dir="2700000" algn="tl">
                    <a:srgbClr val="000000">
                      <a:alpha val="43137"/>
                    </a:srgbClr>
                  </a:outerShdw>
                </a:effectLst>
              </a:rPr>
              <a:t>Electric and Magnetic Fields: Overview</a:t>
            </a:r>
          </a:p>
        </p:txBody>
      </p:sp>
    </p:spTree>
    <p:extLst>
      <p:ext uri="{BB962C8B-B14F-4D97-AF65-F5344CB8AC3E}">
        <p14:creationId xmlns:p14="http://schemas.microsoft.com/office/powerpoint/2010/main" val="1166413724"/>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B9A4B26-7E62-4C8F-6BB0-BF429AACB286}"/>
              </a:ext>
            </a:extLst>
          </p:cNvPr>
          <p:cNvPicPr>
            <a:picLocks noChangeAspect="1"/>
          </p:cNvPicPr>
          <p:nvPr/>
        </p:nvPicPr>
        <p:blipFill>
          <a:blip r:embed="rId3"/>
          <a:stretch>
            <a:fillRect/>
          </a:stretch>
        </p:blipFill>
        <p:spPr>
          <a:xfrm>
            <a:off x="2743200" y="3025657"/>
            <a:ext cx="3351399" cy="3298942"/>
          </a:xfrm>
          <a:prstGeom prst="rect">
            <a:avLst/>
          </a:prstGeom>
        </p:spPr>
      </p:pic>
      <p:sp>
        <p:nvSpPr>
          <p:cNvPr id="5" name="Slide Number Placeholder 4"/>
          <p:cNvSpPr>
            <a:spLocks noGrp="1"/>
          </p:cNvSpPr>
          <p:nvPr>
            <p:ph type="sldNum" sz="quarter" idx="10"/>
          </p:nvPr>
        </p:nvSpPr>
        <p:spPr>
          <a:xfrm>
            <a:off x="33868" y="6376083"/>
            <a:ext cx="1462617" cy="276225"/>
          </a:xfrm>
        </p:spPr>
        <p:txBody>
          <a:bodyPr/>
          <a:lstStyle/>
          <a:p>
            <a:fld id="{129DE0E1-A340-4743-864F-F8C282CB6E68}" type="slidenum">
              <a:rPr lang="de-DE" smtClean="0"/>
              <a:pPr/>
              <a:t>12</a:t>
            </a:fld>
            <a:endParaRPr lang="de-DE"/>
          </a:p>
        </p:txBody>
      </p:sp>
      <p:sp>
        <p:nvSpPr>
          <p:cNvPr id="7" name="TextBox 6"/>
          <p:cNvSpPr txBox="1"/>
          <p:nvPr/>
        </p:nvSpPr>
        <p:spPr>
          <a:xfrm>
            <a:off x="152400" y="61555"/>
            <a:ext cx="11887200" cy="584775"/>
          </a:xfrm>
          <a:prstGeom prst="rect">
            <a:avLst/>
          </a:prstGeom>
          <a:noFill/>
        </p:spPr>
        <p:txBody>
          <a:bodyPr wrap="square" rtlCol="0" anchor="ctr">
            <a:spAutoFit/>
          </a:bodyPr>
          <a:lstStyle/>
          <a:p>
            <a:r>
              <a:rPr lang="en-US" sz="3200" dirty="0">
                <a:effectLst>
                  <a:outerShdw blurRad="38100" dist="38100" dir="2700000" algn="tl">
                    <a:srgbClr val="000000">
                      <a:alpha val="43137"/>
                    </a:srgbClr>
                  </a:outerShdw>
                </a:effectLst>
              </a:rPr>
              <a:t>Electric Field: Shielding</a:t>
            </a:r>
          </a:p>
        </p:txBody>
      </p:sp>
      <p:sp>
        <p:nvSpPr>
          <p:cNvPr id="4" name="TextBox 3">
            <a:extLst>
              <a:ext uri="{FF2B5EF4-FFF2-40B4-BE49-F238E27FC236}">
                <a16:creationId xmlns:a16="http://schemas.microsoft.com/office/drawing/2014/main" id="{14312BD3-0954-4131-458C-46E1D826B3C6}"/>
              </a:ext>
            </a:extLst>
          </p:cNvPr>
          <p:cNvSpPr txBox="1"/>
          <p:nvPr/>
        </p:nvSpPr>
        <p:spPr>
          <a:xfrm>
            <a:off x="228600" y="762000"/>
            <a:ext cx="11811000" cy="1569660"/>
          </a:xfrm>
          <a:prstGeom prst="rect">
            <a:avLst/>
          </a:prstGeom>
          <a:noFill/>
        </p:spPr>
        <p:txBody>
          <a:bodyPr wrap="square">
            <a:spAutoFit/>
          </a:bodyPr>
          <a:lstStyle/>
          <a:p>
            <a:r>
              <a:rPr lang="en-US" b="0" i="0" dirty="0">
                <a:solidFill>
                  <a:srgbClr val="222222"/>
                </a:solidFill>
                <a:effectLst/>
                <a:latin typeface="Open Sans" panose="020B0606030504020204" pitchFamily="34" charset="0"/>
              </a:rPr>
              <a:t>Enclosures that are not perfectly conducting are still good Faraday cages as long as the charges can redistribute themselves fast enough to cancel the internal fields. Most metallic enclosures without significant seams or apertures provide excellent </a:t>
            </a:r>
            <a:r>
              <a:rPr lang="en-US" b="0" i="0" u="sng" dirty="0">
                <a:solidFill>
                  <a:srgbClr val="222222"/>
                </a:solidFill>
                <a:effectLst/>
                <a:latin typeface="Open Sans" panose="020B0606030504020204" pitchFamily="34" charset="0"/>
              </a:rPr>
              <a:t>electric field</a:t>
            </a:r>
            <a:r>
              <a:rPr lang="en-US" b="0" i="0" dirty="0">
                <a:solidFill>
                  <a:srgbClr val="222222"/>
                </a:solidFill>
                <a:effectLst/>
                <a:latin typeface="Open Sans" panose="020B0606030504020204" pitchFamily="34" charset="0"/>
              </a:rPr>
              <a:t> shielding over a wide range of frequencies.</a:t>
            </a:r>
            <a:endParaRPr lang="en-US" dirty="0"/>
          </a:p>
        </p:txBody>
      </p:sp>
      <p:pic>
        <p:nvPicPr>
          <p:cNvPr id="21" name="Picture 20">
            <a:extLst>
              <a:ext uri="{FF2B5EF4-FFF2-40B4-BE49-F238E27FC236}">
                <a16:creationId xmlns:a16="http://schemas.microsoft.com/office/drawing/2014/main" id="{45868E9D-5C74-71BC-E4FD-04D1DAA1C02A}"/>
              </a:ext>
            </a:extLst>
          </p:cNvPr>
          <p:cNvPicPr>
            <a:picLocks noChangeAspect="1"/>
          </p:cNvPicPr>
          <p:nvPr/>
        </p:nvPicPr>
        <p:blipFill>
          <a:blip r:embed="rId4"/>
          <a:stretch>
            <a:fillRect/>
          </a:stretch>
        </p:blipFill>
        <p:spPr>
          <a:xfrm>
            <a:off x="76200" y="2989798"/>
            <a:ext cx="3076575" cy="3266763"/>
          </a:xfrm>
          <a:prstGeom prst="rect">
            <a:avLst/>
          </a:prstGeom>
        </p:spPr>
      </p:pic>
      <p:pic>
        <p:nvPicPr>
          <p:cNvPr id="23" name="Picture 22">
            <a:extLst>
              <a:ext uri="{FF2B5EF4-FFF2-40B4-BE49-F238E27FC236}">
                <a16:creationId xmlns:a16="http://schemas.microsoft.com/office/drawing/2014/main" id="{ABD94307-B873-B925-8398-005B0634C4E0}"/>
              </a:ext>
            </a:extLst>
          </p:cNvPr>
          <p:cNvPicPr>
            <a:picLocks noChangeAspect="1"/>
          </p:cNvPicPr>
          <p:nvPr/>
        </p:nvPicPr>
        <p:blipFill>
          <a:blip r:embed="rId5"/>
          <a:stretch>
            <a:fillRect/>
          </a:stretch>
        </p:blipFill>
        <p:spPr>
          <a:xfrm>
            <a:off x="9294245" y="3274732"/>
            <a:ext cx="2681596" cy="2886075"/>
          </a:xfrm>
          <a:prstGeom prst="rect">
            <a:avLst/>
          </a:prstGeom>
        </p:spPr>
      </p:pic>
      <p:pic>
        <p:nvPicPr>
          <p:cNvPr id="25" name="Picture 24">
            <a:extLst>
              <a:ext uri="{FF2B5EF4-FFF2-40B4-BE49-F238E27FC236}">
                <a16:creationId xmlns:a16="http://schemas.microsoft.com/office/drawing/2014/main" id="{2C1F38AE-8738-A68E-D8E6-E0212F7D70D3}"/>
              </a:ext>
            </a:extLst>
          </p:cNvPr>
          <p:cNvPicPr>
            <a:picLocks noChangeAspect="1"/>
          </p:cNvPicPr>
          <p:nvPr/>
        </p:nvPicPr>
        <p:blipFill>
          <a:blip r:embed="rId6"/>
          <a:stretch>
            <a:fillRect/>
          </a:stretch>
        </p:blipFill>
        <p:spPr>
          <a:xfrm>
            <a:off x="6229101" y="3274732"/>
            <a:ext cx="2686299" cy="2897912"/>
          </a:xfrm>
          <a:prstGeom prst="rect">
            <a:avLst/>
          </a:prstGeom>
        </p:spPr>
      </p:pic>
      <p:sp>
        <p:nvSpPr>
          <p:cNvPr id="28" name="Rectangle 27">
            <a:extLst>
              <a:ext uri="{FF2B5EF4-FFF2-40B4-BE49-F238E27FC236}">
                <a16:creationId xmlns:a16="http://schemas.microsoft.com/office/drawing/2014/main" id="{81754C7F-FECD-BEC1-6C25-61AD8477A584}"/>
              </a:ext>
            </a:extLst>
          </p:cNvPr>
          <p:cNvSpPr/>
          <p:nvPr/>
        </p:nvSpPr>
        <p:spPr bwMode="auto">
          <a:xfrm>
            <a:off x="152400" y="2989798"/>
            <a:ext cx="11887200" cy="3411001"/>
          </a:xfrm>
          <a:prstGeom prst="rect">
            <a:avLst/>
          </a:prstGeom>
          <a:noFill/>
          <a:ln w="2857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9" name="Rectangle 28">
            <a:extLst>
              <a:ext uri="{FF2B5EF4-FFF2-40B4-BE49-F238E27FC236}">
                <a16:creationId xmlns:a16="http://schemas.microsoft.com/office/drawing/2014/main" id="{BEF1F51B-3EBC-A218-2C02-F16AB63CD935}"/>
              </a:ext>
            </a:extLst>
          </p:cNvPr>
          <p:cNvSpPr/>
          <p:nvPr/>
        </p:nvSpPr>
        <p:spPr bwMode="auto">
          <a:xfrm>
            <a:off x="152400" y="2998763"/>
            <a:ext cx="3076575" cy="3402036"/>
          </a:xfrm>
          <a:prstGeom prst="rect">
            <a:avLst/>
          </a:prstGeom>
          <a:noFill/>
          <a:ln w="2857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0" name="Rectangle 29">
            <a:extLst>
              <a:ext uri="{FF2B5EF4-FFF2-40B4-BE49-F238E27FC236}">
                <a16:creationId xmlns:a16="http://schemas.microsoft.com/office/drawing/2014/main" id="{CBAA10C7-310F-5B93-629B-5905FF5CCB51}"/>
              </a:ext>
            </a:extLst>
          </p:cNvPr>
          <p:cNvSpPr/>
          <p:nvPr/>
        </p:nvSpPr>
        <p:spPr bwMode="auto">
          <a:xfrm>
            <a:off x="6096000" y="2998764"/>
            <a:ext cx="3076575" cy="3402036"/>
          </a:xfrm>
          <a:prstGeom prst="rect">
            <a:avLst/>
          </a:prstGeom>
          <a:noFill/>
          <a:ln w="2857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1" name="TextBox 30">
            <a:extLst>
              <a:ext uri="{FF2B5EF4-FFF2-40B4-BE49-F238E27FC236}">
                <a16:creationId xmlns:a16="http://schemas.microsoft.com/office/drawing/2014/main" id="{C3A57108-1134-A746-D7FD-ACBB2EEE8E23}"/>
              </a:ext>
            </a:extLst>
          </p:cNvPr>
          <p:cNvSpPr txBox="1"/>
          <p:nvPr/>
        </p:nvSpPr>
        <p:spPr>
          <a:xfrm>
            <a:off x="142671" y="2690987"/>
            <a:ext cx="3076575" cy="307777"/>
          </a:xfrm>
          <a:prstGeom prst="rect">
            <a:avLst/>
          </a:prstGeom>
          <a:solidFill>
            <a:srgbClr val="FF9900"/>
          </a:solidFill>
          <a:ln>
            <a:solidFill>
              <a:srgbClr val="0070C0"/>
            </a:solidFill>
          </a:ln>
        </p:spPr>
        <p:txBody>
          <a:bodyPr wrap="square" rtlCol="0">
            <a:spAutoFit/>
          </a:bodyPr>
          <a:lstStyle/>
          <a:p>
            <a:pPr algn="ctr"/>
            <a:r>
              <a:rPr lang="en-US" sz="1400" b="1" dirty="0">
                <a:ln>
                  <a:solidFill>
                    <a:srgbClr val="0070C0"/>
                  </a:solidFill>
                </a:ln>
              </a:rPr>
              <a:t>NO SHIELD</a:t>
            </a:r>
            <a:endParaRPr lang="en-US" sz="1400" dirty="0">
              <a:ln>
                <a:solidFill>
                  <a:srgbClr val="0070C0"/>
                </a:solidFill>
              </a:ln>
            </a:endParaRPr>
          </a:p>
        </p:txBody>
      </p:sp>
      <p:sp>
        <p:nvSpPr>
          <p:cNvPr id="32" name="TextBox 31">
            <a:extLst>
              <a:ext uri="{FF2B5EF4-FFF2-40B4-BE49-F238E27FC236}">
                <a16:creationId xmlns:a16="http://schemas.microsoft.com/office/drawing/2014/main" id="{47940A15-A674-389F-2B36-19CF8B71A837}"/>
              </a:ext>
            </a:extLst>
          </p:cNvPr>
          <p:cNvSpPr txBox="1"/>
          <p:nvPr/>
        </p:nvSpPr>
        <p:spPr>
          <a:xfrm>
            <a:off x="3228976" y="2690986"/>
            <a:ext cx="2865624" cy="307777"/>
          </a:xfrm>
          <a:prstGeom prst="rect">
            <a:avLst/>
          </a:prstGeom>
          <a:solidFill>
            <a:srgbClr val="FF9900"/>
          </a:solidFill>
          <a:ln>
            <a:solidFill>
              <a:srgbClr val="0070C0"/>
            </a:solidFill>
          </a:ln>
        </p:spPr>
        <p:txBody>
          <a:bodyPr wrap="square" rtlCol="0">
            <a:spAutoFit/>
          </a:bodyPr>
          <a:lstStyle/>
          <a:p>
            <a:pPr algn="ctr"/>
            <a:r>
              <a:rPr lang="en-US" sz="1400" b="1" dirty="0">
                <a:ln>
                  <a:solidFill>
                    <a:srgbClr val="0070C0"/>
                  </a:solidFill>
                </a:ln>
              </a:rPr>
              <a:t>METAL PLATE</a:t>
            </a:r>
            <a:endParaRPr lang="en-US" sz="1400" dirty="0">
              <a:ln>
                <a:solidFill>
                  <a:srgbClr val="0070C0"/>
                </a:solidFill>
              </a:ln>
            </a:endParaRPr>
          </a:p>
        </p:txBody>
      </p:sp>
      <p:sp>
        <p:nvSpPr>
          <p:cNvPr id="33" name="TextBox 32">
            <a:extLst>
              <a:ext uri="{FF2B5EF4-FFF2-40B4-BE49-F238E27FC236}">
                <a16:creationId xmlns:a16="http://schemas.microsoft.com/office/drawing/2014/main" id="{A12D34CA-C423-288E-ED2C-A40BD26CEACF}"/>
              </a:ext>
            </a:extLst>
          </p:cNvPr>
          <p:cNvSpPr txBox="1"/>
          <p:nvPr/>
        </p:nvSpPr>
        <p:spPr>
          <a:xfrm>
            <a:off x="6104329" y="2690987"/>
            <a:ext cx="3068246" cy="307777"/>
          </a:xfrm>
          <a:prstGeom prst="rect">
            <a:avLst/>
          </a:prstGeom>
          <a:solidFill>
            <a:srgbClr val="FF9900"/>
          </a:solidFill>
          <a:ln>
            <a:solidFill>
              <a:srgbClr val="0070C0"/>
            </a:solidFill>
          </a:ln>
        </p:spPr>
        <p:txBody>
          <a:bodyPr wrap="square" rtlCol="0">
            <a:spAutoFit/>
          </a:bodyPr>
          <a:lstStyle/>
          <a:p>
            <a:pPr algn="ctr"/>
            <a:r>
              <a:rPr lang="en-US" sz="1400" b="1" dirty="0">
                <a:ln>
                  <a:solidFill>
                    <a:srgbClr val="0070C0"/>
                  </a:solidFill>
                </a:ln>
              </a:rPr>
              <a:t>ENCLOSURE WITH AN OPENING</a:t>
            </a:r>
            <a:endParaRPr lang="en-US" sz="1400" dirty="0">
              <a:ln>
                <a:solidFill>
                  <a:srgbClr val="0070C0"/>
                </a:solidFill>
              </a:ln>
            </a:endParaRPr>
          </a:p>
        </p:txBody>
      </p:sp>
      <p:sp>
        <p:nvSpPr>
          <p:cNvPr id="34" name="TextBox 33">
            <a:extLst>
              <a:ext uri="{FF2B5EF4-FFF2-40B4-BE49-F238E27FC236}">
                <a16:creationId xmlns:a16="http://schemas.microsoft.com/office/drawing/2014/main" id="{31657606-98CF-DFD8-4CBA-BB67609BC2B1}"/>
              </a:ext>
            </a:extLst>
          </p:cNvPr>
          <p:cNvSpPr txBox="1"/>
          <p:nvPr/>
        </p:nvSpPr>
        <p:spPr>
          <a:xfrm>
            <a:off x="9180904" y="2698662"/>
            <a:ext cx="2867025" cy="307777"/>
          </a:xfrm>
          <a:prstGeom prst="rect">
            <a:avLst/>
          </a:prstGeom>
          <a:solidFill>
            <a:srgbClr val="FF9900"/>
          </a:solidFill>
          <a:ln>
            <a:solidFill>
              <a:srgbClr val="0070C0"/>
            </a:solidFill>
          </a:ln>
        </p:spPr>
        <p:txBody>
          <a:bodyPr wrap="square" rtlCol="0">
            <a:spAutoFit/>
          </a:bodyPr>
          <a:lstStyle/>
          <a:p>
            <a:pPr algn="ctr"/>
            <a:r>
              <a:rPr lang="en-US" sz="1400" b="1" dirty="0">
                <a:ln>
                  <a:solidFill>
                    <a:srgbClr val="0070C0"/>
                  </a:solidFill>
                </a:ln>
              </a:rPr>
              <a:t>PERFECT ENCLOSURE</a:t>
            </a:r>
            <a:endParaRPr lang="en-US" sz="1400" dirty="0">
              <a:ln>
                <a:solidFill>
                  <a:srgbClr val="0070C0"/>
                </a:solidFill>
              </a:ln>
            </a:endParaRPr>
          </a:p>
        </p:txBody>
      </p:sp>
    </p:spTree>
    <p:extLst>
      <p:ext uri="{BB962C8B-B14F-4D97-AF65-F5344CB8AC3E}">
        <p14:creationId xmlns:p14="http://schemas.microsoft.com/office/powerpoint/2010/main" val="3395984597"/>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33868" y="6376083"/>
            <a:ext cx="1462617" cy="276225"/>
          </a:xfrm>
        </p:spPr>
        <p:txBody>
          <a:bodyPr/>
          <a:lstStyle/>
          <a:p>
            <a:fld id="{129DE0E1-A340-4743-864F-F8C282CB6E68}" type="slidenum">
              <a:rPr lang="de-DE" smtClean="0"/>
              <a:pPr/>
              <a:t>13</a:t>
            </a:fld>
            <a:endParaRPr lang="de-DE"/>
          </a:p>
        </p:txBody>
      </p:sp>
      <p:sp>
        <p:nvSpPr>
          <p:cNvPr id="7" name="TextBox 6"/>
          <p:cNvSpPr txBox="1"/>
          <p:nvPr/>
        </p:nvSpPr>
        <p:spPr>
          <a:xfrm>
            <a:off x="152400" y="61555"/>
            <a:ext cx="11887200" cy="584775"/>
          </a:xfrm>
          <a:prstGeom prst="rect">
            <a:avLst/>
          </a:prstGeom>
          <a:noFill/>
        </p:spPr>
        <p:txBody>
          <a:bodyPr wrap="square" rtlCol="0" anchor="ctr">
            <a:spAutoFit/>
          </a:bodyPr>
          <a:lstStyle/>
          <a:p>
            <a:r>
              <a:rPr lang="en-US" sz="3200" dirty="0">
                <a:effectLst>
                  <a:outerShdw blurRad="38100" dist="38100" dir="2700000" algn="tl">
                    <a:srgbClr val="000000">
                      <a:alpha val="43137"/>
                    </a:srgbClr>
                  </a:outerShdw>
                </a:effectLst>
              </a:rPr>
              <a:t>Magnetic Field: Shielding</a:t>
            </a:r>
          </a:p>
        </p:txBody>
      </p:sp>
      <p:pic>
        <p:nvPicPr>
          <p:cNvPr id="3" name="Picture 2">
            <a:extLst>
              <a:ext uri="{FF2B5EF4-FFF2-40B4-BE49-F238E27FC236}">
                <a16:creationId xmlns:a16="http://schemas.microsoft.com/office/drawing/2014/main" id="{BCDD0EEC-BDAC-F68F-D858-6D47798831B6}"/>
              </a:ext>
            </a:extLst>
          </p:cNvPr>
          <p:cNvPicPr>
            <a:picLocks noChangeAspect="1"/>
          </p:cNvPicPr>
          <p:nvPr/>
        </p:nvPicPr>
        <p:blipFill>
          <a:blip r:embed="rId3"/>
          <a:stretch>
            <a:fillRect/>
          </a:stretch>
        </p:blipFill>
        <p:spPr>
          <a:xfrm>
            <a:off x="609600" y="1066800"/>
            <a:ext cx="6648450" cy="3190875"/>
          </a:xfrm>
          <a:prstGeom prst="rect">
            <a:avLst/>
          </a:prstGeom>
        </p:spPr>
      </p:pic>
      <p:sp>
        <p:nvSpPr>
          <p:cNvPr id="6" name="TextBox 5">
            <a:extLst>
              <a:ext uri="{FF2B5EF4-FFF2-40B4-BE49-F238E27FC236}">
                <a16:creationId xmlns:a16="http://schemas.microsoft.com/office/drawing/2014/main" id="{65C593EF-9B3E-D6DB-14EA-2F348F435B50}"/>
              </a:ext>
            </a:extLst>
          </p:cNvPr>
          <p:cNvSpPr txBox="1"/>
          <p:nvPr/>
        </p:nvSpPr>
        <p:spPr>
          <a:xfrm>
            <a:off x="280481" y="4419600"/>
            <a:ext cx="11582400" cy="2062103"/>
          </a:xfrm>
          <a:prstGeom prst="rect">
            <a:avLst/>
          </a:prstGeom>
          <a:noFill/>
        </p:spPr>
        <p:txBody>
          <a:bodyPr wrap="square">
            <a:spAutoFit/>
          </a:bodyPr>
          <a:lstStyle/>
          <a:p>
            <a:r>
              <a:rPr lang="bg-BG" sz="1600" b="0" i="0" dirty="0">
                <a:solidFill>
                  <a:srgbClr val="222222"/>
                </a:solidFill>
                <a:effectLst/>
                <a:latin typeface="Open Sans" panose="020B0606030504020204" pitchFamily="34" charset="0"/>
              </a:rPr>
              <a:t>*</a:t>
            </a:r>
            <a:r>
              <a:rPr lang="en-US" sz="1600" b="0" i="0" dirty="0">
                <a:solidFill>
                  <a:srgbClr val="222222"/>
                </a:solidFill>
                <a:effectLst/>
                <a:latin typeface="Open Sans" panose="020B0606030504020204" pitchFamily="34" charset="0"/>
              </a:rPr>
              <a:t>Currents induced in a conducting material by a time-varying magnetic field in this manner are called </a:t>
            </a:r>
            <a:r>
              <a:rPr lang="en-US" sz="1600" b="0" i="1" dirty="0">
                <a:solidFill>
                  <a:srgbClr val="222222"/>
                </a:solidFill>
                <a:effectLst/>
                <a:latin typeface="Open Sans" panose="020B0606030504020204" pitchFamily="34" charset="0"/>
              </a:rPr>
              <a:t>eddy currents</a:t>
            </a:r>
            <a:r>
              <a:rPr lang="en-US" sz="1600" b="0" i="0" dirty="0">
                <a:solidFill>
                  <a:srgbClr val="222222"/>
                </a:solidFill>
                <a:effectLst/>
                <a:latin typeface="Open Sans" panose="020B0606030504020204" pitchFamily="34" charset="0"/>
              </a:rPr>
              <a:t>.</a:t>
            </a:r>
            <a:r>
              <a:rPr lang="bg-BG" sz="1600" b="0" i="0" dirty="0">
                <a:solidFill>
                  <a:srgbClr val="222222"/>
                </a:solidFill>
                <a:effectLst/>
                <a:latin typeface="Open Sans" panose="020B0606030504020204" pitchFamily="34" charset="0"/>
              </a:rPr>
              <a:t> </a:t>
            </a:r>
            <a:r>
              <a:rPr lang="en-US" sz="1600" b="0" i="0" dirty="0">
                <a:solidFill>
                  <a:srgbClr val="222222"/>
                </a:solidFill>
                <a:effectLst/>
                <a:latin typeface="Open Sans" panose="020B0606030504020204" pitchFamily="34" charset="0"/>
              </a:rPr>
              <a:t>eddy currents cause the magnetic flux to be diverted around the plate and significantly reduce the coupling to the circuit.</a:t>
            </a:r>
            <a:r>
              <a:rPr lang="bg-BG" sz="1600" b="0" i="0" dirty="0">
                <a:solidFill>
                  <a:srgbClr val="222222"/>
                </a:solidFill>
                <a:effectLst/>
                <a:latin typeface="Open Sans" panose="020B0606030504020204" pitchFamily="34" charset="0"/>
              </a:rPr>
              <a:t> </a:t>
            </a:r>
            <a:r>
              <a:rPr lang="en-US" sz="1600" b="0" i="0" dirty="0">
                <a:solidFill>
                  <a:srgbClr val="222222"/>
                </a:solidFill>
                <a:effectLst/>
                <a:latin typeface="Open Sans" panose="020B0606030504020204" pitchFamily="34" charset="0"/>
              </a:rPr>
              <a:t>Since the eddy currents are driven by time-varying fields, a conductive plate cannot divert a static magnetic field. Even if the field is slowly varying, losses in the conducting plate will cause the eddy currents to dissipate allowing the magnetic flux to penetrate the plate. </a:t>
            </a:r>
            <a:endParaRPr lang="bg-BG" sz="1600" b="0" i="0" dirty="0">
              <a:solidFill>
                <a:srgbClr val="222222"/>
              </a:solidFill>
              <a:effectLst/>
              <a:latin typeface="Open Sans" panose="020B0606030504020204" pitchFamily="34" charset="0"/>
            </a:endParaRPr>
          </a:p>
          <a:p>
            <a:r>
              <a:rPr lang="en-US" sz="1600" b="0" i="0" dirty="0">
                <a:solidFill>
                  <a:srgbClr val="222222"/>
                </a:solidFill>
                <a:effectLst/>
                <a:latin typeface="Open Sans" panose="020B0606030504020204" pitchFamily="34" charset="0"/>
              </a:rPr>
              <a:t>For this reason, conductive materials are generally poor magnetic shields at low frequencies (e.g. below a few hundred kHz). Conductive magnetic shields are also ineffective if they have slots or gaps that interrupt the flow of the eddy currents.</a:t>
            </a:r>
            <a:endParaRPr lang="en-US" sz="1600" dirty="0"/>
          </a:p>
        </p:txBody>
      </p:sp>
      <p:sp>
        <p:nvSpPr>
          <p:cNvPr id="9" name="TextBox 8">
            <a:extLst>
              <a:ext uri="{FF2B5EF4-FFF2-40B4-BE49-F238E27FC236}">
                <a16:creationId xmlns:a16="http://schemas.microsoft.com/office/drawing/2014/main" id="{6126B0AF-69D6-8EFD-C6BA-10AE01E27D42}"/>
              </a:ext>
            </a:extLst>
          </p:cNvPr>
          <p:cNvSpPr txBox="1"/>
          <p:nvPr/>
        </p:nvSpPr>
        <p:spPr>
          <a:xfrm>
            <a:off x="2867025" y="3796010"/>
            <a:ext cx="320202" cy="338554"/>
          </a:xfrm>
          <a:prstGeom prst="rect">
            <a:avLst/>
          </a:prstGeom>
          <a:noFill/>
        </p:spPr>
        <p:txBody>
          <a:bodyPr wrap="square">
            <a:spAutoFit/>
          </a:bodyPr>
          <a:lstStyle/>
          <a:p>
            <a:r>
              <a:rPr lang="bg-BG" sz="1600" b="0" i="0" dirty="0">
                <a:solidFill>
                  <a:srgbClr val="222222"/>
                </a:solidFill>
                <a:effectLst/>
                <a:latin typeface="Open Sans" panose="020B0606030504020204" pitchFamily="34" charset="0"/>
              </a:rPr>
              <a:t>*</a:t>
            </a:r>
            <a:endParaRPr lang="en-US" sz="1600" dirty="0"/>
          </a:p>
        </p:txBody>
      </p:sp>
      <p:sp>
        <p:nvSpPr>
          <p:cNvPr id="10" name="TextBox 9">
            <a:extLst>
              <a:ext uri="{FF2B5EF4-FFF2-40B4-BE49-F238E27FC236}">
                <a16:creationId xmlns:a16="http://schemas.microsoft.com/office/drawing/2014/main" id="{E66F6B9C-031B-28AB-485E-932B0B79218C}"/>
              </a:ext>
            </a:extLst>
          </p:cNvPr>
          <p:cNvSpPr txBox="1"/>
          <p:nvPr/>
        </p:nvSpPr>
        <p:spPr>
          <a:xfrm>
            <a:off x="733425" y="759023"/>
            <a:ext cx="3076575" cy="523220"/>
          </a:xfrm>
          <a:prstGeom prst="rect">
            <a:avLst/>
          </a:prstGeom>
          <a:solidFill>
            <a:srgbClr val="FF9900"/>
          </a:solidFill>
          <a:ln>
            <a:solidFill>
              <a:srgbClr val="0070C0"/>
            </a:solidFill>
          </a:ln>
        </p:spPr>
        <p:txBody>
          <a:bodyPr wrap="square" rtlCol="0">
            <a:spAutoFit/>
          </a:bodyPr>
          <a:lstStyle/>
          <a:p>
            <a:pPr algn="ctr"/>
            <a:r>
              <a:rPr lang="en-US" sz="1400" b="1" dirty="0">
                <a:ln>
                  <a:solidFill>
                    <a:srgbClr val="0070C0"/>
                  </a:solidFill>
                </a:ln>
              </a:rPr>
              <a:t>INCIDENT AND EDDY CURRENT FIELDS (SHOWN SEPARATE)</a:t>
            </a:r>
            <a:endParaRPr lang="en-US" sz="1400" dirty="0">
              <a:ln>
                <a:solidFill>
                  <a:srgbClr val="0070C0"/>
                </a:solidFill>
              </a:ln>
            </a:endParaRPr>
          </a:p>
        </p:txBody>
      </p:sp>
      <p:sp>
        <p:nvSpPr>
          <p:cNvPr id="11" name="TextBox 10">
            <a:extLst>
              <a:ext uri="{FF2B5EF4-FFF2-40B4-BE49-F238E27FC236}">
                <a16:creationId xmlns:a16="http://schemas.microsoft.com/office/drawing/2014/main" id="{3AC4AA6A-A797-96FE-BD9A-9BAB197C6DC7}"/>
              </a:ext>
            </a:extLst>
          </p:cNvPr>
          <p:cNvSpPr txBox="1"/>
          <p:nvPr/>
        </p:nvSpPr>
        <p:spPr>
          <a:xfrm>
            <a:off x="4010025" y="759023"/>
            <a:ext cx="3076575" cy="523220"/>
          </a:xfrm>
          <a:prstGeom prst="rect">
            <a:avLst/>
          </a:prstGeom>
          <a:solidFill>
            <a:srgbClr val="FF9900"/>
          </a:solidFill>
          <a:ln>
            <a:solidFill>
              <a:srgbClr val="0070C0"/>
            </a:solidFill>
          </a:ln>
        </p:spPr>
        <p:txBody>
          <a:bodyPr wrap="square" rtlCol="0">
            <a:spAutoFit/>
          </a:bodyPr>
          <a:lstStyle/>
          <a:p>
            <a:pPr algn="ctr"/>
            <a:r>
              <a:rPr lang="en-US" sz="1400" b="1" dirty="0">
                <a:ln>
                  <a:solidFill>
                    <a:srgbClr val="0070C0"/>
                  </a:solidFill>
                </a:ln>
              </a:rPr>
              <a:t>INCIDENT AND EDDY CURRENT FIELDS COMBINED</a:t>
            </a:r>
            <a:endParaRPr lang="en-US" sz="1400" dirty="0">
              <a:ln>
                <a:solidFill>
                  <a:srgbClr val="0070C0"/>
                </a:solidFill>
              </a:ln>
            </a:endParaRPr>
          </a:p>
        </p:txBody>
      </p:sp>
      <p:pic>
        <p:nvPicPr>
          <p:cNvPr id="13" name="Picture 12">
            <a:extLst>
              <a:ext uri="{FF2B5EF4-FFF2-40B4-BE49-F238E27FC236}">
                <a16:creationId xmlns:a16="http://schemas.microsoft.com/office/drawing/2014/main" id="{14B07979-5129-2CCF-3BBF-DC575D945531}"/>
              </a:ext>
            </a:extLst>
          </p:cNvPr>
          <p:cNvPicPr>
            <a:picLocks noChangeAspect="1"/>
          </p:cNvPicPr>
          <p:nvPr/>
        </p:nvPicPr>
        <p:blipFill>
          <a:blip r:embed="rId4"/>
          <a:stretch>
            <a:fillRect/>
          </a:stretch>
        </p:blipFill>
        <p:spPr>
          <a:xfrm>
            <a:off x="7378024" y="1097179"/>
            <a:ext cx="3662262" cy="3001717"/>
          </a:xfrm>
          <a:prstGeom prst="rect">
            <a:avLst/>
          </a:prstGeom>
        </p:spPr>
      </p:pic>
      <p:sp>
        <p:nvSpPr>
          <p:cNvPr id="14" name="TextBox 13">
            <a:extLst>
              <a:ext uri="{FF2B5EF4-FFF2-40B4-BE49-F238E27FC236}">
                <a16:creationId xmlns:a16="http://schemas.microsoft.com/office/drawing/2014/main" id="{27063856-209C-6FF9-3B68-60C8BDDF1CB0}"/>
              </a:ext>
            </a:extLst>
          </p:cNvPr>
          <p:cNvSpPr txBox="1"/>
          <p:nvPr/>
        </p:nvSpPr>
        <p:spPr>
          <a:xfrm>
            <a:off x="7258050" y="759023"/>
            <a:ext cx="3076575" cy="523220"/>
          </a:xfrm>
          <a:prstGeom prst="rect">
            <a:avLst/>
          </a:prstGeom>
          <a:solidFill>
            <a:srgbClr val="FF9900"/>
          </a:solidFill>
          <a:ln>
            <a:solidFill>
              <a:srgbClr val="0070C0"/>
            </a:solidFill>
          </a:ln>
        </p:spPr>
        <p:txBody>
          <a:bodyPr wrap="square" rtlCol="0">
            <a:spAutoFit/>
          </a:bodyPr>
          <a:lstStyle/>
          <a:p>
            <a:pPr algn="ctr"/>
            <a:r>
              <a:rPr lang="en-US" sz="1400" b="1" dirty="0">
                <a:ln>
                  <a:solidFill>
                    <a:srgbClr val="0070C0"/>
                  </a:solidFill>
                </a:ln>
              </a:rPr>
              <a:t>DIVERTED FIELD DUE TO PERMEABLE MATERIAL SHIELD</a:t>
            </a:r>
            <a:endParaRPr lang="en-US" sz="1400" dirty="0">
              <a:ln>
                <a:solidFill>
                  <a:srgbClr val="0070C0"/>
                </a:solidFill>
              </a:ln>
            </a:endParaRPr>
          </a:p>
        </p:txBody>
      </p:sp>
    </p:spTree>
    <p:extLst>
      <p:ext uri="{BB962C8B-B14F-4D97-AF65-F5344CB8AC3E}">
        <p14:creationId xmlns:p14="http://schemas.microsoft.com/office/powerpoint/2010/main" val="1360344744"/>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D8799F-9281-7C85-A7BD-60529BD08FC7}"/>
              </a:ext>
            </a:extLst>
          </p:cNvPr>
          <p:cNvPicPr>
            <a:picLocks noChangeAspect="1"/>
          </p:cNvPicPr>
          <p:nvPr/>
        </p:nvPicPr>
        <p:blipFill>
          <a:blip r:embed="rId3"/>
          <a:stretch>
            <a:fillRect/>
          </a:stretch>
        </p:blipFill>
        <p:spPr>
          <a:xfrm>
            <a:off x="0" y="1439109"/>
            <a:ext cx="12192000" cy="3050339"/>
          </a:xfrm>
          <a:prstGeom prst="rect">
            <a:avLst/>
          </a:prstGeom>
        </p:spPr>
      </p:pic>
      <p:sp>
        <p:nvSpPr>
          <p:cNvPr id="5" name="Slide Number Placeholder 4"/>
          <p:cNvSpPr>
            <a:spLocks noGrp="1"/>
          </p:cNvSpPr>
          <p:nvPr>
            <p:ph type="sldNum" sz="quarter" idx="10"/>
          </p:nvPr>
        </p:nvSpPr>
        <p:spPr>
          <a:xfrm>
            <a:off x="33868" y="6376083"/>
            <a:ext cx="1462617" cy="276225"/>
          </a:xfrm>
        </p:spPr>
        <p:txBody>
          <a:bodyPr/>
          <a:lstStyle/>
          <a:p>
            <a:fld id="{129DE0E1-A340-4743-864F-F8C282CB6E68}" type="slidenum">
              <a:rPr lang="de-DE" smtClean="0"/>
              <a:pPr/>
              <a:t>14</a:t>
            </a:fld>
            <a:endParaRPr lang="de-DE"/>
          </a:p>
        </p:txBody>
      </p:sp>
      <p:sp>
        <p:nvSpPr>
          <p:cNvPr id="7" name="TextBox 6"/>
          <p:cNvSpPr txBox="1"/>
          <p:nvPr/>
        </p:nvSpPr>
        <p:spPr>
          <a:xfrm>
            <a:off x="152400" y="61555"/>
            <a:ext cx="11887200" cy="584775"/>
          </a:xfrm>
          <a:prstGeom prst="rect">
            <a:avLst/>
          </a:prstGeom>
          <a:noFill/>
        </p:spPr>
        <p:txBody>
          <a:bodyPr wrap="square" rtlCol="0" anchor="ctr">
            <a:spAutoFit/>
          </a:bodyPr>
          <a:lstStyle/>
          <a:p>
            <a:r>
              <a:rPr lang="en-US" sz="3200" dirty="0">
                <a:effectLst>
                  <a:outerShdw blurRad="38100" dist="38100" dir="2700000" algn="tl">
                    <a:srgbClr val="000000">
                      <a:alpha val="43137"/>
                    </a:srgbClr>
                  </a:outerShdw>
                </a:effectLst>
              </a:rPr>
              <a:t>Shielding Enclosures</a:t>
            </a:r>
          </a:p>
        </p:txBody>
      </p:sp>
      <p:sp>
        <p:nvSpPr>
          <p:cNvPr id="6" name="TextBox 5">
            <a:extLst>
              <a:ext uri="{FF2B5EF4-FFF2-40B4-BE49-F238E27FC236}">
                <a16:creationId xmlns:a16="http://schemas.microsoft.com/office/drawing/2014/main" id="{65C593EF-9B3E-D6DB-14EA-2F348F435B50}"/>
              </a:ext>
            </a:extLst>
          </p:cNvPr>
          <p:cNvSpPr txBox="1"/>
          <p:nvPr/>
        </p:nvSpPr>
        <p:spPr>
          <a:xfrm>
            <a:off x="280481" y="4958209"/>
            <a:ext cx="11582400" cy="1077218"/>
          </a:xfrm>
          <a:prstGeom prst="rect">
            <a:avLst/>
          </a:prstGeom>
          <a:noFill/>
        </p:spPr>
        <p:txBody>
          <a:bodyPr wrap="square">
            <a:spAutoFit/>
          </a:bodyPr>
          <a:lstStyle/>
          <a:p>
            <a:r>
              <a:rPr lang="en-US" sz="1600" b="0" i="0" dirty="0">
                <a:solidFill>
                  <a:srgbClr val="222222"/>
                </a:solidFill>
                <a:effectLst/>
                <a:latin typeface="Open Sans" panose="020B0606030504020204" pitchFamily="34" charset="0"/>
              </a:rPr>
              <a:t>At high frequencies it is possible for the currents induced on the shield to radiate as well as (or possibly much better than) the original source of the fields. This is possible whenever the maximum dimension of the shield is a significant fraction of a wavelength or larger. At these frequencies, it is generally necessary to enclose the source completely while paying close attention to any apertures, seams or cable penetrations that could allow electromagnetic energy to escape.</a:t>
            </a:r>
            <a:endParaRPr lang="en-US" sz="1600" dirty="0"/>
          </a:p>
        </p:txBody>
      </p:sp>
      <p:sp>
        <p:nvSpPr>
          <p:cNvPr id="10" name="TextBox 9">
            <a:extLst>
              <a:ext uri="{FF2B5EF4-FFF2-40B4-BE49-F238E27FC236}">
                <a16:creationId xmlns:a16="http://schemas.microsoft.com/office/drawing/2014/main" id="{E66F6B9C-031B-28AB-485E-932B0B79218C}"/>
              </a:ext>
            </a:extLst>
          </p:cNvPr>
          <p:cNvSpPr txBox="1"/>
          <p:nvPr/>
        </p:nvSpPr>
        <p:spPr>
          <a:xfrm>
            <a:off x="152400" y="1292423"/>
            <a:ext cx="5486400" cy="307777"/>
          </a:xfrm>
          <a:prstGeom prst="rect">
            <a:avLst/>
          </a:prstGeom>
          <a:solidFill>
            <a:srgbClr val="FF9900"/>
          </a:solidFill>
          <a:ln>
            <a:solidFill>
              <a:srgbClr val="0070C0"/>
            </a:solidFill>
          </a:ln>
        </p:spPr>
        <p:txBody>
          <a:bodyPr wrap="square" rtlCol="0">
            <a:spAutoFit/>
          </a:bodyPr>
          <a:lstStyle/>
          <a:p>
            <a:pPr algn="ctr"/>
            <a:r>
              <a:rPr lang="en-US" sz="1400" b="1" dirty="0">
                <a:ln>
                  <a:solidFill>
                    <a:srgbClr val="0070C0"/>
                  </a:solidFill>
                </a:ln>
              </a:rPr>
              <a:t>LARGE SLOTS ON A METAL ENCLOSURE</a:t>
            </a:r>
            <a:endParaRPr lang="en-US" sz="1400" dirty="0">
              <a:ln>
                <a:solidFill>
                  <a:srgbClr val="0070C0"/>
                </a:solidFill>
              </a:ln>
            </a:endParaRPr>
          </a:p>
        </p:txBody>
      </p:sp>
      <p:sp>
        <p:nvSpPr>
          <p:cNvPr id="14" name="TextBox 13">
            <a:extLst>
              <a:ext uri="{FF2B5EF4-FFF2-40B4-BE49-F238E27FC236}">
                <a16:creationId xmlns:a16="http://schemas.microsoft.com/office/drawing/2014/main" id="{27063856-209C-6FF9-3B68-60C8BDDF1CB0}"/>
              </a:ext>
            </a:extLst>
          </p:cNvPr>
          <p:cNvSpPr txBox="1"/>
          <p:nvPr/>
        </p:nvSpPr>
        <p:spPr>
          <a:xfrm>
            <a:off x="6553202" y="1286945"/>
            <a:ext cx="5486398" cy="307777"/>
          </a:xfrm>
          <a:prstGeom prst="rect">
            <a:avLst/>
          </a:prstGeom>
          <a:solidFill>
            <a:srgbClr val="FF9900"/>
          </a:solidFill>
          <a:ln>
            <a:solidFill>
              <a:srgbClr val="0070C0"/>
            </a:solidFill>
          </a:ln>
        </p:spPr>
        <p:txBody>
          <a:bodyPr wrap="square" rtlCol="0">
            <a:spAutoFit/>
          </a:bodyPr>
          <a:lstStyle/>
          <a:p>
            <a:pPr algn="ctr"/>
            <a:r>
              <a:rPr lang="en-US" sz="1400" b="1" dirty="0">
                <a:ln>
                  <a:solidFill>
                    <a:srgbClr val="0070C0"/>
                  </a:solidFill>
                </a:ln>
              </a:rPr>
              <a:t>MULTIPLE SMALL OPENINGS ON A METAL ENCLOSURE</a:t>
            </a:r>
            <a:endParaRPr lang="en-US" sz="1400" dirty="0">
              <a:ln>
                <a:solidFill>
                  <a:srgbClr val="0070C0"/>
                </a:solidFill>
              </a:ln>
            </a:endParaRPr>
          </a:p>
        </p:txBody>
      </p:sp>
    </p:spTree>
    <p:extLst>
      <p:ext uri="{BB962C8B-B14F-4D97-AF65-F5344CB8AC3E}">
        <p14:creationId xmlns:p14="http://schemas.microsoft.com/office/powerpoint/2010/main" val="2098808248"/>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33868" y="6376083"/>
            <a:ext cx="1462617" cy="276225"/>
          </a:xfrm>
        </p:spPr>
        <p:txBody>
          <a:bodyPr/>
          <a:lstStyle/>
          <a:p>
            <a:fld id="{129DE0E1-A340-4743-864F-F8C282CB6E68}" type="slidenum">
              <a:rPr lang="de-DE" smtClean="0"/>
              <a:pPr/>
              <a:t>15</a:t>
            </a:fld>
            <a:endParaRPr lang="de-DE"/>
          </a:p>
        </p:txBody>
      </p:sp>
      <p:sp>
        <p:nvSpPr>
          <p:cNvPr id="7" name="TextBox 6"/>
          <p:cNvSpPr txBox="1"/>
          <p:nvPr/>
        </p:nvSpPr>
        <p:spPr>
          <a:xfrm>
            <a:off x="152400" y="61555"/>
            <a:ext cx="11887200" cy="584775"/>
          </a:xfrm>
          <a:prstGeom prst="rect">
            <a:avLst/>
          </a:prstGeom>
          <a:noFill/>
        </p:spPr>
        <p:txBody>
          <a:bodyPr wrap="square" rtlCol="0" anchor="ctr">
            <a:spAutoFit/>
          </a:bodyPr>
          <a:lstStyle/>
          <a:p>
            <a:r>
              <a:rPr lang="en-US" sz="3200" dirty="0">
                <a:effectLst>
                  <a:outerShdw blurRad="38100" dist="38100" dir="2700000" algn="tl">
                    <a:srgbClr val="000000">
                      <a:alpha val="43137"/>
                    </a:srgbClr>
                  </a:outerShdw>
                </a:effectLst>
              </a:rPr>
              <a:t>Shielding Enclosures</a:t>
            </a:r>
          </a:p>
        </p:txBody>
      </p:sp>
      <p:sp>
        <p:nvSpPr>
          <p:cNvPr id="6" name="TextBox 5">
            <a:extLst>
              <a:ext uri="{FF2B5EF4-FFF2-40B4-BE49-F238E27FC236}">
                <a16:creationId xmlns:a16="http://schemas.microsoft.com/office/drawing/2014/main" id="{65C593EF-9B3E-D6DB-14EA-2F348F435B50}"/>
              </a:ext>
            </a:extLst>
          </p:cNvPr>
          <p:cNvSpPr txBox="1"/>
          <p:nvPr/>
        </p:nvSpPr>
        <p:spPr>
          <a:xfrm>
            <a:off x="7536684" y="914400"/>
            <a:ext cx="4471481" cy="5262979"/>
          </a:xfrm>
          <a:prstGeom prst="rect">
            <a:avLst/>
          </a:prstGeom>
          <a:noFill/>
        </p:spPr>
        <p:txBody>
          <a:bodyPr wrap="square">
            <a:spAutoFit/>
          </a:bodyPr>
          <a:lstStyle/>
          <a:p>
            <a:r>
              <a:rPr lang="en-US" sz="1600" b="0" i="0" dirty="0">
                <a:solidFill>
                  <a:srgbClr val="222222"/>
                </a:solidFill>
                <a:effectLst/>
                <a:latin typeface="Open Sans" panose="020B0606030504020204" pitchFamily="34" charset="0"/>
              </a:rPr>
              <a:t>A seam that optically appears to be well sealed can often disrupt the flow of surface currents significantly causing a major breach in the shielding enclosure. </a:t>
            </a:r>
          </a:p>
          <a:p>
            <a:endParaRPr lang="en-US" sz="1600" dirty="0">
              <a:solidFill>
                <a:srgbClr val="222222"/>
              </a:solidFill>
              <a:latin typeface="Open Sans" panose="020B0606030504020204" pitchFamily="34" charset="0"/>
            </a:endParaRPr>
          </a:p>
          <a:p>
            <a:r>
              <a:rPr lang="en-US" sz="1600" b="0" i="0" dirty="0">
                <a:solidFill>
                  <a:srgbClr val="222222"/>
                </a:solidFill>
                <a:effectLst/>
                <a:latin typeface="Open Sans" panose="020B0606030504020204" pitchFamily="34" charset="0"/>
              </a:rPr>
              <a:t>For example, two metal surfaces simply pressed against each other as illustrated in </a:t>
            </a:r>
            <a:r>
              <a:rPr lang="en-US" sz="1600" b="1" i="0" dirty="0">
                <a:solidFill>
                  <a:srgbClr val="222222"/>
                </a:solidFill>
                <a:effectLst/>
                <a:latin typeface="Open Sans" panose="020B0606030504020204" pitchFamily="34" charset="0"/>
              </a:rPr>
              <a:t>(a) </a:t>
            </a:r>
            <a:r>
              <a:rPr lang="en-US" sz="1600" b="0" i="0" dirty="0">
                <a:solidFill>
                  <a:srgbClr val="222222"/>
                </a:solidFill>
                <a:effectLst/>
                <a:latin typeface="Open Sans" panose="020B0606030504020204" pitchFamily="34" charset="0"/>
              </a:rPr>
              <a:t>or </a:t>
            </a:r>
            <a:r>
              <a:rPr lang="en-US" sz="1600" b="1" i="0" dirty="0">
                <a:solidFill>
                  <a:srgbClr val="222222"/>
                </a:solidFill>
                <a:effectLst/>
                <a:latin typeface="Open Sans" panose="020B0606030504020204" pitchFamily="34" charset="0"/>
              </a:rPr>
              <a:t>(b) </a:t>
            </a:r>
            <a:r>
              <a:rPr lang="en-US" sz="1600" b="0" i="0" dirty="0">
                <a:solidFill>
                  <a:srgbClr val="222222"/>
                </a:solidFill>
                <a:effectLst/>
                <a:latin typeface="Open Sans" panose="020B0606030504020204" pitchFamily="34" charset="0"/>
              </a:rPr>
              <a:t>rarely provide sufficiently reliable contact at high frequencies. Surface oxidation, corrosion and warping on the metal plates reduce the quality of the electrical contact. Screws or rivets </a:t>
            </a:r>
            <a:r>
              <a:rPr lang="en-US" sz="1600" b="1" i="0" dirty="0">
                <a:solidFill>
                  <a:srgbClr val="222222"/>
                </a:solidFill>
                <a:effectLst/>
                <a:latin typeface="Open Sans" panose="020B0606030504020204" pitchFamily="34" charset="0"/>
              </a:rPr>
              <a:t>(c) </a:t>
            </a:r>
            <a:r>
              <a:rPr lang="en-US" sz="1600" b="0" i="0" dirty="0">
                <a:solidFill>
                  <a:srgbClr val="222222"/>
                </a:solidFill>
                <a:effectLst/>
                <a:latin typeface="Open Sans" panose="020B0606030504020204" pitchFamily="34" charset="0"/>
              </a:rPr>
              <a:t>can provide a good electrical contact at points, but they do not necessarily improve the connection at locations between fasteners.</a:t>
            </a:r>
          </a:p>
          <a:p>
            <a:r>
              <a:rPr lang="en-US" sz="1600" b="0" i="0" dirty="0">
                <a:solidFill>
                  <a:srgbClr val="222222"/>
                </a:solidFill>
                <a:effectLst/>
                <a:latin typeface="Open Sans" panose="020B0606030504020204" pitchFamily="34" charset="0"/>
              </a:rPr>
              <a:t> </a:t>
            </a:r>
          </a:p>
          <a:p>
            <a:r>
              <a:rPr lang="en-US" sz="1600" b="0" i="0" dirty="0">
                <a:solidFill>
                  <a:srgbClr val="222222"/>
                </a:solidFill>
                <a:effectLst/>
                <a:latin typeface="Open Sans" panose="020B0606030504020204" pitchFamily="34" charset="0"/>
              </a:rPr>
              <a:t>One technique for reducing the impedance of seams is to overlap both sides of the plates as illustrated in </a:t>
            </a:r>
            <a:r>
              <a:rPr lang="en-US" sz="1600" b="1" i="0" dirty="0">
                <a:solidFill>
                  <a:srgbClr val="222222"/>
                </a:solidFill>
                <a:effectLst/>
                <a:latin typeface="Open Sans" panose="020B0606030504020204" pitchFamily="34" charset="0"/>
              </a:rPr>
              <a:t>(d)</a:t>
            </a:r>
            <a:r>
              <a:rPr lang="en-US" sz="1600" b="0" i="0" dirty="0">
                <a:solidFill>
                  <a:srgbClr val="222222"/>
                </a:solidFill>
                <a:effectLst/>
                <a:latin typeface="Open Sans" panose="020B0606030504020204" pitchFamily="34" charset="0"/>
              </a:rPr>
              <a:t>. Another common solution is to employ finger stock or gaskets as shown in </a:t>
            </a:r>
            <a:r>
              <a:rPr lang="en-US" sz="1600" b="1" i="0" dirty="0">
                <a:solidFill>
                  <a:srgbClr val="222222"/>
                </a:solidFill>
                <a:effectLst/>
                <a:latin typeface="Open Sans" panose="020B0606030504020204" pitchFamily="34" charset="0"/>
              </a:rPr>
              <a:t>(e)</a:t>
            </a:r>
            <a:r>
              <a:rPr lang="en-US" sz="1600" b="0" i="0" dirty="0">
                <a:solidFill>
                  <a:srgbClr val="222222"/>
                </a:solidFill>
                <a:effectLst/>
                <a:latin typeface="Open Sans" panose="020B0606030504020204" pitchFamily="34" charset="0"/>
              </a:rPr>
              <a:t> and </a:t>
            </a:r>
            <a:r>
              <a:rPr lang="en-US" sz="1600" b="1" i="0" dirty="0">
                <a:solidFill>
                  <a:srgbClr val="222222"/>
                </a:solidFill>
                <a:effectLst/>
                <a:latin typeface="Open Sans" panose="020B0606030504020204" pitchFamily="34" charset="0"/>
              </a:rPr>
              <a:t>(f)</a:t>
            </a:r>
            <a:r>
              <a:rPr lang="en-US" sz="1600" b="0" i="0" dirty="0">
                <a:solidFill>
                  <a:srgbClr val="222222"/>
                </a:solidFill>
                <a:effectLst/>
                <a:latin typeface="Open Sans" panose="020B0606030504020204" pitchFamily="34" charset="0"/>
              </a:rPr>
              <a:t>.</a:t>
            </a:r>
            <a:endParaRPr lang="en-US" sz="1600" dirty="0"/>
          </a:p>
        </p:txBody>
      </p:sp>
      <p:pic>
        <p:nvPicPr>
          <p:cNvPr id="12" name="Picture 11">
            <a:extLst>
              <a:ext uri="{FF2B5EF4-FFF2-40B4-BE49-F238E27FC236}">
                <a16:creationId xmlns:a16="http://schemas.microsoft.com/office/drawing/2014/main" id="{0BB5A670-B3ED-E580-AFCD-DD62C5D566DE}"/>
              </a:ext>
            </a:extLst>
          </p:cNvPr>
          <p:cNvPicPr>
            <a:picLocks noChangeAspect="1"/>
          </p:cNvPicPr>
          <p:nvPr/>
        </p:nvPicPr>
        <p:blipFill>
          <a:blip r:embed="rId3"/>
          <a:stretch>
            <a:fillRect/>
          </a:stretch>
        </p:blipFill>
        <p:spPr>
          <a:xfrm>
            <a:off x="33868" y="827125"/>
            <a:ext cx="7502816" cy="5548958"/>
          </a:xfrm>
          <a:prstGeom prst="rect">
            <a:avLst/>
          </a:prstGeom>
        </p:spPr>
      </p:pic>
    </p:spTree>
    <p:extLst>
      <p:ext uri="{BB962C8B-B14F-4D97-AF65-F5344CB8AC3E}">
        <p14:creationId xmlns:p14="http://schemas.microsoft.com/office/powerpoint/2010/main" val="151441862"/>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129DE0E1-A340-4743-864F-F8C282CB6E68}" type="slidenum">
              <a:rPr lang="de-DE" smtClean="0"/>
              <a:pPr/>
              <a:t>16</a:t>
            </a:fld>
            <a:endParaRPr lang="de-DE"/>
          </a:p>
        </p:txBody>
      </p:sp>
      <p:sp>
        <p:nvSpPr>
          <p:cNvPr id="7" name="TextBox 6"/>
          <p:cNvSpPr txBox="1"/>
          <p:nvPr/>
        </p:nvSpPr>
        <p:spPr>
          <a:xfrm>
            <a:off x="1752600" y="2630032"/>
            <a:ext cx="8534400" cy="1323439"/>
          </a:xfrm>
          <a:prstGeom prst="rect">
            <a:avLst/>
          </a:prstGeom>
          <a:noFill/>
        </p:spPr>
        <p:txBody>
          <a:bodyPr wrap="square" rtlCol="0" anchor="ctr">
            <a:spAutoFit/>
          </a:bodyPr>
          <a:lstStyle/>
          <a:p>
            <a:pPr algn="ctr"/>
            <a:r>
              <a:rPr lang="en-US" sz="4000" dirty="0">
                <a:effectLst>
                  <a:outerShdw blurRad="38100" dist="38100" dir="2700000" algn="tl">
                    <a:srgbClr val="000000">
                      <a:alpha val="43137"/>
                    </a:srgbClr>
                  </a:outerShdw>
                </a:effectLst>
              </a:rPr>
              <a:t>Why are Digital/Periodic Signals Causing EMI?</a:t>
            </a:r>
          </a:p>
        </p:txBody>
      </p:sp>
    </p:spTree>
    <p:extLst>
      <p:ext uri="{BB962C8B-B14F-4D97-AF65-F5344CB8AC3E}">
        <p14:creationId xmlns:p14="http://schemas.microsoft.com/office/powerpoint/2010/main" val="5828638"/>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33868" y="6376083"/>
            <a:ext cx="1462617" cy="276225"/>
          </a:xfrm>
        </p:spPr>
        <p:txBody>
          <a:bodyPr/>
          <a:lstStyle/>
          <a:p>
            <a:fld id="{129DE0E1-A340-4743-864F-F8C282CB6E68}" type="slidenum">
              <a:rPr lang="de-DE" smtClean="0"/>
              <a:pPr/>
              <a:t>17</a:t>
            </a:fld>
            <a:endParaRPr lang="de-DE"/>
          </a:p>
        </p:txBody>
      </p:sp>
      <p:sp>
        <p:nvSpPr>
          <p:cNvPr id="7" name="TextBox 6"/>
          <p:cNvSpPr txBox="1"/>
          <p:nvPr/>
        </p:nvSpPr>
        <p:spPr>
          <a:xfrm>
            <a:off x="152400" y="61555"/>
            <a:ext cx="11887200" cy="584775"/>
          </a:xfrm>
          <a:prstGeom prst="rect">
            <a:avLst/>
          </a:prstGeom>
          <a:noFill/>
        </p:spPr>
        <p:txBody>
          <a:bodyPr wrap="square" rtlCol="0" anchor="ctr">
            <a:spAutoFit/>
          </a:bodyPr>
          <a:lstStyle/>
          <a:p>
            <a:r>
              <a:rPr lang="en-US" sz="3200" dirty="0">
                <a:effectLst>
                  <a:outerShdw blurRad="38100" dist="38100" dir="2700000" algn="tl">
                    <a:srgbClr val="000000">
                      <a:alpha val="43137"/>
                    </a:srgbClr>
                  </a:outerShdw>
                </a:effectLst>
              </a:rPr>
              <a:t>Electric and Magnetic Field Sources on a PCB</a:t>
            </a:r>
          </a:p>
        </p:txBody>
      </p:sp>
      <p:sp>
        <p:nvSpPr>
          <p:cNvPr id="14" name="TextBox 13">
            <a:extLst>
              <a:ext uri="{FF2B5EF4-FFF2-40B4-BE49-F238E27FC236}">
                <a16:creationId xmlns:a16="http://schemas.microsoft.com/office/drawing/2014/main" id="{27063856-209C-6FF9-3B68-60C8BDDF1CB0}"/>
              </a:ext>
            </a:extLst>
          </p:cNvPr>
          <p:cNvSpPr txBox="1"/>
          <p:nvPr/>
        </p:nvSpPr>
        <p:spPr>
          <a:xfrm>
            <a:off x="1752600" y="1230267"/>
            <a:ext cx="3930677" cy="307777"/>
          </a:xfrm>
          <a:prstGeom prst="rect">
            <a:avLst/>
          </a:prstGeom>
          <a:solidFill>
            <a:srgbClr val="FF9900"/>
          </a:solidFill>
          <a:ln>
            <a:solidFill>
              <a:srgbClr val="0070C0"/>
            </a:solidFill>
          </a:ln>
        </p:spPr>
        <p:txBody>
          <a:bodyPr wrap="square" rtlCol="0">
            <a:spAutoFit/>
          </a:bodyPr>
          <a:lstStyle/>
          <a:p>
            <a:pPr algn="ctr"/>
            <a:r>
              <a:rPr lang="en-US" sz="1400" b="1" dirty="0">
                <a:ln>
                  <a:solidFill>
                    <a:srgbClr val="0070C0"/>
                  </a:solidFill>
                </a:ln>
              </a:rPr>
              <a:t>ELECTRICAL</a:t>
            </a:r>
            <a:endParaRPr lang="en-US" sz="1400" dirty="0">
              <a:ln>
                <a:solidFill>
                  <a:srgbClr val="0070C0"/>
                </a:solidFill>
              </a:ln>
            </a:endParaRPr>
          </a:p>
        </p:txBody>
      </p:sp>
      <p:grpSp>
        <p:nvGrpSpPr>
          <p:cNvPr id="2" name="Group 2074">
            <a:extLst>
              <a:ext uri="{FF2B5EF4-FFF2-40B4-BE49-F238E27FC236}">
                <a16:creationId xmlns:a16="http://schemas.microsoft.com/office/drawing/2014/main" id="{A44EE90E-084B-63D3-F44C-844C2A7D11FC}"/>
              </a:ext>
            </a:extLst>
          </p:cNvPr>
          <p:cNvGrpSpPr>
            <a:grpSpLocks/>
          </p:cNvGrpSpPr>
          <p:nvPr/>
        </p:nvGrpSpPr>
        <p:grpSpPr bwMode="auto">
          <a:xfrm>
            <a:off x="3320275" y="1824136"/>
            <a:ext cx="1968500" cy="1247775"/>
            <a:chOff x="480" y="1152"/>
            <a:chExt cx="1240" cy="786"/>
          </a:xfrm>
        </p:grpSpPr>
        <p:sp>
          <p:nvSpPr>
            <p:cNvPr id="8" name="Freeform 2054">
              <a:extLst>
                <a:ext uri="{FF2B5EF4-FFF2-40B4-BE49-F238E27FC236}">
                  <a16:creationId xmlns:a16="http://schemas.microsoft.com/office/drawing/2014/main" id="{0D9B9A15-2253-CB18-4415-E6A5C0470BB4}"/>
                </a:ext>
              </a:extLst>
            </p:cNvPr>
            <p:cNvSpPr>
              <a:spLocks/>
            </p:cNvSpPr>
            <p:nvPr/>
          </p:nvSpPr>
          <p:spPr bwMode="auto">
            <a:xfrm>
              <a:off x="480" y="1152"/>
              <a:ext cx="265" cy="336"/>
            </a:xfrm>
            <a:custGeom>
              <a:avLst/>
              <a:gdLst/>
              <a:ahLst/>
              <a:cxnLst>
                <a:cxn ang="0">
                  <a:pos x="0" y="336"/>
                </a:cxn>
                <a:cxn ang="0">
                  <a:pos x="288" y="336"/>
                </a:cxn>
                <a:cxn ang="0">
                  <a:pos x="288" y="0"/>
                </a:cxn>
              </a:cxnLst>
              <a:rect l="0" t="0" r="r" b="b"/>
              <a:pathLst>
                <a:path w="288" h="336">
                  <a:moveTo>
                    <a:pt x="0" y="336"/>
                  </a:moveTo>
                  <a:lnTo>
                    <a:pt x="288" y="336"/>
                  </a:lnTo>
                  <a:lnTo>
                    <a:pt x="288" y="0"/>
                  </a:lnTo>
                </a:path>
              </a:pathLst>
            </a:custGeom>
            <a:noFill/>
            <a:ln w="38100" cmpd="sng">
              <a:solidFill>
                <a:schemeClr val="tx1"/>
              </a:solidFill>
              <a:round/>
              <a:headEnd/>
              <a:tailEnd/>
            </a:ln>
            <a:effectLst/>
          </p:spPr>
          <p:txBody>
            <a:bodyPr/>
            <a:lstStyle/>
            <a:p>
              <a:endParaRPr lang="de-DE"/>
            </a:p>
          </p:txBody>
        </p:sp>
        <p:sp>
          <p:nvSpPr>
            <p:cNvPr id="9" name="Freeform 2055">
              <a:extLst>
                <a:ext uri="{FF2B5EF4-FFF2-40B4-BE49-F238E27FC236}">
                  <a16:creationId xmlns:a16="http://schemas.microsoft.com/office/drawing/2014/main" id="{4F1DAE65-BAAC-0A92-2753-3F7533F4253E}"/>
                </a:ext>
              </a:extLst>
            </p:cNvPr>
            <p:cNvSpPr>
              <a:spLocks/>
            </p:cNvSpPr>
            <p:nvPr/>
          </p:nvSpPr>
          <p:spPr bwMode="auto">
            <a:xfrm>
              <a:off x="480" y="1584"/>
              <a:ext cx="265" cy="354"/>
            </a:xfrm>
            <a:custGeom>
              <a:avLst/>
              <a:gdLst/>
              <a:ahLst/>
              <a:cxnLst>
                <a:cxn ang="0">
                  <a:pos x="0" y="0"/>
                </a:cxn>
                <a:cxn ang="0">
                  <a:pos x="288" y="0"/>
                </a:cxn>
                <a:cxn ang="0">
                  <a:pos x="288" y="354"/>
                </a:cxn>
              </a:cxnLst>
              <a:rect l="0" t="0" r="r" b="b"/>
              <a:pathLst>
                <a:path w="288" h="354">
                  <a:moveTo>
                    <a:pt x="0" y="0"/>
                  </a:moveTo>
                  <a:lnTo>
                    <a:pt x="288" y="0"/>
                  </a:lnTo>
                  <a:lnTo>
                    <a:pt x="288" y="354"/>
                  </a:lnTo>
                </a:path>
              </a:pathLst>
            </a:custGeom>
            <a:noFill/>
            <a:ln w="38100" cmpd="sng">
              <a:solidFill>
                <a:schemeClr val="tx1"/>
              </a:solidFill>
              <a:round/>
              <a:headEnd/>
              <a:tailEnd/>
            </a:ln>
            <a:effectLst/>
          </p:spPr>
          <p:txBody>
            <a:bodyPr/>
            <a:lstStyle/>
            <a:p>
              <a:endParaRPr lang="de-DE"/>
            </a:p>
          </p:txBody>
        </p:sp>
        <p:sp>
          <p:nvSpPr>
            <p:cNvPr id="11" name="Rectangle 2056">
              <a:extLst>
                <a:ext uri="{FF2B5EF4-FFF2-40B4-BE49-F238E27FC236}">
                  <a16:creationId xmlns:a16="http://schemas.microsoft.com/office/drawing/2014/main" id="{FD8C843D-7F07-1C12-EDB0-FF28BEE9FF15}"/>
                </a:ext>
              </a:extLst>
            </p:cNvPr>
            <p:cNvSpPr>
              <a:spLocks noChangeArrowheads="1"/>
            </p:cNvSpPr>
            <p:nvPr/>
          </p:nvSpPr>
          <p:spPr bwMode="auto">
            <a:xfrm>
              <a:off x="878" y="1200"/>
              <a:ext cx="842" cy="528"/>
            </a:xfrm>
            <a:prstGeom prst="rect">
              <a:avLst/>
            </a:prstGeom>
            <a:noFill/>
            <a:ln w="12700">
              <a:noFill/>
              <a:miter lim="800000"/>
              <a:headEnd/>
              <a:tailEnd/>
            </a:ln>
            <a:effectLst/>
          </p:spPr>
          <p:txBody>
            <a:bodyPr lIns="90488" tIns="46038" rIns="90488" bIns="46038"/>
            <a:lstStyle/>
            <a:p>
              <a:pPr defTabSz="838200" eaLnBrk="0" hangingPunct="0">
                <a:spcBef>
                  <a:spcPct val="100000"/>
                </a:spcBef>
                <a:tabLst>
                  <a:tab pos="4191000" algn="l"/>
                  <a:tab pos="7750175" algn="r"/>
                </a:tabLst>
              </a:pPr>
              <a:r>
                <a:rPr lang="de-DE" sz="1800" dirty="0"/>
                <a:t>Dipole antenna</a:t>
              </a:r>
            </a:p>
            <a:p>
              <a:pPr defTabSz="838200" eaLnBrk="0" hangingPunct="0">
                <a:spcBef>
                  <a:spcPct val="100000"/>
                </a:spcBef>
                <a:tabLst>
                  <a:tab pos="4191000" algn="l"/>
                  <a:tab pos="7750175" algn="r"/>
                </a:tabLst>
              </a:pPr>
              <a:r>
                <a:rPr lang="de-DE" sz="1800" dirty="0"/>
                <a:t>Z </a:t>
              </a:r>
              <a:r>
                <a:rPr lang="de-DE" sz="1800" dirty="0" err="1"/>
                <a:t>high</a:t>
              </a:r>
              <a:endParaRPr lang="de-DE" sz="1800" dirty="0"/>
            </a:p>
          </p:txBody>
        </p:sp>
      </p:grpSp>
      <p:grpSp>
        <p:nvGrpSpPr>
          <p:cNvPr id="12" name="Group 2060">
            <a:extLst>
              <a:ext uri="{FF2B5EF4-FFF2-40B4-BE49-F238E27FC236}">
                <a16:creationId xmlns:a16="http://schemas.microsoft.com/office/drawing/2014/main" id="{2D6E7C5F-DBEB-594B-42D3-11C816EF3232}"/>
              </a:ext>
            </a:extLst>
          </p:cNvPr>
          <p:cNvGrpSpPr>
            <a:grpSpLocks/>
          </p:cNvGrpSpPr>
          <p:nvPr/>
        </p:nvGrpSpPr>
        <p:grpSpPr bwMode="auto">
          <a:xfrm>
            <a:off x="1752600" y="3323419"/>
            <a:ext cx="8554225" cy="2898775"/>
            <a:chOff x="384" y="2064"/>
            <a:chExt cx="4531" cy="1492"/>
          </a:xfrm>
        </p:grpSpPr>
        <p:pic>
          <p:nvPicPr>
            <p:cNvPr id="13" name="Picture 2053" descr="C:\Dokumente und Einstellungen\pre\Peter\WTB\elektrische_Quelle.jpg">
              <a:extLst>
                <a:ext uri="{FF2B5EF4-FFF2-40B4-BE49-F238E27FC236}">
                  <a16:creationId xmlns:a16="http://schemas.microsoft.com/office/drawing/2014/main" id="{BCBF2E51-7FB0-1681-A0ED-EE5C5E6A5D1B}"/>
                </a:ext>
              </a:extLst>
            </p:cNvPr>
            <p:cNvPicPr>
              <a:picLocks noChangeAspect="1" noChangeArrowheads="1"/>
            </p:cNvPicPr>
            <p:nvPr/>
          </p:nvPicPr>
          <p:blipFill>
            <a:blip r:embed="rId3" cstate="print"/>
            <a:srcRect/>
            <a:stretch>
              <a:fillRect/>
            </a:stretch>
          </p:blipFill>
          <p:spPr bwMode="auto">
            <a:xfrm>
              <a:off x="384" y="2064"/>
              <a:ext cx="2082" cy="1491"/>
            </a:xfrm>
            <a:prstGeom prst="rect">
              <a:avLst/>
            </a:prstGeom>
            <a:noFill/>
          </p:spPr>
        </p:pic>
        <p:pic>
          <p:nvPicPr>
            <p:cNvPr id="15" name="Picture 2057" descr="C:\Dokumente und Einstellungen\pre\Peter\WTB\magnetische_Quelle.jpg">
              <a:extLst>
                <a:ext uri="{FF2B5EF4-FFF2-40B4-BE49-F238E27FC236}">
                  <a16:creationId xmlns:a16="http://schemas.microsoft.com/office/drawing/2014/main" id="{8D530CFF-232F-67D6-C3ED-92688CDC9C4E}"/>
                </a:ext>
              </a:extLst>
            </p:cNvPr>
            <p:cNvPicPr>
              <a:picLocks noChangeAspect="1" noChangeArrowheads="1"/>
            </p:cNvPicPr>
            <p:nvPr/>
          </p:nvPicPr>
          <p:blipFill>
            <a:blip r:embed="rId4" cstate="print"/>
            <a:srcRect/>
            <a:stretch>
              <a:fillRect/>
            </a:stretch>
          </p:blipFill>
          <p:spPr bwMode="auto">
            <a:xfrm>
              <a:off x="2832" y="2064"/>
              <a:ext cx="2083" cy="1492"/>
            </a:xfrm>
            <a:prstGeom prst="rect">
              <a:avLst/>
            </a:prstGeom>
            <a:noFill/>
          </p:spPr>
        </p:pic>
      </p:grpSp>
      <p:grpSp>
        <p:nvGrpSpPr>
          <p:cNvPr id="16" name="Group 2076">
            <a:extLst>
              <a:ext uri="{FF2B5EF4-FFF2-40B4-BE49-F238E27FC236}">
                <a16:creationId xmlns:a16="http://schemas.microsoft.com/office/drawing/2014/main" id="{A882331D-9D2C-2EF3-8524-11C5E0C44FAE}"/>
              </a:ext>
            </a:extLst>
          </p:cNvPr>
          <p:cNvGrpSpPr>
            <a:grpSpLocks/>
          </p:cNvGrpSpPr>
          <p:nvPr/>
        </p:nvGrpSpPr>
        <p:grpSpPr bwMode="auto">
          <a:xfrm>
            <a:off x="7071539" y="1913036"/>
            <a:ext cx="2289175" cy="1009650"/>
            <a:chOff x="2844" y="1200"/>
            <a:chExt cx="1442" cy="636"/>
          </a:xfrm>
        </p:grpSpPr>
        <p:sp>
          <p:nvSpPr>
            <p:cNvPr id="17" name="Freeform 2058">
              <a:extLst>
                <a:ext uri="{FF2B5EF4-FFF2-40B4-BE49-F238E27FC236}">
                  <a16:creationId xmlns:a16="http://schemas.microsoft.com/office/drawing/2014/main" id="{A7B34D5F-2600-C726-B6FB-E967C6BFB102}"/>
                </a:ext>
              </a:extLst>
            </p:cNvPr>
            <p:cNvSpPr>
              <a:spLocks/>
            </p:cNvSpPr>
            <p:nvPr/>
          </p:nvSpPr>
          <p:spPr bwMode="auto">
            <a:xfrm>
              <a:off x="2844" y="1200"/>
              <a:ext cx="492" cy="636"/>
            </a:xfrm>
            <a:custGeom>
              <a:avLst/>
              <a:gdLst/>
              <a:ahLst/>
              <a:cxnLst>
                <a:cxn ang="0">
                  <a:pos x="0" y="288"/>
                </a:cxn>
                <a:cxn ang="0">
                  <a:pos x="192" y="288"/>
                </a:cxn>
                <a:cxn ang="0">
                  <a:pos x="192" y="0"/>
                </a:cxn>
                <a:cxn ang="0">
                  <a:pos x="624" y="0"/>
                </a:cxn>
                <a:cxn ang="0">
                  <a:pos x="624" y="636"/>
                </a:cxn>
                <a:cxn ang="0">
                  <a:pos x="192" y="636"/>
                </a:cxn>
                <a:cxn ang="0">
                  <a:pos x="192" y="336"/>
                </a:cxn>
                <a:cxn ang="0">
                  <a:pos x="0" y="336"/>
                </a:cxn>
              </a:cxnLst>
              <a:rect l="0" t="0" r="r" b="b"/>
              <a:pathLst>
                <a:path w="624" h="636">
                  <a:moveTo>
                    <a:pt x="0" y="288"/>
                  </a:moveTo>
                  <a:lnTo>
                    <a:pt x="192" y="288"/>
                  </a:lnTo>
                  <a:lnTo>
                    <a:pt x="192" y="0"/>
                  </a:lnTo>
                  <a:lnTo>
                    <a:pt x="624" y="0"/>
                  </a:lnTo>
                  <a:lnTo>
                    <a:pt x="624" y="636"/>
                  </a:lnTo>
                  <a:lnTo>
                    <a:pt x="192" y="636"/>
                  </a:lnTo>
                  <a:lnTo>
                    <a:pt x="192" y="336"/>
                  </a:lnTo>
                  <a:lnTo>
                    <a:pt x="0" y="336"/>
                  </a:lnTo>
                </a:path>
              </a:pathLst>
            </a:custGeom>
            <a:noFill/>
            <a:ln w="38100" cmpd="sng">
              <a:solidFill>
                <a:schemeClr val="tx1"/>
              </a:solidFill>
              <a:round/>
              <a:headEnd/>
              <a:tailEnd/>
            </a:ln>
            <a:effectLst/>
          </p:spPr>
          <p:txBody>
            <a:bodyPr/>
            <a:lstStyle/>
            <a:p>
              <a:endParaRPr lang="de-DE"/>
            </a:p>
          </p:txBody>
        </p:sp>
        <p:sp>
          <p:nvSpPr>
            <p:cNvPr id="18" name="Rectangle 2059">
              <a:extLst>
                <a:ext uri="{FF2B5EF4-FFF2-40B4-BE49-F238E27FC236}">
                  <a16:creationId xmlns:a16="http://schemas.microsoft.com/office/drawing/2014/main" id="{6AE83933-4B7C-A297-13E3-DC5BFDE1B003}"/>
                </a:ext>
              </a:extLst>
            </p:cNvPr>
            <p:cNvSpPr>
              <a:spLocks noChangeArrowheads="1"/>
            </p:cNvSpPr>
            <p:nvPr/>
          </p:nvSpPr>
          <p:spPr bwMode="auto">
            <a:xfrm>
              <a:off x="3504" y="1200"/>
              <a:ext cx="782" cy="528"/>
            </a:xfrm>
            <a:prstGeom prst="rect">
              <a:avLst/>
            </a:prstGeom>
            <a:noFill/>
            <a:ln w="12700">
              <a:noFill/>
              <a:miter lim="800000"/>
              <a:headEnd/>
              <a:tailEnd/>
            </a:ln>
            <a:effectLst/>
          </p:spPr>
          <p:txBody>
            <a:bodyPr lIns="90488" tIns="46038" rIns="90488" bIns="46038"/>
            <a:lstStyle/>
            <a:p>
              <a:pPr defTabSz="838200" eaLnBrk="0" hangingPunct="0">
                <a:spcBef>
                  <a:spcPct val="100000"/>
                </a:spcBef>
                <a:tabLst>
                  <a:tab pos="4191000" algn="l"/>
                  <a:tab pos="7750175" algn="r"/>
                </a:tabLst>
              </a:pPr>
              <a:r>
                <a:rPr lang="en-US" sz="1800" dirty="0"/>
                <a:t>Loop antenna</a:t>
              </a:r>
            </a:p>
            <a:p>
              <a:pPr defTabSz="838200" eaLnBrk="0" hangingPunct="0">
                <a:spcBef>
                  <a:spcPct val="100000"/>
                </a:spcBef>
                <a:tabLst>
                  <a:tab pos="4191000" algn="l"/>
                  <a:tab pos="7750175" algn="r"/>
                </a:tabLst>
              </a:pPr>
              <a:r>
                <a:rPr lang="de-DE" sz="1800" dirty="0"/>
                <a:t>Z </a:t>
              </a:r>
              <a:r>
                <a:rPr lang="de-DE" sz="1800" dirty="0" err="1"/>
                <a:t>low</a:t>
              </a:r>
              <a:endParaRPr lang="de-DE" sz="1800" dirty="0"/>
            </a:p>
          </p:txBody>
        </p:sp>
      </p:grpSp>
      <p:sp>
        <p:nvSpPr>
          <p:cNvPr id="20" name="TextBox 19">
            <a:extLst>
              <a:ext uri="{FF2B5EF4-FFF2-40B4-BE49-F238E27FC236}">
                <a16:creationId xmlns:a16="http://schemas.microsoft.com/office/drawing/2014/main" id="{4438AA66-157D-FBED-AC6B-7DE612F6B452}"/>
              </a:ext>
            </a:extLst>
          </p:cNvPr>
          <p:cNvSpPr txBox="1"/>
          <p:nvPr/>
        </p:nvSpPr>
        <p:spPr>
          <a:xfrm>
            <a:off x="6376148" y="1230267"/>
            <a:ext cx="3930677" cy="307777"/>
          </a:xfrm>
          <a:prstGeom prst="rect">
            <a:avLst/>
          </a:prstGeom>
          <a:solidFill>
            <a:srgbClr val="FF9900"/>
          </a:solidFill>
          <a:ln>
            <a:solidFill>
              <a:srgbClr val="0070C0"/>
            </a:solidFill>
          </a:ln>
        </p:spPr>
        <p:txBody>
          <a:bodyPr wrap="square" rtlCol="0">
            <a:spAutoFit/>
          </a:bodyPr>
          <a:lstStyle/>
          <a:p>
            <a:pPr algn="ctr"/>
            <a:r>
              <a:rPr lang="en-US" sz="1400" b="1" dirty="0">
                <a:ln>
                  <a:solidFill>
                    <a:srgbClr val="0070C0"/>
                  </a:solidFill>
                </a:ln>
              </a:rPr>
              <a:t>MAGNETIC</a:t>
            </a:r>
            <a:endParaRPr lang="en-US" sz="1400" dirty="0">
              <a:ln>
                <a:solidFill>
                  <a:srgbClr val="0070C0"/>
                </a:solidFill>
              </a:ln>
            </a:endParaRPr>
          </a:p>
        </p:txBody>
      </p:sp>
      <p:pic>
        <p:nvPicPr>
          <p:cNvPr id="24" name="Picture 23">
            <a:extLst>
              <a:ext uri="{FF2B5EF4-FFF2-40B4-BE49-F238E27FC236}">
                <a16:creationId xmlns:a16="http://schemas.microsoft.com/office/drawing/2014/main" id="{6493C7A4-7665-C10D-1545-2980EB7BAA1B}"/>
              </a:ext>
            </a:extLst>
          </p:cNvPr>
          <p:cNvPicPr>
            <a:picLocks noChangeAspect="1"/>
          </p:cNvPicPr>
          <p:nvPr/>
        </p:nvPicPr>
        <p:blipFill>
          <a:blip r:embed="rId5"/>
          <a:stretch>
            <a:fillRect/>
          </a:stretch>
        </p:blipFill>
        <p:spPr>
          <a:xfrm>
            <a:off x="9197398" y="1676261"/>
            <a:ext cx="2842202" cy="2451592"/>
          </a:xfrm>
          <a:prstGeom prst="rect">
            <a:avLst/>
          </a:prstGeom>
        </p:spPr>
      </p:pic>
      <p:pic>
        <p:nvPicPr>
          <p:cNvPr id="26" name="Picture 25">
            <a:extLst>
              <a:ext uri="{FF2B5EF4-FFF2-40B4-BE49-F238E27FC236}">
                <a16:creationId xmlns:a16="http://schemas.microsoft.com/office/drawing/2014/main" id="{F1E19757-F3A5-8DA6-15BE-EE8A769B59AF}"/>
              </a:ext>
            </a:extLst>
          </p:cNvPr>
          <p:cNvPicPr>
            <a:picLocks noChangeAspect="1"/>
          </p:cNvPicPr>
          <p:nvPr/>
        </p:nvPicPr>
        <p:blipFill>
          <a:blip r:embed="rId6"/>
          <a:stretch>
            <a:fillRect/>
          </a:stretch>
        </p:blipFill>
        <p:spPr>
          <a:xfrm>
            <a:off x="0" y="1676261"/>
            <a:ext cx="2842202" cy="2437668"/>
          </a:xfrm>
          <a:prstGeom prst="rect">
            <a:avLst/>
          </a:prstGeom>
        </p:spPr>
      </p:pic>
    </p:spTree>
    <p:extLst>
      <p:ext uri="{BB962C8B-B14F-4D97-AF65-F5344CB8AC3E}">
        <p14:creationId xmlns:p14="http://schemas.microsoft.com/office/powerpoint/2010/main" val="162686416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Slide Number Placeholder 4"/>
          <p:cNvSpPr>
            <a:spLocks noGrp="1"/>
          </p:cNvSpPr>
          <p:nvPr>
            <p:ph type="sldNum" sz="quarter" idx="10"/>
          </p:nvPr>
        </p:nvSpPr>
        <p:spPr>
          <a:xfrm>
            <a:off x="152400" y="6637229"/>
            <a:ext cx="494959" cy="147747"/>
          </a:xfrm>
          <a:noFill/>
        </p:spPr>
        <p:txBody>
          <a:bodyPr/>
          <a:lstStyle/>
          <a:p>
            <a:fld id="{A457AA9D-6DCC-49FF-BE63-5CFAC7C06142}" type="slidenum">
              <a:rPr lang="de-DE" smtClean="0"/>
              <a:pPr/>
              <a:t>18</a:t>
            </a:fld>
            <a:endParaRPr lang="de-DE" dirty="0"/>
          </a:p>
        </p:txBody>
      </p:sp>
      <p:pic>
        <p:nvPicPr>
          <p:cNvPr id="407555" name="Picture 3" descr="4-4"/>
          <p:cNvPicPr>
            <a:picLocks noChangeAspect="1" noChangeArrowheads="1"/>
          </p:cNvPicPr>
          <p:nvPr/>
        </p:nvPicPr>
        <p:blipFill>
          <a:blip r:embed="rId3" cstate="print"/>
          <a:srcRect/>
          <a:stretch>
            <a:fillRect/>
          </a:stretch>
        </p:blipFill>
        <p:spPr bwMode="auto">
          <a:xfrm>
            <a:off x="626282" y="1046958"/>
            <a:ext cx="5241116" cy="2725677"/>
          </a:xfrm>
          <a:prstGeom prst="rect">
            <a:avLst/>
          </a:prstGeom>
          <a:noFill/>
          <a:ln w="9525">
            <a:noFill/>
            <a:miter lim="800000"/>
            <a:headEnd/>
            <a:tailEnd/>
          </a:ln>
        </p:spPr>
      </p:pic>
      <p:grpSp>
        <p:nvGrpSpPr>
          <p:cNvPr id="2" name="Group 105"/>
          <p:cNvGrpSpPr>
            <a:grpSpLocks/>
          </p:cNvGrpSpPr>
          <p:nvPr/>
        </p:nvGrpSpPr>
        <p:grpSpPr bwMode="auto">
          <a:xfrm>
            <a:off x="650890" y="4260857"/>
            <a:ext cx="457115" cy="2133701"/>
            <a:chOff x="5029200" y="4260850"/>
            <a:chExt cx="457200" cy="2133600"/>
          </a:xfrm>
        </p:grpSpPr>
        <p:sp>
          <p:nvSpPr>
            <p:cNvPr id="2101" name="Line 17"/>
            <p:cNvSpPr>
              <a:spLocks noChangeShapeType="1"/>
            </p:cNvSpPr>
            <p:nvPr/>
          </p:nvSpPr>
          <p:spPr bwMode="auto">
            <a:xfrm>
              <a:off x="5257800" y="4260850"/>
              <a:ext cx="0" cy="1828800"/>
            </a:xfrm>
            <a:prstGeom prst="line">
              <a:avLst/>
            </a:prstGeom>
            <a:noFill/>
            <a:ln w="12700" cap="rnd">
              <a:solidFill>
                <a:srgbClr val="FF0000"/>
              </a:solidFill>
              <a:round/>
              <a:headEnd type="none" w="sm" len="sm"/>
              <a:tailEnd type="none" w="sm" len="sm"/>
            </a:ln>
          </p:spPr>
          <p:txBody>
            <a:bodyPr/>
            <a:lstStyle/>
            <a:p>
              <a:endParaRPr lang="fr-FR"/>
            </a:p>
          </p:txBody>
        </p:sp>
        <p:sp>
          <p:nvSpPr>
            <p:cNvPr id="2102" name="Rectangle 18"/>
            <p:cNvSpPr>
              <a:spLocks noChangeArrowheads="1"/>
            </p:cNvSpPr>
            <p:nvPr/>
          </p:nvSpPr>
          <p:spPr bwMode="auto">
            <a:xfrm>
              <a:off x="5029200" y="6089650"/>
              <a:ext cx="457200" cy="304800"/>
            </a:xfrm>
            <a:prstGeom prst="rect">
              <a:avLst/>
            </a:prstGeom>
            <a:noFill/>
            <a:ln w="12700">
              <a:noFill/>
              <a:miter lim="800000"/>
              <a:headEnd type="none" w="sm" len="sm"/>
              <a:tailEnd type="none" w="sm" len="sm"/>
            </a:ln>
          </p:spPr>
          <p:txBody>
            <a:bodyPr wrap="none" anchor="ctr"/>
            <a:lstStyle/>
            <a:p>
              <a:pPr algn="ctr" eaLnBrk="0" hangingPunct="0"/>
              <a:r>
                <a:rPr lang="en-US" sz="1400">
                  <a:latin typeface="Times New Roman" pitchFamily="18" charset="0"/>
                </a:rPr>
                <a:t>f</a:t>
              </a:r>
            </a:p>
          </p:txBody>
        </p:sp>
      </p:grpSp>
      <p:grpSp>
        <p:nvGrpSpPr>
          <p:cNvPr id="3" name="Group 106"/>
          <p:cNvGrpSpPr>
            <a:grpSpLocks/>
          </p:cNvGrpSpPr>
          <p:nvPr/>
        </p:nvGrpSpPr>
        <p:grpSpPr bwMode="auto">
          <a:xfrm>
            <a:off x="1108083" y="4413250"/>
            <a:ext cx="457122" cy="1981200"/>
            <a:chOff x="5486400" y="4413250"/>
            <a:chExt cx="457200" cy="1981200"/>
          </a:xfrm>
        </p:grpSpPr>
        <p:sp>
          <p:nvSpPr>
            <p:cNvPr id="2095" name="Line 17"/>
            <p:cNvSpPr>
              <a:spLocks noChangeShapeType="1"/>
            </p:cNvSpPr>
            <p:nvPr/>
          </p:nvSpPr>
          <p:spPr bwMode="auto">
            <a:xfrm>
              <a:off x="5715000" y="4413250"/>
              <a:ext cx="0" cy="1676400"/>
            </a:xfrm>
            <a:prstGeom prst="line">
              <a:avLst/>
            </a:prstGeom>
            <a:noFill/>
            <a:ln w="12700" cap="rnd">
              <a:solidFill>
                <a:srgbClr val="FF0000"/>
              </a:solidFill>
              <a:round/>
              <a:headEnd type="none" w="sm" len="sm"/>
              <a:tailEnd type="none" w="sm" len="sm"/>
            </a:ln>
          </p:spPr>
          <p:txBody>
            <a:bodyPr/>
            <a:lstStyle/>
            <a:p>
              <a:endParaRPr lang="fr-FR"/>
            </a:p>
          </p:txBody>
        </p:sp>
        <p:sp>
          <p:nvSpPr>
            <p:cNvPr id="2096" name="Rectangle 18"/>
            <p:cNvSpPr>
              <a:spLocks noChangeArrowheads="1"/>
            </p:cNvSpPr>
            <p:nvPr/>
          </p:nvSpPr>
          <p:spPr bwMode="auto">
            <a:xfrm>
              <a:off x="5486400" y="6089650"/>
              <a:ext cx="457200" cy="304800"/>
            </a:xfrm>
            <a:prstGeom prst="rect">
              <a:avLst/>
            </a:prstGeom>
            <a:noFill/>
            <a:ln w="12700">
              <a:noFill/>
              <a:miter lim="800000"/>
              <a:headEnd type="none" w="sm" len="sm"/>
              <a:tailEnd type="none" w="sm" len="sm"/>
            </a:ln>
          </p:spPr>
          <p:txBody>
            <a:bodyPr wrap="none" anchor="ctr"/>
            <a:lstStyle/>
            <a:p>
              <a:pPr algn="ctr" eaLnBrk="0" hangingPunct="0"/>
              <a:r>
                <a:rPr lang="en-US" sz="1400">
                  <a:latin typeface="Times New Roman" pitchFamily="18" charset="0"/>
                </a:rPr>
                <a:t>3f</a:t>
              </a:r>
            </a:p>
          </p:txBody>
        </p:sp>
      </p:grpSp>
      <p:grpSp>
        <p:nvGrpSpPr>
          <p:cNvPr id="5" name="Group 107"/>
          <p:cNvGrpSpPr>
            <a:grpSpLocks/>
          </p:cNvGrpSpPr>
          <p:nvPr/>
        </p:nvGrpSpPr>
        <p:grpSpPr bwMode="auto">
          <a:xfrm>
            <a:off x="1565206" y="4603750"/>
            <a:ext cx="457200" cy="1790700"/>
            <a:chOff x="5943600" y="4604070"/>
            <a:chExt cx="457200" cy="1790380"/>
          </a:xfrm>
        </p:grpSpPr>
        <p:sp>
          <p:nvSpPr>
            <p:cNvPr id="2087" name="Line 17"/>
            <p:cNvSpPr>
              <a:spLocks noChangeShapeType="1"/>
            </p:cNvSpPr>
            <p:nvPr/>
          </p:nvSpPr>
          <p:spPr bwMode="auto">
            <a:xfrm>
              <a:off x="6172200" y="4604070"/>
              <a:ext cx="0" cy="1485580"/>
            </a:xfrm>
            <a:prstGeom prst="line">
              <a:avLst/>
            </a:prstGeom>
            <a:noFill/>
            <a:ln w="12700" cap="rnd">
              <a:solidFill>
                <a:srgbClr val="FF0000"/>
              </a:solidFill>
              <a:round/>
              <a:headEnd type="none" w="sm" len="sm"/>
              <a:tailEnd type="none" w="sm" len="sm"/>
            </a:ln>
          </p:spPr>
          <p:txBody>
            <a:bodyPr/>
            <a:lstStyle/>
            <a:p>
              <a:endParaRPr lang="fr-FR"/>
            </a:p>
          </p:txBody>
        </p:sp>
        <p:sp>
          <p:nvSpPr>
            <p:cNvPr id="2088" name="Rectangle 18"/>
            <p:cNvSpPr>
              <a:spLocks noChangeArrowheads="1"/>
            </p:cNvSpPr>
            <p:nvPr/>
          </p:nvSpPr>
          <p:spPr bwMode="auto">
            <a:xfrm>
              <a:off x="5943600" y="6089650"/>
              <a:ext cx="457200" cy="304800"/>
            </a:xfrm>
            <a:prstGeom prst="rect">
              <a:avLst/>
            </a:prstGeom>
            <a:noFill/>
            <a:ln w="12700">
              <a:noFill/>
              <a:miter lim="800000"/>
              <a:headEnd type="none" w="sm" len="sm"/>
              <a:tailEnd type="none" w="sm" len="sm"/>
            </a:ln>
          </p:spPr>
          <p:txBody>
            <a:bodyPr wrap="none" anchor="ctr"/>
            <a:lstStyle/>
            <a:p>
              <a:pPr algn="ctr" eaLnBrk="0" hangingPunct="0"/>
              <a:r>
                <a:rPr lang="en-US" sz="1400">
                  <a:latin typeface="Times New Roman" pitchFamily="18" charset="0"/>
                </a:rPr>
                <a:t>5f</a:t>
              </a:r>
            </a:p>
          </p:txBody>
        </p:sp>
      </p:grpSp>
      <p:grpSp>
        <p:nvGrpSpPr>
          <p:cNvPr id="7" name="Group 104"/>
          <p:cNvGrpSpPr>
            <a:grpSpLocks/>
          </p:cNvGrpSpPr>
          <p:nvPr/>
        </p:nvGrpSpPr>
        <p:grpSpPr bwMode="auto">
          <a:xfrm>
            <a:off x="304800" y="4222750"/>
            <a:ext cx="4003606" cy="2336800"/>
            <a:chOff x="4683125" y="4223070"/>
            <a:chExt cx="4003675" cy="2336480"/>
          </a:xfrm>
        </p:grpSpPr>
        <p:sp>
          <p:nvSpPr>
            <p:cNvPr id="2080" name="Line 5"/>
            <p:cNvSpPr>
              <a:spLocks noChangeShapeType="1"/>
            </p:cNvSpPr>
            <p:nvPr/>
          </p:nvSpPr>
          <p:spPr bwMode="auto">
            <a:xfrm flipV="1">
              <a:off x="5029200" y="4223070"/>
              <a:ext cx="0" cy="1866580"/>
            </a:xfrm>
            <a:prstGeom prst="line">
              <a:avLst/>
            </a:prstGeom>
            <a:noFill/>
            <a:ln w="12700">
              <a:solidFill>
                <a:schemeClr val="tx1"/>
              </a:solidFill>
              <a:round/>
              <a:headEnd type="none" w="sm" len="sm"/>
              <a:tailEnd type="triangle" w="sm" len="sm"/>
            </a:ln>
          </p:spPr>
          <p:txBody>
            <a:bodyPr/>
            <a:lstStyle/>
            <a:p>
              <a:endParaRPr lang="fr-FR"/>
            </a:p>
          </p:txBody>
        </p:sp>
        <p:sp>
          <p:nvSpPr>
            <p:cNvPr id="2081" name="Line 6"/>
            <p:cNvSpPr>
              <a:spLocks noChangeShapeType="1"/>
            </p:cNvSpPr>
            <p:nvPr/>
          </p:nvSpPr>
          <p:spPr bwMode="auto">
            <a:xfrm>
              <a:off x="5029200" y="6089650"/>
              <a:ext cx="3657600" cy="0"/>
            </a:xfrm>
            <a:prstGeom prst="line">
              <a:avLst/>
            </a:prstGeom>
            <a:noFill/>
            <a:ln w="12700">
              <a:solidFill>
                <a:schemeClr val="tx1"/>
              </a:solidFill>
              <a:round/>
              <a:headEnd type="none" w="sm" len="sm"/>
              <a:tailEnd type="triangle" w="sm" len="sm"/>
            </a:ln>
          </p:spPr>
          <p:txBody>
            <a:bodyPr/>
            <a:lstStyle/>
            <a:p>
              <a:endParaRPr lang="fr-FR"/>
            </a:p>
          </p:txBody>
        </p:sp>
        <p:sp>
          <p:nvSpPr>
            <p:cNvPr id="2082" name="Rectangle 10"/>
            <p:cNvSpPr>
              <a:spLocks noChangeArrowheads="1"/>
            </p:cNvSpPr>
            <p:nvPr/>
          </p:nvSpPr>
          <p:spPr bwMode="auto">
            <a:xfrm>
              <a:off x="6027587" y="6248400"/>
              <a:ext cx="1295400" cy="311150"/>
            </a:xfrm>
            <a:prstGeom prst="rect">
              <a:avLst/>
            </a:prstGeom>
            <a:noFill/>
            <a:ln w="12700">
              <a:noFill/>
              <a:miter lim="800000"/>
              <a:headEnd type="none" w="sm" len="sm"/>
              <a:tailEnd type="none" w="sm" len="sm"/>
            </a:ln>
          </p:spPr>
          <p:txBody>
            <a:bodyPr wrap="none" anchor="ctr"/>
            <a:lstStyle/>
            <a:p>
              <a:pPr algn="ctr" eaLnBrk="0" hangingPunct="0"/>
              <a:r>
                <a:rPr lang="en-US" sz="1400">
                  <a:latin typeface="Times New Roman" pitchFamily="18" charset="0"/>
                </a:rPr>
                <a:t>Frequency</a:t>
              </a:r>
            </a:p>
          </p:txBody>
        </p:sp>
        <p:sp>
          <p:nvSpPr>
            <p:cNvPr id="2083" name="Rectangle 10"/>
            <p:cNvSpPr>
              <a:spLocks noChangeArrowheads="1"/>
            </p:cNvSpPr>
            <p:nvPr/>
          </p:nvSpPr>
          <p:spPr bwMode="auto">
            <a:xfrm rot="-5400000">
              <a:off x="4191000" y="4981575"/>
              <a:ext cx="1295400" cy="311150"/>
            </a:xfrm>
            <a:prstGeom prst="rect">
              <a:avLst/>
            </a:prstGeom>
            <a:noFill/>
            <a:ln w="12700">
              <a:noFill/>
              <a:miter lim="800000"/>
              <a:headEnd type="none" w="sm" len="sm"/>
              <a:tailEnd type="none" w="sm" len="sm"/>
            </a:ln>
          </p:spPr>
          <p:txBody>
            <a:bodyPr wrap="none" anchor="ctr"/>
            <a:lstStyle/>
            <a:p>
              <a:pPr algn="ctr" eaLnBrk="0" hangingPunct="0"/>
              <a:r>
                <a:rPr lang="en-US" sz="1400" dirty="0">
                  <a:latin typeface="Times New Roman" pitchFamily="18" charset="0"/>
                </a:rPr>
                <a:t>Amplitude</a:t>
              </a:r>
            </a:p>
          </p:txBody>
        </p:sp>
      </p:grpSp>
      <p:grpSp>
        <p:nvGrpSpPr>
          <p:cNvPr id="8" name="Group 114"/>
          <p:cNvGrpSpPr>
            <a:grpSpLocks/>
          </p:cNvGrpSpPr>
          <p:nvPr/>
        </p:nvGrpSpPr>
        <p:grpSpPr bwMode="auto">
          <a:xfrm>
            <a:off x="879740" y="4108452"/>
            <a:ext cx="3504865" cy="2308335"/>
            <a:chOff x="5478613" y="4108450"/>
            <a:chExt cx="3505200" cy="2308225"/>
          </a:xfrm>
        </p:grpSpPr>
        <p:grpSp>
          <p:nvGrpSpPr>
            <p:cNvPr id="10" name="Group 110"/>
            <p:cNvGrpSpPr>
              <a:grpSpLocks/>
            </p:cNvGrpSpPr>
            <p:nvPr/>
          </p:nvGrpSpPr>
          <p:grpSpPr bwMode="auto">
            <a:xfrm>
              <a:off x="5478613" y="4223725"/>
              <a:ext cx="2667000" cy="1752600"/>
              <a:chOff x="5257800" y="4223725"/>
              <a:chExt cx="2667000" cy="1752600"/>
            </a:xfrm>
          </p:grpSpPr>
          <p:sp>
            <p:nvSpPr>
              <p:cNvPr id="2074" name="Line 8"/>
              <p:cNvSpPr>
                <a:spLocks noChangeShapeType="1"/>
              </p:cNvSpPr>
              <p:nvPr/>
            </p:nvSpPr>
            <p:spPr bwMode="auto">
              <a:xfrm>
                <a:off x="5257800" y="4223725"/>
                <a:ext cx="1752600" cy="762000"/>
              </a:xfrm>
              <a:prstGeom prst="line">
                <a:avLst/>
              </a:prstGeom>
              <a:noFill/>
              <a:ln w="12700">
                <a:solidFill>
                  <a:schemeClr val="tx1"/>
                </a:solidFill>
                <a:round/>
                <a:headEnd type="none" w="sm" len="sm"/>
                <a:tailEnd type="none" w="sm" len="sm"/>
              </a:ln>
            </p:spPr>
            <p:txBody>
              <a:bodyPr/>
              <a:lstStyle/>
              <a:p>
                <a:endParaRPr lang="fr-FR"/>
              </a:p>
            </p:txBody>
          </p:sp>
          <p:sp>
            <p:nvSpPr>
              <p:cNvPr id="2075" name="Line 9"/>
              <p:cNvSpPr>
                <a:spLocks noChangeShapeType="1"/>
              </p:cNvSpPr>
              <p:nvPr/>
            </p:nvSpPr>
            <p:spPr bwMode="auto">
              <a:xfrm>
                <a:off x="7010400" y="4985725"/>
                <a:ext cx="914400" cy="990600"/>
              </a:xfrm>
              <a:prstGeom prst="line">
                <a:avLst/>
              </a:prstGeom>
              <a:noFill/>
              <a:ln w="12700">
                <a:solidFill>
                  <a:schemeClr val="tx1"/>
                </a:solidFill>
                <a:round/>
                <a:headEnd type="none" w="sm" len="sm"/>
                <a:tailEnd type="none" w="sm" len="sm"/>
              </a:ln>
            </p:spPr>
            <p:txBody>
              <a:bodyPr/>
              <a:lstStyle/>
              <a:p>
                <a:endParaRPr lang="fr-FR"/>
              </a:p>
            </p:txBody>
          </p:sp>
        </p:grpSp>
        <p:grpSp>
          <p:nvGrpSpPr>
            <p:cNvPr id="13" name="Group 111"/>
            <p:cNvGrpSpPr>
              <a:grpSpLocks/>
            </p:cNvGrpSpPr>
            <p:nvPr/>
          </p:nvGrpSpPr>
          <p:grpSpPr bwMode="auto">
            <a:xfrm>
              <a:off x="6240613" y="4108450"/>
              <a:ext cx="2743200" cy="2308225"/>
              <a:chOff x="6019800" y="4108450"/>
              <a:chExt cx="2743200" cy="2308225"/>
            </a:xfrm>
          </p:grpSpPr>
          <p:sp>
            <p:nvSpPr>
              <p:cNvPr id="2063" name="Line 11"/>
              <p:cNvSpPr>
                <a:spLocks noChangeShapeType="1"/>
              </p:cNvSpPr>
              <p:nvPr/>
            </p:nvSpPr>
            <p:spPr bwMode="auto">
              <a:xfrm flipH="1">
                <a:off x="6324600" y="4413250"/>
                <a:ext cx="457200" cy="190820"/>
              </a:xfrm>
              <a:prstGeom prst="line">
                <a:avLst/>
              </a:prstGeom>
              <a:noFill/>
              <a:ln w="12700">
                <a:solidFill>
                  <a:schemeClr val="tx1"/>
                </a:solidFill>
                <a:round/>
                <a:headEnd type="none" w="sm" len="sm"/>
                <a:tailEnd type="triangle" w="sm" len="sm"/>
              </a:ln>
            </p:spPr>
            <p:txBody>
              <a:bodyPr/>
              <a:lstStyle/>
              <a:p>
                <a:endParaRPr lang="fr-FR"/>
              </a:p>
            </p:txBody>
          </p:sp>
          <p:sp>
            <p:nvSpPr>
              <p:cNvPr id="2064" name="Rectangle 12"/>
              <p:cNvSpPr>
                <a:spLocks noChangeArrowheads="1"/>
              </p:cNvSpPr>
              <p:nvPr/>
            </p:nvSpPr>
            <p:spPr bwMode="auto">
              <a:xfrm>
                <a:off x="6019800" y="4108450"/>
                <a:ext cx="1524000" cy="304800"/>
              </a:xfrm>
              <a:prstGeom prst="rect">
                <a:avLst/>
              </a:prstGeom>
              <a:noFill/>
              <a:ln w="12700">
                <a:noFill/>
                <a:miter lim="800000"/>
                <a:headEnd type="none" w="sm" len="sm"/>
                <a:tailEnd type="none" w="sm" len="sm"/>
              </a:ln>
            </p:spPr>
            <p:txBody>
              <a:bodyPr wrap="none" anchor="ctr"/>
              <a:lstStyle/>
              <a:p>
                <a:pPr algn="ctr" eaLnBrk="0" hangingPunct="0"/>
                <a:r>
                  <a:rPr lang="en-US" sz="1400" dirty="0">
                    <a:latin typeface="Times New Roman" pitchFamily="18" charset="0"/>
                  </a:rPr>
                  <a:t>-20dB/decade slope</a:t>
                </a:r>
              </a:p>
            </p:txBody>
          </p:sp>
          <p:sp>
            <p:nvSpPr>
              <p:cNvPr id="2065" name="Line 13"/>
              <p:cNvSpPr>
                <a:spLocks noChangeShapeType="1"/>
              </p:cNvSpPr>
              <p:nvPr/>
            </p:nvSpPr>
            <p:spPr bwMode="auto">
              <a:xfrm flipH="1">
                <a:off x="7429500" y="5137470"/>
                <a:ext cx="647700" cy="266380"/>
              </a:xfrm>
              <a:prstGeom prst="line">
                <a:avLst/>
              </a:prstGeom>
              <a:noFill/>
              <a:ln w="12700">
                <a:solidFill>
                  <a:schemeClr val="tx1"/>
                </a:solidFill>
                <a:round/>
                <a:headEnd type="none" w="sm" len="sm"/>
                <a:tailEnd type="triangle" w="sm" len="sm"/>
              </a:ln>
            </p:spPr>
            <p:txBody>
              <a:bodyPr/>
              <a:lstStyle/>
              <a:p>
                <a:endParaRPr lang="fr-FR"/>
              </a:p>
            </p:txBody>
          </p:sp>
          <p:sp>
            <p:nvSpPr>
              <p:cNvPr id="2066" name="Rectangle 14"/>
              <p:cNvSpPr>
                <a:spLocks noChangeArrowheads="1"/>
              </p:cNvSpPr>
              <p:nvPr/>
            </p:nvSpPr>
            <p:spPr bwMode="auto">
              <a:xfrm>
                <a:off x="7239000" y="4870450"/>
                <a:ext cx="1524000" cy="304800"/>
              </a:xfrm>
              <a:prstGeom prst="rect">
                <a:avLst/>
              </a:prstGeom>
              <a:noFill/>
              <a:ln w="12700">
                <a:noFill/>
                <a:miter lim="800000"/>
                <a:headEnd type="none" w="sm" len="sm"/>
                <a:tailEnd type="none" w="sm" len="sm"/>
              </a:ln>
            </p:spPr>
            <p:txBody>
              <a:bodyPr wrap="none" anchor="ctr"/>
              <a:lstStyle/>
              <a:p>
                <a:pPr algn="ctr" eaLnBrk="0" hangingPunct="0"/>
                <a:r>
                  <a:rPr lang="en-US" sz="1400">
                    <a:latin typeface="Times New Roman" pitchFamily="18" charset="0"/>
                  </a:rPr>
                  <a:t>-40dB/decade slope</a:t>
                </a:r>
              </a:p>
            </p:txBody>
          </p:sp>
          <p:sp>
            <p:nvSpPr>
              <p:cNvPr id="2067" name="Rectangle 16"/>
              <p:cNvSpPr>
                <a:spLocks noChangeArrowheads="1"/>
              </p:cNvSpPr>
              <p:nvPr/>
            </p:nvSpPr>
            <p:spPr bwMode="auto">
              <a:xfrm>
                <a:off x="6591300" y="6111875"/>
                <a:ext cx="838200" cy="304800"/>
              </a:xfrm>
              <a:prstGeom prst="rect">
                <a:avLst/>
              </a:prstGeom>
              <a:noFill/>
              <a:ln w="12700">
                <a:noFill/>
                <a:miter lim="800000"/>
                <a:headEnd type="none" w="sm" len="sm"/>
                <a:tailEnd type="none" w="sm" len="sm"/>
              </a:ln>
            </p:spPr>
            <p:txBody>
              <a:bodyPr wrap="none" anchor="ctr"/>
              <a:lstStyle/>
              <a:p>
                <a:pPr algn="ctr" eaLnBrk="0" hangingPunct="0"/>
                <a:r>
                  <a:rPr lang="en-US" sz="1400">
                    <a:latin typeface="Times New Roman" pitchFamily="18" charset="0"/>
                  </a:rPr>
                  <a:t>1/(</a:t>
                </a:r>
                <a:r>
                  <a:rPr lang="en-US" sz="1400">
                    <a:latin typeface="Times New Roman" pitchFamily="18" charset="0"/>
                    <a:cs typeface="Times New Roman" pitchFamily="18" charset="0"/>
                  </a:rPr>
                  <a:t>π</a:t>
                </a:r>
                <a:r>
                  <a:rPr lang="en-US" sz="1400">
                    <a:latin typeface="Times New Roman" pitchFamily="18" charset="0"/>
                  </a:rPr>
                  <a:t>*trise)</a:t>
                </a:r>
              </a:p>
            </p:txBody>
          </p:sp>
          <p:sp>
            <p:nvSpPr>
              <p:cNvPr id="2068" name="Line 13"/>
              <p:cNvSpPr>
                <a:spLocks noChangeShapeType="1"/>
              </p:cNvSpPr>
              <p:nvPr/>
            </p:nvSpPr>
            <p:spPr bwMode="auto">
              <a:xfrm flipH="1" flipV="1">
                <a:off x="7025055" y="5002367"/>
                <a:ext cx="0" cy="1087283"/>
              </a:xfrm>
              <a:prstGeom prst="line">
                <a:avLst/>
              </a:prstGeom>
              <a:noFill/>
              <a:ln w="12700">
                <a:solidFill>
                  <a:schemeClr val="tx1"/>
                </a:solidFill>
                <a:round/>
                <a:headEnd type="none" w="sm" len="sm"/>
                <a:tailEnd type="triangle" w="sm" len="sm"/>
              </a:ln>
            </p:spPr>
            <p:txBody>
              <a:bodyPr/>
              <a:lstStyle/>
              <a:p>
                <a:endParaRPr lang="fr-FR"/>
              </a:p>
            </p:txBody>
          </p:sp>
        </p:grpSp>
      </p:grpSp>
      <p:graphicFrame>
        <p:nvGraphicFramePr>
          <p:cNvPr id="425986" name="Object 2"/>
          <p:cNvGraphicFramePr>
            <a:graphicFrameLocks noChangeAspect="1"/>
          </p:cNvGraphicFramePr>
          <p:nvPr>
            <p:extLst>
              <p:ext uri="{D42A27DB-BD31-4B8C-83A1-F6EECF244321}">
                <p14:modId xmlns:p14="http://schemas.microsoft.com/office/powerpoint/2010/main" val="1927802744"/>
              </p:ext>
            </p:extLst>
          </p:nvPr>
        </p:nvGraphicFramePr>
        <p:xfrm>
          <a:off x="5910038" y="1127377"/>
          <a:ext cx="5655680" cy="2746144"/>
        </p:xfrm>
        <a:graphic>
          <a:graphicData uri="http://schemas.openxmlformats.org/presentationml/2006/ole">
            <mc:AlternateContent xmlns:mc="http://schemas.openxmlformats.org/markup-compatibility/2006">
              <mc:Choice xmlns:v="urn:schemas-microsoft-com:vml" Requires="v">
                <p:oleObj name="Bitmap Image" r:id="rId4" imgW="3323810" imgH="1409897" progId="PBrush">
                  <p:embed/>
                </p:oleObj>
              </mc:Choice>
              <mc:Fallback>
                <p:oleObj name="Bitmap Image" r:id="rId4" imgW="3323810" imgH="1409897"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0038" y="1127377"/>
                        <a:ext cx="5655680" cy="2746144"/>
                      </a:xfrm>
                      <a:prstGeom prst="rect">
                        <a:avLst/>
                      </a:prstGeom>
                      <a:noFill/>
                      <a:ln>
                        <a:noFill/>
                      </a:ln>
                      <a:effectLst/>
                    </p:spPr>
                  </p:pic>
                </p:oleObj>
              </mc:Fallback>
            </mc:AlternateContent>
          </a:graphicData>
        </a:graphic>
      </p:graphicFrame>
      <p:cxnSp>
        <p:nvCxnSpPr>
          <p:cNvPr id="16" name="Straight Arrow Connector 15"/>
          <p:cNvCxnSpPr/>
          <p:nvPr/>
        </p:nvCxnSpPr>
        <p:spPr bwMode="auto">
          <a:xfrm flipH="1">
            <a:off x="3024115" y="6264379"/>
            <a:ext cx="2919485" cy="11242"/>
          </a:xfrm>
          <a:prstGeom prst="straightConnector1">
            <a:avLst/>
          </a:prstGeom>
          <a:solidFill>
            <a:schemeClr val="accent1"/>
          </a:solidFill>
          <a:ln w="63500" cap="flat" cmpd="sng" algn="ctr">
            <a:solidFill>
              <a:srgbClr val="FF99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a:extLst>
              <a:ext uri="{FF2B5EF4-FFF2-40B4-BE49-F238E27FC236}">
                <a16:creationId xmlns:a16="http://schemas.microsoft.com/office/drawing/2014/main" id="{31231E42-B736-15D0-137E-861D600D705E}"/>
              </a:ext>
            </a:extLst>
          </p:cNvPr>
          <p:cNvSpPr txBox="1"/>
          <p:nvPr/>
        </p:nvSpPr>
        <p:spPr>
          <a:xfrm>
            <a:off x="152400" y="61555"/>
            <a:ext cx="11887200" cy="584775"/>
          </a:xfrm>
          <a:prstGeom prst="rect">
            <a:avLst/>
          </a:prstGeom>
          <a:noFill/>
        </p:spPr>
        <p:txBody>
          <a:bodyPr wrap="square" rtlCol="0" anchor="ctr">
            <a:spAutoFit/>
          </a:bodyPr>
          <a:lstStyle/>
          <a:p>
            <a:r>
              <a:rPr lang="en-US" sz="3200" dirty="0">
                <a:effectLst>
                  <a:outerShdw blurRad="38100" dist="38100" dir="2700000" algn="tl">
                    <a:srgbClr val="000000">
                      <a:alpha val="43137"/>
                    </a:srgbClr>
                  </a:outerShdw>
                </a:effectLst>
              </a:rPr>
              <a:t>Harmonics of a Periodic (CLK) Signal</a:t>
            </a:r>
          </a:p>
        </p:txBody>
      </p:sp>
      <p:sp>
        <p:nvSpPr>
          <p:cNvPr id="17" name="TextBox 16">
            <a:extLst>
              <a:ext uri="{FF2B5EF4-FFF2-40B4-BE49-F238E27FC236}">
                <a16:creationId xmlns:a16="http://schemas.microsoft.com/office/drawing/2014/main" id="{7C056AD8-182E-0535-B843-82A226134833}"/>
              </a:ext>
            </a:extLst>
          </p:cNvPr>
          <p:cNvSpPr txBox="1"/>
          <p:nvPr/>
        </p:nvSpPr>
        <p:spPr>
          <a:xfrm>
            <a:off x="5943600" y="4729709"/>
            <a:ext cx="5486400" cy="1600438"/>
          </a:xfrm>
          <a:prstGeom prst="rect">
            <a:avLst/>
          </a:prstGeom>
          <a:solidFill>
            <a:srgbClr val="FF9900"/>
          </a:solidFill>
          <a:ln>
            <a:solidFill>
              <a:srgbClr val="0070C0"/>
            </a:solidFill>
          </a:ln>
        </p:spPr>
        <p:txBody>
          <a:bodyPr wrap="square" rtlCol="0">
            <a:spAutoFit/>
          </a:bodyPr>
          <a:lstStyle/>
          <a:p>
            <a:pPr algn="ctr"/>
            <a:r>
              <a:rPr lang="en-US" sz="1400" b="1" dirty="0">
                <a:ln>
                  <a:solidFill>
                    <a:srgbClr val="0070C0"/>
                  </a:solidFill>
                </a:ln>
              </a:rPr>
              <a:t>Signal Rise Time Matters!</a:t>
            </a:r>
            <a:br>
              <a:rPr lang="en-US" sz="1400" b="1" dirty="0">
                <a:ln>
                  <a:solidFill>
                    <a:srgbClr val="0070C0"/>
                  </a:solidFill>
                </a:ln>
              </a:rPr>
            </a:br>
            <a:br>
              <a:rPr lang="en-US" sz="1400" b="1" dirty="0">
                <a:ln>
                  <a:solidFill>
                    <a:srgbClr val="0070C0"/>
                  </a:solidFill>
                </a:ln>
              </a:rPr>
            </a:br>
            <a:r>
              <a:rPr lang="en-US" sz="1400" b="1" dirty="0">
                <a:ln>
                  <a:solidFill>
                    <a:srgbClr val="0070C0"/>
                  </a:solidFill>
                </a:ln>
              </a:rPr>
              <a:t>The faster the rise/fall times are – the more harmonics are required to characterize the signal waveform.</a:t>
            </a:r>
          </a:p>
          <a:p>
            <a:pPr algn="ctr"/>
            <a:endParaRPr lang="en-US" sz="1400" b="1" dirty="0">
              <a:ln>
                <a:solidFill>
                  <a:srgbClr val="0070C0"/>
                </a:solidFill>
              </a:ln>
            </a:endParaRPr>
          </a:p>
          <a:p>
            <a:pPr algn="ctr"/>
            <a:r>
              <a:rPr lang="en-US" sz="1400" b="1" dirty="0">
                <a:ln>
                  <a:solidFill>
                    <a:srgbClr val="0070C0"/>
                  </a:solidFill>
                </a:ln>
              </a:rPr>
              <a:t>Recommendation is to use the slowest rise/fall times possible (while the device functionality is still OK)</a:t>
            </a:r>
            <a:endParaRPr lang="en-US" sz="1400" dirty="0">
              <a:ln>
                <a:solidFill>
                  <a:srgbClr val="0070C0"/>
                </a:solidFill>
              </a:ln>
            </a:endParaRPr>
          </a:p>
        </p:txBody>
      </p:sp>
    </p:spTree>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3F68EE47-8D85-4895-B4FE-B5BDFC9901F8}" type="slidenum">
              <a:rPr lang="de-DE" smtClean="0"/>
              <a:pPr>
                <a:defRPr/>
              </a:pPr>
              <a:t>19</a:t>
            </a:fld>
            <a:endParaRPr lang="de-DE"/>
          </a:p>
        </p:txBody>
      </p:sp>
      <p:sp>
        <p:nvSpPr>
          <p:cNvPr id="55297" name="Rectangle 1"/>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a:cs typeface="Arial" charset="0"/>
            </a:endParaRPr>
          </a:p>
        </p:txBody>
      </p:sp>
      <p:pic>
        <p:nvPicPr>
          <p:cNvPr id="11" name="Picture 10"/>
          <p:cNvPicPr>
            <a:picLocks noChangeAspect="1"/>
          </p:cNvPicPr>
          <p:nvPr/>
        </p:nvPicPr>
        <p:blipFill>
          <a:blip r:embed="rId3"/>
          <a:stretch>
            <a:fillRect/>
          </a:stretch>
        </p:blipFill>
        <p:spPr>
          <a:xfrm>
            <a:off x="1992313" y="714375"/>
            <a:ext cx="8271026" cy="2749564"/>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2819463389"/>
              </p:ext>
            </p:extLst>
          </p:nvPr>
        </p:nvGraphicFramePr>
        <p:xfrm>
          <a:off x="9147175" y="2162767"/>
          <a:ext cx="3060700" cy="1062990"/>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tblGrid>
              <a:tr h="159295">
                <a:tc rowSpan="2">
                  <a:txBody>
                    <a:bodyPr/>
                    <a:lstStyle/>
                    <a:p>
                      <a:pPr algn="ctr" fontAlgn="ctr"/>
                      <a:endParaRPr lang="en-US" sz="1100" b="0" i="0" u="none" strike="noStrike" dirty="0">
                        <a:solidFill>
                          <a:srgbClr val="000000"/>
                        </a:solidFill>
                        <a:effectLst/>
                        <a:latin typeface="Calibri" panose="020F0502020204030204" pitchFamily="34" charset="0"/>
                      </a:endParaRPr>
                    </a:p>
                  </a:txBody>
                  <a:tcPr marL="9525" marR="9525" marT="9525" marB="0" anchor="ctr"/>
                </a:tc>
                <a:tc gridSpan="2">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extLst>
                  <a:ext uri="{0D108BD9-81ED-4DB2-BD59-A6C34878D82A}">
                    <a16:rowId xmlns:a16="http://schemas.microsoft.com/office/drawing/2014/main" val="10000"/>
                  </a:ext>
                </a:extLst>
              </a:tr>
              <a:tr h="159295">
                <a:tc vMerge="1">
                  <a:txBody>
                    <a:bodyPr/>
                    <a:lstStyle/>
                    <a:p>
                      <a:endParaRPr lang="en-US"/>
                    </a:p>
                  </a:txBody>
                  <a:tcPr/>
                </a:tc>
                <a:tc>
                  <a:txBody>
                    <a:bodyPr/>
                    <a:lstStyle/>
                    <a:p>
                      <a:pPr algn="l" fontAlgn="b"/>
                      <a:r>
                        <a:rPr lang="en-US" sz="1100" u="none" strike="noStrike" dirty="0">
                          <a:effectLst/>
                        </a:rPr>
                        <a:t>tRise, ns</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err="1">
                          <a:effectLst/>
                        </a:rPr>
                        <a:t>tFall,ns</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59295">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0" i="0" u="none" strike="noStrike" dirty="0">
                          <a:solidFill>
                            <a:schemeClr val="dk1"/>
                          </a:solidFill>
                          <a:effectLst/>
                          <a:latin typeface="+mn-lt"/>
                        </a:rPr>
                        <a:t>1.9</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0" i="0" u="none" strike="noStrike" dirty="0">
                          <a:solidFill>
                            <a:schemeClr val="dk1"/>
                          </a:solidFill>
                          <a:effectLst/>
                          <a:latin typeface="+mn-lt"/>
                        </a:rPr>
                        <a:t>2.1</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159295">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0" i="0" u="none" strike="noStrike" dirty="0">
                          <a:solidFill>
                            <a:schemeClr val="dk1"/>
                          </a:solidFill>
                          <a:effectLst/>
                          <a:latin typeface="+mn-lt"/>
                        </a:rPr>
                        <a:t>1.05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1.1</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159295">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0" i="0" u="none" strike="noStrike" dirty="0">
                          <a:solidFill>
                            <a:schemeClr val="dk1"/>
                          </a:solidFill>
                          <a:effectLst/>
                          <a:latin typeface="+mn-lt"/>
                        </a:rPr>
                        <a:t>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0" i="0" u="none" strike="noStrike" dirty="0">
                          <a:solidFill>
                            <a:schemeClr val="dk1"/>
                          </a:solidFill>
                          <a:effectLst/>
                          <a:latin typeface="+mn-lt"/>
                        </a:rPr>
                        <a:t>1.1</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167260">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0" i="0" u="none" strike="noStrike" dirty="0">
                          <a:solidFill>
                            <a:schemeClr val="dk1"/>
                          </a:solidFill>
                          <a:effectLst/>
                          <a:latin typeface="+mn-lt"/>
                        </a:rPr>
                        <a:t>0.7</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0" i="0" u="none" strike="noStrike" dirty="0">
                          <a:solidFill>
                            <a:schemeClr val="dk1"/>
                          </a:solidFill>
                          <a:effectLst/>
                          <a:latin typeface="+mn-lt"/>
                        </a:rPr>
                        <a:t>0.8</a:t>
                      </a:r>
                    </a:p>
                  </a:txBody>
                  <a:tcPr marL="9525" marR="9525" marT="9525" marB="0" anchor="b"/>
                </a:tc>
                <a:extLst>
                  <a:ext uri="{0D108BD9-81ED-4DB2-BD59-A6C34878D82A}">
                    <a16:rowId xmlns:a16="http://schemas.microsoft.com/office/drawing/2014/main" val="10005"/>
                  </a:ext>
                </a:extLst>
              </a:tr>
            </a:tbl>
          </a:graphicData>
        </a:graphic>
      </p:graphicFrame>
      <p:sp>
        <p:nvSpPr>
          <p:cNvPr id="17" name="Rectangle 16"/>
          <p:cNvSpPr/>
          <p:nvPr/>
        </p:nvSpPr>
        <p:spPr>
          <a:xfrm>
            <a:off x="10995921" y="3190818"/>
            <a:ext cx="1211955" cy="261610"/>
          </a:xfrm>
          <a:prstGeom prst="rect">
            <a:avLst/>
          </a:prstGeom>
          <a:solidFill>
            <a:schemeClr val="bg1"/>
          </a:solidFill>
        </p:spPr>
        <p:txBody>
          <a:bodyPr wrap="square">
            <a:spAutoFit/>
          </a:bodyPr>
          <a:lstStyle/>
          <a:p>
            <a:pPr algn="ctr" fontAlgn="b"/>
            <a:r>
              <a:rPr lang="en-US" sz="1100" dirty="0">
                <a:solidFill>
                  <a:schemeClr val="dk1"/>
                </a:solidFill>
              </a:rPr>
              <a:t>0.4         0.4 </a:t>
            </a:r>
          </a:p>
        </p:txBody>
      </p:sp>
      <p:pic>
        <p:nvPicPr>
          <p:cNvPr id="18" name="Picture 17"/>
          <p:cNvPicPr>
            <a:picLocks noChangeAspect="1"/>
          </p:cNvPicPr>
          <p:nvPr/>
        </p:nvPicPr>
        <p:blipFill>
          <a:blip r:embed="rId4"/>
          <a:stretch>
            <a:fillRect/>
          </a:stretch>
        </p:blipFill>
        <p:spPr>
          <a:xfrm>
            <a:off x="9147176" y="2428060"/>
            <a:ext cx="1848744" cy="1024368"/>
          </a:xfrm>
          <a:prstGeom prst="rect">
            <a:avLst/>
          </a:prstGeom>
        </p:spPr>
      </p:pic>
      <p:pic>
        <p:nvPicPr>
          <p:cNvPr id="670722" name="Picture 2" descr="Figure 18: Example of a failed conducted emission test">
            <a:extLst>
              <a:ext uri="{FF2B5EF4-FFF2-40B4-BE49-F238E27FC236}">
                <a16:creationId xmlns:a16="http://schemas.microsoft.com/office/drawing/2014/main" id="{B62DAD35-65C5-A06D-5B38-6E1203AFB7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427380"/>
            <a:ext cx="5715000" cy="3324225"/>
          </a:xfrm>
          <a:prstGeom prst="rect">
            <a:avLst/>
          </a:prstGeom>
          <a:noFill/>
          <a:extLst>
            <a:ext uri="{909E8E84-426E-40DD-AFC4-6F175D3DCCD1}">
              <a14:hiddenFill xmlns:a14="http://schemas.microsoft.com/office/drawing/2010/main">
                <a:solidFill>
                  <a:srgbClr val="FFFFFF"/>
                </a:solidFill>
              </a14:hiddenFill>
            </a:ext>
          </a:extLst>
        </p:spPr>
      </p:pic>
      <p:pic>
        <p:nvPicPr>
          <p:cNvPr id="670724" name="Picture 4" descr="Figure 19: Example of a successful conducted emission test">
            <a:extLst>
              <a:ext uri="{FF2B5EF4-FFF2-40B4-BE49-F238E27FC236}">
                <a16:creationId xmlns:a16="http://schemas.microsoft.com/office/drawing/2014/main" id="{ECD43B05-9AB0-985D-4E14-4FAC828CB5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0306" y="3427379"/>
            <a:ext cx="5721556" cy="33871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329E8E3-17A8-33C4-D788-ADE3E84848A0}"/>
              </a:ext>
            </a:extLst>
          </p:cNvPr>
          <p:cNvSpPr txBox="1"/>
          <p:nvPr/>
        </p:nvSpPr>
        <p:spPr>
          <a:xfrm>
            <a:off x="152400" y="61555"/>
            <a:ext cx="11887200" cy="584775"/>
          </a:xfrm>
          <a:prstGeom prst="rect">
            <a:avLst/>
          </a:prstGeom>
          <a:noFill/>
        </p:spPr>
        <p:txBody>
          <a:bodyPr wrap="square" rtlCol="0" anchor="ctr">
            <a:spAutoFit/>
          </a:bodyPr>
          <a:lstStyle/>
          <a:p>
            <a:r>
              <a:rPr lang="en-US" sz="3200" dirty="0">
                <a:effectLst>
                  <a:outerShdw blurRad="38100" dist="38100" dir="2700000" algn="tl">
                    <a:srgbClr val="000000">
                      <a:alpha val="43137"/>
                    </a:srgbClr>
                  </a:outerShdw>
                </a:effectLst>
              </a:rPr>
              <a:t>Signal Rise Time: Effects on EMC Emissions</a:t>
            </a:r>
          </a:p>
        </p:txBody>
      </p:sp>
    </p:spTree>
    <p:extLst>
      <p:ext uri="{BB962C8B-B14F-4D97-AF65-F5344CB8AC3E}">
        <p14:creationId xmlns:p14="http://schemas.microsoft.com/office/powerpoint/2010/main" val="17400968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4"/>
          <p:cNvSpPr>
            <a:spLocks noGrp="1"/>
          </p:cNvSpPr>
          <p:nvPr>
            <p:ph type="sldNum" sz="quarter" idx="10"/>
          </p:nvPr>
        </p:nvSpPr>
        <p:spPr>
          <a:noFill/>
        </p:spPr>
        <p:txBody>
          <a:bodyPr/>
          <a:lstStyle/>
          <a:p>
            <a:fld id="{FEE014AA-1877-4BB7-9E2B-DAC98BEDC31F}" type="slidenum">
              <a:rPr lang="de-DE" smtClean="0"/>
              <a:pPr/>
              <a:t>2</a:t>
            </a:fld>
            <a:endParaRPr lang="de-DE" dirty="0"/>
          </a:p>
        </p:txBody>
      </p:sp>
      <p:pic>
        <p:nvPicPr>
          <p:cNvPr id="4" name="Picture 3">
            <a:extLst>
              <a:ext uri="{FF2B5EF4-FFF2-40B4-BE49-F238E27FC236}">
                <a16:creationId xmlns:a16="http://schemas.microsoft.com/office/drawing/2014/main" id="{2F7C80DD-0EE6-14FE-3616-C4550786EBAA}"/>
              </a:ext>
            </a:extLst>
          </p:cNvPr>
          <p:cNvPicPr>
            <a:picLocks noChangeAspect="1"/>
          </p:cNvPicPr>
          <p:nvPr/>
        </p:nvPicPr>
        <p:blipFill>
          <a:blip r:embed="rId3"/>
          <a:stretch>
            <a:fillRect/>
          </a:stretch>
        </p:blipFill>
        <p:spPr>
          <a:xfrm>
            <a:off x="0" y="16588"/>
            <a:ext cx="12192000" cy="6824824"/>
          </a:xfrm>
          <a:prstGeom prst="rect">
            <a:avLst/>
          </a:prstGeom>
        </p:spPr>
      </p:pic>
    </p:spTree>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3F68EE47-8D85-4895-B4FE-B5BDFC9901F8}" type="slidenum">
              <a:rPr lang="de-DE" smtClean="0"/>
              <a:pPr>
                <a:defRPr/>
              </a:pPr>
              <a:t>20</a:t>
            </a:fld>
            <a:endParaRPr lang="de-DE"/>
          </a:p>
        </p:txBody>
      </p:sp>
      <p:sp>
        <p:nvSpPr>
          <p:cNvPr id="55297" name="Rectangle 1"/>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a:cs typeface="Arial" charset="0"/>
            </a:endParaRPr>
          </a:p>
        </p:txBody>
      </p:sp>
      <p:sp>
        <p:nvSpPr>
          <p:cNvPr id="4" name="TextBox 3">
            <a:extLst>
              <a:ext uri="{FF2B5EF4-FFF2-40B4-BE49-F238E27FC236}">
                <a16:creationId xmlns:a16="http://schemas.microsoft.com/office/drawing/2014/main" id="{D329E8E3-17A8-33C4-D788-ADE3E84848A0}"/>
              </a:ext>
            </a:extLst>
          </p:cNvPr>
          <p:cNvSpPr txBox="1"/>
          <p:nvPr/>
        </p:nvSpPr>
        <p:spPr>
          <a:xfrm>
            <a:off x="152400" y="61555"/>
            <a:ext cx="11887200" cy="584775"/>
          </a:xfrm>
          <a:prstGeom prst="rect">
            <a:avLst/>
          </a:prstGeom>
          <a:noFill/>
        </p:spPr>
        <p:txBody>
          <a:bodyPr wrap="square" rtlCol="0" anchor="ctr">
            <a:spAutoFit/>
          </a:bodyPr>
          <a:lstStyle/>
          <a:p>
            <a:r>
              <a:rPr lang="en-US" sz="3200" dirty="0">
                <a:effectLst>
                  <a:outerShdw blurRad="38100" dist="38100" dir="2700000" algn="tl">
                    <a:srgbClr val="000000">
                      <a:alpha val="43137"/>
                    </a:srgbClr>
                  </a:outerShdw>
                </a:effectLst>
              </a:rPr>
              <a:t>Current Loops</a:t>
            </a:r>
          </a:p>
        </p:txBody>
      </p:sp>
      <p:sp>
        <p:nvSpPr>
          <p:cNvPr id="3" name="TextBox 2">
            <a:extLst>
              <a:ext uri="{FF2B5EF4-FFF2-40B4-BE49-F238E27FC236}">
                <a16:creationId xmlns:a16="http://schemas.microsoft.com/office/drawing/2014/main" id="{9957B6BD-09A1-3915-7FD5-FA9FBB59C8CD}"/>
              </a:ext>
            </a:extLst>
          </p:cNvPr>
          <p:cNvSpPr txBox="1"/>
          <p:nvPr/>
        </p:nvSpPr>
        <p:spPr>
          <a:xfrm>
            <a:off x="228600" y="762000"/>
            <a:ext cx="11811000" cy="1200329"/>
          </a:xfrm>
          <a:prstGeom prst="rect">
            <a:avLst/>
          </a:prstGeom>
          <a:noFill/>
        </p:spPr>
        <p:txBody>
          <a:bodyPr wrap="square" rtlCol="0">
            <a:spAutoFit/>
          </a:bodyPr>
          <a:lstStyle/>
          <a:p>
            <a:pPr algn="ctr"/>
            <a:r>
              <a:rPr lang="en-US" sz="2400" kern="0" dirty="0">
                <a:latin typeface="+mn-lt"/>
                <a:ea typeface="ＭＳ Ｐゴシック" pitchFamily="-107" charset="-128"/>
                <a:cs typeface="ＭＳ Ｐゴシック" pitchFamily="-107" charset="-128"/>
                <a:sym typeface="Wingdings" pitchFamily="2" charset="2"/>
              </a:rPr>
              <a:t>Current </a:t>
            </a:r>
            <a:r>
              <a:rPr lang="en-US" sz="2400" b="1" kern="0" dirty="0">
                <a:latin typeface="+mn-lt"/>
                <a:ea typeface="ＭＳ Ｐゴシック" pitchFamily="-107" charset="-128"/>
                <a:cs typeface="ＭＳ Ｐゴシック" pitchFamily="-107" charset="-128"/>
                <a:sym typeface="Wingdings" pitchFamily="2" charset="2"/>
              </a:rPr>
              <a:t>ALWAYS</a:t>
            </a:r>
            <a:r>
              <a:rPr lang="en-US" sz="2400" kern="0" dirty="0">
                <a:latin typeface="+mn-lt"/>
                <a:ea typeface="ＭＳ Ｐゴシック" pitchFamily="-107" charset="-128"/>
                <a:cs typeface="ＭＳ Ｐゴシック" pitchFamily="-107" charset="-128"/>
                <a:sym typeface="Wingdings" pitchFamily="2" charset="2"/>
              </a:rPr>
              <a:t> flows in a loop. If we break the loop – the current will try to find another. If not possible to do so – it simply stops flowing! And “loops” come in different shapes and sizes!</a:t>
            </a:r>
            <a:endParaRPr lang="en-US" dirty="0"/>
          </a:p>
        </p:txBody>
      </p:sp>
      <p:pic>
        <p:nvPicPr>
          <p:cNvPr id="698370" name="Picture 2" descr="Effect of Electrical Current on Human Body &amp; Electrical Safety Precautions">
            <a:extLst>
              <a:ext uri="{FF2B5EF4-FFF2-40B4-BE49-F238E27FC236}">
                <a16:creationId xmlns:a16="http://schemas.microsoft.com/office/drawing/2014/main" id="{3FF4F17B-F4A4-02D8-4FC0-7E4FCD71F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3425" y="1937683"/>
            <a:ext cx="3685149" cy="2866227"/>
          </a:xfrm>
          <a:prstGeom prst="rect">
            <a:avLst/>
          </a:prstGeom>
          <a:noFill/>
          <a:extLst>
            <a:ext uri="{909E8E84-426E-40DD-AFC4-6F175D3DCCD1}">
              <a14:hiddenFill xmlns:a14="http://schemas.microsoft.com/office/drawing/2010/main">
                <a:solidFill>
                  <a:srgbClr val="FFFFFF"/>
                </a:solidFill>
              </a14:hiddenFill>
            </a:ext>
          </a:extLst>
        </p:spPr>
      </p:pic>
      <p:pic>
        <p:nvPicPr>
          <p:cNvPr id="698372" name="Picture 4" descr="Generator Symbols - ClipArt Best">
            <a:extLst>
              <a:ext uri="{FF2B5EF4-FFF2-40B4-BE49-F238E27FC236}">
                <a16:creationId xmlns:a16="http://schemas.microsoft.com/office/drawing/2014/main" id="{251A6FEE-18D1-B9C6-FD25-6A6031EFAB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335334"/>
            <a:ext cx="766762" cy="7667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Generator Symbols - ClipArt Best">
            <a:extLst>
              <a:ext uri="{FF2B5EF4-FFF2-40B4-BE49-F238E27FC236}">
                <a16:creationId xmlns:a16="http://schemas.microsoft.com/office/drawing/2014/main" id="{EC307048-8C88-1919-419C-2FAC5C29A4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9704" y="5354289"/>
            <a:ext cx="766762" cy="7667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Generator Symbols - ClipArt Best">
            <a:extLst>
              <a:ext uri="{FF2B5EF4-FFF2-40B4-BE49-F238E27FC236}">
                <a16:creationId xmlns:a16="http://schemas.microsoft.com/office/drawing/2014/main" id="{7B712BE6-5641-8F7F-36AE-99937FA375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7410" y="5335334"/>
            <a:ext cx="766762" cy="766762"/>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id="{08DA6837-30B1-9E37-B310-C6218801D8A9}"/>
              </a:ext>
            </a:extLst>
          </p:cNvPr>
          <p:cNvSpPr/>
          <p:nvPr/>
        </p:nvSpPr>
        <p:spPr bwMode="auto">
          <a:xfrm>
            <a:off x="1371600" y="5299268"/>
            <a:ext cx="2602992" cy="906460"/>
          </a:xfrm>
          <a:custGeom>
            <a:avLst/>
            <a:gdLst>
              <a:gd name="connsiteX0" fmla="*/ 36576 w 3829270"/>
              <a:gd name="connsiteY0" fmla="*/ 40828 h 906460"/>
              <a:gd name="connsiteX1" fmla="*/ 97536 w 3829270"/>
              <a:gd name="connsiteY1" fmla="*/ 4252 h 906460"/>
              <a:gd name="connsiteX2" fmla="*/ 487680 w 3829270"/>
              <a:gd name="connsiteY2" fmla="*/ 40828 h 906460"/>
              <a:gd name="connsiteX3" fmla="*/ 573024 w 3829270"/>
              <a:gd name="connsiteY3" fmla="*/ 113980 h 906460"/>
              <a:gd name="connsiteX4" fmla="*/ 621792 w 3829270"/>
              <a:gd name="connsiteY4" fmla="*/ 223708 h 906460"/>
              <a:gd name="connsiteX5" fmla="*/ 633984 w 3829270"/>
              <a:gd name="connsiteY5" fmla="*/ 260284 h 906460"/>
              <a:gd name="connsiteX6" fmla="*/ 731520 w 3829270"/>
              <a:gd name="connsiteY6" fmla="*/ 321244 h 906460"/>
              <a:gd name="connsiteX7" fmla="*/ 3791712 w 3829270"/>
              <a:gd name="connsiteY7" fmla="*/ 333436 h 906460"/>
              <a:gd name="connsiteX8" fmla="*/ 3828288 w 3829270"/>
              <a:gd name="connsiteY8" fmla="*/ 345628 h 906460"/>
              <a:gd name="connsiteX9" fmla="*/ 3742944 w 3829270"/>
              <a:gd name="connsiteY9" fmla="*/ 394396 h 906460"/>
              <a:gd name="connsiteX10" fmla="*/ 3535680 w 3829270"/>
              <a:gd name="connsiteY10" fmla="*/ 418780 h 906460"/>
              <a:gd name="connsiteX11" fmla="*/ 3011424 w 3829270"/>
              <a:gd name="connsiteY11" fmla="*/ 430972 h 906460"/>
              <a:gd name="connsiteX12" fmla="*/ 2645664 w 3829270"/>
              <a:gd name="connsiteY12" fmla="*/ 443164 h 906460"/>
              <a:gd name="connsiteX13" fmla="*/ 499872 w 3829270"/>
              <a:gd name="connsiteY13" fmla="*/ 455356 h 906460"/>
              <a:gd name="connsiteX14" fmla="*/ 426720 w 3829270"/>
              <a:gd name="connsiteY14" fmla="*/ 516316 h 906460"/>
              <a:gd name="connsiteX15" fmla="*/ 414528 w 3829270"/>
              <a:gd name="connsiteY15" fmla="*/ 687004 h 906460"/>
              <a:gd name="connsiteX16" fmla="*/ 402336 w 3829270"/>
              <a:gd name="connsiteY16" fmla="*/ 735772 h 906460"/>
              <a:gd name="connsiteX17" fmla="*/ 280416 w 3829270"/>
              <a:gd name="connsiteY17" fmla="*/ 869884 h 906460"/>
              <a:gd name="connsiteX18" fmla="*/ 243840 w 3829270"/>
              <a:gd name="connsiteY18" fmla="*/ 894268 h 906460"/>
              <a:gd name="connsiteX19" fmla="*/ 195072 w 3829270"/>
              <a:gd name="connsiteY19" fmla="*/ 906460 h 906460"/>
              <a:gd name="connsiteX20" fmla="*/ 24384 w 3829270"/>
              <a:gd name="connsiteY20" fmla="*/ 894268 h 906460"/>
              <a:gd name="connsiteX21" fmla="*/ 12192 w 3829270"/>
              <a:gd name="connsiteY21" fmla="*/ 833308 h 906460"/>
              <a:gd name="connsiteX22" fmla="*/ 0 w 3829270"/>
              <a:gd name="connsiteY22" fmla="*/ 796732 h 90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29270" h="906460">
                <a:moveTo>
                  <a:pt x="36576" y="40828"/>
                </a:moveTo>
                <a:cubicBezTo>
                  <a:pt x="56896" y="28636"/>
                  <a:pt x="73849" y="4949"/>
                  <a:pt x="97536" y="4252"/>
                </a:cubicBezTo>
                <a:cubicBezTo>
                  <a:pt x="364560" y="-3602"/>
                  <a:pt x="349840" y="-5119"/>
                  <a:pt x="487680" y="40828"/>
                </a:cubicBezTo>
                <a:cubicBezTo>
                  <a:pt x="513295" y="60039"/>
                  <a:pt x="553430" y="86548"/>
                  <a:pt x="573024" y="113980"/>
                </a:cubicBezTo>
                <a:cubicBezTo>
                  <a:pt x="587607" y="134396"/>
                  <a:pt x="614246" y="203585"/>
                  <a:pt x="621792" y="223708"/>
                </a:cubicBezTo>
                <a:cubicBezTo>
                  <a:pt x="626304" y="235741"/>
                  <a:pt x="626514" y="249826"/>
                  <a:pt x="633984" y="260284"/>
                </a:cubicBezTo>
                <a:cubicBezTo>
                  <a:pt x="660223" y="297018"/>
                  <a:pt x="685506" y="320883"/>
                  <a:pt x="731520" y="321244"/>
                </a:cubicBezTo>
                <a:lnTo>
                  <a:pt x="3791712" y="333436"/>
                </a:lnTo>
                <a:cubicBezTo>
                  <a:pt x="3803904" y="337500"/>
                  <a:pt x="3825171" y="333160"/>
                  <a:pt x="3828288" y="345628"/>
                </a:cubicBezTo>
                <a:cubicBezTo>
                  <a:pt x="3839467" y="390345"/>
                  <a:pt x="3751722" y="392201"/>
                  <a:pt x="3742944" y="394396"/>
                </a:cubicBezTo>
                <a:cubicBezTo>
                  <a:pt x="3624080" y="424112"/>
                  <a:pt x="3844237" y="407953"/>
                  <a:pt x="3535680" y="418780"/>
                </a:cubicBezTo>
                <a:cubicBezTo>
                  <a:pt x="3360988" y="424910"/>
                  <a:pt x="3186158" y="426185"/>
                  <a:pt x="3011424" y="430972"/>
                </a:cubicBezTo>
                <a:cubicBezTo>
                  <a:pt x="2889482" y="434313"/>
                  <a:pt x="2767646" y="441980"/>
                  <a:pt x="2645664" y="443164"/>
                </a:cubicBezTo>
                <a:lnTo>
                  <a:pt x="499872" y="455356"/>
                </a:lnTo>
                <a:cubicBezTo>
                  <a:pt x="485128" y="465185"/>
                  <a:pt x="431086" y="497759"/>
                  <a:pt x="426720" y="516316"/>
                </a:cubicBezTo>
                <a:cubicBezTo>
                  <a:pt x="413655" y="571841"/>
                  <a:pt x="420827" y="630312"/>
                  <a:pt x="414528" y="687004"/>
                </a:cubicBezTo>
                <a:cubicBezTo>
                  <a:pt x="412678" y="703658"/>
                  <a:pt x="410779" y="721298"/>
                  <a:pt x="402336" y="735772"/>
                </a:cubicBezTo>
                <a:cubicBezTo>
                  <a:pt x="355310" y="816388"/>
                  <a:pt x="342537" y="825512"/>
                  <a:pt x="280416" y="869884"/>
                </a:cubicBezTo>
                <a:cubicBezTo>
                  <a:pt x="268492" y="878401"/>
                  <a:pt x="257308" y="888496"/>
                  <a:pt x="243840" y="894268"/>
                </a:cubicBezTo>
                <a:cubicBezTo>
                  <a:pt x="228439" y="900869"/>
                  <a:pt x="211328" y="902396"/>
                  <a:pt x="195072" y="906460"/>
                </a:cubicBezTo>
                <a:lnTo>
                  <a:pt x="24384" y="894268"/>
                </a:lnTo>
                <a:cubicBezTo>
                  <a:pt x="5144" y="886572"/>
                  <a:pt x="17218" y="853412"/>
                  <a:pt x="12192" y="833308"/>
                </a:cubicBezTo>
                <a:cubicBezTo>
                  <a:pt x="9075" y="820840"/>
                  <a:pt x="0" y="796732"/>
                  <a:pt x="0" y="796732"/>
                </a:cubicBezTo>
              </a:path>
            </a:pathLst>
          </a:custGeom>
          <a:no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3" name="Freeform: Shape 12">
            <a:extLst>
              <a:ext uri="{FF2B5EF4-FFF2-40B4-BE49-F238E27FC236}">
                <a16:creationId xmlns:a16="http://schemas.microsoft.com/office/drawing/2014/main" id="{0F306C1A-206F-DE4B-216B-2C324F015247}"/>
              </a:ext>
            </a:extLst>
          </p:cNvPr>
          <p:cNvSpPr/>
          <p:nvPr/>
        </p:nvSpPr>
        <p:spPr bwMode="auto">
          <a:xfrm>
            <a:off x="4919317" y="4779264"/>
            <a:ext cx="2859179" cy="1658112"/>
          </a:xfrm>
          <a:custGeom>
            <a:avLst/>
            <a:gdLst>
              <a:gd name="connsiteX0" fmla="*/ 30635 w 2859179"/>
              <a:gd name="connsiteY0" fmla="*/ 585216 h 1658112"/>
              <a:gd name="connsiteX1" fmla="*/ 42827 w 2859179"/>
              <a:gd name="connsiteY1" fmla="*/ 512064 h 1658112"/>
              <a:gd name="connsiteX2" fmla="*/ 55019 w 2859179"/>
              <a:gd name="connsiteY2" fmla="*/ 268224 h 1658112"/>
              <a:gd name="connsiteX3" fmla="*/ 67211 w 2859179"/>
              <a:gd name="connsiteY3" fmla="*/ 231648 h 1658112"/>
              <a:gd name="connsiteX4" fmla="*/ 91595 w 2859179"/>
              <a:gd name="connsiteY4" fmla="*/ 195072 h 1658112"/>
              <a:gd name="connsiteX5" fmla="*/ 103787 w 2859179"/>
              <a:gd name="connsiteY5" fmla="*/ 134112 h 1658112"/>
              <a:gd name="connsiteX6" fmla="*/ 152555 w 2859179"/>
              <a:gd name="connsiteY6" fmla="*/ 85344 h 1658112"/>
              <a:gd name="connsiteX7" fmla="*/ 298859 w 2859179"/>
              <a:gd name="connsiteY7" fmla="*/ 24384 h 1658112"/>
              <a:gd name="connsiteX8" fmla="*/ 335435 w 2859179"/>
              <a:gd name="connsiteY8" fmla="*/ 12192 h 1658112"/>
              <a:gd name="connsiteX9" fmla="*/ 1079147 w 2859179"/>
              <a:gd name="connsiteY9" fmla="*/ 0 h 1658112"/>
              <a:gd name="connsiteX10" fmla="*/ 2286155 w 2859179"/>
              <a:gd name="connsiteY10" fmla="*/ 12192 h 1658112"/>
              <a:gd name="connsiteX11" fmla="*/ 2347115 w 2859179"/>
              <a:gd name="connsiteY11" fmla="*/ 24384 h 1658112"/>
              <a:gd name="connsiteX12" fmla="*/ 2432459 w 2859179"/>
              <a:gd name="connsiteY12" fmla="*/ 36576 h 1658112"/>
              <a:gd name="connsiteX13" fmla="*/ 2529995 w 2859179"/>
              <a:gd name="connsiteY13" fmla="*/ 73152 h 1658112"/>
              <a:gd name="connsiteX14" fmla="*/ 2603147 w 2859179"/>
              <a:gd name="connsiteY14" fmla="*/ 109728 h 1658112"/>
              <a:gd name="connsiteX15" fmla="*/ 2639723 w 2859179"/>
              <a:gd name="connsiteY15" fmla="*/ 158496 h 1658112"/>
              <a:gd name="connsiteX16" fmla="*/ 2664107 w 2859179"/>
              <a:gd name="connsiteY16" fmla="*/ 207264 h 1658112"/>
              <a:gd name="connsiteX17" fmla="*/ 2712875 w 2859179"/>
              <a:gd name="connsiteY17" fmla="*/ 256032 h 1658112"/>
              <a:gd name="connsiteX18" fmla="*/ 2786027 w 2859179"/>
              <a:gd name="connsiteY18" fmla="*/ 353568 h 1658112"/>
              <a:gd name="connsiteX19" fmla="*/ 2798219 w 2859179"/>
              <a:gd name="connsiteY19" fmla="*/ 390144 h 1658112"/>
              <a:gd name="connsiteX20" fmla="*/ 2846987 w 2859179"/>
              <a:gd name="connsiteY20" fmla="*/ 499872 h 1658112"/>
              <a:gd name="connsiteX21" fmla="*/ 2859179 w 2859179"/>
              <a:gd name="connsiteY21" fmla="*/ 560832 h 1658112"/>
              <a:gd name="connsiteX22" fmla="*/ 2846987 w 2859179"/>
              <a:gd name="connsiteY22" fmla="*/ 1548384 h 1658112"/>
              <a:gd name="connsiteX23" fmla="*/ 2810411 w 2859179"/>
              <a:gd name="connsiteY23" fmla="*/ 1584960 h 1658112"/>
              <a:gd name="connsiteX24" fmla="*/ 2664107 w 2859179"/>
              <a:gd name="connsiteY24" fmla="*/ 1645920 h 1658112"/>
              <a:gd name="connsiteX25" fmla="*/ 2627531 w 2859179"/>
              <a:gd name="connsiteY25" fmla="*/ 1658112 h 1658112"/>
              <a:gd name="connsiteX26" fmla="*/ 2529995 w 2859179"/>
              <a:gd name="connsiteY26" fmla="*/ 1645920 h 1658112"/>
              <a:gd name="connsiteX27" fmla="*/ 2493419 w 2859179"/>
              <a:gd name="connsiteY27" fmla="*/ 1621536 h 1658112"/>
              <a:gd name="connsiteX28" fmla="*/ 2432459 w 2859179"/>
              <a:gd name="connsiteY28" fmla="*/ 1609344 h 1658112"/>
              <a:gd name="connsiteX29" fmla="*/ 2334923 w 2859179"/>
              <a:gd name="connsiteY29" fmla="*/ 1584960 h 1658112"/>
              <a:gd name="connsiteX30" fmla="*/ 2286155 w 2859179"/>
              <a:gd name="connsiteY30" fmla="*/ 1572768 h 1658112"/>
              <a:gd name="connsiteX31" fmla="*/ 79403 w 2859179"/>
              <a:gd name="connsiteY31" fmla="*/ 1560576 h 1658112"/>
              <a:gd name="connsiteX32" fmla="*/ 30635 w 2859179"/>
              <a:gd name="connsiteY32" fmla="*/ 1524000 h 1658112"/>
              <a:gd name="connsiteX33" fmla="*/ 6251 w 2859179"/>
              <a:gd name="connsiteY33" fmla="*/ 1353312 h 165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59179" h="1658112">
                <a:moveTo>
                  <a:pt x="30635" y="585216"/>
                </a:moveTo>
                <a:cubicBezTo>
                  <a:pt x="34699" y="560832"/>
                  <a:pt x="40931" y="536712"/>
                  <a:pt x="42827" y="512064"/>
                </a:cubicBezTo>
                <a:cubicBezTo>
                  <a:pt x="49069" y="430922"/>
                  <a:pt x="47969" y="349300"/>
                  <a:pt x="55019" y="268224"/>
                </a:cubicBezTo>
                <a:cubicBezTo>
                  <a:pt x="56132" y="255421"/>
                  <a:pt x="61464" y="243143"/>
                  <a:pt x="67211" y="231648"/>
                </a:cubicBezTo>
                <a:cubicBezTo>
                  <a:pt x="73764" y="218542"/>
                  <a:pt x="83467" y="207264"/>
                  <a:pt x="91595" y="195072"/>
                </a:cubicBezTo>
                <a:cubicBezTo>
                  <a:pt x="95659" y="174752"/>
                  <a:pt x="93723" y="152227"/>
                  <a:pt x="103787" y="134112"/>
                </a:cubicBezTo>
                <a:cubicBezTo>
                  <a:pt x="114952" y="114016"/>
                  <a:pt x="135100" y="100305"/>
                  <a:pt x="152555" y="85344"/>
                </a:cubicBezTo>
                <a:cubicBezTo>
                  <a:pt x="196245" y="47896"/>
                  <a:pt x="240919" y="43697"/>
                  <a:pt x="298859" y="24384"/>
                </a:cubicBezTo>
                <a:cubicBezTo>
                  <a:pt x="311051" y="20320"/>
                  <a:pt x="322585" y="12403"/>
                  <a:pt x="335435" y="12192"/>
                </a:cubicBezTo>
                <a:lnTo>
                  <a:pt x="1079147" y="0"/>
                </a:lnTo>
                <a:lnTo>
                  <a:pt x="2286155" y="12192"/>
                </a:lnTo>
                <a:cubicBezTo>
                  <a:pt x="2306874" y="12590"/>
                  <a:pt x="2326675" y="20977"/>
                  <a:pt x="2347115" y="24384"/>
                </a:cubicBezTo>
                <a:cubicBezTo>
                  <a:pt x="2375461" y="29108"/>
                  <a:pt x="2404011" y="32512"/>
                  <a:pt x="2432459" y="36576"/>
                </a:cubicBezTo>
                <a:cubicBezTo>
                  <a:pt x="2464115" y="47128"/>
                  <a:pt x="2500838" y="58574"/>
                  <a:pt x="2529995" y="73152"/>
                </a:cubicBezTo>
                <a:cubicBezTo>
                  <a:pt x="2624533" y="120421"/>
                  <a:pt x="2511212" y="79083"/>
                  <a:pt x="2603147" y="109728"/>
                </a:cubicBezTo>
                <a:cubicBezTo>
                  <a:pt x="2615339" y="125984"/>
                  <a:pt x="2628953" y="141265"/>
                  <a:pt x="2639723" y="158496"/>
                </a:cubicBezTo>
                <a:cubicBezTo>
                  <a:pt x="2649356" y="173908"/>
                  <a:pt x="2653202" y="192724"/>
                  <a:pt x="2664107" y="207264"/>
                </a:cubicBezTo>
                <a:cubicBezTo>
                  <a:pt x="2677901" y="225656"/>
                  <a:pt x="2698761" y="237885"/>
                  <a:pt x="2712875" y="256032"/>
                </a:cubicBezTo>
                <a:cubicBezTo>
                  <a:pt x="2818918" y="392373"/>
                  <a:pt x="2688605" y="256146"/>
                  <a:pt x="2786027" y="353568"/>
                </a:cubicBezTo>
                <a:cubicBezTo>
                  <a:pt x="2790091" y="365760"/>
                  <a:pt x="2793157" y="378332"/>
                  <a:pt x="2798219" y="390144"/>
                </a:cubicBezTo>
                <a:cubicBezTo>
                  <a:pt x="2822235" y="446181"/>
                  <a:pt x="2828082" y="436856"/>
                  <a:pt x="2846987" y="499872"/>
                </a:cubicBezTo>
                <a:cubicBezTo>
                  <a:pt x="2852942" y="519720"/>
                  <a:pt x="2855115" y="540512"/>
                  <a:pt x="2859179" y="560832"/>
                </a:cubicBezTo>
                <a:cubicBezTo>
                  <a:pt x="2855115" y="890016"/>
                  <a:pt x="2862646" y="1219548"/>
                  <a:pt x="2846987" y="1548384"/>
                </a:cubicBezTo>
                <a:cubicBezTo>
                  <a:pt x="2846167" y="1565607"/>
                  <a:pt x="2825625" y="1576846"/>
                  <a:pt x="2810411" y="1584960"/>
                </a:cubicBezTo>
                <a:cubicBezTo>
                  <a:pt x="2763795" y="1609822"/>
                  <a:pt x="2714228" y="1629213"/>
                  <a:pt x="2664107" y="1645920"/>
                </a:cubicBezTo>
                <a:lnTo>
                  <a:pt x="2627531" y="1658112"/>
                </a:lnTo>
                <a:cubicBezTo>
                  <a:pt x="2595019" y="1654048"/>
                  <a:pt x="2561606" y="1654541"/>
                  <a:pt x="2529995" y="1645920"/>
                </a:cubicBezTo>
                <a:cubicBezTo>
                  <a:pt x="2515858" y="1642065"/>
                  <a:pt x="2507139" y="1626681"/>
                  <a:pt x="2493419" y="1621536"/>
                </a:cubicBezTo>
                <a:cubicBezTo>
                  <a:pt x="2474016" y="1614260"/>
                  <a:pt x="2452651" y="1614004"/>
                  <a:pt x="2432459" y="1609344"/>
                </a:cubicBezTo>
                <a:cubicBezTo>
                  <a:pt x="2399805" y="1601808"/>
                  <a:pt x="2367435" y="1593088"/>
                  <a:pt x="2334923" y="1584960"/>
                </a:cubicBezTo>
                <a:cubicBezTo>
                  <a:pt x="2318667" y="1580896"/>
                  <a:pt x="2302911" y="1572861"/>
                  <a:pt x="2286155" y="1572768"/>
                </a:cubicBezTo>
                <a:lnTo>
                  <a:pt x="79403" y="1560576"/>
                </a:lnTo>
                <a:cubicBezTo>
                  <a:pt x="63147" y="1548384"/>
                  <a:pt x="45003" y="1538368"/>
                  <a:pt x="30635" y="1524000"/>
                </a:cubicBezTo>
                <a:cubicBezTo>
                  <a:pt x="-18546" y="1474819"/>
                  <a:pt x="6251" y="1427055"/>
                  <a:pt x="6251" y="1353312"/>
                </a:cubicBezTo>
              </a:path>
            </a:pathLst>
          </a:custGeom>
          <a:no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4" name="Freeform: Shape 13">
            <a:extLst>
              <a:ext uri="{FF2B5EF4-FFF2-40B4-BE49-F238E27FC236}">
                <a16:creationId xmlns:a16="http://schemas.microsoft.com/office/drawing/2014/main" id="{9BE55F38-2DAA-3EC3-8B7D-794B15B300D8}"/>
              </a:ext>
            </a:extLst>
          </p:cNvPr>
          <p:cNvSpPr/>
          <p:nvPr/>
        </p:nvSpPr>
        <p:spPr bwMode="auto">
          <a:xfrm>
            <a:off x="8217408" y="3962400"/>
            <a:ext cx="3304032" cy="2426208"/>
          </a:xfrm>
          <a:custGeom>
            <a:avLst/>
            <a:gdLst>
              <a:gd name="connsiteX0" fmla="*/ 487680 w 3304032"/>
              <a:gd name="connsiteY0" fmla="*/ 1414272 h 2426208"/>
              <a:gd name="connsiteX1" fmla="*/ 512064 w 3304032"/>
              <a:gd name="connsiteY1" fmla="*/ 1353312 h 2426208"/>
              <a:gd name="connsiteX2" fmla="*/ 524256 w 3304032"/>
              <a:gd name="connsiteY2" fmla="*/ 1316736 h 2426208"/>
              <a:gd name="connsiteX3" fmla="*/ 597408 w 3304032"/>
              <a:gd name="connsiteY3" fmla="*/ 1267968 h 2426208"/>
              <a:gd name="connsiteX4" fmla="*/ 707136 w 3304032"/>
              <a:gd name="connsiteY4" fmla="*/ 1231392 h 2426208"/>
              <a:gd name="connsiteX5" fmla="*/ 816864 w 3304032"/>
              <a:gd name="connsiteY5" fmla="*/ 1255776 h 2426208"/>
              <a:gd name="connsiteX6" fmla="*/ 877824 w 3304032"/>
              <a:gd name="connsiteY6" fmla="*/ 1292352 h 2426208"/>
              <a:gd name="connsiteX7" fmla="*/ 963168 w 3304032"/>
              <a:gd name="connsiteY7" fmla="*/ 1328928 h 2426208"/>
              <a:gd name="connsiteX8" fmla="*/ 1048512 w 3304032"/>
              <a:gd name="connsiteY8" fmla="*/ 1316736 h 2426208"/>
              <a:gd name="connsiteX9" fmla="*/ 1072896 w 3304032"/>
              <a:gd name="connsiteY9" fmla="*/ 1280160 h 2426208"/>
              <a:gd name="connsiteX10" fmla="*/ 1060704 w 3304032"/>
              <a:gd name="connsiteY10" fmla="*/ 1133856 h 2426208"/>
              <a:gd name="connsiteX11" fmla="*/ 938784 w 3304032"/>
              <a:gd name="connsiteY11" fmla="*/ 1036320 h 2426208"/>
              <a:gd name="connsiteX12" fmla="*/ 877824 w 3304032"/>
              <a:gd name="connsiteY12" fmla="*/ 1011936 h 2426208"/>
              <a:gd name="connsiteX13" fmla="*/ 609600 w 3304032"/>
              <a:gd name="connsiteY13" fmla="*/ 1048512 h 2426208"/>
              <a:gd name="connsiteX14" fmla="*/ 524256 w 3304032"/>
              <a:gd name="connsiteY14" fmla="*/ 1085088 h 2426208"/>
              <a:gd name="connsiteX15" fmla="*/ 451104 w 3304032"/>
              <a:gd name="connsiteY15" fmla="*/ 1109472 h 2426208"/>
              <a:gd name="connsiteX16" fmla="*/ 414528 w 3304032"/>
              <a:gd name="connsiteY16" fmla="*/ 1133856 h 2426208"/>
              <a:gd name="connsiteX17" fmla="*/ 341376 w 3304032"/>
              <a:gd name="connsiteY17" fmla="*/ 1158240 h 2426208"/>
              <a:gd name="connsiteX18" fmla="*/ 48768 w 3304032"/>
              <a:gd name="connsiteY18" fmla="*/ 1097280 h 2426208"/>
              <a:gd name="connsiteX19" fmla="*/ 0 w 3304032"/>
              <a:gd name="connsiteY19" fmla="*/ 1060704 h 2426208"/>
              <a:gd name="connsiteX20" fmla="*/ 24384 w 3304032"/>
              <a:gd name="connsiteY20" fmla="*/ 865632 h 2426208"/>
              <a:gd name="connsiteX21" fmla="*/ 48768 w 3304032"/>
              <a:gd name="connsiteY21" fmla="*/ 829056 h 2426208"/>
              <a:gd name="connsiteX22" fmla="*/ 121920 w 3304032"/>
              <a:gd name="connsiteY22" fmla="*/ 768096 h 2426208"/>
              <a:gd name="connsiteX23" fmla="*/ 182880 w 3304032"/>
              <a:gd name="connsiteY23" fmla="*/ 743712 h 2426208"/>
              <a:gd name="connsiteX24" fmla="*/ 292608 w 3304032"/>
              <a:gd name="connsiteY24" fmla="*/ 719328 h 2426208"/>
              <a:gd name="connsiteX25" fmla="*/ 560832 w 3304032"/>
              <a:gd name="connsiteY25" fmla="*/ 731520 h 2426208"/>
              <a:gd name="connsiteX26" fmla="*/ 719328 w 3304032"/>
              <a:gd name="connsiteY26" fmla="*/ 768096 h 2426208"/>
              <a:gd name="connsiteX27" fmla="*/ 768096 w 3304032"/>
              <a:gd name="connsiteY27" fmla="*/ 792480 h 2426208"/>
              <a:gd name="connsiteX28" fmla="*/ 853440 w 3304032"/>
              <a:gd name="connsiteY28" fmla="*/ 804672 h 2426208"/>
              <a:gd name="connsiteX29" fmla="*/ 1011936 w 3304032"/>
              <a:gd name="connsiteY29" fmla="*/ 780288 h 2426208"/>
              <a:gd name="connsiteX30" fmla="*/ 1036320 w 3304032"/>
              <a:gd name="connsiteY30" fmla="*/ 743712 h 2426208"/>
              <a:gd name="connsiteX31" fmla="*/ 1024128 w 3304032"/>
              <a:gd name="connsiteY31" fmla="*/ 573024 h 2426208"/>
              <a:gd name="connsiteX32" fmla="*/ 1060704 w 3304032"/>
              <a:gd name="connsiteY32" fmla="*/ 402336 h 2426208"/>
              <a:gd name="connsiteX33" fmla="*/ 1121664 w 3304032"/>
              <a:gd name="connsiteY33" fmla="*/ 390144 h 2426208"/>
              <a:gd name="connsiteX34" fmla="*/ 1389888 w 3304032"/>
              <a:gd name="connsiteY34" fmla="*/ 365760 h 2426208"/>
              <a:gd name="connsiteX35" fmla="*/ 1402080 w 3304032"/>
              <a:gd name="connsiteY35" fmla="*/ 402336 h 2426208"/>
              <a:gd name="connsiteX36" fmla="*/ 1414272 w 3304032"/>
              <a:gd name="connsiteY36" fmla="*/ 536448 h 2426208"/>
              <a:gd name="connsiteX37" fmla="*/ 1426464 w 3304032"/>
              <a:gd name="connsiteY37" fmla="*/ 585216 h 2426208"/>
              <a:gd name="connsiteX38" fmla="*/ 1572768 w 3304032"/>
              <a:gd name="connsiteY38" fmla="*/ 707136 h 2426208"/>
              <a:gd name="connsiteX39" fmla="*/ 1877568 w 3304032"/>
              <a:gd name="connsiteY39" fmla="*/ 597408 h 2426208"/>
              <a:gd name="connsiteX40" fmla="*/ 1901952 w 3304032"/>
              <a:gd name="connsiteY40" fmla="*/ 536448 h 2426208"/>
              <a:gd name="connsiteX41" fmla="*/ 1914144 w 3304032"/>
              <a:gd name="connsiteY41" fmla="*/ 353568 h 2426208"/>
              <a:gd name="connsiteX42" fmla="*/ 1987296 w 3304032"/>
              <a:gd name="connsiteY42" fmla="*/ 195072 h 2426208"/>
              <a:gd name="connsiteX43" fmla="*/ 2121408 w 3304032"/>
              <a:gd name="connsiteY43" fmla="*/ 60960 h 2426208"/>
              <a:gd name="connsiteX44" fmla="*/ 2218944 w 3304032"/>
              <a:gd name="connsiteY44" fmla="*/ 12192 h 2426208"/>
              <a:gd name="connsiteX45" fmla="*/ 2389632 w 3304032"/>
              <a:gd name="connsiteY45" fmla="*/ 0 h 2426208"/>
              <a:gd name="connsiteX46" fmla="*/ 2731008 w 3304032"/>
              <a:gd name="connsiteY46" fmla="*/ 85344 h 2426208"/>
              <a:gd name="connsiteX47" fmla="*/ 2779776 w 3304032"/>
              <a:gd name="connsiteY47" fmla="*/ 195072 h 2426208"/>
              <a:gd name="connsiteX48" fmla="*/ 2706624 w 3304032"/>
              <a:gd name="connsiteY48" fmla="*/ 633984 h 2426208"/>
              <a:gd name="connsiteX49" fmla="*/ 2572512 w 3304032"/>
              <a:gd name="connsiteY49" fmla="*/ 731520 h 2426208"/>
              <a:gd name="connsiteX50" fmla="*/ 2377440 w 3304032"/>
              <a:gd name="connsiteY50" fmla="*/ 804672 h 2426208"/>
              <a:gd name="connsiteX51" fmla="*/ 2340864 w 3304032"/>
              <a:gd name="connsiteY51" fmla="*/ 841248 h 2426208"/>
              <a:gd name="connsiteX52" fmla="*/ 2267712 w 3304032"/>
              <a:gd name="connsiteY52" fmla="*/ 950976 h 2426208"/>
              <a:gd name="connsiteX53" fmla="*/ 2279904 w 3304032"/>
              <a:gd name="connsiteY53" fmla="*/ 1109472 h 2426208"/>
              <a:gd name="connsiteX54" fmla="*/ 2340864 w 3304032"/>
              <a:gd name="connsiteY54" fmla="*/ 1158240 h 2426208"/>
              <a:gd name="connsiteX55" fmla="*/ 2535936 w 3304032"/>
              <a:gd name="connsiteY55" fmla="*/ 1207008 h 2426208"/>
              <a:gd name="connsiteX56" fmla="*/ 2596896 w 3304032"/>
              <a:gd name="connsiteY56" fmla="*/ 1219200 h 2426208"/>
              <a:gd name="connsiteX57" fmla="*/ 2670048 w 3304032"/>
              <a:gd name="connsiteY57" fmla="*/ 1207008 h 2426208"/>
              <a:gd name="connsiteX58" fmla="*/ 2840736 w 3304032"/>
              <a:gd name="connsiteY58" fmla="*/ 987552 h 2426208"/>
              <a:gd name="connsiteX59" fmla="*/ 2999232 w 3304032"/>
              <a:gd name="connsiteY59" fmla="*/ 902208 h 2426208"/>
              <a:gd name="connsiteX60" fmla="*/ 3255264 w 3304032"/>
              <a:gd name="connsiteY60" fmla="*/ 914400 h 2426208"/>
              <a:gd name="connsiteX61" fmla="*/ 3279648 w 3304032"/>
              <a:gd name="connsiteY61" fmla="*/ 950976 h 2426208"/>
              <a:gd name="connsiteX62" fmla="*/ 3304032 w 3304032"/>
              <a:gd name="connsiteY62" fmla="*/ 1072896 h 2426208"/>
              <a:gd name="connsiteX63" fmla="*/ 3291840 w 3304032"/>
              <a:gd name="connsiteY63" fmla="*/ 1219200 h 2426208"/>
              <a:gd name="connsiteX64" fmla="*/ 3243072 w 3304032"/>
              <a:gd name="connsiteY64" fmla="*/ 1292352 h 2426208"/>
              <a:gd name="connsiteX65" fmla="*/ 3169920 w 3304032"/>
              <a:gd name="connsiteY65" fmla="*/ 1365504 h 2426208"/>
              <a:gd name="connsiteX66" fmla="*/ 3108960 w 3304032"/>
              <a:gd name="connsiteY66" fmla="*/ 1389888 h 2426208"/>
              <a:gd name="connsiteX67" fmla="*/ 2913888 w 3304032"/>
              <a:gd name="connsiteY67" fmla="*/ 1450848 h 2426208"/>
              <a:gd name="connsiteX68" fmla="*/ 2840736 w 3304032"/>
              <a:gd name="connsiteY68" fmla="*/ 1463040 h 2426208"/>
              <a:gd name="connsiteX69" fmla="*/ 2255520 w 3304032"/>
              <a:gd name="connsiteY69" fmla="*/ 1426464 h 2426208"/>
              <a:gd name="connsiteX70" fmla="*/ 2206752 w 3304032"/>
              <a:gd name="connsiteY70" fmla="*/ 1402080 h 2426208"/>
              <a:gd name="connsiteX71" fmla="*/ 2145792 w 3304032"/>
              <a:gd name="connsiteY71" fmla="*/ 1328928 h 2426208"/>
              <a:gd name="connsiteX72" fmla="*/ 2121408 w 3304032"/>
              <a:gd name="connsiteY72" fmla="*/ 1292352 h 2426208"/>
              <a:gd name="connsiteX73" fmla="*/ 2097024 w 3304032"/>
              <a:gd name="connsiteY73" fmla="*/ 1194816 h 2426208"/>
              <a:gd name="connsiteX74" fmla="*/ 2121408 w 3304032"/>
              <a:gd name="connsiteY74" fmla="*/ 1024128 h 2426208"/>
              <a:gd name="connsiteX75" fmla="*/ 2133600 w 3304032"/>
              <a:gd name="connsiteY75" fmla="*/ 975360 h 2426208"/>
              <a:gd name="connsiteX76" fmla="*/ 2182368 w 3304032"/>
              <a:gd name="connsiteY76" fmla="*/ 902208 h 2426208"/>
              <a:gd name="connsiteX77" fmla="*/ 2255520 w 3304032"/>
              <a:gd name="connsiteY77" fmla="*/ 780288 h 2426208"/>
              <a:gd name="connsiteX78" fmla="*/ 2292096 w 3304032"/>
              <a:gd name="connsiteY78" fmla="*/ 731520 h 2426208"/>
              <a:gd name="connsiteX79" fmla="*/ 2316480 w 3304032"/>
              <a:gd name="connsiteY79" fmla="*/ 682752 h 2426208"/>
              <a:gd name="connsiteX80" fmla="*/ 2304288 w 3304032"/>
              <a:gd name="connsiteY80" fmla="*/ 609600 h 2426208"/>
              <a:gd name="connsiteX81" fmla="*/ 2255520 w 3304032"/>
              <a:gd name="connsiteY81" fmla="*/ 597408 h 2426208"/>
              <a:gd name="connsiteX82" fmla="*/ 2060448 w 3304032"/>
              <a:gd name="connsiteY82" fmla="*/ 633984 h 2426208"/>
              <a:gd name="connsiteX83" fmla="*/ 2023872 w 3304032"/>
              <a:gd name="connsiteY83" fmla="*/ 707136 h 2426208"/>
              <a:gd name="connsiteX84" fmla="*/ 2011680 w 3304032"/>
              <a:gd name="connsiteY84" fmla="*/ 865632 h 2426208"/>
              <a:gd name="connsiteX85" fmla="*/ 1999488 w 3304032"/>
              <a:gd name="connsiteY85" fmla="*/ 950976 h 2426208"/>
              <a:gd name="connsiteX86" fmla="*/ 1901952 w 3304032"/>
              <a:gd name="connsiteY86" fmla="*/ 1011936 h 2426208"/>
              <a:gd name="connsiteX87" fmla="*/ 1780032 w 3304032"/>
              <a:gd name="connsiteY87" fmla="*/ 999744 h 2426208"/>
              <a:gd name="connsiteX88" fmla="*/ 1706880 w 3304032"/>
              <a:gd name="connsiteY88" fmla="*/ 975360 h 2426208"/>
              <a:gd name="connsiteX89" fmla="*/ 1670304 w 3304032"/>
              <a:gd name="connsiteY89" fmla="*/ 963168 h 2426208"/>
              <a:gd name="connsiteX90" fmla="*/ 1633728 w 3304032"/>
              <a:gd name="connsiteY90" fmla="*/ 1024128 h 2426208"/>
              <a:gd name="connsiteX91" fmla="*/ 1621536 w 3304032"/>
              <a:gd name="connsiteY91" fmla="*/ 1072896 h 2426208"/>
              <a:gd name="connsiteX92" fmla="*/ 1658112 w 3304032"/>
              <a:gd name="connsiteY92" fmla="*/ 1365504 h 2426208"/>
              <a:gd name="connsiteX93" fmla="*/ 1706880 w 3304032"/>
              <a:gd name="connsiteY93" fmla="*/ 1438656 h 2426208"/>
              <a:gd name="connsiteX94" fmla="*/ 1743456 w 3304032"/>
              <a:gd name="connsiteY94" fmla="*/ 1450848 h 2426208"/>
              <a:gd name="connsiteX95" fmla="*/ 1804416 w 3304032"/>
              <a:gd name="connsiteY95" fmla="*/ 1463040 h 2426208"/>
              <a:gd name="connsiteX96" fmla="*/ 1853184 w 3304032"/>
              <a:gd name="connsiteY96" fmla="*/ 1438656 h 2426208"/>
              <a:gd name="connsiteX97" fmla="*/ 1914144 w 3304032"/>
              <a:gd name="connsiteY97" fmla="*/ 1280160 h 2426208"/>
              <a:gd name="connsiteX98" fmla="*/ 1950720 w 3304032"/>
              <a:gd name="connsiteY98" fmla="*/ 1292352 h 2426208"/>
              <a:gd name="connsiteX99" fmla="*/ 2048256 w 3304032"/>
              <a:gd name="connsiteY99" fmla="*/ 1426464 h 2426208"/>
              <a:gd name="connsiteX100" fmla="*/ 2072640 w 3304032"/>
              <a:gd name="connsiteY100" fmla="*/ 1475232 h 2426208"/>
              <a:gd name="connsiteX101" fmla="*/ 2097024 w 3304032"/>
              <a:gd name="connsiteY101" fmla="*/ 1584960 h 2426208"/>
              <a:gd name="connsiteX102" fmla="*/ 2133600 w 3304032"/>
              <a:gd name="connsiteY102" fmla="*/ 1682496 h 2426208"/>
              <a:gd name="connsiteX103" fmla="*/ 2157984 w 3304032"/>
              <a:gd name="connsiteY103" fmla="*/ 1719072 h 2426208"/>
              <a:gd name="connsiteX104" fmla="*/ 2340864 w 3304032"/>
              <a:gd name="connsiteY104" fmla="*/ 1816608 h 2426208"/>
              <a:gd name="connsiteX105" fmla="*/ 2560320 w 3304032"/>
              <a:gd name="connsiteY105" fmla="*/ 1792224 h 2426208"/>
              <a:gd name="connsiteX106" fmla="*/ 2645664 w 3304032"/>
              <a:gd name="connsiteY106" fmla="*/ 1743456 h 2426208"/>
              <a:gd name="connsiteX107" fmla="*/ 2743200 w 3304032"/>
              <a:gd name="connsiteY107" fmla="*/ 1694688 h 2426208"/>
              <a:gd name="connsiteX108" fmla="*/ 2779776 w 3304032"/>
              <a:gd name="connsiteY108" fmla="*/ 1682496 h 2426208"/>
              <a:gd name="connsiteX109" fmla="*/ 2816352 w 3304032"/>
              <a:gd name="connsiteY109" fmla="*/ 1658112 h 2426208"/>
              <a:gd name="connsiteX110" fmla="*/ 2913888 w 3304032"/>
              <a:gd name="connsiteY110" fmla="*/ 1633728 h 2426208"/>
              <a:gd name="connsiteX111" fmla="*/ 3169920 w 3304032"/>
              <a:gd name="connsiteY111" fmla="*/ 1706880 h 2426208"/>
              <a:gd name="connsiteX112" fmla="*/ 3194304 w 3304032"/>
              <a:gd name="connsiteY112" fmla="*/ 1767840 h 2426208"/>
              <a:gd name="connsiteX113" fmla="*/ 3182112 w 3304032"/>
              <a:gd name="connsiteY113" fmla="*/ 1938528 h 2426208"/>
              <a:gd name="connsiteX114" fmla="*/ 3096768 w 3304032"/>
              <a:gd name="connsiteY114" fmla="*/ 2036064 h 2426208"/>
              <a:gd name="connsiteX115" fmla="*/ 3048000 w 3304032"/>
              <a:gd name="connsiteY115" fmla="*/ 2060448 h 2426208"/>
              <a:gd name="connsiteX116" fmla="*/ 2901696 w 3304032"/>
              <a:gd name="connsiteY116" fmla="*/ 2121408 h 2426208"/>
              <a:gd name="connsiteX117" fmla="*/ 2231136 w 3304032"/>
              <a:gd name="connsiteY117" fmla="*/ 2109216 h 2426208"/>
              <a:gd name="connsiteX118" fmla="*/ 2182368 w 3304032"/>
              <a:gd name="connsiteY118" fmla="*/ 2084832 h 2426208"/>
              <a:gd name="connsiteX119" fmla="*/ 2133600 w 3304032"/>
              <a:gd name="connsiteY119" fmla="*/ 2072640 h 2426208"/>
              <a:gd name="connsiteX120" fmla="*/ 2084832 w 3304032"/>
              <a:gd name="connsiteY120" fmla="*/ 2036064 h 2426208"/>
              <a:gd name="connsiteX121" fmla="*/ 1987296 w 3304032"/>
              <a:gd name="connsiteY121" fmla="*/ 1962912 h 2426208"/>
              <a:gd name="connsiteX122" fmla="*/ 1962912 w 3304032"/>
              <a:gd name="connsiteY122" fmla="*/ 1901952 h 2426208"/>
              <a:gd name="connsiteX123" fmla="*/ 1914144 w 3304032"/>
              <a:gd name="connsiteY123" fmla="*/ 1804416 h 2426208"/>
              <a:gd name="connsiteX124" fmla="*/ 1853184 w 3304032"/>
              <a:gd name="connsiteY124" fmla="*/ 1719072 h 2426208"/>
              <a:gd name="connsiteX125" fmla="*/ 1780032 w 3304032"/>
              <a:gd name="connsiteY125" fmla="*/ 1694688 h 2426208"/>
              <a:gd name="connsiteX126" fmla="*/ 1658112 w 3304032"/>
              <a:gd name="connsiteY126" fmla="*/ 1706880 h 2426208"/>
              <a:gd name="connsiteX127" fmla="*/ 1621536 w 3304032"/>
              <a:gd name="connsiteY127" fmla="*/ 1755648 h 2426208"/>
              <a:gd name="connsiteX128" fmla="*/ 1609344 w 3304032"/>
              <a:gd name="connsiteY128" fmla="*/ 2060448 h 2426208"/>
              <a:gd name="connsiteX129" fmla="*/ 1548384 w 3304032"/>
              <a:gd name="connsiteY129" fmla="*/ 2109216 h 2426208"/>
              <a:gd name="connsiteX130" fmla="*/ 1499616 w 3304032"/>
              <a:gd name="connsiteY130" fmla="*/ 2121408 h 2426208"/>
              <a:gd name="connsiteX131" fmla="*/ 1341120 w 3304032"/>
              <a:gd name="connsiteY131" fmla="*/ 2109216 h 2426208"/>
              <a:gd name="connsiteX132" fmla="*/ 1292352 w 3304032"/>
              <a:gd name="connsiteY132" fmla="*/ 2011680 h 2426208"/>
              <a:gd name="connsiteX133" fmla="*/ 1267968 w 3304032"/>
              <a:gd name="connsiteY133" fmla="*/ 1962912 h 2426208"/>
              <a:gd name="connsiteX134" fmla="*/ 1280160 w 3304032"/>
              <a:gd name="connsiteY134" fmla="*/ 1901952 h 2426208"/>
              <a:gd name="connsiteX135" fmla="*/ 1365504 w 3304032"/>
              <a:gd name="connsiteY135" fmla="*/ 1828800 h 2426208"/>
              <a:gd name="connsiteX136" fmla="*/ 1414272 w 3304032"/>
              <a:gd name="connsiteY136" fmla="*/ 1792224 h 2426208"/>
              <a:gd name="connsiteX137" fmla="*/ 1389888 w 3304032"/>
              <a:gd name="connsiteY137" fmla="*/ 1658112 h 2426208"/>
              <a:gd name="connsiteX138" fmla="*/ 1170432 w 3304032"/>
              <a:gd name="connsiteY138" fmla="*/ 1658112 h 2426208"/>
              <a:gd name="connsiteX139" fmla="*/ 1121664 w 3304032"/>
              <a:gd name="connsiteY139" fmla="*/ 1719072 h 2426208"/>
              <a:gd name="connsiteX140" fmla="*/ 1060704 w 3304032"/>
              <a:gd name="connsiteY140" fmla="*/ 1792224 h 2426208"/>
              <a:gd name="connsiteX141" fmla="*/ 1036320 w 3304032"/>
              <a:gd name="connsiteY141" fmla="*/ 1901952 h 2426208"/>
              <a:gd name="connsiteX142" fmla="*/ 1024128 w 3304032"/>
              <a:gd name="connsiteY142" fmla="*/ 2060448 h 2426208"/>
              <a:gd name="connsiteX143" fmla="*/ 987552 w 3304032"/>
              <a:gd name="connsiteY143" fmla="*/ 2145792 h 2426208"/>
              <a:gd name="connsiteX144" fmla="*/ 975360 w 3304032"/>
              <a:gd name="connsiteY144" fmla="*/ 2182368 h 2426208"/>
              <a:gd name="connsiteX145" fmla="*/ 926592 w 3304032"/>
              <a:gd name="connsiteY145" fmla="*/ 2255520 h 2426208"/>
              <a:gd name="connsiteX146" fmla="*/ 902208 w 3304032"/>
              <a:gd name="connsiteY146" fmla="*/ 2304288 h 2426208"/>
              <a:gd name="connsiteX147" fmla="*/ 792480 w 3304032"/>
              <a:gd name="connsiteY147" fmla="*/ 2377440 h 2426208"/>
              <a:gd name="connsiteX148" fmla="*/ 755904 w 3304032"/>
              <a:gd name="connsiteY148" fmla="*/ 2401824 h 2426208"/>
              <a:gd name="connsiteX149" fmla="*/ 658368 w 3304032"/>
              <a:gd name="connsiteY149" fmla="*/ 2426208 h 2426208"/>
              <a:gd name="connsiteX150" fmla="*/ 414528 w 3304032"/>
              <a:gd name="connsiteY150" fmla="*/ 2414016 h 2426208"/>
              <a:gd name="connsiteX151" fmla="*/ 365760 w 3304032"/>
              <a:gd name="connsiteY151" fmla="*/ 2389632 h 2426208"/>
              <a:gd name="connsiteX152" fmla="*/ 329184 w 3304032"/>
              <a:gd name="connsiteY152" fmla="*/ 2328672 h 2426208"/>
              <a:gd name="connsiteX153" fmla="*/ 316992 w 3304032"/>
              <a:gd name="connsiteY153" fmla="*/ 2279904 h 2426208"/>
              <a:gd name="connsiteX154" fmla="*/ 329184 w 3304032"/>
              <a:gd name="connsiteY154" fmla="*/ 2157984 h 242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304032" h="2426208">
                <a:moveTo>
                  <a:pt x="487680" y="1414272"/>
                </a:moveTo>
                <a:cubicBezTo>
                  <a:pt x="495808" y="1393952"/>
                  <a:pt x="504380" y="1373804"/>
                  <a:pt x="512064" y="1353312"/>
                </a:cubicBezTo>
                <a:cubicBezTo>
                  <a:pt x="516576" y="1341279"/>
                  <a:pt x="517127" y="1327429"/>
                  <a:pt x="524256" y="1316736"/>
                </a:cubicBezTo>
                <a:cubicBezTo>
                  <a:pt x="558924" y="1264734"/>
                  <a:pt x="552670" y="1290337"/>
                  <a:pt x="597408" y="1267968"/>
                </a:cubicBezTo>
                <a:cubicBezTo>
                  <a:pt x="683125" y="1225110"/>
                  <a:pt x="571327" y="1254027"/>
                  <a:pt x="707136" y="1231392"/>
                </a:cubicBezTo>
                <a:cubicBezTo>
                  <a:pt x="743712" y="1239520"/>
                  <a:pt x="781579" y="1243174"/>
                  <a:pt x="816864" y="1255776"/>
                </a:cubicBezTo>
                <a:cubicBezTo>
                  <a:pt x="839180" y="1263746"/>
                  <a:pt x="857109" y="1280844"/>
                  <a:pt x="877824" y="1292352"/>
                </a:cubicBezTo>
                <a:cubicBezTo>
                  <a:pt x="923021" y="1317461"/>
                  <a:pt x="920003" y="1314540"/>
                  <a:pt x="963168" y="1328928"/>
                </a:cubicBezTo>
                <a:cubicBezTo>
                  <a:pt x="991616" y="1324864"/>
                  <a:pt x="1022252" y="1328407"/>
                  <a:pt x="1048512" y="1316736"/>
                </a:cubicBezTo>
                <a:cubicBezTo>
                  <a:pt x="1061902" y="1310785"/>
                  <a:pt x="1071921" y="1294781"/>
                  <a:pt x="1072896" y="1280160"/>
                </a:cubicBezTo>
                <a:cubicBezTo>
                  <a:pt x="1076151" y="1231331"/>
                  <a:pt x="1078441" y="1179466"/>
                  <a:pt x="1060704" y="1133856"/>
                </a:cubicBezTo>
                <a:cubicBezTo>
                  <a:pt x="1042186" y="1086238"/>
                  <a:pt x="982828" y="1055895"/>
                  <a:pt x="938784" y="1036320"/>
                </a:cubicBezTo>
                <a:cubicBezTo>
                  <a:pt x="918785" y="1027432"/>
                  <a:pt x="898144" y="1020064"/>
                  <a:pt x="877824" y="1011936"/>
                </a:cubicBezTo>
                <a:cubicBezTo>
                  <a:pt x="813796" y="1019469"/>
                  <a:pt x="689975" y="1028418"/>
                  <a:pt x="609600" y="1048512"/>
                </a:cubicBezTo>
                <a:cubicBezTo>
                  <a:pt x="557273" y="1061594"/>
                  <a:pt x="582410" y="1061826"/>
                  <a:pt x="524256" y="1085088"/>
                </a:cubicBezTo>
                <a:cubicBezTo>
                  <a:pt x="500391" y="1094634"/>
                  <a:pt x="472490" y="1095215"/>
                  <a:pt x="451104" y="1109472"/>
                </a:cubicBezTo>
                <a:cubicBezTo>
                  <a:pt x="438912" y="1117600"/>
                  <a:pt x="427918" y="1127905"/>
                  <a:pt x="414528" y="1133856"/>
                </a:cubicBezTo>
                <a:cubicBezTo>
                  <a:pt x="391040" y="1144295"/>
                  <a:pt x="341376" y="1158240"/>
                  <a:pt x="341376" y="1158240"/>
                </a:cubicBezTo>
                <a:cubicBezTo>
                  <a:pt x="274701" y="1147712"/>
                  <a:pt x="130071" y="1142448"/>
                  <a:pt x="48768" y="1097280"/>
                </a:cubicBezTo>
                <a:cubicBezTo>
                  <a:pt x="31005" y="1087412"/>
                  <a:pt x="16256" y="1072896"/>
                  <a:pt x="0" y="1060704"/>
                </a:cubicBezTo>
                <a:cubicBezTo>
                  <a:pt x="1334" y="1046032"/>
                  <a:pt x="9267" y="905943"/>
                  <a:pt x="24384" y="865632"/>
                </a:cubicBezTo>
                <a:cubicBezTo>
                  <a:pt x="29529" y="851912"/>
                  <a:pt x="39387" y="840313"/>
                  <a:pt x="48768" y="829056"/>
                </a:cubicBezTo>
                <a:cubicBezTo>
                  <a:pt x="68028" y="805944"/>
                  <a:pt x="94519" y="781797"/>
                  <a:pt x="121920" y="768096"/>
                </a:cubicBezTo>
                <a:cubicBezTo>
                  <a:pt x="141495" y="758309"/>
                  <a:pt x="162118" y="750633"/>
                  <a:pt x="182880" y="743712"/>
                </a:cubicBezTo>
                <a:cubicBezTo>
                  <a:pt x="208707" y="735103"/>
                  <a:pt x="268450" y="724160"/>
                  <a:pt x="292608" y="719328"/>
                </a:cubicBezTo>
                <a:cubicBezTo>
                  <a:pt x="382016" y="723392"/>
                  <a:pt x="471576" y="724908"/>
                  <a:pt x="560832" y="731520"/>
                </a:cubicBezTo>
                <a:cubicBezTo>
                  <a:pt x="585702" y="733362"/>
                  <a:pt x="713199" y="766053"/>
                  <a:pt x="719328" y="768096"/>
                </a:cubicBezTo>
                <a:cubicBezTo>
                  <a:pt x="736570" y="773843"/>
                  <a:pt x="750562" y="787698"/>
                  <a:pt x="768096" y="792480"/>
                </a:cubicBezTo>
                <a:cubicBezTo>
                  <a:pt x="795820" y="800041"/>
                  <a:pt x="824992" y="800608"/>
                  <a:pt x="853440" y="804672"/>
                </a:cubicBezTo>
                <a:cubicBezTo>
                  <a:pt x="906272" y="796544"/>
                  <a:pt x="961225" y="797192"/>
                  <a:pt x="1011936" y="780288"/>
                </a:cubicBezTo>
                <a:cubicBezTo>
                  <a:pt x="1025837" y="775654"/>
                  <a:pt x="1035460" y="758340"/>
                  <a:pt x="1036320" y="743712"/>
                </a:cubicBezTo>
                <a:cubicBezTo>
                  <a:pt x="1039670" y="686769"/>
                  <a:pt x="1028192" y="629920"/>
                  <a:pt x="1024128" y="573024"/>
                </a:cubicBezTo>
                <a:cubicBezTo>
                  <a:pt x="1024203" y="572194"/>
                  <a:pt x="1015809" y="427990"/>
                  <a:pt x="1060704" y="402336"/>
                </a:cubicBezTo>
                <a:cubicBezTo>
                  <a:pt x="1078696" y="392055"/>
                  <a:pt x="1101344" y="394208"/>
                  <a:pt x="1121664" y="390144"/>
                </a:cubicBezTo>
                <a:cubicBezTo>
                  <a:pt x="1231231" y="335361"/>
                  <a:pt x="1219843" y="325749"/>
                  <a:pt x="1389888" y="365760"/>
                </a:cubicBezTo>
                <a:cubicBezTo>
                  <a:pt x="1402398" y="368703"/>
                  <a:pt x="1398016" y="390144"/>
                  <a:pt x="1402080" y="402336"/>
                </a:cubicBezTo>
                <a:cubicBezTo>
                  <a:pt x="1406144" y="447040"/>
                  <a:pt x="1408339" y="491953"/>
                  <a:pt x="1414272" y="536448"/>
                </a:cubicBezTo>
                <a:cubicBezTo>
                  <a:pt x="1416487" y="553057"/>
                  <a:pt x="1418970" y="570229"/>
                  <a:pt x="1426464" y="585216"/>
                </a:cubicBezTo>
                <a:cubicBezTo>
                  <a:pt x="1456307" y="644902"/>
                  <a:pt x="1518683" y="674685"/>
                  <a:pt x="1572768" y="707136"/>
                </a:cubicBezTo>
                <a:cubicBezTo>
                  <a:pt x="1801784" y="674419"/>
                  <a:pt x="1800025" y="739571"/>
                  <a:pt x="1877568" y="597408"/>
                </a:cubicBezTo>
                <a:cubicBezTo>
                  <a:pt x="1888048" y="578195"/>
                  <a:pt x="1893824" y="556768"/>
                  <a:pt x="1901952" y="536448"/>
                </a:cubicBezTo>
                <a:cubicBezTo>
                  <a:pt x="1906016" y="475488"/>
                  <a:pt x="1905504" y="414049"/>
                  <a:pt x="1914144" y="353568"/>
                </a:cubicBezTo>
                <a:cubicBezTo>
                  <a:pt x="1921639" y="301106"/>
                  <a:pt x="1960514" y="236733"/>
                  <a:pt x="1987296" y="195072"/>
                </a:cubicBezTo>
                <a:cubicBezTo>
                  <a:pt x="2041159" y="111286"/>
                  <a:pt x="2039396" y="107824"/>
                  <a:pt x="2121408" y="60960"/>
                </a:cubicBezTo>
                <a:cubicBezTo>
                  <a:pt x="2152968" y="42926"/>
                  <a:pt x="2183498" y="20248"/>
                  <a:pt x="2218944" y="12192"/>
                </a:cubicBezTo>
                <a:cubicBezTo>
                  <a:pt x="2274567" y="-449"/>
                  <a:pt x="2332736" y="4064"/>
                  <a:pt x="2389632" y="0"/>
                </a:cubicBezTo>
                <a:cubicBezTo>
                  <a:pt x="2456781" y="8759"/>
                  <a:pt x="2662438" y="-13702"/>
                  <a:pt x="2731008" y="85344"/>
                </a:cubicBezTo>
                <a:cubicBezTo>
                  <a:pt x="2753791" y="118253"/>
                  <a:pt x="2763520" y="158496"/>
                  <a:pt x="2779776" y="195072"/>
                </a:cubicBezTo>
                <a:cubicBezTo>
                  <a:pt x="2765956" y="381637"/>
                  <a:pt x="2795160" y="490113"/>
                  <a:pt x="2706624" y="633984"/>
                </a:cubicBezTo>
                <a:cubicBezTo>
                  <a:pt x="2680945" y="675712"/>
                  <a:pt x="2611889" y="714399"/>
                  <a:pt x="2572512" y="731520"/>
                </a:cubicBezTo>
                <a:cubicBezTo>
                  <a:pt x="2508825" y="759210"/>
                  <a:pt x="2377440" y="804672"/>
                  <a:pt x="2377440" y="804672"/>
                </a:cubicBezTo>
                <a:cubicBezTo>
                  <a:pt x="2365248" y="816864"/>
                  <a:pt x="2352085" y="828157"/>
                  <a:pt x="2340864" y="841248"/>
                </a:cubicBezTo>
                <a:cubicBezTo>
                  <a:pt x="2307001" y="880755"/>
                  <a:pt x="2294997" y="905500"/>
                  <a:pt x="2267712" y="950976"/>
                </a:cubicBezTo>
                <a:cubicBezTo>
                  <a:pt x="2271776" y="1003808"/>
                  <a:pt x="2262269" y="1059505"/>
                  <a:pt x="2279904" y="1109472"/>
                </a:cubicBezTo>
                <a:cubicBezTo>
                  <a:pt x="2288565" y="1134011"/>
                  <a:pt x="2317952" y="1145903"/>
                  <a:pt x="2340864" y="1158240"/>
                </a:cubicBezTo>
                <a:cubicBezTo>
                  <a:pt x="2425078" y="1203586"/>
                  <a:pt x="2445465" y="1193089"/>
                  <a:pt x="2535936" y="1207008"/>
                </a:cubicBezTo>
                <a:cubicBezTo>
                  <a:pt x="2556417" y="1210159"/>
                  <a:pt x="2576576" y="1215136"/>
                  <a:pt x="2596896" y="1219200"/>
                </a:cubicBezTo>
                <a:cubicBezTo>
                  <a:pt x="2621280" y="1215136"/>
                  <a:pt x="2647937" y="1218063"/>
                  <a:pt x="2670048" y="1207008"/>
                </a:cubicBezTo>
                <a:cubicBezTo>
                  <a:pt x="2817273" y="1133395"/>
                  <a:pt x="2674935" y="1120193"/>
                  <a:pt x="2840736" y="987552"/>
                </a:cubicBezTo>
                <a:cubicBezTo>
                  <a:pt x="2928810" y="917093"/>
                  <a:pt x="2877331" y="947921"/>
                  <a:pt x="2999232" y="902208"/>
                </a:cubicBezTo>
                <a:cubicBezTo>
                  <a:pt x="3084576" y="906272"/>
                  <a:pt x="3171087" y="899760"/>
                  <a:pt x="3255264" y="914400"/>
                </a:cubicBezTo>
                <a:cubicBezTo>
                  <a:pt x="3269700" y="916911"/>
                  <a:pt x="3273876" y="937508"/>
                  <a:pt x="3279648" y="950976"/>
                </a:cubicBezTo>
                <a:cubicBezTo>
                  <a:pt x="3289568" y="974124"/>
                  <a:pt x="3301282" y="1056394"/>
                  <a:pt x="3304032" y="1072896"/>
                </a:cubicBezTo>
                <a:cubicBezTo>
                  <a:pt x="3299968" y="1121664"/>
                  <a:pt x="3304938" y="1172048"/>
                  <a:pt x="3291840" y="1219200"/>
                </a:cubicBezTo>
                <a:cubicBezTo>
                  <a:pt x="3283996" y="1247437"/>
                  <a:pt x="3261833" y="1269839"/>
                  <a:pt x="3243072" y="1292352"/>
                </a:cubicBezTo>
                <a:cubicBezTo>
                  <a:pt x="3220996" y="1318843"/>
                  <a:pt x="3197809" y="1345221"/>
                  <a:pt x="3169920" y="1365504"/>
                </a:cubicBezTo>
                <a:cubicBezTo>
                  <a:pt x="3152221" y="1378376"/>
                  <a:pt x="3129598" y="1382604"/>
                  <a:pt x="3108960" y="1389888"/>
                </a:cubicBezTo>
                <a:cubicBezTo>
                  <a:pt x="3066485" y="1404879"/>
                  <a:pt x="2973501" y="1438925"/>
                  <a:pt x="2913888" y="1450848"/>
                </a:cubicBezTo>
                <a:cubicBezTo>
                  <a:pt x="2889648" y="1455696"/>
                  <a:pt x="2865120" y="1458976"/>
                  <a:pt x="2840736" y="1463040"/>
                </a:cubicBezTo>
                <a:cubicBezTo>
                  <a:pt x="2666957" y="1458584"/>
                  <a:pt x="2439869" y="1483187"/>
                  <a:pt x="2255520" y="1426464"/>
                </a:cubicBezTo>
                <a:cubicBezTo>
                  <a:pt x="2238149" y="1421119"/>
                  <a:pt x="2223008" y="1410208"/>
                  <a:pt x="2206752" y="1402080"/>
                </a:cubicBezTo>
                <a:cubicBezTo>
                  <a:pt x="2186432" y="1377696"/>
                  <a:pt x="2165279" y="1353983"/>
                  <a:pt x="2145792" y="1328928"/>
                </a:cubicBezTo>
                <a:cubicBezTo>
                  <a:pt x="2136796" y="1317362"/>
                  <a:pt x="2126416" y="1306123"/>
                  <a:pt x="2121408" y="1292352"/>
                </a:cubicBezTo>
                <a:cubicBezTo>
                  <a:pt x="2109955" y="1260857"/>
                  <a:pt x="2105152" y="1227328"/>
                  <a:pt x="2097024" y="1194816"/>
                </a:cubicBezTo>
                <a:cubicBezTo>
                  <a:pt x="2105152" y="1137920"/>
                  <a:pt x="2111959" y="1080820"/>
                  <a:pt x="2121408" y="1024128"/>
                </a:cubicBezTo>
                <a:cubicBezTo>
                  <a:pt x="2124163" y="1007600"/>
                  <a:pt x="2126106" y="990347"/>
                  <a:pt x="2133600" y="975360"/>
                </a:cubicBezTo>
                <a:cubicBezTo>
                  <a:pt x="2146706" y="949148"/>
                  <a:pt x="2169262" y="928420"/>
                  <a:pt x="2182368" y="902208"/>
                </a:cubicBezTo>
                <a:cubicBezTo>
                  <a:pt x="2210734" y="845476"/>
                  <a:pt x="2211383" y="839138"/>
                  <a:pt x="2255520" y="780288"/>
                </a:cubicBezTo>
                <a:cubicBezTo>
                  <a:pt x="2267712" y="764032"/>
                  <a:pt x="2281326" y="748751"/>
                  <a:pt x="2292096" y="731520"/>
                </a:cubicBezTo>
                <a:cubicBezTo>
                  <a:pt x="2301729" y="716108"/>
                  <a:pt x="2308352" y="699008"/>
                  <a:pt x="2316480" y="682752"/>
                </a:cubicBezTo>
                <a:cubicBezTo>
                  <a:pt x="2312416" y="658368"/>
                  <a:pt x="2318656" y="629716"/>
                  <a:pt x="2304288" y="609600"/>
                </a:cubicBezTo>
                <a:cubicBezTo>
                  <a:pt x="2294549" y="595965"/>
                  <a:pt x="2272193" y="595741"/>
                  <a:pt x="2255520" y="597408"/>
                </a:cubicBezTo>
                <a:cubicBezTo>
                  <a:pt x="2189691" y="603991"/>
                  <a:pt x="2125472" y="621792"/>
                  <a:pt x="2060448" y="633984"/>
                </a:cubicBezTo>
                <a:cubicBezTo>
                  <a:pt x="2048256" y="658368"/>
                  <a:pt x="2029488" y="680459"/>
                  <a:pt x="2023872" y="707136"/>
                </a:cubicBezTo>
                <a:cubicBezTo>
                  <a:pt x="2012956" y="758987"/>
                  <a:pt x="2016953" y="812907"/>
                  <a:pt x="2011680" y="865632"/>
                </a:cubicBezTo>
                <a:cubicBezTo>
                  <a:pt x="2008821" y="894226"/>
                  <a:pt x="2013249" y="925748"/>
                  <a:pt x="1999488" y="950976"/>
                </a:cubicBezTo>
                <a:cubicBezTo>
                  <a:pt x="1977401" y="991470"/>
                  <a:pt x="1939061" y="999566"/>
                  <a:pt x="1901952" y="1011936"/>
                </a:cubicBezTo>
                <a:cubicBezTo>
                  <a:pt x="1861312" y="1007872"/>
                  <a:pt x="1820175" y="1007271"/>
                  <a:pt x="1780032" y="999744"/>
                </a:cubicBezTo>
                <a:cubicBezTo>
                  <a:pt x="1754769" y="995007"/>
                  <a:pt x="1731264" y="983488"/>
                  <a:pt x="1706880" y="975360"/>
                </a:cubicBezTo>
                <a:lnTo>
                  <a:pt x="1670304" y="963168"/>
                </a:lnTo>
                <a:cubicBezTo>
                  <a:pt x="1658112" y="983488"/>
                  <a:pt x="1643352" y="1002473"/>
                  <a:pt x="1633728" y="1024128"/>
                </a:cubicBezTo>
                <a:cubicBezTo>
                  <a:pt x="1626923" y="1039440"/>
                  <a:pt x="1621536" y="1056140"/>
                  <a:pt x="1621536" y="1072896"/>
                </a:cubicBezTo>
                <a:cubicBezTo>
                  <a:pt x="1621536" y="1176864"/>
                  <a:pt x="1608787" y="1275076"/>
                  <a:pt x="1658112" y="1365504"/>
                </a:cubicBezTo>
                <a:cubicBezTo>
                  <a:pt x="1672145" y="1391232"/>
                  <a:pt x="1686158" y="1417934"/>
                  <a:pt x="1706880" y="1438656"/>
                </a:cubicBezTo>
                <a:cubicBezTo>
                  <a:pt x="1715967" y="1447743"/>
                  <a:pt x="1730988" y="1447731"/>
                  <a:pt x="1743456" y="1450848"/>
                </a:cubicBezTo>
                <a:cubicBezTo>
                  <a:pt x="1763560" y="1455874"/>
                  <a:pt x="1784096" y="1458976"/>
                  <a:pt x="1804416" y="1463040"/>
                </a:cubicBezTo>
                <a:cubicBezTo>
                  <a:pt x="1820672" y="1454912"/>
                  <a:pt x="1847071" y="1455772"/>
                  <a:pt x="1853184" y="1438656"/>
                </a:cubicBezTo>
                <a:cubicBezTo>
                  <a:pt x="1915775" y="1263402"/>
                  <a:pt x="1801120" y="1308416"/>
                  <a:pt x="1914144" y="1280160"/>
                </a:cubicBezTo>
                <a:cubicBezTo>
                  <a:pt x="1926336" y="1284224"/>
                  <a:pt x="1939562" y="1285976"/>
                  <a:pt x="1950720" y="1292352"/>
                </a:cubicBezTo>
                <a:cubicBezTo>
                  <a:pt x="2018837" y="1331276"/>
                  <a:pt x="2007808" y="1345568"/>
                  <a:pt x="2048256" y="1426464"/>
                </a:cubicBezTo>
                <a:lnTo>
                  <a:pt x="2072640" y="1475232"/>
                </a:lnTo>
                <a:cubicBezTo>
                  <a:pt x="2094642" y="1607247"/>
                  <a:pt x="2073013" y="1500921"/>
                  <a:pt x="2097024" y="1584960"/>
                </a:cubicBezTo>
                <a:cubicBezTo>
                  <a:pt x="2114168" y="1644965"/>
                  <a:pt x="2101132" y="1625677"/>
                  <a:pt x="2133600" y="1682496"/>
                </a:cubicBezTo>
                <a:cubicBezTo>
                  <a:pt x="2140870" y="1695218"/>
                  <a:pt x="2146542" y="1709918"/>
                  <a:pt x="2157984" y="1719072"/>
                </a:cubicBezTo>
                <a:cubicBezTo>
                  <a:pt x="2223446" y="1771441"/>
                  <a:pt x="2267361" y="1785107"/>
                  <a:pt x="2340864" y="1816608"/>
                </a:cubicBezTo>
                <a:cubicBezTo>
                  <a:pt x="2414016" y="1808480"/>
                  <a:pt x="2488750" y="1809401"/>
                  <a:pt x="2560320" y="1792224"/>
                </a:cubicBezTo>
                <a:cubicBezTo>
                  <a:pt x="2592180" y="1784578"/>
                  <a:pt x="2616754" y="1758875"/>
                  <a:pt x="2645664" y="1743456"/>
                </a:cubicBezTo>
                <a:cubicBezTo>
                  <a:pt x="2677737" y="1726350"/>
                  <a:pt x="2708716" y="1706183"/>
                  <a:pt x="2743200" y="1694688"/>
                </a:cubicBezTo>
                <a:cubicBezTo>
                  <a:pt x="2755392" y="1690624"/>
                  <a:pt x="2768281" y="1688243"/>
                  <a:pt x="2779776" y="1682496"/>
                </a:cubicBezTo>
                <a:cubicBezTo>
                  <a:pt x="2792882" y="1675943"/>
                  <a:pt x="2802581" y="1663120"/>
                  <a:pt x="2816352" y="1658112"/>
                </a:cubicBezTo>
                <a:cubicBezTo>
                  <a:pt x="2847847" y="1646659"/>
                  <a:pt x="2881376" y="1641856"/>
                  <a:pt x="2913888" y="1633728"/>
                </a:cubicBezTo>
                <a:cubicBezTo>
                  <a:pt x="3072733" y="1651377"/>
                  <a:pt x="3111492" y="1601709"/>
                  <a:pt x="3169920" y="1706880"/>
                </a:cubicBezTo>
                <a:cubicBezTo>
                  <a:pt x="3180548" y="1726011"/>
                  <a:pt x="3186176" y="1747520"/>
                  <a:pt x="3194304" y="1767840"/>
                </a:cubicBezTo>
                <a:cubicBezTo>
                  <a:pt x="3190240" y="1824736"/>
                  <a:pt x="3194486" y="1882845"/>
                  <a:pt x="3182112" y="1938528"/>
                </a:cubicBezTo>
                <a:cubicBezTo>
                  <a:pt x="3177997" y="1957045"/>
                  <a:pt x="3107573" y="2027960"/>
                  <a:pt x="3096768" y="2036064"/>
                </a:cubicBezTo>
                <a:cubicBezTo>
                  <a:pt x="3082228" y="2046969"/>
                  <a:pt x="3064651" y="2053163"/>
                  <a:pt x="3048000" y="2060448"/>
                </a:cubicBezTo>
                <a:cubicBezTo>
                  <a:pt x="2999598" y="2081624"/>
                  <a:pt x="2901696" y="2121408"/>
                  <a:pt x="2901696" y="2121408"/>
                </a:cubicBezTo>
                <a:cubicBezTo>
                  <a:pt x="2678176" y="2117344"/>
                  <a:pt x="2454405" y="2120569"/>
                  <a:pt x="2231136" y="2109216"/>
                </a:cubicBezTo>
                <a:cubicBezTo>
                  <a:pt x="2212985" y="2108293"/>
                  <a:pt x="2199386" y="2091214"/>
                  <a:pt x="2182368" y="2084832"/>
                </a:cubicBezTo>
                <a:cubicBezTo>
                  <a:pt x="2166679" y="2078948"/>
                  <a:pt x="2149856" y="2076704"/>
                  <a:pt x="2133600" y="2072640"/>
                </a:cubicBezTo>
                <a:cubicBezTo>
                  <a:pt x="2117344" y="2060448"/>
                  <a:pt x="2102595" y="2045932"/>
                  <a:pt x="2084832" y="2036064"/>
                </a:cubicBezTo>
                <a:cubicBezTo>
                  <a:pt x="2015103" y="1997326"/>
                  <a:pt x="2027628" y="2035509"/>
                  <a:pt x="1987296" y="1962912"/>
                </a:cubicBezTo>
                <a:cubicBezTo>
                  <a:pt x="1976668" y="1943781"/>
                  <a:pt x="1972083" y="1921823"/>
                  <a:pt x="1962912" y="1901952"/>
                </a:cubicBezTo>
                <a:cubicBezTo>
                  <a:pt x="1947679" y="1868948"/>
                  <a:pt x="1930400" y="1836928"/>
                  <a:pt x="1914144" y="1804416"/>
                </a:cubicBezTo>
                <a:cubicBezTo>
                  <a:pt x="1898080" y="1772288"/>
                  <a:pt x="1887403" y="1738083"/>
                  <a:pt x="1853184" y="1719072"/>
                </a:cubicBezTo>
                <a:cubicBezTo>
                  <a:pt x="1830716" y="1706590"/>
                  <a:pt x="1804416" y="1702816"/>
                  <a:pt x="1780032" y="1694688"/>
                </a:cubicBezTo>
                <a:cubicBezTo>
                  <a:pt x="1739392" y="1698752"/>
                  <a:pt x="1696232" y="1692218"/>
                  <a:pt x="1658112" y="1706880"/>
                </a:cubicBezTo>
                <a:cubicBezTo>
                  <a:pt x="1639146" y="1714174"/>
                  <a:pt x="1624312" y="1735519"/>
                  <a:pt x="1621536" y="1755648"/>
                </a:cubicBezTo>
                <a:cubicBezTo>
                  <a:pt x="1607643" y="1856376"/>
                  <a:pt x="1620176" y="1959345"/>
                  <a:pt x="1609344" y="2060448"/>
                </a:cubicBezTo>
                <a:cubicBezTo>
                  <a:pt x="1605418" y="2097095"/>
                  <a:pt x="1574666" y="2101707"/>
                  <a:pt x="1548384" y="2109216"/>
                </a:cubicBezTo>
                <a:cubicBezTo>
                  <a:pt x="1532272" y="2113819"/>
                  <a:pt x="1515872" y="2117344"/>
                  <a:pt x="1499616" y="2121408"/>
                </a:cubicBezTo>
                <a:cubicBezTo>
                  <a:pt x="1446784" y="2117344"/>
                  <a:pt x="1392526" y="2122067"/>
                  <a:pt x="1341120" y="2109216"/>
                </a:cubicBezTo>
                <a:cubicBezTo>
                  <a:pt x="1294439" y="2097546"/>
                  <a:pt x="1302460" y="2042004"/>
                  <a:pt x="1292352" y="2011680"/>
                </a:cubicBezTo>
                <a:cubicBezTo>
                  <a:pt x="1286605" y="1994438"/>
                  <a:pt x="1276096" y="1979168"/>
                  <a:pt x="1267968" y="1962912"/>
                </a:cubicBezTo>
                <a:cubicBezTo>
                  <a:pt x="1272032" y="1942592"/>
                  <a:pt x="1270096" y="1920067"/>
                  <a:pt x="1280160" y="1901952"/>
                </a:cubicBezTo>
                <a:cubicBezTo>
                  <a:pt x="1299553" y="1867044"/>
                  <a:pt x="1335126" y="1850498"/>
                  <a:pt x="1365504" y="1828800"/>
                </a:cubicBezTo>
                <a:cubicBezTo>
                  <a:pt x="1382039" y="1816989"/>
                  <a:pt x="1398016" y="1804416"/>
                  <a:pt x="1414272" y="1792224"/>
                </a:cubicBezTo>
                <a:cubicBezTo>
                  <a:pt x="1406144" y="1747520"/>
                  <a:pt x="1413701" y="1696809"/>
                  <a:pt x="1389888" y="1658112"/>
                </a:cubicBezTo>
                <a:cubicBezTo>
                  <a:pt x="1356384" y="1603668"/>
                  <a:pt x="1175604" y="1657250"/>
                  <a:pt x="1170432" y="1658112"/>
                </a:cubicBezTo>
                <a:cubicBezTo>
                  <a:pt x="1154176" y="1678432"/>
                  <a:pt x="1138800" y="1699488"/>
                  <a:pt x="1121664" y="1719072"/>
                </a:cubicBezTo>
                <a:cubicBezTo>
                  <a:pt x="1055952" y="1794172"/>
                  <a:pt x="1110608" y="1717368"/>
                  <a:pt x="1060704" y="1792224"/>
                </a:cubicBezTo>
                <a:cubicBezTo>
                  <a:pt x="1053499" y="1821045"/>
                  <a:pt x="1039416" y="1874091"/>
                  <a:pt x="1036320" y="1901952"/>
                </a:cubicBezTo>
                <a:cubicBezTo>
                  <a:pt x="1030468" y="1954616"/>
                  <a:pt x="1034520" y="2008489"/>
                  <a:pt x="1024128" y="2060448"/>
                </a:cubicBezTo>
                <a:cubicBezTo>
                  <a:pt x="1018058" y="2090797"/>
                  <a:pt x="999047" y="2117055"/>
                  <a:pt x="987552" y="2145792"/>
                </a:cubicBezTo>
                <a:cubicBezTo>
                  <a:pt x="982779" y="2157724"/>
                  <a:pt x="981601" y="2171134"/>
                  <a:pt x="975360" y="2182368"/>
                </a:cubicBezTo>
                <a:cubicBezTo>
                  <a:pt x="961128" y="2207986"/>
                  <a:pt x="939698" y="2229308"/>
                  <a:pt x="926592" y="2255520"/>
                </a:cubicBezTo>
                <a:cubicBezTo>
                  <a:pt x="918464" y="2271776"/>
                  <a:pt x="914176" y="2290610"/>
                  <a:pt x="902208" y="2304288"/>
                </a:cubicBezTo>
                <a:cubicBezTo>
                  <a:pt x="859253" y="2353379"/>
                  <a:pt x="842035" y="2349123"/>
                  <a:pt x="792480" y="2377440"/>
                </a:cubicBezTo>
                <a:cubicBezTo>
                  <a:pt x="779758" y="2384710"/>
                  <a:pt x="769675" y="2396816"/>
                  <a:pt x="755904" y="2401824"/>
                </a:cubicBezTo>
                <a:cubicBezTo>
                  <a:pt x="724409" y="2413277"/>
                  <a:pt x="658368" y="2426208"/>
                  <a:pt x="658368" y="2426208"/>
                </a:cubicBezTo>
                <a:cubicBezTo>
                  <a:pt x="577088" y="2422144"/>
                  <a:pt x="495281" y="2424110"/>
                  <a:pt x="414528" y="2414016"/>
                </a:cubicBezTo>
                <a:cubicBezTo>
                  <a:pt x="396494" y="2411762"/>
                  <a:pt x="378611" y="2402483"/>
                  <a:pt x="365760" y="2389632"/>
                </a:cubicBezTo>
                <a:cubicBezTo>
                  <a:pt x="349004" y="2372876"/>
                  <a:pt x="341376" y="2348992"/>
                  <a:pt x="329184" y="2328672"/>
                </a:cubicBezTo>
                <a:cubicBezTo>
                  <a:pt x="325120" y="2312416"/>
                  <a:pt x="316992" y="2296660"/>
                  <a:pt x="316992" y="2279904"/>
                </a:cubicBezTo>
                <a:cubicBezTo>
                  <a:pt x="316992" y="2239061"/>
                  <a:pt x="329184" y="2157984"/>
                  <a:pt x="329184" y="2157984"/>
                </a:cubicBezTo>
              </a:path>
            </a:pathLst>
          </a:custGeom>
          <a:no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95010661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3F68EE47-8D85-4895-B4FE-B5BDFC9901F8}" type="slidenum">
              <a:rPr lang="de-DE" smtClean="0"/>
              <a:pPr>
                <a:defRPr/>
              </a:pPr>
              <a:t>21</a:t>
            </a:fld>
            <a:endParaRPr lang="de-DE"/>
          </a:p>
        </p:txBody>
      </p:sp>
      <p:sp>
        <p:nvSpPr>
          <p:cNvPr id="55297" name="Rectangle 1"/>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a:cs typeface="Arial" charset="0"/>
            </a:endParaRPr>
          </a:p>
        </p:txBody>
      </p:sp>
      <p:sp>
        <p:nvSpPr>
          <p:cNvPr id="4" name="TextBox 3">
            <a:extLst>
              <a:ext uri="{FF2B5EF4-FFF2-40B4-BE49-F238E27FC236}">
                <a16:creationId xmlns:a16="http://schemas.microsoft.com/office/drawing/2014/main" id="{D329E8E3-17A8-33C4-D788-ADE3E84848A0}"/>
              </a:ext>
            </a:extLst>
          </p:cNvPr>
          <p:cNvSpPr txBox="1"/>
          <p:nvPr/>
        </p:nvSpPr>
        <p:spPr>
          <a:xfrm>
            <a:off x="152400" y="61555"/>
            <a:ext cx="11887200" cy="584775"/>
          </a:xfrm>
          <a:prstGeom prst="rect">
            <a:avLst/>
          </a:prstGeom>
          <a:noFill/>
        </p:spPr>
        <p:txBody>
          <a:bodyPr wrap="square" rtlCol="0" anchor="ctr">
            <a:spAutoFit/>
          </a:bodyPr>
          <a:lstStyle/>
          <a:p>
            <a:r>
              <a:rPr lang="en-US" sz="3200" dirty="0">
                <a:effectLst>
                  <a:outerShdw blurRad="38100" dist="38100" dir="2700000" algn="tl">
                    <a:srgbClr val="000000">
                      <a:alpha val="43137"/>
                    </a:srgbClr>
                  </a:outerShdw>
                </a:effectLst>
              </a:rPr>
              <a:t>Current Loops</a:t>
            </a:r>
          </a:p>
        </p:txBody>
      </p:sp>
      <p:sp>
        <p:nvSpPr>
          <p:cNvPr id="3" name="TextBox 2">
            <a:extLst>
              <a:ext uri="{FF2B5EF4-FFF2-40B4-BE49-F238E27FC236}">
                <a16:creationId xmlns:a16="http://schemas.microsoft.com/office/drawing/2014/main" id="{9957B6BD-09A1-3915-7FD5-FA9FBB59C8CD}"/>
              </a:ext>
            </a:extLst>
          </p:cNvPr>
          <p:cNvSpPr txBox="1"/>
          <p:nvPr/>
        </p:nvSpPr>
        <p:spPr>
          <a:xfrm>
            <a:off x="228600" y="762000"/>
            <a:ext cx="11811000" cy="461665"/>
          </a:xfrm>
          <a:prstGeom prst="rect">
            <a:avLst/>
          </a:prstGeom>
          <a:noFill/>
        </p:spPr>
        <p:txBody>
          <a:bodyPr wrap="square" rtlCol="0">
            <a:spAutoFit/>
          </a:bodyPr>
          <a:lstStyle/>
          <a:p>
            <a:pPr algn="ctr"/>
            <a:r>
              <a:rPr lang="en-US" sz="2400" kern="0" dirty="0">
                <a:latin typeface="+mn-lt"/>
                <a:ea typeface="ＭＳ Ｐゴシック" pitchFamily="-107" charset="-128"/>
                <a:cs typeface="ＭＳ Ｐゴシック" pitchFamily="-107" charset="-128"/>
                <a:sym typeface="Wingdings" pitchFamily="2" charset="2"/>
              </a:rPr>
              <a:t>When current flows in a loop – it creates magnetic field around it.</a:t>
            </a:r>
            <a:endParaRPr lang="en-US" dirty="0"/>
          </a:p>
        </p:txBody>
      </p:sp>
      <p:pic>
        <p:nvPicPr>
          <p:cNvPr id="8" name="Picture 7">
            <a:extLst>
              <a:ext uri="{FF2B5EF4-FFF2-40B4-BE49-F238E27FC236}">
                <a16:creationId xmlns:a16="http://schemas.microsoft.com/office/drawing/2014/main" id="{884B2F93-8CD9-618C-715B-63BDAED12912}"/>
              </a:ext>
            </a:extLst>
          </p:cNvPr>
          <p:cNvPicPr>
            <a:picLocks noChangeAspect="1"/>
          </p:cNvPicPr>
          <p:nvPr/>
        </p:nvPicPr>
        <p:blipFill>
          <a:blip r:embed="rId3"/>
          <a:stretch>
            <a:fillRect/>
          </a:stretch>
        </p:blipFill>
        <p:spPr>
          <a:xfrm>
            <a:off x="4582223" y="1320367"/>
            <a:ext cx="3027554" cy="3900487"/>
          </a:xfrm>
          <a:prstGeom prst="rect">
            <a:avLst/>
          </a:prstGeom>
        </p:spPr>
      </p:pic>
      <p:sp>
        <p:nvSpPr>
          <p:cNvPr id="11" name="TextBox 10">
            <a:extLst>
              <a:ext uri="{FF2B5EF4-FFF2-40B4-BE49-F238E27FC236}">
                <a16:creationId xmlns:a16="http://schemas.microsoft.com/office/drawing/2014/main" id="{3B27339F-D0A9-FE70-FFE8-B67C84CFAB53}"/>
              </a:ext>
            </a:extLst>
          </p:cNvPr>
          <p:cNvSpPr txBox="1"/>
          <p:nvPr/>
        </p:nvSpPr>
        <p:spPr>
          <a:xfrm>
            <a:off x="342900" y="5473781"/>
            <a:ext cx="11582400" cy="923330"/>
          </a:xfrm>
          <a:prstGeom prst="rect">
            <a:avLst/>
          </a:prstGeom>
          <a:noFill/>
        </p:spPr>
        <p:txBody>
          <a:bodyPr wrap="square">
            <a:spAutoFit/>
          </a:bodyPr>
          <a:lstStyle/>
          <a:p>
            <a:r>
              <a:rPr lang="en-US" sz="1800" dirty="0"/>
              <a:t>At DC this will be a static magnetic field but at non-zero frequencies this will generate a changing magnetic field which is radiated to the outside world and if this is not intentional (unlike an antenna, where it is intentional), we call this </a:t>
            </a:r>
            <a:r>
              <a:rPr lang="en-US" sz="1800" b="1" dirty="0"/>
              <a:t>EMI</a:t>
            </a:r>
            <a:r>
              <a:rPr lang="en-US" sz="1800" dirty="0"/>
              <a:t>. So in short, loops that carry non-DC currents generate EMI.</a:t>
            </a:r>
          </a:p>
        </p:txBody>
      </p:sp>
    </p:spTree>
    <p:extLst>
      <p:ext uri="{BB962C8B-B14F-4D97-AF65-F5344CB8AC3E}">
        <p14:creationId xmlns:p14="http://schemas.microsoft.com/office/powerpoint/2010/main" val="82182490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3F68EE47-8D85-4895-B4FE-B5BDFC9901F8}" type="slidenum">
              <a:rPr lang="de-DE" smtClean="0"/>
              <a:pPr>
                <a:defRPr/>
              </a:pPr>
              <a:t>22</a:t>
            </a:fld>
            <a:endParaRPr lang="de-DE"/>
          </a:p>
        </p:txBody>
      </p:sp>
      <p:sp>
        <p:nvSpPr>
          <p:cNvPr id="55297" name="Rectangle 1"/>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a:cs typeface="Arial" charset="0"/>
            </a:endParaRPr>
          </a:p>
        </p:txBody>
      </p:sp>
      <p:sp>
        <p:nvSpPr>
          <p:cNvPr id="4" name="TextBox 3">
            <a:extLst>
              <a:ext uri="{FF2B5EF4-FFF2-40B4-BE49-F238E27FC236}">
                <a16:creationId xmlns:a16="http://schemas.microsoft.com/office/drawing/2014/main" id="{D329E8E3-17A8-33C4-D788-ADE3E84848A0}"/>
              </a:ext>
            </a:extLst>
          </p:cNvPr>
          <p:cNvSpPr txBox="1"/>
          <p:nvPr/>
        </p:nvSpPr>
        <p:spPr>
          <a:xfrm>
            <a:off x="152400" y="61555"/>
            <a:ext cx="11887200" cy="584775"/>
          </a:xfrm>
          <a:prstGeom prst="rect">
            <a:avLst/>
          </a:prstGeom>
          <a:noFill/>
        </p:spPr>
        <p:txBody>
          <a:bodyPr wrap="square" rtlCol="0" anchor="ctr">
            <a:spAutoFit/>
          </a:bodyPr>
          <a:lstStyle/>
          <a:p>
            <a:r>
              <a:rPr lang="en-US" sz="3200" dirty="0">
                <a:effectLst>
                  <a:outerShdw blurRad="38100" dist="38100" dir="2700000" algn="tl">
                    <a:srgbClr val="000000">
                      <a:alpha val="43137"/>
                    </a:srgbClr>
                  </a:outerShdw>
                </a:effectLst>
              </a:rPr>
              <a:t>Current Loops</a:t>
            </a:r>
          </a:p>
        </p:txBody>
      </p:sp>
      <p:sp>
        <p:nvSpPr>
          <p:cNvPr id="3" name="TextBox 2">
            <a:extLst>
              <a:ext uri="{FF2B5EF4-FFF2-40B4-BE49-F238E27FC236}">
                <a16:creationId xmlns:a16="http://schemas.microsoft.com/office/drawing/2014/main" id="{9957B6BD-09A1-3915-7FD5-FA9FBB59C8CD}"/>
              </a:ext>
            </a:extLst>
          </p:cNvPr>
          <p:cNvSpPr txBox="1"/>
          <p:nvPr/>
        </p:nvSpPr>
        <p:spPr>
          <a:xfrm>
            <a:off x="228600" y="762000"/>
            <a:ext cx="11811000" cy="830997"/>
          </a:xfrm>
          <a:prstGeom prst="rect">
            <a:avLst/>
          </a:prstGeom>
          <a:noFill/>
        </p:spPr>
        <p:txBody>
          <a:bodyPr wrap="square" rtlCol="0">
            <a:spAutoFit/>
          </a:bodyPr>
          <a:lstStyle/>
          <a:p>
            <a:pPr algn="ctr"/>
            <a:r>
              <a:rPr lang="en-US" dirty="0"/>
              <a:t>The relation between current and the generated magnetic field is given by the inductance of the loop.</a:t>
            </a:r>
          </a:p>
        </p:txBody>
      </p:sp>
      <p:sp>
        <p:nvSpPr>
          <p:cNvPr id="11" name="TextBox 10">
            <a:extLst>
              <a:ext uri="{FF2B5EF4-FFF2-40B4-BE49-F238E27FC236}">
                <a16:creationId xmlns:a16="http://schemas.microsoft.com/office/drawing/2014/main" id="{3B27339F-D0A9-FE70-FFE8-B67C84CFAB53}"/>
              </a:ext>
            </a:extLst>
          </p:cNvPr>
          <p:cNvSpPr txBox="1"/>
          <p:nvPr/>
        </p:nvSpPr>
        <p:spPr>
          <a:xfrm>
            <a:off x="304800" y="4127610"/>
            <a:ext cx="11582400" cy="830997"/>
          </a:xfrm>
          <a:prstGeom prst="rect">
            <a:avLst/>
          </a:prstGeom>
          <a:noFill/>
        </p:spPr>
        <p:txBody>
          <a:bodyPr wrap="square">
            <a:spAutoFit/>
          </a:bodyPr>
          <a:lstStyle/>
          <a:p>
            <a:r>
              <a:rPr lang="en-US" sz="1600" dirty="0"/>
              <a:t>The inductance greatly depends on diameter D  of the loop. That means that in the following figure loop B has less inductance than loop A, simply because the area of B is smaller than A. As the impedance of an inductance ZL = </a:t>
            </a:r>
            <a:r>
              <a:rPr lang="en-US" sz="1600" dirty="0" err="1"/>
              <a:t>ωL</a:t>
            </a:r>
            <a:r>
              <a:rPr lang="en-US" sz="1600" dirty="0"/>
              <a:t>, loop B will also have a lower impedance than loop A.</a:t>
            </a:r>
          </a:p>
        </p:txBody>
      </p:sp>
      <p:pic>
        <p:nvPicPr>
          <p:cNvPr id="6" name="Picture 5">
            <a:extLst>
              <a:ext uri="{FF2B5EF4-FFF2-40B4-BE49-F238E27FC236}">
                <a16:creationId xmlns:a16="http://schemas.microsoft.com/office/drawing/2014/main" id="{42AA7F43-5A46-2C59-76BD-B2FEC99FC2E2}"/>
              </a:ext>
            </a:extLst>
          </p:cNvPr>
          <p:cNvPicPr>
            <a:picLocks noChangeAspect="1"/>
          </p:cNvPicPr>
          <p:nvPr/>
        </p:nvPicPr>
        <p:blipFill>
          <a:blip r:embed="rId3"/>
          <a:stretch>
            <a:fillRect/>
          </a:stretch>
        </p:blipFill>
        <p:spPr>
          <a:xfrm>
            <a:off x="2336006" y="1640532"/>
            <a:ext cx="7519988" cy="2439543"/>
          </a:xfrm>
          <a:prstGeom prst="rect">
            <a:avLst/>
          </a:prstGeom>
        </p:spPr>
      </p:pic>
      <p:pic>
        <p:nvPicPr>
          <p:cNvPr id="9" name="Picture 8">
            <a:extLst>
              <a:ext uri="{FF2B5EF4-FFF2-40B4-BE49-F238E27FC236}">
                <a16:creationId xmlns:a16="http://schemas.microsoft.com/office/drawing/2014/main" id="{376DEA80-8739-3F36-F7F6-263A24C2487D}"/>
              </a:ext>
            </a:extLst>
          </p:cNvPr>
          <p:cNvPicPr>
            <a:picLocks noChangeAspect="1"/>
          </p:cNvPicPr>
          <p:nvPr/>
        </p:nvPicPr>
        <p:blipFill>
          <a:blip r:embed="rId4"/>
          <a:stretch>
            <a:fillRect/>
          </a:stretch>
        </p:blipFill>
        <p:spPr>
          <a:xfrm>
            <a:off x="3352800" y="4712385"/>
            <a:ext cx="6067425" cy="1733550"/>
          </a:xfrm>
          <a:prstGeom prst="rect">
            <a:avLst/>
          </a:prstGeom>
        </p:spPr>
      </p:pic>
    </p:spTree>
    <p:extLst>
      <p:ext uri="{BB962C8B-B14F-4D97-AF65-F5344CB8AC3E}">
        <p14:creationId xmlns:p14="http://schemas.microsoft.com/office/powerpoint/2010/main" val="149794983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3F68EE47-8D85-4895-B4FE-B5BDFC9901F8}" type="slidenum">
              <a:rPr lang="de-DE" smtClean="0"/>
              <a:pPr>
                <a:defRPr/>
              </a:pPr>
              <a:t>23</a:t>
            </a:fld>
            <a:endParaRPr lang="de-DE"/>
          </a:p>
        </p:txBody>
      </p:sp>
      <p:sp>
        <p:nvSpPr>
          <p:cNvPr id="55297" name="Rectangle 1"/>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a:cs typeface="Arial" charset="0"/>
            </a:endParaRPr>
          </a:p>
        </p:txBody>
      </p:sp>
      <p:sp>
        <p:nvSpPr>
          <p:cNvPr id="4" name="TextBox 3">
            <a:extLst>
              <a:ext uri="{FF2B5EF4-FFF2-40B4-BE49-F238E27FC236}">
                <a16:creationId xmlns:a16="http://schemas.microsoft.com/office/drawing/2014/main" id="{D329E8E3-17A8-33C4-D788-ADE3E84848A0}"/>
              </a:ext>
            </a:extLst>
          </p:cNvPr>
          <p:cNvSpPr txBox="1"/>
          <p:nvPr/>
        </p:nvSpPr>
        <p:spPr>
          <a:xfrm>
            <a:off x="152400" y="61555"/>
            <a:ext cx="11887200" cy="584775"/>
          </a:xfrm>
          <a:prstGeom prst="rect">
            <a:avLst/>
          </a:prstGeom>
          <a:noFill/>
        </p:spPr>
        <p:txBody>
          <a:bodyPr wrap="square" rtlCol="0" anchor="ctr">
            <a:spAutoFit/>
          </a:bodyPr>
          <a:lstStyle/>
          <a:p>
            <a:r>
              <a:rPr lang="en-US" sz="3200" dirty="0">
                <a:effectLst>
                  <a:outerShdw blurRad="38100" dist="38100" dir="2700000" algn="tl">
                    <a:srgbClr val="000000">
                      <a:alpha val="43137"/>
                    </a:srgbClr>
                  </a:outerShdw>
                </a:effectLst>
              </a:rPr>
              <a:t>Current Loops</a:t>
            </a:r>
          </a:p>
        </p:txBody>
      </p:sp>
      <p:sp>
        <p:nvSpPr>
          <p:cNvPr id="3" name="TextBox 2">
            <a:extLst>
              <a:ext uri="{FF2B5EF4-FFF2-40B4-BE49-F238E27FC236}">
                <a16:creationId xmlns:a16="http://schemas.microsoft.com/office/drawing/2014/main" id="{9957B6BD-09A1-3915-7FD5-FA9FBB59C8CD}"/>
              </a:ext>
            </a:extLst>
          </p:cNvPr>
          <p:cNvSpPr txBox="1"/>
          <p:nvPr/>
        </p:nvSpPr>
        <p:spPr>
          <a:xfrm>
            <a:off x="228600" y="762000"/>
            <a:ext cx="118110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lang="en-US" dirty="0"/>
              <a:t>For low EMI we want Small Loops = Low Inductance = Low Impedance.</a:t>
            </a:r>
          </a:p>
        </p:txBody>
      </p:sp>
      <p:sp>
        <p:nvSpPr>
          <p:cNvPr id="11" name="TextBox 10">
            <a:extLst>
              <a:ext uri="{FF2B5EF4-FFF2-40B4-BE49-F238E27FC236}">
                <a16:creationId xmlns:a16="http://schemas.microsoft.com/office/drawing/2014/main" id="{3B27339F-D0A9-FE70-FFE8-B67C84CFAB53}"/>
              </a:ext>
            </a:extLst>
          </p:cNvPr>
          <p:cNvSpPr txBox="1"/>
          <p:nvPr/>
        </p:nvSpPr>
        <p:spPr>
          <a:xfrm>
            <a:off x="158496" y="5410200"/>
            <a:ext cx="12033504" cy="830997"/>
          </a:xfrm>
          <a:prstGeom prst="rect">
            <a:avLst/>
          </a:prstGeom>
          <a:noFill/>
        </p:spPr>
        <p:txBody>
          <a:bodyPr wrap="square">
            <a:spAutoFit/>
          </a:bodyPr>
          <a:lstStyle/>
          <a:p>
            <a:r>
              <a:rPr lang="en-US" sz="1600" dirty="0"/>
              <a:t>At DC most of the return current will flow through the thick conductor</a:t>
            </a:r>
            <a:r>
              <a:rPr lang="bg-BG" sz="1600" dirty="0"/>
              <a:t>, </a:t>
            </a:r>
            <a:r>
              <a:rPr lang="en-US" sz="1600" dirty="0"/>
              <a:t>However, with increasing frequency of the signal, the impedance of the return path is not only defined by the resistances of the conductors, but also by their inductances because Z=</a:t>
            </a:r>
            <a:r>
              <a:rPr lang="en-US" sz="1600" dirty="0" err="1"/>
              <a:t>ωL</a:t>
            </a:r>
            <a:r>
              <a:rPr lang="en-US" sz="1600" dirty="0"/>
              <a:t>, and because inductance is related to the loop area, a large loop has a large impedance.</a:t>
            </a:r>
          </a:p>
        </p:txBody>
      </p:sp>
      <p:pic>
        <p:nvPicPr>
          <p:cNvPr id="7" name="Picture 6">
            <a:extLst>
              <a:ext uri="{FF2B5EF4-FFF2-40B4-BE49-F238E27FC236}">
                <a16:creationId xmlns:a16="http://schemas.microsoft.com/office/drawing/2014/main" id="{D4616527-09C6-781E-CFA9-E53309A8C2D2}"/>
              </a:ext>
            </a:extLst>
          </p:cNvPr>
          <p:cNvPicPr>
            <a:picLocks noChangeAspect="1"/>
          </p:cNvPicPr>
          <p:nvPr/>
        </p:nvPicPr>
        <p:blipFill>
          <a:blip r:embed="rId3"/>
          <a:stretch>
            <a:fillRect/>
          </a:stretch>
        </p:blipFill>
        <p:spPr>
          <a:xfrm>
            <a:off x="2095500" y="2095500"/>
            <a:ext cx="8001000" cy="2667000"/>
          </a:xfrm>
          <a:prstGeom prst="rect">
            <a:avLst/>
          </a:prstGeom>
        </p:spPr>
      </p:pic>
      <p:pic>
        <p:nvPicPr>
          <p:cNvPr id="10" name="Picture 9">
            <a:extLst>
              <a:ext uri="{FF2B5EF4-FFF2-40B4-BE49-F238E27FC236}">
                <a16:creationId xmlns:a16="http://schemas.microsoft.com/office/drawing/2014/main" id="{8BCDE79D-70CD-28F2-9BBE-FE907FB4A796}"/>
              </a:ext>
            </a:extLst>
          </p:cNvPr>
          <p:cNvPicPr>
            <a:picLocks noChangeAspect="1"/>
          </p:cNvPicPr>
          <p:nvPr/>
        </p:nvPicPr>
        <p:blipFill>
          <a:blip r:embed="rId4"/>
          <a:stretch>
            <a:fillRect/>
          </a:stretch>
        </p:blipFill>
        <p:spPr>
          <a:xfrm>
            <a:off x="2076450" y="2112270"/>
            <a:ext cx="8115300" cy="2650230"/>
          </a:xfrm>
          <a:prstGeom prst="rect">
            <a:avLst/>
          </a:prstGeom>
        </p:spPr>
      </p:pic>
    </p:spTree>
    <p:extLst>
      <p:ext uri="{BB962C8B-B14F-4D97-AF65-F5344CB8AC3E}">
        <p14:creationId xmlns:p14="http://schemas.microsoft.com/office/powerpoint/2010/main" val="3960417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3F68EE47-8D85-4895-B4FE-B5BDFC9901F8}" type="slidenum">
              <a:rPr lang="de-DE" smtClean="0"/>
              <a:pPr>
                <a:defRPr/>
              </a:pPr>
              <a:t>24</a:t>
            </a:fld>
            <a:endParaRPr lang="de-DE"/>
          </a:p>
        </p:txBody>
      </p:sp>
      <p:sp>
        <p:nvSpPr>
          <p:cNvPr id="55297" name="Rectangle 1"/>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a:cs typeface="Arial" charset="0"/>
            </a:endParaRPr>
          </a:p>
        </p:txBody>
      </p:sp>
      <p:sp>
        <p:nvSpPr>
          <p:cNvPr id="4" name="TextBox 3">
            <a:extLst>
              <a:ext uri="{FF2B5EF4-FFF2-40B4-BE49-F238E27FC236}">
                <a16:creationId xmlns:a16="http://schemas.microsoft.com/office/drawing/2014/main" id="{D329E8E3-17A8-33C4-D788-ADE3E84848A0}"/>
              </a:ext>
            </a:extLst>
          </p:cNvPr>
          <p:cNvSpPr txBox="1"/>
          <p:nvPr/>
        </p:nvSpPr>
        <p:spPr>
          <a:xfrm>
            <a:off x="152400" y="61555"/>
            <a:ext cx="11887200" cy="584775"/>
          </a:xfrm>
          <a:prstGeom prst="rect">
            <a:avLst/>
          </a:prstGeom>
          <a:noFill/>
        </p:spPr>
        <p:txBody>
          <a:bodyPr wrap="square" rtlCol="0" anchor="ctr">
            <a:spAutoFit/>
          </a:bodyPr>
          <a:lstStyle/>
          <a:p>
            <a:r>
              <a:rPr lang="en-US" sz="3200" dirty="0">
                <a:effectLst>
                  <a:outerShdw blurRad="38100" dist="38100" dir="2700000" algn="tl">
                    <a:srgbClr val="000000">
                      <a:alpha val="43137"/>
                    </a:srgbClr>
                  </a:outerShdw>
                </a:effectLst>
              </a:rPr>
              <a:t>Return Current Path as a Function of Frequency</a:t>
            </a:r>
          </a:p>
        </p:txBody>
      </p:sp>
      <p:sp>
        <p:nvSpPr>
          <p:cNvPr id="2" name="Rectangle 4">
            <a:extLst>
              <a:ext uri="{FF2B5EF4-FFF2-40B4-BE49-F238E27FC236}">
                <a16:creationId xmlns:a16="http://schemas.microsoft.com/office/drawing/2014/main" id="{AA519755-C498-F221-9783-487A420E32BD}"/>
              </a:ext>
            </a:extLst>
          </p:cNvPr>
          <p:cNvSpPr>
            <a:spLocks noChangeArrowheads="1"/>
          </p:cNvSpPr>
          <p:nvPr/>
        </p:nvSpPr>
        <p:spPr bwMode="auto">
          <a:xfrm>
            <a:off x="1023433" y="2208990"/>
            <a:ext cx="4838700" cy="3505200"/>
          </a:xfrm>
          <a:prstGeom prst="rect">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3" name="Text Box 10">
            <a:extLst>
              <a:ext uri="{FF2B5EF4-FFF2-40B4-BE49-F238E27FC236}">
                <a16:creationId xmlns:a16="http://schemas.microsoft.com/office/drawing/2014/main" id="{6930392C-4A3A-96E1-EE58-0CABCF110612}"/>
              </a:ext>
            </a:extLst>
          </p:cNvPr>
          <p:cNvSpPr txBox="1">
            <a:spLocks noChangeArrowheads="1"/>
          </p:cNvSpPr>
          <p:nvPr/>
        </p:nvSpPr>
        <p:spPr bwMode="auto">
          <a:xfrm>
            <a:off x="1157935" y="5190716"/>
            <a:ext cx="1371600" cy="276999"/>
          </a:xfrm>
          <a:prstGeom prst="rect">
            <a:avLst/>
          </a:prstGeom>
          <a:noFill/>
          <a:ln w="12700">
            <a:solidFill>
              <a:schemeClr val="tx1"/>
            </a:solidFill>
            <a:miter lim="800000"/>
            <a:headEnd type="none" w="sm" len="sm"/>
            <a:tailEnd type="none" w="sm" len="sm"/>
          </a:ln>
        </p:spPr>
        <p:txBody>
          <a:bodyPr wrap="square">
            <a:spAutoFit/>
          </a:bodyPr>
          <a:lstStyle/>
          <a:p>
            <a:pPr>
              <a:spcBef>
                <a:spcPct val="50000"/>
              </a:spcBef>
            </a:pPr>
            <a:r>
              <a:rPr lang="en-US" sz="1200" b="1" dirty="0"/>
              <a:t>Load = 50 ohm</a:t>
            </a:r>
          </a:p>
        </p:txBody>
      </p:sp>
      <p:sp>
        <p:nvSpPr>
          <p:cNvPr id="6" name="Text Box 12">
            <a:extLst>
              <a:ext uri="{FF2B5EF4-FFF2-40B4-BE49-F238E27FC236}">
                <a16:creationId xmlns:a16="http://schemas.microsoft.com/office/drawing/2014/main" id="{D0281F04-0F22-E821-2088-A20D0AD2C02E}"/>
              </a:ext>
            </a:extLst>
          </p:cNvPr>
          <p:cNvSpPr txBox="1">
            <a:spLocks noChangeArrowheads="1"/>
          </p:cNvSpPr>
          <p:nvPr/>
        </p:nvSpPr>
        <p:spPr bwMode="auto">
          <a:xfrm>
            <a:off x="1384303" y="2418966"/>
            <a:ext cx="1219200" cy="276999"/>
          </a:xfrm>
          <a:prstGeom prst="rect">
            <a:avLst/>
          </a:prstGeom>
          <a:noFill/>
          <a:ln w="12700">
            <a:solidFill>
              <a:schemeClr val="tx1"/>
            </a:solidFill>
            <a:miter lim="800000"/>
            <a:headEnd type="none" w="sm" len="sm"/>
            <a:tailEnd type="none" w="sm" len="sm"/>
          </a:ln>
        </p:spPr>
        <p:txBody>
          <a:bodyPr wrap="square">
            <a:spAutoFit/>
          </a:bodyPr>
          <a:lstStyle/>
          <a:p>
            <a:pPr>
              <a:spcBef>
                <a:spcPct val="50000"/>
              </a:spcBef>
            </a:pPr>
            <a:r>
              <a:rPr lang="en-US" sz="1200" b="1" dirty="0"/>
              <a:t>Source = 1V</a:t>
            </a:r>
          </a:p>
        </p:txBody>
      </p:sp>
      <p:sp>
        <p:nvSpPr>
          <p:cNvPr id="8" name="Rectangle 7">
            <a:extLst>
              <a:ext uri="{FF2B5EF4-FFF2-40B4-BE49-F238E27FC236}">
                <a16:creationId xmlns:a16="http://schemas.microsoft.com/office/drawing/2014/main" id="{D2D7CDAA-B166-B469-63B8-0CB0EE0C38D7}"/>
              </a:ext>
            </a:extLst>
          </p:cNvPr>
          <p:cNvSpPr/>
          <p:nvPr/>
        </p:nvSpPr>
        <p:spPr bwMode="auto">
          <a:xfrm>
            <a:off x="1957794" y="2856688"/>
            <a:ext cx="3200400" cy="228591"/>
          </a:xfrm>
          <a:prstGeom prst="rect">
            <a:avLst/>
          </a:prstGeom>
          <a:solidFill>
            <a:srgbClr val="002060"/>
          </a:solidFill>
          <a:ln w="158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9" name="Rectangle 8">
            <a:extLst>
              <a:ext uri="{FF2B5EF4-FFF2-40B4-BE49-F238E27FC236}">
                <a16:creationId xmlns:a16="http://schemas.microsoft.com/office/drawing/2014/main" id="{04562598-38D1-1191-4089-8E84095E0381}"/>
              </a:ext>
            </a:extLst>
          </p:cNvPr>
          <p:cNvSpPr/>
          <p:nvPr/>
        </p:nvSpPr>
        <p:spPr bwMode="auto">
          <a:xfrm>
            <a:off x="2129270" y="4875997"/>
            <a:ext cx="3028923" cy="242497"/>
          </a:xfrm>
          <a:prstGeom prst="rect">
            <a:avLst/>
          </a:prstGeom>
          <a:solidFill>
            <a:srgbClr val="002060"/>
          </a:solidFill>
          <a:ln w="158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0" name="Rectangle 9">
            <a:extLst>
              <a:ext uri="{FF2B5EF4-FFF2-40B4-BE49-F238E27FC236}">
                <a16:creationId xmlns:a16="http://schemas.microsoft.com/office/drawing/2014/main" id="{43B3186D-3F1C-3850-BC5A-25E3D1208693}"/>
              </a:ext>
            </a:extLst>
          </p:cNvPr>
          <p:cNvSpPr/>
          <p:nvPr/>
        </p:nvSpPr>
        <p:spPr bwMode="auto">
          <a:xfrm rot="5400000">
            <a:off x="3954261" y="3858294"/>
            <a:ext cx="2249928" cy="242664"/>
          </a:xfrm>
          <a:prstGeom prst="rect">
            <a:avLst/>
          </a:prstGeom>
          <a:solidFill>
            <a:srgbClr val="002060"/>
          </a:solidFill>
          <a:ln w="158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1" name="AutoShape 13">
            <a:extLst>
              <a:ext uri="{FF2B5EF4-FFF2-40B4-BE49-F238E27FC236}">
                <a16:creationId xmlns:a16="http://schemas.microsoft.com/office/drawing/2014/main" id="{7F17D058-E065-42DA-C325-E394E0843CA1}"/>
              </a:ext>
            </a:extLst>
          </p:cNvPr>
          <p:cNvSpPr>
            <a:spLocks noChangeArrowheads="1"/>
          </p:cNvSpPr>
          <p:nvPr/>
        </p:nvSpPr>
        <p:spPr bwMode="auto">
          <a:xfrm>
            <a:off x="2166433" y="2856690"/>
            <a:ext cx="381000" cy="228600"/>
          </a:xfrm>
          <a:prstGeom prst="rightArrow">
            <a:avLst>
              <a:gd name="adj1" fmla="val 33333"/>
              <a:gd name="adj2" fmla="val 41667"/>
            </a:avLst>
          </a:prstGeom>
          <a:solidFill>
            <a:srgbClr val="FF0000"/>
          </a:solidFill>
          <a:ln w="12700">
            <a:solidFill>
              <a:schemeClr val="tx1"/>
            </a:solidFill>
            <a:miter lim="800000"/>
            <a:headEnd type="none" w="sm" len="sm"/>
            <a:tailEnd type="none" w="sm" len="sm"/>
          </a:ln>
        </p:spPr>
        <p:txBody>
          <a:bodyPr wrap="none" anchor="ctr"/>
          <a:lstStyle/>
          <a:p>
            <a:endParaRPr lang="fr-FR"/>
          </a:p>
        </p:txBody>
      </p:sp>
      <p:sp>
        <p:nvSpPr>
          <p:cNvPr id="12" name="AutoShape 14">
            <a:extLst>
              <a:ext uri="{FF2B5EF4-FFF2-40B4-BE49-F238E27FC236}">
                <a16:creationId xmlns:a16="http://schemas.microsoft.com/office/drawing/2014/main" id="{6FD26A50-CADD-FEDA-6459-93272A047B1B}"/>
              </a:ext>
            </a:extLst>
          </p:cNvPr>
          <p:cNvSpPr>
            <a:spLocks noChangeArrowheads="1"/>
          </p:cNvSpPr>
          <p:nvPr/>
        </p:nvSpPr>
        <p:spPr bwMode="auto">
          <a:xfrm>
            <a:off x="2928433" y="2856690"/>
            <a:ext cx="381000" cy="228600"/>
          </a:xfrm>
          <a:prstGeom prst="rightArrow">
            <a:avLst>
              <a:gd name="adj1" fmla="val 33333"/>
              <a:gd name="adj2" fmla="val 41667"/>
            </a:avLst>
          </a:prstGeom>
          <a:solidFill>
            <a:srgbClr val="FF0000"/>
          </a:solidFill>
          <a:ln w="12700">
            <a:solidFill>
              <a:schemeClr val="tx1"/>
            </a:solidFill>
            <a:miter lim="800000"/>
            <a:headEnd type="none" w="sm" len="sm"/>
            <a:tailEnd type="none" w="sm" len="sm"/>
          </a:ln>
        </p:spPr>
        <p:txBody>
          <a:bodyPr wrap="none" anchor="ctr"/>
          <a:lstStyle/>
          <a:p>
            <a:endParaRPr lang="fr-FR"/>
          </a:p>
        </p:txBody>
      </p:sp>
      <p:sp>
        <p:nvSpPr>
          <p:cNvPr id="13" name="AutoShape 15">
            <a:extLst>
              <a:ext uri="{FF2B5EF4-FFF2-40B4-BE49-F238E27FC236}">
                <a16:creationId xmlns:a16="http://schemas.microsoft.com/office/drawing/2014/main" id="{91B240A1-A42C-0338-AA24-998458B3CED2}"/>
              </a:ext>
            </a:extLst>
          </p:cNvPr>
          <p:cNvSpPr>
            <a:spLocks noChangeArrowheads="1"/>
          </p:cNvSpPr>
          <p:nvPr/>
        </p:nvSpPr>
        <p:spPr bwMode="auto">
          <a:xfrm>
            <a:off x="3766633" y="2856690"/>
            <a:ext cx="381000" cy="228600"/>
          </a:xfrm>
          <a:prstGeom prst="rightArrow">
            <a:avLst>
              <a:gd name="adj1" fmla="val 33333"/>
              <a:gd name="adj2" fmla="val 41667"/>
            </a:avLst>
          </a:prstGeom>
          <a:solidFill>
            <a:srgbClr val="FF0000"/>
          </a:solidFill>
          <a:ln w="12700">
            <a:solidFill>
              <a:schemeClr val="tx1"/>
            </a:solidFill>
            <a:miter lim="800000"/>
            <a:headEnd type="none" w="sm" len="sm"/>
            <a:tailEnd type="none" w="sm" len="sm"/>
          </a:ln>
        </p:spPr>
        <p:txBody>
          <a:bodyPr wrap="none" anchor="ctr"/>
          <a:lstStyle/>
          <a:p>
            <a:endParaRPr lang="fr-FR"/>
          </a:p>
        </p:txBody>
      </p:sp>
      <p:sp>
        <p:nvSpPr>
          <p:cNvPr id="14" name="AutoShape 16">
            <a:extLst>
              <a:ext uri="{FF2B5EF4-FFF2-40B4-BE49-F238E27FC236}">
                <a16:creationId xmlns:a16="http://schemas.microsoft.com/office/drawing/2014/main" id="{DBA04CF9-559B-83CD-2B29-B01784036F47}"/>
              </a:ext>
            </a:extLst>
          </p:cNvPr>
          <p:cNvSpPr>
            <a:spLocks noChangeArrowheads="1"/>
          </p:cNvSpPr>
          <p:nvPr/>
        </p:nvSpPr>
        <p:spPr bwMode="auto">
          <a:xfrm>
            <a:off x="4528633" y="2856690"/>
            <a:ext cx="381000" cy="228600"/>
          </a:xfrm>
          <a:prstGeom prst="rightArrow">
            <a:avLst>
              <a:gd name="adj1" fmla="val 33333"/>
              <a:gd name="adj2" fmla="val 41667"/>
            </a:avLst>
          </a:prstGeom>
          <a:solidFill>
            <a:srgbClr val="FF0000"/>
          </a:solidFill>
          <a:ln w="12700">
            <a:solidFill>
              <a:schemeClr val="tx1"/>
            </a:solidFill>
            <a:miter lim="800000"/>
            <a:headEnd type="none" w="sm" len="sm"/>
            <a:tailEnd type="none" w="sm" len="sm"/>
          </a:ln>
        </p:spPr>
        <p:txBody>
          <a:bodyPr wrap="none" anchor="ctr"/>
          <a:lstStyle/>
          <a:p>
            <a:endParaRPr lang="fr-FR"/>
          </a:p>
        </p:txBody>
      </p:sp>
      <p:sp>
        <p:nvSpPr>
          <p:cNvPr id="15" name="AutoShape 17">
            <a:extLst>
              <a:ext uri="{FF2B5EF4-FFF2-40B4-BE49-F238E27FC236}">
                <a16:creationId xmlns:a16="http://schemas.microsoft.com/office/drawing/2014/main" id="{6ED5918E-3774-0C8B-1685-8C94835F3805}"/>
              </a:ext>
            </a:extLst>
          </p:cNvPr>
          <p:cNvSpPr>
            <a:spLocks noChangeArrowheads="1"/>
          </p:cNvSpPr>
          <p:nvPr/>
        </p:nvSpPr>
        <p:spPr bwMode="auto">
          <a:xfrm rot="5400000">
            <a:off x="4909633" y="3275790"/>
            <a:ext cx="381000" cy="228600"/>
          </a:xfrm>
          <a:prstGeom prst="rightArrow">
            <a:avLst>
              <a:gd name="adj1" fmla="val 33333"/>
              <a:gd name="adj2" fmla="val 41667"/>
            </a:avLst>
          </a:prstGeom>
          <a:solidFill>
            <a:srgbClr val="FF0000"/>
          </a:solidFill>
          <a:ln w="12700">
            <a:solidFill>
              <a:schemeClr val="tx1"/>
            </a:solidFill>
            <a:miter lim="800000"/>
            <a:headEnd type="none" w="sm" len="sm"/>
            <a:tailEnd type="none" w="sm" len="sm"/>
          </a:ln>
        </p:spPr>
        <p:txBody>
          <a:bodyPr wrap="none" anchor="ctr"/>
          <a:lstStyle/>
          <a:p>
            <a:endParaRPr lang="fr-FR"/>
          </a:p>
        </p:txBody>
      </p:sp>
      <p:sp>
        <p:nvSpPr>
          <p:cNvPr id="16" name="AutoShape 18">
            <a:extLst>
              <a:ext uri="{FF2B5EF4-FFF2-40B4-BE49-F238E27FC236}">
                <a16:creationId xmlns:a16="http://schemas.microsoft.com/office/drawing/2014/main" id="{2943246F-50FB-E07F-0E59-A67647A75D4E}"/>
              </a:ext>
            </a:extLst>
          </p:cNvPr>
          <p:cNvSpPr>
            <a:spLocks noChangeArrowheads="1"/>
          </p:cNvSpPr>
          <p:nvPr/>
        </p:nvSpPr>
        <p:spPr bwMode="auto">
          <a:xfrm rot="5400000">
            <a:off x="4909633" y="4113990"/>
            <a:ext cx="381000" cy="228600"/>
          </a:xfrm>
          <a:prstGeom prst="rightArrow">
            <a:avLst>
              <a:gd name="adj1" fmla="val 33333"/>
              <a:gd name="adj2" fmla="val 41667"/>
            </a:avLst>
          </a:prstGeom>
          <a:solidFill>
            <a:srgbClr val="FF0000"/>
          </a:solidFill>
          <a:ln w="12700">
            <a:solidFill>
              <a:schemeClr val="tx1"/>
            </a:solidFill>
            <a:miter lim="800000"/>
            <a:headEnd type="none" w="sm" len="sm"/>
            <a:tailEnd type="none" w="sm" len="sm"/>
          </a:ln>
        </p:spPr>
        <p:txBody>
          <a:bodyPr wrap="none" anchor="ctr"/>
          <a:lstStyle/>
          <a:p>
            <a:endParaRPr lang="fr-FR"/>
          </a:p>
        </p:txBody>
      </p:sp>
      <p:sp>
        <p:nvSpPr>
          <p:cNvPr id="17" name="AutoShape 19">
            <a:extLst>
              <a:ext uri="{FF2B5EF4-FFF2-40B4-BE49-F238E27FC236}">
                <a16:creationId xmlns:a16="http://schemas.microsoft.com/office/drawing/2014/main" id="{C60387A3-B951-F972-065D-3DD79F41E86E}"/>
              </a:ext>
            </a:extLst>
          </p:cNvPr>
          <p:cNvSpPr>
            <a:spLocks noChangeArrowheads="1"/>
          </p:cNvSpPr>
          <p:nvPr/>
        </p:nvSpPr>
        <p:spPr bwMode="auto">
          <a:xfrm rot="10800000">
            <a:off x="4376233" y="4837890"/>
            <a:ext cx="381000" cy="228600"/>
          </a:xfrm>
          <a:prstGeom prst="rightArrow">
            <a:avLst>
              <a:gd name="adj1" fmla="val 33333"/>
              <a:gd name="adj2" fmla="val 41667"/>
            </a:avLst>
          </a:prstGeom>
          <a:solidFill>
            <a:srgbClr val="FF0000"/>
          </a:solidFill>
          <a:ln w="12700">
            <a:solidFill>
              <a:schemeClr val="tx1"/>
            </a:solidFill>
            <a:miter lim="800000"/>
            <a:headEnd type="none" w="sm" len="sm"/>
            <a:tailEnd type="none" w="sm" len="sm"/>
          </a:ln>
        </p:spPr>
        <p:txBody>
          <a:bodyPr wrap="none" anchor="ctr"/>
          <a:lstStyle/>
          <a:p>
            <a:endParaRPr lang="fr-FR"/>
          </a:p>
        </p:txBody>
      </p:sp>
      <p:sp>
        <p:nvSpPr>
          <p:cNvPr id="18" name="AutoShape 20">
            <a:extLst>
              <a:ext uri="{FF2B5EF4-FFF2-40B4-BE49-F238E27FC236}">
                <a16:creationId xmlns:a16="http://schemas.microsoft.com/office/drawing/2014/main" id="{8AF53219-7DFD-5917-1D21-2CA4EF0F0C64}"/>
              </a:ext>
            </a:extLst>
          </p:cNvPr>
          <p:cNvSpPr>
            <a:spLocks noChangeArrowheads="1"/>
          </p:cNvSpPr>
          <p:nvPr/>
        </p:nvSpPr>
        <p:spPr bwMode="auto">
          <a:xfrm rot="10800000">
            <a:off x="3385633" y="4837890"/>
            <a:ext cx="381000" cy="228600"/>
          </a:xfrm>
          <a:prstGeom prst="rightArrow">
            <a:avLst>
              <a:gd name="adj1" fmla="val 33333"/>
              <a:gd name="adj2" fmla="val 41667"/>
            </a:avLst>
          </a:prstGeom>
          <a:solidFill>
            <a:srgbClr val="FF0000"/>
          </a:solidFill>
          <a:ln w="12700">
            <a:solidFill>
              <a:schemeClr val="tx1"/>
            </a:solidFill>
            <a:miter lim="800000"/>
            <a:headEnd type="none" w="sm" len="sm"/>
            <a:tailEnd type="none" w="sm" len="sm"/>
          </a:ln>
        </p:spPr>
        <p:txBody>
          <a:bodyPr wrap="none" anchor="ctr"/>
          <a:lstStyle/>
          <a:p>
            <a:endParaRPr lang="fr-FR"/>
          </a:p>
        </p:txBody>
      </p:sp>
      <p:sp>
        <p:nvSpPr>
          <p:cNvPr id="19" name="AutoShape 21">
            <a:extLst>
              <a:ext uri="{FF2B5EF4-FFF2-40B4-BE49-F238E27FC236}">
                <a16:creationId xmlns:a16="http://schemas.microsoft.com/office/drawing/2014/main" id="{D3FFB50C-76EF-5AE0-C789-6C22AC34AB11}"/>
              </a:ext>
            </a:extLst>
          </p:cNvPr>
          <p:cNvSpPr>
            <a:spLocks noChangeArrowheads="1"/>
          </p:cNvSpPr>
          <p:nvPr/>
        </p:nvSpPr>
        <p:spPr bwMode="auto">
          <a:xfrm rot="10800000">
            <a:off x="2318833" y="4837890"/>
            <a:ext cx="381000" cy="228600"/>
          </a:xfrm>
          <a:prstGeom prst="rightArrow">
            <a:avLst>
              <a:gd name="adj1" fmla="val 33333"/>
              <a:gd name="adj2" fmla="val 41667"/>
            </a:avLst>
          </a:prstGeom>
          <a:solidFill>
            <a:srgbClr val="FF0000"/>
          </a:solidFill>
          <a:ln w="12700">
            <a:solidFill>
              <a:schemeClr val="tx1"/>
            </a:solidFill>
            <a:miter lim="800000"/>
            <a:headEnd type="none" w="sm" len="sm"/>
            <a:tailEnd type="none" w="sm" len="sm"/>
          </a:ln>
        </p:spPr>
        <p:txBody>
          <a:bodyPr wrap="none" anchor="ctr"/>
          <a:lstStyle/>
          <a:p>
            <a:endParaRPr lang="fr-FR"/>
          </a:p>
        </p:txBody>
      </p:sp>
      <p:sp>
        <p:nvSpPr>
          <p:cNvPr id="21" name="AutoShape 28">
            <a:extLst>
              <a:ext uri="{FF2B5EF4-FFF2-40B4-BE49-F238E27FC236}">
                <a16:creationId xmlns:a16="http://schemas.microsoft.com/office/drawing/2014/main" id="{A1DCE353-E5A2-06DD-E308-6B283D601B72}"/>
              </a:ext>
            </a:extLst>
          </p:cNvPr>
          <p:cNvSpPr>
            <a:spLocks noChangeArrowheads="1"/>
          </p:cNvSpPr>
          <p:nvPr/>
        </p:nvSpPr>
        <p:spPr bwMode="auto">
          <a:xfrm rot="16200000">
            <a:off x="744328" y="3745394"/>
            <a:ext cx="1573649" cy="242664"/>
          </a:xfrm>
          <a:prstGeom prst="rightArrow">
            <a:avLst>
              <a:gd name="adj1" fmla="val 33333"/>
              <a:gd name="adj2" fmla="val 41667"/>
            </a:avLst>
          </a:prstGeom>
          <a:solidFill>
            <a:srgbClr val="FFFF00"/>
          </a:solidFill>
          <a:ln w="12700">
            <a:solidFill>
              <a:schemeClr val="tx1"/>
            </a:solidFill>
            <a:miter lim="800000"/>
            <a:headEnd type="none" w="sm" len="sm"/>
            <a:tailEnd type="none" w="sm" len="sm"/>
          </a:ln>
        </p:spPr>
        <p:txBody>
          <a:bodyPr wrap="none" anchor="ctr"/>
          <a:lstStyle/>
          <a:p>
            <a:endParaRPr lang="fr-FR"/>
          </a:p>
        </p:txBody>
      </p:sp>
      <p:pic>
        <p:nvPicPr>
          <p:cNvPr id="24" name="Picture 23">
            <a:extLst>
              <a:ext uri="{FF2B5EF4-FFF2-40B4-BE49-F238E27FC236}">
                <a16:creationId xmlns:a16="http://schemas.microsoft.com/office/drawing/2014/main" id="{A227DE02-C934-5168-F939-620FFB4FA659}"/>
              </a:ext>
            </a:extLst>
          </p:cNvPr>
          <p:cNvPicPr>
            <a:picLocks noChangeAspect="1"/>
          </p:cNvPicPr>
          <p:nvPr/>
        </p:nvPicPr>
        <p:blipFill>
          <a:blip r:embed="rId3"/>
          <a:stretch>
            <a:fillRect/>
          </a:stretch>
        </p:blipFill>
        <p:spPr>
          <a:xfrm>
            <a:off x="1621365" y="4747007"/>
            <a:ext cx="585788" cy="410365"/>
          </a:xfrm>
          <a:prstGeom prst="rect">
            <a:avLst/>
          </a:prstGeom>
        </p:spPr>
      </p:pic>
      <p:sp>
        <p:nvSpPr>
          <p:cNvPr id="25" name="Freeform: Shape 24">
            <a:extLst>
              <a:ext uri="{FF2B5EF4-FFF2-40B4-BE49-F238E27FC236}">
                <a16:creationId xmlns:a16="http://schemas.microsoft.com/office/drawing/2014/main" id="{B8989298-9A60-08A8-592D-E9EAC4BA9CED}"/>
              </a:ext>
            </a:extLst>
          </p:cNvPr>
          <p:cNvSpPr/>
          <p:nvPr/>
        </p:nvSpPr>
        <p:spPr bwMode="auto">
          <a:xfrm>
            <a:off x="1464420" y="4797459"/>
            <a:ext cx="223736" cy="97986"/>
          </a:xfrm>
          <a:custGeom>
            <a:avLst/>
            <a:gdLst>
              <a:gd name="connsiteX0" fmla="*/ 223736 w 223736"/>
              <a:gd name="connsiteY0" fmla="*/ 97986 h 97986"/>
              <a:gd name="connsiteX1" fmla="*/ 145915 w 223736"/>
              <a:gd name="connsiteY1" fmla="*/ 39620 h 97986"/>
              <a:gd name="connsiteX2" fmla="*/ 97277 w 223736"/>
              <a:gd name="connsiteY2" fmla="*/ 29893 h 97986"/>
              <a:gd name="connsiteX3" fmla="*/ 29183 w 223736"/>
              <a:gd name="connsiteY3" fmla="*/ 710 h 97986"/>
              <a:gd name="connsiteX4" fmla="*/ 0 w 223736"/>
              <a:gd name="connsiteY4" fmla="*/ 710 h 97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36" h="97986">
                <a:moveTo>
                  <a:pt x="223736" y="97986"/>
                </a:moveTo>
                <a:cubicBezTo>
                  <a:pt x="222594" y="97072"/>
                  <a:pt x="160487" y="45085"/>
                  <a:pt x="145915" y="39620"/>
                </a:cubicBezTo>
                <a:cubicBezTo>
                  <a:pt x="130434" y="33815"/>
                  <a:pt x="113490" y="33135"/>
                  <a:pt x="97277" y="29893"/>
                </a:cubicBezTo>
                <a:cubicBezTo>
                  <a:pt x="79554" y="21032"/>
                  <a:pt x="50656" y="4289"/>
                  <a:pt x="29183" y="710"/>
                </a:cubicBezTo>
                <a:cubicBezTo>
                  <a:pt x="19588" y="-889"/>
                  <a:pt x="9728" y="710"/>
                  <a:pt x="0" y="710"/>
                </a:cubicBezTo>
              </a:path>
            </a:pathLst>
          </a:custGeom>
          <a:noFill/>
          <a:ln w="38100"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6" name="Freeform: Shape 25">
            <a:extLst>
              <a:ext uri="{FF2B5EF4-FFF2-40B4-BE49-F238E27FC236}">
                <a16:creationId xmlns:a16="http://schemas.microsoft.com/office/drawing/2014/main" id="{BA4BDE53-24C4-28BD-9DC7-FFA1FC5000B8}"/>
              </a:ext>
            </a:extLst>
          </p:cNvPr>
          <p:cNvSpPr/>
          <p:nvPr/>
        </p:nvSpPr>
        <p:spPr bwMode="auto">
          <a:xfrm>
            <a:off x="1406054" y="4671709"/>
            <a:ext cx="145915" cy="252919"/>
          </a:xfrm>
          <a:custGeom>
            <a:avLst/>
            <a:gdLst>
              <a:gd name="connsiteX0" fmla="*/ 0 w 145915"/>
              <a:gd name="connsiteY0" fmla="*/ 252919 h 252919"/>
              <a:gd name="connsiteX1" fmla="*/ 19456 w 145915"/>
              <a:gd name="connsiteY1" fmla="*/ 155643 h 252919"/>
              <a:gd name="connsiteX2" fmla="*/ 29183 w 145915"/>
              <a:gd name="connsiteY2" fmla="*/ 126460 h 252919"/>
              <a:gd name="connsiteX3" fmla="*/ 87549 w 145915"/>
              <a:gd name="connsiteY3" fmla="*/ 68094 h 252919"/>
              <a:gd name="connsiteX4" fmla="*/ 97277 w 145915"/>
              <a:gd name="connsiteY4" fmla="*/ 38911 h 252919"/>
              <a:gd name="connsiteX5" fmla="*/ 136188 w 145915"/>
              <a:gd name="connsiteY5" fmla="*/ 9728 h 252919"/>
              <a:gd name="connsiteX6" fmla="*/ 145915 w 145915"/>
              <a:gd name="connsiteY6" fmla="*/ 0 h 25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915" h="252919">
                <a:moveTo>
                  <a:pt x="0" y="252919"/>
                </a:moveTo>
                <a:cubicBezTo>
                  <a:pt x="6485" y="220494"/>
                  <a:pt x="9000" y="187014"/>
                  <a:pt x="19456" y="155643"/>
                </a:cubicBezTo>
                <a:cubicBezTo>
                  <a:pt x="22698" y="145915"/>
                  <a:pt x="22888" y="134554"/>
                  <a:pt x="29183" y="126460"/>
                </a:cubicBezTo>
                <a:cubicBezTo>
                  <a:pt x="46075" y="104742"/>
                  <a:pt x="87549" y="68094"/>
                  <a:pt x="87549" y="68094"/>
                </a:cubicBezTo>
                <a:cubicBezTo>
                  <a:pt x="90792" y="58366"/>
                  <a:pt x="90713" y="46788"/>
                  <a:pt x="97277" y="38911"/>
                </a:cubicBezTo>
                <a:cubicBezTo>
                  <a:pt x="107656" y="26456"/>
                  <a:pt x="123528" y="19856"/>
                  <a:pt x="136188" y="9728"/>
                </a:cubicBezTo>
                <a:cubicBezTo>
                  <a:pt x="139769" y="6863"/>
                  <a:pt x="142673" y="3243"/>
                  <a:pt x="145915" y="0"/>
                </a:cubicBezTo>
              </a:path>
            </a:pathLst>
          </a:custGeom>
          <a:noFill/>
          <a:ln w="38100"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7" name="Freeform: Shape 26">
            <a:extLst>
              <a:ext uri="{FF2B5EF4-FFF2-40B4-BE49-F238E27FC236}">
                <a16:creationId xmlns:a16="http://schemas.microsoft.com/office/drawing/2014/main" id="{57212E10-6D2C-B796-FB30-C7AF770D0733}"/>
              </a:ext>
            </a:extLst>
          </p:cNvPr>
          <p:cNvSpPr/>
          <p:nvPr/>
        </p:nvSpPr>
        <p:spPr bwMode="auto">
          <a:xfrm>
            <a:off x="1337961" y="4652254"/>
            <a:ext cx="87549" cy="175098"/>
          </a:xfrm>
          <a:custGeom>
            <a:avLst/>
            <a:gdLst>
              <a:gd name="connsiteX0" fmla="*/ 0 w 87549"/>
              <a:gd name="connsiteY0" fmla="*/ 175098 h 175098"/>
              <a:gd name="connsiteX1" fmla="*/ 19455 w 87549"/>
              <a:gd name="connsiteY1" fmla="*/ 126459 h 175098"/>
              <a:gd name="connsiteX2" fmla="*/ 29183 w 87549"/>
              <a:gd name="connsiteY2" fmla="*/ 68093 h 175098"/>
              <a:gd name="connsiteX3" fmla="*/ 58366 w 87549"/>
              <a:gd name="connsiteY3" fmla="*/ 38910 h 175098"/>
              <a:gd name="connsiteX4" fmla="*/ 87549 w 87549"/>
              <a:gd name="connsiteY4" fmla="*/ 0 h 175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9" h="175098">
                <a:moveTo>
                  <a:pt x="0" y="175098"/>
                </a:moveTo>
                <a:cubicBezTo>
                  <a:pt x="6485" y="158885"/>
                  <a:pt x="14861" y="143306"/>
                  <a:pt x="19455" y="126459"/>
                </a:cubicBezTo>
                <a:cubicBezTo>
                  <a:pt x="24645" y="107430"/>
                  <a:pt x="21172" y="86117"/>
                  <a:pt x="29183" y="68093"/>
                </a:cubicBezTo>
                <a:cubicBezTo>
                  <a:pt x="34770" y="55522"/>
                  <a:pt x="49559" y="49478"/>
                  <a:pt x="58366" y="38910"/>
                </a:cubicBezTo>
                <a:cubicBezTo>
                  <a:pt x="113346" y="-27067"/>
                  <a:pt x="56617" y="30928"/>
                  <a:pt x="87549" y="0"/>
                </a:cubicBezTo>
              </a:path>
            </a:pathLst>
          </a:custGeom>
          <a:noFill/>
          <a:ln w="38100"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8" name="Freeform: Shape 27">
            <a:extLst>
              <a:ext uri="{FF2B5EF4-FFF2-40B4-BE49-F238E27FC236}">
                <a16:creationId xmlns:a16="http://schemas.microsoft.com/office/drawing/2014/main" id="{9FF04369-18F4-AFF1-C852-87C435348980}"/>
              </a:ext>
            </a:extLst>
          </p:cNvPr>
          <p:cNvSpPr/>
          <p:nvPr/>
        </p:nvSpPr>
        <p:spPr bwMode="auto">
          <a:xfrm>
            <a:off x="1269867" y="4710620"/>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38100"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9" name="Freeform: Shape 28">
            <a:extLst>
              <a:ext uri="{FF2B5EF4-FFF2-40B4-BE49-F238E27FC236}">
                <a16:creationId xmlns:a16="http://schemas.microsoft.com/office/drawing/2014/main" id="{EC0235DF-45C1-2950-56B4-CFCE13D44489}"/>
              </a:ext>
            </a:extLst>
          </p:cNvPr>
          <p:cNvSpPr/>
          <p:nvPr/>
        </p:nvSpPr>
        <p:spPr bwMode="auto">
          <a:xfrm>
            <a:off x="1279595" y="4642526"/>
            <a:ext cx="48638" cy="87549"/>
          </a:xfrm>
          <a:custGeom>
            <a:avLst/>
            <a:gdLst>
              <a:gd name="connsiteX0" fmla="*/ 0 w 48638"/>
              <a:gd name="connsiteY0" fmla="*/ 87549 h 87549"/>
              <a:gd name="connsiteX1" fmla="*/ 29183 w 48638"/>
              <a:gd name="connsiteY1" fmla="*/ 38911 h 87549"/>
              <a:gd name="connsiteX2" fmla="*/ 48638 w 48638"/>
              <a:gd name="connsiteY2" fmla="*/ 0 h 87549"/>
            </a:gdLst>
            <a:ahLst/>
            <a:cxnLst>
              <a:cxn ang="0">
                <a:pos x="connsiteX0" y="connsiteY0"/>
              </a:cxn>
              <a:cxn ang="0">
                <a:pos x="connsiteX1" y="connsiteY1"/>
              </a:cxn>
              <a:cxn ang="0">
                <a:pos x="connsiteX2" y="connsiteY2"/>
              </a:cxn>
            </a:cxnLst>
            <a:rect l="l" t="t" r="r" b="b"/>
            <a:pathLst>
              <a:path w="48638" h="87549">
                <a:moveTo>
                  <a:pt x="0" y="87549"/>
                </a:moveTo>
                <a:cubicBezTo>
                  <a:pt x="9728" y="71336"/>
                  <a:pt x="20001" y="55439"/>
                  <a:pt x="29183" y="38911"/>
                </a:cubicBezTo>
                <a:cubicBezTo>
                  <a:pt x="36225" y="26235"/>
                  <a:pt x="48638" y="0"/>
                  <a:pt x="48638" y="0"/>
                </a:cubicBezTo>
              </a:path>
            </a:pathLst>
          </a:custGeom>
          <a:noFill/>
          <a:ln w="38100"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30" name="Picture 29">
            <a:extLst>
              <a:ext uri="{FF2B5EF4-FFF2-40B4-BE49-F238E27FC236}">
                <a16:creationId xmlns:a16="http://schemas.microsoft.com/office/drawing/2014/main" id="{5BFA7AE8-BEDA-CEB3-53D1-9557F78C1A7B}"/>
              </a:ext>
            </a:extLst>
          </p:cNvPr>
          <p:cNvPicPr>
            <a:picLocks noChangeAspect="1"/>
          </p:cNvPicPr>
          <p:nvPr/>
        </p:nvPicPr>
        <p:blipFill>
          <a:blip r:embed="rId4"/>
          <a:stretch>
            <a:fillRect/>
          </a:stretch>
        </p:blipFill>
        <p:spPr>
          <a:xfrm>
            <a:off x="1639661" y="2804938"/>
            <a:ext cx="333375" cy="314325"/>
          </a:xfrm>
          <a:prstGeom prst="rect">
            <a:avLst/>
          </a:prstGeom>
        </p:spPr>
      </p:pic>
      <p:sp>
        <p:nvSpPr>
          <p:cNvPr id="31" name="Freeform: Shape 30">
            <a:extLst>
              <a:ext uri="{FF2B5EF4-FFF2-40B4-BE49-F238E27FC236}">
                <a16:creationId xmlns:a16="http://schemas.microsoft.com/office/drawing/2014/main" id="{A92472DC-ADD6-4A52-B2CB-6307C19B4B9A}"/>
              </a:ext>
            </a:extLst>
          </p:cNvPr>
          <p:cNvSpPr/>
          <p:nvPr/>
        </p:nvSpPr>
        <p:spPr bwMode="auto">
          <a:xfrm rot="171630">
            <a:off x="1418898" y="2912718"/>
            <a:ext cx="223736" cy="97986"/>
          </a:xfrm>
          <a:custGeom>
            <a:avLst/>
            <a:gdLst>
              <a:gd name="connsiteX0" fmla="*/ 223736 w 223736"/>
              <a:gd name="connsiteY0" fmla="*/ 97986 h 97986"/>
              <a:gd name="connsiteX1" fmla="*/ 145915 w 223736"/>
              <a:gd name="connsiteY1" fmla="*/ 39620 h 97986"/>
              <a:gd name="connsiteX2" fmla="*/ 97277 w 223736"/>
              <a:gd name="connsiteY2" fmla="*/ 29893 h 97986"/>
              <a:gd name="connsiteX3" fmla="*/ 29183 w 223736"/>
              <a:gd name="connsiteY3" fmla="*/ 710 h 97986"/>
              <a:gd name="connsiteX4" fmla="*/ 0 w 223736"/>
              <a:gd name="connsiteY4" fmla="*/ 710 h 97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36" h="97986">
                <a:moveTo>
                  <a:pt x="223736" y="97986"/>
                </a:moveTo>
                <a:cubicBezTo>
                  <a:pt x="222594" y="97072"/>
                  <a:pt x="160487" y="45085"/>
                  <a:pt x="145915" y="39620"/>
                </a:cubicBezTo>
                <a:cubicBezTo>
                  <a:pt x="130434" y="33815"/>
                  <a:pt x="113490" y="33135"/>
                  <a:pt x="97277" y="29893"/>
                </a:cubicBezTo>
                <a:cubicBezTo>
                  <a:pt x="79554" y="21032"/>
                  <a:pt x="50656" y="4289"/>
                  <a:pt x="29183" y="710"/>
                </a:cubicBezTo>
                <a:cubicBezTo>
                  <a:pt x="19588" y="-889"/>
                  <a:pt x="9728" y="710"/>
                  <a:pt x="0" y="710"/>
                </a:cubicBezTo>
              </a:path>
            </a:pathLst>
          </a:custGeom>
          <a:noFill/>
          <a:ln w="38100"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5296" name="Freeform: Shape 55295">
            <a:extLst>
              <a:ext uri="{FF2B5EF4-FFF2-40B4-BE49-F238E27FC236}">
                <a16:creationId xmlns:a16="http://schemas.microsoft.com/office/drawing/2014/main" id="{9FB73ABF-708B-6039-6CD9-70B84DD5F941}"/>
              </a:ext>
            </a:extLst>
          </p:cNvPr>
          <p:cNvSpPr/>
          <p:nvPr/>
        </p:nvSpPr>
        <p:spPr bwMode="auto">
          <a:xfrm rot="171630">
            <a:off x="1360532" y="2786968"/>
            <a:ext cx="145915" cy="252919"/>
          </a:xfrm>
          <a:custGeom>
            <a:avLst/>
            <a:gdLst>
              <a:gd name="connsiteX0" fmla="*/ 0 w 145915"/>
              <a:gd name="connsiteY0" fmla="*/ 252919 h 252919"/>
              <a:gd name="connsiteX1" fmla="*/ 19456 w 145915"/>
              <a:gd name="connsiteY1" fmla="*/ 155643 h 252919"/>
              <a:gd name="connsiteX2" fmla="*/ 29183 w 145915"/>
              <a:gd name="connsiteY2" fmla="*/ 126460 h 252919"/>
              <a:gd name="connsiteX3" fmla="*/ 87549 w 145915"/>
              <a:gd name="connsiteY3" fmla="*/ 68094 h 252919"/>
              <a:gd name="connsiteX4" fmla="*/ 97277 w 145915"/>
              <a:gd name="connsiteY4" fmla="*/ 38911 h 252919"/>
              <a:gd name="connsiteX5" fmla="*/ 136188 w 145915"/>
              <a:gd name="connsiteY5" fmla="*/ 9728 h 252919"/>
              <a:gd name="connsiteX6" fmla="*/ 145915 w 145915"/>
              <a:gd name="connsiteY6" fmla="*/ 0 h 25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915" h="252919">
                <a:moveTo>
                  <a:pt x="0" y="252919"/>
                </a:moveTo>
                <a:cubicBezTo>
                  <a:pt x="6485" y="220494"/>
                  <a:pt x="9000" y="187014"/>
                  <a:pt x="19456" y="155643"/>
                </a:cubicBezTo>
                <a:cubicBezTo>
                  <a:pt x="22698" y="145915"/>
                  <a:pt x="22888" y="134554"/>
                  <a:pt x="29183" y="126460"/>
                </a:cubicBezTo>
                <a:cubicBezTo>
                  <a:pt x="46075" y="104742"/>
                  <a:pt x="87549" y="68094"/>
                  <a:pt x="87549" y="68094"/>
                </a:cubicBezTo>
                <a:cubicBezTo>
                  <a:pt x="90792" y="58366"/>
                  <a:pt x="90713" y="46788"/>
                  <a:pt x="97277" y="38911"/>
                </a:cubicBezTo>
                <a:cubicBezTo>
                  <a:pt x="107656" y="26456"/>
                  <a:pt x="123528" y="19856"/>
                  <a:pt x="136188" y="9728"/>
                </a:cubicBezTo>
                <a:cubicBezTo>
                  <a:pt x="139769" y="6863"/>
                  <a:pt x="142673" y="3243"/>
                  <a:pt x="145915" y="0"/>
                </a:cubicBezTo>
              </a:path>
            </a:pathLst>
          </a:custGeom>
          <a:noFill/>
          <a:ln w="38100"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5298" name="Freeform: Shape 55297">
            <a:extLst>
              <a:ext uri="{FF2B5EF4-FFF2-40B4-BE49-F238E27FC236}">
                <a16:creationId xmlns:a16="http://schemas.microsoft.com/office/drawing/2014/main" id="{E5388C24-BD18-0A9E-B56F-8959DA110F89}"/>
              </a:ext>
            </a:extLst>
          </p:cNvPr>
          <p:cNvSpPr/>
          <p:nvPr/>
        </p:nvSpPr>
        <p:spPr bwMode="auto">
          <a:xfrm rot="171630">
            <a:off x="1292439" y="2767513"/>
            <a:ext cx="87549" cy="175098"/>
          </a:xfrm>
          <a:custGeom>
            <a:avLst/>
            <a:gdLst>
              <a:gd name="connsiteX0" fmla="*/ 0 w 87549"/>
              <a:gd name="connsiteY0" fmla="*/ 175098 h 175098"/>
              <a:gd name="connsiteX1" fmla="*/ 19455 w 87549"/>
              <a:gd name="connsiteY1" fmla="*/ 126459 h 175098"/>
              <a:gd name="connsiteX2" fmla="*/ 29183 w 87549"/>
              <a:gd name="connsiteY2" fmla="*/ 68093 h 175098"/>
              <a:gd name="connsiteX3" fmla="*/ 58366 w 87549"/>
              <a:gd name="connsiteY3" fmla="*/ 38910 h 175098"/>
              <a:gd name="connsiteX4" fmla="*/ 87549 w 87549"/>
              <a:gd name="connsiteY4" fmla="*/ 0 h 175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9" h="175098">
                <a:moveTo>
                  <a:pt x="0" y="175098"/>
                </a:moveTo>
                <a:cubicBezTo>
                  <a:pt x="6485" y="158885"/>
                  <a:pt x="14861" y="143306"/>
                  <a:pt x="19455" y="126459"/>
                </a:cubicBezTo>
                <a:cubicBezTo>
                  <a:pt x="24645" y="107430"/>
                  <a:pt x="21172" y="86117"/>
                  <a:pt x="29183" y="68093"/>
                </a:cubicBezTo>
                <a:cubicBezTo>
                  <a:pt x="34770" y="55522"/>
                  <a:pt x="49559" y="49478"/>
                  <a:pt x="58366" y="38910"/>
                </a:cubicBezTo>
                <a:cubicBezTo>
                  <a:pt x="113346" y="-27067"/>
                  <a:pt x="56617" y="30928"/>
                  <a:pt x="87549" y="0"/>
                </a:cubicBezTo>
              </a:path>
            </a:pathLst>
          </a:custGeom>
          <a:noFill/>
          <a:ln w="38100"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5299" name="Freeform: Shape 55298">
            <a:extLst>
              <a:ext uri="{FF2B5EF4-FFF2-40B4-BE49-F238E27FC236}">
                <a16:creationId xmlns:a16="http://schemas.microsoft.com/office/drawing/2014/main" id="{074F4AD4-7E4C-7916-7CA7-02B27725948B}"/>
              </a:ext>
            </a:extLst>
          </p:cNvPr>
          <p:cNvSpPr/>
          <p:nvPr/>
        </p:nvSpPr>
        <p:spPr bwMode="auto">
          <a:xfrm rot="171630">
            <a:off x="1224345" y="2825879"/>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38100"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5300" name="Freeform: Shape 55299">
            <a:extLst>
              <a:ext uri="{FF2B5EF4-FFF2-40B4-BE49-F238E27FC236}">
                <a16:creationId xmlns:a16="http://schemas.microsoft.com/office/drawing/2014/main" id="{08A2246C-0BB0-3336-B982-60BC49E4CB98}"/>
              </a:ext>
            </a:extLst>
          </p:cNvPr>
          <p:cNvSpPr/>
          <p:nvPr/>
        </p:nvSpPr>
        <p:spPr bwMode="auto">
          <a:xfrm rot="171630">
            <a:off x="1234073" y="2757785"/>
            <a:ext cx="48638" cy="87549"/>
          </a:xfrm>
          <a:custGeom>
            <a:avLst/>
            <a:gdLst>
              <a:gd name="connsiteX0" fmla="*/ 0 w 48638"/>
              <a:gd name="connsiteY0" fmla="*/ 87549 h 87549"/>
              <a:gd name="connsiteX1" fmla="*/ 29183 w 48638"/>
              <a:gd name="connsiteY1" fmla="*/ 38911 h 87549"/>
              <a:gd name="connsiteX2" fmla="*/ 48638 w 48638"/>
              <a:gd name="connsiteY2" fmla="*/ 0 h 87549"/>
            </a:gdLst>
            <a:ahLst/>
            <a:cxnLst>
              <a:cxn ang="0">
                <a:pos x="connsiteX0" y="connsiteY0"/>
              </a:cxn>
              <a:cxn ang="0">
                <a:pos x="connsiteX1" y="connsiteY1"/>
              </a:cxn>
              <a:cxn ang="0">
                <a:pos x="connsiteX2" y="connsiteY2"/>
              </a:cxn>
            </a:cxnLst>
            <a:rect l="l" t="t" r="r" b="b"/>
            <a:pathLst>
              <a:path w="48638" h="87549">
                <a:moveTo>
                  <a:pt x="0" y="87549"/>
                </a:moveTo>
                <a:cubicBezTo>
                  <a:pt x="9728" y="71336"/>
                  <a:pt x="20001" y="55439"/>
                  <a:pt x="29183" y="38911"/>
                </a:cubicBezTo>
                <a:cubicBezTo>
                  <a:pt x="36225" y="26235"/>
                  <a:pt x="48638" y="0"/>
                  <a:pt x="48638" y="0"/>
                </a:cubicBezTo>
              </a:path>
            </a:pathLst>
          </a:custGeom>
          <a:noFill/>
          <a:ln w="38100"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5301" name="Rectangle 4">
            <a:extLst>
              <a:ext uri="{FF2B5EF4-FFF2-40B4-BE49-F238E27FC236}">
                <a16:creationId xmlns:a16="http://schemas.microsoft.com/office/drawing/2014/main" id="{35CFB5C7-6FC4-AC73-97E8-2F610FC5809D}"/>
              </a:ext>
            </a:extLst>
          </p:cNvPr>
          <p:cNvSpPr>
            <a:spLocks noChangeArrowheads="1"/>
          </p:cNvSpPr>
          <p:nvPr/>
        </p:nvSpPr>
        <p:spPr bwMode="auto">
          <a:xfrm>
            <a:off x="6404755" y="2208990"/>
            <a:ext cx="4838700" cy="3505200"/>
          </a:xfrm>
          <a:prstGeom prst="rect">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5302" name="Text Box 10">
            <a:extLst>
              <a:ext uri="{FF2B5EF4-FFF2-40B4-BE49-F238E27FC236}">
                <a16:creationId xmlns:a16="http://schemas.microsoft.com/office/drawing/2014/main" id="{22F73AA6-8706-C5CB-1401-92F26B3BC67B}"/>
              </a:ext>
            </a:extLst>
          </p:cNvPr>
          <p:cNvSpPr txBox="1">
            <a:spLocks noChangeArrowheads="1"/>
          </p:cNvSpPr>
          <p:nvPr/>
        </p:nvSpPr>
        <p:spPr bwMode="auto">
          <a:xfrm>
            <a:off x="6539257" y="5190716"/>
            <a:ext cx="1371600" cy="276999"/>
          </a:xfrm>
          <a:prstGeom prst="rect">
            <a:avLst/>
          </a:prstGeom>
          <a:noFill/>
          <a:ln w="12700">
            <a:solidFill>
              <a:schemeClr val="tx1"/>
            </a:solidFill>
            <a:miter lim="800000"/>
            <a:headEnd type="none" w="sm" len="sm"/>
            <a:tailEnd type="none" w="sm" len="sm"/>
          </a:ln>
        </p:spPr>
        <p:txBody>
          <a:bodyPr wrap="square">
            <a:spAutoFit/>
          </a:bodyPr>
          <a:lstStyle/>
          <a:p>
            <a:pPr>
              <a:spcBef>
                <a:spcPct val="50000"/>
              </a:spcBef>
            </a:pPr>
            <a:r>
              <a:rPr lang="en-US" sz="1200" b="1" dirty="0"/>
              <a:t>Load = 50 ohm</a:t>
            </a:r>
          </a:p>
        </p:txBody>
      </p:sp>
      <p:sp>
        <p:nvSpPr>
          <p:cNvPr id="55303" name="Text Box 12">
            <a:extLst>
              <a:ext uri="{FF2B5EF4-FFF2-40B4-BE49-F238E27FC236}">
                <a16:creationId xmlns:a16="http://schemas.microsoft.com/office/drawing/2014/main" id="{A28E4EF3-0B8D-6050-C6FB-934E68A07E69}"/>
              </a:ext>
            </a:extLst>
          </p:cNvPr>
          <p:cNvSpPr txBox="1">
            <a:spLocks noChangeArrowheads="1"/>
          </p:cNvSpPr>
          <p:nvPr/>
        </p:nvSpPr>
        <p:spPr bwMode="auto">
          <a:xfrm>
            <a:off x="6765625" y="2418966"/>
            <a:ext cx="1219200" cy="276999"/>
          </a:xfrm>
          <a:prstGeom prst="rect">
            <a:avLst/>
          </a:prstGeom>
          <a:noFill/>
          <a:ln w="12700">
            <a:solidFill>
              <a:schemeClr val="tx1"/>
            </a:solidFill>
            <a:miter lim="800000"/>
            <a:headEnd type="none" w="sm" len="sm"/>
            <a:tailEnd type="none" w="sm" len="sm"/>
          </a:ln>
        </p:spPr>
        <p:txBody>
          <a:bodyPr wrap="square">
            <a:spAutoFit/>
          </a:bodyPr>
          <a:lstStyle/>
          <a:p>
            <a:pPr>
              <a:spcBef>
                <a:spcPct val="50000"/>
              </a:spcBef>
            </a:pPr>
            <a:r>
              <a:rPr lang="en-US" sz="1200" b="1" dirty="0"/>
              <a:t>Source = 1V</a:t>
            </a:r>
          </a:p>
        </p:txBody>
      </p:sp>
      <p:sp>
        <p:nvSpPr>
          <p:cNvPr id="55305" name="Rectangle 55304">
            <a:extLst>
              <a:ext uri="{FF2B5EF4-FFF2-40B4-BE49-F238E27FC236}">
                <a16:creationId xmlns:a16="http://schemas.microsoft.com/office/drawing/2014/main" id="{6B553092-A8C9-6F6D-5E36-295ADFE4D483}"/>
              </a:ext>
            </a:extLst>
          </p:cNvPr>
          <p:cNvSpPr/>
          <p:nvPr/>
        </p:nvSpPr>
        <p:spPr bwMode="auto">
          <a:xfrm>
            <a:off x="7339116" y="2856688"/>
            <a:ext cx="3200400" cy="228591"/>
          </a:xfrm>
          <a:prstGeom prst="rect">
            <a:avLst/>
          </a:prstGeom>
          <a:solidFill>
            <a:srgbClr val="002060"/>
          </a:solidFill>
          <a:ln w="158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5306" name="Rectangle 55305">
            <a:extLst>
              <a:ext uri="{FF2B5EF4-FFF2-40B4-BE49-F238E27FC236}">
                <a16:creationId xmlns:a16="http://schemas.microsoft.com/office/drawing/2014/main" id="{3A39ACDE-8537-AF96-15A9-2ABCFCC06A15}"/>
              </a:ext>
            </a:extLst>
          </p:cNvPr>
          <p:cNvSpPr/>
          <p:nvPr/>
        </p:nvSpPr>
        <p:spPr bwMode="auto">
          <a:xfrm>
            <a:off x="7510592" y="4875997"/>
            <a:ext cx="3028923" cy="242497"/>
          </a:xfrm>
          <a:prstGeom prst="rect">
            <a:avLst/>
          </a:prstGeom>
          <a:solidFill>
            <a:srgbClr val="002060"/>
          </a:solidFill>
          <a:ln w="158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5307" name="Rectangle 55306">
            <a:extLst>
              <a:ext uri="{FF2B5EF4-FFF2-40B4-BE49-F238E27FC236}">
                <a16:creationId xmlns:a16="http://schemas.microsoft.com/office/drawing/2014/main" id="{9619C496-F076-BE1E-68C9-3496777FA134}"/>
              </a:ext>
            </a:extLst>
          </p:cNvPr>
          <p:cNvSpPr/>
          <p:nvPr/>
        </p:nvSpPr>
        <p:spPr bwMode="auto">
          <a:xfrm rot="5400000">
            <a:off x="9335583" y="3858294"/>
            <a:ext cx="2249928" cy="242664"/>
          </a:xfrm>
          <a:prstGeom prst="rect">
            <a:avLst/>
          </a:prstGeom>
          <a:solidFill>
            <a:srgbClr val="002060"/>
          </a:solidFill>
          <a:ln w="158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5308" name="AutoShape 13">
            <a:extLst>
              <a:ext uri="{FF2B5EF4-FFF2-40B4-BE49-F238E27FC236}">
                <a16:creationId xmlns:a16="http://schemas.microsoft.com/office/drawing/2014/main" id="{BE621EB4-91E5-7C4F-DAD5-6AC0BCC9EEDA}"/>
              </a:ext>
            </a:extLst>
          </p:cNvPr>
          <p:cNvSpPr>
            <a:spLocks noChangeArrowheads="1"/>
          </p:cNvSpPr>
          <p:nvPr/>
        </p:nvSpPr>
        <p:spPr bwMode="auto">
          <a:xfrm>
            <a:off x="7547755" y="2856690"/>
            <a:ext cx="381000" cy="228600"/>
          </a:xfrm>
          <a:prstGeom prst="rightArrow">
            <a:avLst>
              <a:gd name="adj1" fmla="val 33333"/>
              <a:gd name="adj2" fmla="val 41667"/>
            </a:avLst>
          </a:prstGeom>
          <a:solidFill>
            <a:srgbClr val="FF0000"/>
          </a:solidFill>
          <a:ln w="12700">
            <a:solidFill>
              <a:schemeClr val="tx1"/>
            </a:solidFill>
            <a:miter lim="800000"/>
            <a:headEnd type="none" w="sm" len="sm"/>
            <a:tailEnd type="none" w="sm" len="sm"/>
          </a:ln>
        </p:spPr>
        <p:txBody>
          <a:bodyPr wrap="none" anchor="ctr"/>
          <a:lstStyle/>
          <a:p>
            <a:endParaRPr lang="fr-FR"/>
          </a:p>
        </p:txBody>
      </p:sp>
      <p:sp>
        <p:nvSpPr>
          <p:cNvPr id="55309" name="AutoShape 14">
            <a:extLst>
              <a:ext uri="{FF2B5EF4-FFF2-40B4-BE49-F238E27FC236}">
                <a16:creationId xmlns:a16="http://schemas.microsoft.com/office/drawing/2014/main" id="{E4AAA6A5-E963-B58D-552B-DBE721A796D7}"/>
              </a:ext>
            </a:extLst>
          </p:cNvPr>
          <p:cNvSpPr>
            <a:spLocks noChangeArrowheads="1"/>
          </p:cNvSpPr>
          <p:nvPr/>
        </p:nvSpPr>
        <p:spPr bwMode="auto">
          <a:xfrm>
            <a:off x="8309755" y="2856690"/>
            <a:ext cx="381000" cy="228600"/>
          </a:xfrm>
          <a:prstGeom prst="rightArrow">
            <a:avLst>
              <a:gd name="adj1" fmla="val 33333"/>
              <a:gd name="adj2" fmla="val 41667"/>
            </a:avLst>
          </a:prstGeom>
          <a:solidFill>
            <a:srgbClr val="FF0000"/>
          </a:solidFill>
          <a:ln w="12700">
            <a:solidFill>
              <a:schemeClr val="tx1"/>
            </a:solidFill>
            <a:miter lim="800000"/>
            <a:headEnd type="none" w="sm" len="sm"/>
            <a:tailEnd type="none" w="sm" len="sm"/>
          </a:ln>
        </p:spPr>
        <p:txBody>
          <a:bodyPr wrap="none" anchor="ctr"/>
          <a:lstStyle/>
          <a:p>
            <a:endParaRPr lang="fr-FR"/>
          </a:p>
        </p:txBody>
      </p:sp>
      <p:sp>
        <p:nvSpPr>
          <p:cNvPr id="55310" name="AutoShape 15">
            <a:extLst>
              <a:ext uri="{FF2B5EF4-FFF2-40B4-BE49-F238E27FC236}">
                <a16:creationId xmlns:a16="http://schemas.microsoft.com/office/drawing/2014/main" id="{11252D19-F499-B779-4EE4-C326EA22D837}"/>
              </a:ext>
            </a:extLst>
          </p:cNvPr>
          <p:cNvSpPr>
            <a:spLocks noChangeArrowheads="1"/>
          </p:cNvSpPr>
          <p:nvPr/>
        </p:nvSpPr>
        <p:spPr bwMode="auto">
          <a:xfrm>
            <a:off x="9147955" y="2856690"/>
            <a:ext cx="381000" cy="228600"/>
          </a:xfrm>
          <a:prstGeom prst="rightArrow">
            <a:avLst>
              <a:gd name="adj1" fmla="val 33333"/>
              <a:gd name="adj2" fmla="val 41667"/>
            </a:avLst>
          </a:prstGeom>
          <a:solidFill>
            <a:srgbClr val="FF0000"/>
          </a:solidFill>
          <a:ln w="12700">
            <a:solidFill>
              <a:schemeClr val="tx1"/>
            </a:solidFill>
            <a:miter lim="800000"/>
            <a:headEnd type="none" w="sm" len="sm"/>
            <a:tailEnd type="none" w="sm" len="sm"/>
          </a:ln>
        </p:spPr>
        <p:txBody>
          <a:bodyPr wrap="none" anchor="ctr"/>
          <a:lstStyle/>
          <a:p>
            <a:endParaRPr lang="fr-FR"/>
          </a:p>
        </p:txBody>
      </p:sp>
      <p:sp>
        <p:nvSpPr>
          <p:cNvPr id="55311" name="AutoShape 16">
            <a:extLst>
              <a:ext uri="{FF2B5EF4-FFF2-40B4-BE49-F238E27FC236}">
                <a16:creationId xmlns:a16="http://schemas.microsoft.com/office/drawing/2014/main" id="{509FAA0D-C710-6730-8588-1CACCBE62825}"/>
              </a:ext>
            </a:extLst>
          </p:cNvPr>
          <p:cNvSpPr>
            <a:spLocks noChangeArrowheads="1"/>
          </p:cNvSpPr>
          <p:nvPr/>
        </p:nvSpPr>
        <p:spPr bwMode="auto">
          <a:xfrm>
            <a:off x="9909955" y="2856690"/>
            <a:ext cx="381000" cy="228600"/>
          </a:xfrm>
          <a:prstGeom prst="rightArrow">
            <a:avLst>
              <a:gd name="adj1" fmla="val 33333"/>
              <a:gd name="adj2" fmla="val 41667"/>
            </a:avLst>
          </a:prstGeom>
          <a:solidFill>
            <a:srgbClr val="FF0000"/>
          </a:solidFill>
          <a:ln w="12700">
            <a:solidFill>
              <a:schemeClr val="tx1"/>
            </a:solidFill>
            <a:miter lim="800000"/>
            <a:headEnd type="none" w="sm" len="sm"/>
            <a:tailEnd type="none" w="sm" len="sm"/>
          </a:ln>
        </p:spPr>
        <p:txBody>
          <a:bodyPr wrap="none" anchor="ctr"/>
          <a:lstStyle/>
          <a:p>
            <a:endParaRPr lang="fr-FR"/>
          </a:p>
        </p:txBody>
      </p:sp>
      <p:sp>
        <p:nvSpPr>
          <p:cNvPr id="55312" name="AutoShape 17">
            <a:extLst>
              <a:ext uri="{FF2B5EF4-FFF2-40B4-BE49-F238E27FC236}">
                <a16:creationId xmlns:a16="http://schemas.microsoft.com/office/drawing/2014/main" id="{44616F37-B38B-E3E0-BB05-D95EEC6A87E0}"/>
              </a:ext>
            </a:extLst>
          </p:cNvPr>
          <p:cNvSpPr>
            <a:spLocks noChangeArrowheads="1"/>
          </p:cNvSpPr>
          <p:nvPr/>
        </p:nvSpPr>
        <p:spPr bwMode="auto">
          <a:xfrm rot="5400000">
            <a:off x="10290955" y="3275790"/>
            <a:ext cx="381000" cy="228600"/>
          </a:xfrm>
          <a:prstGeom prst="rightArrow">
            <a:avLst>
              <a:gd name="adj1" fmla="val 33333"/>
              <a:gd name="adj2" fmla="val 41667"/>
            </a:avLst>
          </a:prstGeom>
          <a:solidFill>
            <a:srgbClr val="FF0000"/>
          </a:solidFill>
          <a:ln w="12700">
            <a:solidFill>
              <a:schemeClr val="tx1"/>
            </a:solidFill>
            <a:miter lim="800000"/>
            <a:headEnd type="none" w="sm" len="sm"/>
            <a:tailEnd type="none" w="sm" len="sm"/>
          </a:ln>
        </p:spPr>
        <p:txBody>
          <a:bodyPr wrap="none" anchor="ctr"/>
          <a:lstStyle/>
          <a:p>
            <a:endParaRPr lang="fr-FR"/>
          </a:p>
        </p:txBody>
      </p:sp>
      <p:sp>
        <p:nvSpPr>
          <p:cNvPr id="55313" name="AutoShape 18">
            <a:extLst>
              <a:ext uri="{FF2B5EF4-FFF2-40B4-BE49-F238E27FC236}">
                <a16:creationId xmlns:a16="http://schemas.microsoft.com/office/drawing/2014/main" id="{FC533CDA-468D-CB5D-9B13-025F4739E104}"/>
              </a:ext>
            </a:extLst>
          </p:cNvPr>
          <p:cNvSpPr>
            <a:spLocks noChangeArrowheads="1"/>
          </p:cNvSpPr>
          <p:nvPr/>
        </p:nvSpPr>
        <p:spPr bwMode="auto">
          <a:xfrm rot="5400000">
            <a:off x="10290955" y="4113990"/>
            <a:ext cx="381000" cy="228600"/>
          </a:xfrm>
          <a:prstGeom prst="rightArrow">
            <a:avLst>
              <a:gd name="adj1" fmla="val 33333"/>
              <a:gd name="adj2" fmla="val 41667"/>
            </a:avLst>
          </a:prstGeom>
          <a:solidFill>
            <a:srgbClr val="FF0000"/>
          </a:solidFill>
          <a:ln w="12700">
            <a:solidFill>
              <a:schemeClr val="tx1"/>
            </a:solidFill>
            <a:miter lim="800000"/>
            <a:headEnd type="none" w="sm" len="sm"/>
            <a:tailEnd type="none" w="sm" len="sm"/>
          </a:ln>
        </p:spPr>
        <p:txBody>
          <a:bodyPr wrap="none" anchor="ctr"/>
          <a:lstStyle/>
          <a:p>
            <a:endParaRPr lang="fr-FR"/>
          </a:p>
        </p:txBody>
      </p:sp>
      <p:sp>
        <p:nvSpPr>
          <p:cNvPr id="55314" name="AutoShape 19">
            <a:extLst>
              <a:ext uri="{FF2B5EF4-FFF2-40B4-BE49-F238E27FC236}">
                <a16:creationId xmlns:a16="http://schemas.microsoft.com/office/drawing/2014/main" id="{B1BBE4BE-B2C2-DB3C-FC9E-1F4B21FA14D5}"/>
              </a:ext>
            </a:extLst>
          </p:cNvPr>
          <p:cNvSpPr>
            <a:spLocks noChangeArrowheads="1"/>
          </p:cNvSpPr>
          <p:nvPr/>
        </p:nvSpPr>
        <p:spPr bwMode="auto">
          <a:xfrm rot="10800000">
            <a:off x="9757555" y="4837890"/>
            <a:ext cx="381000" cy="228600"/>
          </a:xfrm>
          <a:prstGeom prst="rightArrow">
            <a:avLst>
              <a:gd name="adj1" fmla="val 33333"/>
              <a:gd name="adj2" fmla="val 41667"/>
            </a:avLst>
          </a:prstGeom>
          <a:solidFill>
            <a:srgbClr val="FF0000"/>
          </a:solidFill>
          <a:ln w="12700">
            <a:solidFill>
              <a:schemeClr val="tx1"/>
            </a:solidFill>
            <a:miter lim="800000"/>
            <a:headEnd type="none" w="sm" len="sm"/>
            <a:tailEnd type="none" w="sm" len="sm"/>
          </a:ln>
        </p:spPr>
        <p:txBody>
          <a:bodyPr wrap="none" anchor="ctr"/>
          <a:lstStyle/>
          <a:p>
            <a:endParaRPr lang="fr-FR"/>
          </a:p>
        </p:txBody>
      </p:sp>
      <p:sp>
        <p:nvSpPr>
          <p:cNvPr id="55315" name="AutoShape 20">
            <a:extLst>
              <a:ext uri="{FF2B5EF4-FFF2-40B4-BE49-F238E27FC236}">
                <a16:creationId xmlns:a16="http://schemas.microsoft.com/office/drawing/2014/main" id="{1F22FB5A-0606-1B87-68A0-396DAFF4E22C}"/>
              </a:ext>
            </a:extLst>
          </p:cNvPr>
          <p:cNvSpPr>
            <a:spLocks noChangeArrowheads="1"/>
          </p:cNvSpPr>
          <p:nvPr/>
        </p:nvSpPr>
        <p:spPr bwMode="auto">
          <a:xfrm rot="10800000">
            <a:off x="8766955" y="4837890"/>
            <a:ext cx="381000" cy="228600"/>
          </a:xfrm>
          <a:prstGeom prst="rightArrow">
            <a:avLst>
              <a:gd name="adj1" fmla="val 33333"/>
              <a:gd name="adj2" fmla="val 41667"/>
            </a:avLst>
          </a:prstGeom>
          <a:solidFill>
            <a:srgbClr val="FF0000"/>
          </a:solidFill>
          <a:ln w="12700">
            <a:solidFill>
              <a:schemeClr val="tx1"/>
            </a:solidFill>
            <a:miter lim="800000"/>
            <a:headEnd type="none" w="sm" len="sm"/>
            <a:tailEnd type="none" w="sm" len="sm"/>
          </a:ln>
        </p:spPr>
        <p:txBody>
          <a:bodyPr wrap="none" anchor="ctr"/>
          <a:lstStyle/>
          <a:p>
            <a:endParaRPr lang="fr-FR"/>
          </a:p>
        </p:txBody>
      </p:sp>
      <p:sp>
        <p:nvSpPr>
          <p:cNvPr id="55316" name="AutoShape 21">
            <a:extLst>
              <a:ext uri="{FF2B5EF4-FFF2-40B4-BE49-F238E27FC236}">
                <a16:creationId xmlns:a16="http://schemas.microsoft.com/office/drawing/2014/main" id="{D3A9238F-A0AB-FB3C-3ADC-CF9D4BD17848}"/>
              </a:ext>
            </a:extLst>
          </p:cNvPr>
          <p:cNvSpPr>
            <a:spLocks noChangeArrowheads="1"/>
          </p:cNvSpPr>
          <p:nvPr/>
        </p:nvSpPr>
        <p:spPr bwMode="auto">
          <a:xfrm rot="10800000">
            <a:off x="7700155" y="4837890"/>
            <a:ext cx="381000" cy="228600"/>
          </a:xfrm>
          <a:prstGeom prst="rightArrow">
            <a:avLst>
              <a:gd name="adj1" fmla="val 33333"/>
              <a:gd name="adj2" fmla="val 41667"/>
            </a:avLst>
          </a:prstGeom>
          <a:solidFill>
            <a:srgbClr val="FF0000"/>
          </a:solidFill>
          <a:ln w="12700">
            <a:solidFill>
              <a:schemeClr val="tx1"/>
            </a:solidFill>
            <a:miter lim="800000"/>
            <a:headEnd type="none" w="sm" len="sm"/>
            <a:tailEnd type="none" w="sm" len="sm"/>
          </a:ln>
        </p:spPr>
        <p:txBody>
          <a:bodyPr wrap="none" anchor="ctr"/>
          <a:lstStyle/>
          <a:p>
            <a:endParaRPr lang="fr-FR"/>
          </a:p>
        </p:txBody>
      </p:sp>
      <p:pic>
        <p:nvPicPr>
          <p:cNvPr id="55321" name="Picture 55320">
            <a:extLst>
              <a:ext uri="{FF2B5EF4-FFF2-40B4-BE49-F238E27FC236}">
                <a16:creationId xmlns:a16="http://schemas.microsoft.com/office/drawing/2014/main" id="{DE79E4C6-998F-2250-40F1-8202D348415E}"/>
              </a:ext>
            </a:extLst>
          </p:cNvPr>
          <p:cNvPicPr>
            <a:picLocks noChangeAspect="1"/>
          </p:cNvPicPr>
          <p:nvPr/>
        </p:nvPicPr>
        <p:blipFill>
          <a:blip r:embed="rId3"/>
          <a:stretch>
            <a:fillRect/>
          </a:stretch>
        </p:blipFill>
        <p:spPr>
          <a:xfrm>
            <a:off x="7002687" y="4747007"/>
            <a:ext cx="585788" cy="410365"/>
          </a:xfrm>
          <a:prstGeom prst="rect">
            <a:avLst/>
          </a:prstGeom>
        </p:spPr>
      </p:pic>
      <p:sp>
        <p:nvSpPr>
          <p:cNvPr id="55322" name="Freeform: Shape 55321">
            <a:extLst>
              <a:ext uri="{FF2B5EF4-FFF2-40B4-BE49-F238E27FC236}">
                <a16:creationId xmlns:a16="http://schemas.microsoft.com/office/drawing/2014/main" id="{B6A9A6FF-B72F-5982-FEC8-7C14B498F51F}"/>
              </a:ext>
            </a:extLst>
          </p:cNvPr>
          <p:cNvSpPr/>
          <p:nvPr/>
        </p:nvSpPr>
        <p:spPr bwMode="auto">
          <a:xfrm>
            <a:off x="6845742" y="4797459"/>
            <a:ext cx="223736" cy="97986"/>
          </a:xfrm>
          <a:custGeom>
            <a:avLst/>
            <a:gdLst>
              <a:gd name="connsiteX0" fmla="*/ 223736 w 223736"/>
              <a:gd name="connsiteY0" fmla="*/ 97986 h 97986"/>
              <a:gd name="connsiteX1" fmla="*/ 145915 w 223736"/>
              <a:gd name="connsiteY1" fmla="*/ 39620 h 97986"/>
              <a:gd name="connsiteX2" fmla="*/ 97277 w 223736"/>
              <a:gd name="connsiteY2" fmla="*/ 29893 h 97986"/>
              <a:gd name="connsiteX3" fmla="*/ 29183 w 223736"/>
              <a:gd name="connsiteY3" fmla="*/ 710 h 97986"/>
              <a:gd name="connsiteX4" fmla="*/ 0 w 223736"/>
              <a:gd name="connsiteY4" fmla="*/ 710 h 97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36" h="97986">
                <a:moveTo>
                  <a:pt x="223736" y="97986"/>
                </a:moveTo>
                <a:cubicBezTo>
                  <a:pt x="222594" y="97072"/>
                  <a:pt x="160487" y="45085"/>
                  <a:pt x="145915" y="39620"/>
                </a:cubicBezTo>
                <a:cubicBezTo>
                  <a:pt x="130434" y="33815"/>
                  <a:pt x="113490" y="33135"/>
                  <a:pt x="97277" y="29893"/>
                </a:cubicBezTo>
                <a:cubicBezTo>
                  <a:pt x="79554" y="21032"/>
                  <a:pt x="50656" y="4289"/>
                  <a:pt x="29183" y="710"/>
                </a:cubicBezTo>
                <a:cubicBezTo>
                  <a:pt x="19588" y="-889"/>
                  <a:pt x="9728" y="710"/>
                  <a:pt x="0" y="710"/>
                </a:cubicBezTo>
              </a:path>
            </a:pathLst>
          </a:custGeom>
          <a:noFill/>
          <a:ln w="38100"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5323" name="Freeform: Shape 55322">
            <a:extLst>
              <a:ext uri="{FF2B5EF4-FFF2-40B4-BE49-F238E27FC236}">
                <a16:creationId xmlns:a16="http://schemas.microsoft.com/office/drawing/2014/main" id="{19261ADB-BFA7-E51A-8C90-9BC5290FDA03}"/>
              </a:ext>
            </a:extLst>
          </p:cNvPr>
          <p:cNvSpPr/>
          <p:nvPr/>
        </p:nvSpPr>
        <p:spPr bwMode="auto">
          <a:xfrm>
            <a:off x="6787376" y="4671709"/>
            <a:ext cx="145915" cy="252919"/>
          </a:xfrm>
          <a:custGeom>
            <a:avLst/>
            <a:gdLst>
              <a:gd name="connsiteX0" fmla="*/ 0 w 145915"/>
              <a:gd name="connsiteY0" fmla="*/ 252919 h 252919"/>
              <a:gd name="connsiteX1" fmla="*/ 19456 w 145915"/>
              <a:gd name="connsiteY1" fmla="*/ 155643 h 252919"/>
              <a:gd name="connsiteX2" fmla="*/ 29183 w 145915"/>
              <a:gd name="connsiteY2" fmla="*/ 126460 h 252919"/>
              <a:gd name="connsiteX3" fmla="*/ 87549 w 145915"/>
              <a:gd name="connsiteY3" fmla="*/ 68094 h 252919"/>
              <a:gd name="connsiteX4" fmla="*/ 97277 w 145915"/>
              <a:gd name="connsiteY4" fmla="*/ 38911 h 252919"/>
              <a:gd name="connsiteX5" fmla="*/ 136188 w 145915"/>
              <a:gd name="connsiteY5" fmla="*/ 9728 h 252919"/>
              <a:gd name="connsiteX6" fmla="*/ 145915 w 145915"/>
              <a:gd name="connsiteY6" fmla="*/ 0 h 25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915" h="252919">
                <a:moveTo>
                  <a:pt x="0" y="252919"/>
                </a:moveTo>
                <a:cubicBezTo>
                  <a:pt x="6485" y="220494"/>
                  <a:pt x="9000" y="187014"/>
                  <a:pt x="19456" y="155643"/>
                </a:cubicBezTo>
                <a:cubicBezTo>
                  <a:pt x="22698" y="145915"/>
                  <a:pt x="22888" y="134554"/>
                  <a:pt x="29183" y="126460"/>
                </a:cubicBezTo>
                <a:cubicBezTo>
                  <a:pt x="46075" y="104742"/>
                  <a:pt x="87549" y="68094"/>
                  <a:pt x="87549" y="68094"/>
                </a:cubicBezTo>
                <a:cubicBezTo>
                  <a:pt x="90792" y="58366"/>
                  <a:pt x="90713" y="46788"/>
                  <a:pt x="97277" y="38911"/>
                </a:cubicBezTo>
                <a:cubicBezTo>
                  <a:pt x="107656" y="26456"/>
                  <a:pt x="123528" y="19856"/>
                  <a:pt x="136188" y="9728"/>
                </a:cubicBezTo>
                <a:cubicBezTo>
                  <a:pt x="139769" y="6863"/>
                  <a:pt x="142673" y="3243"/>
                  <a:pt x="145915" y="0"/>
                </a:cubicBezTo>
              </a:path>
            </a:pathLst>
          </a:custGeom>
          <a:noFill/>
          <a:ln w="38100"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5324" name="Freeform: Shape 55323">
            <a:extLst>
              <a:ext uri="{FF2B5EF4-FFF2-40B4-BE49-F238E27FC236}">
                <a16:creationId xmlns:a16="http://schemas.microsoft.com/office/drawing/2014/main" id="{F10D5848-CA31-BE9C-CA11-ECDB7A2866F7}"/>
              </a:ext>
            </a:extLst>
          </p:cNvPr>
          <p:cNvSpPr/>
          <p:nvPr/>
        </p:nvSpPr>
        <p:spPr bwMode="auto">
          <a:xfrm>
            <a:off x="6719283" y="4652254"/>
            <a:ext cx="87549" cy="175098"/>
          </a:xfrm>
          <a:custGeom>
            <a:avLst/>
            <a:gdLst>
              <a:gd name="connsiteX0" fmla="*/ 0 w 87549"/>
              <a:gd name="connsiteY0" fmla="*/ 175098 h 175098"/>
              <a:gd name="connsiteX1" fmla="*/ 19455 w 87549"/>
              <a:gd name="connsiteY1" fmla="*/ 126459 h 175098"/>
              <a:gd name="connsiteX2" fmla="*/ 29183 w 87549"/>
              <a:gd name="connsiteY2" fmla="*/ 68093 h 175098"/>
              <a:gd name="connsiteX3" fmla="*/ 58366 w 87549"/>
              <a:gd name="connsiteY3" fmla="*/ 38910 h 175098"/>
              <a:gd name="connsiteX4" fmla="*/ 87549 w 87549"/>
              <a:gd name="connsiteY4" fmla="*/ 0 h 175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9" h="175098">
                <a:moveTo>
                  <a:pt x="0" y="175098"/>
                </a:moveTo>
                <a:cubicBezTo>
                  <a:pt x="6485" y="158885"/>
                  <a:pt x="14861" y="143306"/>
                  <a:pt x="19455" y="126459"/>
                </a:cubicBezTo>
                <a:cubicBezTo>
                  <a:pt x="24645" y="107430"/>
                  <a:pt x="21172" y="86117"/>
                  <a:pt x="29183" y="68093"/>
                </a:cubicBezTo>
                <a:cubicBezTo>
                  <a:pt x="34770" y="55522"/>
                  <a:pt x="49559" y="49478"/>
                  <a:pt x="58366" y="38910"/>
                </a:cubicBezTo>
                <a:cubicBezTo>
                  <a:pt x="113346" y="-27067"/>
                  <a:pt x="56617" y="30928"/>
                  <a:pt x="87549" y="0"/>
                </a:cubicBezTo>
              </a:path>
            </a:pathLst>
          </a:custGeom>
          <a:noFill/>
          <a:ln w="38100"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5325" name="Freeform: Shape 55324">
            <a:extLst>
              <a:ext uri="{FF2B5EF4-FFF2-40B4-BE49-F238E27FC236}">
                <a16:creationId xmlns:a16="http://schemas.microsoft.com/office/drawing/2014/main" id="{E12BB5AA-E483-BA7C-3F2E-602D3F80BA2F}"/>
              </a:ext>
            </a:extLst>
          </p:cNvPr>
          <p:cNvSpPr/>
          <p:nvPr/>
        </p:nvSpPr>
        <p:spPr bwMode="auto">
          <a:xfrm>
            <a:off x="6651189" y="4710620"/>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38100"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5326" name="Freeform: Shape 55325">
            <a:extLst>
              <a:ext uri="{FF2B5EF4-FFF2-40B4-BE49-F238E27FC236}">
                <a16:creationId xmlns:a16="http://schemas.microsoft.com/office/drawing/2014/main" id="{47A2984F-CD4A-DB40-B51C-B51E9ADEB40B}"/>
              </a:ext>
            </a:extLst>
          </p:cNvPr>
          <p:cNvSpPr/>
          <p:nvPr/>
        </p:nvSpPr>
        <p:spPr bwMode="auto">
          <a:xfrm>
            <a:off x="6660917" y="4642526"/>
            <a:ext cx="48638" cy="87549"/>
          </a:xfrm>
          <a:custGeom>
            <a:avLst/>
            <a:gdLst>
              <a:gd name="connsiteX0" fmla="*/ 0 w 48638"/>
              <a:gd name="connsiteY0" fmla="*/ 87549 h 87549"/>
              <a:gd name="connsiteX1" fmla="*/ 29183 w 48638"/>
              <a:gd name="connsiteY1" fmla="*/ 38911 h 87549"/>
              <a:gd name="connsiteX2" fmla="*/ 48638 w 48638"/>
              <a:gd name="connsiteY2" fmla="*/ 0 h 87549"/>
            </a:gdLst>
            <a:ahLst/>
            <a:cxnLst>
              <a:cxn ang="0">
                <a:pos x="connsiteX0" y="connsiteY0"/>
              </a:cxn>
              <a:cxn ang="0">
                <a:pos x="connsiteX1" y="connsiteY1"/>
              </a:cxn>
              <a:cxn ang="0">
                <a:pos x="connsiteX2" y="connsiteY2"/>
              </a:cxn>
            </a:cxnLst>
            <a:rect l="l" t="t" r="r" b="b"/>
            <a:pathLst>
              <a:path w="48638" h="87549">
                <a:moveTo>
                  <a:pt x="0" y="87549"/>
                </a:moveTo>
                <a:cubicBezTo>
                  <a:pt x="9728" y="71336"/>
                  <a:pt x="20001" y="55439"/>
                  <a:pt x="29183" y="38911"/>
                </a:cubicBezTo>
                <a:cubicBezTo>
                  <a:pt x="36225" y="26235"/>
                  <a:pt x="48638" y="0"/>
                  <a:pt x="48638" y="0"/>
                </a:cubicBezTo>
              </a:path>
            </a:pathLst>
          </a:custGeom>
          <a:noFill/>
          <a:ln w="38100"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55327" name="Picture 55326">
            <a:extLst>
              <a:ext uri="{FF2B5EF4-FFF2-40B4-BE49-F238E27FC236}">
                <a16:creationId xmlns:a16="http://schemas.microsoft.com/office/drawing/2014/main" id="{1E22F1B3-EC27-5BA9-75AE-0967EA13A7BD}"/>
              </a:ext>
            </a:extLst>
          </p:cNvPr>
          <p:cNvPicPr>
            <a:picLocks noChangeAspect="1"/>
          </p:cNvPicPr>
          <p:nvPr/>
        </p:nvPicPr>
        <p:blipFill>
          <a:blip r:embed="rId4"/>
          <a:stretch>
            <a:fillRect/>
          </a:stretch>
        </p:blipFill>
        <p:spPr>
          <a:xfrm>
            <a:off x="7020983" y="2804938"/>
            <a:ext cx="333375" cy="314325"/>
          </a:xfrm>
          <a:prstGeom prst="rect">
            <a:avLst/>
          </a:prstGeom>
        </p:spPr>
      </p:pic>
      <p:sp>
        <p:nvSpPr>
          <p:cNvPr id="55328" name="Freeform: Shape 55327">
            <a:extLst>
              <a:ext uri="{FF2B5EF4-FFF2-40B4-BE49-F238E27FC236}">
                <a16:creationId xmlns:a16="http://schemas.microsoft.com/office/drawing/2014/main" id="{810A0734-2063-EB30-8451-88334BC63950}"/>
              </a:ext>
            </a:extLst>
          </p:cNvPr>
          <p:cNvSpPr/>
          <p:nvPr/>
        </p:nvSpPr>
        <p:spPr bwMode="auto">
          <a:xfrm rot="171630">
            <a:off x="6800220" y="2912718"/>
            <a:ext cx="223736" cy="97986"/>
          </a:xfrm>
          <a:custGeom>
            <a:avLst/>
            <a:gdLst>
              <a:gd name="connsiteX0" fmla="*/ 223736 w 223736"/>
              <a:gd name="connsiteY0" fmla="*/ 97986 h 97986"/>
              <a:gd name="connsiteX1" fmla="*/ 145915 w 223736"/>
              <a:gd name="connsiteY1" fmla="*/ 39620 h 97986"/>
              <a:gd name="connsiteX2" fmla="*/ 97277 w 223736"/>
              <a:gd name="connsiteY2" fmla="*/ 29893 h 97986"/>
              <a:gd name="connsiteX3" fmla="*/ 29183 w 223736"/>
              <a:gd name="connsiteY3" fmla="*/ 710 h 97986"/>
              <a:gd name="connsiteX4" fmla="*/ 0 w 223736"/>
              <a:gd name="connsiteY4" fmla="*/ 710 h 97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36" h="97986">
                <a:moveTo>
                  <a:pt x="223736" y="97986"/>
                </a:moveTo>
                <a:cubicBezTo>
                  <a:pt x="222594" y="97072"/>
                  <a:pt x="160487" y="45085"/>
                  <a:pt x="145915" y="39620"/>
                </a:cubicBezTo>
                <a:cubicBezTo>
                  <a:pt x="130434" y="33815"/>
                  <a:pt x="113490" y="33135"/>
                  <a:pt x="97277" y="29893"/>
                </a:cubicBezTo>
                <a:cubicBezTo>
                  <a:pt x="79554" y="21032"/>
                  <a:pt x="50656" y="4289"/>
                  <a:pt x="29183" y="710"/>
                </a:cubicBezTo>
                <a:cubicBezTo>
                  <a:pt x="19588" y="-889"/>
                  <a:pt x="9728" y="710"/>
                  <a:pt x="0" y="710"/>
                </a:cubicBezTo>
              </a:path>
            </a:pathLst>
          </a:custGeom>
          <a:noFill/>
          <a:ln w="38100"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5329" name="Freeform: Shape 55328">
            <a:extLst>
              <a:ext uri="{FF2B5EF4-FFF2-40B4-BE49-F238E27FC236}">
                <a16:creationId xmlns:a16="http://schemas.microsoft.com/office/drawing/2014/main" id="{BD8749CB-1B97-A127-B9B3-21BD5A673F98}"/>
              </a:ext>
            </a:extLst>
          </p:cNvPr>
          <p:cNvSpPr/>
          <p:nvPr/>
        </p:nvSpPr>
        <p:spPr bwMode="auto">
          <a:xfrm rot="171630">
            <a:off x="6741854" y="2786968"/>
            <a:ext cx="145915" cy="252919"/>
          </a:xfrm>
          <a:custGeom>
            <a:avLst/>
            <a:gdLst>
              <a:gd name="connsiteX0" fmla="*/ 0 w 145915"/>
              <a:gd name="connsiteY0" fmla="*/ 252919 h 252919"/>
              <a:gd name="connsiteX1" fmla="*/ 19456 w 145915"/>
              <a:gd name="connsiteY1" fmla="*/ 155643 h 252919"/>
              <a:gd name="connsiteX2" fmla="*/ 29183 w 145915"/>
              <a:gd name="connsiteY2" fmla="*/ 126460 h 252919"/>
              <a:gd name="connsiteX3" fmla="*/ 87549 w 145915"/>
              <a:gd name="connsiteY3" fmla="*/ 68094 h 252919"/>
              <a:gd name="connsiteX4" fmla="*/ 97277 w 145915"/>
              <a:gd name="connsiteY4" fmla="*/ 38911 h 252919"/>
              <a:gd name="connsiteX5" fmla="*/ 136188 w 145915"/>
              <a:gd name="connsiteY5" fmla="*/ 9728 h 252919"/>
              <a:gd name="connsiteX6" fmla="*/ 145915 w 145915"/>
              <a:gd name="connsiteY6" fmla="*/ 0 h 25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915" h="252919">
                <a:moveTo>
                  <a:pt x="0" y="252919"/>
                </a:moveTo>
                <a:cubicBezTo>
                  <a:pt x="6485" y="220494"/>
                  <a:pt x="9000" y="187014"/>
                  <a:pt x="19456" y="155643"/>
                </a:cubicBezTo>
                <a:cubicBezTo>
                  <a:pt x="22698" y="145915"/>
                  <a:pt x="22888" y="134554"/>
                  <a:pt x="29183" y="126460"/>
                </a:cubicBezTo>
                <a:cubicBezTo>
                  <a:pt x="46075" y="104742"/>
                  <a:pt x="87549" y="68094"/>
                  <a:pt x="87549" y="68094"/>
                </a:cubicBezTo>
                <a:cubicBezTo>
                  <a:pt x="90792" y="58366"/>
                  <a:pt x="90713" y="46788"/>
                  <a:pt x="97277" y="38911"/>
                </a:cubicBezTo>
                <a:cubicBezTo>
                  <a:pt x="107656" y="26456"/>
                  <a:pt x="123528" y="19856"/>
                  <a:pt x="136188" y="9728"/>
                </a:cubicBezTo>
                <a:cubicBezTo>
                  <a:pt x="139769" y="6863"/>
                  <a:pt x="142673" y="3243"/>
                  <a:pt x="145915" y="0"/>
                </a:cubicBezTo>
              </a:path>
            </a:pathLst>
          </a:custGeom>
          <a:noFill/>
          <a:ln w="38100"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5330" name="Freeform: Shape 55329">
            <a:extLst>
              <a:ext uri="{FF2B5EF4-FFF2-40B4-BE49-F238E27FC236}">
                <a16:creationId xmlns:a16="http://schemas.microsoft.com/office/drawing/2014/main" id="{61135DDA-A3FF-4F8C-2B63-95AB53C229F0}"/>
              </a:ext>
            </a:extLst>
          </p:cNvPr>
          <p:cNvSpPr/>
          <p:nvPr/>
        </p:nvSpPr>
        <p:spPr bwMode="auto">
          <a:xfrm rot="171630">
            <a:off x="6673761" y="2767513"/>
            <a:ext cx="87549" cy="175098"/>
          </a:xfrm>
          <a:custGeom>
            <a:avLst/>
            <a:gdLst>
              <a:gd name="connsiteX0" fmla="*/ 0 w 87549"/>
              <a:gd name="connsiteY0" fmla="*/ 175098 h 175098"/>
              <a:gd name="connsiteX1" fmla="*/ 19455 w 87549"/>
              <a:gd name="connsiteY1" fmla="*/ 126459 h 175098"/>
              <a:gd name="connsiteX2" fmla="*/ 29183 w 87549"/>
              <a:gd name="connsiteY2" fmla="*/ 68093 h 175098"/>
              <a:gd name="connsiteX3" fmla="*/ 58366 w 87549"/>
              <a:gd name="connsiteY3" fmla="*/ 38910 h 175098"/>
              <a:gd name="connsiteX4" fmla="*/ 87549 w 87549"/>
              <a:gd name="connsiteY4" fmla="*/ 0 h 175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9" h="175098">
                <a:moveTo>
                  <a:pt x="0" y="175098"/>
                </a:moveTo>
                <a:cubicBezTo>
                  <a:pt x="6485" y="158885"/>
                  <a:pt x="14861" y="143306"/>
                  <a:pt x="19455" y="126459"/>
                </a:cubicBezTo>
                <a:cubicBezTo>
                  <a:pt x="24645" y="107430"/>
                  <a:pt x="21172" y="86117"/>
                  <a:pt x="29183" y="68093"/>
                </a:cubicBezTo>
                <a:cubicBezTo>
                  <a:pt x="34770" y="55522"/>
                  <a:pt x="49559" y="49478"/>
                  <a:pt x="58366" y="38910"/>
                </a:cubicBezTo>
                <a:cubicBezTo>
                  <a:pt x="113346" y="-27067"/>
                  <a:pt x="56617" y="30928"/>
                  <a:pt x="87549" y="0"/>
                </a:cubicBezTo>
              </a:path>
            </a:pathLst>
          </a:custGeom>
          <a:noFill/>
          <a:ln w="38100"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5331" name="Freeform: Shape 55330">
            <a:extLst>
              <a:ext uri="{FF2B5EF4-FFF2-40B4-BE49-F238E27FC236}">
                <a16:creationId xmlns:a16="http://schemas.microsoft.com/office/drawing/2014/main" id="{404AE268-4835-E964-FBB3-29F00547A7AA}"/>
              </a:ext>
            </a:extLst>
          </p:cNvPr>
          <p:cNvSpPr/>
          <p:nvPr/>
        </p:nvSpPr>
        <p:spPr bwMode="auto">
          <a:xfrm rot="171630">
            <a:off x="6605667" y="2825879"/>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38100"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5332" name="Freeform: Shape 55331">
            <a:extLst>
              <a:ext uri="{FF2B5EF4-FFF2-40B4-BE49-F238E27FC236}">
                <a16:creationId xmlns:a16="http://schemas.microsoft.com/office/drawing/2014/main" id="{34751D39-1DA2-7738-084C-4CD1B68A3697}"/>
              </a:ext>
            </a:extLst>
          </p:cNvPr>
          <p:cNvSpPr/>
          <p:nvPr/>
        </p:nvSpPr>
        <p:spPr bwMode="auto">
          <a:xfrm rot="171630">
            <a:off x="6615395" y="2757785"/>
            <a:ext cx="48638" cy="87549"/>
          </a:xfrm>
          <a:custGeom>
            <a:avLst/>
            <a:gdLst>
              <a:gd name="connsiteX0" fmla="*/ 0 w 48638"/>
              <a:gd name="connsiteY0" fmla="*/ 87549 h 87549"/>
              <a:gd name="connsiteX1" fmla="*/ 29183 w 48638"/>
              <a:gd name="connsiteY1" fmla="*/ 38911 h 87549"/>
              <a:gd name="connsiteX2" fmla="*/ 48638 w 48638"/>
              <a:gd name="connsiteY2" fmla="*/ 0 h 87549"/>
            </a:gdLst>
            <a:ahLst/>
            <a:cxnLst>
              <a:cxn ang="0">
                <a:pos x="connsiteX0" y="connsiteY0"/>
              </a:cxn>
              <a:cxn ang="0">
                <a:pos x="connsiteX1" y="connsiteY1"/>
              </a:cxn>
              <a:cxn ang="0">
                <a:pos x="connsiteX2" y="connsiteY2"/>
              </a:cxn>
            </a:cxnLst>
            <a:rect l="l" t="t" r="r" b="b"/>
            <a:pathLst>
              <a:path w="48638" h="87549">
                <a:moveTo>
                  <a:pt x="0" y="87549"/>
                </a:moveTo>
                <a:cubicBezTo>
                  <a:pt x="9728" y="71336"/>
                  <a:pt x="20001" y="55439"/>
                  <a:pt x="29183" y="38911"/>
                </a:cubicBezTo>
                <a:cubicBezTo>
                  <a:pt x="36225" y="26235"/>
                  <a:pt x="48638" y="0"/>
                  <a:pt x="48638" y="0"/>
                </a:cubicBezTo>
              </a:path>
            </a:pathLst>
          </a:custGeom>
          <a:noFill/>
          <a:ln w="38100"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5333" name="TextBox 55332">
            <a:extLst>
              <a:ext uri="{FF2B5EF4-FFF2-40B4-BE49-F238E27FC236}">
                <a16:creationId xmlns:a16="http://schemas.microsoft.com/office/drawing/2014/main" id="{E69F23E9-5291-F09E-092B-47814B099F19}"/>
              </a:ext>
            </a:extLst>
          </p:cNvPr>
          <p:cNvSpPr txBox="1"/>
          <p:nvPr/>
        </p:nvSpPr>
        <p:spPr>
          <a:xfrm>
            <a:off x="1027216" y="1843414"/>
            <a:ext cx="4834917" cy="307777"/>
          </a:xfrm>
          <a:prstGeom prst="rect">
            <a:avLst/>
          </a:prstGeom>
          <a:solidFill>
            <a:srgbClr val="FF9900"/>
          </a:solidFill>
          <a:ln>
            <a:solidFill>
              <a:srgbClr val="0070C0"/>
            </a:solidFill>
          </a:ln>
        </p:spPr>
        <p:txBody>
          <a:bodyPr wrap="square" rtlCol="0">
            <a:spAutoFit/>
          </a:bodyPr>
          <a:lstStyle/>
          <a:p>
            <a:pPr algn="ctr"/>
            <a:r>
              <a:rPr lang="en-US" sz="1400" b="1" dirty="0">
                <a:ln>
                  <a:solidFill>
                    <a:srgbClr val="0070C0"/>
                  </a:solidFill>
                </a:ln>
              </a:rPr>
              <a:t>@ DC</a:t>
            </a:r>
            <a:endParaRPr lang="en-US" sz="1400" dirty="0">
              <a:ln>
                <a:solidFill>
                  <a:srgbClr val="0070C0"/>
                </a:solidFill>
              </a:ln>
            </a:endParaRPr>
          </a:p>
        </p:txBody>
      </p:sp>
      <p:sp>
        <p:nvSpPr>
          <p:cNvPr id="55334" name="TextBox 55333">
            <a:extLst>
              <a:ext uri="{FF2B5EF4-FFF2-40B4-BE49-F238E27FC236}">
                <a16:creationId xmlns:a16="http://schemas.microsoft.com/office/drawing/2014/main" id="{47DBB111-B28C-4C95-E7C4-457C69C7EF6A}"/>
              </a:ext>
            </a:extLst>
          </p:cNvPr>
          <p:cNvSpPr txBox="1"/>
          <p:nvPr/>
        </p:nvSpPr>
        <p:spPr>
          <a:xfrm>
            <a:off x="6404755" y="1850084"/>
            <a:ext cx="4834917" cy="307777"/>
          </a:xfrm>
          <a:prstGeom prst="rect">
            <a:avLst/>
          </a:prstGeom>
          <a:solidFill>
            <a:srgbClr val="FF9900"/>
          </a:solidFill>
          <a:ln>
            <a:solidFill>
              <a:srgbClr val="0070C0"/>
            </a:solidFill>
          </a:ln>
        </p:spPr>
        <p:txBody>
          <a:bodyPr wrap="square" rtlCol="0">
            <a:spAutoFit/>
          </a:bodyPr>
          <a:lstStyle/>
          <a:p>
            <a:pPr algn="ctr"/>
            <a:r>
              <a:rPr lang="en-US" sz="1400" b="1" dirty="0">
                <a:ln>
                  <a:solidFill>
                    <a:srgbClr val="0070C0"/>
                  </a:solidFill>
                </a:ln>
              </a:rPr>
              <a:t>@ 100MHz </a:t>
            </a:r>
            <a:endParaRPr lang="en-US" sz="1400" dirty="0">
              <a:ln>
                <a:solidFill>
                  <a:srgbClr val="0070C0"/>
                </a:solidFill>
              </a:ln>
            </a:endParaRPr>
          </a:p>
        </p:txBody>
      </p:sp>
      <p:sp>
        <p:nvSpPr>
          <p:cNvPr id="20" name="AutoShape 26">
            <a:extLst>
              <a:ext uri="{FF2B5EF4-FFF2-40B4-BE49-F238E27FC236}">
                <a16:creationId xmlns:a16="http://schemas.microsoft.com/office/drawing/2014/main" id="{B3D5FA37-0F59-F69F-8E05-A46446C20E19}"/>
              </a:ext>
            </a:extLst>
          </p:cNvPr>
          <p:cNvSpPr>
            <a:spLocks noChangeArrowheads="1"/>
          </p:cNvSpPr>
          <p:nvPr/>
        </p:nvSpPr>
        <p:spPr bwMode="auto">
          <a:xfrm>
            <a:off x="6997170" y="4586324"/>
            <a:ext cx="381000" cy="228600"/>
          </a:xfrm>
          <a:prstGeom prst="rightArrow">
            <a:avLst>
              <a:gd name="adj1" fmla="val 33333"/>
              <a:gd name="adj2" fmla="val 41667"/>
            </a:avLst>
          </a:prstGeom>
          <a:solidFill>
            <a:srgbClr val="FFFF00"/>
          </a:solidFill>
          <a:ln w="12700">
            <a:solidFill>
              <a:schemeClr val="tx1"/>
            </a:solidFill>
            <a:miter lim="800000"/>
            <a:headEnd type="none" w="sm" len="sm"/>
            <a:tailEnd type="none" w="sm" len="sm"/>
          </a:ln>
        </p:spPr>
        <p:txBody>
          <a:bodyPr wrap="none" anchor="ctr"/>
          <a:lstStyle/>
          <a:p>
            <a:endParaRPr lang="fr-FR"/>
          </a:p>
        </p:txBody>
      </p:sp>
      <p:sp>
        <p:nvSpPr>
          <p:cNvPr id="55335" name="AutoShape 26">
            <a:extLst>
              <a:ext uri="{FF2B5EF4-FFF2-40B4-BE49-F238E27FC236}">
                <a16:creationId xmlns:a16="http://schemas.microsoft.com/office/drawing/2014/main" id="{DC082860-D5C0-17F9-97C4-3EC3E229B67F}"/>
              </a:ext>
            </a:extLst>
          </p:cNvPr>
          <p:cNvSpPr>
            <a:spLocks noChangeArrowheads="1"/>
          </p:cNvSpPr>
          <p:nvPr/>
        </p:nvSpPr>
        <p:spPr bwMode="auto">
          <a:xfrm>
            <a:off x="7577383" y="4700624"/>
            <a:ext cx="381000" cy="228600"/>
          </a:xfrm>
          <a:prstGeom prst="rightArrow">
            <a:avLst>
              <a:gd name="adj1" fmla="val 33333"/>
              <a:gd name="adj2" fmla="val 41667"/>
            </a:avLst>
          </a:prstGeom>
          <a:solidFill>
            <a:srgbClr val="FFFF00"/>
          </a:solidFill>
          <a:ln w="12700">
            <a:solidFill>
              <a:schemeClr val="tx1"/>
            </a:solidFill>
            <a:miter lim="800000"/>
            <a:headEnd type="none" w="sm" len="sm"/>
            <a:tailEnd type="none" w="sm" len="sm"/>
          </a:ln>
        </p:spPr>
        <p:txBody>
          <a:bodyPr wrap="none" anchor="ctr"/>
          <a:lstStyle/>
          <a:p>
            <a:endParaRPr lang="fr-FR"/>
          </a:p>
        </p:txBody>
      </p:sp>
      <p:sp>
        <p:nvSpPr>
          <p:cNvPr id="55336" name="AutoShape 26">
            <a:extLst>
              <a:ext uri="{FF2B5EF4-FFF2-40B4-BE49-F238E27FC236}">
                <a16:creationId xmlns:a16="http://schemas.microsoft.com/office/drawing/2014/main" id="{9D4D6217-681C-ECE4-D6E9-195DE3576F75}"/>
              </a:ext>
            </a:extLst>
          </p:cNvPr>
          <p:cNvSpPr>
            <a:spLocks noChangeArrowheads="1"/>
          </p:cNvSpPr>
          <p:nvPr/>
        </p:nvSpPr>
        <p:spPr bwMode="auto">
          <a:xfrm>
            <a:off x="8175469" y="4708251"/>
            <a:ext cx="381000" cy="228600"/>
          </a:xfrm>
          <a:prstGeom prst="rightArrow">
            <a:avLst>
              <a:gd name="adj1" fmla="val 33333"/>
              <a:gd name="adj2" fmla="val 41667"/>
            </a:avLst>
          </a:prstGeom>
          <a:solidFill>
            <a:srgbClr val="FFFF00"/>
          </a:solidFill>
          <a:ln w="12700">
            <a:solidFill>
              <a:schemeClr val="tx1"/>
            </a:solidFill>
            <a:miter lim="800000"/>
            <a:headEnd type="none" w="sm" len="sm"/>
            <a:tailEnd type="none" w="sm" len="sm"/>
          </a:ln>
        </p:spPr>
        <p:txBody>
          <a:bodyPr wrap="none" anchor="ctr"/>
          <a:lstStyle/>
          <a:p>
            <a:endParaRPr lang="fr-FR"/>
          </a:p>
        </p:txBody>
      </p:sp>
      <p:sp>
        <p:nvSpPr>
          <p:cNvPr id="55337" name="AutoShape 26">
            <a:extLst>
              <a:ext uri="{FF2B5EF4-FFF2-40B4-BE49-F238E27FC236}">
                <a16:creationId xmlns:a16="http://schemas.microsoft.com/office/drawing/2014/main" id="{7927E66B-0199-4BF8-E829-33972D82432A}"/>
              </a:ext>
            </a:extLst>
          </p:cNvPr>
          <p:cNvSpPr>
            <a:spLocks noChangeArrowheads="1"/>
          </p:cNvSpPr>
          <p:nvPr/>
        </p:nvSpPr>
        <p:spPr bwMode="auto">
          <a:xfrm>
            <a:off x="8809544" y="4705942"/>
            <a:ext cx="381000" cy="228600"/>
          </a:xfrm>
          <a:prstGeom prst="rightArrow">
            <a:avLst>
              <a:gd name="adj1" fmla="val 33333"/>
              <a:gd name="adj2" fmla="val 41667"/>
            </a:avLst>
          </a:prstGeom>
          <a:solidFill>
            <a:srgbClr val="FFFF00"/>
          </a:solidFill>
          <a:ln w="12700">
            <a:solidFill>
              <a:schemeClr val="tx1"/>
            </a:solidFill>
            <a:miter lim="800000"/>
            <a:headEnd type="none" w="sm" len="sm"/>
            <a:tailEnd type="none" w="sm" len="sm"/>
          </a:ln>
        </p:spPr>
        <p:txBody>
          <a:bodyPr wrap="none" anchor="ctr"/>
          <a:lstStyle/>
          <a:p>
            <a:endParaRPr lang="fr-FR"/>
          </a:p>
        </p:txBody>
      </p:sp>
      <p:sp>
        <p:nvSpPr>
          <p:cNvPr id="55338" name="AutoShape 26">
            <a:extLst>
              <a:ext uri="{FF2B5EF4-FFF2-40B4-BE49-F238E27FC236}">
                <a16:creationId xmlns:a16="http://schemas.microsoft.com/office/drawing/2014/main" id="{EFF3495A-C7AC-1364-1F0A-33D667A526FE}"/>
              </a:ext>
            </a:extLst>
          </p:cNvPr>
          <p:cNvSpPr>
            <a:spLocks noChangeArrowheads="1"/>
          </p:cNvSpPr>
          <p:nvPr/>
        </p:nvSpPr>
        <p:spPr bwMode="auto">
          <a:xfrm>
            <a:off x="9407630" y="4713569"/>
            <a:ext cx="381000" cy="228600"/>
          </a:xfrm>
          <a:prstGeom prst="rightArrow">
            <a:avLst>
              <a:gd name="adj1" fmla="val 33333"/>
              <a:gd name="adj2" fmla="val 41667"/>
            </a:avLst>
          </a:prstGeom>
          <a:solidFill>
            <a:srgbClr val="FFFF00"/>
          </a:solidFill>
          <a:ln w="12700">
            <a:solidFill>
              <a:schemeClr val="tx1"/>
            </a:solidFill>
            <a:miter lim="800000"/>
            <a:headEnd type="none" w="sm" len="sm"/>
            <a:tailEnd type="none" w="sm" len="sm"/>
          </a:ln>
        </p:spPr>
        <p:txBody>
          <a:bodyPr wrap="none" anchor="ctr"/>
          <a:lstStyle/>
          <a:p>
            <a:endParaRPr lang="fr-FR"/>
          </a:p>
        </p:txBody>
      </p:sp>
      <p:sp>
        <p:nvSpPr>
          <p:cNvPr id="55339" name="AutoShape 26">
            <a:extLst>
              <a:ext uri="{FF2B5EF4-FFF2-40B4-BE49-F238E27FC236}">
                <a16:creationId xmlns:a16="http://schemas.microsoft.com/office/drawing/2014/main" id="{9EC4DAF4-DA27-6BA5-77CE-8070A415F892}"/>
              </a:ext>
            </a:extLst>
          </p:cNvPr>
          <p:cNvSpPr>
            <a:spLocks noChangeArrowheads="1"/>
          </p:cNvSpPr>
          <p:nvPr/>
        </p:nvSpPr>
        <p:spPr bwMode="auto">
          <a:xfrm rot="16200000">
            <a:off x="10112794" y="4546304"/>
            <a:ext cx="381000" cy="228600"/>
          </a:xfrm>
          <a:prstGeom prst="rightArrow">
            <a:avLst>
              <a:gd name="adj1" fmla="val 33333"/>
              <a:gd name="adj2" fmla="val 41667"/>
            </a:avLst>
          </a:prstGeom>
          <a:solidFill>
            <a:srgbClr val="FFFF00"/>
          </a:solidFill>
          <a:ln w="12700">
            <a:solidFill>
              <a:schemeClr val="tx1"/>
            </a:solidFill>
            <a:miter lim="800000"/>
            <a:headEnd type="none" w="sm" len="sm"/>
            <a:tailEnd type="none" w="sm" len="sm"/>
          </a:ln>
        </p:spPr>
        <p:txBody>
          <a:bodyPr wrap="none" anchor="ctr"/>
          <a:lstStyle/>
          <a:p>
            <a:endParaRPr lang="fr-FR"/>
          </a:p>
        </p:txBody>
      </p:sp>
      <p:sp>
        <p:nvSpPr>
          <p:cNvPr id="55340" name="AutoShape 26">
            <a:extLst>
              <a:ext uri="{FF2B5EF4-FFF2-40B4-BE49-F238E27FC236}">
                <a16:creationId xmlns:a16="http://schemas.microsoft.com/office/drawing/2014/main" id="{FEFC6A97-5ED7-0AA9-A128-2DA4E4D0DCCC}"/>
              </a:ext>
            </a:extLst>
          </p:cNvPr>
          <p:cNvSpPr>
            <a:spLocks noChangeArrowheads="1"/>
          </p:cNvSpPr>
          <p:nvPr/>
        </p:nvSpPr>
        <p:spPr bwMode="auto">
          <a:xfrm rot="16200000">
            <a:off x="10100455" y="3921462"/>
            <a:ext cx="381000" cy="228600"/>
          </a:xfrm>
          <a:prstGeom prst="rightArrow">
            <a:avLst>
              <a:gd name="adj1" fmla="val 33333"/>
              <a:gd name="adj2" fmla="val 41667"/>
            </a:avLst>
          </a:prstGeom>
          <a:solidFill>
            <a:srgbClr val="FFFF00"/>
          </a:solidFill>
          <a:ln w="12700">
            <a:solidFill>
              <a:schemeClr val="tx1"/>
            </a:solidFill>
            <a:miter lim="800000"/>
            <a:headEnd type="none" w="sm" len="sm"/>
            <a:tailEnd type="none" w="sm" len="sm"/>
          </a:ln>
        </p:spPr>
        <p:txBody>
          <a:bodyPr wrap="none" anchor="ctr"/>
          <a:lstStyle/>
          <a:p>
            <a:endParaRPr lang="fr-FR"/>
          </a:p>
        </p:txBody>
      </p:sp>
      <p:sp>
        <p:nvSpPr>
          <p:cNvPr id="55341" name="AutoShape 26">
            <a:extLst>
              <a:ext uri="{FF2B5EF4-FFF2-40B4-BE49-F238E27FC236}">
                <a16:creationId xmlns:a16="http://schemas.microsoft.com/office/drawing/2014/main" id="{4CB35229-BB72-7B7D-13F8-DB8B18BDCF72}"/>
              </a:ext>
            </a:extLst>
          </p:cNvPr>
          <p:cNvSpPr>
            <a:spLocks noChangeArrowheads="1"/>
          </p:cNvSpPr>
          <p:nvPr/>
        </p:nvSpPr>
        <p:spPr bwMode="auto">
          <a:xfrm rot="16200000">
            <a:off x="10106464" y="3228041"/>
            <a:ext cx="381000" cy="228600"/>
          </a:xfrm>
          <a:prstGeom prst="rightArrow">
            <a:avLst>
              <a:gd name="adj1" fmla="val 33333"/>
              <a:gd name="adj2" fmla="val 41667"/>
            </a:avLst>
          </a:prstGeom>
          <a:solidFill>
            <a:srgbClr val="FFFF00"/>
          </a:solidFill>
          <a:ln w="12700">
            <a:solidFill>
              <a:schemeClr val="tx1"/>
            </a:solidFill>
            <a:miter lim="800000"/>
            <a:headEnd type="none" w="sm" len="sm"/>
            <a:tailEnd type="none" w="sm" len="sm"/>
          </a:ln>
        </p:spPr>
        <p:txBody>
          <a:bodyPr wrap="none" anchor="ctr"/>
          <a:lstStyle/>
          <a:p>
            <a:endParaRPr lang="fr-FR"/>
          </a:p>
        </p:txBody>
      </p:sp>
      <p:sp>
        <p:nvSpPr>
          <p:cNvPr id="55342" name="AutoShape 26">
            <a:extLst>
              <a:ext uri="{FF2B5EF4-FFF2-40B4-BE49-F238E27FC236}">
                <a16:creationId xmlns:a16="http://schemas.microsoft.com/office/drawing/2014/main" id="{05D3F595-E6F2-012A-14CA-7A16DE0F97F4}"/>
              </a:ext>
            </a:extLst>
          </p:cNvPr>
          <p:cNvSpPr>
            <a:spLocks noChangeArrowheads="1"/>
          </p:cNvSpPr>
          <p:nvPr/>
        </p:nvSpPr>
        <p:spPr bwMode="auto">
          <a:xfrm rot="10800000">
            <a:off x="9771735" y="2989672"/>
            <a:ext cx="381000" cy="228600"/>
          </a:xfrm>
          <a:prstGeom prst="rightArrow">
            <a:avLst>
              <a:gd name="adj1" fmla="val 33333"/>
              <a:gd name="adj2" fmla="val 41667"/>
            </a:avLst>
          </a:prstGeom>
          <a:solidFill>
            <a:srgbClr val="FFFF00"/>
          </a:solidFill>
          <a:ln w="12700">
            <a:solidFill>
              <a:schemeClr val="tx1"/>
            </a:solidFill>
            <a:miter lim="800000"/>
            <a:headEnd type="none" w="sm" len="sm"/>
            <a:tailEnd type="none" w="sm" len="sm"/>
          </a:ln>
        </p:spPr>
        <p:txBody>
          <a:bodyPr wrap="none" anchor="ctr"/>
          <a:lstStyle/>
          <a:p>
            <a:endParaRPr lang="fr-FR"/>
          </a:p>
        </p:txBody>
      </p:sp>
      <p:sp>
        <p:nvSpPr>
          <p:cNvPr id="55343" name="AutoShape 26">
            <a:extLst>
              <a:ext uri="{FF2B5EF4-FFF2-40B4-BE49-F238E27FC236}">
                <a16:creationId xmlns:a16="http://schemas.microsoft.com/office/drawing/2014/main" id="{C6B17DDA-BFAA-1A98-C80F-CD1ADCFE5BC3}"/>
              </a:ext>
            </a:extLst>
          </p:cNvPr>
          <p:cNvSpPr>
            <a:spLocks noChangeArrowheads="1"/>
          </p:cNvSpPr>
          <p:nvPr/>
        </p:nvSpPr>
        <p:spPr bwMode="auto">
          <a:xfrm rot="10800000">
            <a:off x="9154893" y="2996273"/>
            <a:ext cx="381000" cy="228600"/>
          </a:xfrm>
          <a:prstGeom prst="rightArrow">
            <a:avLst>
              <a:gd name="adj1" fmla="val 33333"/>
              <a:gd name="adj2" fmla="val 41667"/>
            </a:avLst>
          </a:prstGeom>
          <a:solidFill>
            <a:srgbClr val="FFFF00"/>
          </a:solidFill>
          <a:ln w="12700">
            <a:solidFill>
              <a:schemeClr val="tx1"/>
            </a:solidFill>
            <a:miter lim="800000"/>
            <a:headEnd type="none" w="sm" len="sm"/>
            <a:tailEnd type="none" w="sm" len="sm"/>
          </a:ln>
        </p:spPr>
        <p:txBody>
          <a:bodyPr wrap="none" anchor="ctr"/>
          <a:lstStyle/>
          <a:p>
            <a:endParaRPr lang="fr-FR"/>
          </a:p>
        </p:txBody>
      </p:sp>
      <p:sp>
        <p:nvSpPr>
          <p:cNvPr id="55344" name="AutoShape 26">
            <a:extLst>
              <a:ext uri="{FF2B5EF4-FFF2-40B4-BE49-F238E27FC236}">
                <a16:creationId xmlns:a16="http://schemas.microsoft.com/office/drawing/2014/main" id="{72C138E6-B3C5-A6B8-B9DC-B367FB523F14}"/>
              </a:ext>
            </a:extLst>
          </p:cNvPr>
          <p:cNvSpPr>
            <a:spLocks noChangeArrowheads="1"/>
          </p:cNvSpPr>
          <p:nvPr/>
        </p:nvSpPr>
        <p:spPr bwMode="auto">
          <a:xfrm rot="10800000">
            <a:off x="8427471" y="2976578"/>
            <a:ext cx="381000" cy="228600"/>
          </a:xfrm>
          <a:prstGeom prst="rightArrow">
            <a:avLst>
              <a:gd name="adj1" fmla="val 33333"/>
              <a:gd name="adj2" fmla="val 41667"/>
            </a:avLst>
          </a:prstGeom>
          <a:solidFill>
            <a:srgbClr val="FFFF00"/>
          </a:solidFill>
          <a:ln w="12700">
            <a:solidFill>
              <a:schemeClr val="tx1"/>
            </a:solidFill>
            <a:miter lim="800000"/>
            <a:headEnd type="none" w="sm" len="sm"/>
            <a:tailEnd type="none" w="sm" len="sm"/>
          </a:ln>
        </p:spPr>
        <p:txBody>
          <a:bodyPr wrap="none" anchor="ctr"/>
          <a:lstStyle/>
          <a:p>
            <a:endParaRPr lang="fr-FR"/>
          </a:p>
        </p:txBody>
      </p:sp>
      <p:sp>
        <p:nvSpPr>
          <p:cNvPr id="55345" name="AutoShape 26">
            <a:extLst>
              <a:ext uri="{FF2B5EF4-FFF2-40B4-BE49-F238E27FC236}">
                <a16:creationId xmlns:a16="http://schemas.microsoft.com/office/drawing/2014/main" id="{6A4443BC-FA02-3F7D-BA60-A60E774FC21E}"/>
              </a:ext>
            </a:extLst>
          </p:cNvPr>
          <p:cNvSpPr>
            <a:spLocks noChangeArrowheads="1"/>
          </p:cNvSpPr>
          <p:nvPr/>
        </p:nvSpPr>
        <p:spPr bwMode="auto">
          <a:xfrm rot="10800000">
            <a:off x="7810629" y="2983179"/>
            <a:ext cx="381000" cy="228600"/>
          </a:xfrm>
          <a:prstGeom prst="rightArrow">
            <a:avLst>
              <a:gd name="adj1" fmla="val 33333"/>
              <a:gd name="adj2" fmla="val 41667"/>
            </a:avLst>
          </a:prstGeom>
          <a:solidFill>
            <a:srgbClr val="FFFF00"/>
          </a:solidFill>
          <a:ln w="12700">
            <a:solidFill>
              <a:schemeClr val="tx1"/>
            </a:solidFill>
            <a:miter lim="800000"/>
            <a:headEnd type="none" w="sm" len="sm"/>
            <a:tailEnd type="none" w="sm" len="sm"/>
          </a:ln>
        </p:spPr>
        <p:txBody>
          <a:bodyPr wrap="none" anchor="ctr"/>
          <a:lstStyle/>
          <a:p>
            <a:endParaRPr lang="fr-FR"/>
          </a:p>
        </p:txBody>
      </p:sp>
      <p:sp>
        <p:nvSpPr>
          <p:cNvPr id="55346" name="AutoShape 26">
            <a:extLst>
              <a:ext uri="{FF2B5EF4-FFF2-40B4-BE49-F238E27FC236}">
                <a16:creationId xmlns:a16="http://schemas.microsoft.com/office/drawing/2014/main" id="{DA734EBD-D68C-5FAC-8072-0C5BB33B234B}"/>
              </a:ext>
            </a:extLst>
          </p:cNvPr>
          <p:cNvSpPr>
            <a:spLocks noChangeArrowheads="1"/>
          </p:cNvSpPr>
          <p:nvPr/>
        </p:nvSpPr>
        <p:spPr bwMode="auto">
          <a:xfrm rot="10800000">
            <a:off x="7067809" y="3019555"/>
            <a:ext cx="381000" cy="228600"/>
          </a:xfrm>
          <a:prstGeom prst="rightArrow">
            <a:avLst>
              <a:gd name="adj1" fmla="val 33333"/>
              <a:gd name="adj2" fmla="val 41667"/>
            </a:avLst>
          </a:prstGeom>
          <a:solidFill>
            <a:srgbClr val="FFFF00"/>
          </a:solidFill>
          <a:ln w="12700">
            <a:solidFill>
              <a:schemeClr val="tx1"/>
            </a:solidFill>
            <a:miter lim="800000"/>
            <a:headEnd type="none" w="sm" len="sm"/>
            <a:tailEnd type="none" w="sm" len="sm"/>
          </a:ln>
        </p:spPr>
        <p:txBody>
          <a:bodyPr wrap="none" anchor="ctr"/>
          <a:lstStyle/>
          <a:p>
            <a:endParaRPr lang="fr-FR"/>
          </a:p>
        </p:txBody>
      </p:sp>
      <mc:AlternateContent xmlns:mc="http://schemas.openxmlformats.org/markup-compatibility/2006" xmlns:a14="http://schemas.microsoft.com/office/drawing/2010/main">
        <mc:Choice Requires="a14">
          <p:sp>
            <p:nvSpPr>
              <p:cNvPr id="55347" name="TextBox 55346">
                <a:extLst>
                  <a:ext uri="{FF2B5EF4-FFF2-40B4-BE49-F238E27FC236}">
                    <a16:creationId xmlns:a16="http://schemas.microsoft.com/office/drawing/2014/main" id="{EA6EADA0-1933-D958-3C15-F305E12D8C91}"/>
                  </a:ext>
                </a:extLst>
              </p:cNvPr>
              <p:cNvSpPr txBox="1"/>
              <p:nvPr/>
            </p:nvSpPr>
            <p:spPr>
              <a:xfrm>
                <a:off x="1027216" y="847500"/>
                <a:ext cx="10212456" cy="398635"/>
              </a:xfrm>
              <a:prstGeom prst="rect">
                <a:avLst/>
              </a:prstGeom>
              <a:solidFill>
                <a:srgbClr val="FF9900"/>
              </a:solidFill>
              <a:ln>
                <a:solidFill>
                  <a:srgbClr val="0070C0"/>
                </a:solidFill>
              </a:ln>
            </p:spPr>
            <p:txBody>
              <a:bodyPr wrap="square" rtlCol="0">
                <a:spAutoFit/>
              </a:bodyPr>
              <a:lstStyle/>
              <a:p>
                <a:pPr algn="ctr"/>
                <a:r>
                  <a:rPr lang="en-US" sz="1400" dirty="0">
                    <a:ln>
                      <a:solidFill>
                        <a:schemeClr val="tx1"/>
                      </a:solidFill>
                    </a:ln>
                  </a:rPr>
                  <a:t>|Z</a:t>
                </a:r>
                <a:r>
                  <a:rPr lang="en-US" sz="1000" dirty="0">
                    <a:ln>
                      <a:solidFill>
                        <a:schemeClr val="tx1"/>
                      </a:solidFill>
                    </a:ln>
                  </a:rPr>
                  <a:t>R</a:t>
                </a:r>
                <a:r>
                  <a:rPr lang="en-US" sz="1400" dirty="0">
                    <a:ln>
                      <a:solidFill>
                        <a:schemeClr val="tx1"/>
                      </a:solidFill>
                    </a:ln>
                  </a:rPr>
                  <a:t>| = R           |Z</a:t>
                </a:r>
                <a:r>
                  <a:rPr lang="en-US" sz="1000" dirty="0">
                    <a:ln>
                      <a:solidFill>
                        <a:schemeClr val="tx1"/>
                      </a:solidFill>
                    </a:ln>
                  </a:rPr>
                  <a:t>L</a:t>
                </a:r>
                <a:r>
                  <a:rPr lang="en-US" sz="1400" dirty="0">
                    <a:ln>
                      <a:solidFill>
                        <a:schemeClr val="tx1"/>
                      </a:solidFill>
                    </a:ln>
                  </a:rPr>
                  <a:t>| = </a:t>
                </a:r>
                <a:r>
                  <a:rPr lang="el-GR" sz="1400" dirty="0">
                    <a:ln>
                      <a:solidFill>
                        <a:schemeClr val="tx1"/>
                      </a:solidFill>
                    </a:ln>
                  </a:rPr>
                  <a:t>ω</a:t>
                </a:r>
                <a:r>
                  <a:rPr lang="en-US" sz="1400" dirty="0">
                    <a:ln>
                      <a:solidFill>
                        <a:schemeClr val="tx1"/>
                      </a:solidFill>
                    </a:ln>
                  </a:rPr>
                  <a:t>L           |Z</a:t>
                </a:r>
                <a:r>
                  <a:rPr lang="en-US" sz="1000" dirty="0">
                    <a:ln>
                      <a:solidFill>
                        <a:schemeClr val="tx1"/>
                      </a:solidFill>
                    </a:ln>
                  </a:rPr>
                  <a:t>C</a:t>
                </a:r>
                <a:r>
                  <a:rPr lang="en-US" sz="1400" dirty="0">
                    <a:ln>
                      <a:solidFill>
                        <a:schemeClr val="tx1"/>
                      </a:solidFill>
                    </a:ln>
                  </a:rPr>
                  <a:t>| = </a:t>
                </a:r>
                <a14:m>
                  <m:oMath xmlns:m="http://schemas.openxmlformats.org/officeDocument/2006/math">
                    <m:f>
                      <m:fPr>
                        <m:ctrlPr>
                          <a:rPr lang="en-US" sz="1400" i="1" smtClean="0">
                            <a:ln>
                              <a:solidFill>
                                <a:schemeClr val="tx1"/>
                              </a:solidFill>
                            </a:ln>
                            <a:latin typeface="Cambria Math" panose="02040503050406030204" pitchFamily="18" charset="0"/>
                          </a:rPr>
                        </m:ctrlPr>
                      </m:fPr>
                      <m:num>
                        <m:r>
                          <a:rPr lang="en-US" sz="1400" b="0" i="1" smtClean="0">
                            <a:ln>
                              <a:solidFill>
                                <a:schemeClr val="tx1"/>
                              </a:solidFill>
                            </a:ln>
                            <a:latin typeface="Cambria Math" panose="02040503050406030204" pitchFamily="18" charset="0"/>
                          </a:rPr>
                          <m:t>1</m:t>
                        </m:r>
                      </m:num>
                      <m:den>
                        <m:r>
                          <m:rPr>
                            <m:nor/>
                          </m:rPr>
                          <a:rPr lang="el-GR" sz="1400" dirty="0">
                            <a:ln>
                              <a:solidFill>
                                <a:schemeClr val="tx1"/>
                              </a:solidFill>
                            </a:ln>
                          </a:rPr>
                          <m:t>ω</m:t>
                        </m:r>
                        <m:r>
                          <a:rPr lang="en-US" sz="1400" b="0" i="1" dirty="0" smtClean="0">
                            <a:ln>
                              <a:solidFill>
                                <a:schemeClr val="tx1"/>
                              </a:solidFill>
                            </a:ln>
                            <a:latin typeface="Cambria Math" panose="02040503050406030204" pitchFamily="18" charset="0"/>
                          </a:rPr>
                          <m:t>𝐶</m:t>
                        </m:r>
                      </m:den>
                    </m:f>
                  </m:oMath>
                </a14:m>
                <a:r>
                  <a:rPr lang="en-US" sz="1400" dirty="0">
                    <a:ln>
                      <a:solidFill>
                        <a:schemeClr val="tx1"/>
                      </a:solidFill>
                    </a:ln>
                  </a:rPr>
                  <a:t> ,	where</a:t>
                </a:r>
                <a:r>
                  <a:rPr lang="el-GR" sz="1400" dirty="0">
                    <a:ln>
                      <a:solidFill>
                        <a:schemeClr val="tx1"/>
                      </a:solidFill>
                    </a:ln>
                  </a:rPr>
                  <a:t> ω</a:t>
                </a:r>
                <a:r>
                  <a:rPr lang="en-US" sz="1400" dirty="0">
                    <a:ln>
                      <a:solidFill>
                        <a:schemeClr val="tx1"/>
                      </a:solidFill>
                    </a:ln>
                  </a:rPr>
                  <a:t> = 2</a:t>
                </a:r>
                <a:r>
                  <a:rPr lang="el-GR" sz="1400" dirty="0">
                    <a:ln>
                      <a:solidFill>
                        <a:schemeClr val="tx1"/>
                      </a:solidFill>
                    </a:ln>
                  </a:rPr>
                  <a:t>π</a:t>
                </a:r>
                <a:r>
                  <a:rPr lang="en-US" sz="1400" dirty="0">
                    <a:ln>
                      <a:solidFill>
                        <a:schemeClr val="tx1"/>
                      </a:solidFill>
                    </a:ln>
                  </a:rPr>
                  <a:t>f</a:t>
                </a:r>
              </a:p>
            </p:txBody>
          </p:sp>
        </mc:Choice>
        <mc:Fallback xmlns="">
          <p:sp>
            <p:nvSpPr>
              <p:cNvPr id="55347" name="TextBox 55346">
                <a:extLst>
                  <a:ext uri="{FF2B5EF4-FFF2-40B4-BE49-F238E27FC236}">
                    <a16:creationId xmlns:a16="http://schemas.microsoft.com/office/drawing/2014/main" id="{EA6EADA0-1933-D958-3C15-F305E12D8C91}"/>
                  </a:ext>
                </a:extLst>
              </p:cNvPr>
              <p:cNvSpPr txBox="1">
                <a:spLocks noRot="1" noChangeAspect="1" noMove="1" noResize="1" noEditPoints="1" noAdjustHandles="1" noChangeArrowheads="1" noChangeShapeType="1" noTextEdit="1"/>
              </p:cNvSpPr>
              <p:nvPr/>
            </p:nvSpPr>
            <p:spPr>
              <a:xfrm>
                <a:off x="1027216" y="847500"/>
                <a:ext cx="10212456" cy="398635"/>
              </a:xfrm>
              <a:prstGeom prst="rect">
                <a:avLst/>
              </a:prstGeom>
              <a:blipFill>
                <a:blip r:embed="rId5"/>
                <a:stretch>
                  <a:fillRect/>
                </a:stretch>
              </a:blipFill>
              <a:ln>
                <a:solidFill>
                  <a:srgbClr val="0070C0"/>
                </a:solidFill>
              </a:ln>
            </p:spPr>
            <p:txBody>
              <a:bodyPr/>
              <a:lstStyle/>
              <a:p>
                <a:r>
                  <a:rPr lang="en-US">
                    <a:noFill/>
                  </a:rPr>
                  <a:t> </a:t>
                </a:r>
              </a:p>
            </p:txBody>
          </p:sp>
        </mc:Fallback>
      </mc:AlternateContent>
    </p:spTree>
    <p:extLst>
      <p:ext uri="{BB962C8B-B14F-4D97-AF65-F5344CB8AC3E}">
        <p14:creationId xmlns:p14="http://schemas.microsoft.com/office/powerpoint/2010/main" val="951508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5335"/>
                                        </p:tgtEl>
                                        <p:attrNameLst>
                                          <p:attrName>style.visibility</p:attrName>
                                        </p:attrNameLst>
                                      </p:cBhvr>
                                      <p:to>
                                        <p:strVal val="visible"/>
                                      </p:to>
                                    </p:set>
                                    <p:animEffect transition="in" filter="fade">
                                      <p:cBhvr>
                                        <p:cTn id="15" dur="500"/>
                                        <p:tgtEl>
                                          <p:spTgt spid="553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5336"/>
                                        </p:tgtEl>
                                        <p:attrNameLst>
                                          <p:attrName>style.visibility</p:attrName>
                                        </p:attrNameLst>
                                      </p:cBhvr>
                                      <p:to>
                                        <p:strVal val="visible"/>
                                      </p:to>
                                    </p:set>
                                    <p:animEffect transition="in" filter="fade">
                                      <p:cBhvr>
                                        <p:cTn id="18" dur="500"/>
                                        <p:tgtEl>
                                          <p:spTgt spid="5533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5337"/>
                                        </p:tgtEl>
                                        <p:attrNameLst>
                                          <p:attrName>style.visibility</p:attrName>
                                        </p:attrNameLst>
                                      </p:cBhvr>
                                      <p:to>
                                        <p:strVal val="visible"/>
                                      </p:to>
                                    </p:set>
                                    <p:animEffect transition="in" filter="fade">
                                      <p:cBhvr>
                                        <p:cTn id="21" dur="500"/>
                                        <p:tgtEl>
                                          <p:spTgt spid="5533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5338"/>
                                        </p:tgtEl>
                                        <p:attrNameLst>
                                          <p:attrName>style.visibility</p:attrName>
                                        </p:attrNameLst>
                                      </p:cBhvr>
                                      <p:to>
                                        <p:strVal val="visible"/>
                                      </p:to>
                                    </p:set>
                                    <p:animEffect transition="in" filter="fade">
                                      <p:cBhvr>
                                        <p:cTn id="24" dur="500"/>
                                        <p:tgtEl>
                                          <p:spTgt spid="5533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5339"/>
                                        </p:tgtEl>
                                        <p:attrNameLst>
                                          <p:attrName>style.visibility</p:attrName>
                                        </p:attrNameLst>
                                      </p:cBhvr>
                                      <p:to>
                                        <p:strVal val="visible"/>
                                      </p:to>
                                    </p:set>
                                    <p:animEffect transition="in" filter="fade">
                                      <p:cBhvr>
                                        <p:cTn id="27" dur="500"/>
                                        <p:tgtEl>
                                          <p:spTgt spid="5533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5340"/>
                                        </p:tgtEl>
                                        <p:attrNameLst>
                                          <p:attrName>style.visibility</p:attrName>
                                        </p:attrNameLst>
                                      </p:cBhvr>
                                      <p:to>
                                        <p:strVal val="visible"/>
                                      </p:to>
                                    </p:set>
                                    <p:animEffect transition="in" filter="fade">
                                      <p:cBhvr>
                                        <p:cTn id="30" dur="500"/>
                                        <p:tgtEl>
                                          <p:spTgt spid="5534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5341"/>
                                        </p:tgtEl>
                                        <p:attrNameLst>
                                          <p:attrName>style.visibility</p:attrName>
                                        </p:attrNameLst>
                                      </p:cBhvr>
                                      <p:to>
                                        <p:strVal val="visible"/>
                                      </p:to>
                                    </p:set>
                                    <p:animEffect transition="in" filter="fade">
                                      <p:cBhvr>
                                        <p:cTn id="33" dur="500"/>
                                        <p:tgtEl>
                                          <p:spTgt spid="5534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5342"/>
                                        </p:tgtEl>
                                        <p:attrNameLst>
                                          <p:attrName>style.visibility</p:attrName>
                                        </p:attrNameLst>
                                      </p:cBhvr>
                                      <p:to>
                                        <p:strVal val="visible"/>
                                      </p:to>
                                    </p:set>
                                    <p:animEffect transition="in" filter="fade">
                                      <p:cBhvr>
                                        <p:cTn id="36" dur="500"/>
                                        <p:tgtEl>
                                          <p:spTgt spid="5534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5343"/>
                                        </p:tgtEl>
                                        <p:attrNameLst>
                                          <p:attrName>style.visibility</p:attrName>
                                        </p:attrNameLst>
                                      </p:cBhvr>
                                      <p:to>
                                        <p:strVal val="visible"/>
                                      </p:to>
                                    </p:set>
                                    <p:animEffect transition="in" filter="fade">
                                      <p:cBhvr>
                                        <p:cTn id="39" dur="500"/>
                                        <p:tgtEl>
                                          <p:spTgt spid="5534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5344"/>
                                        </p:tgtEl>
                                        <p:attrNameLst>
                                          <p:attrName>style.visibility</p:attrName>
                                        </p:attrNameLst>
                                      </p:cBhvr>
                                      <p:to>
                                        <p:strVal val="visible"/>
                                      </p:to>
                                    </p:set>
                                    <p:animEffect transition="in" filter="fade">
                                      <p:cBhvr>
                                        <p:cTn id="42" dur="500"/>
                                        <p:tgtEl>
                                          <p:spTgt spid="5534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5345"/>
                                        </p:tgtEl>
                                        <p:attrNameLst>
                                          <p:attrName>style.visibility</p:attrName>
                                        </p:attrNameLst>
                                      </p:cBhvr>
                                      <p:to>
                                        <p:strVal val="visible"/>
                                      </p:to>
                                    </p:set>
                                    <p:animEffect transition="in" filter="fade">
                                      <p:cBhvr>
                                        <p:cTn id="45" dur="500"/>
                                        <p:tgtEl>
                                          <p:spTgt spid="5534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5346"/>
                                        </p:tgtEl>
                                        <p:attrNameLst>
                                          <p:attrName>style.visibility</p:attrName>
                                        </p:attrNameLst>
                                      </p:cBhvr>
                                      <p:to>
                                        <p:strVal val="visible"/>
                                      </p:to>
                                    </p:set>
                                    <p:animEffect transition="in" filter="fade">
                                      <p:cBhvr>
                                        <p:cTn id="48" dur="500"/>
                                        <p:tgtEl>
                                          <p:spTgt spid="55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55335" grpId="0" animBg="1"/>
      <p:bldP spid="55336" grpId="0" animBg="1"/>
      <p:bldP spid="55337" grpId="0" animBg="1"/>
      <p:bldP spid="55338" grpId="0" animBg="1"/>
      <p:bldP spid="55339" grpId="0" animBg="1"/>
      <p:bldP spid="55340" grpId="0" animBg="1"/>
      <p:bldP spid="55341" grpId="0" animBg="1"/>
      <p:bldP spid="55342" grpId="0" animBg="1"/>
      <p:bldP spid="55343" grpId="0" animBg="1"/>
      <p:bldP spid="55344" grpId="0" animBg="1"/>
      <p:bldP spid="55345" grpId="0" animBg="1"/>
      <p:bldP spid="5534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 Box 4"/>
          <p:cNvSpPr txBox="1">
            <a:spLocks noChangeArrowheads="1"/>
          </p:cNvSpPr>
          <p:nvPr/>
        </p:nvSpPr>
        <p:spPr bwMode="auto">
          <a:xfrm>
            <a:off x="646382" y="1676399"/>
            <a:ext cx="914400" cy="457200"/>
          </a:xfrm>
          <a:prstGeom prst="rect">
            <a:avLst/>
          </a:prstGeom>
          <a:noFill/>
          <a:ln w="12700">
            <a:noFill/>
            <a:miter lim="800000"/>
            <a:headEnd type="none" w="sm" len="sm"/>
            <a:tailEnd type="none" w="sm" len="sm"/>
          </a:ln>
        </p:spPr>
        <p:txBody>
          <a:bodyPr>
            <a:spAutoFit/>
          </a:bodyPr>
          <a:lstStyle/>
          <a:p>
            <a:pPr>
              <a:spcBef>
                <a:spcPct val="50000"/>
              </a:spcBef>
            </a:pPr>
            <a:r>
              <a:rPr lang="en-US" dirty="0"/>
              <a:t>1kHz</a:t>
            </a:r>
          </a:p>
        </p:txBody>
      </p:sp>
      <p:pic>
        <p:nvPicPr>
          <p:cNvPr id="57348" name="Picture 5" descr="1kHz"/>
          <p:cNvPicPr>
            <a:picLocks noChangeAspect="1" noChangeArrowheads="1"/>
          </p:cNvPicPr>
          <p:nvPr/>
        </p:nvPicPr>
        <p:blipFill>
          <a:blip r:embed="rId2" cstate="print"/>
          <a:srcRect/>
          <a:stretch>
            <a:fillRect/>
          </a:stretch>
        </p:blipFill>
        <p:spPr bwMode="auto">
          <a:xfrm>
            <a:off x="11349" y="2133600"/>
            <a:ext cx="1990782" cy="3280945"/>
          </a:xfrm>
          <a:prstGeom prst="rect">
            <a:avLst/>
          </a:prstGeom>
          <a:noFill/>
          <a:ln w="9525">
            <a:noFill/>
            <a:miter lim="800000"/>
            <a:headEnd/>
            <a:tailEnd/>
          </a:ln>
        </p:spPr>
      </p:pic>
      <p:pic>
        <p:nvPicPr>
          <p:cNvPr id="57349" name="Picture 6" descr="100kHz"/>
          <p:cNvPicPr>
            <a:picLocks noChangeAspect="1" noChangeArrowheads="1"/>
          </p:cNvPicPr>
          <p:nvPr/>
        </p:nvPicPr>
        <p:blipFill>
          <a:blip r:embed="rId3" cstate="print"/>
          <a:srcRect/>
          <a:stretch>
            <a:fillRect/>
          </a:stretch>
        </p:blipFill>
        <p:spPr bwMode="auto">
          <a:xfrm>
            <a:off x="2053055" y="2133599"/>
            <a:ext cx="1984375" cy="3280946"/>
          </a:xfrm>
          <a:prstGeom prst="rect">
            <a:avLst/>
          </a:prstGeom>
          <a:noFill/>
          <a:ln w="9525">
            <a:noFill/>
            <a:miter lim="800000"/>
            <a:headEnd/>
            <a:tailEnd/>
          </a:ln>
        </p:spPr>
      </p:pic>
      <p:pic>
        <p:nvPicPr>
          <p:cNvPr id="57350" name="Picture 7" descr="500kHz"/>
          <p:cNvPicPr>
            <a:picLocks noChangeAspect="1" noChangeArrowheads="1"/>
          </p:cNvPicPr>
          <p:nvPr/>
        </p:nvPicPr>
        <p:blipFill>
          <a:blip r:embed="rId4" cstate="print"/>
          <a:srcRect/>
          <a:stretch>
            <a:fillRect/>
          </a:stretch>
        </p:blipFill>
        <p:spPr bwMode="auto">
          <a:xfrm>
            <a:off x="4088354" y="2133600"/>
            <a:ext cx="1975831" cy="3280946"/>
          </a:xfrm>
          <a:prstGeom prst="rect">
            <a:avLst/>
          </a:prstGeom>
          <a:noFill/>
          <a:ln w="9525">
            <a:noFill/>
            <a:miter lim="800000"/>
            <a:headEnd/>
            <a:tailEnd/>
          </a:ln>
        </p:spPr>
      </p:pic>
      <p:pic>
        <p:nvPicPr>
          <p:cNvPr id="57351" name="Picture 9" descr="10MHz"/>
          <p:cNvPicPr>
            <a:picLocks noChangeAspect="1" noChangeArrowheads="1"/>
          </p:cNvPicPr>
          <p:nvPr/>
        </p:nvPicPr>
        <p:blipFill>
          <a:blip r:embed="rId5" cstate="print"/>
          <a:srcRect/>
          <a:stretch>
            <a:fillRect/>
          </a:stretch>
        </p:blipFill>
        <p:spPr bwMode="auto">
          <a:xfrm>
            <a:off x="8141864" y="2133600"/>
            <a:ext cx="1980103" cy="3280946"/>
          </a:xfrm>
          <a:prstGeom prst="rect">
            <a:avLst/>
          </a:prstGeom>
          <a:noFill/>
          <a:ln w="9525">
            <a:noFill/>
            <a:miter lim="800000"/>
            <a:headEnd/>
            <a:tailEnd/>
          </a:ln>
        </p:spPr>
      </p:pic>
      <p:pic>
        <p:nvPicPr>
          <p:cNvPr id="57352" name="Picture 10" descr="100MHz"/>
          <p:cNvPicPr>
            <a:picLocks noChangeAspect="1" noChangeArrowheads="1"/>
          </p:cNvPicPr>
          <p:nvPr/>
        </p:nvPicPr>
        <p:blipFill>
          <a:blip r:embed="rId6" cstate="print"/>
          <a:srcRect/>
          <a:stretch>
            <a:fillRect/>
          </a:stretch>
        </p:blipFill>
        <p:spPr bwMode="auto">
          <a:xfrm>
            <a:off x="10168897" y="2133600"/>
            <a:ext cx="1984375" cy="3280946"/>
          </a:xfrm>
          <a:prstGeom prst="rect">
            <a:avLst/>
          </a:prstGeom>
          <a:noFill/>
          <a:ln w="9525">
            <a:noFill/>
            <a:miter lim="800000"/>
            <a:headEnd/>
            <a:tailEnd/>
          </a:ln>
        </p:spPr>
      </p:pic>
      <p:pic>
        <p:nvPicPr>
          <p:cNvPr id="57353" name="Picture 12" descr="1MHz"/>
          <p:cNvPicPr>
            <a:picLocks noChangeAspect="1" noChangeArrowheads="1"/>
          </p:cNvPicPr>
          <p:nvPr/>
        </p:nvPicPr>
        <p:blipFill>
          <a:blip r:embed="rId7" cstate="print"/>
          <a:srcRect/>
          <a:stretch>
            <a:fillRect/>
          </a:stretch>
        </p:blipFill>
        <p:spPr bwMode="auto">
          <a:xfrm>
            <a:off x="6115109" y="2133599"/>
            <a:ext cx="1995054" cy="3280945"/>
          </a:xfrm>
          <a:prstGeom prst="rect">
            <a:avLst/>
          </a:prstGeom>
          <a:noFill/>
          <a:ln w="9525">
            <a:noFill/>
            <a:miter lim="800000"/>
            <a:headEnd/>
            <a:tailEnd/>
          </a:ln>
        </p:spPr>
      </p:pic>
      <p:sp>
        <p:nvSpPr>
          <p:cNvPr id="57354" name="Text Box 13"/>
          <p:cNvSpPr txBox="1">
            <a:spLocks noChangeArrowheads="1"/>
          </p:cNvSpPr>
          <p:nvPr/>
        </p:nvSpPr>
        <p:spPr bwMode="auto">
          <a:xfrm>
            <a:off x="2401815" y="1693144"/>
            <a:ext cx="1295400" cy="457200"/>
          </a:xfrm>
          <a:prstGeom prst="rect">
            <a:avLst/>
          </a:prstGeom>
          <a:noFill/>
          <a:ln w="12700">
            <a:noFill/>
            <a:miter lim="800000"/>
            <a:headEnd type="none" w="sm" len="sm"/>
            <a:tailEnd type="none" w="sm" len="sm"/>
          </a:ln>
        </p:spPr>
        <p:txBody>
          <a:bodyPr>
            <a:spAutoFit/>
          </a:bodyPr>
          <a:lstStyle/>
          <a:p>
            <a:pPr>
              <a:spcBef>
                <a:spcPct val="50000"/>
              </a:spcBef>
            </a:pPr>
            <a:r>
              <a:rPr lang="en-US" dirty="0"/>
              <a:t>100kHz</a:t>
            </a:r>
          </a:p>
        </p:txBody>
      </p:sp>
      <p:sp>
        <p:nvSpPr>
          <p:cNvPr id="57355" name="Text Box 14"/>
          <p:cNvSpPr txBox="1">
            <a:spLocks noChangeArrowheads="1"/>
          </p:cNvSpPr>
          <p:nvPr/>
        </p:nvSpPr>
        <p:spPr bwMode="auto">
          <a:xfrm>
            <a:off x="4428569" y="1700160"/>
            <a:ext cx="1295400" cy="457200"/>
          </a:xfrm>
          <a:prstGeom prst="rect">
            <a:avLst/>
          </a:prstGeom>
          <a:noFill/>
          <a:ln w="12700">
            <a:noFill/>
            <a:miter lim="800000"/>
            <a:headEnd type="none" w="sm" len="sm"/>
            <a:tailEnd type="none" w="sm" len="sm"/>
          </a:ln>
        </p:spPr>
        <p:txBody>
          <a:bodyPr>
            <a:spAutoFit/>
          </a:bodyPr>
          <a:lstStyle/>
          <a:p>
            <a:pPr>
              <a:spcBef>
                <a:spcPct val="50000"/>
              </a:spcBef>
            </a:pPr>
            <a:r>
              <a:rPr lang="en-US" dirty="0"/>
              <a:t>500kHz</a:t>
            </a:r>
          </a:p>
        </p:txBody>
      </p:sp>
      <p:sp>
        <p:nvSpPr>
          <p:cNvPr id="57356" name="Text Box 15"/>
          <p:cNvSpPr txBox="1">
            <a:spLocks noChangeArrowheads="1"/>
          </p:cNvSpPr>
          <p:nvPr/>
        </p:nvSpPr>
        <p:spPr bwMode="auto">
          <a:xfrm>
            <a:off x="6541136" y="1700160"/>
            <a:ext cx="1143000" cy="457200"/>
          </a:xfrm>
          <a:prstGeom prst="rect">
            <a:avLst/>
          </a:prstGeom>
          <a:noFill/>
          <a:ln w="12700">
            <a:noFill/>
            <a:miter lim="800000"/>
            <a:headEnd type="none" w="sm" len="sm"/>
            <a:tailEnd type="none" w="sm" len="sm"/>
          </a:ln>
        </p:spPr>
        <p:txBody>
          <a:bodyPr>
            <a:spAutoFit/>
          </a:bodyPr>
          <a:lstStyle/>
          <a:p>
            <a:pPr>
              <a:spcBef>
                <a:spcPct val="50000"/>
              </a:spcBef>
            </a:pPr>
            <a:r>
              <a:rPr lang="en-US" dirty="0"/>
              <a:t>1MHz</a:t>
            </a:r>
          </a:p>
        </p:txBody>
      </p:sp>
      <p:sp>
        <p:nvSpPr>
          <p:cNvPr id="57357" name="Text Box 16"/>
          <p:cNvSpPr txBox="1">
            <a:spLocks noChangeArrowheads="1"/>
          </p:cNvSpPr>
          <p:nvPr/>
        </p:nvSpPr>
        <p:spPr bwMode="auto">
          <a:xfrm>
            <a:off x="8555781" y="1676399"/>
            <a:ext cx="1295400" cy="457200"/>
          </a:xfrm>
          <a:prstGeom prst="rect">
            <a:avLst/>
          </a:prstGeom>
          <a:noFill/>
          <a:ln w="12700">
            <a:noFill/>
            <a:miter lim="800000"/>
            <a:headEnd type="none" w="sm" len="sm"/>
            <a:tailEnd type="none" w="sm" len="sm"/>
          </a:ln>
        </p:spPr>
        <p:txBody>
          <a:bodyPr>
            <a:spAutoFit/>
          </a:bodyPr>
          <a:lstStyle/>
          <a:p>
            <a:pPr>
              <a:spcBef>
                <a:spcPct val="50000"/>
              </a:spcBef>
            </a:pPr>
            <a:r>
              <a:rPr lang="en-US" dirty="0"/>
              <a:t>10MHz</a:t>
            </a:r>
          </a:p>
        </p:txBody>
      </p:sp>
      <p:sp>
        <p:nvSpPr>
          <p:cNvPr id="57358" name="Text Box 17"/>
          <p:cNvSpPr txBox="1">
            <a:spLocks noChangeArrowheads="1"/>
          </p:cNvSpPr>
          <p:nvPr/>
        </p:nvSpPr>
        <p:spPr bwMode="auto">
          <a:xfrm>
            <a:off x="10437184" y="1700160"/>
            <a:ext cx="1447800" cy="457200"/>
          </a:xfrm>
          <a:prstGeom prst="rect">
            <a:avLst/>
          </a:prstGeom>
          <a:noFill/>
          <a:ln w="12700">
            <a:noFill/>
            <a:miter lim="800000"/>
            <a:headEnd type="none" w="sm" len="sm"/>
            <a:tailEnd type="none" w="sm" len="sm"/>
          </a:ln>
        </p:spPr>
        <p:txBody>
          <a:bodyPr>
            <a:spAutoFit/>
          </a:bodyPr>
          <a:lstStyle/>
          <a:p>
            <a:pPr>
              <a:spcBef>
                <a:spcPct val="50000"/>
              </a:spcBef>
            </a:pPr>
            <a:r>
              <a:rPr lang="en-US" dirty="0"/>
              <a:t>100MHz</a:t>
            </a:r>
          </a:p>
        </p:txBody>
      </p:sp>
      <p:sp>
        <p:nvSpPr>
          <p:cNvPr id="3" name="TextBox 2">
            <a:extLst>
              <a:ext uri="{FF2B5EF4-FFF2-40B4-BE49-F238E27FC236}">
                <a16:creationId xmlns:a16="http://schemas.microsoft.com/office/drawing/2014/main" id="{8C90C27F-3075-BA24-394C-1130DC744D41}"/>
              </a:ext>
            </a:extLst>
          </p:cNvPr>
          <p:cNvSpPr txBox="1"/>
          <p:nvPr/>
        </p:nvSpPr>
        <p:spPr>
          <a:xfrm>
            <a:off x="152400" y="61555"/>
            <a:ext cx="11887200" cy="584775"/>
          </a:xfrm>
          <a:prstGeom prst="rect">
            <a:avLst/>
          </a:prstGeom>
          <a:noFill/>
        </p:spPr>
        <p:txBody>
          <a:bodyPr wrap="square" rtlCol="0" anchor="ctr">
            <a:spAutoFit/>
          </a:bodyPr>
          <a:lstStyle/>
          <a:p>
            <a:r>
              <a:rPr lang="en-US" sz="3200" dirty="0">
                <a:effectLst>
                  <a:outerShdw blurRad="38100" dist="38100" dir="2700000" algn="tl">
                    <a:srgbClr val="000000">
                      <a:alpha val="43137"/>
                    </a:srgbClr>
                  </a:outerShdw>
                </a:effectLst>
              </a:rPr>
              <a:t>Return Current Path as a Function of Frequency</a:t>
            </a:r>
          </a:p>
        </p:txBody>
      </p:sp>
    </p:spTree>
    <p:extLst>
      <p:ext uri="{BB962C8B-B14F-4D97-AF65-F5344CB8AC3E}">
        <p14:creationId xmlns:p14="http://schemas.microsoft.com/office/powerpoint/2010/main" val="149842863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354"/>
                                        </p:tgtEl>
                                        <p:attrNameLst>
                                          <p:attrName>style.visibility</p:attrName>
                                        </p:attrNameLst>
                                      </p:cBhvr>
                                      <p:to>
                                        <p:strVal val="visible"/>
                                      </p:to>
                                    </p:set>
                                    <p:animEffect transition="in" filter="fade">
                                      <p:cBhvr>
                                        <p:cTn id="7" dur="500"/>
                                        <p:tgtEl>
                                          <p:spTgt spid="57354"/>
                                        </p:tgtEl>
                                      </p:cBhvr>
                                    </p:animEffect>
                                  </p:childTnLst>
                                </p:cTn>
                              </p:par>
                              <p:par>
                                <p:cTn id="8" presetID="10" presetClass="entr" presetSubtype="0" fill="hold" nodeType="withEffect">
                                  <p:stCondLst>
                                    <p:cond delay="0"/>
                                  </p:stCondLst>
                                  <p:childTnLst>
                                    <p:set>
                                      <p:cBhvr>
                                        <p:cTn id="9" dur="1" fill="hold">
                                          <p:stCondLst>
                                            <p:cond delay="0"/>
                                          </p:stCondLst>
                                        </p:cTn>
                                        <p:tgtEl>
                                          <p:spTgt spid="57349"/>
                                        </p:tgtEl>
                                        <p:attrNameLst>
                                          <p:attrName>style.visibility</p:attrName>
                                        </p:attrNameLst>
                                      </p:cBhvr>
                                      <p:to>
                                        <p:strVal val="visible"/>
                                      </p:to>
                                    </p:set>
                                    <p:animEffect transition="in" filter="fade">
                                      <p:cBhvr>
                                        <p:cTn id="10" dur="500"/>
                                        <p:tgtEl>
                                          <p:spTgt spid="573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7355"/>
                                        </p:tgtEl>
                                        <p:attrNameLst>
                                          <p:attrName>style.visibility</p:attrName>
                                        </p:attrNameLst>
                                      </p:cBhvr>
                                      <p:to>
                                        <p:strVal val="visible"/>
                                      </p:to>
                                    </p:set>
                                    <p:animEffect transition="in" filter="fade">
                                      <p:cBhvr>
                                        <p:cTn id="15" dur="500"/>
                                        <p:tgtEl>
                                          <p:spTgt spid="57355"/>
                                        </p:tgtEl>
                                      </p:cBhvr>
                                    </p:animEffect>
                                  </p:childTnLst>
                                </p:cTn>
                              </p:par>
                              <p:par>
                                <p:cTn id="16" presetID="10" presetClass="entr" presetSubtype="0" fill="hold" nodeType="withEffect">
                                  <p:stCondLst>
                                    <p:cond delay="0"/>
                                  </p:stCondLst>
                                  <p:childTnLst>
                                    <p:set>
                                      <p:cBhvr>
                                        <p:cTn id="17" dur="1" fill="hold">
                                          <p:stCondLst>
                                            <p:cond delay="0"/>
                                          </p:stCondLst>
                                        </p:cTn>
                                        <p:tgtEl>
                                          <p:spTgt spid="57350"/>
                                        </p:tgtEl>
                                        <p:attrNameLst>
                                          <p:attrName>style.visibility</p:attrName>
                                        </p:attrNameLst>
                                      </p:cBhvr>
                                      <p:to>
                                        <p:strVal val="visible"/>
                                      </p:to>
                                    </p:set>
                                    <p:animEffect transition="in" filter="fade">
                                      <p:cBhvr>
                                        <p:cTn id="18" dur="500"/>
                                        <p:tgtEl>
                                          <p:spTgt spid="573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7356"/>
                                        </p:tgtEl>
                                        <p:attrNameLst>
                                          <p:attrName>style.visibility</p:attrName>
                                        </p:attrNameLst>
                                      </p:cBhvr>
                                      <p:to>
                                        <p:strVal val="visible"/>
                                      </p:to>
                                    </p:set>
                                    <p:animEffect transition="in" filter="fade">
                                      <p:cBhvr>
                                        <p:cTn id="23" dur="500"/>
                                        <p:tgtEl>
                                          <p:spTgt spid="57356"/>
                                        </p:tgtEl>
                                      </p:cBhvr>
                                    </p:animEffect>
                                  </p:childTnLst>
                                </p:cTn>
                              </p:par>
                              <p:par>
                                <p:cTn id="24" presetID="10" presetClass="entr" presetSubtype="0" fill="hold" nodeType="withEffect">
                                  <p:stCondLst>
                                    <p:cond delay="0"/>
                                  </p:stCondLst>
                                  <p:childTnLst>
                                    <p:set>
                                      <p:cBhvr>
                                        <p:cTn id="25" dur="1" fill="hold">
                                          <p:stCondLst>
                                            <p:cond delay="0"/>
                                          </p:stCondLst>
                                        </p:cTn>
                                        <p:tgtEl>
                                          <p:spTgt spid="57353"/>
                                        </p:tgtEl>
                                        <p:attrNameLst>
                                          <p:attrName>style.visibility</p:attrName>
                                        </p:attrNameLst>
                                      </p:cBhvr>
                                      <p:to>
                                        <p:strVal val="visible"/>
                                      </p:to>
                                    </p:set>
                                    <p:animEffect transition="in" filter="fade">
                                      <p:cBhvr>
                                        <p:cTn id="26" dur="500"/>
                                        <p:tgtEl>
                                          <p:spTgt spid="5735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7357"/>
                                        </p:tgtEl>
                                        <p:attrNameLst>
                                          <p:attrName>style.visibility</p:attrName>
                                        </p:attrNameLst>
                                      </p:cBhvr>
                                      <p:to>
                                        <p:strVal val="visible"/>
                                      </p:to>
                                    </p:set>
                                    <p:animEffect transition="in" filter="fade">
                                      <p:cBhvr>
                                        <p:cTn id="31" dur="500"/>
                                        <p:tgtEl>
                                          <p:spTgt spid="57357"/>
                                        </p:tgtEl>
                                      </p:cBhvr>
                                    </p:animEffect>
                                  </p:childTnLst>
                                </p:cTn>
                              </p:par>
                              <p:par>
                                <p:cTn id="32" presetID="10" presetClass="entr" presetSubtype="0" fill="hold" nodeType="withEffect">
                                  <p:stCondLst>
                                    <p:cond delay="0"/>
                                  </p:stCondLst>
                                  <p:childTnLst>
                                    <p:set>
                                      <p:cBhvr>
                                        <p:cTn id="33" dur="1" fill="hold">
                                          <p:stCondLst>
                                            <p:cond delay="0"/>
                                          </p:stCondLst>
                                        </p:cTn>
                                        <p:tgtEl>
                                          <p:spTgt spid="57351"/>
                                        </p:tgtEl>
                                        <p:attrNameLst>
                                          <p:attrName>style.visibility</p:attrName>
                                        </p:attrNameLst>
                                      </p:cBhvr>
                                      <p:to>
                                        <p:strVal val="visible"/>
                                      </p:to>
                                    </p:set>
                                    <p:animEffect transition="in" filter="fade">
                                      <p:cBhvr>
                                        <p:cTn id="34" dur="500"/>
                                        <p:tgtEl>
                                          <p:spTgt spid="5735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7358"/>
                                        </p:tgtEl>
                                        <p:attrNameLst>
                                          <p:attrName>style.visibility</p:attrName>
                                        </p:attrNameLst>
                                      </p:cBhvr>
                                      <p:to>
                                        <p:strVal val="visible"/>
                                      </p:to>
                                    </p:set>
                                    <p:animEffect transition="in" filter="fade">
                                      <p:cBhvr>
                                        <p:cTn id="39" dur="500"/>
                                        <p:tgtEl>
                                          <p:spTgt spid="57358"/>
                                        </p:tgtEl>
                                      </p:cBhvr>
                                    </p:animEffect>
                                  </p:childTnLst>
                                </p:cTn>
                              </p:par>
                              <p:par>
                                <p:cTn id="40" presetID="10" presetClass="entr" presetSubtype="0" fill="hold" nodeType="withEffect">
                                  <p:stCondLst>
                                    <p:cond delay="0"/>
                                  </p:stCondLst>
                                  <p:childTnLst>
                                    <p:set>
                                      <p:cBhvr>
                                        <p:cTn id="41" dur="1" fill="hold">
                                          <p:stCondLst>
                                            <p:cond delay="0"/>
                                          </p:stCondLst>
                                        </p:cTn>
                                        <p:tgtEl>
                                          <p:spTgt spid="57352"/>
                                        </p:tgtEl>
                                        <p:attrNameLst>
                                          <p:attrName>style.visibility</p:attrName>
                                        </p:attrNameLst>
                                      </p:cBhvr>
                                      <p:to>
                                        <p:strVal val="visible"/>
                                      </p:to>
                                    </p:set>
                                    <p:animEffect transition="in" filter="fade">
                                      <p:cBhvr>
                                        <p:cTn id="42" dur="500"/>
                                        <p:tgtEl>
                                          <p:spTgt spid="57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4" grpId="0"/>
      <p:bldP spid="57355" grpId="0"/>
      <p:bldP spid="57356" grpId="0"/>
      <p:bldP spid="57357" grpId="0"/>
      <p:bldP spid="5735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90C27F-3075-BA24-394C-1130DC744D41}"/>
              </a:ext>
            </a:extLst>
          </p:cNvPr>
          <p:cNvSpPr txBox="1"/>
          <p:nvPr/>
        </p:nvSpPr>
        <p:spPr>
          <a:xfrm>
            <a:off x="152400" y="61555"/>
            <a:ext cx="11887200" cy="584775"/>
          </a:xfrm>
          <a:prstGeom prst="rect">
            <a:avLst/>
          </a:prstGeom>
          <a:noFill/>
        </p:spPr>
        <p:txBody>
          <a:bodyPr wrap="square" rtlCol="0" anchor="ctr">
            <a:spAutoFit/>
          </a:bodyPr>
          <a:lstStyle/>
          <a:p>
            <a:r>
              <a:rPr lang="en-US" sz="3200" dirty="0">
                <a:effectLst>
                  <a:outerShdw blurRad="38100" dist="38100" dir="2700000" algn="tl">
                    <a:srgbClr val="000000">
                      <a:alpha val="43137"/>
                    </a:srgbClr>
                  </a:outerShdw>
                </a:effectLst>
              </a:rPr>
              <a:t>Return Current path: Trace Routed Over Ref. Plane Split</a:t>
            </a:r>
          </a:p>
        </p:txBody>
      </p:sp>
      <p:pic>
        <p:nvPicPr>
          <p:cNvPr id="4" name="Picture 3">
            <a:extLst>
              <a:ext uri="{FF2B5EF4-FFF2-40B4-BE49-F238E27FC236}">
                <a16:creationId xmlns:a16="http://schemas.microsoft.com/office/drawing/2014/main" id="{FA3F06D2-F043-6630-CA4D-FB8B6A8E1C1D}"/>
              </a:ext>
            </a:extLst>
          </p:cNvPr>
          <p:cNvPicPr>
            <a:picLocks noChangeAspect="1"/>
          </p:cNvPicPr>
          <p:nvPr/>
        </p:nvPicPr>
        <p:blipFill>
          <a:blip r:embed="rId2"/>
          <a:stretch>
            <a:fillRect/>
          </a:stretch>
        </p:blipFill>
        <p:spPr>
          <a:xfrm rot="10800000">
            <a:off x="6225542" y="2362199"/>
            <a:ext cx="5774745" cy="3200401"/>
          </a:xfrm>
          <a:prstGeom prst="rect">
            <a:avLst/>
          </a:prstGeom>
        </p:spPr>
      </p:pic>
      <p:pic>
        <p:nvPicPr>
          <p:cNvPr id="6" name="Picture 5">
            <a:extLst>
              <a:ext uri="{FF2B5EF4-FFF2-40B4-BE49-F238E27FC236}">
                <a16:creationId xmlns:a16="http://schemas.microsoft.com/office/drawing/2014/main" id="{C5001A70-D33B-B513-AF4B-77015A4EF9E9}"/>
              </a:ext>
            </a:extLst>
          </p:cNvPr>
          <p:cNvPicPr>
            <a:picLocks noChangeAspect="1"/>
          </p:cNvPicPr>
          <p:nvPr/>
        </p:nvPicPr>
        <p:blipFill>
          <a:blip r:embed="rId3"/>
          <a:stretch>
            <a:fillRect/>
          </a:stretch>
        </p:blipFill>
        <p:spPr>
          <a:xfrm rot="10800000">
            <a:off x="152400" y="2362199"/>
            <a:ext cx="5814060" cy="3200400"/>
          </a:xfrm>
          <a:prstGeom prst="rect">
            <a:avLst/>
          </a:prstGeom>
        </p:spPr>
      </p:pic>
      <p:sp>
        <p:nvSpPr>
          <p:cNvPr id="8" name="AutoShape 13">
            <a:extLst>
              <a:ext uri="{FF2B5EF4-FFF2-40B4-BE49-F238E27FC236}">
                <a16:creationId xmlns:a16="http://schemas.microsoft.com/office/drawing/2014/main" id="{B8CAF3BB-E2C2-A841-3C5C-AB05E377C83F}"/>
              </a:ext>
            </a:extLst>
          </p:cNvPr>
          <p:cNvSpPr>
            <a:spLocks noChangeArrowheads="1"/>
          </p:cNvSpPr>
          <p:nvPr/>
        </p:nvSpPr>
        <p:spPr bwMode="auto">
          <a:xfrm>
            <a:off x="1066800" y="4419600"/>
            <a:ext cx="381000" cy="152400"/>
          </a:xfrm>
          <a:prstGeom prst="rightArrow">
            <a:avLst>
              <a:gd name="adj1" fmla="val 33333"/>
              <a:gd name="adj2" fmla="val 41667"/>
            </a:avLst>
          </a:prstGeom>
          <a:solidFill>
            <a:srgbClr val="92D050"/>
          </a:solidFill>
          <a:ln w="12700">
            <a:solidFill>
              <a:schemeClr val="tx1"/>
            </a:solidFill>
            <a:miter lim="800000"/>
            <a:headEnd type="none" w="sm" len="sm"/>
            <a:tailEnd type="none" w="sm" len="sm"/>
          </a:ln>
        </p:spPr>
        <p:txBody>
          <a:bodyPr wrap="none" anchor="ctr"/>
          <a:lstStyle/>
          <a:p>
            <a:endParaRPr lang="fr-FR"/>
          </a:p>
        </p:txBody>
      </p:sp>
      <p:sp>
        <p:nvSpPr>
          <p:cNvPr id="9" name="AutoShape 13">
            <a:extLst>
              <a:ext uri="{FF2B5EF4-FFF2-40B4-BE49-F238E27FC236}">
                <a16:creationId xmlns:a16="http://schemas.microsoft.com/office/drawing/2014/main" id="{674F27C5-41AA-DADE-6F36-17F59CA138C4}"/>
              </a:ext>
            </a:extLst>
          </p:cNvPr>
          <p:cNvSpPr>
            <a:spLocks noChangeArrowheads="1"/>
          </p:cNvSpPr>
          <p:nvPr/>
        </p:nvSpPr>
        <p:spPr bwMode="auto">
          <a:xfrm>
            <a:off x="1706882" y="4419600"/>
            <a:ext cx="381000" cy="152400"/>
          </a:xfrm>
          <a:prstGeom prst="rightArrow">
            <a:avLst>
              <a:gd name="adj1" fmla="val 33333"/>
              <a:gd name="adj2" fmla="val 41667"/>
            </a:avLst>
          </a:prstGeom>
          <a:solidFill>
            <a:srgbClr val="92D050"/>
          </a:solidFill>
          <a:ln w="12700">
            <a:solidFill>
              <a:schemeClr val="tx1"/>
            </a:solidFill>
            <a:miter lim="800000"/>
            <a:headEnd type="none" w="sm" len="sm"/>
            <a:tailEnd type="none" w="sm" len="sm"/>
          </a:ln>
        </p:spPr>
        <p:txBody>
          <a:bodyPr wrap="none" anchor="ctr"/>
          <a:lstStyle/>
          <a:p>
            <a:endParaRPr lang="fr-FR"/>
          </a:p>
        </p:txBody>
      </p:sp>
      <p:sp>
        <p:nvSpPr>
          <p:cNvPr id="10" name="AutoShape 13">
            <a:extLst>
              <a:ext uri="{FF2B5EF4-FFF2-40B4-BE49-F238E27FC236}">
                <a16:creationId xmlns:a16="http://schemas.microsoft.com/office/drawing/2014/main" id="{16020988-5CF3-C673-9748-18EDCBC9121D}"/>
              </a:ext>
            </a:extLst>
          </p:cNvPr>
          <p:cNvSpPr>
            <a:spLocks noChangeArrowheads="1"/>
          </p:cNvSpPr>
          <p:nvPr/>
        </p:nvSpPr>
        <p:spPr bwMode="auto">
          <a:xfrm>
            <a:off x="2346964" y="4419600"/>
            <a:ext cx="381000" cy="152400"/>
          </a:xfrm>
          <a:prstGeom prst="rightArrow">
            <a:avLst>
              <a:gd name="adj1" fmla="val 33333"/>
              <a:gd name="adj2" fmla="val 41667"/>
            </a:avLst>
          </a:prstGeom>
          <a:solidFill>
            <a:srgbClr val="92D050"/>
          </a:solidFill>
          <a:ln w="12700">
            <a:solidFill>
              <a:schemeClr val="tx1"/>
            </a:solidFill>
            <a:miter lim="800000"/>
            <a:headEnd type="none" w="sm" len="sm"/>
            <a:tailEnd type="none" w="sm" len="sm"/>
          </a:ln>
        </p:spPr>
        <p:txBody>
          <a:bodyPr wrap="none" anchor="ctr"/>
          <a:lstStyle/>
          <a:p>
            <a:endParaRPr lang="fr-FR"/>
          </a:p>
        </p:txBody>
      </p:sp>
      <p:sp>
        <p:nvSpPr>
          <p:cNvPr id="11" name="AutoShape 13">
            <a:extLst>
              <a:ext uri="{FF2B5EF4-FFF2-40B4-BE49-F238E27FC236}">
                <a16:creationId xmlns:a16="http://schemas.microsoft.com/office/drawing/2014/main" id="{A3F9E017-9AE7-CAA7-E47D-8AF3BE55B2B3}"/>
              </a:ext>
            </a:extLst>
          </p:cNvPr>
          <p:cNvSpPr>
            <a:spLocks noChangeArrowheads="1"/>
          </p:cNvSpPr>
          <p:nvPr/>
        </p:nvSpPr>
        <p:spPr bwMode="auto">
          <a:xfrm>
            <a:off x="2987046" y="4419600"/>
            <a:ext cx="381000" cy="152400"/>
          </a:xfrm>
          <a:prstGeom prst="rightArrow">
            <a:avLst>
              <a:gd name="adj1" fmla="val 33333"/>
              <a:gd name="adj2" fmla="val 41667"/>
            </a:avLst>
          </a:prstGeom>
          <a:solidFill>
            <a:srgbClr val="92D050"/>
          </a:solidFill>
          <a:ln w="12700">
            <a:solidFill>
              <a:schemeClr val="tx1"/>
            </a:solidFill>
            <a:miter lim="800000"/>
            <a:headEnd type="none" w="sm" len="sm"/>
            <a:tailEnd type="none" w="sm" len="sm"/>
          </a:ln>
        </p:spPr>
        <p:txBody>
          <a:bodyPr wrap="none" anchor="ctr"/>
          <a:lstStyle/>
          <a:p>
            <a:endParaRPr lang="fr-FR"/>
          </a:p>
        </p:txBody>
      </p:sp>
      <p:sp>
        <p:nvSpPr>
          <p:cNvPr id="12" name="AutoShape 13">
            <a:extLst>
              <a:ext uri="{FF2B5EF4-FFF2-40B4-BE49-F238E27FC236}">
                <a16:creationId xmlns:a16="http://schemas.microsoft.com/office/drawing/2014/main" id="{21BAF637-39A1-CAEB-480D-B4A136F87797}"/>
              </a:ext>
            </a:extLst>
          </p:cNvPr>
          <p:cNvSpPr>
            <a:spLocks noChangeArrowheads="1"/>
          </p:cNvSpPr>
          <p:nvPr/>
        </p:nvSpPr>
        <p:spPr bwMode="auto">
          <a:xfrm>
            <a:off x="3627128" y="4419600"/>
            <a:ext cx="381000" cy="152400"/>
          </a:xfrm>
          <a:prstGeom prst="rightArrow">
            <a:avLst>
              <a:gd name="adj1" fmla="val 33333"/>
              <a:gd name="adj2" fmla="val 41667"/>
            </a:avLst>
          </a:prstGeom>
          <a:solidFill>
            <a:srgbClr val="92D050"/>
          </a:solidFill>
          <a:ln w="12700">
            <a:solidFill>
              <a:schemeClr val="tx1"/>
            </a:solidFill>
            <a:miter lim="800000"/>
            <a:headEnd type="none" w="sm" len="sm"/>
            <a:tailEnd type="none" w="sm" len="sm"/>
          </a:ln>
        </p:spPr>
        <p:txBody>
          <a:bodyPr wrap="none" anchor="ctr"/>
          <a:lstStyle/>
          <a:p>
            <a:endParaRPr lang="fr-FR"/>
          </a:p>
        </p:txBody>
      </p:sp>
      <p:sp>
        <p:nvSpPr>
          <p:cNvPr id="13" name="AutoShape 13">
            <a:extLst>
              <a:ext uri="{FF2B5EF4-FFF2-40B4-BE49-F238E27FC236}">
                <a16:creationId xmlns:a16="http://schemas.microsoft.com/office/drawing/2014/main" id="{75AC0BAE-CA4A-0357-FB4D-99E8EFE2F154}"/>
              </a:ext>
            </a:extLst>
          </p:cNvPr>
          <p:cNvSpPr>
            <a:spLocks noChangeArrowheads="1"/>
          </p:cNvSpPr>
          <p:nvPr/>
        </p:nvSpPr>
        <p:spPr bwMode="auto">
          <a:xfrm>
            <a:off x="4267210" y="4419600"/>
            <a:ext cx="381000" cy="152400"/>
          </a:xfrm>
          <a:prstGeom prst="rightArrow">
            <a:avLst>
              <a:gd name="adj1" fmla="val 33333"/>
              <a:gd name="adj2" fmla="val 41667"/>
            </a:avLst>
          </a:prstGeom>
          <a:solidFill>
            <a:srgbClr val="92D050"/>
          </a:solidFill>
          <a:ln w="12700">
            <a:solidFill>
              <a:schemeClr val="tx1"/>
            </a:solidFill>
            <a:miter lim="800000"/>
            <a:headEnd type="none" w="sm" len="sm"/>
            <a:tailEnd type="none" w="sm" len="sm"/>
          </a:ln>
        </p:spPr>
        <p:txBody>
          <a:bodyPr wrap="none" anchor="ctr"/>
          <a:lstStyle/>
          <a:p>
            <a:endParaRPr lang="fr-FR"/>
          </a:p>
        </p:txBody>
      </p:sp>
      <p:sp>
        <p:nvSpPr>
          <p:cNvPr id="15" name="Arrow: U-Turn 14">
            <a:extLst>
              <a:ext uri="{FF2B5EF4-FFF2-40B4-BE49-F238E27FC236}">
                <a16:creationId xmlns:a16="http://schemas.microsoft.com/office/drawing/2014/main" id="{35AA71BE-EC8F-D1EE-C561-17053848F2A8}"/>
              </a:ext>
            </a:extLst>
          </p:cNvPr>
          <p:cNvSpPr/>
          <p:nvPr/>
        </p:nvSpPr>
        <p:spPr bwMode="auto">
          <a:xfrm rot="5400000">
            <a:off x="5055632" y="4472697"/>
            <a:ext cx="274806" cy="228600"/>
          </a:xfrm>
          <a:prstGeom prst="uturnArrow">
            <a:avLst/>
          </a:prstGeom>
          <a:solidFill>
            <a:srgbClr val="00B0F0"/>
          </a:solidFill>
          <a:ln w="1587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6" name="AutoShape 13">
            <a:extLst>
              <a:ext uri="{FF2B5EF4-FFF2-40B4-BE49-F238E27FC236}">
                <a16:creationId xmlns:a16="http://schemas.microsoft.com/office/drawing/2014/main" id="{1B72887A-773D-F098-6AFE-79E6EBC4F13C}"/>
              </a:ext>
            </a:extLst>
          </p:cNvPr>
          <p:cNvSpPr>
            <a:spLocks noChangeArrowheads="1"/>
          </p:cNvSpPr>
          <p:nvPr/>
        </p:nvSpPr>
        <p:spPr bwMode="auto">
          <a:xfrm rot="10800000">
            <a:off x="4629153" y="4622664"/>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17" name="AutoShape 13">
            <a:extLst>
              <a:ext uri="{FF2B5EF4-FFF2-40B4-BE49-F238E27FC236}">
                <a16:creationId xmlns:a16="http://schemas.microsoft.com/office/drawing/2014/main" id="{0F3CAF42-3FED-C8A8-02E8-2BB920D9400C}"/>
              </a:ext>
            </a:extLst>
          </p:cNvPr>
          <p:cNvSpPr>
            <a:spLocks noChangeArrowheads="1"/>
          </p:cNvSpPr>
          <p:nvPr/>
        </p:nvSpPr>
        <p:spPr bwMode="auto">
          <a:xfrm rot="10800000">
            <a:off x="4032890" y="4622665"/>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18" name="AutoShape 13">
            <a:extLst>
              <a:ext uri="{FF2B5EF4-FFF2-40B4-BE49-F238E27FC236}">
                <a16:creationId xmlns:a16="http://schemas.microsoft.com/office/drawing/2014/main" id="{02EE7074-FFF5-6E0E-3726-0E2B0D1891BE}"/>
              </a:ext>
            </a:extLst>
          </p:cNvPr>
          <p:cNvSpPr>
            <a:spLocks noChangeArrowheads="1"/>
          </p:cNvSpPr>
          <p:nvPr/>
        </p:nvSpPr>
        <p:spPr bwMode="auto">
          <a:xfrm rot="10800000">
            <a:off x="3436627" y="4622664"/>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19" name="AutoShape 13">
            <a:extLst>
              <a:ext uri="{FF2B5EF4-FFF2-40B4-BE49-F238E27FC236}">
                <a16:creationId xmlns:a16="http://schemas.microsoft.com/office/drawing/2014/main" id="{C83C63DD-A95B-1955-D1E9-50DD1BF4DA79}"/>
              </a:ext>
            </a:extLst>
          </p:cNvPr>
          <p:cNvSpPr>
            <a:spLocks noChangeArrowheads="1"/>
          </p:cNvSpPr>
          <p:nvPr/>
        </p:nvSpPr>
        <p:spPr bwMode="auto">
          <a:xfrm rot="10800000">
            <a:off x="2840364" y="4622664"/>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20" name="AutoShape 13">
            <a:extLst>
              <a:ext uri="{FF2B5EF4-FFF2-40B4-BE49-F238E27FC236}">
                <a16:creationId xmlns:a16="http://schemas.microsoft.com/office/drawing/2014/main" id="{6FB0D6A3-E916-44FE-8912-5FF45A8DEA4A}"/>
              </a:ext>
            </a:extLst>
          </p:cNvPr>
          <p:cNvSpPr>
            <a:spLocks noChangeArrowheads="1"/>
          </p:cNvSpPr>
          <p:nvPr/>
        </p:nvSpPr>
        <p:spPr bwMode="auto">
          <a:xfrm rot="10800000">
            <a:off x="2244101" y="4622665"/>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21" name="AutoShape 13">
            <a:extLst>
              <a:ext uri="{FF2B5EF4-FFF2-40B4-BE49-F238E27FC236}">
                <a16:creationId xmlns:a16="http://schemas.microsoft.com/office/drawing/2014/main" id="{FBFDF2B0-13A3-FB76-9BA4-53FED9641053}"/>
              </a:ext>
            </a:extLst>
          </p:cNvPr>
          <p:cNvSpPr>
            <a:spLocks noChangeArrowheads="1"/>
          </p:cNvSpPr>
          <p:nvPr/>
        </p:nvSpPr>
        <p:spPr bwMode="auto">
          <a:xfrm rot="10800000">
            <a:off x="1647838" y="4622664"/>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22" name="AutoShape 13">
            <a:extLst>
              <a:ext uri="{FF2B5EF4-FFF2-40B4-BE49-F238E27FC236}">
                <a16:creationId xmlns:a16="http://schemas.microsoft.com/office/drawing/2014/main" id="{00AA74C0-107A-468D-F754-CB733FB36FD6}"/>
              </a:ext>
            </a:extLst>
          </p:cNvPr>
          <p:cNvSpPr>
            <a:spLocks noChangeArrowheads="1"/>
          </p:cNvSpPr>
          <p:nvPr/>
        </p:nvSpPr>
        <p:spPr bwMode="auto">
          <a:xfrm rot="10800000">
            <a:off x="1051575" y="4622666"/>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23" name="Arrow: U-Turn 22">
            <a:extLst>
              <a:ext uri="{FF2B5EF4-FFF2-40B4-BE49-F238E27FC236}">
                <a16:creationId xmlns:a16="http://schemas.microsoft.com/office/drawing/2014/main" id="{229598D2-CFC3-F79D-40CA-9E27F9D9F4A9}"/>
              </a:ext>
            </a:extLst>
          </p:cNvPr>
          <p:cNvSpPr/>
          <p:nvPr/>
        </p:nvSpPr>
        <p:spPr bwMode="auto">
          <a:xfrm rot="5400000" flipH="1">
            <a:off x="11094941" y="3194375"/>
            <a:ext cx="293056" cy="224438"/>
          </a:xfrm>
          <a:prstGeom prst="uturnArrow">
            <a:avLst/>
          </a:prstGeom>
          <a:solidFill>
            <a:srgbClr val="00B0F0"/>
          </a:solidFill>
          <a:ln w="1587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4" name="AutoShape 13">
            <a:extLst>
              <a:ext uri="{FF2B5EF4-FFF2-40B4-BE49-F238E27FC236}">
                <a16:creationId xmlns:a16="http://schemas.microsoft.com/office/drawing/2014/main" id="{E13FAA52-E9AC-AE5E-800E-60A8EEFB4B00}"/>
              </a:ext>
            </a:extLst>
          </p:cNvPr>
          <p:cNvSpPr>
            <a:spLocks noChangeArrowheads="1"/>
          </p:cNvSpPr>
          <p:nvPr/>
        </p:nvSpPr>
        <p:spPr bwMode="auto">
          <a:xfrm rot="10800000">
            <a:off x="10736582" y="3200401"/>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25" name="AutoShape 13">
            <a:extLst>
              <a:ext uri="{FF2B5EF4-FFF2-40B4-BE49-F238E27FC236}">
                <a16:creationId xmlns:a16="http://schemas.microsoft.com/office/drawing/2014/main" id="{639A0E76-DD70-3C41-3ED8-0A907CFB9C49}"/>
              </a:ext>
            </a:extLst>
          </p:cNvPr>
          <p:cNvSpPr>
            <a:spLocks noChangeArrowheads="1"/>
          </p:cNvSpPr>
          <p:nvPr/>
        </p:nvSpPr>
        <p:spPr bwMode="auto">
          <a:xfrm rot="10800000">
            <a:off x="10140319" y="3200402"/>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26" name="AutoShape 13">
            <a:extLst>
              <a:ext uri="{FF2B5EF4-FFF2-40B4-BE49-F238E27FC236}">
                <a16:creationId xmlns:a16="http://schemas.microsoft.com/office/drawing/2014/main" id="{A413A9E8-AE34-8B2C-2AB9-BE2A274FC841}"/>
              </a:ext>
            </a:extLst>
          </p:cNvPr>
          <p:cNvSpPr>
            <a:spLocks noChangeArrowheads="1"/>
          </p:cNvSpPr>
          <p:nvPr/>
        </p:nvSpPr>
        <p:spPr bwMode="auto">
          <a:xfrm rot="10800000">
            <a:off x="9544056" y="3200401"/>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27" name="AutoShape 13">
            <a:extLst>
              <a:ext uri="{FF2B5EF4-FFF2-40B4-BE49-F238E27FC236}">
                <a16:creationId xmlns:a16="http://schemas.microsoft.com/office/drawing/2014/main" id="{68E9AC00-1BA6-CA78-A626-8B6592A7C049}"/>
              </a:ext>
            </a:extLst>
          </p:cNvPr>
          <p:cNvSpPr>
            <a:spLocks noChangeArrowheads="1"/>
          </p:cNvSpPr>
          <p:nvPr/>
        </p:nvSpPr>
        <p:spPr bwMode="auto">
          <a:xfrm rot="10800000">
            <a:off x="8947793" y="3200401"/>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28" name="AutoShape 13">
            <a:extLst>
              <a:ext uri="{FF2B5EF4-FFF2-40B4-BE49-F238E27FC236}">
                <a16:creationId xmlns:a16="http://schemas.microsoft.com/office/drawing/2014/main" id="{14BB2856-8EEF-3541-ED94-DEB401FBB21B}"/>
              </a:ext>
            </a:extLst>
          </p:cNvPr>
          <p:cNvSpPr>
            <a:spLocks noChangeArrowheads="1"/>
          </p:cNvSpPr>
          <p:nvPr/>
        </p:nvSpPr>
        <p:spPr bwMode="auto">
          <a:xfrm rot="10800000">
            <a:off x="8351530" y="3200402"/>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29" name="AutoShape 13">
            <a:extLst>
              <a:ext uri="{FF2B5EF4-FFF2-40B4-BE49-F238E27FC236}">
                <a16:creationId xmlns:a16="http://schemas.microsoft.com/office/drawing/2014/main" id="{F065C608-C105-1463-1013-0B2B954E4A0D}"/>
              </a:ext>
            </a:extLst>
          </p:cNvPr>
          <p:cNvSpPr>
            <a:spLocks noChangeArrowheads="1"/>
          </p:cNvSpPr>
          <p:nvPr/>
        </p:nvSpPr>
        <p:spPr bwMode="auto">
          <a:xfrm rot="10800000">
            <a:off x="7755267" y="3200401"/>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30" name="AutoShape 13">
            <a:extLst>
              <a:ext uri="{FF2B5EF4-FFF2-40B4-BE49-F238E27FC236}">
                <a16:creationId xmlns:a16="http://schemas.microsoft.com/office/drawing/2014/main" id="{0E7B5728-E2C5-5C99-D007-EEAB898606B1}"/>
              </a:ext>
            </a:extLst>
          </p:cNvPr>
          <p:cNvSpPr>
            <a:spLocks noChangeArrowheads="1"/>
          </p:cNvSpPr>
          <p:nvPr/>
        </p:nvSpPr>
        <p:spPr bwMode="auto">
          <a:xfrm rot="10800000">
            <a:off x="7159004" y="3200403"/>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31" name="AutoShape 13">
            <a:extLst>
              <a:ext uri="{FF2B5EF4-FFF2-40B4-BE49-F238E27FC236}">
                <a16:creationId xmlns:a16="http://schemas.microsoft.com/office/drawing/2014/main" id="{BCB893DF-5DDF-AF8B-B8F8-7A5DC30FD084}"/>
              </a:ext>
            </a:extLst>
          </p:cNvPr>
          <p:cNvSpPr>
            <a:spLocks noChangeArrowheads="1"/>
          </p:cNvSpPr>
          <p:nvPr/>
        </p:nvSpPr>
        <p:spPr bwMode="auto">
          <a:xfrm>
            <a:off x="1079225" y="3276600"/>
            <a:ext cx="381000" cy="152400"/>
          </a:xfrm>
          <a:prstGeom prst="rightArrow">
            <a:avLst>
              <a:gd name="adj1" fmla="val 33333"/>
              <a:gd name="adj2" fmla="val 41667"/>
            </a:avLst>
          </a:prstGeom>
          <a:solidFill>
            <a:srgbClr val="92D050"/>
          </a:solidFill>
          <a:ln w="12700">
            <a:solidFill>
              <a:schemeClr val="tx1"/>
            </a:solidFill>
            <a:miter lim="800000"/>
            <a:headEnd type="none" w="sm" len="sm"/>
            <a:tailEnd type="none" w="sm" len="sm"/>
          </a:ln>
        </p:spPr>
        <p:txBody>
          <a:bodyPr wrap="none" anchor="ctr"/>
          <a:lstStyle/>
          <a:p>
            <a:endParaRPr lang="fr-FR"/>
          </a:p>
        </p:txBody>
      </p:sp>
      <p:sp>
        <p:nvSpPr>
          <p:cNvPr id="57344" name="AutoShape 13">
            <a:extLst>
              <a:ext uri="{FF2B5EF4-FFF2-40B4-BE49-F238E27FC236}">
                <a16:creationId xmlns:a16="http://schemas.microsoft.com/office/drawing/2014/main" id="{84227C54-D33B-6851-988D-D654A46FA7C2}"/>
              </a:ext>
            </a:extLst>
          </p:cNvPr>
          <p:cNvSpPr>
            <a:spLocks noChangeArrowheads="1"/>
          </p:cNvSpPr>
          <p:nvPr/>
        </p:nvSpPr>
        <p:spPr bwMode="auto">
          <a:xfrm>
            <a:off x="1719307" y="3276600"/>
            <a:ext cx="381000" cy="152400"/>
          </a:xfrm>
          <a:prstGeom prst="rightArrow">
            <a:avLst>
              <a:gd name="adj1" fmla="val 33333"/>
              <a:gd name="adj2" fmla="val 41667"/>
            </a:avLst>
          </a:prstGeom>
          <a:solidFill>
            <a:srgbClr val="92D050"/>
          </a:solidFill>
          <a:ln w="12700">
            <a:solidFill>
              <a:schemeClr val="tx1"/>
            </a:solidFill>
            <a:miter lim="800000"/>
            <a:headEnd type="none" w="sm" len="sm"/>
            <a:tailEnd type="none" w="sm" len="sm"/>
          </a:ln>
        </p:spPr>
        <p:txBody>
          <a:bodyPr wrap="none" anchor="ctr"/>
          <a:lstStyle/>
          <a:p>
            <a:endParaRPr lang="fr-FR"/>
          </a:p>
        </p:txBody>
      </p:sp>
      <p:sp>
        <p:nvSpPr>
          <p:cNvPr id="57345" name="AutoShape 13">
            <a:extLst>
              <a:ext uri="{FF2B5EF4-FFF2-40B4-BE49-F238E27FC236}">
                <a16:creationId xmlns:a16="http://schemas.microsoft.com/office/drawing/2014/main" id="{0C1D8907-2423-DE8D-A540-98FD2E0644E9}"/>
              </a:ext>
            </a:extLst>
          </p:cNvPr>
          <p:cNvSpPr>
            <a:spLocks noChangeArrowheads="1"/>
          </p:cNvSpPr>
          <p:nvPr/>
        </p:nvSpPr>
        <p:spPr bwMode="auto">
          <a:xfrm>
            <a:off x="2359389" y="3276600"/>
            <a:ext cx="381000" cy="152400"/>
          </a:xfrm>
          <a:prstGeom prst="rightArrow">
            <a:avLst>
              <a:gd name="adj1" fmla="val 33333"/>
              <a:gd name="adj2" fmla="val 41667"/>
            </a:avLst>
          </a:prstGeom>
          <a:solidFill>
            <a:srgbClr val="92D050"/>
          </a:solidFill>
          <a:ln w="12700">
            <a:solidFill>
              <a:schemeClr val="tx1"/>
            </a:solidFill>
            <a:miter lim="800000"/>
            <a:headEnd type="none" w="sm" len="sm"/>
            <a:tailEnd type="none" w="sm" len="sm"/>
          </a:ln>
        </p:spPr>
        <p:txBody>
          <a:bodyPr wrap="none" anchor="ctr"/>
          <a:lstStyle/>
          <a:p>
            <a:endParaRPr lang="fr-FR"/>
          </a:p>
        </p:txBody>
      </p:sp>
      <p:sp>
        <p:nvSpPr>
          <p:cNvPr id="57346" name="AutoShape 13">
            <a:extLst>
              <a:ext uri="{FF2B5EF4-FFF2-40B4-BE49-F238E27FC236}">
                <a16:creationId xmlns:a16="http://schemas.microsoft.com/office/drawing/2014/main" id="{D482C9AF-A5AF-FF20-063B-BEED88B9861D}"/>
              </a:ext>
            </a:extLst>
          </p:cNvPr>
          <p:cNvSpPr>
            <a:spLocks noChangeArrowheads="1"/>
          </p:cNvSpPr>
          <p:nvPr/>
        </p:nvSpPr>
        <p:spPr bwMode="auto">
          <a:xfrm>
            <a:off x="2999471" y="3276600"/>
            <a:ext cx="381000" cy="152400"/>
          </a:xfrm>
          <a:prstGeom prst="rightArrow">
            <a:avLst>
              <a:gd name="adj1" fmla="val 33333"/>
              <a:gd name="adj2" fmla="val 41667"/>
            </a:avLst>
          </a:prstGeom>
          <a:solidFill>
            <a:srgbClr val="92D050"/>
          </a:solidFill>
          <a:ln w="12700">
            <a:solidFill>
              <a:schemeClr val="tx1"/>
            </a:solidFill>
            <a:miter lim="800000"/>
            <a:headEnd type="none" w="sm" len="sm"/>
            <a:tailEnd type="none" w="sm" len="sm"/>
          </a:ln>
        </p:spPr>
        <p:txBody>
          <a:bodyPr wrap="none" anchor="ctr"/>
          <a:lstStyle/>
          <a:p>
            <a:endParaRPr lang="fr-FR"/>
          </a:p>
        </p:txBody>
      </p:sp>
      <p:sp>
        <p:nvSpPr>
          <p:cNvPr id="57359" name="AutoShape 13">
            <a:extLst>
              <a:ext uri="{FF2B5EF4-FFF2-40B4-BE49-F238E27FC236}">
                <a16:creationId xmlns:a16="http://schemas.microsoft.com/office/drawing/2014/main" id="{DFFADC75-BFAF-A438-0071-8453A092BEB0}"/>
              </a:ext>
            </a:extLst>
          </p:cNvPr>
          <p:cNvSpPr>
            <a:spLocks noChangeArrowheads="1"/>
          </p:cNvSpPr>
          <p:nvPr/>
        </p:nvSpPr>
        <p:spPr bwMode="auto">
          <a:xfrm>
            <a:off x="3639553" y="3276600"/>
            <a:ext cx="381000" cy="152400"/>
          </a:xfrm>
          <a:prstGeom prst="rightArrow">
            <a:avLst>
              <a:gd name="adj1" fmla="val 33333"/>
              <a:gd name="adj2" fmla="val 41667"/>
            </a:avLst>
          </a:prstGeom>
          <a:solidFill>
            <a:srgbClr val="92D050"/>
          </a:solidFill>
          <a:ln w="12700">
            <a:solidFill>
              <a:schemeClr val="tx1"/>
            </a:solidFill>
            <a:miter lim="800000"/>
            <a:headEnd type="none" w="sm" len="sm"/>
            <a:tailEnd type="none" w="sm" len="sm"/>
          </a:ln>
        </p:spPr>
        <p:txBody>
          <a:bodyPr wrap="none" anchor="ctr"/>
          <a:lstStyle/>
          <a:p>
            <a:endParaRPr lang="fr-FR"/>
          </a:p>
        </p:txBody>
      </p:sp>
      <p:sp>
        <p:nvSpPr>
          <p:cNvPr id="57360" name="AutoShape 13">
            <a:extLst>
              <a:ext uri="{FF2B5EF4-FFF2-40B4-BE49-F238E27FC236}">
                <a16:creationId xmlns:a16="http://schemas.microsoft.com/office/drawing/2014/main" id="{02D9F238-2175-452B-CB4B-67A63F706687}"/>
              </a:ext>
            </a:extLst>
          </p:cNvPr>
          <p:cNvSpPr>
            <a:spLocks noChangeArrowheads="1"/>
          </p:cNvSpPr>
          <p:nvPr/>
        </p:nvSpPr>
        <p:spPr bwMode="auto">
          <a:xfrm>
            <a:off x="4279635" y="3276600"/>
            <a:ext cx="381000" cy="152400"/>
          </a:xfrm>
          <a:prstGeom prst="rightArrow">
            <a:avLst>
              <a:gd name="adj1" fmla="val 33333"/>
              <a:gd name="adj2" fmla="val 41667"/>
            </a:avLst>
          </a:prstGeom>
          <a:solidFill>
            <a:srgbClr val="92D050"/>
          </a:solidFill>
          <a:ln w="12700">
            <a:solidFill>
              <a:schemeClr val="tx1"/>
            </a:solidFill>
            <a:miter lim="800000"/>
            <a:headEnd type="none" w="sm" len="sm"/>
            <a:tailEnd type="none" w="sm" len="sm"/>
          </a:ln>
        </p:spPr>
        <p:txBody>
          <a:bodyPr wrap="none" anchor="ctr"/>
          <a:lstStyle/>
          <a:p>
            <a:endParaRPr lang="fr-FR"/>
          </a:p>
        </p:txBody>
      </p:sp>
      <p:sp>
        <p:nvSpPr>
          <p:cNvPr id="57361" name="Arrow: U-Turn 57360">
            <a:extLst>
              <a:ext uri="{FF2B5EF4-FFF2-40B4-BE49-F238E27FC236}">
                <a16:creationId xmlns:a16="http://schemas.microsoft.com/office/drawing/2014/main" id="{A3E2A183-E402-2AFC-C839-075CD84E5853}"/>
              </a:ext>
            </a:extLst>
          </p:cNvPr>
          <p:cNvSpPr/>
          <p:nvPr/>
        </p:nvSpPr>
        <p:spPr bwMode="auto">
          <a:xfrm rot="5400000">
            <a:off x="5068057" y="3329697"/>
            <a:ext cx="274806" cy="228600"/>
          </a:xfrm>
          <a:prstGeom prst="uturnArrow">
            <a:avLst/>
          </a:prstGeom>
          <a:solidFill>
            <a:srgbClr val="00B0F0"/>
          </a:solidFill>
          <a:ln w="1587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7362" name="AutoShape 13">
            <a:extLst>
              <a:ext uri="{FF2B5EF4-FFF2-40B4-BE49-F238E27FC236}">
                <a16:creationId xmlns:a16="http://schemas.microsoft.com/office/drawing/2014/main" id="{740105D7-B8BA-6E6F-7002-65BACDA44071}"/>
              </a:ext>
            </a:extLst>
          </p:cNvPr>
          <p:cNvSpPr>
            <a:spLocks noChangeArrowheads="1"/>
          </p:cNvSpPr>
          <p:nvPr/>
        </p:nvSpPr>
        <p:spPr bwMode="auto">
          <a:xfrm rot="10800000">
            <a:off x="4641578" y="3479664"/>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363" name="AutoShape 13">
            <a:extLst>
              <a:ext uri="{FF2B5EF4-FFF2-40B4-BE49-F238E27FC236}">
                <a16:creationId xmlns:a16="http://schemas.microsoft.com/office/drawing/2014/main" id="{C86B87EE-F191-FB22-74BD-15F71762832D}"/>
              </a:ext>
            </a:extLst>
          </p:cNvPr>
          <p:cNvSpPr>
            <a:spLocks noChangeArrowheads="1"/>
          </p:cNvSpPr>
          <p:nvPr/>
        </p:nvSpPr>
        <p:spPr bwMode="auto">
          <a:xfrm rot="10800000">
            <a:off x="4045315" y="3479665"/>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364" name="AutoShape 13">
            <a:extLst>
              <a:ext uri="{FF2B5EF4-FFF2-40B4-BE49-F238E27FC236}">
                <a16:creationId xmlns:a16="http://schemas.microsoft.com/office/drawing/2014/main" id="{54E26A26-2BE3-D795-4DAB-75DB22E8CA7A}"/>
              </a:ext>
            </a:extLst>
          </p:cNvPr>
          <p:cNvSpPr>
            <a:spLocks noChangeArrowheads="1"/>
          </p:cNvSpPr>
          <p:nvPr/>
        </p:nvSpPr>
        <p:spPr bwMode="auto">
          <a:xfrm rot="10800000">
            <a:off x="3449052" y="3479664"/>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365" name="AutoShape 13">
            <a:extLst>
              <a:ext uri="{FF2B5EF4-FFF2-40B4-BE49-F238E27FC236}">
                <a16:creationId xmlns:a16="http://schemas.microsoft.com/office/drawing/2014/main" id="{5C7C6698-7BF6-7B68-FD5B-B6082BF5A179}"/>
              </a:ext>
            </a:extLst>
          </p:cNvPr>
          <p:cNvSpPr>
            <a:spLocks noChangeArrowheads="1"/>
          </p:cNvSpPr>
          <p:nvPr/>
        </p:nvSpPr>
        <p:spPr bwMode="auto">
          <a:xfrm rot="10800000">
            <a:off x="2852789" y="3479664"/>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366" name="AutoShape 13">
            <a:extLst>
              <a:ext uri="{FF2B5EF4-FFF2-40B4-BE49-F238E27FC236}">
                <a16:creationId xmlns:a16="http://schemas.microsoft.com/office/drawing/2014/main" id="{C4B89D4C-9E6A-3D3B-033C-636EA798D3C5}"/>
              </a:ext>
            </a:extLst>
          </p:cNvPr>
          <p:cNvSpPr>
            <a:spLocks noChangeArrowheads="1"/>
          </p:cNvSpPr>
          <p:nvPr/>
        </p:nvSpPr>
        <p:spPr bwMode="auto">
          <a:xfrm rot="10800000">
            <a:off x="2256526" y="3479665"/>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367" name="AutoShape 13">
            <a:extLst>
              <a:ext uri="{FF2B5EF4-FFF2-40B4-BE49-F238E27FC236}">
                <a16:creationId xmlns:a16="http://schemas.microsoft.com/office/drawing/2014/main" id="{4A5B98A6-834A-1714-559C-80F52E018F72}"/>
              </a:ext>
            </a:extLst>
          </p:cNvPr>
          <p:cNvSpPr>
            <a:spLocks noChangeArrowheads="1"/>
          </p:cNvSpPr>
          <p:nvPr/>
        </p:nvSpPr>
        <p:spPr bwMode="auto">
          <a:xfrm rot="10800000">
            <a:off x="1660263" y="3479664"/>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368" name="AutoShape 13">
            <a:extLst>
              <a:ext uri="{FF2B5EF4-FFF2-40B4-BE49-F238E27FC236}">
                <a16:creationId xmlns:a16="http://schemas.microsoft.com/office/drawing/2014/main" id="{2BE0D1A3-6AC9-D82D-832D-01576728D920}"/>
              </a:ext>
            </a:extLst>
          </p:cNvPr>
          <p:cNvSpPr>
            <a:spLocks noChangeArrowheads="1"/>
          </p:cNvSpPr>
          <p:nvPr/>
        </p:nvSpPr>
        <p:spPr bwMode="auto">
          <a:xfrm rot="10800000">
            <a:off x="1064000" y="3479666"/>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369" name="Arrow: U-Turn 57368">
            <a:extLst>
              <a:ext uri="{FF2B5EF4-FFF2-40B4-BE49-F238E27FC236}">
                <a16:creationId xmlns:a16="http://schemas.microsoft.com/office/drawing/2014/main" id="{42A6A748-D87A-FC2A-0EC9-FDA71672E938}"/>
              </a:ext>
            </a:extLst>
          </p:cNvPr>
          <p:cNvSpPr/>
          <p:nvPr/>
        </p:nvSpPr>
        <p:spPr bwMode="auto">
          <a:xfrm rot="5400000" flipH="1">
            <a:off x="5084934" y="4257724"/>
            <a:ext cx="253731" cy="232956"/>
          </a:xfrm>
          <a:prstGeom prst="uturnArrow">
            <a:avLst/>
          </a:prstGeom>
          <a:solidFill>
            <a:srgbClr val="00B0F0"/>
          </a:solidFill>
          <a:ln w="1587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7370" name="AutoShape 13">
            <a:extLst>
              <a:ext uri="{FF2B5EF4-FFF2-40B4-BE49-F238E27FC236}">
                <a16:creationId xmlns:a16="http://schemas.microsoft.com/office/drawing/2014/main" id="{B213952F-0DBD-204C-F98B-27D6226604A0}"/>
              </a:ext>
            </a:extLst>
          </p:cNvPr>
          <p:cNvSpPr>
            <a:spLocks noChangeArrowheads="1"/>
          </p:cNvSpPr>
          <p:nvPr/>
        </p:nvSpPr>
        <p:spPr bwMode="auto">
          <a:xfrm rot="10800000">
            <a:off x="4650434" y="4247335"/>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371" name="AutoShape 13">
            <a:extLst>
              <a:ext uri="{FF2B5EF4-FFF2-40B4-BE49-F238E27FC236}">
                <a16:creationId xmlns:a16="http://schemas.microsoft.com/office/drawing/2014/main" id="{CA0AD056-6952-20C1-4126-326DEB57EB65}"/>
              </a:ext>
            </a:extLst>
          </p:cNvPr>
          <p:cNvSpPr>
            <a:spLocks noChangeArrowheads="1"/>
          </p:cNvSpPr>
          <p:nvPr/>
        </p:nvSpPr>
        <p:spPr bwMode="auto">
          <a:xfrm rot="10800000">
            <a:off x="4054171" y="4247336"/>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372" name="AutoShape 13">
            <a:extLst>
              <a:ext uri="{FF2B5EF4-FFF2-40B4-BE49-F238E27FC236}">
                <a16:creationId xmlns:a16="http://schemas.microsoft.com/office/drawing/2014/main" id="{EF50B607-6478-62C0-97D6-EB21CA1D7FB4}"/>
              </a:ext>
            </a:extLst>
          </p:cNvPr>
          <p:cNvSpPr>
            <a:spLocks noChangeArrowheads="1"/>
          </p:cNvSpPr>
          <p:nvPr/>
        </p:nvSpPr>
        <p:spPr bwMode="auto">
          <a:xfrm rot="10800000">
            <a:off x="3457908" y="4247335"/>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373" name="AutoShape 13">
            <a:extLst>
              <a:ext uri="{FF2B5EF4-FFF2-40B4-BE49-F238E27FC236}">
                <a16:creationId xmlns:a16="http://schemas.microsoft.com/office/drawing/2014/main" id="{00EA9234-2D70-1CEA-2318-3DA6C207C2C8}"/>
              </a:ext>
            </a:extLst>
          </p:cNvPr>
          <p:cNvSpPr>
            <a:spLocks noChangeArrowheads="1"/>
          </p:cNvSpPr>
          <p:nvPr/>
        </p:nvSpPr>
        <p:spPr bwMode="auto">
          <a:xfrm rot="10800000">
            <a:off x="2861645" y="4247335"/>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374" name="AutoShape 13">
            <a:extLst>
              <a:ext uri="{FF2B5EF4-FFF2-40B4-BE49-F238E27FC236}">
                <a16:creationId xmlns:a16="http://schemas.microsoft.com/office/drawing/2014/main" id="{A7BE85B1-D01C-FB9A-DA8F-CB775C9AC667}"/>
              </a:ext>
            </a:extLst>
          </p:cNvPr>
          <p:cNvSpPr>
            <a:spLocks noChangeArrowheads="1"/>
          </p:cNvSpPr>
          <p:nvPr/>
        </p:nvSpPr>
        <p:spPr bwMode="auto">
          <a:xfrm rot="10800000">
            <a:off x="2265382" y="4247336"/>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375" name="AutoShape 13">
            <a:extLst>
              <a:ext uri="{FF2B5EF4-FFF2-40B4-BE49-F238E27FC236}">
                <a16:creationId xmlns:a16="http://schemas.microsoft.com/office/drawing/2014/main" id="{8B8B44F1-1320-C99F-DAD5-DA13BB21F726}"/>
              </a:ext>
            </a:extLst>
          </p:cNvPr>
          <p:cNvSpPr>
            <a:spLocks noChangeArrowheads="1"/>
          </p:cNvSpPr>
          <p:nvPr/>
        </p:nvSpPr>
        <p:spPr bwMode="auto">
          <a:xfrm rot="10800000">
            <a:off x="1669119" y="4247335"/>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376" name="AutoShape 13">
            <a:extLst>
              <a:ext uri="{FF2B5EF4-FFF2-40B4-BE49-F238E27FC236}">
                <a16:creationId xmlns:a16="http://schemas.microsoft.com/office/drawing/2014/main" id="{DE3CF885-5515-A3F8-8B9B-6A799B8C937F}"/>
              </a:ext>
            </a:extLst>
          </p:cNvPr>
          <p:cNvSpPr>
            <a:spLocks noChangeArrowheads="1"/>
          </p:cNvSpPr>
          <p:nvPr/>
        </p:nvSpPr>
        <p:spPr bwMode="auto">
          <a:xfrm rot="10800000">
            <a:off x="1072856" y="4247337"/>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377" name="Arrow: U-Turn 57376">
            <a:extLst>
              <a:ext uri="{FF2B5EF4-FFF2-40B4-BE49-F238E27FC236}">
                <a16:creationId xmlns:a16="http://schemas.microsoft.com/office/drawing/2014/main" id="{DF16D759-B8FC-8E94-21CA-72B59DB6EC68}"/>
              </a:ext>
            </a:extLst>
          </p:cNvPr>
          <p:cNvSpPr/>
          <p:nvPr/>
        </p:nvSpPr>
        <p:spPr bwMode="auto">
          <a:xfrm rot="5400000" flipH="1">
            <a:off x="5093518" y="3146057"/>
            <a:ext cx="253731" cy="232956"/>
          </a:xfrm>
          <a:prstGeom prst="uturnArrow">
            <a:avLst/>
          </a:prstGeom>
          <a:solidFill>
            <a:srgbClr val="00B0F0"/>
          </a:solidFill>
          <a:ln w="1587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7378" name="AutoShape 13">
            <a:extLst>
              <a:ext uri="{FF2B5EF4-FFF2-40B4-BE49-F238E27FC236}">
                <a16:creationId xmlns:a16="http://schemas.microsoft.com/office/drawing/2014/main" id="{D3F067C9-4D56-FC37-844B-B8C229D69070}"/>
              </a:ext>
            </a:extLst>
          </p:cNvPr>
          <p:cNvSpPr>
            <a:spLocks noChangeArrowheads="1"/>
          </p:cNvSpPr>
          <p:nvPr/>
        </p:nvSpPr>
        <p:spPr bwMode="auto">
          <a:xfrm rot="10800000">
            <a:off x="4650434" y="3105062"/>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379" name="AutoShape 13">
            <a:extLst>
              <a:ext uri="{FF2B5EF4-FFF2-40B4-BE49-F238E27FC236}">
                <a16:creationId xmlns:a16="http://schemas.microsoft.com/office/drawing/2014/main" id="{1B13EF36-FA67-D476-26F1-74D29CD8CA8F}"/>
              </a:ext>
            </a:extLst>
          </p:cNvPr>
          <p:cNvSpPr>
            <a:spLocks noChangeArrowheads="1"/>
          </p:cNvSpPr>
          <p:nvPr/>
        </p:nvSpPr>
        <p:spPr bwMode="auto">
          <a:xfrm rot="10800000">
            <a:off x="4054171" y="3105063"/>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380" name="AutoShape 13">
            <a:extLst>
              <a:ext uri="{FF2B5EF4-FFF2-40B4-BE49-F238E27FC236}">
                <a16:creationId xmlns:a16="http://schemas.microsoft.com/office/drawing/2014/main" id="{8903DEE6-0424-DC28-8397-04B406E5AA77}"/>
              </a:ext>
            </a:extLst>
          </p:cNvPr>
          <p:cNvSpPr>
            <a:spLocks noChangeArrowheads="1"/>
          </p:cNvSpPr>
          <p:nvPr/>
        </p:nvSpPr>
        <p:spPr bwMode="auto">
          <a:xfrm rot="10800000">
            <a:off x="3457908" y="3105062"/>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381" name="AutoShape 13">
            <a:extLst>
              <a:ext uri="{FF2B5EF4-FFF2-40B4-BE49-F238E27FC236}">
                <a16:creationId xmlns:a16="http://schemas.microsoft.com/office/drawing/2014/main" id="{67829B84-FB9B-A01E-CBDE-440E5B4DA930}"/>
              </a:ext>
            </a:extLst>
          </p:cNvPr>
          <p:cNvSpPr>
            <a:spLocks noChangeArrowheads="1"/>
          </p:cNvSpPr>
          <p:nvPr/>
        </p:nvSpPr>
        <p:spPr bwMode="auto">
          <a:xfrm rot="10800000">
            <a:off x="2861645" y="3105062"/>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385" name="AutoShape 13">
            <a:extLst>
              <a:ext uri="{FF2B5EF4-FFF2-40B4-BE49-F238E27FC236}">
                <a16:creationId xmlns:a16="http://schemas.microsoft.com/office/drawing/2014/main" id="{DB41E47F-5681-08C5-00BE-77D4D6A5A3A4}"/>
              </a:ext>
            </a:extLst>
          </p:cNvPr>
          <p:cNvSpPr>
            <a:spLocks noChangeArrowheads="1"/>
          </p:cNvSpPr>
          <p:nvPr/>
        </p:nvSpPr>
        <p:spPr bwMode="auto">
          <a:xfrm rot="5400000">
            <a:off x="2706108" y="3733626"/>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386" name="AutoShape 13">
            <a:extLst>
              <a:ext uri="{FF2B5EF4-FFF2-40B4-BE49-F238E27FC236}">
                <a16:creationId xmlns:a16="http://schemas.microsoft.com/office/drawing/2014/main" id="{3AFDDC90-BC02-3671-B9E5-EE8B1EED4E01}"/>
              </a:ext>
            </a:extLst>
          </p:cNvPr>
          <p:cNvSpPr>
            <a:spLocks noChangeArrowheads="1"/>
          </p:cNvSpPr>
          <p:nvPr/>
        </p:nvSpPr>
        <p:spPr bwMode="auto">
          <a:xfrm rot="16200000">
            <a:off x="2379682" y="3733626"/>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387" name="Arrow: U-Turn 57386">
            <a:extLst>
              <a:ext uri="{FF2B5EF4-FFF2-40B4-BE49-F238E27FC236}">
                <a16:creationId xmlns:a16="http://schemas.microsoft.com/office/drawing/2014/main" id="{66D50DA5-610F-483A-40F0-9DAF0552F7C4}"/>
              </a:ext>
            </a:extLst>
          </p:cNvPr>
          <p:cNvSpPr/>
          <p:nvPr/>
        </p:nvSpPr>
        <p:spPr bwMode="auto">
          <a:xfrm rot="10800000">
            <a:off x="2540048" y="3975767"/>
            <a:ext cx="381001" cy="214885"/>
          </a:xfrm>
          <a:prstGeom prst="uturnArrow">
            <a:avLst/>
          </a:prstGeom>
          <a:solidFill>
            <a:srgbClr val="00B0F0"/>
          </a:solidFill>
          <a:ln w="1587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7388" name="AutoShape 13">
            <a:extLst>
              <a:ext uri="{FF2B5EF4-FFF2-40B4-BE49-F238E27FC236}">
                <a16:creationId xmlns:a16="http://schemas.microsoft.com/office/drawing/2014/main" id="{0595645E-DD16-54BD-74BB-0ED7D0EE3A6F}"/>
              </a:ext>
            </a:extLst>
          </p:cNvPr>
          <p:cNvSpPr>
            <a:spLocks noChangeArrowheads="1"/>
          </p:cNvSpPr>
          <p:nvPr/>
        </p:nvSpPr>
        <p:spPr bwMode="auto">
          <a:xfrm rot="16200000">
            <a:off x="2687708" y="2778143"/>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395" name="Arrow: U-Turn 57394">
            <a:extLst>
              <a:ext uri="{FF2B5EF4-FFF2-40B4-BE49-F238E27FC236}">
                <a16:creationId xmlns:a16="http://schemas.microsoft.com/office/drawing/2014/main" id="{0A6A6C85-EE63-5CBB-3A5E-F0ACF6D86D9F}"/>
              </a:ext>
            </a:extLst>
          </p:cNvPr>
          <p:cNvSpPr/>
          <p:nvPr/>
        </p:nvSpPr>
        <p:spPr bwMode="auto">
          <a:xfrm rot="5400000">
            <a:off x="11135069" y="4370963"/>
            <a:ext cx="274806" cy="228600"/>
          </a:xfrm>
          <a:prstGeom prst="uturnArrow">
            <a:avLst/>
          </a:prstGeom>
          <a:solidFill>
            <a:srgbClr val="00B0F0"/>
          </a:solidFill>
          <a:ln w="1587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7396" name="AutoShape 13">
            <a:extLst>
              <a:ext uri="{FF2B5EF4-FFF2-40B4-BE49-F238E27FC236}">
                <a16:creationId xmlns:a16="http://schemas.microsoft.com/office/drawing/2014/main" id="{51CCC4E3-39AD-8CAA-87F0-F2BCE06FF72A}"/>
              </a:ext>
            </a:extLst>
          </p:cNvPr>
          <p:cNvSpPr>
            <a:spLocks noChangeArrowheads="1"/>
          </p:cNvSpPr>
          <p:nvPr/>
        </p:nvSpPr>
        <p:spPr bwMode="auto">
          <a:xfrm rot="10800000">
            <a:off x="10745181" y="4419600"/>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397" name="AutoShape 13">
            <a:extLst>
              <a:ext uri="{FF2B5EF4-FFF2-40B4-BE49-F238E27FC236}">
                <a16:creationId xmlns:a16="http://schemas.microsoft.com/office/drawing/2014/main" id="{7AD115E2-4F6A-A0C9-B203-B0B5F5EEF8BA}"/>
              </a:ext>
            </a:extLst>
          </p:cNvPr>
          <p:cNvSpPr>
            <a:spLocks noChangeArrowheads="1"/>
          </p:cNvSpPr>
          <p:nvPr/>
        </p:nvSpPr>
        <p:spPr bwMode="auto">
          <a:xfrm rot="10800000">
            <a:off x="10148918" y="4419601"/>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398" name="AutoShape 13">
            <a:extLst>
              <a:ext uri="{FF2B5EF4-FFF2-40B4-BE49-F238E27FC236}">
                <a16:creationId xmlns:a16="http://schemas.microsoft.com/office/drawing/2014/main" id="{DD4EF766-8123-932B-46B6-7C7E79868465}"/>
              </a:ext>
            </a:extLst>
          </p:cNvPr>
          <p:cNvSpPr>
            <a:spLocks noChangeArrowheads="1"/>
          </p:cNvSpPr>
          <p:nvPr/>
        </p:nvSpPr>
        <p:spPr bwMode="auto">
          <a:xfrm rot="10800000">
            <a:off x="9552655" y="4419600"/>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399" name="AutoShape 13">
            <a:extLst>
              <a:ext uri="{FF2B5EF4-FFF2-40B4-BE49-F238E27FC236}">
                <a16:creationId xmlns:a16="http://schemas.microsoft.com/office/drawing/2014/main" id="{7F3CCA51-CEA2-4499-A2A6-AEFA08A7F230}"/>
              </a:ext>
            </a:extLst>
          </p:cNvPr>
          <p:cNvSpPr>
            <a:spLocks noChangeArrowheads="1"/>
          </p:cNvSpPr>
          <p:nvPr/>
        </p:nvSpPr>
        <p:spPr bwMode="auto">
          <a:xfrm rot="10800000">
            <a:off x="8956392" y="4419600"/>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400" name="AutoShape 13">
            <a:extLst>
              <a:ext uri="{FF2B5EF4-FFF2-40B4-BE49-F238E27FC236}">
                <a16:creationId xmlns:a16="http://schemas.microsoft.com/office/drawing/2014/main" id="{4F1539A5-A998-880D-332E-375F4A293DC2}"/>
              </a:ext>
            </a:extLst>
          </p:cNvPr>
          <p:cNvSpPr>
            <a:spLocks noChangeArrowheads="1"/>
          </p:cNvSpPr>
          <p:nvPr/>
        </p:nvSpPr>
        <p:spPr bwMode="auto">
          <a:xfrm rot="10800000">
            <a:off x="8360129" y="4419601"/>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401" name="AutoShape 13">
            <a:extLst>
              <a:ext uri="{FF2B5EF4-FFF2-40B4-BE49-F238E27FC236}">
                <a16:creationId xmlns:a16="http://schemas.microsoft.com/office/drawing/2014/main" id="{6261B3DF-B164-8E11-177A-55188A373D2D}"/>
              </a:ext>
            </a:extLst>
          </p:cNvPr>
          <p:cNvSpPr>
            <a:spLocks noChangeArrowheads="1"/>
          </p:cNvSpPr>
          <p:nvPr/>
        </p:nvSpPr>
        <p:spPr bwMode="auto">
          <a:xfrm rot="10800000">
            <a:off x="7763866" y="4419600"/>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402" name="AutoShape 13">
            <a:extLst>
              <a:ext uri="{FF2B5EF4-FFF2-40B4-BE49-F238E27FC236}">
                <a16:creationId xmlns:a16="http://schemas.microsoft.com/office/drawing/2014/main" id="{F0982EBB-4ECB-5499-F254-8DE139E8976F}"/>
              </a:ext>
            </a:extLst>
          </p:cNvPr>
          <p:cNvSpPr>
            <a:spLocks noChangeArrowheads="1"/>
          </p:cNvSpPr>
          <p:nvPr/>
        </p:nvSpPr>
        <p:spPr bwMode="auto">
          <a:xfrm rot="10800000">
            <a:off x="7167603" y="4419602"/>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408" name="AutoShape 13">
            <a:extLst>
              <a:ext uri="{FF2B5EF4-FFF2-40B4-BE49-F238E27FC236}">
                <a16:creationId xmlns:a16="http://schemas.microsoft.com/office/drawing/2014/main" id="{74A909D2-0401-87FA-4120-F00C8AAB5732}"/>
              </a:ext>
            </a:extLst>
          </p:cNvPr>
          <p:cNvSpPr>
            <a:spLocks noChangeArrowheads="1"/>
          </p:cNvSpPr>
          <p:nvPr/>
        </p:nvSpPr>
        <p:spPr bwMode="auto">
          <a:xfrm rot="5400000">
            <a:off x="8835824" y="4703547"/>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411" name="AutoShape 13">
            <a:extLst>
              <a:ext uri="{FF2B5EF4-FFF2-40B4-BE49-F238E27FC236}">
                <a16:creationId xmlns:a16="http://schemas.microsoft.com/office/drawing/2014/main" id="{2CE06DFA-87C1-B79E-49C9-679F25610DEB}"/>
              </a:ext>
            </a:extLst>
          </p:cNvPr>
          <p:cNvSpPr>
            <a:spLocks noChangeArrowheads="1"/>
          </p:cNvSpPr>
          <p:nvPr/>
        </p:nvSpPr>
        <p:spPr bwMode="auto">
          <a:xfrm rot="16200000">
            <a:off x="8792535" y="4058083"/>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412" name="AutoShape 13">
            <a:extLst>
              <a:ext uri="{FF2B5EF4-FFF2-40B4-BE49-F238E27FC236}">
                <a16:creationId xmlns:a16="http://schemas.microsoft.com/office/drawing/2014/main" id="{78E40A1C-FE9C-8658-A798-E320759AC069}"/>
              </a:ext>
            </a:extLst>
          </p:cNvPr>
          <p:cNvSpPr>
            <a:spLocks noChangeArrowheads="1"/>
          </p:cNvSpPr>
          <p:nvPr/>
        </p:nvSpPr>
        <p:spPr bwMode="auto">
          <a:xfrm rot="5400000">
            <a:off x="8527000" y="4050762"/>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413" name="AutoShape 13">
            <a:extLst>
              <a:ext uri="{FF2B5EF4-FFF2-40B4-BE49-F238E27FC236}">
                <a16:creationId xmlns:a16="http://schemas.microsoft.com/office/drawing/2014/main" id="{EF964C20-FDF2-F585-E1AC-B47D4B65549E}"/>
              </a:ext>
            </a:extLst>
          </p:cNvPr>
          <p:cNvSpPr>
            <a:spLocks noChangeArrowheads="1"/>
          </p:cNvSpPr>
          <p:nvPr/>
        </p:nvSpPr>
        <p:spPr bwMode="auto">
          <a:xfrm rot="5400000">
            <a:off x="8833493" y="5156472"/>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414" name="Arrow: U-Turn 57413">
            <a:extLst>
              <a:ext uri="{FF2B5EF4-FFF2-40B4-BE49-F238E27FC236}">
                <a16:creationId xmlns:a16="http://schemas.microsoft.com/office/drawing/2014/main" id="{9D2B3070-5623-9D42-F0B8-0FB3C4FF7F4D}"/>
              </a:ext>
            </a:extLst>
          </p:cNvPr>
          <p:cNvSpPr/>
          <p:nvPr/>
        </p:nvSpPr>
        <p:spPr bwMode="auto">
          <a:xfrm flipH="1">
            <a:off x="8664929" y="3665543"/>
            <a:ext cx="326681" cy="259746"/>
          </a:xfrm>
          <a:prstGeom prst="uturnArrow">
            <a:avLst/>
          </a:prstGeom>
          <a:solidFill>
            <a:srgbClr val="00B0F0"/>
          </a:solidFill>
          <a:ln w="1587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7415" name="TextBox 57414">
            <a:extLst>
              <a:ext uri="{FF2B5EF4-FFF2-40B4-BE49-F238E27FC236}">
                <a16:creationId xmlns:a16="http://schemas.microsoft.com/office/drawing/2014/main" id="{EF41760E-89E2-6664-B64B-09C01739E03E}"/>
              </a:ext>
            </a:extLst>
          </p:cNvPr>
          <p:cNvSpPr txBox="1"/>
          <p:nvPr/>
        </p:nvSpPr>
        <p:spPr>
          <a:xfrm>
            <a:off x="3627128" y="1219200"/>
            <a:ext cx="4907272" cy="461665"/>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rPr>
              <a:t>Experiment Time!</a:t>
            </a:r>
          </a:p>
        </p:txBody>
      </p:sp>
      <p:sp>
        <p:nvSpPr>
          <p:cNvPr id="57416" name="AutoShape 13">
            <a:extLst>
              <a:ext uri="{FF2B5EF4-FFF2-40B4-BE49-F238E27FC236}">
                <a16:creationId xmlns:a16="http://schemas.microsoft.com/office/drawing/2014/main" id="{A7D030B8-656D-2CB5-5EA3-E26C1846FE22}"/>
              </a:ext>
            </a:extLst>
          </p:cNvPr>
          <p:cNvSpPr>
            <a:spLocks noChangeArrowheads="1"/>
          </p:cNvSpPr>
          <p:nvPr/>
        </p:nvSpPr>
        <p:spPr bwMode="auto">
          <a:xfrm rot="16200000">
            <a:off x="8944935" y="4897475"/>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
        <p:nvSpPr>
          <p:cNvPr id="57417" name="AutoShape 13">
            <a:extLst>
              <a:ext uri="{FF2B5EF4-FFF2-40B4-BE49-F238E27FC236}">
                <a16:creationId xmlns:a16="http://schemas.microsoft.com/office/drawing/2014/main" id="{ABCDF54F-CA9B-0B7C-65D2-1BE6EA4E5623}"/>
              </a:ext>
            </a:extLst>
          </p:cNvPr>
          <p:cNvSpPr>
            <a:spLocks noChangeArrowheads="1"/>
          </p:cNvSpPr>
          <p:nvPr/>
        </p:nvSpPr>
        <p:spPr bwMode="auto">
          <a:xfrm rot="5400000">
            <a:off x="2763908" y="2872297"/>
            <a:ext cx="381000" cy="152400"/>
          </a:xfrm>
          <a:prstGeom prst="rightArrow">
            <a:avLst>
              <a:gd name="adj1" fmla="val 33333"/>
              <a:gd name="adj2" fmla="val 41667"/>
            </a:avLst>
          </a:prstGeom>
          <a:solidFill>
            <a:srgbClr val="00B0F0"/>
          </a:solidFill>
          <a:ln w="12700">
            <a:solidFill>
              <a:schemeClr val="tx1"/>
            </a:solidFill>
            <a:miter lim="800000"/>
            <a:headEnd type="none" w="sm" len="sm"/>
            <a:tailEnd type="none" w="sm" len="sm"/>
          </a:ln>
        </p:spPr>
        <p:txBody>
          <a:bodyPr wrap="none" anchor="ctr"/>
          <a:lstStyle/>
          <a:p>
            <a:endParaRPr lang="fr-FR"/>
          </a:p>
        </p:txBody>
      </p:sp>
    </p:spTree>
    <p:extLst>
      <p:ext uri="{BB962C8B-B14F-4D97-AF65-F5344CB8AC3E}">
        <p14:creationId xmlns:p14="http://schemas.microsoft.com/office/powerpoint/2010/main" val="294081603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7369"/>
                                        </p:tgtEl>
                                        <p:attrNameLst>
                                          <p:attrName>style.visibility</p:attrName>
                                        </p:attrNameLst>
                                      </p:cBhvr>
                                      <p:to>
                                        <p:strVal val="visible"/>
                                      </p:to>
                                    </p:set>
                                    <p:animEffect transition="in" filter="fade">
                                      <p:cBhvr>
                                        <p:cTn id="49" dur="500"/>
                                        <p:tgtEl>
                                          <p:spTgt spid="5736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7370"/>
                                        </p:tgtEl>
                                        <p:attrNameLst>
                                          <p:attrName>style.visibility</p:attrName>
                                        </p:attrNameLst>
                                      </p:cBhvr>
                                      <p:to>
                                        <p:strVal val="visible"/>
                                      </p:to>
                                    </p:set>
                                    <p:animEffect transition="in" filter="fade">
                                      <p:cBhvr>
                                        <p:cTn id="52" dur="500"/>
                                        <p:tgtEl>
                                          <p:spTgt spid="5737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7371"/>
                                        </p:tgtEl>
                                        <p:attrNameLst>
                                          <p:attrName>style.visibility</p:attrName>
                                        </p:attrNameLst>
                                      </p:cBhvr>
                                      <p:to>
                                        <p:strVal val="visible"/>
                                      </p:to>
                                    </p:set>
                                    <p:animEffect transition="in" filter="fade">
                                      <p:cBhvr>
                                        <p:cTn id="55" dur="500"/>
                                        <p:tgtEl>
                                          <p:spTgt spid="5737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7372"/>
                                        </p:tgtEl>
                                        <p:attrNameLst>
                                          <p:attrName>style.visibility</p:attrName>
                                        </p:attrNameLst>
                                      </p:cBhvr>
                                      <p:to>
                                        <p:strVal val="visible"/>
                                      </p:to>
                                    </p:set>
                                    <p:animEffect transition="in" filter="fade">
                                      <p:cBhvr>
                                        <p:cTn id="58" dur="500"/>
                                        <p:tgtEl>
                                          <p:spTgt spid="5737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7373"/>
                                        </p:tgtEl>
                                        <p:attrNameLst>
                                          <p:attrName>style.visibility</p:attrName>
                                        </p:attrNameLst>
                                      </p:cBhvr>
                                      <p:to>
                                        <p:strVal val="visible"/>
                                      </p:to>
                                    </p:set>
                                    <p:animEffect transition="in" filter="fade">
                                      <p:cBhvr>
                                        <p:cTn id="61" dur="500"/>
                                        <p:tgtEl>
                                          <p:spTgt spid="5737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7374"/>
                                        </p:tgtEl>
                                        <p:attrNameLst>
                                          <p:attrName>style.visibility</p:attrName>
                                        </p:attrNameLst>
                                      </p:cBhvr>
                                      <p:to>
                                        <p:strVal val="visible"/>
                                      </p:to>
                                    </p:set>
                                    <p:animEffect transition="in" filter="fade">
                                      <p:cBhvr>
                                        <p:cTn id="64" dur="500"/>
                                        <p:tgtEl>
                                          <p:spTgt spid="5737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7375"/>
                                        </p:tgtEl>
                                        <p:attrNameLst>
                                          <p:attrName>style.visibility</p:attrName>
                                        </p:attrNameLst>
                                      </p:cBhvr>
                                      <p:to>
                                        <p:strVal val="visible"/>
                                      </p:to>
                                    </p:set>
                                    <p:animEffect transition="in" filter="fade">
                                      <p:cBhvr>
                                        <p:cTn id="67" dur="500"/>
                                        <p:tgtEl>
                                          <p:spTgt spid="5737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7376"/>
                                        </p:tgtEl>
                                        <p:attrNameLst>
                                          <p:attrName>style.visibility</p:attrName>
                                        </p:attrNameLst>
                                      </p:cBhvr>
                                      <p:to>
                                        <p:strVal val="visible"/>
                                      </p:to>
                                    </p:set>
                                    <p:animEffect transition="in" filter="fade">
                                      <p:cBhvr>
                                        <p:cTn id="70" dur="500"/>
                                        <p:tgtEl>
                                          <p:spTgt spid="5737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500"/>
                                        <p:tgtEl>
                                          <p:spTgt spid="2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500"/>
                                        <p:tgtEl>
                                          <p:spTgt spid="2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500"/>
                                        <p:tgtEl>
                                          <p:spTgt spid="2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500"/>
                                        <p:tgtEl>
                                          <p:spTgt spid="2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500"/>
                                        <p:tgtEl>
                                          <p:spTgt spid="2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500"/>
                                        <p:tgtEl>
                                          <p:spTgt spid="30"/>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fade">
                                      <p:cBhvr>
                                        <p:cTn id="99" dur="500"/>
                                        <p:tgtEl>
                                          <p:spTgt spid="31"/>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57344"/>
                                        </p:tgtEl>
                                        <p:attrNameLst>
                                          <p:attrName>style.visibility</p:attrName>
                                        </p:attrNameLst>
                                      </p:cBhvr>
                                      <p:to>
                                        <p:strVal val="visible"/>
                                      </p:to>
                                    </p:set>
                                    <p:animEffect transition="in" filter="fade">
                                      <p:cBhvr>
                                        <p:cTn id="102" dur="500"/>
                                        <p:tgtEl>
                                          <p:spTgt spid="57344"/>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57345"/>
                                        </p:tgtEl>
                                        <p:attrNameLst>
                                          <p:attrName>style.visibility</p:attrName>
                                        </p:attrNameLst>
                                      </p:cBhvr>
                                      <p:to>
                                        <p:strVal val="visible"/>
                                      </p:to>
                                    </p:set>
                                    <p:animEffect transition="in" filter="fade">
                                      <p:cBhvr>
                                        <p:cTn id="105" dur="500"/>
                                        <p:tgtEl>
                                          <p:spTgt spid="57345"/>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57346"/>
                                        </p:tgtEl>
                                        <p:attrNameLst>
                                          <p:attrName>style.visibility</p:attrName>
                                        </p:attrNameLst>
                                      </p:cBhvr>
                                      <p:to>
                                        <p:strVal val="visible"/>
                                      </p:to>
                                    </p:set>
                                    <p:animEffect transition="in" filter="fade">
                                      <p:cBhvr>
                                        <p:cTn id="108" dur="500"/>
                                        <p:tgtEl>
                                          <p:spTgt spid="57346"/>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57359"/>
                                        </p:tgtEl>
                                        <p:attrNameLst>
                                          <p:attrName>style.visibility</p:attrName>
                                        </p:attrNameLst>
                                      </p:cBhvr>
                                      <p:to>
                                        <p:strVal val="visible"/>
                                      </p:to>
                                    </p:set>
                                    <p:animEffect transition="in" filter="fade">
                                      <p:cBhvr>
                                        <p:cTn id="111" dur="500"/>
                                        <p:tgtEl>
                                          <p:spTgt spid="57359"/>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57360"/>
                                        </p:tgtEl>
                                        <p:attrNameLst>
                                          <p:attrName>style.visibility</p:attrName>
                                        </p:attrNameLst>
                                      </p:cBhvr>
                                      <p:to>
                                        <p:strVal val="visible"/>
                                      </p:to>
                                    </p:set>
                                    <p:animEffect transition="in" filter="fade">
                                      <p:cBhvr>
                                        <p:cTn id="114" dur="500"/>
                                        <p:tgtEl>
                                          <p:spTgt spid="57360"/>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57361"/>
                                        </p:tgtEl>
                                        <p:attrNameLst>
                                          <p:attrName>style.visibility</p:attrName>
                                        </p:attrNameLst>
                                      </p:cBhvr>
                                      <p:to>
                                        <p:strVal val="visible"/>
                                      </p:to>
                                    </p:set>
                                    <p:animEffect transition="in" filter="fade">
                                      <p:cBhvr>
                                        <p:cTn id="117" dur="500"/>
                                        <p:tgtEl>
                                          <p:spTgt spid="57361"/>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57362"/>
                                        </p:tgtEl>
                                        <p:attrNameLst>
                                          <p:attrName>style.visibility</p:attrName>
                                        </p:attrNameLst>
                                      </p:cBhvr>
                                      <p:to>
                                        <p:strVal val="visible"/>
                                      </p:to>
                                    </p:set>
                                    <p:animEffect transition="in" filter="fade">
                                      <p:cBhvr>
                                        <p:cTn id="120" dur="500"/>
                                        <p:tgtEl>
                                          <p:spTgt spid="57362"/>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7363"/>
                                        </p:tgtEl>
                                        <p:attrNameLst>
                                          <p:attrName>style.visibility</p:attrName>
                                        </p:attrNameLst>
                                      </p:cBhvr>
                                      <p:to>
                                        <p:strVal val="visible"/>
                                      </p:to>
                                    </p:set>
                                    <p:animEffect transition="in" filter="fade">
                                      <p:cBhvr>
                                        <p:cTn id="123" dur="500"/>
                                        <p:tgtEl>
                                          <p:spTgt spid="57363"/>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57364"/>
                                        </p:tgtEl>
                                        <p:attrNameLst>
                                          <p:attrName>style.visibility</p:attrName>
                                        </p:attrNameLst>
                                      </p:cBhvr>
                                      <p:to>
                                        <p:strVal val="visible"/>
                                      </p:to>
                                    </p:set>
                                    <p:animEffect transition="in" filter="fade">
                                      <p:cBhvr>
                                        <p:cTn id="126" dur="500"/>
                                        <p:tgtEl>
                                          <p:spTgt spid="57364"/>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57365"/>
                                        </p:tgtEl>
                                        <p:attrNameLst>
                                          <p:attrName>style.visibility</p:attrName>
                                        </p:attrNameLst>
                                      </p:cBhvr>
                                      <p:to>
                                        <p:strVal val="visible"/>
                                      </p:to>
                                    </p:set>
                                    <p:animEffect transition="in" filter="fade">
                                      <p:cBhvr>
                                        <p:cTn id="129" dur="500"/>
                                        <p:tgtEl>
                                          <p:spTgt spid="57365"/>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57366"/>
                                        </p:tgtEl>
                                        <p:attrNameLst>
                                          <p:attrName>style.visibility</p:attrName>
                                        </p:attrNameLst>
                                      </p:cBhvr>
                                      <p:to>
                                        <p:strVal val="visible"/>
                                      </p:to>
                                    </p:set>
                                    <p:animEffect transition="in" filter="fade">
                                      <p:cBhvr>
                                        <p:cTn id="132" dur="500"/>
                                        <p:tgtEl>
                                          <p:spTgt spid="57366"/>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57367"/>
                                        </p:tgtEl>
                                        <p:attrNameLst>
                                          <p:attrName>style.visibility</p:attrName>
                                        </p:attrNameLst>
                                      </p:cBhvr>
                                      <p:to>
                                        <p:strVal val="visible"/>
                                      </p:to>
                                    </p:set>
                                    <p:animEffect transition="in" filter="fade">
                                      <p:cBhvr>
                                        <p:cTn id="135" dur="500"/>
                                        <p:tgtEl>
                                          <p:spTgt spid="57367"/>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57368"/>
                                        </p:tgtEl>
                                        <p:attrNameLst>
                                          <p:attrName>style.visibility</p:attrName>
                                        </p:attrNameLst>
                                      </p:cBhvr>
                                      <p:to>
                                        <p:strVal val="visible"/>
                                      </p:to>
                                    </p:set>
                                    <p:animEffect transition="in" filter="fade">
                                      <p:cBhvr>
                                        <p:cTn id="138" dur="500"/>
                                        <p:tgtEl>
                                          <p:spTgt spid="57368"/>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57377"/>
                                        </p:tgtEl>
                                        <p:attrNameLst>
                                          <p:attrName>style.visibility</p:attrName>
                                        </p:attrNameLst>
                                      </p:cBhvr>
                                      <p:to>
                                        <p:strVal val="visible"/>
                                      </p:to>
                                    </p:set>
                                    <p:animEffect transition="in" filter="fade">
                                      <p:cBhvr>
                                        <p:cTn id="141" dur="500"/>
                                        <p:tgtEl>
                                          <p:spTgt spid="57377"/>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57378"/>
                                        </p:tgtEl>
                                        <p:attrNameLst>
                                          <p:attrName>style.visibility</p:attrName>
                                        </p:attrNameLst>
                                      </p:cBhvr>
                                      <p:to>
                                        <p:strVal val="visible"/>
                                      </p:to>
                                    </p:set>
                                    <p:animEffect transition="in" filter="fade">
                                      <p:cBhvr>
                                        <p:cTn id="144" dur="500"/>
                                        <p:tgtEl>
                                          <p:spTgt spid="57378"/>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57379"/>
                                        </p:tgtEl>
                                        <p:attrNameLst>
                                          <p:attrName>style.visibility</p:attrName>
                                        </p:attrNameLst>
                                      </p:cBhvr>
                                      <p:to>
                                        <p:strVal val="visible"/>
                                      </p:to>
                                    </p:set>
                                    <p:animEffect transition="in" filter="fade">
                                      <p:cBhvr>
                                        <p:cTn id="147" dur="500"/>
                                        <p:tgtEl>
                                          <p:spTgt spid="57379"/>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57380"/>
                                        </p:tgtEl>
                                        <p:attrNameLst>
                                          <p:attrName>style.visibility</p:attrName>
                                        </p:attrNameLst>
                                      </p:cBhvr>
                                      <p:to>
                                        <p:strVal val="visible"/>
                                      </p:to>
                                    </p:set>
                                    <p:animEffect transition="in" filter="fade">
                                      <p:cBhvr>
                                        <p:cTn id="150" dur="500"/>
                                        <p:tgtEl>
                                          <p:spTgt spid="57380"/>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57381"/>
                                        </p:tgtEl>
                                        <p:attrNameLst>
                                          <p:attrName>style.visibility</p:attrName>
                                        </p:attrNameLst>
                                      </p:cBhvr>
                                      <p:to>
                                        <p:strVal val="visible"/>
                                      </p:to>
                                    </p:set>
                                    <p:animEffect transition="in" filter="fade">
                                      <p:cBhvr>
                                        <p:cTn id="153" dur="500"/>
                                        <p:tgtEl>
                                          <p:spTgt spid="57381"/>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57385"/>
                                        </p:tgtEl>
                                        <p:attrNameLst>
                                          <p:attrName>style.visibility</p:attrName>
                                        </p:attrNameLst>
                                      </p:cBhvr>
                                      <p:to>
                                        <p:strVal val="visible"/>
                                      </p:to>
                                    </p:set>
                                    <p:animEffect transition="in" filter="fade">
                                      <p:cBhvr>
                                        <p:cTn id="156" dur="500"/>
                                        <p:tgtEl>
                                          <p:spTgt spid="57385"/>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57386"/>
                                        </p:tgtEl>
                                        <p:attrNameLst>
                                          <p:attrName>style.visibility</p:attrName>
                                        </p:attrNameLst>
                                      </p:cBhvr>
                                      <p:to>
                                        <p:strVal val="visible"/>
                                      </p:to>
                                    </p:set>
                                    <p:animEffect transition="in" filter="fade">
                                      <p:cBhvr>
                                        <p:cTn id="159" dur="500"/>
                                        <p:tgtEl>
                                          <p:spTgt spid="57386"/>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57387"/>
                                        </p:tgtEl>
                                        <p:attrNameLst>
                                          <p:attrName>style.visibility</p:attrName>
                                        </p:attrNameLst>
                                      </p:cBhvr>
                                      <p:to>
                                        <p:strVal val="visible"/>
                                      </p:to>
                                    </p:set>
                                    <p:animEffect transition="in" filter="fade">
                                      <p:cBhvr>
                                        <p:cTn id="162" dur="500"/>
                                        <p:tgtEl>
                                          <p:spTgt spid="57387"/>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57388"/>
                                        </p:tgtEl>
                                        <p:attrNameLst>
                                          <p:attrName>style.visibility</p:attrName>
                                        </p:attrNameLst>
                                      </p:cBhvr>
                                      <p:to>
                                        <p:strVal val="visible"/>
                                      </p:to>
                                    </p:set>
                                    <p:animEffect transition="in" filter="fade">
                                      <p:cBhvr>
                                        <p:cTn id="165" dur="500"/>
                                        <p:tgtEl>
                                          <p:spTgt spid="57388"/>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57395"/>
                                        </p:tgtEl>
                                        <p:attrNameLst>
                                          <p:attrName>style.visibility</p:attrName>
                                        </p:attrNameLst>
                                      </p:cBhvr>
                                      <p:to>
                                        <p:strVal val="visible"/>
                                      </p:to>
                                    </p:set>
                                    <p:animEffect transition="in" filter="fade">
                                      <p:cBhvr>
                                        <p:cTn id="168" dur="500"/>
                                        <p:tgtEl>
                                          <p:spTgt spid="57395"/>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57396"/>
                                        </p:tgtEl>
                                        <p:attrNameLst>
                                          <p:attrName>style.visibility</p:attrName>
                                        </p:attrNameLst>
                                      </p:cBhvr>
                                      <p:to>
                                        <p:strVal val="visible"/>
                                      </p:to>
                                    </p:set>
                                    <p:animEffect transition="in" filter="fade">
                                      <p:cBhvr>
                                        <p:cTn id="171" dur="500"/>
                                        <p:tgtEl>
                                          <p:spTgt spid="57396"/>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57397"/>
                                        </p:tgtEl>
                                        <p:attrNameLst>
                                          <p:attrName>style.visibility</p:attrName>
                                        </p:attrNameLst>
                                      </p:cBhvr>
                                      <p:to>
                                        <p:strVal val="visible"/>
                                      </p:to>
                                    </p:set>
                                    <p:animEffect transition="in" filter="fade">
                                      <p:cBhvr>
                                        <p:cTn id="174" dur="500"/>
                                        <p:tgtEl>
                                          <p:spTgt spid="57397"/>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57398"/>
                                        </p:tgtEl>
                                        <p:attrNameLst>
                                          <p:attrName>style.visibility</p:attrName>
                                        </p:attrNameLst>
                                      </p:cBhvr>
                                      <p:to>
                                        <p:strVal val="visible"/>
                                      </p:to>
                                    </p:set>
                                    <p:animEffect transition="in" filter="fade">
                                      <p:cBhvr>
                                        <p:cTn id="177" dur="500"/>
                                        <p:tgtEl>
                                          <p:spTgt spid="57398"/>
                                        </p:tgtEl>
                                      </p:cBhvr>
                                    </p:animEffect>
                                  </p:childTnLst>
                                </p:cTn>
                              </p:par>
                              <p:par>
                                <p:cTn id="178" presetID="10" presetClass="entr" presetSubtype="0" fill="hold" grpId="0" nodeType="withEffect">
                                  <p:stCondLst>
                                    <p:cond delay="0"/>
                                  </p:stCondLst>
                                  <p:childTnLst>
                                    <p:set>
                                      <p:cBhvr>
                                        <p:cTn id="179" dur="1" fill="hold">
                                          <p:stCondLst>
                                            <p:cond delay="0"/>
                                          </p:stCondLst>
                                        </p:cTn>
                                        <p:tgtEl>
                                          <p:spTgt spid="57399"/>
                                        </p:tgtEl>
                                        <p:attrNameLst>
                                          <p:attrName>style.visibility</p:attrName>
                                        </p:attrNameLst>
                                      </p:cBhvr>
                                      <p:to>
                                        <p:strVal val="visible"/>
                                      </p:to>
                                    </p:set>
                                    <p:animEffect transition="in" filter="fade">
                                      <p:cBhvr>
                                        <p:cTn id="180" dur="500"/>
                                        <p:tgtEl>
                                          <p:spTgt spid="57399"/>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57400"/>
                                        </p:tgtEl>
                                        <p:attrNameLst>
                                          <p:attrName>style.visibility</p:attrName>
                                        </p:attrNameLst>
                                      </p:cBhvr>
                                      <p:to>
                                        <p:strVal val="visible"/>
                                      </p:to>
                                    </p:set>
                                    <p:animEffect transition="in" filter="fade">
                                      <p:cBhvr>
                                        <p:cTn id="183" dur="500"/>
                                        <p:tgtEl>
                                          <p:spTgt spid="57400"/>
                                        </p:tgtEl>
                                      </p:cBhvr>
                                    </p:animEffect>
                                  </p:childTnLst>
                                </p:cTn>
                              </p:par>
                              <p:par>
                                <p:cTn id="184" presetID="10" presetClass="entr" presetSubtype="0" fill="hold" grpId="0" nodeType="withEffect">
                                  <p:stCondLst>
                                    <p:cond delay="0"/>
                                  </p:stCondLst>
                                  <p:childTnLst>
                                    <p:set>
                                      <p:cBhvr>
                                        <p:cTn id="185" dur="1" fill="hold">
                                          <p:stCondLst>
                                            <p:cond delay="0"/>
                                          </p:stCondLst>
                                        </p:cTn>
                                        <p:tgtEl>
                                          <p:spTgt spid="57401"/>
                                        </p:tgtEl>
                                        <p:attrNameLst>
                                          <p:attrName>style.visibility</p:attrName>
                                        </p:attrNameLst>
                                      </p:cBhvr>
                                      <p:to>
                                        <p:strVal val="visible"/>
                                      </p:to>
                                    </p:set>
                                    <p:animEffect transition="in" filter="fade">
                                      <p:cBhvr>
                                        <p:cTn id="186" dur="500"/>
                                        <p:tgtEl>
                                          <p:spTgt spid="57401"/>
                                        </p:tgtEl>
                                      </p:cBhvr>
                                    </p:animEffect>
                                  </p:childTnLst>
                                </p:cTn>
                              </p:par>
                              <p:par>
                                <p:cTn id="187" presetID="10" presetClass="entr" presetSubtype="0" fill="hold" grpId="0" nodeType="withEffect">
                                  <p:stCondLst>
                                    <p:cond delay="0"/>
                                  </p:stCondLst>
                                  <p:childTnLst>
                                    <p:set>
                                      <p:cBhvr>
                                        <p:cTn id="188" dur="1" fill="hold">
                                          <p:stCondLst>
                                            <p:cond delay="0"/>
                                          </p:stCondLst>
                                        </p:cTn>
                                        <p:tgtEl>
                                          <p:spTgt spid="57402"/>
                                        </p:tgtEl>
                                        <p:attrNameLst>
                                          <p:attrName>style.visibility</p:attrName>
                                        </p:attrNameLst>
                                      </p:cBhvr>
                                      <p:to>
                                        <p:strVal val="visible"/>
                                      </p:to>
                                    </p:set>
                                    <p:animEffect transition="in" filter="fade">
                                      <p:cBhvr>
                                        <p:cTn id="189" dur="500"/>
                                        <p:tgtEl>
                                          <p:spTgt spid="57402"/>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57408"/>
                                        </p:tgtEl>
                                        <p:attrNameLst>
                                          <p:attrName>style.visibility</p:attrName>
                                        </p:attrNameLst>
                                      </p:cBhvr>
                                      <p:to>
                                        <p:strVal val="visible"/>
                                      </p:to>
                                    </p:set>
                                    <p:animEffect transition="in" filter="fade">
                                      <p:cBhvr>
                                        <p:cTn id="192" dur="500"/>
                                        <p:tgtEl>
                                          <p:spTgt spid="57408"/>
                                        </p:tgtEl>
                                      </p:cBhvr>
                                    </p:animEffect>
                                  </p:childTnLst>
                                </p:cTn>
                              </p:par>
                              <p:par>
                                <p:cTn id="193" presetID="10" presetClass="entr" presetSubtype="0" fill="hold" grpId="0" nodeType="withEffect">
                                  <p:stCondLst>
                                    <p:cond delay="0"/>
                                  </p:stCondLst>
                                  <p:childTnLst>
                                    <p:set>
                                      <p:cBhvr>
                                        <p:cTn id="194" dur="1" fill="hold">
                                          <p:stCondLst>
                                            <p:cond delay="0"/>
                                          </p:stCondLst>
                                        </p:cTn>
                                        <p:tgtEl>
                                          <p:spTgt spid="57411"/>
                                        </p:tgtEl>
                                        <p:attrNameLst>
                                          <p:attrName>style.visibility</p:attrName>
                                        </p:attrNameLst>
                                      </p:cBhvr>
                                      <p:to>
                                        <p:strVal val="visible"/>
                                      </p:to>
                                    </p:set>
                                    <p:animEffect transition="in" filter="fade">
                                      <p:cBhvr>
                                        <p:cTn id="195" dur="500"/>
                                        <p:tgtEl>
                                          <p:spTgt spid="57411"/>
                                        </p:tgtEl>
                                      </p:cBhvr>
                                    </p:animEffect>
                                  </p:childTnLst>
                                </p:cTn>
                              </p:par>
                              <p:par>
                                <p:cTn id="196" presetID="10" presetClass="entr" presetSubtype="0" fill="hold" grpId="0" nodeType="withEffect">
                                  <p:stCondLst>
                                    <p:cond delay="0"/>
                                  </p:stCondLst>
                                  <p:childTnLst>
                                    <p:set>
                                      <p:cBhvr>
                                        <p:cTn id="197" dur="1" fill="hold">
                                          <p:stCondLst>
                                            <p:cond delay="0"/>
                                          </p:stCondLst>
                                        </p:cTn>
                                        <p:tgtEl>
                                          <p:spTgt spid="57412"/>
                                        </p:tgtEl>
                                        <p:attrNameLst>
                                          <p:attrName>style.visibility</p:attrName>
                                        </p:attrNameLst>
                                      </p:cBhvr>
                                      <p:to>
                                        <p:strVal val="visible"/>
                                      </p:to>
                                    </p:set>
                                    <p:animEffect transition="in" filter="fade">
                                      <p:cBhvr>
                                        <p:cTn id="198" dur="500"/>
                                        <p:tgtEl>
                                          <p:spTgt spid="57412"/>
                                        </p:tgtEl>
                                      </p:cBhvr>
                                    </p:animEffect>
                                  </p:childTnLst>
                                </p:cTn>
                              </p:par>
                              <p:par>
                                <p:cTn id="199" presetID="10" presetClass="entr" presetSubtype="0" fill="hold" grpId="0" nodeType="withEffect">
                                  <p:stCondLst>
                                    <p:cond delay="0"/>
                                  </p:stCondLst>
                                  <p:childTnLst>
                                    <p:set>
                                      <p:cBhvr>
                                        <p:cTn id="200" dur="1" fill="hold">
                                          <p:stCondLst>
                                            <p:cond delay="0"/>
                                          </p:stCondLst>
                                        </p:cTn>
                                        <p:tgtEl>
                                          <p:spTgt spid="57413"/>
                                        </p:tgtEl>
                                        <p:attrNameLst>
                                          <p:attrName>style.visibility</p:attrName>
                                        </p:attrNameLst>
                                      </p:cBhvr>
                                      <p:to>
                                        <p:strVal val="visible"/>
                                      </p:to>
                                    </p:set>
                                    <p:animEffect transition="in" filter="fade">
                                      <p:cBhvr>
                                        <p:cTn id="201" dur="500"/>
                                        <p:tgtEl>
                                          <p:spTgt spid="57413"/>
                                        </p:tgtEl>
                                      </p:cBhvr>
                                    </p:animEffect>
                                  </p:childTnLst>
                                </p:cTn>
                              </p:par>
                              <p:par>
                                <p:cTn id="202" presetID="10" presetClass="entr" presetSubtype="0" fill="hold" grpId="0" nodeType="withEffect">
                                  <p:stCondLst>
                                    <p:cond delay="0"/>
                                  </p:stCondLst>
                                  <p:childTnLst>
                                    <p:set>
                                      <p:cBhvr>
                                        <p:cTn id="203" dur="1" fill="hold">
                                          <p:stCondLst>
                                            <p:cond delay="0"/>
                                          </p:stCondLst>
                                        </p:cTn>
                                        <p:tgtEl>
                                          <p:spTgt spid="57414"/>
                                        </p:tgtEl>
                                        <p:attrNameLst>
                                          <p:attrName>style.visibility</p:attrName>
                                        </p:attrNameLst>
                                      </p:cBhvr>
                                      <p:to>
                                        <p:strVal val="visible"/>
                                      </p:to>
                                    </p:set>
                                    <p:animEffect transition="in" filter="fade">
                                      <p:cBhvr>
                                        <p:cTn id="204" dur="500"/>
                                        <p:tgtEl>
                                          <p:spTgt spid="57414"/>
                                        </p:tgtEl>
                                      </p:cBhvr>
                                    </p:animEffect>
                                  </p:childTnLst>
                                </p:cTn>
                              </p:par>
                              <p:par>
                                <p:cTn id="205" presetID="10" presetClass="entr" presetSubtype="0" fill="hold" grpId="0" nodeType="withEffect">
                                  <p:stCondLst>
                                    <p:cond delay="0"/>
                                  </p:stCondLst>
                                  <p:childTnLst>
                                    <p:set>
                                      <p:cBhvr>
                                        <p:cTn id="206" dur="1" fill="hold">
                                          <p:stCondLst>
                                            <p:cond delay="0"/>
                                          </p:stCondLst>
                                        </p:cTn>
                                        <p:tgtEl>
                                          <p:spTgt spid="57416"/>
                                        </p:tgtEl>
                                        <p:attrNameLst>
                                          <p:attrName>style.visibility</p:attrName>
                                        </p:attrNameLst>
                                      </p:cBhvr>
                                      <p:to>
                                        <p:strVal val="visible"/>
                                      </p:to>
                                    </p:set>
                                    <p:animEffect transition="in" filter="fade">
                                      <p:cBhvr>
                                        <p:cTn id="207" dur="500"/>
                                        <p:tgtEl>
                                          <p:spTgt spid="57416"/>
                                        </p:tgtEl>
                                      </p:cBhvr>
                                    </p:animEffect>
                                  </p:childTnLst>
                                </p:cTn>
                              </p:par>
                              <p:par>
                                <p:cTn id="208" presetID="10" presetClass="entr" presetSubtype="0" fill="hold" grpId="0" nodeType="withEffect">
                                  <p:stCondLst>
                                    <p:cond delay="0"/>
                                  </p:stCondLst>
                                  <p:childTnLst>
                                    <p:set>
                                      <p:cBhvr>
                                        <p:cTn id="209" dur="1" fill="hold">
                                          <p:stCondLst>
                                            <p:cond delay="0"/>
                                          </p:stCondLst>
                                        </p:cTn>
                                        <p:tgtEl>
                                          <p:spTgt spid="57417"/>
                                        </p:tgtEl>
                                        <p:attrNameLst>
                                          <p:attrName>style.visibility</p:attrName>
                                        </p:attrNameLst>
                                      </p:cBhvr>
                                      <p:to>
                                        <p:strVal val="visible"/>
                                      </p:to>
                                    </p:set>
                                    <p:animEffect transition="in" filter="fade">
                                      <p:cBhvr>
                                        <p:cTn id="210" dur="500"/>
                                        <p:tgtEl>
                                          <p:spTgt spid="57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7344" grpId="0" animBg="1"/>
      <p:bldP spid="57345" grpId="0" animBg="1"/>
      <p:bldP spid="57346" grpId="0" animBg="1"/>
      <p:bldP spid="57359" grpId="0" animBg="1"/>
      <p:bldP spid="57360" grpId="0" animBg="1"/>
      <p:bldP spid="57361" grpId="0" animBg="1"/>
      <p:bldP spid="57362" grpId="0" animBg="1"/>
      <p:bldP spid="57363" grpId="0" animBg="1"/>
      <p:bldP spid="57364" grpId="0" animBg="1"/>
      <p:bldP spid="57365" grpId="0" animBg="1"/>
      <p:bldP spid="57366" grpId="0" animBg="1"/>
      <p:bldP spid="57367" grpId="0" animBg="1"/>
      <p:bldP spid="57368" grpId="0" animBg="1"/>
      <p:bldP spid="57369" grpId="0" animBg="1"/>
      <p:bldP spid="57370" grpId="0" animBg="1"/>
      <p:bldP spid="57371" grpId="0" animBg="1"/>
      <p:bldP spid="57372" grpId="0" animBg="1"/>
      <p:bldP spid="57373" grpId="0" animBg="1"/>
      <p:bldP spid="57374" grpId="0" animBg="1"/>
      <p:bldP spid="57375" grpId="0" animBg="1"/>
      <p:bldP spid="57376" grpId="0" animBg="1"/>
      <p:bldP spid="57377" grpId="0" animBg="1"/>
      <p:bldP spid="57378" grpId="0" animBg="1"/>
      <p:bldP spid="57379" grpId="0" animBg="1"/>
      <p:bldP spid="57380" grpId="0" animBg="1"/>
      <p:bldP spid="57381" grpId="0" animBg="1"/>
      <p:bldP spid="57385" grpId="0" animBg="1"/>
      <p:bldP spid="57386" grpId="0" animBg="1"/>
      <p:bldP spid="57387" grpId="0" animBg="1"/>
      <p:bldP spid="57388" grpId="0" animBg="1"/>
      <p:bldP spid="57395" grpId="0" animBg="1"/>
      <p:bldP spid="57396" grpId="0" animBg="1"/>
      <p:bldP spid="57397" grpId="0" animBg="1"/>
      <p:bldP spid="57398" grpId="0" animBg="1"/>
      <p:bldP spid="57399" grpId="0" animBg="1"/>
      <p:bldP spid="57400" grpId="0" animBg="1"/>
      <p:bldP spid="57401" grpId="0" animBg="1"/>
      <p:bldP spid="57402" grpId="0" animBg="1"/>
      <p:bldP spid="57408" grpId="0" animBg="1"/>
      <p:bldP spid="57411" grpId="0" animBg="1"/>
      <p:bldP spid="57412" grpId="0" animBg="1"/>
      <p:bldP spid="57413" grpId="0" animBg="1"/>
      <p:bldP spid="57414" grpId="0" animBg="1"/>
      <p:bldP spid="57416" grpId="0" animBg="1"/>
      <p:bldP spid="574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3F68EE47-8D85-4895-B4FE-B5BDFC9901F8}" type="slidenum">
              <a:rPr lang="de-DE" smtClean="0"/>
              <a:pPr>
                <a:defRPr/>
              </a:pPr>
              <a:t>27</a:t>
            </a:fld>
            <a:endParaRPr lang="de-DE"/>
          </a:p>
        </p:txBody>
      </p:sp>
      <p:sp>
        <p:nvSpPr>
          <p:cNvPr id="55297" name="Rectangle 1"/>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a:cs typeface="Arial" charset="0"/>
            </a:endParaRPr>
          </a:p>
        </p:txBody>
      </p:sp>
      <p:sp>
        <p:nvSpPr>
          <p:cNvPr id="4" name="TextBox 3">
            <a:extLst>
              <a:ext uri="{FF2B5EF4-FFF2-40B4-BE49-F238E27FC236}">
                <a16:creationId xmlns:a16="http://schemas.microsoft.com/office/drawing/2014/main" id="{D329E8E3-17A8-33C4-D788-ADE3E84848A0}"/>
              </a:ext>
            </a:extLst>
          </p:cNvPr>
          <p:cNvSpPr txBox="1"/>
          <p:nvPr/>
        </p:nvSpPr>
        <p:spPr>
          <a:xfrm>
            <a:off x="152400" y="61555"/>
            <a:ext cx="11887200" cy="584775"/>
          </a:xfrm>
          <a:prstGeom prst="rect">
            <a:avLst/>
          </a:prstGeom>
          <a:noFill/>
        </p:spPr>
        <p:txBody>
          <a:bodyPr wrap="square" rtlCol="0" anchor="ctr">
            <a:spAutoFit/>
          </a:bodyPr>
          <a:lstStyle/>
          <a:p>
            <a:r>
              <a:rPr lang="en-US" sz="3200" dirty="0">
                <a:effectLst>
                  <a:outerShdw blurRad="38100" dist="38100" dir="2700000" algn="tl">
                    <a:srgbClr val="000000">
                      <a:alpha val="43137"/>
                    </a:srgbClr>
                  </a:outerShdw>
                </a:effectLst>
              </a:rPr>
              <a:t>Return Current</a:t>
            </a:r>
          </a:p>
        </p:txBody>
      </p:sp>
      <p:pic>
        <p:nvPicPr>
          <p:cNvPr id="8" name="Screen Recording 7">
            <a:hlinkClick r:id="" action="ppaction://media"/>
            <a:extLst>
              <a:ext uri="{FF2B5EF4-FFF2-40B4-BE49-F238E27FC236}">
                <a16:creationId xmlns:a16="http://schemas.microsoft.com/office/drawing/2014/main" id="{A69B1A63-6EF6-11C7-E19C-65AFDAED11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97163" y="1189038"/>
            <a:ext cx="6797675" cy="4479925"/>
          </a:xfrm>
          <a:prstGeom prst="rect">
            <a:avLst/>
          </a:prstGeom>
        </p:spPr>
      </p:pic>
      <p:sp>
        <p:nvSpPr>
          <p:cNvPr id="9" name="TextBox 8">
            <a:extLst>
              <a:ext uri="{FF2B5EF4-FFF2-40B4-BE49-F238E27FC236}">
                <a16:creationId xmlns:a16="http://schemas.microsoft.com/office/drawing/2014/main" id="{178F5BBA-38D0-9333-FDD0-D72C5548DBA4}"/>
              </a:ext>
            </a:extLst>
          </p:cNvPr>
          <p:cNvSpPr txBox="1"/>
          <p:nvPr/>
        </p:nvSpPr>
        <p:spPr>
          <a:xfrm>
            <a:off x="2201863" y="4038600"/>
            <a:ext cx="990600" cy="461665"/>
          </a:xfrm>
          <a:prstGeom prst="rect">
            <a:avLst/>
          </a:prstGeom>
          <a:noFill/>
        </p:spPr>
        <p:txBody>
          <a:bodyPr wrap="square" rtlCol="0">
            <a:spAutoFit/>
          </a:bodyPr>
          <a:lstStyle/>
          <a:p>
            <a:pPr algn="ctr"/>
            <a:r>
              <a:rPr lang="en-US" dirty="0"/>
              <a:t>Sofia</a:t>
            </a:r>
          </a:p>
        </p:txBody>
      </p:sp>
      <p:sp>
        <p:nvSpPr>
          <p:cNvPr id="11" name="TextBox 10">
            <a:extLst>
              <a:ext uri="{FF2B5EF4-FFF2-40B4-BE49-F238E27FC236}">
                <a16:creationId xmlns:a16="http://schemas.microsoft.com/office/drawing/2014/main" id="{1F5F6E1B-BED5-3C47-393C-B18DE790B4C0}"/>
              </a:ext>
            </a:extLst>
          </p:cNvPr>
          <p:cNvSpPr txBox="1"/>
          <p:nvPr/>
        </p:nvSpPr>
        <p:spPr>
          <a:xfrm>
            <a:off x="9144000" y="2362200"/>
            <a:ext cx="1219200" cy="461665"/>
          </a:xfrm>
          <a:prstGeom prst="rect">
            <a:avLst/>
          </a:prstGeom>
          <a:noFill/>
        </p:spPr>
        <p:txBody>
          <a:bodyPr wrap="square" rtlCol="0">
            <a:spAutoFit/>
          </a:bodyPr>
          <a:lstStyle/>
          <a:p>
            <a:pPr algn="ctr"/>
            <a:r>
              <a:rPr lang="en-US" dirty="0" err="1"/>
              <a:t>Burgas</a:t>
            </a:r>
            <a:endParaRPr lang="en-US" dirty="0"/>
          </a:p>
        </p:txBody>
      </p:sp>
      <p:sp>
        <p:nvSpPr>
          <p:cNvPr id="12" name="TextBox 11">
            <a:extLst>
              <a:ext uri="{FF2B5EF4-FFF2-40B4-BE49-F238E27FC236}">
                <a16:creationId xmlns:a16="http://schemas.microsoft.com/office/drawing/2014/main" id="{CC812357-EA61-75D6-516A-CBD15B896BD7}"/>
              </a:ext>
            </a:extLst>
          </p:cNvPr>
          <p:cNvSpPr txBox="1"/>
          <p:nvPr/>
        </p:nvSpPr>
        <p:spPr>
          <a:xfrm rot="20759016">
            <a:off x="6909050" y="2018181"/>
            <a:ext cx="1115631" cy="461665"/>
          </a:xfrm>
          <a:prstGeom prst="rect">
            <a:avLst/>
          </a:prstGeom>
          <a:noFill/>
        </p:spPr>
        <p:txBody>
          <a:bodyPr wrap="square" rtlCol="0">
            <a:spAutoFit/>
          </a:bodyPr>
          <a:lstStyle/>
          <a:p>
            <a:pPr algn="ctr"/>
            <a:r>
              <a:rPr lang="en-US" dirty="0">
                <a:solidFill>
                  <a:srgbClr val="00B0F0"/>
                </a:solidFill>
              </a:rPr>
              <a:t>1.5ms</a:t>
            </a:r>
          </a:p>
        </p:txBody>
      </p:sp>
      <p:cxnSp>
        <p:nvCxnSpPr>
          <p:cNvPr id="17" name="Straight Arrow Connector 16">
            <a:extLst>
              <a:ext uri="{FF2B5EF4-FFF2-40B4-BE49-F238E27FC236}">
                <a16:creationId xmlns:a16="http://schemas.microsoft.com/office/drawing/2014/main" id="{E413DC6F-0891-B91F-6015-E6F5D7690B83}"/>
              </a:ext>
            </a:extLst>
          </p:cNvPr>
          <p:cNvCxnSpPr/>
          <p:nvPr/>
        </p:nvCxnSpPr>
        <p:spPr bwMode="auto">
          <a:xfrm flipV="1">
            <a:off x="7007713" y="2307742"/>
            <a:ext cx="1219200" cy="300335"/>
          </a:xfrm>
          <a:prstGeom prst="straightConnector1">
            <a:avLst/>
          </a:prstGeom>
          <a:solidFill>
            <a:schemeClr val="accent1"/>
          </a:solidFill>
          <a:ln w="381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17">
            <a:extLst>
              <a:ext uri="{FF2B5EF4-FFF2-40B4-BE49-F238E27FC236}">
                <a16:creationId xmlns:a16="http://schemas.microsoft.com/office/drawing/2014/main" id="{2557DF46-BC08-7000-1FAC-2BFCEE4976C4}"/>
              </a:ext>
            </a:extLst>
          </p:cNvPr>
          <p:cNvSpPr txBox="1"/>
          <p:nvPr/>
        </p:nvSpPr>
        <p:spPr>
          <a:xfrm rot="20759016">
            <a:off x="4077899" y="4604111"/>
            <a:ext cx="1115631" cy="461665"/>
          </a:xfrm>
          <a:prstGeom prst="rect">
            <a:avLst/>
          </a:prstGeom>
          <a:noFill/>
        </p:spPr>
        <p:txBody>
          <a:bodyPr wrap="square" rtlCol="0">
            <a:spAutoFit/>
          </a:bodyPr>
          <a:lstStyle/>
          <a:p>
            <a:pPr algn="ctr"/>
            <a:r>
              <a:rPr lang="en-US" dirty="0">
                <a:solidFill>
                  <a:srgbClr val="FF9900"/>
                </a:solidFill>
              </a:rPr>
              <a:t>1.5ms</a:t>
            </a:r>
          </a:p>
        </p:txBody>
      </p:sp>
      <p:cxnSp>
        <p:nvCxnSpPr>
          <p:cNvPr id="670722" name="Straight Arrow Connector 670721">
            <a:extLst>
              <a:ext uri="{FF2B5EF4-FFF2-40B4-BE49-F238E27FC236}">
                <a16:creationId xmlns:a16="http://schemas.microsoft.com/office/drawing/2014/main" id="{339F16EB-8BE1-A760-FFAA-16DAB1557001}"/>
              </a:ext>
            </a:extLst>
          </p:cNvPr>
          <p:cNvCxnSpPr/>
          <p:nvPr/>
        </p:nvCxnSpPr>
        <p:spPr bwMode="auto">
          <a:xfrm flipH="1">
            <a:off x="3964278" y="4475881"/>
            <a:ext cx="1102231" cy="285095"/>
          </a:xfrm>
          <a:prstGeom prst="straightConnector1">
            <a:avLst/>
          </a:prstGeom>
          <a:solidFill>
            <a:schemeClr val="accent1"/>
          </a:solidFill>
          <a:ln w="38100" cap="flat" cmpd="sng" algn="ctr">
            <a:solidFill>
              <a:srgbClr val="FF99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113272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8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D1896D-F8EA-7D54-007A-D9DA701FCA34}"/>
              </a:ext>
            </a:extLst>
          </p:cNvPr>
          <p:cNvSpPr txBox="1"/>
          <p:nvPr/>
        </p:nvSpPr>
        <p:spPr>
          <a:xfrm>
            <a:off x="152400" y="61555"/>
            <a:ext cx="11887200" cy="584775"/>
          </a:xfrm>
          <a:prstGeom prst="rect">
            <a:avLst/>
          </a:prstGeom>
          <a:noFill/>
        </p:spPr>
        <p:txBody>
          <a:bodyPr wrap="square" rtlCol="0" anchor="ctr">
            <a:spAutoFit/>
          </a:bodyPr>
          <a:lstStyle/>
          <a:p>
            <a:r>
              <a:rPr lang="en-US" sz="3200" dirty="0">
                <a:effectLst>
                  <a:outerShdw blurRad="38100" dist="38100" dir="2700000" algn="tl">
                    <a:srgbClr val="000000">
                      <a:alpha val="43137"/>
                    </a:srgbClr>
                  </a:outerShdw>
                </a:effectLst>
              </a:rPr>
              <a:t>Return Current: Takeaways</a:t>
            </a:r>
          </a:p>
        </p:txBody>
      </p:sp>
      <p:pic>
        <p:nvPicPr>
          <p:cNvPr id="5" name="Graphic 4" descr="Artificial Intelligence outline">
            <a:extLst>
              <a:ext uri="{FF2B5EF4-FFF2-40B4-BE49-F238E27FC236}">
                <a16:creationId xmlns:a16="http://schemas.microsoft.com/office/drawing/2014/main" id="{01DAA35F-C40C-A98C-DD94-EEB2B040F4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00" y="903051"/>
            <a:ext cx="914400" cy="914400"/>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A634CAF7-0536-8956-9233-A5E9248CC8DB}"/>
              </a:ext>
            </a:extLst>
          </p:cNvPr>
          <p:cNvSpPr txBox="1"/>
          <p:nvPr/>
        </p:nvSpPr>
        <p:spPr>
          <a:xfrm>
            <a:off x="1295400" y="1143000"/>
            <a:ext cx="5867400" cy="461665"/>
          </a:xfrm>
          <a:prstGeom prst="rect">
            <a:avLst/>
          </a:prstGeom>
          <a:noFill/>
        </p:spPr>
        <p:txBody>
          <a:bodyPr wrap="square" rtlCol="0">
            <a:spAutoFit/>
          </a:bodyPr>
          <a:lstStyle/>
          <a:p>
            <a:r>
              <a:rPr lang="en-US" sz="2400" b="1" kern="0" dirty="0">
                <a:latin typeface="+mn-lt"/>
                <a:ea typeface="ＭＳ Ｐゴシック" pitchFamily="-107" charset="-128"/>
                <a:cs typeface="ＭＳ Ｐゴシック" pitchFamily="-107" charset="-128"/>
                <a:sym typeface="Wingdings" pitchFamily="2" charset="2"/>
              </a:rPr>
              <a:t>ALWAYS</a:t>
            </a:r>
            <a:r>
              <a:rPr lang="en-US" sz="2400" kern="0" dirty="0">
                <a:latin typeface="+mn-lt"/>
                <a:ea typeface="ＭＳ Ｐゴシック" pitchFamily="-107" charset="-128"/>
                <a:cs typeface="ＭＳ Ｐゴシック" pitchFamily="-107" charset="-128"/>
                <a:sym typeface="Wingdings" pitchFamily="2" charset="2"/>
              </a:rPr>
              <a:t> control the return current paths</a:t>
            </a:r>
            <a:endParaRPr lang="en-US" dirty="0"/>
          </a:p>
        </p:txBody>
      </p:sp>
      <p:pic>
        <p:nvPicPr>
          <p:cNvPr id="7" name="Graphic 6" descr="Artificial Intelligence outline">
            <a:extLst>
              <a:ext uri="{FF2B5EF4-FFF2-40B4-BE49-F238E27FC236}">
                <a16:creationId xmlns:a16="http://schemas.microsoft.com/office/drawing/2014/main" id="{8D707712-6428-D4F7-4C30-EEF335BD78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00" y="1893651"/>
            <a:ext cx="914400" cy="914400"/>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DB30BAEB-54D3-8024-A2BD-246349A30D20}"/>
              </a:ext>
            </a:extLst>
          </p:cNvPr>
          <p:cNvSpPr txBox="1"/>
          <p:nvPr/>
        </p:nvSpPr>
        <p:spPr>
          <a:xfrm>
            <a:off x="1295400" y="2122386"/>
            <a:ext cx="6096000" cy="461665"/>
          </a:xfrm>
          <a:prstGeom prst="rect">
            <a:avLst/>
          </a:prstGeom>
          <a:noFill/>
        </p:spPr>
        <p:txBody>
          <a:bodyPr wrap="square" rtlCol="0">
            <a:spAutoFit/>
          </a:bodyPr>
          <a:lstStyle/>
          <a:p>
            <a:r>
              <a:rPr lang="en-US" sz="2400" kern="0" dirty="0">
                <a:latin typeface="+mn-lt"/>
                <a:ea typeface="ＭＳ Ｐゴシック" pitchFamily="-107" charset="-128"/>
                <a:cs typeface="ＭＳ Ｐゴシック" pitchFamily="-107" charset="-128"/>
                <a:sym typeface="Wingdings" pitchFamily="2" charset="2"/>
              </a:rPr>
              <a:t>Large current loops areas create Emissions</a:t>
            </a:r>
            <a:endParaRPr lang="en-US" dirty="0"/>
          </a:p>
        </p:txBody>
      </p:sp>
      <p:pic>
        <p:nvPicPr>
          <p:cNvPr id="9" name="Graphic 8" descr="Artificial Intelligence outline">
            <a:extLst>
              <a:ext uri="{FF2B5EF4-FFF2-40B4-BE49-F238E27FC236}">
                <a16:creationId xmlns:a16="http://schemas.microsoft.com/office/drawing/2014/main" id="{D74E7328-CE34-3F63-2F94-DA500AEAB9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00" y="2884251"/>
            <a:ext cx="914400" cy="914400"/>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FC49028B-1A0B-643D-9FFF-B03219288ADF}"/>
              </a:ext>
            </a:extLst>
          </p:cNvPr>
          <p:cNvSpPr txBox="1"/>
          <p:nvPr/>
        </p:nvSpPr>
        <p:spPr>
          <a:xfrm>
            <a:off x="1290918" y="3124200"/>
            <a:ext cx="6100482" cy="461665"/>
          </a:xfrm>
          <a:prstGeom prst="rect">
            <a:avLst/>
          </a:prstGeom>
          <a:noFill/>
        </p:spPr>
        <p:txBody>
          <a:bodyPr wrap="square" rtlCol="0">
            <a:spAutoFit/>
          </a:bodyPr>
          <a:lstStyle/>
          <a:p>
            <a:r>
              <a:rPr lang="en-US" sz="2400" b="1" kern="0" dirty="0">
                <a:latin typeface="+mn-lt"/>
                <a:ea typeface="ＭＳ Ｐゴシック" pitchFamily="-107" charset="-128"/>
                <a:cs typeface="ＭＳ Ｐゴシック" pitchFamily="-107" charset="-128"/>
                <a:sym typeface="Wingdings" pitchFamily="2" charset="2"/>
              </a:rPr>
              <a:t>ALWAYS</a:t>
            </a:r>
            <a:r>
              <a:rPr lang="en-US" sz="2400" kern="0" dirty="0">
                <a:latin typeface="+mn-lt"/>
                <a:ea typeface="ＭＳ Ｐゴシック" pitchFamily="-107" charset="-128"/>
                <a:cs typeface="ＭＳ Ｐゴシック" pitchFamily="-107" charset="-128"/>
                <a:sym typeface="Wingdings" pitchFamily="2" charset="2"/>
              </a:rPr>
              <a:t> minimize current loops areas</a:t>
            </a:r>
            <a:endParaRPr lang="en-US" dirty="0"/>
          </a:p>
        </p:txBody>
      </p:sp>
      <p:pic>
        <p:nvPicPr>
          <p:cNvPr id="12" name="Picture 11">
            <a:extLst>
              <a:ext uri="{FF2B5EF4-FFF2-40B4-BE49-F238E27FC236}">
                <a16:creationId xmlns:a16="http://schemas.microsoft.com/office/drawing/2014/main" id="{703BD90E-563B-5DD5-6D79-ACAD5677CA50}"/>
              </a:ext>
            </a:extLst>
          </p:cNvPr>
          <p:cNvPicPr>
            <a:picLocks noChangeAspect="1"/>
          </p:cNvPicPr>
          <p:nvPr/>
        </p:nvPicPr>
        <p:blipFill>
          <a:blip r:embed="rId5"/>
          <a:stretch>
            <a:fillRect/>
          </a:stretch>
        </p:blipFill>
        <p:spPr>
          <a:xfrm>
            <a:off x="1323975" y="4267200"/>
            <a:ext cx="5838825" cy="2076450"/>
          </a:xfrm>
          <a:prstGeom prst="rect">
            <a:avLst/>
          </a:prstGeom>
        </p:spPr>
      </p:pic>
      <p:pic>
        <p:nvPicPr>
          <p:cNvPr id="13" name="Graphic 12" descr="Artificial Intelligence outline">
            <a:extLst>
              <a:ext uri="{FF2B5EF4-FFF2-40B4-BE49-F238E27FC236}">
                <a16:creationId xmlns:a16="http://schemas.microsoft.com/office/drawing/2014/main" id="{84B849B2-4708-AE0C-D8C0-44E4A2F551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4106" y="4267200"/>
            <a:ext cx="914400" cy="914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4676731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D1896D-F8EA-7D54-007A-D9DA701FCA34}"/>
              </a:ext>
            </a:extLst>
          </p:cNvPr>
          <p:cNvSpPr txBox="1"/>
          <p:nvPr/>
        </p:nvSpPr>
        <p:spPr>
          <a:xfrm>
            <a:off x="152400" y="61555"/>
            <a:ext cx="11887200" cy="584775"/>
          </a:xfrm>
          <a:prstGeom prst="rect">
            <a:avLst/>
          </a:prstGeom>
          <a:noFill/>
        </p:spPr>
        <p:txBody>
          <a:bodyPr wrap="square" rtlCol="0" anchor="ctr">
            <a:spAutoFit/>
          </a:bodyPr>
          <a:lstStyle/>
          <a:p>
            <a:r>
              <a:rPr lang="en-US" sz="3200" dirty="0">
                <a:effectLst>
                  <a:outerShdw blurRad="38100" dist="38100" dir="2700000" algn="tl">
                    <a:srgbClr val="000000">
                      <a:alpha val="43137"/>
                    </a:srgbClr>
                  </a:outerShdw>
                </a:effectLst>
              </a:rPr>
              <a:t>Currents: Common and Differential Mode</a:t>
            </a:r>
          </a:p>
        </p:txBody>
      </p:sp>
      <p:sp>
        <p:nvSpPr>
          <p:cNvPr id="6" name="TextBox 5">
            <a:extLst>
              <a:ext uri="{FF2B5EF4-FFF2-40B4-BE49-F238E27FC236}">
                <a16:creationId xmlns:a16="http://schemas.microsoft.com/office/drawing/2014/main" id="{35BE8F9D-B892-3745-03BE-D2CCB705C6C9}"/>
              </a:ext>
            </a:extLst>
          </p:cNvPr>
          <p:cNvSpPr txBox="1"/>
          <p:nvPr/>
        </p:nvSpPr>
        <p:spPr>
          <a:xfrm>
            <a:off x="149352" y="838200"/>
            <a:ext cx="11887200" cy="400110"/>
          </a:xfrm>
          <a:prstGeom prst="rect">
            <a:avLst/>
          </a:prstGeom>
          <a:noFill/>
        </p:spPr>
        <p:txBody>
          <a:bodyPr wrap="square">
            <a:spAutoFit/>
          </a:bodyPr>
          <a:lstStyle/>
          <a:p>
            <a:pPr lvl="1"/>
            <a:r>
              <a:rPr lang="en-US" sz="2000" b="1" dirty="0">
                <a:solidFill>
                  <a:srgbClr val="FF9900"/>
                </a:solidFill>
              </a:rPr>
              <a:t>Radiation from digital electronics can occur as either differential mode or common mode. </a:t>
            </a:r>
          </a:p>
        </p:txBody>
      </p:sp>
      <p:pic>
        <p:nvPicPr>
          <p:cNvPr id="16" name="Picture 15">
            <a:extLst>
              <a:ext uri="{FF2B5EF4-FFF2-40B4-BE49-F238E27FC236}">
                <a16:creationId xmlns:a16="http://schemas.microsoft.com/office/drawing/2014/main" id="{B91866F1-925D-8B84-3E1C-772EAF891AA7}"/>
              </a:ext>
            </a:extLst>
          </p:cNvPr>
          <p:cNvPicPr>
            <a:picLocks noChangeAspect="1"/>
          </p:cNvPicPr>
          <p:nvPr/>
        </p:nvPicPr>
        <p:blipFill>
          <a:blip r:embed="rId3"/>
          <a:stretch>
            <a:fillRect/>
          </a:stretch>
        </p:blipFill>
        <p:spPr>
          <a:xfrm>
            <a:off x="2148724" y="2133600"/>
            <a:ext cx="7894551" cy="4052888"/>
          </a:xfrm>
          <a:prstGeom prst="rect">
            <a:avLst/>
          </a:prstGeom>
        </p:spPr>
      </p:pic>
    </p:spTree>
    <p:extLst>
      <p:ext uri="{BB962C8B-B14F-4D97-AF65-F5344CB8AC3E}">
        <p14:creationId xmlns:p14="http://schemas.microsoft.com/office/powerpoint/2010/main" val="2523562122"/>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0" y="685800"/>
            <a:ext cx="6096000" cy="5715000"/>
          </a:xfrm>
          <a:prstGeom prst="rect">
            <a:avLst/>
          </a:prstGeom>
          <a:solidFill>
            <a:srgbClr val="72AF2F"/>
          </a:solidFill>
          <a:ln w="9525">
            <a:solidFill>
              <a:schemeClr val="bg1">
                <a:lumMod val="50000"/>
              </a:schemeClr>
            </a:solidFill>
            <a:miter lim="800000"/>
            <a:headEnd/>
            <a:tailEnd/>
          </a:ln>
        </p:spPr>
        <p:txBody>
          <a:bodyPr wrap="none" anchor="ctr"/>
          <a:lstStyle/>
          <a:p>
            <a:endParaRPr lang="en-US">
              <a:latin typeface="Arial" pitchFamily="34" charset="0"/>
              <a:cs typeface="Arial" pitchFamily="34" charset="0"/>
            </a:endParaRPr>
          </a:p>
        </p:txBody>
      </p:sp>
      <p:sp>
        <p:nvSpPr>
          <p:cNvPr id="29700" name="Rectangle 4"/>
          <p:cNvSpPr>
            <a:spLocks noChangeArrowheads="1"/>
          </p:cNvSpPr>
          <p:nvPr/>
        </p:nvSpPr>
        <p:spPr bwMode="auto">
          <a:xfrm>
            <a:off x="6096000" y="685800"/>
            <a:ext cx="6096000" cy="5715000"/>
          </a:xfrm>
          <a:prstGeom prst="rect">
            <a:avLst/>
          </a:prstGeom>
          <a:solidFill>
            <a:schemeClr val="bg1">
              <a:lumMod val="50000"/>
            </a:schemeClr>
          </a:solidFill>
          <a:ln w="9525">
            <a:noFill/>
            <a:miter lim="800000"/>
            <a:headEnd/>
            <a:tailEnd/>
          </a:ln>
        </p:spPr>
        <p:txBody>
          <a:bodyPr wrap="none" anchor="ctr"/>
          <a:lstStyle/>
          <a:p>
            <a:endParaRPr lang="en-US">
              <a:latin typeface="Arial" pitchFamily="34" charset="0"/>
              <a:cs typeface="Arial" pitchFamily="34" charset="0"/>
            </a:endParaRPr>
          </a:p>
        </p:txBody>
      </p:sp>
      <p:sp>
        <p:nvSpPr>
          <p:cNvPr id="29702" name="Text Box 5"/>
          <p:cNvSpPr txBox="1">
            <a:spLocks noChangeArrowheads="1"/>
          </p:cNvSpPr>
          <p:nvPr/>
        </p:nvSpPr>
        <p:spPr bwMode="auto">
          <a:xfrm>
            <a:off x="708212" y="2664629"/>
            <a:ext cx="4724400" cy="1757341"/>
          </a:xfrm>
          <a:prstGeom prst="rect">
            <a:avLst/>
          </a:prstGeom>
          <a:noFill/>
          <a:ln w="9525">
            <a:noFill/>
            <a:miter lim="800000"/>
            <a:headEnd/>
            <a:tailEnd/>
          </a:ln>
        </p:spPr>
        <p:txBody>
          <a:bodyPr wrap="square" lIns="0" tIns="0" rIns="0" bIns="0">
            <a:spAutoFit/>
          </a:bodyPr>
          <a:lstStyle/>
          <a:p>
            <a:pPr algn="ctr" eaLnBrk="0" hangingPunct="0">
              <a:lnSpc>
                <a:spcPct val="110000"/>
              </a:lnSpc>
              <a:spcBef>
                <a:spcPct val="50000"/>
              </a:spcBef>
            </a:pPr>
            <a:r>
              <a:rPr lang="en-US" sz="5400" b="1" dirty="0">
                <a:solidFill>
                  <a:schemeClr val="bg1"/>
                </a:solidFill>
                <a:ea typeface="Arial Unicode MS" charset="-128"/>
                <a:cs typeface="Arial Unicode MS" charset="-128"/>
              </a:rPr>
              <a:t>EMC Fundamentals</a:t>
            </a:r>
          </a:p>
        </p:txBody>
      </p:sp>
      <p:pic>
        <p:nvPicPr>
          <p:cNvPr id="665602" name="Picture 2" descr="Ð¡Ð²ÑÑÐ·Ð°Ð½Ð¾ Ð¸Ð·Ð¾Ð±ÑÐ°Ð¶ÐµÐ½Ð¸Ð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745402"/>
            <a:ext cx="5579198" cy="5579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679074"/>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D1896D-F8EA-7D54-007A-D9DA701FCA34}"/>
              </a:ext>
            </a:extLst>
          </p:cNvPr>
          <p:cNvSpPr txBox="1"/>
          <p:nvPr/>
        </p:nvSpPr>
        <p:spPr>
          <a:xfrm>
            <a:off x="152400" y="61555"/>
            <a:ext cx="11887200" cy="584775"/>
          </a:xfrm>
          <a:prstGeom prst="rect">
            <a:avLst/>
          </a:prstGeom>
          <a:noFill/>
        </p:spPr>
        <p:txBody>
          <a:bodyPr wrap="square" rtlCol="0" anchor="ctr">
            <a:spAutoFit/>
          </a:bodyPr>
          <a:lstStyle/>
          <a:p>
            <a:r>
              <a:rPr lang="en-US" sz="3200" dirty="0">
                <a:effectLst>
                  <a:outerShdw blurRad="38100" dist="38100" dir="2700000" algn="tl">
                    <a:srgbClr val="000000">
                      <a:alpha val="43137"/>
                    </a:srgbClr>
                  </a:outerShdw>
                </a:effectLst>
              </a:rPr>
              <a:t>Currents: Differential Mode</a:t>
            </a:r>
          </a:p>
        </p:txBody>
      </p:sp>
      <p:pic>
        <p:nvPicPr>
          <p:cNvPr id="9" name="Graphic 8" descr="Artificial Intelligence outline">
            <a:extLst>
              <a:ext uri="{FF2B5EF4-FFF2-40B4-BE49-F238E27FC236}">
                <a16:creationId xmlns:a16="http://schemas.microsoft.com/office/drawing/2014/main" id="{E0E898EF-FB8F-C587-C65B-8583126F54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00" y="1709038"/>
            <a:ext cx="914400" cy="914400"/>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FAC47A52-5391-BCAC-5580-F24EF7126064}"/>
              </a:ext>
            </a:extLst>
          </p:cNvPr>
          <p:cNvSpPr txBox="1"/>
          <p:nvPr/>
        </p:nvSpPr>
        <p:spPr>
          <a:xfrm>
            <a:off x="1295400" y="1802900"/>
            <a:ext cx="10287000" cy="830997"/>
          </a:xfrm>
          <a:prstGeom prst="rect">
            <a:avLst/>
          </a:prstGeom>
          <a:noFill/>
        </p:spPr>
        <p:txBody>
          <a:bodyPr wrap="square" rtlCol="0">
            <a:spAutoFit/>
          </a:bodyPr>
          <a:lstStyle/>
          <a:p>
            <a:r>
              <a:rPr lang="en-US" sz="2400" b="1" kern="0" dirty="0">
                <a:latin typeface="+mn-lt"/>
                <a:ea typeface="ＭＳ Ｐゴシック" pitchFamily="-107" charset="-128"/>
                <a:cs typeface="ＭＳ Ｐゴシック" pitchFamily="-107" charset="-128"/>
                <a:sym typeface="Wingdings" pitchFamily="2" charset="2"/>
              </a:rPr>
              <a:t>Differential Mode </a:t>
            </a:r>
            <a:r>
              <a:rPr lang="en-US" kern="0" dirty="0">
                <a:latin typeface="+mn-lt"/>
                <a:ea typeface="ＭＳ Ｐゴシック" pitchFamily="-107" charset="-128"/>
                <a:cs typeface="ＭＳ Ｐゴシック" pitchFamily="-107" charset="-128"/>
                <a:sym typeface="Wingdings" pitchFamily="2" charset="2"/>
              </a:rPr>
              <a:t>emissions are created by the differentially flowing forward and return currents (opposite directions) </a:t>
            </a:r>
            <a:endParaRPr lang="en-US" dirty="0"/>
          </a:p>
        </p:txBody>
      </p:sp>
      <p:pic>
        <p:nvPicPr>
          <p:cNvPr id="11" name="Graphic 10" descr="Artificial Intelligence outline">
            <a:extLst>
              <a:ext uri="{FF2B5EF4-FFF2-40B4-BE49-F238E27FC236}">
                <a16:creationId xmlns:a16="http://schemas.microsoft.com/office/drawing/2014/main" id="{1101A703-D7C4-F0B4-E75F-1E0B4847B8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808" y="2722088"/>
            <a:ext cx="914400" cy="914400"/>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2E0CF7FA-C4D3-8D68-D59C-6886E2DB0B8C}"/>
              </a:ext>
            </a:extLst>
          </p:cNvPr>
          <p:cNvSpPr txBox="1"/>
          <p:nvPr/>
        </p:nvSpPr>
        <p:spPr>
          <a:xfrm>
            <a:off x="1295400" y="2766906"/>
            <a:ext cx="10287000" cy="830997"/>
          </a:xfrm>
          <a:prstGeom prst="rect">
            <a:avLst/>
          </a:prstGeom>
          <a:noFill/>
        </p:spPr>
        <p:txBody>
          <a:bodyPr wrap="square" rtlCol="0">
            <a:spAutoFit/>
          </a:bodyPr>
          <a:lstStyle/>
          <a:p>
            <a:r>
              <a:rPr lang="en-US" sz="2400" b="1" kern="0" dirty="0">
                <a:latin typeface="+mn-lt"/>
                <a:ea typeface="ＭＳ Ｐゴシック" pitchFamily="-107" charset="-128"/>
                <a:cs typeface="ＭＳ Ｐゴシック" pitchFamily="-107" charset="-128"/>
                <a:sym typeface="Wingdings" pitchFamily="2" charset="2"/>
              </a:rPr>
              <a:t>Differential Mode </a:t>
            </a:r>
            <a:r>
              <a:rPr lang="en-US" kern="0" dirty="0">
                <a:latin typeface="+mn-lt"/>
                <a:ea typeface="ＭＳ Ｐゴシック" pitchFamily="-107" charset="-128"/>
                <a:cs typeface="ＭＳ Ｐゴシック" pitchFamily="-107" charset="-128"/>
                <a:sym typeface="Wingdings" pitchFamily="2" charset="2"/>
              </a:rPr>
              <a:t>current paths are easy to identify, as they are created by the normal operation of the circuit</a:t>
            </a:r>
            <a:endParaRPr lang="en-US" dirty="0"/>
          </a:p>
        </p:txBody>
      </p:sp>
      <p:pic>
        <p:nvPicPr>
          <p:cNvPr id="13" name="Graphic 12" descr="Artificial Intelligence outline">
            <a:extLst>
              <a:ext uri="{FF2B5EF4-FFF2-40B4-BE49-F238E27FC236}">
                <a16:creationId xmlns:a16="http://schemas.microsoft.com/office/drawing/2014/main" id="{44E0216F-CE17-F390-4BD5-E310ABD913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6616" y="3725402"/>
            <a:ext cx="914400" cy="914400"/>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F918FD0B-DFFF-4D6D-60F9-35852581F262}"/>
              </a:ext>
            </a:extLst>
          </p:cNvPr>
          <p:cNvSpPr txBox="1"/>
          <p:nvPr/>
        </p:nvSpPr>
        <p:spPr>
          <a:xfrm>
            <a:off x="1283208" y="3951769"/>
            <a:ext cx="10287000" cy="461665"/>
          </a:xfrm>
          <a:prstGeom prst="rect">
            <a:avLst/>
          </a:prstGeom>
          <a:noFill/>
        </p:spPr>
        <p:txBody>
          <a:bodyPr wrap="square" rtlCol="0">
            <a:spAutoFit/>
          </a:bodyPr>
          <a:lstStyle/>
          <a:p>
            <a:r>
              <a:rPr lang="en-US" sz="2400" b="1" kern="0" dirty="0">
                <a:latin typeface="+mn-lt"/>
                <a:ea typeface="ＭＳ Ｐゴシック" pitchFamily="-107" charset="-128"/>
                <a:cs typeface="ＭＳ Ｐゴシック" pitchFamily="-107" charset="-128"/>
                <a:sym typeface="Wingdings" pitchFamily="2" charset="2"/>
              </a:rPr>
              <a:t>Differential Mode </a:t>
            </a:r>
            <a:r>
              <a:rPr lang="en-US" kern="0" dirty="0">
                <a:latin typeface="+mn-lt"/>
                <a:ea typeface="ＭＳ Ｐゴシック" pitchFamily="-107" charset="-128"/>
                <a:cs typeface="ＭＳ Ｐゴシック" pitchFamily="-107" charset="-128"/>
                <a:sym typeface="Wingdings" pitchFamily="2" charset="2"/>
              </a:rPr>
              <a:t>currents create EM fields that cancel each other</a:t>
            </a:r>
            <a:endParaRPr lang="en-US" dirty="0"/>
          </a:p>
        </p:txBody>
      </p:sp>
      <p:pic>
        <p:nvPicPr>
          <p:cNvPr id="2" name="Graphic 1" descr="Artificial Intelligence outline">
            <a:extLst>
              <a:ext uri="{FF2B5EF4-FFF2-40B4-BE49-F238E27FC236}">
                <a16:creationId xmlns:a16="http://schemas.microsoft.com/office/drawing/2014/main" id="{C81E8791-769E-45F0-4A18-B02F76512A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424" y="4727993"/>
            <a:ext cx="914400" cy="914400"/>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49DA5E8C-6EA2-6DC2-2920-CD65C6D14BC5}"/>
              </a:ext>
            </a:extLst>
          </p:cNvPr>
          <p:cNvSpPr txBox="1"/>
          <p:nvPr/>
        </p:nvSpPr>
        <p:spPr>
          <a:xfrm>
            <a:off x="1271016" y="4954360"/>
            <a:ext cx="10287000" cy="830997"/>
          </a:xfrm>
          <a:prstGeom prst="rect">
            <a:avLst/>
          </a:prstGeom>
          <a:noFill/>
        </p:spPr>
        <p:txBody>
          <a:bodyPr wrap="square" rtlCol="0">
            <a:spAutoFit/>
          </a:bodyPr>
          <a:lstStyle/>
          <a:p>
            <a:r>
              <a:rPr lang="en-US" kern="0" dirty="0">
                <a:latin typeface="+mn-lt"/>
                <a:ea typeface="ＭＳ Ｐゴシック" pitchFamily="-107" charset="-128"/>
                <a:cs typeface="ＭＳ Ｐゴシック" pitchFamily="-107" charset="-128"/>
                <a:sym typeface="Wingdings" pitchFamily="2" charset="2"/>
              </a:rPr>
              <a:t>L</a:t>
            </a:r>
            <a:r>
              <a:rPr lang="en-US" sz="2400" kern="0" dirty="0">
                <a:latin typeface="+mn-lt"/>
                <a:ea typeface="ＭＳ Ｐゴシック" pitchFamily="-107" charset="-128"/>
                <a:cs typeface="ＭＳ Ｐゴシック" pitchFamily="-107" charset="-128"/>
                <a:sym typeface="Wingdings" pitchFamily="2" charset="2"/>
              </a:rPr>
              <a:t>arge differential mode currents are required to create an EMC Emissions issue </a:t>
            </a:r>
            <a:r>
              <a:rPr lang="en-US" sz="2400" b="1" kern="0" dirty="0">
                <a:latin typeface="+mn-lt"/>
                <a:ea typeface="ＭＳ Ｐゴシック" pitchFamily="-107" charset="-128"/>
                <a:cs typeface="ＭＳ Ｐゴシック" pitchFamily="-107" charset="-128"/>
                <a:sym typeface="Wingdings" pitchFamily="2" charset="2"/>
              </a:rPr>
              <a:t>(Rule of thumb: &gt;10mA)</a:t>
            </a:r>
            <a:endParaRPr lang="en-US" dirty="0"/>
          </a:p>
        </p:txBody>
      </p:sp>
    </p:spTree>
    <p:extLst>
      <p:ext uri="{BB962C8B-B14F-4D97-AF65-F5344CB8AC3E}">
        <p14:creationId xmlns:p14="http://schemas.microsoft.com/office/powerpoint/2010/main" val="873361975"/>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D1896D-F8EA-7D54-007A-D9DA701FCA34}"/>
              </a:ext>
            </a:extLst>
          </p:cNvPr>
          <p:cNvSpPr txBox="1"/>
          <p:nvPr/>
        </p:nvSpPr>
        <p:spPr>
          <a:xfrm>
            <a:off x="152400" y="61555"/>
            <a:ext cx="11887200" cy="584775"/>
          </a:xfrm>
          <a:prstGeom prst="rect">
            <a:avLst/>
          </a:prstGeom>
          <a:noFill/>
        </p:spPr>
        <p:txBody>
          <a:bodyPr wrap="square" rtlCol="0" anchor="ctr">
            <a:spAutoFit/>
          </a:bodyPr>
          <a:lstStyle/>
          <a:p>
            <a:r>
              <a:rPr lang="en-US" sz="3200" dirty="0">
                <a:effectLst>
                  <a:outerShdw blurRad="38100" dist="38100" dir="2700000" algn="tl">
                    <a:srgbClr val="000000">
                      <a:alpha val="43137"/>
                    </a:srgbClr>
                  </a:outerShdw>
                </a:effectLst>
              </a:rPr>
              <a:t>Currents: Common Mode</a:t>
            </a:r>
          </a:p>
        </p:txBody>
      </p:sp>
      <p:pic>
        <p:nvPicPr>
          <p:cNvPr id="9" name="Graphic 8" descr="Artificial Intelligence outline">
            <a:extLst>
              <a:ext uri="{FF2B5EF4-FFF2-40B4-BE49-F238E27FC236}">
                <a16:creationId xmlns:a16="http://schemas.microsoft.com/office/drawing/2014/main" id="{E0E898EF-FB8F-C587-C65B-8583126F54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00" y="1709038"/>
            <a:ext cx="914400" cy="914400"/>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FAC47A52-5391-BCAC-5580-F24EF7126064}"/>
              </a:ext>
            </a:extLst>
          </p:cNvPr>
          <p:cNvSpPr txBox="1"/>
          <p:nvPr/>
        </p:nvSpPr>
        <p:spPr>
          <a:xfrm>
            <a:off x="1295400" y="1802900"/>
            <a:ext cx="10287000" cy="830997"/>
          </a:xfrm>
          <a:prstGeom prst="rect">
            <a:avLst/>
          </a:prstGeom>
          <a:noFill/>
        </p:spPr>
        <p:txBody>
          <a:bodyPr wrap="square" rtlCol="0">
            <a:spAutoFit/>
          </a:bodyPr>
          <a:lstStyle/>
          <a:p>
            <a:r>
              <a:rPr lang="en-US" sz="2400" b="1" kern="0" dirty="0">
                <a:latin typeface="+mn-lt"/>
                <a:ea typeface="ＭＳ Ｐゴシック" pitchFamily="-107" charset="-128"/>
                <a:cs typeface="ＭＳ Ｐゴシック" pitchFamily="-107" charset="-128"/>
                <a:sym typeface="Wingdings" pitchFamily="2" charset="2"/>
              </a:rPr>
              <a:t>Common Mode </a:t>
            </a:r>
            <a:r>
              <a:rPr lang="en-US" kern="0" dirty="0">
                <a:latin typeface="+mn-lt"/>
                <a:ea typeface="ＭＳ Ｐゴシック" pitchFamily="-107" charset="-128"/>
                <a:cs typeface="ＭＳ Ｐゴシック" pitchFamily="-107" charset="-128"/>
                <a:sym typeface="Wingdings" pitchFamily="2" charset="2"/>
              </a:rPr>
              <a:t>emissions are created by currents flowing in the same direction</a:t>
            </a:r>
            <a:endParaRPr lang="en-US" dirty="0"/>
          </a:p>
        </p:txBody>
      </p:sp>
      <p:pic>
        <p:nvPicPr>
          <p:cNvPr id="11" name="Graphic 10" descr="Artificial Intelligence outline">
            <a:extLst>
              <a:ext uri="{FF2B5EF4-FFF2-40B4-BE49-F238E27FC236}">
                <a16:creationId xmlns:a16="http://schemas.microsoft.com/office/drawing/2014/main" id="{1101A703-D7C4-F0B4-E75F-1E0B4847B8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808" y="2722088"/>
            <a:ext cx="914400" cy="914400"/>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2E0CF7FA-C4D3-8D68-D59C-6886E2DB0B8C}"/>
              </a:ext>
            </a:extLst>
          </p:cNvPr>
          <p:cNvSpPr txBox="1"/>
          <p:nvPr/>
        </p:nvSpPr>
        <p:spPr>
          <a:xfrm>
            <a:off x="1295400" y="2805491"/>
            <a:ext cx="10287000" cy="830997"/>
          </a:xfrm>
          <a:prstGeom prst="rect">
            <a:avLst/>
          </a:prstGeom>
          <a:noFill/>
        </p:spPr>
        <p:txBody>
          <a:bodyPr wrap="square" rtlCol="0">
            <a:spAutoFit/>
          </a:bodyPr>
          <a:lstStyle/>
          <a:p>
            <a:r>
              <a:rPr lang="en-US" sz="2400" b="1" kern="0" dirty="0">
                <a:latin typeface="+mn-lt"/>
                <a:ea typeface="ＭＳ Ｐゴシック" pitchFamily="-107" charset="-128"/>
                <a:cs typeface="ＭＳ Ｐゴシック" pitchFamily="-107" charset="-128"/>
                <a:sym typeface="Wingdings" pitchFamily="2" charset="2"/>
              </a:rPr>
              <a:t>Common Mode </a:t>
            </a:r>
            <a:r>
              <a:rPr lang="en-US" kern="0" dirty="0">
                <a:latin typeface="+mn-lt"/>
                <a:ea typeface="ＭＳ Ｐゴシック" pitchFamily="-107" charset="-128"/>
                <a:cs typeface="ＭＳ Ｐゴシック" pitchFamily="-107" charset="-128"/>
                <a:sym typeface="Wingdings" pitchFamily="2" charset="2"/>
              </a:rPr>
              <a:t>current paths are usually difficult to identify, as they are not created by the normal operation of the circuit</a:t>
            </a:r>
            <a:endParaRPr lang="en-US" dirty="0"/>
          </a:p>
        </p:txBody>
      </p:sp>
      <p:pic>
        <p:nvPicPr>
          <p:cNvPr id="13" name="Graphic 12" descr="Artificial Intelligence outline">
            <a:extLst>
              <a:ext uri="{FF2B5EF4-FFF2-40B4-BE49-F238E27FC236}">
                <a16:creationId xmlns:a16="http://schemas.microsoft.com/office/drawing/2014/main" id="{44E0216F-CE17-F390-4BD5-E310ABD913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6616" y="3725402"/>
            <a:ext cx="914400" cy="914400"/>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F918FD0B-DFFF-4D6D-60F9-35852581F262}"/>
              </a:ext>
            </a:extLst>
          </p:cNvPr>
          <p:cNvSpPr txBox="1"/>
          <p:nvPr/>
        </p:nvSpPr>
        <p:spPr>
          <a:xfrm>
            <a:off x="1283208" y="3951769"/>
            <a:ext cx="10287000" cy="461665"/>
          </a:xfrm>
          <a:prstGeom prst="rect">
            <a:avLst/>
          </a:prstGeom>
          <a:noFill/>
        </p:spPr>
        <p:txBody>
          <a:bodyPr wrap="square" rtlCol="0">
            <a:spAutoFit/>
          </a:bodyPr>
          <a:lstStyle/>
          <a:p>
            <a:r>
              <a:rPr lang="en-US" sz="2400" b="1" kern="0" dirty="0">
                <a:latin typeface="+mn-lt"/>
                <a:ea typeface="ＭＳ Ｐゴシック" pitchFamily="-107" charset="-128"/>
                <a:cs typeface="ＭＳ Ｐゴシック" pitchFamily="-107" charset="-128"/>
                <a:sym typeface="Wingdings" pitchFamily="2" charset="2"/>
              </a:rPr>
              <a:t>Common Mode </a:t>
            </a:r>
            <a:r>
              <a:rPr lang="en-US" kern="0" dirty="0">
                <a:latin typeface="+mn-lt"/>
                <a:ea typeface="ＭＳ Ｐゴシック" pitchFamily="-107" charset="-128"/>
                <a:cs typeface="ＭＳ Ｐゴシック" pitchFamily="-107" charset="-128"/>
                <a:sym typeface="Wingdings" pitchFamily="2" charset="2"/>
              </a:rPr>
              <a:t>currents create EM fields that do not cancel each other</a:t>
            </a:r>
            <a:endParaRPr lang="en-US" dirty="0"/>
          </a:p>
        </p:txBody>
      </p:sp>
      <p:pic>
        <p:nvPicPr>
          <p:cNvPr id="2" name="Graphic 1" descr="Artificial Intelligence outline">
            <a:extLst>
              <a:ext uri="{FF2B5EF4-FFF2-40B4-BE49-F238E27FC236}">
                <a16:creationId xmlns:a16="http://schemas.microsoft.com/office/drawing/2014/main" id="{C81E8791-769E-45F0-4A18-B02F76512A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424" y="4727993"/>
            <a:ext cx="914400" cy="914400"/>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49DA5E8C-6EA2-6DC2-2920-CD65C6D14BC5}"/>
              </a:ext>
            </a:extLst>
          </p:cNvPr>
          <p:cNvSpPr txBox="1"/>
          <p:nvPr/>
        </p:nvSpPr>
        <p:spPr>
          <a:xfrm>
            <a:off x="1271016" y="4954360"/>
            <a:ext cx="10287000" cy="830997"/>
          </a:xfrm>
          <a:prstGeom prst="rect">
            <a:avLst/>
          </a:prstGeom>
          <a:noFill/>
        </p:spPr>
        <p:txBody>
          <a:bodyPr wrap="square" rtlCol="0">
            <a:spAutoFit/>
          </a:bodyPr>
          <a:lstStyle/>
          <a:p>
            <a:r>
              <a:rPr lang="en-US" sz="2400" kern="0" dirty="0">
                <a:latin typeface="+mn-lt"/>
                <a:ea typeface="ＭＳ Ｐゴシック" pitchFamily="-107" charset="-128"/>
                <a:cs typeface="ＭＳ Ｐゴシック" pitchFamily="-107" charset="-128"/>
                <a:sym typeface="Wingdings" pitchFamily="2" charset="2"/>
              </a:rPr>
              <a:t>Very small common mode currents are required to create an EMC Emissions issue </a:t>
            </a:r>
            <a:r>
              <a:rPr lang="en-US" sz="2400" b="1" kern="0" dirty="0">
                <a:latin typeface="+mn-lt"/>
                <a:ea typeface="ＭＳ Ｐゴシック" pitchFamily="-107" charset="-128"/>
                <a:cs typeface="ＭＳ Ｐゴシック" pitchFamily="-107" charset="-128"/>
                <a:sym typeface="Wingdings" pitchFamily="2" charset="2"/>
              </a:rPr>
              <a:t>(Rule of thumb: &gt;1</a:t>
            </a:r>
            <a:r>
              <a:rPr lang="el-GR" sz="2400" b="1" kern="0" dirty="0">
                <a:latin typeface="+mn-lt"/>
                <a:ea typeface="ＭＳ Ｐゴシック" pitchFamily="-107" charset="-128"/>
                <a:cs typeface="ＭＳ Ｐゴシック" pitchFamily="-107" charset="-128"/>
                <a:sym typeface="Wingdings" pitchFamily="2" charset="2"/>
              </a:rPr>
              <a:t>μ</a:t>
            </a:r>
            <a:r>
              <a:rPr lang="en-US" sz="2400" b="1" kern="0" dirty="0">
                <a:latin typeface="+mn-lt"/>
                <a:ea typeface="ＭＳ Ｐゴシック" pitchFamily="-107" charset="-128"/>
                <a:cs typeface="ＭＳ Ｐゴシック" pitchFamily="-107" charset="-128"/>
                <a:sym typeface="Wingdings" pitchFamily="2" charset="2"/>
              </a:rPr>
              <a:t>A)</a:t>
            </a:r>
            <a:endParaRPr lang="en-US" dirty="0"/>
          </a:p>
        </p:txBody>
      </p:sp>
    </p:spTree>
    <p:extLst>
      <p:ext uri="{BB962C8B-B14F-4D97-AF65-F5344CB8AC3E}">
        <p14:creationId xmlns:p14="http://schemas.microsoft.com/office/powerpoint/2010/main" val="3862630976"/>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D1896D-F8EA-7D54-007A-D9DA701FCA34}"/>
              </a:ext>
            </a:extLst>
          </p:cNvPr>
          <p:cNvSpPr txBox="1"/>
          <p:nvPr/>
        </p:nvSpPr>
        <p:spPr>
          <a:xfrm>
            <a:off x="152400" y="61555"/>
            <a:ext cx="11887200" cy="584775"/>
          </a:xfrm>
          <a:prstGeom prst="rect">
            <a:avLst/>
          </a:prstGeom>
          <a:noFill/>
        </p:spPr>
        <p:txBody>
          <a:bodyPr wrap="square" rtlCol="0" anchor="ctr">
            <a:spAutoFit/>
          </a:bodyPr>
          <a:lstStyle/>
          <a:p>
            <a:r>
              <a:rPr lang="en-US" sz="3200" dirty="0">
                <a:effectLst>
                  <a:outerShdw blurRad="38100" dist="38100" dir="2700000" algn="tl">
                    <a:srgbClr val="000000">
                      <a:alpha val="43137"/>
                    </a:srgbClr>
                  </a:outerShdw>
                </a:effectLst>
              </a:rPr>
              <a:t>Currents: Common Mode</a:t>
            </a:r>
          </a:p>
        </p:txBody>
      </p:sp>
      <p:pic>
        <p:nvPicPr>
          <p:cNvPr id="9" name="Graphic 8" descr="Artificial Intelligence outline">
            <a:extLst>
              <a:ext uri="{FF2B5EF4-FFF2-40B4-BE49-F238E27FC236}">
                <a16:creationId xmlns:a16="http://schemas.microsoft.com/office/drawing/2014/main" id="{E0E898EF-FB8F-C587-C65B-8583126F54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00" y="1709038"/>
            <a:ext cx="914400" cy="914400"/>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FAC47A52-5391-BCAC-5580-F24EF7126064}"/>
              </a:ext>
            </a:extLst>
          </p:cNvPr>
          <p:cNvSpPr txBox="1"/>
          <p:nvPr/>
        </p:nvSpPr>
        <p:spPr>
          <a:xfrm>
            <a:off x="1295400" y="1802900"/>
            <a:ext cx="10287000" cy="830997"/>
          </a:xfrm>
          <a:prstGeom prst="rect">
            <a:avLst/>
          </a:prstGeom>
          <a:noFill/>
        </p:spPr>
        <p:txBody>
          <a:bodyPr wrap="square" rtlCol="0">
            <a:spAutoFit/>
          </a:bodyPr>
          <a:lstStyle/>
          <a:p>
            <a:r>
              <a:rPr lang="en-US" sz="2400" b="1" kern="0" dirty="0">
                <a:latin typeface="+mn-lt"/>
                <a:ea typeface="ＭＳ Ｐゴシック" pitchFamily="-107" charset="-128"/>
                <a:cs typeface="ＭＳ Ｐゴシック" pitchFamily="-107" charset="-128"/>
                <a:sym typeface="Wingdings" pitchFamily="2" charset="2"/>
              </a:rPr>
              <a:t>Common Mode </a:t>
            </a:r>
            <a:r>
              <a:rPr lang="en-US" kern="0" dirty="0">
                <a:latin typeface="+mn-lt"/>
                <a:ea typeface="ＭＳ Ｐゴシック" pitchFamily="-107" charset="-128"/>
                <a:cs typeface="ＭＳ Ｐゴシック" pitchFamily="-107" charset="-128"/>
                <a:sym typeface="Wingdings" pitchFamily="2" charset="2"/>
              </a:rPr>
              <a:t>emissions are created by currents flowing in the same direction</a:t>
            </a:r>
            <a:endParaRPr lang="en-US" dirty="0"/>
          </a:p>
        </p:txBody>
      </p:sp>
      <p:pic>
        <p:nvPicPr>
          <p:cNvPr id="11" name="Graphic 10" descr="Artificial Intelligence outline">
            <a:extLst>
              <a:ext uri="{FF2B5EF4-FFF2-40B4-BE49-F238E27FC236}">
                <a16:creationId xmlns:a16="http://schemas.microsoft.com/office/drawing/2014/main" id="{1101A703-D7C4-F0B4-E75F-1E0B4847B8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808" y="2722088"/>
            <a:ext cx="914400" cy="914400"/>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2E0CF7FA-C4D3-8D68-D59C-6886E2DB0B8C}"/>
              </a:ext>
            </a:extLst>
          </p:cNvPr>
          <p:cNvSpPr txBox="1"/>
          <p:nvPr/>
        </p:nvSpPr>
        <p:spPr>
          <a:xfrm>
            <a:off x="1295400" y="2805491"/>
            <a:ext cx="10287000" cy="830997"/>
          </a:xfrm>
          <a:prstGeom prst="rect">
            <a:avLst/>
          </a:prstGeom>
          <a:noFill/>
        </p:spPr>
        <p:txBody>
          <a:bodyPr wrap="square" rtlCol="0">
            <a:spAutoFit/>
          </a:bodyPr>
          <a:lstStyle/>
          <a:p>
            <a:r>
              <a:rPr lang="en-US" sz="2400" b="1" kern="0" dirty="0">
                <a:latin typeface="+mn-lt"/>
                <a:ea typeface="ＭＳ Ｐゴシック" pitchFamily="-107" charset="-128"/>
                <a:cs typeface="ＭＳ Ｐゴシック" pitchFamily="-107" charset="-128"/>
                <a:sym typeface="Wingdings" pitchFamily="2" charset="2"/>
              </a:rPr>
              <a:t>Common Mode </a:t>
            </a:r>
            <a:r>
              <a:rPr lang="en-US" kern="0" dirty="0">
                <a:latin typeface="+mn-lt"/>
                <a:ea typeface="ＭＳ Ｐゴシック" pitchFamily="-107" charset="-128"/>
                <a:cs typeface="ＭＳ Ｐゴシック" pitchFamily="-107" charset="-128"/>
                <a:sym typeface="Wingdings" pitchFamily="2" charset="2"/>
              </a:rPr>
              <a:t>current paths are usually difficult to identify, as they are not created by the normal operation of the circuit</a:t>
            </a:r>
            <a:endParaRPr lang="en-US" dirty="0"/>
          </a:p>
        </p:txBody>
      </p:sp>
      <p:pic>
        <p:nvPicPr>
          <p:cNvPr id="13" name="Graphic 12" descr="Artificial Intelligence outline">
            <a:extLst>
              <a:ext uri="{FF2B5EF4-FFF2-40B4-BE49-F238E27FC236}">
                <a16:creationId xmlns:a16="http://schemas.microsoft.com/office/drawing/2014/main" id="{44E0216F-CE17-F390-4BD5-E310ABD913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6616" y="3725402"/>
            <a:ext cx="914400" cy="914400"/>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F918FD0B-DFFF-4D6D-60F9-35852581F262}"/>
              </a:ext>
            </a:extLst>
          </p:cNvPr>
          <p:cNvSpPr txBox="1"/>
          <p:nvPr/>
        </p:nvSpPr>
        <p:spPr>
          <a:xfrm>
            <a:off x="1283208" y="3951769"/>
            <a:ext cx="10287000" cy="461665"/>
          </a:xfrm>
          <a:prstGeom prst="rect">
            <a:avLst/>
          </a:prstGeom>
          <a:noFill/>
        </p:spPr>
        <p:txBody>
          <a:bodyPr wrap="square" rtlCol="0">
            <a:spAutoFit/>
          </a:bodyPr>
          <a:lstStyle/>
          <a:p>
            <a:r>
              <a:rPr lang="en-US" sz="2400" b="1" kern="0" dirty="0">
                <a:latin typeface="+mn-lt"/>
                <a:ea typeface="ＭＳ Ｐゴシック" pitchFamily="-107" charset="-128"/>
                <a:cs typeface="ＭＳ Ｐゴシック" pitchFamily="-107" charset="-128"/>
                <a:sym typeface="Wingdings" pitchFamily="2" charset="2"/>
              </a:rPr>
              <a:t>Common Mode </a:t>
            </a:r>
            <a:r>
              <a:rPr lang="en-US" kern="0" dirty="0">
                <a:latin typeface="+mn-lt"/>
                <a:ea typeface="ＭＳ Ｐゴシック" pitchFamily="-107" charset="-128"/>
                <a:cs typeface="ＭＳ Ｐゴシック" pitchFamily="-107" charset="-128"/>
                <a:sym typeface="Wingdings" pitchFamily="2" charset="2"/>
              </a:rPr>
              <a:t>currents create EM fields that do not cancel each other</a:t>
            </a:r>
            <a:endParaRPr lang="en-US" dirty="0"/>
          </a:p>
        </p:txBody>
      </p:sp>
      <p:pic>
        <p:nvPicPr>
          <p:cNvPr id="2" name="Graphic 1" descr="Artificial Intelligence outline">
            <a:extLst>
              <a:ext uri="{FF2B5EF4-FFF2-40B4-BE49-F238E27FC236}">
                <a16:creationId xmlns:a16="http://schemas.microsoft.com/office/drawing/2014/main" id="{C81E8791-769E-45F0-4A18-B02F76512A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424" y="4727993"/>
            <a:ext cx="914400" cy="914400"/>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49DA5E8C-6EA2-6DC2-2920-CD65C6D14BC5}"/>
              </a:ext>
            </a:extLst>
          </p:cNvPr>
          <p:cNvSpPr txBox="1"/>
          <p:nvPr/>
        </p:nvSpPr>
        <p:spPr>
          <a:xfrm>
            <a:off x="1271016" y="4954360"/>
            <a:ext cx="10287000" cy="830997"/>
          </a:xfrm>
          <a:prstGeom prst="rect">
            <a:avLst/>
          </a:prstGeom>
          <a:noFill/>
        </p:spPr>
        <p:txBody>
          <a:bodyPr wrap="square" rtlCol="0">
            <a:spAutoFit/>
          </a:bodyPr>
          <a:lstStyle/>
          <a:p>
            <a:r>
              <a:rPr lang="en-US" sz="2400" kern="0" dirty="0">
                <a:latin typeface="+mn-lt"/>
                <a:ea typeface="ＭＳ Ｐゴシック" pitchFamily="-107" charset="-128"/>
                <a:cs typeface="ＭＳ Ｐゴシック" pitchFamily="-107" charset="-128"/>
                <a:sym typeface="Wingdings" pitchFamily="2" charset="2"/>
              </a:rPr>
              <a:t>Very small common mode currents are required to create an EMC Emissions issue </a:t>
            </a:r>
            <a:r>
              <a:rPr lang="en-US" sz="2400" b="1" kern="0" dirty="0">
                <a:latin typeface="+mn-lt"/>
                <a:ea typeface="ＭＳ Ｐゴシック" pitchFamily="-107" charset="-128"/>
                <a:cs typeface="ＭＳ Ｐゴシック" pitchFamily="-107" charset="-128"/>
                <a:sym typeface="Wingdings" pitchFamily="2" charset="2"/>
              </a:rPr>
              <a:t>(Rule of thumb: &gt;1</a:t>
            </a:r>
            <a:r>
              <a:rPr lang="el-GR" sz="2400" b="1" kern="0" dirty="0">
                <a:latin typeface="+mn-lt"/>
                <a:ea typeface="ＭＳ Ｐゴシック" pitchFamily="-107" charset="-128"/>
                <a:cs typeface="ＭＳ Ｐゴシック" pitchFamily="-107" charset="-128"/>
                <a:sym typeface="Wingdings" pitchFamily="2" charset="2"/>
              </a:rPr>
              <a:t>μ</a:t>
            </a:r>
            <a:r>
              <a:rPr lang="en-US" sz="2400" b="1" kern="0" dirty="0">
                <a:latin typeface="+mn-lt"/>
                <a:ea typeface="ＭＳ Ｐゴシック" pitchFamily="-107" charset="-128"/>
                <a:cs typeface="ＭＳ Ｐゴシック" pitchFamily="-107" charset="-128"/>
                <a:sym typeface="Wingdings" pitchFamily="2" charset="2"/>
              </a:rPr>
              <a:t>A)</a:t>
            </a:r>
            <a:endParaRPr lang="en-US" dirty="0"/>
          </a:p>
        </p:txBody>
      </p:sp>
    </p:spTree>
    <p:extLst>
      <p:ext uri="{BB962C8B-B14F-4D97-AF65-F5344CB8AC3E}">
        <p14:creationId xmlns:p14="http://schemas.microsoft.com/office/powerpoint/2010/main" val="1924922187"/>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D1896D-F8EA-7D54-007A-D9DA701FCA34}"/>
              </a:ext>
            </a:extLst>
          </p:cNvPr>
          <p:cNvSpPr txBox="1"/>
          <p:nvPr/>
        </p:nvSpPr>
        <p:spPr>
          <a:xfrm>
            <a:off x="152400" y="61555"/>
            <a:ext cx="11887200" cy="584775"/>
          </a:xfrm>
          <a:prstGeom prst="rect">
            <a:avLst/>
          </a:prstGeom>
          <a:noFill/>
        </p:spPr>
        <p:txBody>
          <a:bodyPr wrap="square" rtlCol="0" anchor="ctr">
            <a:spAutoFit/>
          </a:bodyPr>
          <a:lstStyle/>
          <a:p>
            <a:r>
              <a:rPr lang="en-US" sz="3200" dirty="0">
                <a:effectLst>
                  <a:outerShdw blurRad="38100" dist="38100" dir="2700000" algn="tl">
                    <a:srgbClr val="000000">
                      <a:alpha val="43137"/>
                    </a:srgbClr>
                  </a:outerShdw>
                </a:effectLst>
              </a:rPr>
              <a:t>Currents: Question</a:t>
            </a:r>
          </a:p>
        </p:txBody>
      </p:sp>
      <p:pic>
        <p:nvPicPr>
          <p:cNvPr id="21" name="Picture 20">
            <a:extLst>
              <a:ext uri="{FF2B5EF4-FFF2-40B4-BE49-F238E27FC236}">
                <a16:creationId xmlns:a16="http://schemas.microsoft.com/office/drawing/2014/main" id="{16A803FB-BB0E-3288-522E-9F03B75B563C}"/>
              </a:ext>
            </a:extLst>
          </p:cNvPr>
          <p:cNvPicPr>
            <a:picLocks noChangeAspect="1"/>
          </p:cNvPicPr>
          <p:nvPr/>
        </p:nvPicPr>
        <p:blipFill>
          <a:blip r:embed="rId3"/>
          <a:stretch>
            <a:fillRect/>
          </a:stretch>
        </p:blipFill>
        <p:spPr>
          <a:xfrm>
            <a:off x="33528" y="2030800"/>
            <a:ext cx="7096125" cy="3476625"/>
          </a:xfrm>
          <a:prstGeom prst="rect">
            <a:avLst/>
          </a:prstGeom>
        </p:spPr>
      </p:pic>
      <p:pic>
        <p:nvPicPr>
          <p:cNvPr id="23" name="Picture 22">
            <a:extLst>
              <a:ext uri="{FF2B5EF4-FFF2-40B4-BE49-F238E27FC236}">
                <a16:creationId xmlns:a16="http://schemas.microsoft.com/office/drawing/2014/main" id="{C6AAF5AD-CE59-E5AE-82E0-C2C9AB874A0F}"/>
              </a:ext>
            </a:extLst>
          </p:cNvPr>
          <p:cNvPicPr>
            <a:picLocks noChangeAspect="1"/>
          </p:cNvPicPr>
          <p:nvPr/>
        </p:nvPicPr>
        <p:blipFill>
          <a:blip r:embed="rId4"/>
          <a:stretch>
            <a:fillRect/>
          </a:stretch>
        </p:blipFill>
        <p:spPr>
          <a:xfrm>
            <a:off x="2530735" y="925830"/>
            <a:ext cx="7130529" cy="345385"/>
          </a:xfrm>
          <a:prstGeom prst="rect">
            <a:avLst/>
          </a:prstGeom>
        </p:spPr>
      </p:pic>
      <p:sp>
        <p:nvSpPr>
          <p:cNvPr id="24" name="TextBox 23">
            <a:extLst>
              <a:ext uri="{FF2B5EF4-FFF2-40B4-BE49-F238E27FC236}">
                <a16:creationId xmlns:a16="http://schemas.microsoft.com/office/drawing/2014/main" id="{47B48A98-22C7-4339-C7C7-E5DF6377A12D}"/>
              </a:ext>
            </a:extLst>
          </p:cNvPr>
          <p:cNvSpPr txBox="1"/>
          <p:nvPr/>
        </p:nvSpPr>
        <p:spPr>
          <a:xfrm>
            <a:off x="240886" y="2186247"/>
            <a:ext cx="585407" cy="369332"/>
          </a:xfrm>
          <a:prstGeom prst="rect">
            <a:avLst/>
          </a:prstGeom>
          <a:noFill/>
        </p:spPr>
        <p:txBody>
          <a:bodyPr wrap="square" rtlCol="0">
            <a:spAutoFit/>
          </a:bodyPr>
          <a:lstStyle/>
          <a:p>
            <a:r>
              <a:rPr lang="en-US" sz="1800" b="1" kern="0" dirty="0">
                <a:solidFill>
                  <a:srgbClr val="FF9900"/>
                </a:solidFill>
                <a:latin typeface="+mn-lt"/>
                <a:ea typeface="ＭＳ Ｐゴシック" pitchFamily="-107" charset="-128"/>
                <a:cs typeface="ＭＳ Ｐゴシック" pitchFamily="-107" charset="-128"/>
                <a:sym typeface="Wingdings" pitchFamily="2" charset="2"/>
              </a:rPr>
              <a:t>D+</a:t>
            </a:r>
            <a:endParaRPr lang="en-US" sz="1800" dirty="0">
              <a:solidFill>
                <a:srgbClr val="FF9900"/>
              </a:solidFill>
            </a:endParaRPr>
          </a:p>
        </p:txBody>
      </p:sp>
      <p:sp>
        <p:nvSpPr>
          <p:cNvPr id="25" name="TextBox 24">
            <a:extLst>
              <a:ext uri="{FF2B5EF4-FFF2-40B4-BE49-F238E27FC236}">
                <a16:creationId xmlns:a16="http://schemas.microsoft.com/office/drawing/2014/main" id="{909630D7-4794-1327-9070-A892F176AA45}"/>
              </a:ext>
            </a:extLst>
          </p:cNvPr>
          <p:cNvSpPr txBox="1"/>
          <p:nvPr/>
        </p:nvSpPr>
        <p:spPr>
          <a:xfrm>
            <a:off x="771618" y="2918600"/>
            <a:ext cx="585407" cy="369332"/>
          </a:xfrm>
          <a:prstGeom prst="rect">
            <a:avLst/>
          </a:prstGeom>
          <a:noFill/>
        </p:spPr>
        <p:txBody>
          <a:bodyPr wrap="square" rtlCol="0">
            <a:spAutoFit/>
          </a:bodyPr>
          <a:lstStyle/>
          <a:p>
            <a:r>
              <a:rPr lang="en-US" sz="1800" b="1" kern="0" dirty="0">
                <a:solidFill>
                  <a:srgbClr val="0070C0"/>
                </a:solidFill>
                <a:latin typeface="+mn-lt"/>
                <a:ea typeface="ＭＳ Ｐゴシック" pitchFamily="-107" charset="-128"/>
                <a:cs typeface="ＭＳ Ｐゴシック" pitchFamily="-107" charset="-128"/>
                <a:sym typeface="Wingdings" pitchFamily="2" charset="2"/>
              </a:rPr>
              <a:t>D-</a:t>
            </a:r>
            <a:endParaRPr lang="en-US" sz="1800" dirty="0">
              <a:solidFill>
                <a:srgbClr val="0070C0"/>
              </a:solidFill>
            </a:endParaRPr>
          </a:p>
        </p:txBody>
      </p:sp>
      <p:sp>
        <p:nvSpPr>
          <p:cNvPr id="26" name="TextBox 25">
            <a:extLst>
              <a:ext uri="{FF2B5EF4-FFF2-40B4-BE49-F238E27FC236}">
                <a16:creationId xmlns:a16="http://schemas.microsoft.com/office/drawing/2014/main" id="{1CCF661B-6983-37E0-FE70-33C6AEB835B3}"/>
              </a:ext>
            </a:extLst>
          </p:cNvPr>
          <p:cNvSpPr txBox="1"/>
          <p:nvPr/>
        </p:nvSpPr>
        <p:spPr>
          <a:xfrm>
            <a:off x="186211" y="4243984"/>
            <a:ext cx="585407" cy="369332"/>
          </a:xfrm>
          <a:prstGeom prst="rect">
            <a:avLst/>
          </a:prstGeom>
          <a:noFill/>
        </p:spPr>
        <p:txBody>
          <a:bodyPr wrap="square" rtlCol="0">
            <a:spAutoFit/>
          </a:bodyPr>
          <a:lstStyle/>
          <a:p>
            <a:r>
              <a:rPr lang="en-US" sz="1800" b="1" kern="0" dirty="0">
                <a:solidFill>
                  <a:srgbClr val="FF9900"/>
                </a:solidFill>
                <a:latin typeface="+mn-lt"/>
                <a:ea typeface="ＭＳ Ｐゴシック" pitchFamily="-107" charset="-128"/>
                <a:cs typeface="ＭＳ Ｐゴシック" pitchFamily="-107" charset="-128"/>
                <a:sym typeface="Wingdings" pitchFamily="2" charset="2"/>
              </a:rPr>
              <a:t>D+</a:t>
            </a:r>
            <a:endParaRPr lang="en-US" sz="1800" dirty="0">
              <a:solidFill>
                <a:srgbClr val="FF9900"/>
              </a:solidFill>
            </a:endParaRPr>
          </a:p>
        </p:txBody>
      </p:sp>
      <p:sp>
        <p:nvSpPr>
          <p:cNvPr id="27" name="TextBox 26">
            <a:extLst>
              <a:ext uri="{FF2B5EF4-FFF2-40B4-BE49-F238E27FC236}">
                <a16:creationId xmlns:a16="http://schemas.microsoft.com/office/drawing/2014/main" id="{981B3C39-CD49-9144-71A9-83747A2D8E57}"/>
              </a:ext>
            </a:extLst>
          </p:cNvPr>
          <p:cNvSpPr txBox="1"/>
          <p:nvPr/>
        </p:nvSpPr>
        <p:spPr>
          <a:xfrm>
            <a:off x="771618" y="4976337"/>
            <a:ext cx="585407" cy="369332"/>
          </a:xfrm>
          <a:prstGeom prst="rect">
            <a:avLst/>
          </a:prstGeom>
          <a:noFill/>
        </p:spPr>
        <p:txBody>
          <a:bodyPr wrap="square" rtlCol="0">
            <a:spAutoFit/>
          </a:bodyPr>
          <a:lstStyle/>
          <a:p>
            <a:r>
              <a:rPr lang="en-US" sz="1800" b="1" kern="0" dirty="0">
                <a:solidFill>
                  <a:srgbClr val="0070C0"/>
                </a:solidFill>
                <a:latin typeface="+mn-lt"/>
                <a:ea typeface="ＭＳ Ｐゴシック" pitchFamily="-107" charset="-128"/>
                <a:cs typeface="ＭＳ Ｐゴシック" pitchFamily="-107" charset="-128"/>
                <a:sym typeface="Wingdings" pitchFamily="2" charset="2"/>
              </a:rPr>
              <a:t>D-</a:t>
            </a:r>
            <a:endParaRPr lang="en-US" sz="1800" dirty="0">
              <a:solidFill>
                <a:srgbClr val="0070C0"/>
              </a:solidFill>
            </a:endParaRPr>
          </a:p>
        </p:txBody>
      </p:sp>
      <p:pic>
        <p:nvPicPr>
          <p:cNvPr id="29" name="Picture 28">
            <a:extLst>
              <a:ext uri="{FF2B5EF4-FFF2-40B4-BE49-F238E27FC236}">
                <a16:creationId xmlns:a16="http://schemas.microsoft.com/office/drawing/2014/main" id="{517DAB18-DC88-6198-BCBA-9269D6E8ABA1}"/>
              </a:ext>
            </a:extLst>
          </p:cNvPr>
          <p:cNvPicPr>
            <a:picLocks noChangeAspect="1"/>
          </p:cNvPicPr>
          <p:nvPr/>
        </p:nvPicPr>
        <p:blipFill>
          <a:blip r:embed="rId5"/>
          <a:stretch>
            <a:fillRect/>
          </a:stretch>
        </p:blipFill>
        <p:spPr>
          <a:xfrm>
            <a:off x="1528048" y="3364300"/>
            <a:ext cx="4491944" cy="952500"/>
          </a:xfrm>
          <a:prstGeom prst="rect">
            <a:avLst/>
          </a:prstGeom>
        </p:spPr>
      </p:pic>
      <p:pic>
        <p:nvPicPr>
          <p:cNvPr id="31" name="Picture 30">
            <a:extLst>
              <a:ext uri="{FF2B5EF4-FFF2-40B4-BE49-F238E27FC236}">
                <a16:creationId xmlns:a16="http://schemas.microsoft.com/office/drawing/2014/main" id="{C460CD82-E503-4C66-298D-BD27558411CE}"/>
              </a:ext>
            </a:extLst>
          </p:cNvPr>
          <p:cNvPicPr>
            <a:picLocks noChangeAspect="1"/>
          </p:cNvPicPr>
          <p:nvPr/>
        </p:nvPicPr>
        <p:blipFill>
          <a:blip r:embed="rId6"/>
          <a:stretch>
            <a:fillRect/>
          </a:stretch>
        </p:blipFill>
        <p:spPr>
          <a:xfrm>
            <a:off x="7129653" y="2266590"/>
            <a:ext cx="4975060" cy="2869337"/>
          </a:xfrm>
          <a:prstGeom prst="rect">
            <a:avLst/>
          </a:prstGeom>
        </p:spPr>
      </p:pic>
    </p:spTree>
    <p:extLst>
      <p:ext uri="{BB962C8B-B14F-4D97-AF65-F5344CB8AC3E}">
        <p14:creationId xmlns:p14="http://schemas.microsoft.com/office/powerpoint/2010/main" val="303627537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D1896D-F8EA-7D54-007A-D9DA701FCA34}"/>
              </a:ext>
            </a:extLst>
          </p:cNvPr>
          <p:cNvSpPr txBox="1"/>
          <p:nvPr/>
        </p:nvSpPr>
        <p:spPr>
          <a:xfrm>
            <a:off x="152400" y="61555"/>
            <a:ext cx="11887200" cy="584775"/>
          </a:xfrm>
          <a:prstGeom prst="rect">
            <a:avLst/>
          </a:prstGeom>
          <a:noFill/>
        </p:spPr>
        <p:txBody>
          <a:bodyPr wrap="square" rtlCol="0" anchor="ctr">
            <a:spAutoFit/>
          </a:bodyPr>
          <a:lstStyle/>
          <a:p>
            <a:r>
              <a:rPr lang="en-US" sz="3200" dirty="0">
                <a:effectLst>
                  <a:outerShdw blurRad="38100" dist="38100" dir="2700000" algn="tl">
                    <a:srgbClr val="000000">
                      <a:alpha val="43137"/>
                    </a:srgbClr>
                  </a:outerShdw>
                </a:effectLst>
              </a:rPr>
              <a:t>EMC Emissions: Differential Mode</a:t>
            </a:r>
          </a:p>
        </p:txBody>
      </p:sp>
      <p:pic>
        <p:nvPicPr>
          <p:cNvPr id="2" name="Picture 2">
            <a:extLst>
              <a:ext uri="{FF2B5EF4-FFF2-40B4-BE49-F238E27FC236}">
                <a16:creationId xmlns:a16="http://schemas.microsoft.com/office/drawing/2014/main" id="{D9DFC057-5FF9-5117-3534-0417BED11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5432" y="834842"/>
            <a:ext cx="6041135" cy="3660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6CA0CE8E-D79A-0364-DC21-F1AA648FE83D}"/>
              </a:ext>
            </a:extLst>
          </p:cNvPr>
          <p:cNvSpPr txBox="1"/>
          <p:nvPr/>
        </p:nvSpPr>
        <p:spPr>
          <a:xfrm>
            <a:off x="304800" y="4572000"/>
            <a:ext cx="11734800" cy="1754326"/>
          </a:xfrm>
          <a:prstGeom prst="rect">
            <a:avLst/>
          </a:prstGeom>
          <a:noFill/>
        </p:spPr>
        <p:txBody>
          <a:bodyPr wrap="square">
            <a:spAutoFit/>
          </a:bodyPr>
          <a:lstStyle/>
          <a:p>
            <a:pPr lvl="1"/>
            <a:r>
              <a:rPr lang="en-US" sz="1800" dirty="0"/>
              <a:t>Differential Mode Radiation is the result of the normal operation of the circuit and results from current flowing around loops formed by the conductors of the circuit. </a:t>
            </a:r>
            <a:endParaRPr lang="bg-BG" sz="1800" dirty="0"/>
          </a:p>
          <a:p>
            <a:pPr lvl="1"/>
            <a:endParaRPr lang="bg-BG" sz="1800" dirty="0"/>
          </a:p>
          <a:p>
            <a:pPr lvl="1"/>
            <a:r>
              <a:rPr lang="en-US" sz="1800" dirty="0"/>
              <a:t>These loops act as small loop antennas that radiate predominately magnetic fields. Although these signal loops are necessary for circuit operation, </a:t>
            </a:r>
            <a:r>
              <a:rPr lang="en-US" sz="1800" u="sng" dirty="0"/>
              <a:t>their size and area must be controlled during the design process to minimize the radiation</a:t>
            </a:r>
            <a:r>
              <a:rPr lang="en-US" sz="1800" dirty="0"/>
              <a:t>. </a:t>
            </a:r>
          </a:p>
        </p:txBody>
      </p:sp>
    </p:spTree>
    <p:extLst>
      <p:ext uri="{BB962C8B-B14F-4D97-AF65-F5344CB8AC3E}">
        <p14:creationId xmlns:p14="http://schemas.microsoft.com/office/powerpoint/2010/main" val="4136738016"/>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D1896D-F8EA-7D54-007A-D9DA701FCA34}"/>
              </a:ext>
            </a:extLst>
          </p:cNvPr>
          <p:cNvSpPr txBox="1"/>
          <p:nvPr/>
        </p:nvSpPr>
        <p:spPr>
          <a:xfrm>
            <a:off x="152400" y="61555"/>
            <a:ext cx="11887200" cy="584775"/>
          </a:xfrm>
          <a:prstGeom prst="rect">
            <a:avLst/>
          </a:prstGeom>
          <a:noFill/>
        </p:spPr>
        <p:txBody>
          <a:bodyPr wrap="square" rtlCol="0" anchor="ctr">
            <a:spAutoFit/>
          </a:bodyPr>
          <a:lstStyle/>
          <a:p>
            <a:r>
              <a:rPr lang="en-US" sz="3200" dirty="0">
                <a:effectLst>
                  <a:outerShdw blurRad="38100" dist="38100" dir="2700000" algn="tl">
                    <a:srgbClr val="000000">
                      <a:alpha val="43137"/>
                    </a:srgbClr>
                  </a:outerShdw>
                </a:effectLst>
              </a:rPr>
              <a:t>EMC Emissions: Common Mode</a:t>
            </a:r>
          </a:p>
        </p:txBody>
      </p:sp>
      <p:sp>
        <p:nvSpPr>
          <p:cNvPr id="8" name="TextBox 7">
            <a:extLst>
              <a:ext uri="{FF2B5EF4-FFF2-40B4-BE49-F238E27FC236}">
                <a16:creationId xmlns:a16="http://schemas.microsoft.com/office/drawing/2014/main" id="{6CA0CE8E-D79A-0364-DC21-F1AA648FE83D}"/>
              </a:ext>
            </a:extLst>
          </p:cNvPr>
          <p:cNvSpPr txBox="1"/>
          <p:nvPr/>
        </p:nvSpPr>
        <p:spPr>
          <a:xfrm>
            <a:off x="304800" y="4307349"/>
            <a:ext cx="11576304" cy="1754326"/>
          </a:xfrm>
          <a:prstGeom prst="rect">
            <a:avLst/>
          </a:prstGeom>
          <a:noFill/>
        </p:spPr>
        <p:txBody>
          <a:bodyPr wrap="square">
            <a:spAutoFit/>
          </a:bodyPr>
          <a:lstStyle/>
          <a:p>
            <a:pPr lvl="1"/>
            <a:r>
              <a:rPr lang="en-US" sz="1800" dirty="0"/>
              <a:t>Common Mode Current: </a:t>
            </a:r>
            <a:r>
              <a:rPr lang="en-US" sz="1800" dirty="0">
                <a:solidFill>
                  <a:srgbClr val="FF0000"/>
                </a:solidFill>
              </a:rPr>
              <a:t>Icm1</a:t>
            </a:r>
            <a:r>
              <a:rPr lang="en-US" sz="1800" dirty="0"/>
              <a:t> – </a:t>
            </a:r>
            <a:r>
              <a:rPr lang="en-US" sz="1800" dirty="0">
                <a:solidFill>
                  <a:srgbClr val="00B0F0"/>
                </a:solidFill>
              </a:rPr>
              <a:t>Icm2                                           </a:t>
            </a:r>
            <a:r>
              <a:rPr lang="en-US" sz="1800" dirty="0"/>
              <a:t>If there is any unbalance, then </a:t>
            </a:r>
            <a:r>
              <a:rPr lang="en-US" sz="1800" dirty="0">
                <a:solidFill>
                  <a:srgbClr val="FF0000"/>
                </a:solidFill>
              </a:rPr>
              <a:t>Icm1 </a:t>
            </a:r>
            <a:r>
              <a:rPr lang="en-US" sz="1800" dirty="0"/>
              <a:t>≠ </a:t>
            </a:r>
            <a:r>
              <a:rPr lang="en-US" sz="1800" dirty="0">
                <a:solidFill>
                  <a:srgbClr val="00B0F0"/>
                </a:solidFill>
              </a:rPr>
              <a:t>Icm2</a:t>
            </a:r>
            <a:endParaRPr lang="bg-BG" sz="1800" dirty="0">
              <a:solidFill>
                <a:srgbClr val="00B0F0"/>
              </a:solidFill>
            </a:endParaRPr>
          </a:p>
          <a:p>
            <a:pPr lvl="1"/>
            <a:endParaRPr lang="bg-BG" sz="1800" dirty="0"/>
          </a:p>
          <a:p>
            <a:pPr lvl="1"/>
            <a:r>
              <a:rPr lang="en-US" sz="1800" dirty="0"/>
              <a:t>Common Mode Radiation is the result of parasitics in the circuit and results from undesired voltage drops in the conductors.  The differential mode current that flows through the ground impedance produces a voltage in the digital ground system. </a:t>
            </a:r>
            <a:r>
              <a:rPr lang="en-US" sz="1800" u="sng" dirty="0"/>
              <a:t>Because these parasitic impedances are not intentionally designed into the system or shown in the documentation, common-mode radiation is often harder to understand and control. </a:t>
            </a:r>
          </a:p>
        </p:txBody>
      </p:sp>
      <p:pic>
        <p:nvPicPr>
          <p:cNvPr id="11" name="Picture 10">
            <a:extLst>
              <a:ext uri="{FF2B5EF4-FFF2-40B4-BE49-F238E27FC236}">
                <a16:creationId xmlns:a16="http://schemas.microsoft.com/office/drawing/2014/main" id="{41E9D535-34D7-135D-2BB9-BF5ECC02339C}"/>
              </a:ext>
            </a:extLst>
          </p:cNvPr>
          <p:cNvPicPr>
            <a:picLocks noChangeAspect="1"/>
          </p:cNvPicPr>
          <p:nvPr/>
        </p:nvPicPr>
        <p:blipFill>
          <a:blip r:embed="rId3"/>
          <a:stretch>
            <a:fillRect/>
          </a:stretch>
        </p:blipFill>
        <p:spPr>
          <a:xfrm>
            <a:off x="2016252" y="762000"/>
            <a:ext cx="8153400" cy="2514600"/>
          </a:xfrm>
          <a:prstGeom prst="rect">
            <a:avLst/>
          </a:prstGeom>
        </p:spPr>
      </p:pic>
      <p:cxnSp>
        <p:nvCxnSpPr>
          <p:cNvPr id="13" name="Straight Connector 12">
            <a:extLst>
              <a:ext uri="{FF2B5EF4-FFF2-40B4-BE49-F238E27FC236}">
                <a16:creationId xmlns:a16="http://schemas.microsoft.com/office/drawing/2014/main" id="{EE13DCDA-F84D-B934-D53A-77FA5872EF8A}"/>
              </a:ext>
            </a:extLst>
          </p:cNvPr>
          <p:cNvCxnSpPr/>
          <p:nvPr/>
        </p:nvCxnSpPr>
        <p:spPr bwMode="auto">
          <a:xfrm>
            <a:off x="4495800" y="1371600"/>
            <a:ext cx="0" cy="838200"/>
          </a:xfrm>
          <a:prstGeom prst="line">
            <a:avLst/>
          </a:prstGeom>
          <a:solidFill>
            <a:schemeClr val="accent1"/>
          </a:solidFill>
          <a:ln w="381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a:extLst>
              <a:ext uri="{FF2B5EF4-FFF2-40B4-BE49-F238E27FC236}">
                <a16:creationId xmlns:a16="http://schemas.microsoft.com/office/drawing/2014/main" id="{0CE8D57E-AA9A-3582-C600-A4AC4AF2B5B9}"/>
              </a:ext>
            </a:extLst>
          </p:cNvPr>
          <p:cNvCxnSpPr/>
          <p:nvPr/>
        </p:nvCxnSpPr>
        <p:spPr bwMode="auto">
          <a:xfrm>
            <a:off x="4495800" y="2324100"/>
            <a:ext cx="0" cy="723900"/>
          </a:xfrm>
          <a:prstGeom prst="line">
            <a:avLst/>
          </a:prstGeom>
          <a:solidFill>
            <a:schemeClr val="accent1"/>
          </a:solidFill>
          <a:ln w="381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a:extLst>
              <a:ext uri="{FF2B5EF4-FFF2-40B4-BE49-F238E27FC236}">
                <a16:creationId xmlns:a16="http://schemas.microsoft.com/office/drawing/2014/main" id="{549D2506-7B5E-DEBE-FA01-D08CC955C8B1}"/>
              </a:ext>
            </a:extLst>
          </p:cNvPr>
          <p:cNvCxnSpPr/>
          <p:nvPr/>
        </p:nvCxnSpPr>
        <p:spPr bwMode="auto">
          <a:xfrm flipH="1">
            <a:off x="4305300" y="2209800"/>
            <a:ext cx="381000" cy="0"/>
          </a:xfrm>
          <a:prstGeom prst="line">
            <a:avLst/>
          </a:prstGeom>
          <a:solidFill>
            <a:schemeClr val="accent1"/>
          </a:solidFill>
          <a:ln w="381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6C296E44-84F2-C43D-B33F-607D66C3A08A}"/>
              </a:ext>
            </a:extLst>
          </p:cNvPr>
          <p:cNvCxnSpPr/>
          <p:nvPr/>
        </p:nvCxnSpPr>
        <p:spPr bwMode="auto">
          <a:xfrm flipH="1">
            <a:off x="4308348" y="2324100"/>
            <a:ext cx="381000" cy="0"/>
          </a:xfrm>
          <a:prstGeom prst="line">
            <a:avLst/>
          </a:prstGeom>
          <a:solidFill>
            <a:schemeClr val="accent1"/>
          </a:solidFill>
          <a:ln w="381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a:extLst>
              <a:ext uri="{FF2B5EF4-FFF2-40B4-BE49-F238E27FC236}">
                <a16:creationId xmlns:a16="http://schemas.microsoft.com/office/drawing/2014/main" id="{DE4C98F8-B9F5-E574-A89F-E8C5F6395F47}"/>
              </a:ext>
            </a:extLst>
          </p:cNvPr>
          <p:cNvCxnSpPr/>
          <p:nvPr/>
        </p:nvCxnSpPr>
        <p:spPr bwMode="auto">
          <a:xfrm>
            <a:off x="5093208" y="1752600"/>
            <a:ext cx="0" cy="457200"/>
          </a:xfrm>
          <a:prstGeom prst="line">
            <a:avLst/>
          </a:prstGeom>
          <a:solidFill>
            <a:schemeClr val="accent1"/>
          </a:solidFill>
          <a:ln w="38100" cap="flat" cmpd="sng" algn="ctr">
            <a:solidFill>
              <a:srgbClr val="00B0F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a:extLst>
              <a:ext uri="{FF2B5EF4-FFF2-40B4-BE49-F238E27FC236}">
                <a16:creationId xmlns:a16="http://schemas.microsoft.com/office/drawing/2014/main" id="{8A1D245E-5E21-93CB-BFCC-453C5EAD5E12}"/>
              </a:ext>
            </a:extLst>
          </p:cNvPr>
          <p:cNvCxnSpPr/>
          <p:nvPr/>
        </p:nvCxnSpPr>
        <p:spPr bwMode="auto">
          <a:xfrm>
            <a:off x="5085588" y="2362200"/>
            <a:ext cx="0" cy="723900"/>
          </a:xfrm>
          <a:prstGeom prst="line">
            <a:avLst/>
          </a:prstGeom>
          <a:solidFill>
            <a:schemeClr val="accent1"/>
          </a:solidFill>
          <a:ln w="38100" cap="flat" cmpd="sng" algn="ctr">
            <a:solidFill>
              <a:srgbClr val="00B0F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a:extLst>
              <a:ext uri="{FF2B5EF4-FFF2-40B4-BE49-F238E27FC236}">
                <a16:creationId xmlns:a16="http://schemas.microsoft.com/office/drawing/2014/main" id="{582D1DD5-F073-A6C9-B667-16F6BFC2D223}"/>
              </a:ext>
            </a:extLst>
          </p:cNvPr>
          <p:cNvCxnSpPr/>
          <p:nvPr/>
        </p:nvCxnSpPr>
        <p:spPr bwMode="auto">
          <a:xfrm flipH="1">
            <a:off x="4873752" y="2209800"/>
            <a:ext cx="381000" cy="0"/>
          </a:xfrm>
          <a:prstGeom prst="line">
            <a:avLst/>
          </a:prstGeom>
          <a:solidFill>
            <a:schemeClr val="accent1"/>
          </a:solidFill>
          <a:ln w="38100" cap="flat" cmpd="sng" algn="ctr">
            <a:solidFill>
              <a:srgbClr val="00B0F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a:extLst>
              <a:ext uri="{FF2B5EF4-FFF2-40B4-BE49-F238E27FC236}">
                <a16:creationId xmlns:a16="http://schemas.microsoft.com/office/drawing/2014/main" id="{05D94149-5F6F-21E6-266D-AB5D0E76CD36}"/>
              </a:ext>
            </a:extLst>
          </p:cNvPr>
          <p:cNvCxnSpPr/>
          <p:nvPr/>
        </p:nvCxnSpPr>
        <p:spPr bwMode="auto">
          <a:xfrm flipH="1">
            <a:off x="4876800" y="2324100"/>
            <a:ext cx="381000" cy="0"/>
          </a:xfrm>
          <a:prstGeom prst="line">
            <a:avLst/>
          </a:prstGeom>
          <a:solidFill>
            <a:schemeClr val="accent1"/>
          </a:solidFill>
          <a:ln w="38100" cap="flat" cmpd="sng" algn="ctr">
            <a:solidFill>
              <a:srgbClr val="00B0F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a:extLst>
              <a:ext uri="{FF2B5EF4-FFF2-40B4-BE49-F238E27FC236}">
                <a16:creationId xmlns:a16="http://schemas.microsoft.com/office/drawing/2014/main" id="{0E1637A5-49AA-8897-10B6-4B299EF0EB06}"/>
              </a:ext>
            </a:extLst>
          </p:cNvPr>
          <p:cNvCxnSpPr/>
          <p:nvPr/>
        </p:nvCxnSpPr>
        <p:spPr bwMode="auto">
          <a:xfrm>
            <a:off x="5867400" y="1371600"/>
            <a:ext cx="0" cy="838200"/>
          </a:xfrm>
          <a:prstGeom prst="line">
            <a:avLst/>
          </a:prstGeom>
          <a:solidFill>
            <a:schemeClr val="accent1"/>
          </a:solidFill>
          <a:ln w="381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a:extLst>
              <a:ext uri="{FF2B5EF4-FFF2-40B4-BE49-F238E27FC236}">
                <a16:creationId xmlns:a16="http://schemas.microsoft.com/office/drawing/2014/main" id="{E8522BF1-131D-6A13-16A9-636B1F6075E8}"/>
              </a:ext>
            </a:extLst>
          </p:cNvPr>
          <p:cNvCxnSpPr/>
          <p:nvPr/>
        </p:nvCxnSpPr>
        <p:spPr bwMode="auto">
          <a:xfrm>
            <a:off x="5867400" y="2324100"/>
            <a:ext cx="0" cy="723900"/>
          </a:xfrm>
          <a:prstGeom prst="line">
            <a:avLst/>
          </a:prstGeom>
          <a:solidFill>
            <a:schemeClr val="accent1"/>
          </a:solidFill>
          <a:ln w="381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a:extLst>
              <a:ext uri="{FF2B5EF4-FFF2-40B4-BE49-F238E27FC236}">
                <a16:creationId xmlns:a16="http://schemas.microsoft.com/office/drawing/2014/main" id="{B56A4D84-A11D-C534-F338-BE016A20EF02}"/>
              </a:ext>
            </a:extLst>
          </p:cNvPr>
          <p:cNvCxnSpPr/>
          <p:nvPr/>
        </p:nvCxnSpPr>
        <p:spPr bwMode="auto">
          <a:xfrm flipH="1">
            <a:off x="5676900" y="2209800"/>
            <a:ext cx="381000" cy="0"/>
          </a:xfrm>
          <a:prstGeom prst="line">
            <a:avLst/>
          </a:prstGeom>
          <a:solidFill>
            <a:schemeClr val="accent1"/>
          </a:solidFill>
          <a:ln w="381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a:extLst>
              <a:ext uri="{FF2B5EF4-FFF2-40B4-BE49-F238E27FC236}">
                <a16:creationId xmlns:a16="http://schemas.microsoft.com/office/drawing/2014/main" id="{F4C94F32-C570-62F5-44AB-6A7349A73B7A}"/>
              </a:ext>
            </a:extLst>
          </p:cNvPr>
          <p:cNvCxnSpPr/>
          <p:nvPr/>
        </p:nvCxnSpPr>
        <p:spPr bwMode="auto">
          <a:xfrm flipH="1">
            <a:off x="5679948" y="2324100"/>
            <a:ext cx="381000" cy="0"/>
          </a:xfrm>
          <a:prstGeom prst="line">
            <a:avLst/>
          </a:prstGeom>
          <a:solidFill>
            <a:schemeClr val="accent1"/>
          </a:solidFill>
          <a:ln w="381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a:extLst>
              <a:ext uri="{FF2B5EF4-FFF2-40B4-BE49-F238E27FC236}">
                <a16:creationId xmlns:a16="http://schemas.microsoft.com/office/drawing/2014/main" id="{28CAAEEB-13D9-EB04-E83A-CB2158C73BF0}"/>
              </a:ext>
            </a:extLst>
          </p:cNvPr>
          <p:cNvCxnSpPr/>
          <p:nvPr/>
        </p:nvCxnSpPr>
        <p:spPr bwMode="auto">
          <a:xfrm>
            <a:off x="6464808" y="1752600"/>
            <a:ext cx="0" cy="457200"/>
          </a:xfrm>
          <a:prstGeom prst="line">
            <a:avLst/>
          </a:prstGeom>
          <a:solidFill>
            <a:schemeClr val="accent1"/>
          </a:solidFill>
          <a:ln w="38100" cap="flat" cmpd="sng" algn="ctr">
            <a:solidFill>
              <a:srgbClr val="00B0F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a:extLst>
              <a:ext uri="{FF2B5EF4-FFF2-40B4-BE49-F238E27FC236}">
                <a16:creationId xmlns:a16="http://schemas.microsoft.com/office/drawing/2014/main" id="{727FC447-6B3B-58E1-FF71-B527853B1211}"/>
              </a:ext>
            </a:extLst>
          </p:cNvPr>
          <p:cNvCxnSpPr/>
          <p:nvPr/>
        </p:nvCxnSpPr>
        <p:spPr bwMode="auto">
          <a:xfrm>
            <a:off x="6457188" y="2362200"/>
            <a:ext cx="0" cy="723900"/>
          </a:xfrm>
          <a:prstGeom prst="line">
            <a:avLst/>
          </a:prstGeom>
          <a:solidFill>
            <a:schemeClr val="accent1"/>
          </a:solidFill>
          <a:ln w="38100" cap="flat" cmpd="sng" algn="ctr">
            <a:solidFill>
              <a:srgbClr val="00B0F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a:extLst>
              <a:ext uri="{FF2B5EF4-FFF2-40B4-BE49-F238E27FC236}">
                <a16:creationId xmlns:a16="http://schemas.microsoft.com/office/drawing/2014/main" id="{119C4843-F4CA-AEBA-5E6A-01BBF4F233D9}"/>
              </a:ext>
            </a:extLst>
          </p:cNvPr>
          <p:cNvCxnSpPr/>
          <p:nvPr/>
        </p:nvCxnSpPr>
        <p:spPr bwMode="auto">
          <a:xfrm flipH="1">
            <a:off x="6245352" y="2209800"/>
            <a:ext cx="381000" cy="0"/>
          </a:xfrm>
          <a:prstGeom prst="line">
            <a:avLst/>
          </a:prstGeom>
          <a:solidFill>
            <a:schemeClr val="accent1"/>
          </a:solidFill>
          <a:ln w="38100" cap="flat" cmpd="sng" algn="ctr">
            <a:solidFill>
              <a:srgbClr val="00B0F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a:extLst>
              <a:ext uri="{FF2B5EF4-FFF2-40B4-BE49-F238E27FC236}">
                <a16:creationId xmlns:a16="http://schemas.microsoft.com/office/drawing/2014/main" id="{D75A196F-3806-0351-F4BB-8D8A25667BB2}"/>
              </a:ext>
            </a:extLst>
          </p:cNvPr>
          <p:cNvCxnSpPr/>
          <p:nvPr/>
        </p:nvCxnSpPr>
        <p:spPr bwMode="auto">
          <a:xfrm flipH="1">
            <a:off x="6248400" y="2324100"/>
            <a:ext cx="381000" cy="0"/>
          </a:xfrm>
          <a:prstGeom prst="line">
            <a:avLst/>
          </a:prstGeom>
          <a:solidFill>
            <a:schemeClr val="accent1"/>
          </a:solidFill>
          <a:ln w="38100" cap="flat" cmpd="sng" algn="ctr">
            <a:solidFill>
              <a:srgbClr val="00B0F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a:extLst>
              <a:ext uri="{FF2B5EF4-FFF2-40B4-BE49-F238E27FC236}">
                <a16:creationId xmlns:a16="http://schemas.microsoft.com/office/drawing/2014/main" id="{B68D160B-382F-E154-BE3E-D88279F74469}"/>
              </a:ext>
            </a:extLst>
          </p:cNvPr>
          <p:cNvCxnSpPr/>
          <p:nvPr/>
        </p:nvCxnSpPr>
        <p:spPr bwMode="auto">
          <a:xfrm>
            <a:off x="7239000" y="1371600"/>
            <a:ext cx="0" cy="838200"/>
          </a:xfrm>
          <a:prstGeom prst="line">
            <a:avLst/>
          </a:prstGeom>
          <a:solidFill>
            <a:schemeClr val="accent1"/>
          </a:solidFill>
          <a:ln w="381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a:extLst>
              <a:ext uri="{FF2B5EF4-FFF2-40B4-BE49-F238E27FC236}">
                <a16:creationId xmlns:a16="http://schemas.microsoft.com/office/drawing/2014/main" id="{9166F76C-F223-059A-E764-37C906BA82C0}"/>
              </a:ext>
            </a:extLst>
          </p:cNvPr>
          <p:cNvCxnSpPr/>
          <p:nvPr/>
        </p:nvCxnSpPr>
        <p:spPr bwMode="auto">
          <a:xfrm>
            <a:off x="7239000" y="2324100"/>
            <a:ext cx="0" cy="723900"/>
          </a:xfrm>
          <a:prstGeom prst="line">
            <a:avLst/>
          </a:prstGeom>
          <a:solidFill>
            <a:schemeClr val="accent1"/>
          </a:solidFill>
          <a:ln w="381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a:extLst>
              <a:ext uri="{FF2B5EF4-FFF2-40B4-BE49-F238E27FC236}">
                <a16:creationId xmlns:a16="http://schemas.microsoft.com/office/drawing/2014/main" id="{1E96FD5C-4CC8-D91A-BD77-C736C2DDE91D}"/>
              </a:ext>
            </a:extLst>
          </p:cNvPr>
          <p:cNvCxnSpPr/>
          <p:nvPr/>
        </p:nvCxnSpPr>
        <p:spPr bwMode="auto">
          <a:xfrm flipH="1">
            <a:off x="7048500" y="2209800"/>
            <a:ext cx="381000" cy="0"/>
          </a:xfrm>
          <a:prstGeom prst="line">
            <a:avLst/>
          </a:prstGeom>
          <a:solidFill>
            <a:schemeClr val="accent1"/>
          </a:solidFill>
          <a:ln w="381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a:extLst>
              <a:ext uri="{FF2B5EF4-FFF2-40B4-BE49-F238E27FC236}">
                <a16:creationId xmlns:a16="http://schemas.microsoft.com/office/drawing/2014/main" id="{56F8E36E-05AB-1A21-4405-C9CC275B2F9A}"/>
              </a:ext>
            </a:extLst>
          </p:cNvPr>
          <p:cNvCxnSpPr/>
          <p:nvPr/>
        </p:nvCxnSpPr>
        <p:spPr bwMode="auto">
          <a:xfrm flipH="1">
            <a:off x="7051548" y="2324100"/>
            <a:ext cx="381000" cy="0"/>
          </a:xfrm>
          <a:prstGeom prst="line">
            <a:avLst/>
          </a:prstGeom>
          <a:solidFill>
            <a:schemeClr val="accent1"/>
          </a:solidFill>
          <a:ln w="381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a:extLst>
              <a:ext uri="{FF2B5EF4-FFF2-40B4-BE49-F238E27FC236}">
                <a16:creationId xmlns:a16="http://schemas.microsoft.com/office/drawing/2014/main" id="{EC11EB83-B2B2-AD5B-7EB8-D4EA6C57363A}"/>
              </a:ext>
            </a:extLst>
          </p:cNvPr>
          <p:cNvCxnSpPr/>
          <p:nvPr/>
        </p:nvCxnSpPr>
        <p:spPr bwMode="auto">
          <a:xfrm>
            <a:off x="7836408" y="1752600"/>
            <a:ext cx="0" cy="457200"/>
          </a:xfrm>
          <a:prstGeom prst="line">
            <a:avLst/>
          </a:prstGeom>
          <a:solidFill>
            <a:schemeClr val="accent1"/>
          </a:solidFill>
          <a:ln w="38100" cap="flat" cmpd="sng" algn="ctr">
            <a:solidFill>
              <a:srgbClr val="00B0F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6">
            <a:extLst>
              <a:ext uri="{FF2B5EF4-FFF2-40B4-BE49-F238E27FC236}">
                <a16:creationId xmlns:a16="http://schemas.microsoft.com/office/drawing/2014/main" id="{E8A6FBD5-64CD-635F-62DC-422B048934F7}"/>
              </a:ext>
            </a:extLst>
          </p:cNvPr>
          <p:cNvCxnSpPr/>
          <p:nvPr/>
        </p:nvCxnSpPr>
        <p:spPr bwMode="auto">
          <a:xfrm>
            <a:off x="7828788" y="2362200"/>
            <a:ext cx="0" cy="723900"/>
          </a:xfrm>
          <a:prstGeom prst="line">
            <a:avLst/>
          </a:prstGeom>
          <a:solidFill>
            <a:schemeClr val="accent1"/>
          </a:solidFill>
          <a:ln w="38100" cap="flat" cmpd="sng" algn="ctr">
            <a:solidFill>
              <a:srgbClr val="00B0F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37">
            <a:extLst>
              <a:ext uri="{FF2B5EF4-FFF2-40B4-BE49-F238E27FC236}">
                <a16:creationId xmlns:a16="http://schemas.microsoft.com/office/drawing/2014/main" id="{33AA8A0B-87E4-74AD-D207-6F221340AEF7}"/>
              </a:ext>
            </a:extLst>
          </p:cNvPr>
          <p:cNvCxnSpPr/>
          <p:nvPr/>
        </p:nvCxnSpPr>
        <p:spPr bwMode="auto">
          <a:xfrm flipH="1">
            <a:off x="7616952" y="2209800"/>
            <a:ext cx="381000" cy="0"/>
          </a:xfrm>
          <a:prstGeom prst="line">
            <a:avLst/>
          </a:prstGeom>
          <a:solidFill>
            <a:schemeClr val="accent1"/>
          </a:solidFill>
          <a:ln w="38100" cap="flat" cmpd="sng" algn="ctr">
            <a:solidFill>
              <a:srgbClr val="00B0F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a:extLst>
              <a:ext uri="{FF2B5EF4-FFF2-40B4-BE49-F238E27FC236}">
                <a16:creationId xmlns:a16="http://schemas.microsoft.com/office/drawing/2014/main" id="{39541741-863A-291E-D813-47352D16CAB5}"/>
              </a:ext>
            </a:extLst>
          </p:cNvPr>
          <p:cNvCxnSpPr/>
          <p:nvPr/>
        </p:nvCxnSpPr>
        <p:spPr bwMode="auto">
          <a:xfrm flipH="1">
            <a:off x="7620000" y="2324100"/>
            <a:ext cx="381000" cy="0"/>
          </a:xfrm>
          <a:prstGeom prst="line">
            <a:avLst/>
          </a:prstGeom>
          <a:solidFill>
            <a:schemeClr val="accent1"/>
          </a:solidFill>
          <a:ln w="38100" cap="flat" cmpd="sng" algn="ctr">
            <a:solidFill>
              <a:srgbClr val="00B0F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Connector 39">
            <a:extLst>
              <a:ext uri="{FF2B5EF4-FFF2-40B4-BE49-F238E27FC236}">
                <a16:creationId xmlns:a16="http://schemas.microsoft.com/office/drawing/2014/main" id="{915F02DC-132C-486F-8C54-F5084061A7B8}"/>
              </a:ext>
            </a:extLst>
          </p:cNvPr>
          <p:cNvCxnSpPr/>
          <p:nvPr/>
        </p:nvCxnSpPr>
        <p:spPr bwMode="auto">
          <a:xfrm flipH="1">
            <a:off x="9598152" y="2362200"/>
            <a:ext cx="381000" cy="0"/>
          </a:xfrm>
          <a:prstGeom prst="line">
            <a:avLst/>
          </a:prstGeom>
          <a:solidFill>
            <a:schemeClr val="accent1"/>
          </a:solidFill>
          <a:ln w="38100" cap="flat" cmpd="sng" algn="ctr">
            <a:solidFill>
              <a:srgbClr val="00206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a:extLst>
              <a:ext uri="{FF2B5EF4-FFF2-40B4-BE49-F238E27FC236}">
                <a16:creationId xmlns:a16="http://schemas.microsoft.com/office/drawing/2014/main" id="{02CFFD76-3066-A8EF-594A-456C91B1DBD7}"/>
              </a:ext>
            </a:extLst>
          </p:cNvPr>
          <p:cNvCxnSpPr/>
          <p:nvPr/>
        </p:nvCxnSpPr>
        <p:spPr bwMode="auto">
          <a:xfrm flipH="1">
            <a:off x="9601200" y="2476500"/>
            <a:ext cx="381000" cy="0"/>
          </a:xfrm>
          <a:prstGeom prst="line">
            <a:avLst/>
          </a:prstGeom>
          <a:solidFill>
            <a:schemeClr val="accent1"/>
          </a:solidFill>
          <a:ln w="38100" cap="flat" cmpd="sng" algn="ctr">
            <a:solidFill>
              <a:srgbClr val="00206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Freeform: Shape 42">
            <a:extLst>
              <a:ext uri="{FF2B5EF4-FFF2-40B4-BE49-F238E27FC236}">
                <a16:creationId xmlns:a16="http://schemas.microsoft.com/office/drawing/2014/main" id="{40C7F498-B38B-8F8B-5D37-9940B4FA164E}"/>
              </a:ext>
            </a:extLst>
          </p:cNvPr>
          <p:cNvSpPr/>
          <p:nvPr/>
        </p:nvSpPr>
        <p:spPr bwMode="auto">
          <a:xfrm>
            <a:off x="9643872" y="1877568"/>
            <a:ext cx="198258" cy="475488"/>
          </a:xfrm>
          <a:custGeom>
            <a:avLst/>
            <a:gdLst>
              <a:gd name="connsiteX0" fmla="*/ 0 w 198258"/>
              <a:gd name="connsiteY0" fmla="*/ 0 h 475488"/>
              <a:gd name="connsiteX1" fmla="*/ 60960 w 198258"/>
              <a:gd name="connsiteY1" fmla="*/ 36576 h 475488"/>
              <a:gd name="connsiteX2" fmla="*/ 97536 w 198258"/>
              <a:gd name="connsiteY2" fmla="*/ 60960 h 475488"/>
              <a:gd name="connsiteX3" fmla="*/ 121920 w 198258"/>
              <a:gd name="connsiteY3" fmla="*/ 97536 h 475488"/>
              <a:gd name="connsiteX4" fmla="*/ 170688 w 198258"/>
              <a:gd name="connsiteY4" fmla="*/ 158496 h 475488"/>
              <a:gd name="connsiteX5" fmla="*/ 195072 w 198258"/>
              <a:gd name="connsiteY5" fmla="*/ 195072 h 475488"/>
              <a:gd name="connsiteX6" fmla="*/ 195072 w 198258"/>
              <a:gd name="connsiteY6" fmla="*/ 475488 h 47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258" h="475488">
                <a:moveTo>
                  <a:pt x="0" y="0"/>
                </a:moveTo>
                <a:cubicBezTo>
                  <a:pt x="20320" y="12192"/>
                  <a:pt x="40865" y="24017"/>
                  <a:pt x="60960" y="36576"/>
                </a:cubicBezTo>
                <a:cubicBezTo>
                  <a:pt x="73386" y="44342"/>
                  <a:pt x="87175" y="50599"/>
                  <a:pt x="97536" y="60960"/>
                </a:cubicBezTo>
                <a:cubicBezTo>
                  <a:pt x="107897" y="71321"/>
                  <a:pt x="113128" y="85814"/>
                  <a:pt x="121920" y="97536"/>
                </a:cubicBezTo>
                <a:cubicBezTo>
                  <a:pt x="137533" y="118354"/>
                  <a:pt x="155075" y="137678"/>
                  <a:pt x="170688" y="158496"/>
                </a:cubicBezTo>
                <a:cubicBezTo>
                  <a:pt x="179480" y="170218"/>
                  <a:pt x="193948" y="180462"/>
                  <a:pt x="195072" y="195072"/>
                </a:cubicBezTo>
                <a:cubicBezTo>
                  <a:pt x="202241" y="288269"/>
                  <a:pt x="195072" y="382016"/>
                  <a:pt x="195072" y="475488"/>
                </a:cubicBezTo>
              </a:path>
            </a:pathLst>
          </a:custGeom>
          <a:noFill/>
          <a:ln w="28575" cap="flat" cmpd="sng" algn="ctr">
            <a:solidFill>
              <a:schemeClr val="hlink"/>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4" name="Freeform: Shape 43">
            <a:extLst>
              <a:ext uri="{FF2B5EF4-FFF2-40B4-BE49-F238E27FC236}">
                <a16:creationId xmlns:a16="http://schemas.microsoft.com/office/drawing/2014/main" id="{9037C571-3061-644E-2B13-62DA846AA202}"/>
              </a:ext>
            </a:extLst>
          </p:cNvPr>
          <p:cNvSpPr/>
          <p:nvPr/>
        </p:nvSpPr>
        <p:spPr bwMode="auto">
          <a:xfrm>
            <a:off x="9509760" y="2523744"/>
            <a:ext cx="344715" cy="560878"/>
          </a:xfrm>
          <a:custGeom>
            <a:avLst/>
            <a:gdLst>
              <a:gd name="connsiteX0" fmla="*/ 341376 w 344715"/>
              <a:gd name="connsiteY0" fmla="*/ 0 h 560878"/>
              <a:gd name="connsiteX1" fmla="*/ 292608 w 344715"/>
              <a:gd name="connsiteY1" fmla="*/ 377952 h 560878"/>
              <a:gd name="connsiteX2" fmla="*/ 256032 w 344715"/>
              <a:gd name="connsiteY2" fmla="*/ 414528 h 560878"/>
              <a:gd name="connsiteX3" fmla="*/ 207264 w 344715"/>
              <a:gd name="connsiteY3" fmla="*/ 426720 h 560878"/>
              <a:gd name="connsiteX4" fmla="*/ 121920 w 344715"/>
              <a:gd name="connsiteY4" fmla="*/ 475488 h 560878"/>
              <a:gd name="connsiteX5" fmla="*/ 48768 w 344715"/>
              <a:gd name="connsiteY5" fmla="*/ 524256 h 560878"/>
              <a:gd name="connsiteX6" fmla="*/ 0 w 344715"/>
              <a:gd name="connsiteY6" fmla="*/ 560832 h 56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715" h="560878">
                <a:moveTo>
                  <a:pt x="341376" y="0"/>
                </a:moveTo>
                <a:cubicBezTo>
                  <a:pt x="334606" y="169262"/>
                  <a:pt x="372912" y="257497"/>
                  <a:pt x="292608" y="377952"/>
                </a:cubicBezTo>
                <a:cubicBezTo>
                  <a:pt x="283044" y="392298"/>
                  <a:pt x="271002" y="405974"/>
                  <a:pt x="256032" y="414528"/>
                </a:cubicBezTo>
                <a:cubicBezTo>
                  <a:pt x="241483" y="422841"/>
                  <a:pt x="223520" y="422656"/>
                  <a:pt x="207264" y="426720"/>
                </a:cubicBezTo>
                <a:cubicBezTo>
                  <a:pt x="108294" y="525690"/>
                  <a:pt x="236537" y="409993"/>
                  <a:pt x="121920" y="475488"/>
                </a:cubicBezTo>
                <a:cubicBezTo>
                  <a:pt x="-5937" y="548549"/>
                  <a:pt x="162965" y="486190"/>
                  <a:pt x="48768" y="524256"/>
                </a:cubicBezTo>
                <a:cubicBezTo>
                  <a:pt x="9318" y="563706"/>
                  <a:pt x="29434" y="560832"/>
                  <a:pt x="0" y="560832"/>
                </a:cubicBezTo>
              </a:path>
            </a:pathLst>
          </a:custGeom>
          <a:noFill/>
          <a:ln w="28575" cap="flat" cmpd="sng" algn="ctr">
            <a:solidFill>
              <a:schemeClr val="hlink"/>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cxnSp>
        <p:nvCxnSpPr>
          <p:cNvPr id="45" name="Straight Connector 44">
            <a:extLst>
              <a:ext uri="{FF2B5EF4-FFF2-40B4-BE49-F238E27FC236}">
                <a16:creationId xmlns:a16="http://schemas.microsoft.com/office/drawing/2014/main" id="{58832A43-BD7B-E5A6-5105-FDF0537DAEBE}"/>
              </a:ext>
            </a:extLst>
          </p:cNvPr>
          <p:cNvCxnSpPr/>
          <p:nvPr/>
        </p:nvCxnSpPr>
        <p:spPr bwMode="auto">
          <a:xfrm flipH="1">
            <a:off x="2286000" y="2552700"/>
            <a:ext cx="381000" cy="0"/>
          </a:xfrm>
          <a:prstGeom prst="line">
            <a:avLst/>
          </a:prstGeom>
          <a:solidFill>
            <a:schemeClr val="accent1"/>
          </a:solidFill>
          <a:ln w="38100" cap="flat" cmpd="sng" algn="ctr">
            <a:solidFill>
              <a:srgbClr val="00206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Connector 45">
            <a:extLst>
              <a:ext uri="{FF2B5EF4-FFF2-40B4-BE49-F238E27FC236}">
                <a16:creationId xmlns:a16="http://schemas.microsoft.com/office/drawing/2014/main" id="{D78E3C42-EE70-46C0-6C78-503530276CC1}"/>
              </a:ext>
            </a:extLst>
          </p:cNvPr>
          <p:cNvCxnSpPr/>
          <p:nvPr/>
        </p:nvCxnSpPr>
        <p:spPr bwMode="auto">
          <a:xfrm flipH="1">
            <a:off x="2289048" y="2667000"/>
            <a:ext cx="381000" cy="0"/>
          </a:xfrm>
          <a:prstGeom prst="line">
            <a:avLst/>
          </a:prstGeom>
          <a:solidFill>
            <a:schemeClr val="accent1"/>
          </a:solidFill>
          <a:ln w="38100" cap="flat" cmpd="sng" algn="ctr">
            <a:solidFill>
              <a:srgbClr val="00206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Freeform: Shape 46">
            <a:extLst>
              <a:ext uri="{FF2B5EF4-FFF2-40B4-BE49-F238E27FC236}">
                <a16:creationId xmlns:a16="http://schemas.microsoft.com/office/drawing/2014/main" id="{A64798CF-4F3E-137E-D234-90CCC4CA1B3E}"/>
              </a:ext>
            </a:extLst>
          </p:cNvPr>
          <p:cNvSpPr/>
          <p:nvPr/>
        </p:nvSpPr>
        <p:spPr bwMode="auto">
          <a:xfrm rot="10800000">
            <a:off x="2476500" y="2667000"/>
            <a:ext cx="198258" cy="475488"/>
          </a:xfrm>
          <a:custGeom>
            <a:avLst/>
            <a:gdLst>
              <a:gd name="connsiteX0" fmla="*/ 0 w 198258"/>
              <a:gd name="connsiteY0" fmla="*/ 0 h 475488"/>
              <a:gd name="connsiteX1" fmla="*/ 60960 w 198258"/>
              <a:gd name="connsiteY1" fmla="*/ 36576 h 475488"/>
              <a:gd name="connsiteX2" fmla="*/ 97536 w 198258"/>
              <a:gd name="connsiteY2" fmla="*/ 60960 h 475488"/>
              <a:gd name="connsiteX3" fmla="*/ 121920 w 198258"/>
              <a:gd name="connsiteY3" fmla="*/ 97536 h 475488"/>
              <a:gd name="connsiteX4" fmla="*/ 170688 w 198258"/>
              <a:gd name="connsiteY4" fmla="*/ 158496 h 475488"/>
              <a:gd name="connsiteX5" fmla="*/ 195072 w 198258"/>
              <a:gd name="connsiteY5" fmla="*/ 195072 h 475488"/>
              <a:gd name="connsiteX6" fmla="*/ 195072 w 198258"/>
              <a:gd name="connsiteY6" fmla="*/ 475488 h 47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258" h="475488">
                <a:moveTo>
                  <a:pt x="0" y="0"/>
                </a:moveTo>
                <a:cubicBezTo>
                  <a:pt x="20320" y="12192"/>
                  <a:pt x="40865" y="24017"/>
                  <a:pt x="60960" y="36576"/>
                </a:cubicBezTo>
                <a:cubicBezTo>
                  <a:pt x="73386" y="44342"/>
                  <a:pt x="87175" y="50599"/>
                  <a:pt x="97536" y="60960"/>
                </a:cubicBezTo>
                <a:cubicBezTo>
                  <a:pt x="107897" y="71321"/>
                  <a:pt x="113128" y="85814"/>
                  <a:pt x="121920" y="97536"/>
                </a:cubicBezTo>
                <a:cubicBezTo>
                  <a:pt x="137533" y="118354"/>
                  <a:pt x="155075" y="137678"/>
                  <a:pt x="170688" y="158496"/>
                </a:cubicBezTo>
                <a:cubicBezTo>
                  <a:pt x="179480" y="170218"/>
                  <a:pt x="193948" y="180462"/>
                  <a:pt x="195072" y="195072"/>
                </a:cubicBezTo>
                <a:cubicBezTo>
                  <a:pt x="202241" y="288269"/>
                  <a:pt x="195072" y="382016"/>
                  <a:pt x="195072" y="475488"/>
                </a:cubicBezTo>
              </a:path>
            </a:pathLst>
          </a:custGeom>
          <a:noFill/>
          <a:ln w="28575" cap="flat" cmpd="sng" algn="ctr">
            <a:solidFill>
              <a:schemeClr val="hlink"/>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1" name="Freeform: Shape 50">
            <a:extLst>
              <a:ext uri="{FF2B5EF4-FFF2-40B4-BE49-F238E27FC236}">
                <a16:creationId xmlns:a16="http://schemas.microsoft.com/office/drawing/2014/main" id="{45D7F85C-C9CA-7F68-4688-78C0D534055A}"/>
              </a:ext>
            </a:extLst>
          </p:cNvPr>
          <p:cNvSpPr/>
          <p:nvPr/>
        </p:nvSpPr>
        <p:spPr bwMode="auto">
          <a:xfrm rot="572921">
            <a:off x="2362098" y="2059881"/>
            <a:ext cx="198258" cy="475488"/>
          </a:xfrm>
          <a:custGeom>
            <a:avLst/>
            <a:gdLst>
              <a:gd name="connsiteX0" fmla="*/ 0 w 198258"/>
              <a:gd name="connsiteY0" fmla="*/ 0 h 475488"/>
              <a:gd name="connsiteX1" fmla="*/ 60960 w 198258"/>
              <a:gd name="connsiteY1" fmla="*/ 36576 h 475488"/>
              <a:gd name="connsiteX2" fmla="*/ 97536 w 198258"/>
              <a:gd name="connsiteY2" fmla="*/ 60960 h 475488"/>
              <a:gd name="connsiteX3" fmla="*/ 121920 w 198258"/>
              <a:gd name="connsiteY3" fmla="*/ 97536 h 475488"/>
              <a:gd name="connsiteX4" fmla="*/ 170688 w 198258"/>
              <a:gd name="connsiteY4" fmla="*/ 158496 h 475488"/>
              <a:gd name="connsiteX5" fmla="*/ 195072 w 198258"/>
              <a:gd name="connsiteY5" fmla="*/ 195072 h 475488"/>
              <a:gd name="connsiteX6" fmla="*/ 195072 w 198258"/>
              <a:gd name="connsiteY6" fmla="*/ 475488 h 47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258" h="475488">
                <a:moveTo>
                  <a:pt x="0" y="0"/>
                </a:moveTo>
                <a:cubicBezTo>
                  <a:pt x="20320" y="12192"/>
                  <a:pt x="40865" y="24017"/>
                  <a:pt x="60960" y="36576"/>
                </a:cubicBezTo>
                <a:cubicBezTo>
                  <a:pt x="73386" y="44342"/>
                  <a:pt x="87175" y="50599"/>
                  <a:pt x="97536" y="60960"/>
                </a:cubicBezTo>
                <a:cubicBezTo>
                  <a:pt x="107897" y="71321"/>
                  <a:pt x="113128" y="85814"/>
                  <a:pt x="121920" y="97536"/>
                </a:cubicBezTo>
                <a:cubicBezTo>
                  <a:pt x="137533" y="118354"/>
                  <a:pt x="155075" y="137678"/>
                  <a:pt x="170688" y="158496"/>
                </a:cubicBezTo>
                <a:cubicBezTo>
                  <a:pt x="179480" y="170218"/>
                  <a:pt x="193948" y="180462"/>
                  <a:pt x="195072" y="195072"/>
                </a:cubicBezTo>
                <a:cubicBezTo>
                  <a:pt x="202241" y="288269"/>
                  <a:pt x="195072" y="382016"/>
                  <a:pt x="195072" y="475488"/>
                </a:cubicBezTo>
              </a:path>
            </a:pathLst>
          </a:custGeom>
          <a:noFill/>
          <a:ln w="28575" cap="flat" cmpd="sng" algn="ctr">
            <a:solidFill>
              <a:schemeClr val="hlink"/>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cxnSp>
        <p:nvCxnSpPr>
          <p:cNvPr id="53" name="Straight Arrow Connector 52">
            <a:extLst>
              <a:ext uri="{FF2B5EF4-FFF2-40B4-BE49-F238E27FC236}">
                <a16:creationId xmlns:a16="http://schemas.microsoft.com/office/drawing/2014/main" id="{6B7B963E-7E88-8073-F620-C88D8D0273E7}"/>
              </a:ext>
            </a:extLst>
          </p:cNvPr>
          <p:cNvCxnSpPr/>
          <p:nvPr/>
        </p:nvCxnSpPr>
        <p:spPr bwMode="auto">
          <a:xfrm>
            <a:off x="4267200" y="2083273"/>
            <a:ext cx="0" cy="688871"/>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Arrow Connector 53">
            <a:extLst>
              <a:ext uri="{FF2B5EF4-FFF2-40B4-BE49-F238E27FC236}">
                <a16:creationId xmlns:a16="http://schemas.microsoft.com/office/drawing/2014/main" id="{1F7387DD-6C68-6CCF-BBCA-D63C5E62AA53}"/>
              </a:ext>
            </a:extLst>
          </p:cNvPr>
          <p:cNvCxnSpPr/>
          <p:nvPr/>
        </p:nvCxnSpPr>
        <p:spPr bwMode="auto">
          <a:xfrm flipV="1">
            <a:off x="5394960" y="2046730"/>
            <a:ext cx="0" cy="704076"/>
          </a:xfrm>
          <a:prstGeom prst="straightConnector1">
            <a:avLst/>
          </a:prstGeom>
          <a:solidFill>
            <a:schemeClr val="accent1"/>
          </a:solidFill>
          <a:ln w="5715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Arrow Connector 55">
            <a:extLst>
              <a:ext uri="{FF2B5EF4-FFF2-40B4-BE49-F238E27FC236}">
                <a16:creationId xmlns:a16="http://schemas.microsoft.com/office/drawing/2014/main" id="{F3E0DB6F-B258-AF54-D570-4C876932C9F6}"/>
              </a:ext>
            </a:extLst>
          </p:cNvPr>
          <p:cNvCxnSpPr/>
          <p:nvPr/>
        </p:nvCxnSpPr>
        <p:spPr bwMode="auto">
          <a:xfrm>
            <a:off x="5654040" y="2089406"/>
            <a:ext cx="0" cy="688871"/>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Arrow Connector 56">
            <a:extLst>
              <a:ext uri="{FF2B5EF4-FFF2-40B4-BE49-F238E27FC236}">
                <a16:creationId xmlns:a16="http://schemas.microsoft.com/office/drawing/2014/main" id="{9A397BF7-C2F1-EF96-AEAD-0DC55F4CF84B}"/>
              </a:ext>
            </a:extLst>
          </p:cNvPr>
          <p:cNvCxnSpPr/>
          <p:nvPr/>
        </p:nvCxnSpPr>
        <p:spPr bwMode="auto">
          <a:xfrm flipV="1">
            <a:off x="6781800" y="2068068"/>
            <a:ext cx="0" cy="704076"/>
          </a:xfrm>
          <a:prstGeom prst="straightConnector1">
            <a:avLst/>
          </a:prstGeom>
          <a:solidFill>
            <a:schemeClr val="accent1"/>
          </a:solidFill>
          <a:ln w="5715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Arrow Connector 57">
            <a:extLst>
              <a:ext uri="{FF2B5EF4-FFF2-40B4-BE49-F238E27FC236}">
                <a16:creationId xmlns:a16="http://schemas.microsoft.com/office/drawing/2014/main" id="{E3A74B24-83BF-E094-837F-8F531E43F499}"/>
              </a:ext>
            </a:extLst>
          </p:cNvPr>
          <p:cNvCxnSpPr/>
          <p:nvPr/>
        </p:nvCxnSpPr>
        <p:spPr bwMode="auto">
          <a:xfrm>
            <a:off x="7025640" y="2089406"/>
            <a:ext cx="0" cy="688871"/>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Arrow Connector 58">
            <a:extLst>
              <a:ext uri="{FF2B5EF4-FFF2-40B4-BE49-F238E27FC236}">
                <a16:creationId xmlns:a16="http://schemas.microsoft.com/office/drawing/2014/main" id="{EC7BB9FA-6F08-79EA-E250-1818B3D168B5}"/>
              </a:ext>
            </a:extLst>
          </p:cNvPr>
          <p:cNvCxnSpPr/>
          <p:nvPr/>
        </p:nvCxnSpPr>
        <p:spPr bwMode="auto">
          <a:xfrm flipV="1">
            <a:off x="8153400" y="2068068"/>
            <a:ext cx="0" cy="704076"/>
          </a:xfrm>
          <a:prstGeom prst="straightConnector1">
            <a:avLst/>
          </a:prstGeom>
          <a:solidFill>
            <a:schemeClr val="accent1"/>
          </a:solidFill>
          <a:ln w="5715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 name="TextBox 59">
            <a:extLst>
              <a:ext uri="{FF2B5EF4-FFF2-40B4-BE49-F238E27FC236}">
                <a16:creationId xmlns:a16="http://schemas.microsoft.com/office/drawing/2014/main" id="{1121A3C5-3E23-7142-DE39-958D009E0705}"/>
              </a:ext>
            </a:extLst>
          </p:cNvPr>
          <p:cNvSpPr txBox="1"/>
          <p:nvPr/>
        </p:nvSpPr>
        <p:spPr>
          <a:xfrm>
            <a:off x="3915919" y="2707148"/>
            <a:ext cx="993648" cy="369332"/>
          </a:xfrm>
          <a:prstGeom prst="rect">
            <a:avLst/>
          </a:prstGeom>
          <a:noFill/>
        </p:spPr>
        <p:txBody>
          <a:bodyPr wrap="square" rtlCol="0">
            <a:spAutoFit/>
          </a:bodyPr>
          <a:lstStyle/>
          <a:p>
            <a:r>
              <a:rPr lang="en-US" sz="1800" dirty="0">
                <a:solidFill>
                  <a:srgbClr val="FF0000"/>
                </a:solidFill>
              </a:rPr>
              <a:t>Icm1</a:t>
            </a:r>
          </a:p>
        </p:txBody>
      </p:sp>
      <p:sp>
        <p:nvSpPr>
          <p:cNvPr id="61" name="TextBox 60">
            <a:extLst>
              <a:ext uri="{FF2B5EF4-FFF2-40B4-BE49-F238E27FC236}">
                <a16:creationId xmlns:a16="http://schemas.microsoft.com/office/drawing/2014/main" id="{14E7373F-CE9C-F4B5-EE85-F5935D29BFE5}"/>
              </a:ext>
            </a:extLst>
          </p:cNvPr>
          <p:cNvSpPr txBox="1"/>
          <p:nvPr/>
        </p:nvSpPr>
        <p:spPr>
          <a:xfrm>
            <a:off x="5077969" y="2700528"/>
            <a:ext cx="993648" cy="369332"/>
          </a:xfrm>
          <a:prstGeom prst="rect">
            <a:avLst/>
          </a:prstGeom>
          <a:noFill/>
        </p:spPr>
        <p:txBody>
          <a:bodyPr wrap="square" rtlCol="0">
            <a:spAutoFit/>
          </a:bodyPr>
          <a:lstStyle/>
          <a:p>
            <a:r>
              <a:rPr lang="en-US" sz="1800" dirty="0">
                <a:solidFill>
                  <a:srgbClr val="00B0F0"/>
                </a:solidFill>
              </a:rPr>
              <a:t>Icm2</a:t>
            </a:r>
          </a:p>
        </p:txBody>
      </p:sp>
      <p:sp>
        <p:nvSpPr>
          <p:cNvPr id="62" name="Freeform: Shape 61">
            <a:extLst>
              <a:ext uri="{FF2B5EF4-FFF2-40B4-BE49-F238E27FC236}">
                <a16:creationId xmlns:a16="http://schemas.microsoft.com/office/drawing/2014/main" id="{28957771-18F1-4682-808C-14285A00E110}"/>
              </a:ext>
            </a:extLst>
          </p:cNvPr>
          <p:cNvSpPr/>
          <p:nvPr/>
        </p:nvSpPr>
        <p:spPr bwMode="auto">
          <a:xfrm rot="21412246">
            <a:off x="5020199" y="2976319"/>
            <a:ext cx="1962912" cy="243840"/>
          </a:xfrm>
          <a:custGeom>
            <a:avLst/>
            <a:gdLst>
              <a:gd name="connsiteX0" fmla="*/ 0 w 1962912"/>
              <a:gd name="connsiteY0" fmla="*/ 121920 h 243840"/>
              <a:gd name="connsiteX1" fmla="*/ 60960 w 1962912"/>
              <a:gd name="connsiteY1" fmla="*/ 109728 h 243840"/>
              <a:gd name="connsiteX2" fmla="*/ 195072 w 1962912"/>
              <a:gd name="connsiteY2" fmla="*/ 97536 h 243840"/>
              <a:gd name="connsiteX3" fmla="*/ 231648 w 1962912"/>
              <a:gd name="connsiteY3" fmla="*/ 0 h 243840"/>
              <a:gd name="connsiteX4" fmla="*/ 365760 w 1962912"/>
              <a:gd name="connsiteY4" fmla="*/ 60960 h 243840"/>
              <a:gd name="connsiteX5" fmla="*/ 390144 w 1962912"/>
              <a:gd name="connsiteY5" fmla="*/ 121920 h 243840"/>
              <a:gd name="connsiteX6" fmla="*/ 426720 w 1962912"/>
              <a:gd name="connsiteY6" fmla="*/ 48768 h 243840"/>
              <a:gd name="connsiteX7" fmla="*/ 463296 w 1962912"/>
              <a:gd name="connsiteY7" fmla="*/ 36576 h 243840"/>
              <a:gd name="connsiteX8" fmla="*/ 560832 w 1962912"/>
              <a:gd name="connsiteY8" fmla="*/ 48768 h 243840"/>
              <a:gd name="connsiteX9" fmla="*/ 585216 w 1962912"/>
              <a:gd name="connsiteY9" fmla="*/ 109728 h 243840"/>
              <a:gd name="connsiteX10" fmla="*/ 658368 w 1962912"/>
              <a:gd name="connsiteY10" fmla="*/ 36576 h 243840"/>
              <a:gd name="connsiteX11" fmla="*/ 780288 w 1962912"/>
              <a:gd name="connsiteY11" fmla="*/ 48768 h 243840"/>
              <a:gd name="connsiteX12" fmla="*/ 792480 w 1962912"/>
              <a:gd name="connsiteY12" fmla="*/ 121920 h 243840"/>
              <a:gd name="connsiteX13" fmla="*/ 829056 w 1962912"/>
              <a:gd name="connsiteY13" fmla="*/ 146304 h 243840"/>
              <a:gd name="connsiteX14" fmla="*/ 1036320 w 1962912"/>
              <a:gd name="connsiteY14" fmla="*/ 134112 h 243840"/>
              <a:gd name="connsiteX15" fmla="*/ 1085088 w 1962912"/>
              <a:gd name="connsiteY15" fmla="*/ 85344 h 243840"/>
              <a:gd name="connsiteX16" fmla="*/ 1146048 w 1962912"/>
              <a:gd name="connsiteY16" fmla="*/ 73152 h 243840"/>
              <a:gd name="connsiteX17" fmla="*/ 1182624 w 1962912"/>
              <a:gd name="connsiteY17" fmla="*/ 146304 h 243840"/>
              <a:gd name="connsiteX18" fmla="*/ 1219200 w 1962912"/>
              <a:gd name="connsiteY18" fmla="*/ 243840 h 243840"/>
              <a:gd name="connsiteX19" fmla="*/ 1267968 w 1962912"/>
              <a:gd name="connsiteY19" fmla="*/ 146304 h 243840"/>
              <a:gd name="connsiteX20" fmla="*/ 1292352 w 1962912"/>
              <a:gd name="connsiteY20" fmla="*/ 97536 h 243840"/>
              <a:gd name="connsiteX21" fmla="*/ 1328928 w 1962912"/>
              <a:gd name="connsiteY21" fmla="*/ 85344 h 243840"/>
              <a:gd name="connsiteX22" fmla="*/ 1377696 w 1962912"/>
              <a:gd name="connsiteY22" fmla="*/ 158496 h 243840"/>
              <a:gd name="connsiteX23" fmla="*/ 1402080 w 1962912"/>
              <a:gd name="connsiteY23" fmla="*/ 195072 h 243840"/>
              <a:gd name="connsiteX24" fmla="*/ 1414272 w 1962912"/>
              <a:gd name="connsiteY24" fmla="*/ 231648 h 243840"/>
              <a:gd name="connsiteX25" fmla="*/ 1450848 w 1962912"/>
              <a:gd name="connsiteY25" fmla="*/ 195072 h 243840"/>
              <a:gd name="connsiteX26" fmla="*/ 1487424 w 1962912"/>
              <a:gd name="connsiteY26" fmla="*/ 182880 h 243840"/>
              <a:gd name="connsiteX27" fmla="*/ 1499616 w 1962912"/>
              <a:gd name="connsiteY27" fmla="*/ 146304 h 243840"/>
              <a:gd name="connsiteX28" fmla="*/ 1572768 w 1962912"/>
              <a:gd name="connsiteY28" fmla="*/ 97536 h 243840"/>
              <a:gd name="connsiteX29" fmla="*/ 1621536 w 1962912"/>
              <a:gd name="connsiteY29" fmla="*/ 73152 h 243840"/>
              <a:gd name="connsiteX30" fmla="*/ 1645920 w 1962912"/>
              <a:gd name="connsiteY30" fmla="*/ 146304 h 243840"/>
              <a:gd name="connsiteX31" fmla="*/ 1658112 w 1962912"/>
              <a:gd name="connsiteY31" fmla="*/ 219456 h 243840"/>
              <a:gd name="connsiteX32" fmla="*/ 1755648 w 1962912"/>
              <a:gd name="connsiteY32" fmla="*/ 195072 h 243840"/>
              <a:gd name="connsiteX33" fmla="*/ 1962912 w 1962912"/>
              <a:gd name="connsiteY33" fmla="*/ 195072 h 24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62912" h="243840">
                <a:moveTo>
                  <a:pt x="0" y="121920"/>
                </a:moveTo>
                <a:cubicBezTo>
                  <a:pt x="20320" y="117856"/>
                  <a:pt x="40398" y="112298"/>
                  <a:pt x="60960" y="109728"/>
                </a:cubicBezTo>
                <a:cubicBezTo>
                  <a:pt x="105502" y="104160"/>
                  <a:pt x="157313" y="121810"/>
                  <a:pt x="195072" y="97536"/>
                </a:cubicBezTo>
                <a:cubicBezTo>
                  <a:pt x="224280" y="78759"/>
                  <a:pt x="219456" y="32512"/>
                  <a:pt x="231648" y="0"/>
                </a:cubicBezTo>
                <a:cubicBezTo>
                  <a:pt x="276352" y="20320"/>
                  <a:pt x="326838" y="31020"/>
                  <a:pt x="365760" y="60960"/>
                </a:cubicBezTo>
                <a:cubicBezTo>
                  <a:pt x="383107" y="74304"/>
                  <a:pt x="368684" y="126212"/>
                  <a:pt x="390144" y="121920"/>
                </a:cubicBezTo>
                <a:cubicBezTo>
                  <a:pt x="416877" y="116573"/>
                  <a:pt x="408978" y="69467"/>
                  <a:pt x="426720" y="48768"/>
                </a:cubicBezTo>
                <a:cubicBezTo>
                  <a:pt x="435084" y="39010"/>
                  <a:pt x="451104" y="40640"/>
                  <a:pt x="463296" y="36576"/>
                </a:cubicBezTo>
                <a:cubicBezTo>
                  <a:pt x="495808" y="40640"/>
                  <a:pt x="532736" y="31911"/>
                  <a:pt x="560832" y="48768"/>
                </a:cubicBezTo>
                <a:cubicBezTo>
                  <a:pt x="579598" y="60028"/>
                  <a:pt x="564454" y="102807"/>
                  <a:pt x="585216" y="109728"/>
                </a:cubicBezTo>
                <a:cubicBezTo>
                  <a:pt x="609962" y="117977"/>
                  <a:pt x="648488" y="51396"/>
                  <a:pt x="658368" y="36576"/>
                </a:cubicBezTo>
                <a:cubicBezTo>
                  <a:pt x="699008" y="40640"/>
                  <a:pt x="745831" y="26841"/>
                  <a:pt x="780288" y="48768"/>
                </a:cubicBezTo>
                <a:cubicBezTo>
                  <a:pt x="801144" y="62040"/>
                  <a:pt x="781425" y="99809"/>
                  <a:pt x="792480" y="121920"/>
                </a:cubicBezTo>
                <a:cubicBezTo>
                  <a:pt x="799033" y="135026"/>
                  <a:pt x="816864" y="138176"/>
                  <a:pt x="829056" y="146304"/>
                </a:cubicBezTo>
                <a:cubicBezTo>
                  <a:pt x="898144" y="142240"/>
                  <a:pt x="968995" y="150142"/>
                  <a:pt x="1036320" y="134112"/>
                </a:cubicBezTo>
                <a:cubicBezTo>
                  <a:pt x="1058684" y="128787"/>
                  <a:pt x="1064992" y="96509"/>
                  <a:pt x="1085088" y="85344"/>
                </a:cubicBezTo>
                <a:cubicBezTo>
                  <a:pt x="1103203" y="75280"/>
                  <a:pt x="1125728" y="77216"/>
                  <a:pt x="1146048" y="73152"/>
                </a:cubicBezTo>
                <a:cubicBezTo>
                  <a:pt x="1158240" y="97536"/>
                  <a:pt x="1172499" y="120992"/>
                  <a:pt x="1182624" y="146304"/>
                </a:cubicBezTo>
                <a:cubicBezTo>
                  <a:pt x="1249024" y="312304"/>
                  <a:pt x="1133307" y="72053"/>
                  <a:pt x="1219200" y="243840"/>
                </a:cubicBezTo>
                <a:lnTo>
                  <a:pt x="1267968" y="146304"/>
                </a:lnTo>
                <a:cubicBezTo>
                  <a:pt x="1276096" y="130048"/>
                  <a:pt x="1275110" y="103283"/>
                  <a:pt x="1292352" y="97536"/>
                </a:cubicBezTo>
                <a:lnTo>
                  <a:pt x="1328928" y="85344"/>
                </a:lnTo>
                <a:lnTo>
                  <a:pt x="1377696" y="158496"/>
                </a:lnTo>
                <a:cubicBezTo>
                  <a:pt x="1385824" y="170688"/>
                  <a:pt x="1397446" y="181171"/>
                  <a:pt x="1402080" y="195072"/>
                </a:cubicBezTo>
                <a:lnTo>
                  <a:pt x="1414272" y="231648"/>
                </a:lnTo>
                <a:cubicBezTo>
                  <a:pt x="1426464" y="219456"/>
                  <a:pt x="1436502" y="204636"/>
                  <a:pt x="1450848" y="195072"/>
                </a:cubicBezTo>
                <a:cubicBezTo>
                  <a:pt x="1461541" y="187943"/>
                  <a:pt x="1478337" y="191967"/>
                  <a:pt x="1487424" y="182880"/>
                </a:cubicBezTo>
                <a:cubicBezTo>
                  <a:pt x="1496511" y="173793"/>
                  <a:pt x="1492487" y="156997"/>
                  <a:pt x="1499616" y="146304"/>
                </a:cubicBezTo>
                <a:cubicBezTo>
                  <a:pt x="1530282" y="100304"/>
                  <a:pt x="1531013" y="115431"/>
                  <a:pt x="1572768" y="97536"/>
                </a:cubicBezTo>
                <a:cubicBezTo>
                  <a:pt x="1589473" y="90377"/>
                  <a:pt x="1605280" y="81280"/>
                  <a:pt x="1621536" y="73152"/>
                </a:cubicBezTo>
                <a:cubicBezTo>
                  <a:pt x="1629664" y="97536"/>
                  <a:pt x="1639686" y="121368"/>
                  <a:pt x="1645920" y="146304"/>
                </a:cubicBezTo>
                <a:cubicBezTo>
                  <a:pt x="1651916" y="170286"/>
                  <a:pt x="1639121" y="203630"/>
                  <a:pt x="1658112" y="219456"/>
                </a:cubicBezTo>
                <a:cubicBezTo>
                  <a:pt x="1674705" y="233284"/>
                  <a:pt x="1734744" y="196117"/>
                  <a:pt x="1755648" y="195072"/>
                </a:cubicBezTo>
                <a:cubicBezTo>
                  <a:pt x="1824650" y="191622"/>
                  <a:pt x="1893824" y="195072"/>
                  <a:pt x="1962912" y="195072"/>
                </a:cubicBezTo>
              </a:path>
            </a:pathLst>
          </a:custGeom>
          <a:noFill/>
          <a:ln w="76200" cap="flat" cmpd="sng" algn="ctr">
            <a:solidFill>
              <a:srgbClr val="7030A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cxnSp>
        <p:nvCxnSpPr>
          <p:cNvPr id="64" name="Connector: Curved 63">
            <a:extLst>
              <a:ext uri="{FF2B5EF4-FFF2-40B4-BE49-F238E27FC236}">
                <a16:creationId xmlns:a16="http://schemas.microsoft.com/office/drawing/2014/main" id="{A9168DAD-6D4F-3A01-78B9-11B1CD711A6C}"/>
              </a:ext>
            </a:extLst>
          </p:cNvPr>
          <p:cNvCxnSpPr/>
          <p:nvPr/>
        </p:nvCxnSpPr>
        <p:spPr bwMode="auto">
          <a:xfrm flipV="1">
            <a:off x="5205984" y="3413184"/>
            <a:ext cx="1575816" cy="15159"/>
          </a:xfrm>
          <a:prstGeom prst="curvedConnector3">
            <a:avLst>
              <a:gd name="adj1" fmla="val 50000"/>
            </a:avLst>
          </a:prstGeom>
          <a:solidFill>
            <a:schemeClr val="accent1"/>
          </a:solidFill>
          <a:ln w="38100" cap="flat" cmpd="sng" algn="ctr">
            <a:solidFill>
              <a:srgbClr val="7030A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 name="TextBox 68">
            <a:extLst>
              <a:ext uri="{FF2B5EF4-FFF2-40B4-BE49-F238E27FC236}">
                <a16:creationId xmlns:a16="http://schemas.microsoft.com/office/drawing/2014/main" id="{A9760EAC-F1B3-4AA8-83CB-8BCD0CF0C39F}"/>
              </a:ext>
            </a:extLst>
          </p:cNvPr>
          <p:cNvSpPr txBox="1"/>
          <p:nvPr/>
        </p:nvSpPr>
        <p:spPr>
          <a:xfrm>
            <a:off x="5740146" y="3462157"/>
            <a:ext cx="993648" cy="369332"/>
          </a:xfrm>
          <a:prstGeom prst="rect">
            <a:avLst/>
          </a:prstGeom>
          <a:noFill/>
        </p:spPr>
        <p:txBody>
          <a:bodyPr wrap="square" rtlCol="0">
            <a:spAutoFit/>
          </a:bodyPr>
          <a:lstStyle/>
          <a:p>
            <a:r>
              <a:rPr lang="en-US" sz="1800" dirty="0" err="1">
                <a:solidFill>
                  <a:srgbClr val="7030A0"/>
                </a:solidFill>
              </a:rPr>
              <a:t>Vcm</a:t>
            </a:r>
            <a:endParaRPr lang="en-US" sz="1800" dirty="0">
              <a:solidFill>
                <a:srgbClr val="7030A0"/>
              </a:solidFill>
            </a:endParaRPr>
          </a:p>
        </p:txBody>
      </p:sp>
    </p:spTree>
    <p:extLst>
      <p:ext uri="{BB962C8B-B14F-4D97-AF65-F5344CB8AC3E}">
        <p14:creationId xmlns:p14="http://schemas.microsoft.com/office/powerpoint/2010/main" val="4153186441"/>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D1896D-F8EA-7D54-007A-D9DA701FCA34}"/>
              </a:ext>
            </a:extLst>
          </p:cNvPr>
          <p:cNvSpPr txBox="1"/>
          <p:nvPr/>
        </p:nvSpPr>
        <p:spPr>
          <a:xfrm>
            <a:off x="152400" y="61555"/>
            <a:ext cx="11887200" cy="584775"/>
          </a:xfrm>
          <a:prstGeom prst="rect">
            <a:avLst/>
          </a:prstGeom>
          <a:noFill/>
        </p:spPr>
        <p:txBody>
          <a:bodyPr wrap="square" rtlCol="0" anchor="ctr">
            <a:spAutoFit/>
          </a:bodyPr>
          <a:lstStyle/>
          <a:p>
            <a:r>
              <a:rPr lang="en-US" sz="3200" dirty="0">
                <a:effectLst>
                  <a:outerShdw blurRad="38100" dist="38100" dir="2700000" algn="tl">
                    <a:srgbClr val="000000">
                      <a:alpha val="43137"/>
                    </a:srgbClr>
                  </a:outerShdw>
                </a:effectLst>
              </a:rPr>
              <a:t>EMC Emissions</a:t>
            </a:r>
          </a:p>
        </p:txBody>
      </p:sp>
      <p:pic>
        <p:nvPicPr>
          <p:cNvPr id="4" name="Picture 3">
            <a:extLst>
              <a:ext uri="{FF2B5EF4-FFF2-40B4-BE49-F238E27FC236}">
                <a16:creationId xmlns:a16="http://schemas.microsoft.com/office/drawing/2014/main" id="{083D8724-268D-BE87-79E4-CA32706C65E2}"/>
              </a:ext>
            </a:extLst>
          </p:cNvPr>
          <p:cNvPicPr>
            <a:picLocks noChangeAspect="1"/>
          </p:cNvPicPr>
          <p:nvPr/>
        </p:nvPicPr>
        <p:blipFill>
          <a:blip r:embed="rId3"/>
          <a:stretch>
            <a:fillRect/>
          </a:stretch>
        </p:blipFill>
        <p:spPr>
          <a:xfrm>
            <a:off x="2113429" y="914400"/>
            <a:ext cx="5305425" cy="1647208"/>
          </a:xfrm>
          <a:prstGeom prst="rect">
            <a:avLst/>
          </a:prstGeom>
        </p:spPr>
      </p:pic>
      <p:pic>
        <p:nvPicPr>
          <p:cNvPr id="14" name="Picture 13">
            <a:extLst>
              <a:ext uri="{FF2B5EF4-FFF2-40B4-BE49-F238E27FC236}">
                <a16:creationId xmlns:a16="http://schemas.microsoft.com/office/drawing/2014/main" id="{5DC68243-9E37-9F18-CD7C-447DB808F089}"/>
              </a:ext>
            </a:extLst>
          </p:cNvPr>
          <p:cNvPicPr>
            <a:picLocks noChangeAspect="1"/>
          </p:cNvPicPr>
          <p:nvPr/>
        </p:nvPicPr>
        <p:blipFill>
          <a:blip r:embed="rId4"/>
          <a:stretch>
            <a:fillRect/>
          </a:stretch>
        </p:blipFill>
        <p:spPr>
          <a:xfrm>
            <a:off x="2095500" y="2733524"/>
            <a:ext cx="8001000" cy="2921000"/>
          </a:xfrm>
          <a:prstGeom prst="rect">
            <a:avLst/>
          </a:prstGeom>
        </p:spPr>
      </p:pic>
      <p:sp>
        <p:nvSpPr>
          <p:cNvPr id="17" name="TextBox 16">
            <a:extLst>
              <a:ext uri="{FF2B5EF4-FFF2-40B4-BE49-F238E27FC236}">
                <a16:creationId xmlns:a16="http://schemas.microsoft.com/office/drawing/2014/main" id="{9DE87F18-0969-BD32-4846-11E51D804134}"/>
              </a:ext>
            </a:extLst>
          </p:cNvPr>
          <p:cNvSpPr txBox="1"/>
          <p:nvPr/>
        </p:nvSpPr>
        <p:spPr>
          <a:xfrm>
            <a:off x="2265829" y="5574268"/>
            <a:ext cx="4038600" cy="353943"/>
          </a:xfrm>
          <a:prstGeom prst="rect">
            <a:avLst/>
          </a:prstGeom>
          <a:noFill/>
        </p:spPr>
        <p:txBody>
          <a:bodyPr wrap="square" rtlCol="0">
            <a:spAutoFit/>
          </a:bodyPr>
          <a:lstStyle/>
          <a:p>
            <a:r>
              <a:rPr lang="en-US" sz="1700" dirty="0"/>
              <a:t>Measured in </a:t>
            </a:r>
            <a:r>
              <a:rPr lang="en-US" sz="1700" dirty="0" err="1"/>
              <a:t>dBuV</a:t>
            </a:r>
            <a:r>
              <a:rPr lang="en-US" sz="1700" dirty="0"/>
              <a:t> (Voltage Method) </a:t>
            </a:r>
          </a:p>
        </p:txBody>
      </p:sp>
    </p:spTree>
    <p:extLst>
      <p:ext uri="{BB962C8B-B14F-4D97-AF65-F5344CB8AC3E}">
        <p14:creationId xmlns:p14="http://schemas.microsoft.com/office/powerpoint/2010/main" val="2094031739"/>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D1896D-F8EA-7D54-007A-D9DA701FCA34}"/>
              </a:ext>
            </a:extLst>
          </p:cNvPr>
          <p:cNvSpPr txBox="1"/>
          <p:nvPr/>
        </p:nvSpPr>
        <p:spPr>
          <a:xfrm>
            <a:off x="152400" y="61555"/>
            <a:ext cx="11887200" cy="584775"/>
          </a:xfrm>
          <a:prstGeom prst="rect">
            <a:avLst/>
          </a:prstGeom>
          <a:noFill/>
        </p:spPr>
        <p:txBody>
          <a:bodyPr wrap="square" rtlCol="0" anchor="ctr">
            <a:spAutoFit/>
          </a:bodyPr>
          <a:lstStyle/>
          <a:p>
            <a:r>
              <a:rPr lang="en-US" sz="3200" dirty="0">
                <a:effectLst>
                  <a:outerShdw blurRad="38100" dist="38100" dir="2700000" algn="tl">
                    <a:srgbClr val="000000">
                      <a:alpha val="43137"/>
                    </a:srgbClr>
                  </a:outerShdw>
                </a:effectLst>
              </a:rPr>
              <a:t>EMC Emissions: Under Control</a:t>
            </a:r>
          </a:p>
        </p:txBody>
      </p:sp>
      <p:sp>
        <p:nvSpPr>
          <p:cNvPr id="2" name="TextBox 1">
            <a:extLst>
              <a:ext uri="{FF2B5EF4-FFF2-40B4-BE49-F238E27FC236}">
                <a16:creationId xmlns:a16="http://schemas.microsoft.com/office/drawing/2014/main" id="{1A94350C-0962-408E-B04E-71C46627A995}"/>
              </a:ext>
            </a:extLst>
          </p:cNvPr>
          <p:cNvSpPr txBox="1"/>
          <p:nvPr/>
        </p:nvSpPr>
        <p:spPr>
          <a:xfrm>
            <a:off x="167640" y="1066800"/>
            <a:ext cx="5791200" cy="307777"/>
          </a:xfrm>
          <a:prstGeom prst="rect">
            <a:avLst/>
          </a:prstGeom>
          <a:solidFill>
            <a:srgbClr val="FF9900"/>
          </a:solidFill>
          <a:ln>
            <a:solidFill>
              <a:srgbClr val="0070C0"/>
            </a:solidFill>
          </a:ln>
        </p:spPr>
        <p:txBody>
          <a:bodyPr wrap="square" rtlCol="0">
            <a:spAutoFit/>
          </a:bodyPr>
          <a:lstStyle/>
          <a:p>
            <a:pPr algn="ctr"/>
            <a:r>
              <a:rPr lang="en-US" sz="1400" dirty="0">
                <a:ln>
                  <a:solidFill>
                    <a:schemeClr val="tx1"/>
                  </a:solidFill>
                </a:ln>
              </a:rPr>
              <a:t>DIFFERENTIAL Mode Emissions</a:t>
            </a:r>
          </a:p>
        </p:txBody>
      </p:sp>
      <p:sp>
        <p:nvSpPr>
          <p:cNvPr id="5" name="TextBox 4">
            <a:extLst>
              <a:ext uri="{FF2B5EF4-FFF2-40B4-BE49-F238E27FC236}">
                <a16:creationId xmlns:a16="http://schemas.microsoft.com/office/drawing/2014/main" id="{E3D71C21-063E-7880-6686-0849C3FC8B66}"/>
              </a:ext>
            </a:extLst>
          </p:cNvPr>
          <p:cNvSpPr txBox="1"/>
          <p:nvPr/>
        </p:nvSpPr>
        <p:spPr>
          <a:xfrm>
            <a:off x="6111240" y="1066799"/>
            <a:ext cx="5791200" cy="307777"/>
          </a:xfrm>
          <a:prstGeom prst="rect">
            <a:avLst/>
          </a:prstGeom>
          <a:solidFill>
            <a:srgbClr val="FF9900"/>
          </a:solidFill>
          <a:ln>
            <a:solidFill>
              <a:srgbClr val="0070C0"/>
            </a:solidFill>
          </a:ln>
        </p:spPr>
        <p:txBody>
          <a:bodyPr wrap="square" rtlCol="0">
            <a:spAutoFit/>
          </a:bodyPr>
          <a:lstStyle/>
          <a:p>
            <a:pPr algn="ctr"/>
            <a:r>
              <a:rPr lang="en-US" sz="1400" dirty="0">
                <a:ln>
                  <a:solidFill>
                    <a:schemeClr val="tx1"/>
                  </a:solidFill>
                </a:ln>
              </a:rPr>
              <a:t>COMMON Mode Emissions</a:t>
            </a:r>
          </a:p>
        </p:txBody>
      </p:sp>
      <p:sp>
        <p:nvSpPr>
          <p:cNvPr id="7" name="TextBox 6">
            <a:extLst>
              <a:ext uri="{FF2B5EF4-FFF2-40B4-BE49-F238E27FC236}">
                <a16:creationId xmlns:a16="http://schemas.microsoft.com/office/drawing/2014/main" id="{568A89FC-CA9E-D21F-C49B-4A9EEB8312FF}"/>
              </a:ext>
            </a:extLst>
          </p:cNvPr>
          <p:cNvSpPr txBox="1"/>
          <p:nvPr/>
        </p:nvSpPr>
        <p:spPr>
          <a:xfrm>
            <a:off x="167640" y="1554063"/>
            <a:ext cx="5791200" cy="4524315"/>
          </a:xfrm>
          <a:prstGeom prst="rect">
            <a:avLst/>
          </a:prstGeom>
          <a:noFill/>
        </p:spPr>
        <p:txBody>
          <a:bodyPr wrap="square">
            <a:spAutoFit/>
          </a:bodyPr>
          <a:lstStyle/>
          <a:p>
            <a:pPr marL="742950" lvl="1" indent="-285750">
              <a:buFont typeface="Arial" panose="020B0604020202020204" pitchFamily="34" charset="0"/>
              <a:buChar char="•"/>
            </a:pPr>
            <a:r>
              <a:rPr lang="en-US" sz="1600" dirty="0"/>
              <a:t>Board layout by reducing the loop area.  Clock signals should be routed first on a PCB. The length of the clock trace should be minimized, as well as the number of vias used.  On a multilayer PCB, clocks should be routed on a layer adjacent to a solid (not split) ground plane. </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Reduce the magnitude of the current. </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Slow down signal rise and fall times using software as the first option or by adding a series resistor.</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Minimize crosstalk -  clock traces should not be run parallel to data bus or signal leads for long distance.</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Use Spread Spectrum whenever possible with maximum modulation span without violating specifications or distorting the signal.</a:t>
            </a:r>
          </a:p>
        </p:txBody>
      </p:sp>
      <p:sp>
        <p:nvSpPr>
          <p:cNvPr id="8" name="TextBox 7">
            <a:extLst>
              <a:ext uri="{FF2B5EF4-FFF2-40B4-BE49-F238E27FC236}">
                <a16:creationId xmlns:a16="http://schemas.microsoft.com/office/drawing/2014/main" id="{4C63A914-4357-9EA5-D368-B94E1BE88655}"/>
              </a:ext>
            </a:extLst>
          </p:cNvPr>
          <p:cNvSpPr txBox="1"/>
          <p:nvPr/>
        </p:nvSpPr>
        <p:spPr>
          <a:xfrm>
            <a:off x="6111240" y="1554063"/>
            <a:ext cx="5791200" cy="4770537"/>
          </a:xfrm>
          <a:prstGeom prst="rect">
            <a:avLst/>
          </a:prstGeom>
          <a:noFill/>
        </p:spPr>
        <p:txBody>
          <a:bodyPr wrap="square">
            <a:spAutoFit/>
          </a:bodyPr>
          <a:lstStyle/>
          <a:p>
            <a:pPr marL="742950" lvl="1" indent="-285750">
              <a:buFont typeface="Arial" panose="020B0604020202020204" pitchFamily="34" charset="0"/>
              <a:buChar char="•"/>
            </a:pPr>
            <a:r>
              <a:rPr lang="en-US" sz="1600" dirty="0"/>
              <a:t>Minimize GND Impedance (use dedicated GND planes, avoid creating slots on those and stich with  GND vias all other GND structures to it). Use as many dedicated GND layers as Program Budget allows.</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Pay special attention to GND islands around/below connectors. It has to be solid and uninterrupted while connector GND pins must have a good (low impedance) connection to it.</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Slow down signal rise and fall times</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Use very tight intra-pair (P to N) differential pair length matching. 0.1mm tolerance is a common value.</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Avoid using vias on high-speed traces.</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Minimize Characteristic Impedance mismatch along traces.</a:t>
            </a:r>
          </a:p>
        </p:txBody>
      </p:sp>
    </p:spTree>
    <p:extLst>
      <p:ext uri="{BB962C8B-B14F-4D97-AF65-F5344CB8AC3E}">
        <p14:creationId xmlns:p14="http://schemas.microsoft.com/office/powerpoint/2010/main" val="2003289727"/>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129DE0E1-A340-4743-864F-F8C282CB6E68}" type="slidenum">
              <a:rPr lang="de-DE" smtClean="0"/>
              <a:pPr/>
              <a:t>38</a:t>
            </a:fld>
            <a:endParaRPr lang="de-DE"/>
          </a:p>
        </p:txBody>
      </p:sp>
      <p:sp>
        <p:nvSpPr>
          <p:cNvPr id="7" name="TextBox 6"/>
          <p:cNvSpPr txBox="1"/>
          <p:nvPr/>
        </p:nvSpPr>
        <p:spPr>
          <a:xfrm>
            <a:off x="381000" y="828829"/>
            <a:ext cx="11430000" cy="2308324"/>
          </a:xfrm>
          <a:prstGeom prst="rect">
            <a:avLst/>
          </a:prstGeom>
          <a:noFill/>
        </p:spPr>
        <p:txBody>
          <a:bodyPr wrap="square" rtlCol="0" anchor="ctr">
            <a:spAutoFit/>
          </a:bodyPr>
          <a:lstStyle/>
          <a:p>
            <a:pPr algn="ctr"/>
            <a:r>
              <a:rPr lang="en-US" sz="7200" b="1" dirty="0">
                <a:effectLst>
                  <a:outerShdw blurRad="38100" dist="38100" dir="2700000" algn="tl">
                    <a:srgbClr val="000000">
                      <a:alpha val="43137"/>
                    </a:srgbClr>
                  </a:outerShdw>
                </a:effectLst>
              </a:rPr>
              <a:t>Standard Types of Automotive EMC Tests</a:t>
            </a:r>
          </a:p>
        </p:txBody>
      </p:sp>
      <p:pic>
        <p:nvPicPr>
          <p:cNvPr id="689154" name="Picture 2">
            <a:extLst>
              <a:ext uri="{FF2B5EF4-FFF2-40B4-BE49-F238E27FC236}">
                <a16:creationId xmlns:a16="http://schemas.microsoft.com/office/drawing/2014/main" id="{E61C76A0-33B8-2E1E-3027-0E00FAC0C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4" y="327660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89156" name="Picture 4">
            <a:extLst>
              <a:ext uri="{FF2B5EF4-FFF2-40B4-BE49-F238E27FC236}">
                <a16:creationId xmlns:a16="http://schemas.microsoft.com/office/drawing/2014/main" id="{2FC3A1A7-7FA9-8720-0F76-CA8E2E5F5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9026" y="3276600"/>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846419545"/>
              </p:ext>
            </p:extLst>
          </p:nvPr>
        </p:nvGraphicFramePr>
        <p:xfrm>
          <a:off x="2133600" y="1223666"/>
          <a:ext cx="8305800" cy="4719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93F68AB-2375-A212-88BC-E76EFA55EC2B}"/>
              </a:ext>
            </a:extLst>
          </p:cNvPr>
          <p:cNvSpPr txBox="1"/>
          <p:nvPr/>
        </p:nvSpPr>
        <p:spPr>
          <a:xfrm>
            <a:off x="152400" y="61555"/>
            <a:ext cx="11887200" cy="584775"/>
          </a:xfrm>
          <a:prstGeom prst="rect">
            <a:avLst/>
          </a:prstGeom>
          <a:noFill/>
        </p:spPr>
        <p:txBody>
          <a:bodyPr wrap="square" rtlCol="0" anchor="ctr">
            <a:spAutoFit/>
          </a:bodyPr>
          <a:lstStyle/>
          <a:p>
            <a:r>
              <a:rPr lang="en-US" sz="3200" dirty="0">
                <a:effectLst>
                  <a:outerShdw blurRad="38100" dist="38100" dir="2700000" algn="tl">
                    <a:srgbClr val="000000">
                      <a:alpha val="43137"/>
                    </a:srgbClr>
                  </a:outerShdw>
                </a:effectLst>
              </a:rPr>
              <a:t>EMC Compliance Tests</a:t>
            </a:r>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27" y="145866"/>
            <a:ext cx="9734548" cy="427037"/>
          </a:xfrm>
        </p:spPr>
        <p:txBody>
          <a:bodyPr>
            <a:noAutofit/>
          </a:bodyPr>
          <a:lstStyle/>
          <a:p>
            <a:br>
              <a:rPr lang="en-US" sz="3200" dirty="0">
                <a:effectLst>
                  <a:outerShdw blurRad="38100" dist="38100" dir="2700000" algn="tl">
                    <a:srgbClr val="000000">
                      <a:alpha val="43137"/>
                    </a:srgbClr>
                  </a:outerShdw>
                </a:effectLst>
              </a:rPr>
            </a:br>
            <a:br>
              <a:rPr lang="en-US" sz="3200" dirty="0">
                <a:effectLst>
                  <a:outerShdw blurRad="38100" dist="38100" dir="2700000" algn="tl">
                    <a:srgbClr val="000000">
                      <a:alpha val="43137"/>
                    </a:srgbClr>
                  </a:outerShdw>
                </a:effectLst>
              </a:rPr>
            </a:b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EMC Fundamentals</a:t>
            </a:r>
            <a:r>
              <a:rPr lang="fr-FR" sz="3200" dirty="0">
                <a:solidFill>
                  <a:schemeClr val="tx2">
                    <a:lumMod val="85000"/>
                    <a:lumOff val="15000"/>
                  </a:schemeClr>
                </a:solidFill>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Technical Terminology</a:t>
            </a:r>
            <a:endParaRPr lang="fr-FR" sz="3200" b="0" dirty="0">
              <a:solidFill>
                <a:schemeClr val="accent1">
                  <a:lumMod val="75000"/>
                </a:schemeClr>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0"/>
          </p:nvPr>
        </p:nvSpPr>
        <p:spPr/>
        <p:txBody>
          <a:bodyPr/>
          <a:lstStyle/>
          <a:p>
            <a:pPr>
              <a:defRPr/>
            </a:pPr>
            <a:fld id="{3F68EE47-8D85-4895-B4FE-B5BDFC9901F8}" type="slidenum">
              <a:rPr lang="de-DE" smtClean="0"/>
              <a:pPr>
                <a:defRPr/>
              </a:pPr>
              <a:t>4</a:t>
            </a:fld>
            <a:endParaRPr lang="de-DE"/>
          </a:p>
        </p:txBody>
      </p:sp>
      <p:sp>
        <p:nvSpPr>
          <p:cNvPr id="6" name="Rectangle 3"/>
          <p:cNvSpPr txBox="1">
            <a:spLocks noChangeArrowheads="1"/>
          </p:cNvSpPr>
          <p:nvPr/>
        </p:nvSpPr>
        <p:spPr bwMode="auto">
          <a:xfrm>
            <a:off x="1992312" y="1447800"/>
            <a:ext cx="8207375" cy="46815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nSpc>
                <a:spcPct val="110000"/>
              </a:lnSpc>
              <a:spcBef>
                <a:spcPts val="0"/>
              </a:spcBef>
              <a:buClr>
                <a:schemeClr val="bg2"/>
              </a:buClr>
              <a:buFont typeface="Wingdings" pitchFamily="2" charset="2"/>
              <a:buChar char="n"/>
              <a:defRPr/>
            </a:pPr>
            <a:r>
              <a:rPr lang="en-US" b="1" dirty="0"/>
              <a:t>EMC</a:t>
            </a:r>
            <a:r>
              <a:rPr lang="en-US" dirty="0"/>
              <a:t> </a:t>
            </a:r>
            <a:r>
              <a:rPr lang="en-US" dirty="0">
                <a:sym typeface="Wingdings" pitchFamily="2" charset="2"/>
              </a:rPr>
              <a:t> </a:t>
            </a:r>
            <a:r>
              <a:rPr lang="en-US" b="1" dirty="0">
                <a:sym typeface="Wingdings" pitchFamily="2" charset="2"/>
              </a:rPr>
              <a:t>Electromagnetic compatibility</a:t>
            </a:r>
          </a:p>
          <a:p>
            <a:pPr lvl="1">
              <a:lnSpc>
                <a:spcPct val="110000"/>
              </a:lnSpc>
              <a:spcBef>
                <a:spcPct val="50000"/>
              </a:spcBef>
              <a:buClr>
                <a:schemeClr val="bg2"/>
              </a:buClr>
              <a:buFont typeface="Wingdings" pitchFamily="2" charset="2"/>
              <a:buChar char="n"/>
              <a:defRPr/>
            </a:pPr>
            <a:r>
              <a:rPr lang="en-US" sz="1800" dirty="0">
                <a:solidFill>
                  <a:schemeClr val="bg2">
                    <a:lumMod val="75000"/>
                  </a:schemeClr>
                </a:solidFill>
                <a:sym typeface="Wingdings" pitchFamily="2" charset="2"/>
              </a:rPr>
              <a:t>Definition:  an electronic device’s ability to coexist with other devices without causing functional disturbances &amp; not be disturbed by other devices</a:t>
            </a:r>
          </a:p>
          <a:p>
            <a:pPr>
              <a:lnSpc>
                <a:spcPct val="110000"/>
              </a:lnSpc>
              <a:spcBef>
                <a:spcPct val="50000"/>
              </a:spcBef>
              <a:buClr>
                <a:schemeClr val="bg2"/>
              </a:buClr>
              <a:buFont typeface="Wingdings" pitchFamily="2" charset="2"/>
              <a:buChar char="n"/>
              <a:defRPr/>
            </a:pPr>
            <a:r>
              <a:rPr lang="en-US" b="1" dirty="0"/>
              <a:t>EMI</a:t>
            </a:r>
            <a:r>
              <a:rPr lang="en-US" dirty="0"/>
              <a:t> </a:t>
            </a:r>
            <a:r>
              <a:rPr lang="en-US" dirty="0">
                <a:sym typeface="Wingdings" pitchFamily="2" charset="2"/>
              </a:rPr>
              <a:t> Electromagnetic interference</a:t>
            </a:r>
          </a:p>
          <a:p>
            <a:pPr lvl="1">
              <a:lnSpc>
                <a:spcPct val="110000"/>
              </a:lnSpc>
              <a:spcBef>
                <a:spcPct val="50000"/>
              </a:spcBef>
              <a:buClr>
                <a:schemeClr val="bg2"/>
              </a:buClr>
              <a:buFont typeface="Wingdings" pitchFamily="2" charset="2"/>
              <a:buChar char="n"/>
              <a:defRPr/>
            </a:pPr>
            <a:r>
              <a:rPr lang="en-US" sz="1800" dirty="0">
                <a:solidFill>
                  <a:schemeClr val="bg2">
                    <a:lumMod val="75000"/>
                  </a:schemeClr>
                </a:solidFill>
                <a:sym typeface="Wingdings" pitchFamily="2" charset="2"/>
              </a:rPr>
              <a:t>Definition: Disruption of an electronic device’s function(s) due to conducted or radiated electromagnetic energy into the device</a:t>
            </a:r>
          </a:p>
          <a:p>
            <a:pPr>
              <a:lnSpc>
                <a:spcPct val="110000"/>
              </a:lnSpc>
              <a:spcBef>
                <a:spcPct val="50000"/>
              </a:spcBef>
              <a:buClr>
                <a:schemeClr val="bg2"/>
              </a:buClr>
              <a:buFont typeface="Wingdings" pitchFamily="2" charset="2"/>
              <a:buChar char="n"/>
              <a:defRPr/>
            </a:pPr>
            <a:r>
              <a:rPr lang="en-US" b="1" dirty="0">
                <a:sym typeface="Wingdings" pitchFamily="2" charset="2"/>
              </a:rPr>
              <a:t>ESD</a:t>
            </a:r>
            <a:r>
              <a:rPr lang="en-US" dirty="0">
                <a:sym typeface="Wingdings" pitchFamily="2" charset="2"/>
              </a:rPr>
              <a:t>  Electrostatic discharge</a:t>
            </a:r>
          </a:p>
          <a:p>
            <a:pPr lvl="1">
              <a:lnSpc>
                <a:spcPct val="110000"/>
              </a:lnSpc>
              <a:spcBef>
                <a:spcPct val="50000"/>
              </a:spcBef>
              <a:buClr>
                <a:schemeClr val="bg2"/>
              </a:buClr>
              <a:buFont typeface="Wingdings" pitchFamily="2" charset="2"/>
              <a:buChar char="n"/>
              <a:defRPr/>
            </a:pPr>
            <a:r>
              <a:rPr lang="en-US" sz="1800" dirty="0">
                <a:solidFill>
                  <a:schemeClr val="bg2">
                    <a:lumMod val="75000"/>
                  </a:schemeClr>
                </a:solidFill>
                <a:sym typeface="Wingdings" pitchFamily="2" charset="2"/>
              </a:rPr>
              <a:t>Definition: Sudden transfer of charge from one object to another</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2238"/>
            <a:ext cx="11125200" cy="427037"/>
          </a:xfrm>
        </p:spPr>
        <p:txBody>
          <a:bodyPr/>
          <a:lstStyle/>
          <a:p>
            <a:r>
              <a:rPr lang="en-US" sz="3200" dirty="0">
                <a:effectLst>
                  <a:outerShdw blurRad="38100" dist="38100" dir="2700000" algn="tl">
                    <a:srgbClr val="000000">
                      <a:alpha val="43137"/>
                    </a:srgbClr>
                  </a:outerShdw>
                </a:effectLst>
              </a:rPr>
              <a:t>Radiated Emissions: </a:t>
            </a:r>
            <a:r>
              <a:rPr lang="en-US" sz="3200" dirty="0">
                <a:solidFill>
                  <a:schemeClr val="tx2">
                    <a:lumMod val="85000"/>
                    <a:lumOff val="15000"/>
                  </a:schemeClr>
                </a:solidFill>
                <a:effectLst>
                  <a:outerShdw blurRad="38100" dist="38100" dir="2700000" algn="tl">
                    <a:srgbClr val="000000">
                      <a:alpha val="43137"/>
                    </a:srgbClr>
                  </a:outerShdw>
                </a:effectLst>
              </a:rPr>
              <a:t>Vehicle-Level EMC Validation</a:t>
            </a:r>
            <a:endParaRPr lang="en-US" sz="3200" dirty="0">
              <a:solidFill>
                <a:schemeClr val="accent1">
                  <a:lumMod val="75000"/>
                </a:schemeClr>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0"/>
          </p:nvPr>
        </p:nvSpPr>
        <p:spPr/>
        <p:txBody>
          <a:bodyPr/>
          <a:lstStyle/>
          <a:p>
            <a:fld id="{129DE0E1-A340-4743-864F-F8C282CB6E68}" type="slidenum">
              <a:rPr lang="de-DE" smtClean="0"/>
              <a:pPr/>
              <a:t>40</a:t>
            </a:fld>
            <a:endParaRPr lang="de-DE"/>
          </a:p>
        </p:txBody>
      </p:sp>
      <p:pic>
        <p:nvPicPr>
          <p:cNvPr id="665602" name="Picture 2" descr="EMC &amp; EMI – Global Automotive Research Centre">
            <a:extLst>
              <a:ext uri="{FF2B5EF4-FFF2-40B4-BE49-F238E27FC236}">
                <a16:creationId xmlns:a16="http://schemas.microsoft.com/office/drawing/2014/main" id="{FB2AF679-BB38-C3EC-46AE-B0C0BE84E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0035" y="1343025"/>
            <a:ext cx="573511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665604" name="Picture 4" descr="EMC &amp; EMI – Global Automotive Research Centre">
            <a:extLst>
              <a:ext uri="{FF2B5EF4-FFF2-40B4-BE49-F238E27FC236}">
                <a16:creationId xmlns:a16="http://schemas.microsoft.com/office/drawing/2014/main" id="{5B3171C2-044C-2792-2C39-64A195E865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434" y="1343025"/>
            <a:ext cx="5886409" cy="4191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594" y="146219"/>
            <a:ext cx="11238406" cy="427037"/>
          </a:xfrm>
        </p:spPr>
        <p:txBody>
          <a:bodyPr/>
          <a:lstStyle/>
          <a:p>
            <a:r>
              <a:rPr lang="en-US" sz="3200" dirty="0">
                <a:effectLst>
                  <a:outerShdw blurRad="38100" dist="38100" dir="2700000" algn="tl">
                    <a:srgbClr val="000000">
                      <a:alpha val="43137"/>
                    </a:srgbClr>
                  </a:outerShdw>
                </a:effectLst>
              </a:rPr>
              <a:t>Radiated Emissions: </a:t>
            </a:r>
            <a:r>
              <a:rPr lang="en-US" sz="3200" dirty="0">
                <a:solidFill>
                  <a:schemeClr val="tx2">
                    <a:lumMod val="85000"/>
                    <a:lumOff val="15000"/>
                  </a:schemeClr>
                </a:solidFill>
                <a:effectLst>
                  <a:outerShdw blurRad="38100" dist="38100" dir="2700000" algn="tl">
                    <a:srgbClr val="000000">
                      <a:alpha val="43137"/>
                    </a:srgbClr>
                  </a:outerShdw>
                </a:effectLst>
              </a:rPr>
              <a:t>Component-Level EMC Validation</a:t>
            </a:r>
            <a:endParaRPr lang="en-US" sz="3200" dirty="0">
              <a:solidFill>
                <a:schemeClr val="accent1">
                  <a:lumMod val="75000"/>
                </a:schemeClr>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0"/>
          </p:nvPr>
        </p:nvSpPr>
        <p:spPr/>
        <p:txBody>
          <a:bodyPr/>
          <a:lstStyle/>
          <a:p>
            <a:fld id="{129DE0E1-A340-4743-864F-F8C282CB6E68}" type="slidenum">
              <a:rPr lang="de-DE" smtClean="0"/>
              <a:pPr/>
              <a:t>41</a:t>
            </a:fld>
            <a:endParaRPr lang="de-DE"/>
          </a:p>
        </p:txBody>
      </p:sp>
      <p:pic>
        <p:nvPicPr>
          <p:cNvPr id="4" name="Picture 3" descr="C:\Users\mstubber\Documents\Clusters\JLR_MLA\Testing\B-sample Development\RE 181001\20180928_144207.jpg">
            <a:extLst>
              <a:ext uri="{FF2B5EF4-FFF2-40B4-BE49-F238E27FC236}">
                <a16:creationId xmlns:a16="http://schemas.microsoft.com/office/drawing/2014/main" id="{38833D8D-7006-A16E-9457-121EBE492C3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1892"/>
          <a:stretch/>
        </p:blipFill>
        <p:spPr bwMode="auto">
          <a:xfrm>
            <a:off x="1789113" y="1219200"/>
            <a:ext cx="4105874" cy="24052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mstubber\Documents\Audio\V408N\Testing\Investigations\170921 -RE310\20170921_101808.jpg">
            <a:extLst>
              <a:ext uri="{FF2B5EF4-FFF2-40B4-BE49-F238E27FC236}">
                <a16:creationId xmlns:a16="http://schemas.microsoft.com/office/drawing/2014/main" id="{F7C10DDC-A74F-8E20-0488-A4DAE454265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107" b="9367"/>
          <a:stretch/>
        </p:blipFill>
        <p:spPr bwMode="auto">
          <a:xfrm>
            <a:off x="6096000" y="1243259"/>
            <a:ext cx="4105874" cy="23812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mstubber\Documents\Audio\FORD-B515\Testing\Investigations\RE310 C2 development\P130616_16.53_[04].jpg">
            <a:extLst>
              <a:ext uri="{FF2B5EF4-FFF2-40B4-BE49-F238E27FC236}">
                <a16:creationId xmlns:a16="http://schemas.microsoft.com/office/drawing/2014/main" id="{7B1F7487-0009-A5C5-A461-5C87B9E24D1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7000" contrast="-38000"/>
                    </a14:imgEffect>
                  </a14:imgLayer>
                </a14:imgProps>
              </a:ext>
              <a:ext uri="{28A0092B-C50C-407E-A947-70E740481C1C}">
                <a14:useLocalDpi xmlns:a14="http://schemas.microsoft.com/office/drawing/2010/main" val="0"/>
              </a:ext>
            </a:extLst>
          </a:blip>
          <a:srcRect t="24191" r="27227" b="37905"/>
          <a:stretch/>
        </p:blipFill>
        <p:spPr bwMode="auto">
          <a:xfrm>
            <a:off x="6096000" y="4053490"/>
            <a:ext cx="4105874" cy="23473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041AD05-BFA5-70C7-D536-BD44206BEF6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32157" t="36403" r="20063" b="23311"/>
          <a:stretch/>
        </p:blipFill>
        <p:spPr>
          <a:xfrm>
            <a:off x="1789113" y="4085161"/>
            <a:ext cx="4105874" cy="2315639"/>
          </a:xfrm>
          <a:prstGeom prst="rect">
            <a:avLst/>
          </a:prstGeom>
        </p:spPr>
      </p:pic>
      <p:sp>
        <p:nvSpPr>
          <p:cNvPr id="9" name="TextBox 8">
            <a:extLst>
              <a:ext uri="{FF2B5EF4-FFF2-40B4-BE49-F238E27FC236}">
                <a16:creationId xmlns:a16="http://schemas.microsoft.com/office/drawing/2014/main" id="{CB8027B3-9716-104D-BB3B-1E1C5892C022}"/>
              </a:ext>
            </a:extLst>
          </p:cNvPr>
          <p:cNvSpPr txBox="1"/>
          <p:nvPr/>
        </p:nvSpPr>
        <p:spPr>
          <a:xfrm>
            <a:off x="1789113" y="880645"/>
            <a:ext cx="4105874" cy="338554"/>
          </a:xfrm>
          <a:prstGeom prst="rect">
            <a:avLst/>
          </a:prstGeom>
          <a:solidFill>
            <a:srgbClr val="FFC000"/>
          </a:solidFill>
          <a:ln>
            <a:solidFill>
              <a:srgbClr val="002060"/>
            </a:solidFill>
          </a:ln>
        </p:spPr>
        <p:txBody>
          <a:bodyPr wrap="square" rtlCol="0">
            <a:spAutoFit/>
          </a:bodyPr>
          <a:lstStyle/>
          <a:p>
            <a:pPr algn="ctr"/>
            <a:r>
              <a:rPr lang="en-GB" sz="1600" dirty="0"/>
              <a:t>Rod Antenna 150kHz – 30MHz</a:t>
            </a:r>
          </a:p>
        </p:txBody>
      </p:sp>
      <p:sp>
        <p:nvSpPr>
          <p:cNvPr id="13" name="TextBox 12">
            <a:extLst>
              <a:ext uri="{FF2B5EF4-FFF2-40B4-BE49-F238E27FC236}">
                <a16:creationId xmlns:a16="http://schemas.microsoft.com/office/drawing/2014/main" id="{594F2F5E-7AE3-3BF8-173D-1FD92D3B4D20}"/>
              </a:ext>
            </a:extLst>
          </p:cNvPr>
          <p:cNvSpPr txBox="1"/>
          <p:nvPr/>
        </p:nvSpPr>
        <p:spPr>
          <a:xfrm>
            <a:off x="6096000" y="880646"/>
            <a:ext cx="4105874" cy="338554"/>
          </a:xfrm>
          <a:prstGeom prst="rect">
            <a:avLst/>
          </a:prstGeom>
          <a:solidFill>
            <a:srgbClr val="FFC000"/>
          </a:solidFill>
          <a:ln>
            <a:solidFill>
              <a:srgbClr val="002060"/>
            </a:solidFill>
          </a:ln>
        </p:spPr>
        <p:txBody>
          <a:bodyPr wrap="square" rtlCol="0">
            <a:spAutoFit/>
          </a:bodyPr>
          <a:lstStyle/>
          <a:p>
            <a:pPr algn="ctr"/>
            <a:r>
              <a:rPr lang="en-GB" sz="1600" dirty="0"/>
              <a:t>Biconical Antenna 20MHz-300MHz</a:t>
            </a:r>
          </a:p>
        </p:txBody>
      </p:sp>
      <p:sp>
        <p:nvSpPr>
          <p:cNvPr id="14" name="TextBox 13">
            <a:extLst>
              <a:ext uri="{FF2B5EF4-FFF2-40B4-BE49-F238E27FC236}">
                <a16:creationId xmlns:a16="http://schemas.microsoft.com/office/drawing/2014/main" id="{7B0E44BC-3531-75A2-538D-23EFCEA8ACC0}"/>
              </a:ext>
            </a:extLst>
          </p:cNvPr>
          <p:cNvSpPr txBox="1"/>
          <p:nvPr/>
        </p:nvSpPr>
        <p:spPr>
          <a:xfrm>
            <a:off x="1789113" y="3714936"/>
            <a:ext cx="4105874" cy="338554"/>
          </a:xfrm>
          <a:prstGeom prst="rect">
            <a:avLst/>
          </a:prstGeom>
          <a:solidFill>
            <a:srgbClr val="FFC000"/>
          </a:solidFill>
          <a:ln>
            <a:solidFill>
              <a:srgbClr val="002060"/>
            </a:solidFill>
          </a:ln>
        </p:spPr>
        <p:txBody>
          <a:bodyPr wrap="square" rtlCol="0">
            <a:spAutoFit/>
          </a:bodyPr>
          <a:lstStyle/>
          <a:p>
            <a:pPr algn="ctr"/>
            <a:r>
              <a:rPr lang="en-GB" sz="1600" dirty="0" err="1"/>
              <a:t>LogPeriodic</a:t>
            </a:r>
            <a:r>
              <a:rPr lang="en-GB" sz="1600" dirty="0"/>
              <a:t> Antenna 200MHz-1000MHz</a:t>
            </a:r>
          </a:p>
        </p:txBody>
      </p:sp>
      <p:sp>
        <p:nvSpPr>
          <p:cNvPr id="15" name="TextBox 14">
            <a:extLst>
              <a:ext uri="{FF2B5EF4-FFF2-40B4-BE49-F238E27FC236}">
                <a16:creationId xmlns:a16="http://schemas.microsoft.com/office/drawing/2014/main" id="{CB229752-354A-C731-7B05-E48CF08ADD53}"/>
              </a:ext>
            </a:extLst>
          </p:cNvPr>
          <p:cNvSpPr txBox="1"/>
          <p:nvPr/>
        </p:nvSpPr>
        <p:spPr>
          <a:xfrm>
            <a:off x="6096000" y="3714936"/>
            <a:ext cx="4105874" cy="338554"/>
          </a:xfrm>
          <a:prstGeom prst="rect">
            <a:avLst/>
          </a:prstGeom>
          <a:solidFill>
            <a:srgbClr val="FFC000"/>
          </a:solidFill>
          <a:ln>
            <a:solidFill>
              <a:srgbClr val="002060"/>
            </a:solidFill>
          </a:ln>
        </p:spPr>
        <p:txBody>
          <a:bodyPr wrap="square" rtlCol="0">
            <a:spAutoFit/>
          </a:bodyPr>
          <a:lstStyle/>
          <a:p>
            <a:pPr algn="ctr"/>
            <a:r>
              <a:rPr lang="en-GB" sz="1600" dirty="0"/>
              <a:t>Horn Antenna &gt; 1 GHz</a:t>
            </a:r>
          </a:p>
        </p:txBody>
      </p:sp>
    </p:spTree>
    <p:extLst>
      <p:ext uri="{BB962C8B-B14F-4D97-AF65-F5344CB8AC3E}">
        <p14:creationId xmlns:p14="http://schemas.microsoft.com/office/powerpoint/2010/main" val="1725848781"/>
      </p:ext>
    </p:extLst>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594" y="146219"/>
            <a:ext cx="11238406" cy="427037"/>
          </a:xfrm>
        </p:spPr>
        <p:txBody>
          <a:bodyPr/>
          <a:lstStyle/>
          <a:p>
            <a:r>
              <a:rPr lang="en-US" sz="3200" dirty="0">
                <a:effectLst>
                  <a:outerShdw blurRad="38100" dist="38100" dir="2700000" algn="tl">
                    <a:srgbClr val="000000">
                      <a:alpha val="43137"/>
                    </a:srgbClr>
                  </a:outerShdw>
                </a:effectLst>
              </a:rPr>
              <a:t>Conducted Emissions: </a:t>
            </a:r>
            <a:r>
              <a:rPr lang="en-US" sz="3200" dirty="0">
                <a:solidFill>
                  <a:schemeClr val="tx2">
                    <a:lumMod val="85000"/>
                    <a:lumOff val="15000"/>
                  </a:schemeClr>
                </a:solidFill>
                <a:effectLst>
                  <a:outerShdw blurRad="38100" dist="38100" dir="2700000" algn="tl">
                    <a:srgbClr val="000000">
                      <a:alpha val="43137"/>
                    </a:srgbClr>
                  </a:outerShdw>
                </a:effectLst>
              </a:rPr>
              <a:t>Component-Level EMC Validation</a:t>
            </a:r>
            <a:endParaRPr lang="en-US" sz="3200" dirty="0">
              <a:solidFill>
                <a:schemeClr val="accent1">
                  <a:lumMod val="75000"/>
                </a:schemeClr>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0"/>
          </p:nvPr>
        </p:nvSpPr>
        <p:spPr/>
        <p:txBody>
          <a:bodyPr/>
          <a:lstStyle/>
          <a:p>
            <a:fld id="{129DE0E1-A340-4743-864F-F8C282CB6E68}" type="slidenum">
              <a:rPr lang="de-DE" smtClean="0"/>
              <a:pPr/>
              <a:t>42</a:t>
            </a:fld>
            <a:endParaRPr lang="de-DE"/>
          </a:p>
        </p:txBody>
      </p:sp>
      <p:sp>
        <p:nvSpPr>
          <p:cNvPr id="13" name="TextBox 12">
            <a:extLst>
              <a:ext uri="{FF2B5EF4-FFF2-40B4-BE49-F238E27FC236}">
                <a16:creationId xmlns:a16="http://schemas.microsoft.com/office/drawing/2014/main" id="{594F2F5E-7AE3-3BF8-173D-1FD92D3B4D20}"/>
              </a:ext>
            </a:extLst>
          </p:cNvPr>
          <p:cNvSpPr txBox="1"/>
          <p:nvPr/>
        </p:nvSpPr>
        <p:spPr>
          <a:xfrm>
            <a:off x="7162800" y="904326"/>
            <a:ext cx="4876800" cy="338554"/>
          </a:xfrm>
          <a:prstGeom prst="rect">
            <a:avLst/>
          </a:prstGeom>
          <a:solidFill>
            <a:srgbClr val="FFC000"/>
          </a:solidFill>
          <a:ln>
            <a:solidFill>
              <a:srgbClr val="002060"/>
            </a:solidFill>
          </a:ln>
        </p:spPr>
        <p:txBody>
          <a:bodyPr wrap="square" rtlCol="0">
            <a:spAutoFit/>
          </a:bodyPr>
          <a:lstStyle/>
          <a:p>
            <a:pPr algn="ctr"/>
            <a:r>
              <a:rPr lang="en-GB" sz="1600" dirty="0"/>
              <a:t>Standard Setup: Voltage Method</a:t>
            </a:r>
          </a:p>
        </p:txBody>
      </p:sp>
      <p:pic>
        <p:nvPicPr>
          <p:cNvPr id="679938" name="Picture 2">
            <a:extLst>
              <a:ext uri="{FF2B5EF4-FFF2-40B4-BE49-F238E27FC236}">
                <a16:creationId xmlns:a16="http://schemas.microsoft.com/office/drawing/2014/main" id="{A0E664EC-CD7D-EFF0-A7B0-023D930544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46763"/>
            <a:ext cx="6867722" cy="51507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B8027B3-9716-104D-BB3B-1E1C5892C022}"/>
              </a:ext>
            </a:extLst>
          </p:cNvPr>
          <p:cNvSpPr txBox="1"/>
          <p:nvPr/>
        </p:nvSpPr>
        <p:spPr>
          <a:xfrm>
            <a:off x="152400" y="904326"/>
            <a:ext cx="6867722" cy="338554"/>
          </a:xfrm>
          <a:prstGeom prst="rect">
            <a:avLst/>
          </a:prstGeom>
          <a:solidFill>
            <a:srgbClr val="FFC000"/>
          </a:solidFill>
          <a:ln>
            <a:solidFill>
              <a:srgbClr val="002060"/>
            </a:solidFill>
          </a:ln>
        </p:spPr>
        <p:txBody>
          <a:bodyPr wrap="square" rtlCol="0">
            <a:spAutoFit/>
          </a:bodyPr>
          <a:lstStyle/>
          <a:p>
            <a:pPr algn="ctr"/>
            <a:r>
              <a:rPr lang="en-GB" sz="1600" dirty="0"/>
              <a:t>Test Setup: Voltage Method (150kHz – 108MHz)</a:t>
            </a:r>
          </a:p>
        </p:txBody>
      </p:sp>
      <p:sp>
        <p:nvSpPr>
          <p:cNvPr id="12" name="TextBox 11">
            <a:extLst>
              <a:ext uri="{FF2B5EF4-FFF2-40B4-BE49-F238E27FC236}">
                <a16:creationId xmlns:a16="http://schemas.microsoft.com/office/drawing/2014/main" id="{F37C1A59-CA38-15F2-4748-09C4600DC2B3}"/>
              </a:ext>
            </a:extLst>
          </p:cNvPr>
          <p:cNvSpPr txBox="1"/>
          <p:nvPr/>
        </p:nvSpPr>
        <p:spPr>
          <a:xfrm>
            <a:off x="1371600" y="1414551"/>
            <a:ext cx="762000" cy="923330"/>
          </a:xfrm>
          <a:prstGeom prst="rect">
            <a:avLst/>
          </a:prstGeom>
          <a:solidFill>
            <a:srgbClr val="00B050"/>
          </a:solidFill>
        </p:spPr>
        <p:txBody>
          <a:bodyPr wrap="square" rtlCol="0">
            <a:spAutoFit/>
          </a:bodyPr>
          <a:lstStyle/>
          <a:p>
            <a:pPr algn="ctr"/>
            <a:r>
              <a:rPr lang="en-US" sz="1800" dirty="0"/>
              <a:t>VBAT (+) LISN</a:t>
            </a:r>
          </a:p>
        </p:txBody>
      </p:sp>
      <p:cxnSp>
        <p:nvCxnSpPr>
          <p:cNvPr id="18" name="Straight Arrow Connector 17">
            <a:extLst>
              <a:ext uri="{FF2B5EF4-FFF2-40B4-BE49-F238E27FC236}">
                <a16:creationId xmlns:a16="http://schemas.microsoft.com/office/drawing/2014/main" id="{98AD0369-BC9C-78A1-8AE4-06FAB4010831}"/>
              </a:ext>
            </a:extLst>
          </p:cNvPr>
          <p:cNvCxnSpPr/>
          <p:nvPr/>
        </p:nvCxnSpPr>
        <p:spPr bwMode="auto">
          <a:xfrm flipV="1">
            <a:off x="1726660" y="3822159"/>
            <a:ext cx="0" cy="782107"/>
          </a:xfrm>
          <a:prstGeom prst="straightConnector1">
            <a:avLst/>
          </a:prstGeom>
          <a:solidFill>
            <a:schemeClr val="accent1"/>
          </a:solidFill>
          <a:ln w="57150" cap="flat" cmpd="sng" algn="ctr">
            <a:solidFill>
              <a:srgbClr val="FF33CC"/>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a:extLst>
              <a:ext uri="{FF2B5EF4-FFF2-40B4-BE49-F238E27FC236}">
                <a16:creationId xmlns:a16="http://schemas.microsoft.com/office/drawing/2014/main" id="{DFF7503F-38C4-776A-B644-8A0C781419CC}"/>
              </a:ext>
            </a:extLst>
          </p:cNvPr>
          <p:cNvSpPr txBox="1"/>
          <p:nvPr/>
        </p:nvSpPr>
        <p:spPr>
          <a:xfrm>
            <a:off x="1251626" y="4419600"/>
            <a:ext cx="881974" cy="646331"/>
          </a:xfrm>
          <a:prstGeom prst="rect">
            <a:avLst/>
          </a:prstGeom>
          <a:solidFill>
            <a:srgbClr val="FF33CC"/>
          </a:solidFill>
        </p:spPr>
        <p:txBody>
          <a:bodyPr wrap="square" rtlCol="0">
            <a:spAutoFit/>
          </a:bodyPr>
          <a:lstStyle/>
          <a:p>
            <a:pPr algn="ctr"/>
            <a:r>
              <a:rPr lang="en-US" sz="1800" dirty="0"/>
              <a:t>VBAT Cable</a:t>
            </a:r>
          </a:p>
        </p:txBody>
      </p:sp>
      <p:cxnSp>
        <p:nvCxnSpPr>
          <p:cNvPr id="19" name="Straight Arrow Connector 18">
            <a:extLst>
              <a:ext uri="{FF2B5EF4-FFF2-40B4-BE49-F238E27FC236}">
                <a16:creationId xmlns:a16="http://schemas.microsoft.com/office/drawing/2014/main" id="{D5FFD616-0D43-3B3B-048E-49F44642485F}"/>
              </a:ext>
            </a:extLst>
          </p:cNvPr>
          <p:cNvCxnSpPr/>
          <p:nvPr/>
        </p:nvCxnSpPr>
        <p:spPr bwMode="auto">
          <a:xfrm flipV="1">
            <a:off x="5215647" y="3234127"/>
            <a:ext cx="0" cy="782107"/>
          </a:xfrm>
          <a:prstGeom prst="straightConnector1">
            <a:avLst/>
          </a:prstGeom>
          <a:solidFill>
            <a:schemeClr val="accent1"/>
          </a:solidFill>
          <a:ln w="57150" cap="flat" cmpd="sng" algn="ctr">
            <a:solidFill>
              <a:srgbClr val="FF33CC"/>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9">
            <a:extLst>
              <a:ext uri="{FF2B5EF4-FFF2-40B4-BE49-F238E27FC236}">
                <a16:creationId xmlns:a16="http://schemas.microsoft.com/office/drawing/2014/main" id="{5754BC15-C959-99C4-3F61-437E82651685}"/>
              </a:ext>
            </a:extLst>
          </p:cNvPr>
          <p:cNvSpPr txBox="1"/>
          <p:nvPr/>
        </p:nvSpPr>
        <p:spPr>
          <a:xfrm>
            <a:off x="4740613" y="3831568"/>
            <a:ext cx="881974" cy="646331"/>
          </a:xfrm>
          <a:prstGeom prst="rect">
            <a:avLst/>
          </a:prstGeom>
          <a:solidFill>
            <a:srgbClr val="FF33CC"/>
          </a:solidFill>
        </p:spPr>
        <p:txBody>
          <a:bodyPr wrap="square" rtlCol="0">
            <a:spAutoFit/>
          </a:bodyPr>
          <a:lstStyle/>
          <a:p>
            <a:pPr algn="ctr"/>
            <a:r>
              <a:rPr lang="en-US" sz="1800" dirty="0"/>
              <a:t>GND Cable</a:t>
            </a:r>
          </a:p>
        </p:txBody>
      </p:sp>
      <p:cxnSp>
        <p:nvCxnSpPr>
          <p:cNvPr id="21" name="Straight Arrow Connector 20">
            <a:extLst>
              <a:ext uri="{FF2B5EF4-FFF2-40B4-BE49-F238E27FC236}">
                <a16:creationId xmlns:a16="http://schemas.microsoft.com/office/drawing/2014/main" id="{E5513DAA-4377-5D23-3ADC-A54E8BE4B9F0}"/>
              </a:ext>
            </a:extLst>
          </p:cNvPr>
          <p:cNvCxnSpPr/>
          <p:nvPr/>
        </p:nvCxnSpPr>
        <p:spPr bwMode="auto">
          <a:xfrm flipH="1">
            <a:off x="5715000" y="2927866"/>
            <a:ext cx="533400" cy="0"/>
          </a:xfrm>
          <a:prstGeom prst="straightConnector1">
            <a:avLst/>
          </a:prstGeom>
          <a:solidFill>
            <a:schemeClr val="accent1"/>
          </a:solidFill>
          <a:ln w="57150" cap="flat" cmpd="sng" algn="ctr">
            <a:solidFill>
              <a:srgbClr val="FF99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Box 21">
            <a:extLst>
              <a:ext uri="{FF2B5EF4-FFF2-40B4-BE49-F238E27FC236}">
                <a16:creationId xmlns:a16="http://schemas.microsoft.com/office/drawing/2014/main" id="{D4E434C0-7D8D-C332-6066-2F7CB869CABA}"/>
              </a:ext>
            </a:extLst>
          </p:cNvPr>
          <p:cNvSpPr txBox="1"/>
          <p:nvPr/>
        </p:nvSpPr>
        <p:spPr>
          <a:xfrm>
            <a:off x="6121935" y="2743200"/>
            <a:ext cx="881974" cy="369332"/>
          </a:xfrm>
          <a:prstGeom prst="rect">
            <a:avLst/>
          </a:prstGeom>
          <a:solidFill>
            <a:srgbClr val="FF9900"/>
          </a:solidFill>
        </p:spPr>
        <p:txBody>
          <a:bodyPr wrap="square" rtlCol="0">
            <a:spAutoFit/>
          </a:bodyPr>
          <a:lstStyle/>
          <a:p>
            <a:pPr algn="ctr"/>
            <a:r>
              <a:rPr lang="en-US" sz="1800" dirty="0"/>
              <a:t>50</a:t>
            </a:r>
            <a:r>
              <a:rPr lang="el-GR" sz="1800" dirty="0"/>
              <a:t>Ω</a:t>
            </a:r>
            <a:endParaRPr lang="en-US" sz="1800" dirty="0"/>
          </a:p>
        </p:txBody>
      </p:sp>
      <p:cxnSp>
        <p:nvCxnSpPr>
          <p:cNvPr id="24" name="Straight Arrow Connector 23">
            <a:extLst>
              <a:ext uri="{FF2B5EF4-FFF2-40B4-BE49-F238E27FC236}">
                <a16:creationId xmlns:a16="http://schemas.microsoft.com/office/drawing/2014/main" id="{C32E24F1-A3FC-655C-0400-90D5ADC32694}"/>
              </a:ext>
            </a:extLst>
          </p:cNvPr>
          <p:cNvCxnSpPr/>
          <p:nvPr/>
        </p:nvCxnSpPr>
        <p:spPr bwMode="auto">
          <a:xfrm flipH="1" flipV="1">
            <a:off x="2819400" y="4267200"/>
            <a:ext cx="779834" cy="1852815"/>
          </a:xfrm>
          <a:prstGeom prst="straightConnector1">
            <a:avLst/>
          </a:prstGeom>
          <a:solidFill>
            <a:schemeClr val="accent1"/>
          </a:solidFill>
          <a:ln w="57150" cap="flat" cmpd="sng" algn="ctr">
            <a:solidFill>
              <a:srgbClr val="7030A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a:extLst>
              <a:ext uri="{FF2B5EF4-FFF2-40B4-BE49-F238E27FC236}">
                <a16:creationId xmlns:a16="http://schemas.microsoft.com/office/drawing/2014/main" id="{7579EADF-551C-ECEF-7E7A-6996F3E5D6B5}"/>
              </a:ext>
            </a:extLst>
          </p:cNvPr>
          <p:cNvSpPr txBox="1"/>
          <p:nvPr/>
        </p:nvSpPr>
        <p:spPr>
          <a:xfrm>
            <a:off x="3098259" y="5935349"/>
            <a:ext cx="1567774" cy="646331"/>
          </a:xfrm>
          <a:prstGeom prst="rect">
            <a:avLst/>
          </a:prstGeom>
          <a:solidFill>
            <a:srgbClr val="7030A0"/>
          </a:solidFill>
        </p:spPr>
        <p:txBody>
          <a:bodyPr wrap="square" rtlCol="0">
            <a:spAutoFit/>
          </a:bodyPr>
          <a:lstStyle/>
          <a:p>
            <a:pPr algn="ctr"/>
            <a:r>
              <a:rPr lang="en-US" sz="1800" dirty="0">
                <a:solidFill>
                  <a:schemeClr val="bg1"/>
                </a:solidFill>
              </a:rPr>
              <a:t>Coax to EMI Receiver</a:t>
            </a:r>
          </a:p>
        </p:txBody>
      </p:sp>
      <p:cxnSp>
        <p:nvCxnSpPr>
          <p:cNvPr id="27" name="Straight Arrow Connector 26">
            <a:extLst>
              <a:ext uri="{FF2B5EF4-FFF2-40B4-BE49-F238E27FC236}">
                <a16:creationId xmlns:a16="http://schemas.microsoft.com/office/drawing/2014/main" id="{A283F0D2-18C5-E069-32F6-6C4876B8C083}"/>
              </a:ext>
            </a:extLst>
          </p:cNvPr>
          <p:cNvCxnSpPr>
            <a:stCxn id="28" idx="1"/>
          </p:cNvCxnSpPr>
          <p:nvPr/>
        </p:nvCxnSpPr>
        <p:spPr bwMode="auto">
          <a:xfrm flipH="1" flipV="1">
            <a:off x="4800600" y="4929895"/>
            <a:ext cx="381000" cy="184666"/>
          </a:xfrm>
          <a:prstGeom prst="straightConnector1">
            <a:avLst/>
          </a:prstGeom>
          <a:solidFill>
            <a:schemeClr val="accent1"/>
          </a:solidFill>
          <a:ln w="5715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Box 27">
            <a:extLst>
              <a:ext uri="{FF2B5EF4-FFF2-40B4-BE49-F238E27FC236}">
                <a16:creationId xmlns:a16="http://schemas.microsoft.com/office/drawing/2014/main" id="{638CB508-6FF8-B861-6AA0-43B94DBF25EA}"/>
              </a:ext>
            </a:extLst>
          </p:cNvPr>
          <p:cNvSpPr txBox="1"/>
          <p:nvPr/>
        </p:nvSpPr>
        <p:spPr>
          <a:xfrm>
            <a:off x="5181600" y="4929895"/>
            <a:ext cx="881974" cy="369332"/>
          </a:xfrm>
          <a:prstGeom prst="rect">
            <a:avLst/>
          </a:prstGeom>
          <a:solidFill>
            <a:srgbClr val="00B0F0"/>
          </a:solidFill>
        </p:spPr>
        <p:txBody>
          <a:bodyPr wrap="square" rtlCol="0">
            <a:spAutoFit/>
          </a:bodyPr>
          <a:lstStyle/>
          <a:p>
            <a:pPr algn="ctr"/>
            <a:r>
              <a:rPr lang="en-US" sz="1800" dirty="0"/>
              <a:t>DUT</a:t>
            </a:r>
          </a:p>
        </p:txBody>
      </p:sp>
      <p:pic>
        <p:nvPicPr>
          <p:cNvPr id="679940" name="Picture 4" descr="EMC FLEX BLOG | LISN (Line Impedance Stabilization Network) or AN  (Artificial Network)">
            <a:extLst>
              <a:ext uri="{FF2B5EF4-FFF2-40B4-BE49-F238E27FC236}">
                <a16:creationId xmlns:a16="http://schemas.microsoft.com/office/drawing/2014/main" id="{95CC2EAD-7019-0ED9-632C-5C79F06EA1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3781" y="4591639"/>
            <a:ext cx="4166028" cy="1805916"/>
          </a:xfrm>
          <a:prstGeom prst="rect">
            <a:avLst/>
          </a:prstGeom>
          <a:noFill/>
          <a:extLst>
            <a:ext uri="{909E8E84-426E-40DD-AFC4-6F175D3DCCD1}">
              <a14:hiddenFill xmlns:a14="http://schemas.microsoft.com/office/drawing/2010/main">
                <a:solidFill>
                  <a:srgbClr val="FFFFFF"/>
                </a:solidFill>
              </a14:hiddenFill>
            </a:ext>
          </a:extLst>
        </p:spPr>
      </p:pic>
      <p:pic>
        <p:nvPicPr>
          <p:cNvPr id="679939" name="Picture 679938">
            <a:extLst>
              <a:ext uri="{FF2B5EF4-FFF2-40B4-BE49-F238E27FC236}">
                <a16:creationId xmlns:a16="http://schemas.microsoft.com/office/drawing/2014/main" id="{D61BFD21-2335-69DB-CD7D-1C3365B23131}"/>
              </a:ext>
            </a:extLst>
          </p:cNvPr>
          <p:cNvPicPr>
            <a:picLocks noChangeAspect="1"/>
          </p:cNvPicPr>
          <p:nvPr/>
        </p:nvPicPr>
        <p:blipFill>
          <a:blip r:embed="rId5"/>
          <a:stretch>
            <a:fillRect/>
          </a:stretch>
        </p:blipFill>
        <p:spPr>
          <a:xfrm>
            <a:off x="7196847" y="1275909"/>
            <a:ext cx="4842753" cy="2864813"/>
          </a:xfrm>
          <a:prstGeom prst="rect">
            <a:avLst/>
          </a:prstGeom>
        </p:spPr>
      </p:pic>
      <p:cxnSp>
        <p:nvCxnSpPr>
          <p:cNvPr id="679941" name="Straight Arrow Connector 679940">
            <a:extLst>
              <a:ext uri="{FF2B5EF4-FFF2-40B4-BE49-F238E27FC236}">
                <a16:creationId xmlns:a16="http://schemas.microsoft.com/office/drawing/2014/main" id="{17A5C142-7F96-D03E-4E5E-8C36DAC3DF72}"/>
              </a:ext>
            </a:extLst>
          </p:cNvPr>
          <p:cNvCxnSpPr/>
          <p:nvPr/>
        </p:nvCxnSpPr>
        <p:spPr bwMode="auto">
          <a:xfrm flipV="1">
            <a:off x="4666033" y="4016234"/>
            <a:ext cx="4173167" cy="2209400"/>
          </a:xfrm>
          <a:prstGeom prst="straightConnector1">
            <a:avLst/>
          </a:prstGeom>
          <a:solidFill>
            <a:schemeClr val="accent1"/>
          </a:solidFill>
          <a:ln w="57150" cap="flat" cmpd="sng" algn="ctr">
            <a:solidFill>
              <a:srgbClr val="7030A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9936" name="TextBox 679935">
            <a:extLst>
              <a:ext uri="{FF2B5EF4-FFF2-40B4-BE49-F238E27FC236}">
                <a16:creationId xmlns:a16="http://schemas.microsoft.com/office/drawing/2014/main" id="{2D754FA1-06E4-6877-1BD6-A8FAD0450016}"/>
              </a:ext>
            </a:extLst>
          </p:cNvPr>
          <p:cNvSpPr txBox="1"/>
          <p:nvPr/>
        </p:nvSpPr>
        <p:spPr>
          <a:xfrm>
            <a:off x="7603781" y="4220056"/>
            <a:ext cx="4166028" cy="338554"/>
          </a:xfrm>
          <a:prstGeom prst="rect">
            <a:avLst/>
          </a:prstGeom>
          <a:solidFill>
            <a:srgbClr val="FFC000"/>
          </a:solidFill>
          <a:ln>
            <a:solidFill>
              <a:srgbClr val="002060"/>
            </a:solidFill>
          </a:ln>
        </p:spPr>
        <p:txBody>
          <a:bodyPr wrap="square" rtlCol="0">
            <a:spAutoFit/>
          </a:bodyPr>
          <a:lstStyle/>
          <a:p>
            <a:pPr algn="ctr"/>
            <a:r>
              <a:rPr lang="en-GB" sz="1600" dirty="0"/>
              <a:t>LISN: Line Impedance Stabilization Network</a:t>
            </a:r>
          </a:p>
        </p:txBody>
      </p:sp>
      <p:cxnSp>
        <p:nvCxnSpPr>
          <p:cNvPr id="679943" name="Straight Arrow Connector 679942">
            <a:extLst>
              <a:ext uri="{FF2B5EF4-FFF2-40B4-BE49-F238E27FC236}">
                <a16:creationId xmlns:a16="http://schemas.microsoft.com/office/drawing/2014/main" id="{9A8695C5-254A-76AA-74B4-A587EF457FFB}"/>
              </a:ext>
            </a:extLst>
          </p:cNvPr>
          <p:cNvCxnSpPr>
            <a:stCxn id="28" idx="3"/>
          </p:cNvCxnSpPr>
          <p:nvPr/>
        </p:nvCxnSpPr>
        <p:spPr bwMode="auto">
          <a:xfrm flipV="1">
            <a:off x="6063574" y="2950097"/>
            <a:ext cx="3842425" cy="2164464"/>
          </a:xfrm>
          <a:prstGeom prst="straightConnector1">
            <a:avLst/>
          </a:prstGeom>
          <a:solidFill>
            <a:schemeClr val="accent1"/>
          </a:solidFill>
          <a:ln w="5715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9946" name="Straight Arrow Connector 679945">
            <a:extLst>
              <a:ext uri="{FF2B5EF4-FFF2-40B4-BE49-F238E27FC236}">
                <a16:creationId xmlns:a16="http://schemas.microsoft.com/office/drawing/2014/main" id="{41B9236E-5653-2A40-C3E4-CB5422AAD259}"/>
              </a:ext>
            </a:extLst>
          </p:cNvPr>
          <p:cNvCxnSpPr/>
          <p:nvPr/>
        </p:nvCxnSpPr>
        <p:spPr bwMode="auto">
          <a:xfrm>
            <a:off x="5160047" y="1618827"/>
            <a:ext cx="3221953" cy="904511"/>
          </a:xfrm>
          <a:prstGeom prst="straightConnector1">
            <a:avLst/>
          </a:prstGeom>
          <a:solidFill>
            <a:schemeClr val="accent1"/>
          </a:solidFill>
          <a:ln w="57150" cap="flat" cmpd="sng" algn="ctr">
            <a:solidFill>
              <a:srgbClr val="00B05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9948" name="Straight Arrow Connector 679947">
            <a:extLst>
              <a:ext uri="{FF2B5EF4-FFF2-40B4-BE49-F238E27FC236}">
                <a16:creationId xmlns:a16="http://schemas.microsoft.com/office/drawing/2014/main" id="{CBBB37FA-678D-5934-C384-0126072F07AF}"/>
              </a:ext>
            </a:extLst>
          </p:cNvPr>
          <p:cNvCxnSpPr/>
          <p:nvPr/>
        </p:nvCxnSpPr>
        <p:spPr bwMode="auto">
          <a:xfrm>
            <a:off x="2082482" y="1753257"/>
            <a:ext cx="6156840" cy="954747"/>
          </a:xfrm>
          <a:prstGeom prst="straightConnector1">
            <a:avLst/>
          </a:prstGeom>
          <a:solidFill>
            <a:schemeClr val="accent1"/>
          </a:solidFill>
          <a:ln w="57150" cap="flat" cmpd="sng" algn="ctr">
            <a:solidFill>
              <a:srgbClr val="00B05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a:extLst>
              <a:ext uri="{FF2B5EF4-FFF2-40B4-BE49-F238E27FC236}">
                <a16:creationId xmlns:a16="http://schemas.microsoft.com/office/drawing/2014/main" id="{5BB540D6-18D5-E003-7297-00FF0FF288C3}"/>
              </a:ext>
            </a:extLst>
          </p:cNvPr>
          <p:cNvSpPr txBox="1"/>
          <p:nvPr/>
        </p:nvSpPr>
        <p:spPr>
          <a:xfrm>
            <a:off x="4419600" y="1385687"/>
            <a:ext cx="762000" cy="923330"/>
          </a:xfrm>
          <a:prstGeom prst="rect">
            <a:avLst/>
          </a:prstGeom>
          <a:solidFill>
            <a:srgbClr val="00B050"/>
          </a:solidFill>
        </p:spPr>
        <p:txBody>
          <a:bodyPr wrap="square" rtlCol="0">
            <a:spAutoFit/>
          </a:bodyPr>
          <a:lstStyle/>
          <a:p>
            <a:pPr algn="ctr"/>
            <a:r>
              <a:rPr lang="en-US" sz="1800" dirty="0"/>
              <a:t>GND (-) LISN</a:t>
            </a:r>
          </a:p>
        </p:txBody>
      </p:sp>
    </p:spTree>
    <p:extLst>
      <p:ext uri="{BB962C8B-B14F-4D97-AF65-F5344CB8AC3E}">
        <p14:creationId xmlns:p14="http://schemas.microsoft.com/office/powerpoint/2010/main" val="16098858"/>
      </p:ext>
    </p:extLst>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3F68EE47-8D85-4895-B4FE-B5BDFC9901F8}" type="slidenum">
              <a:rPr lang="de-DE" smtClean="0"/>
              <a:pPr>
                <a:defRPr/>
              </a:pPr>
              <a:t>43</a:t>
            </a:fld>
            <a:endParaRPr lang="de-DE"/>
          </a:p>
        </p:txBody>
      </p:sp>
      <p:pic>
        <p:nvPicPr>
          <p:cNvPr id="7" name="Picture 2" descr="W:\VTC_UK_EMC_Results\TR 17\EL17.07959 - JLR 10SV2 Validation II\ESD\Photos\IMG_0639.JPG">
            <a:extLst>
              <a:ext uri="{FF2B5EF4-FFF2-40B4-BE49-F238E27FC236}">
                <a16:creationId xmlns:a16="http://schemas.microsoft.com/office/drawing/2014/main" id="{D9F0120A-62CA-3A14-71EB-DE4ECA46F7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19201"/>
            <a:ext cx="5867400" cy="44005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W:\VTC_UK_EMC_Results\TR 17\EL17.07959 - JLR 10SV2 Validation II\ESD\InDirect Photos - passed 15kV\IMG_0692.JPG">
            <a:extLst>
              <a:ext uri="{FF2B5EF4-FFF2-40B4-BE49-F238E27FC236}">
                <a16:creationId xmlns:a16="http://schemas.microsoft.com/office/drawing/2014/main" id="{216AB52C-85A3-9A0C-0D5E-3FDDDA908C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7659" y="1228725"/>
            <a:ext cx="5761941" cy="44005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2C3303DC-8509-987E-3F60-1F99E324C8A3}"/>
              </a:ext>
            </a:extLst>
          </p:cNvPr>
          <p:cNvSpPr>
            <a:spLocks noGrp="1"/>
          </p:cNvSpPr>
          <p:nvPr>
            <p:ph type="title"/>
          </p:nvPr>
        </p:nvSpPr>
        <p:spPr>
          <a:xfrm>
            <a:off x="162128" y="136494"/>
            <a:ext cx="9734548" cy="427037"/>
          </a:xfrm>
        </p:spPr>
        <p:txBody>
          <a:bodyPr/>
          <a:lstStyle/>
          <a:p>
            <a:r>
              <a:rPr lang="en-US" sz="3200" dirty="0">
                <a:effectLst>
                  <a:outerShdw blurRad="38100" dist="38100" dir="2700000" algn="tl">
                    <a:srgbClr val="000000">
                      <a:alpha val="43137"/>
                    </a:srgbClr>
                  </a:outerShdw>
                </a:effectLst>
              </a:rPr>
              <a:t>ESD Testing</a:t>
            </a:r>
          </a:p>
        </p:txBody>
      </p:sp>
    </p:spTree>
    <p:extLst>
      <p:ext uri="{BB962C8B-B14F-4D97-AF65-F5344CB8AC3E}">
        <p14:creationId xmlns:p14="http://schemas.microsoft.com/office/powerpoint/2010/main" val="240362267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802" y="166342"/>
            <a:ext cx="11188998" cy="427037"/>
          </a:xfrm>
        </p:spPr>
        <p:txBody>
          <a:bodyPr/>
          <a:lstStyle/>
          <a:p>
            <a:r>
              <a:rPr lang="en-US" sz="3200" dirty="0">
                <a:effectLst>
                  <a:outerShdw blurRad="38100" dist="38100" dir="2700000" algn="tl">
                    <a:srgbClr val="000000">
                      <a:alpha val="43137"/>
                    </a:srgbClr>
                  </a:outerShdw>
                </a:effectLst>
              </a:rPr>
              <a:t>ESD Fundamentals: </a:t>
            </a:r>
            <a:r>
              <a:rPr lang="en-US" sz="3200" dirty="0">
                <a:solidFill>
                  <a:schemeClr val="tx2">
                    <a:lumMod val="85000"/>
                    <a:lumOff val="15000"/>
                  </a:schemeClr>
                </a:solidFill>
                <a:effectLst>
                  <a:outerShdw blurRad="38100" dist="38100" dir="2700000" algn="tl">
                    <a:srgbClr val="000000">
                      <a:alpha val="43137"/>
                    </a:srgbClr>
                  </a:outerShdw>
                </a:effectLst>
              </a:rPr>
              <a:t>Effects of ESD on Electronic Equipment</a:t>
            </a:r>
            <a:endParaRPr lang="fr-FR" sz="3200" b="0" dirty="0">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0"/>
          </p:nvPr>
        </p:nvSpPr>
        <p:spPr/>
        <p:txBody>
          <a:bodyPr/>
          <a:lstStyle/>
          <a:p>
            <a:pPr>
              <a:defRPr/>
            </a:pPr>
            <a:fld id="{3F68EE47-8D85-4895-B4FE-B5BDFC9901F8}" type="slidenum">
              <a:rPr lang="de-DE" smtClean="0"/>
              <a:pPr>
                <a:defRPr/>
              </a:pPr>
              <a:t>44</a:t>
            </a:fld>
            <a:endParaRPr lang="de-DE"/>
          </a:p>
        </p:txBody>
      </p:sp>
      <p:sp>
        <p:nvSpPr>
          <p:cNvPr id="6" name="Rectangle 3"/>
          <p:cNvSpPr txBox="1">
            <a:spLocks noChangeArrowheads="1"/>
          </p:cNvSpPr>
          <p:nvPr/>
        </p:nvSpPr>
        <p:spPr bwMode="auto">
          <a:xfrm>
            <a:off x="381000" y="950194"/>
            <a:ext cx="9132886" cy="14405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nSpc>
                <a:spcPct val="110000"/>
              </a:lnSpc>
              <a:spcBef>
                <a:spcPct val="50000"/>
              </a:spcBef>
              <a:buClr>
                <a:schemeClr val="bg2"/>
              </a:buClr>
              <a:defRPr/>
            </a:pPr>
            <a:r>
              <a:rPr lang="en-US" sz="1800" dirty="0"/>
              <a:t>ESD damage is not created equal. In fact, there are three different types of ESD damage:</a:t>
            </a:r>
          </a:p>
          <a:p>
            <a:pPr lvl="1">
              <a:lnSpc>
                <a:spcPct val="110000"/>
              </a:lnSpc>
              <a:spcBef>
                <a:spcPct val="50000"/>
              </a:spcBef>
              <a:buClr>
                <a:schemeClr val="bg2"/>
              </a:buClr>
              <a:buFont typeface="Wingdings" pitchFamily="2" charset="2"/>
              <a:buChar char="n"/>
              <a:defRPr/>
            </a:pPr>
            <a:r>
              <a:rPr lang="en-US" sz="1800" dirty="0"/>
              <a:t>A catastrophic failure</a:t>
            </a:r>
          </a:p>
          <a:p>
            <a:pPr lvl="1">
              <a:lnSpc>
                <a:spcPct val="110000"/>
              </a:lnSpc>
              <a:spcBef>
                <a:spcPct val="50000"/>
              </a:spcBef>
              <a:buClr>
                <a:schemeClr val="bg2"/>
              </a:buClr>
              <a:buFont typeface="Wingdings" pitchFamily="2" charset="2"/>
              <a:buChar char="n"/>
              <a:defRPr/>
            </a:pPr>
            <a:r>
              <a:rPr lang="en-US" sz="1800" dirty="0"/>
              <a:t>Latent defect</a:t>
            </a:r>
          </a:p>
          <a:p>
            <a:pPr lvl="1">
              <a:lnSpc>
                <a:spcPct val="110000"/>
              </a:lnSpc>
              <a:spcBef>
                <a:spcPct val="50000"/>
              </a:spcBef>
              <a:buClr>
                <a:schemeClr val="bg2"/>
              </a:buClr>
              <a:buFont typeface="Wingdings" pitchFamily="2" charset="2"/>
              <a:buChar char="n"/>
              <a:defRPr/>
            </a:pPr>
            <a:r>
              <a:rPr lang="en-US" sz="1800" dirty="0"/>
              <a:t>An upset failure</a:t>
            </a:r>
            <a:endParaRPr lang="en-US" sz="1800" dirty="0">
              <a:sym typeface="Wingdings" pitchFamily="2" charset="2"/>
            </a:endParaRPr>
          </a:p>
        </p:txBody>
      </p:sp>
      <p:pic>
        <p:nvPicPr>
          <p:cNvPr id="9" name="Picture 1"/>
          <p:cNvPicPr>
            <a:picLocks noChangeAspect="1" noChangeArrowheads="1"/>
          </p:cNvPicPr>
          <p:nvPr/>
        </p:nvPicPr>
        <p:blipFill>
          <a:blip r:embed="rId3" cstate="screen"/>
          <a:srcRect/>
          <a:stretch>
            <a:fillRect/>
          </a:stretch>
        </p:blipFill>
        <p:spPr bwMode="auto">
          <a:xfrm>
            <a:off x="67915" y="2987387"/>
            <a:ext cx="4499818" cy="3008955"/>
          </a:xfrm>
          <a:prstGeom prst="rect">
            <a:avLst/>
          </a:prstGeom>
          <a:noFill/>
          <a:ln w="9525">
            <a:noFill/>
            <a:miter lim="800000"/>
            <a:headEnd/>
            <a:tailEnd/>
          </a:ln>
        </p:spPr>
      </p:pic>
      <p:pic>
        <p:nvPicPr>
          <p:cNvPr id="96259" name="Picture 3"/>
          <p:cNvPicPr>
            <a:picLocks noChangeAspect="1" noChangeArrowheads="1"/>
          </p:cNvPicPr>
          <p:nvPr/>
        </p:nvPicPr>
        <p:blipFill>
          <a:blip r:embed="rId4" cstate="screen"/>
          <a:srcRect/>
          <a:stretch>
            <a:fillRect/>
          </a:stretch>
        </p:blipFill>
        <p:spPr bwMode="auto">
          <a:xfrm>
            <a:off x="4643436" y="2971800"/>
            <a:ext cx="3358060" cy="3008955"/>
          </a:xfrm>
          <a:prstGeom prst="rect">
            <a:avLst/>
          </a:prstGeom>
          <a:noFill/>
          <a:ln w="9525">
            <a:noFill/>
            <a:miter lim="800000"/>
            <a:headEnd/>
            <a:tailEnd/>
          </a:ln>
        </p:spPr>
      </p:pic>
      <p:pic>
        <p:nvPicPr>
          <p:cNvPr id="96260" name="Picture 4"/>
          <p:cNvPicPr>
            <a:picLocks noChangeAspect="1" noChangeArrowheads="1"/>
          </p:cNvPicPr>
          <p:nvPr/>
        </p:nvPicPr>
        <p:blipFill>
          <a:blip r:embed="rId5" cstate="screen"/>
          <a:srcRect/>
          <a:stretch>
            <a:fillRect/>
          </a:stretch>
        </p:blipFill>
        <p:spPr bwMode="auto">
          <a:xfrm>
            <a:off x="8077199" y="2987388"/>
            <a:ext cx="4046885" cy="3033274"/>
          </a:xfrm>
          <a:prstGeom prst="rect">
            <a:avLst/>
          </a:prstGeom>
          <a:noFill/>
          <a:ln w="9525">
            <a:noFill/>
            <a:miter lim="800000"/>
            <a:headEnd/>
            <a:tailEnd/>
          </a:ln>
        </p:spPr>
      </p:pic>
      <p:pic>
        <p:nvPicPr>
          <p:cNvPr id="8" name="Picture 2">
            <a:extLst>
              <a:ext uri="{FF2B5EF4-FFF2-40B4-BE49-F238E27FC236}">
                <a16:creationId xmlns:a16="http://schemas.microsoft.com/office/drawing/2014/main" id="{73488D87-9C32-E85F-D2A5-1BDDF21FEE68}"/>
              </a:ext>
            </a:extLst>
          </p:cNvPr>
          <p:cNvPicPr>
            <a:picLocks noChangeAspect="1" noChangeArrowheads="1"/>
          </p:cNvPicPr>
          <p:nvPr/>
        </p:nvPicPr>
        <p:blipFill>
          <a:blip r:embed="rId6" cstate="print"/>
          <a:srcRect/>
          <a:stretch>
            <a:fillRect/>
          </a:stretch>
        </p:blipFill>
        <p:spPr bwMode="auto">
          <a:xfrm>
            <a:off x="5373100" y="1295400"/>
            <a:ext cx="6715125" cy="1676400"/>
          </a:xfrm>
          <a:prstGeom prst="rect">
            <a:avLst/>
          </a:prstGeom>
          <a:noFill/>
          <a:ln w="9525">
            <a:noFill/>
            <a:miter lim="800000"/>
            <a:headEnd/>
            <a:tailEnd/>
          </a:ln>
        </p:spPr>
      </p:pic>
    </p:spTree>
    <p:extLst>
      <p:ext uri="{BB962C8B-B14F-4D97-AF65-F5344CB8AC3E}">
        <p14:creationId xmlns:p14="http://schemas.microsoft.com/office/powerpoint/2010/main" val="29478940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29DE0E1-A340-4743-864F-F8C282CB6E68}" type="slidenum">
              <a:rPr lang="de-DE" smtClean="0"/>
              <a:pPr/>
              <a:t>45</a:t>
            </a:fld>
            <a:endParaRPr lang="de-DE"/>
          </a:p>
        </p:txBody>
      </p:sp>
      <p:sp>
        <p:nvSpPr>
          <p:cNvPr id="5" name="TextBox 4"/>
          <p:cNvSpPr txBox="1"/>
          <p:nvPr/>
        </p:nvSpPr>
        <p:spPr>
          <a:xfrm>
            <a:off x="152400" y="838201"/>
            <a:ext cx="12039599" cy="461665"/>
          </a:xfrm>
          <a:prstGeom prst="rect">
            <a:avLst/>
          </a:prstGeom>
          <a:noFill/>
        </p:spPr>
        <p:txBody>
          <a:bodyPr wrap="square" rtlCol="0">
            <a:spAutoFit/>
          </a:bodyPr>
          <a:lstStyle/>
          <a:p>
            <a:r>
              <a:rPr lang="en-US" dirty="0"/>
              <a:t>Pre-compliance tests are non-standard ones, performed during prototype development.</a:t>
            </a:r>
          </a:p>
        </p:txBody>
      </p:sp>
      <p:pic>
        <p:nvPicPr>
          <p:cNvPr id="778242" name="Picture 2" descr="rq642"/>
          <p:cNvPicPr>
            <a:picLocks noChangeAspect="1" noChangeArrowheads="1"/>
          </p:cNvPicPr>
          <p:nvPr/>
        </p:nvPicPr>
        <p:blipFill>
          <a:blip r:embed="rId2"/>
          <a:srcRect/>
          <a:stretch>
            <a:fillRect/>
          </a:stretch>
        </p:blipFill>
        <p:spPr bwMode="auto">
          <a:xfrm>
            <a:off x="9167697" y="2138088"/>
            <a:ext cx="3024302" cy="2800279"/>
          </a:xfrm>
          <a:prstGeom prst="rect">
            <a:avLst/>
          </a:prstGeom>
          <a:noFill/>
        </p:spPr>
      </p:pic>
      <p:pic>
        <p:nvPicPr>
          <p:cNvPr id="8" name="Picture 7"/>
          <p:cNvPicPr>
            <a:picLocks noChangeAspect="1" noChangeArrowheads="1"/>
          </p:cNvPicPr>
          <p:nvPr/>
        </p:nvPicPr>
        <p:blipFill>
          <a:blip r:embed="rId3" cstate="print"/>
          <a:srcRect/>
          <a:stretch>
            <a:fillRect/>
          </a:stretch>
        </p:blipFill>
        <p:spPr bwMode="auto">
          <a:xfrm>
            <a:off x="304800" y="1397306"/>
            <a:ext cx="4238795" cy="4962083"/>
          </a:xfrm>
          <a:prstGeom prst="rect">
            <a:avLst/>
          </a:prstGeom>
          <a:noFill/>
          <a:ln w="1">
            <a:noFill/>
            <a:miter lim="800000"/>
            <a:headEnd/>
            <a:tailEnd type="none" w="med" len="med"/>
          </a:ln>
          <a:effectLst/>
        </p:spPr>
      </p:pic>
      <p:pic>
        <p:nvPicPr>
          <p:cNvPr id="14" name="Picture 13"/>
          <p:cNvPicPr>
            <a:picLocks noChangeAspect="1" noChangeArrowheads="1"/>
          </p:cNvPicPr>
          <p:nvPr/>
        </p:nvPicPr>
        <p:blipFill>
          <a:blip r:embed="rId4" cstate="print"/>
          <a:srcRect/>
          <a:stretch>
            <a:fillRect/>
          </a:stretch>
        </p:blipFill>
        <p:spPr bwMode="auto">
          <a:xfrm>
            <a:off x="4619794" y="1397306"/>
            <a:ext cx="4521009" cy="4962083"/>
          </a:xfrm>
          <a:prstGeom prst="rect">
            <a:avLst/>
          </a:prstGeom>
          <a:noFill/>
          <a:ln w="1">
            <a:noFill/>
            <a:miter lim="800000"/>
            <a:headEnd/>
            <a:tailEnd type="none" w="med" len="med"/>
          </a:ln>
          <a:effectLst/>
        </p:spPr>
      </p:pic>
      <p:sp>
        <p:nvSpPr>
          <p:cNvPr id="6" name="Title 5">
            <a:extLst>
              <a:ext uri="{FF2B5EF4-FFF2-40B4-BE49-F238E27FC236}">
                <a16:creationId xmlns:a16="http://schemas.microsoft.com/office/drawing/2014/main" id="{84DE91A5-8478-0C7D-FD43-BF388151F77A}"/>
              </a:ext>
            </a:extLst>
          </p:cNvPr>
          <p:cNvSpPr>
            <a:spLocks noGrp="1"/>
          </p:cNvSpPr>
          <p:nvPr>
            <p:ph type="title"/>
          </p:nvPr>
        </p:nvSpPr>
        <p:spPr/>
        <p:txBody>
          <a:bodyPr/>
          <a:lstStyle/>
          <a:p>
            <a:r>
              <a:rPr lang="en-US" sz="3200" dirty="0">
                <a:effectLst>
                  <a:outerShdw blurRad="38100" dist="38100" dir="2700000" algn="tl">
                    <a:srgbClr val="000000">
                      <a:alpha val="43137"/>
                    </a:srgbClr>
                  </a:outerShdw>
                </a:effectLst>
              </a:rPr>
              <a:t>Pre-Compliance Tests: Near-Field EMC Scan</a:t>
            </a:r>
          </a:p>
        </p:txBody>
      </p:sp>
    </p:spTree>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575A897-EB86-0E70-BDDA-D76C6B89CB0B}"/>
              </a:ext>
            </a:extLst>
          </p:cNvPr>
          <p:cNvPicPr>
            <a:picLocks noChangeAspect="1"/>
          </p:cNvPicPr>
          <p:nvPr/>
        </p:nvPicPr>
        <p:blipFill>
          <a:blip r:embed="rId3"/>
          <a:stretch>
            <a:fillRect/>
          </a:stretch>
        </p:blipFill>
        <p:spPr>
          <a:xfrm>
            <a:off x="5969936" y="1566230"/>
            <a:ext cx="6072634" cy="3079203"/>
          </a:xfrm>
          <a:prstGeom prst="rect">
            <a:avLst/>
          </a:prstGeom>
        </p:spPr>
      </p:pic>
      <p:pic>
        <p:nvPicPr>
          <p:cNvPr id="17" name="Picture 16">
            <a:extLst>
              <a:ext uri="{FF2B5EF4-FFF2-40B4-BE49-F238E27FC236}">
                <a16:creationId xmlns:a16="http://schemas.microsoft.com/office/drawing/2014/main" id="{0CC5DB69-8091-E953-D658-A4A7176566CD}"/>
              </a:ext>
            </a:extLst>
          </p:cNvPr>
          <p:cNvPicPr>
            <a:picLocks noChangeAspect="1"/>
          </p:cNvPicPr>
          <p:nvPr/>
        </p:nvPicPr>
        <p:blipFill>
          <a:blip r:embed="rId4"/>
          <a:stretch>
            <a:fillRect/>
          </a:stretch>
        </p:blipFill>
        <p:spPr>
          <a:xfrm>
            <a:off x="0" y="1551057"/>
            <a:ext cx="5943600" cy="3094376"/>
          </a:xfrm>
          <a:prstGeom prst="rect">
            <a:avLst/>
          </a:prstGeom>
        </p:spPr>
      </p:pic>
      <p:pic>
        <p:nvPicPr>
          <p:cNvPr id="19" name="Picture 18">
            <a:extLst>
              <a:ext uri="{FF2B5EF4-FFF2-40B4-BE49-F238E27FC236}">
                <a16:creationId xmlns:a16="http://schemas.microsoft.com/office/drawing/2014/main" id="{C4F7171D-70F7-77CF-0290-C6DD0D8B1E45}"/>
              </a:ext>
            </a:extLst>
          </p:cNvPr>
          <p:cNvPicPr>
            <a:picLocks noChangeAspect="1"/>
          </p:cNvPicPr>
          <p:nvPr/>
        </p:nvPicPr>
        <p:blipFill>
          <a:blip r:embed="rId5"/>
          <a:stretch>
            <a:fillRect/>
          </a:stretch>
        </p:blipFill>
        <p:spPr>
          <a:xfrm>
            <a:off x="3702424" y="4046745"/>
            <a:ext cx="3917576" cy="2738767"/>
          </a:xfrm>
          <a:prstGeom prst="rect">
            <a:avLst/>
          </a:prstGeom>
        </p:spPr>
      </p:pic>
      <p:sp>
        <p:nvSpPr>
          <p:cNvPr id="5" name="Slide Number Placeholder 4"/>
          <p:cNvSpPr>
            <a:spLocks noGrp="1"/>
          </p:cNvSpPr>
          <p:nvPr>
            <p:ph type="sldNum" sz="quarter" idx="10"/>
          </p:nvPr>
        </p:nvSpPr>
        <p:spPr/>
        <p:txBody>
          <a:bodyPr/>
          <a:lstStyle/>
          <a:p>
            <a:fld id="{129DE0E1-A340-4743-864F-F8C282CB6E68}" type="slidenum">
              <a:rPr lang="de-DE" smtClean="0"/>
              <a:pPr/>
              <a:t>46</a:t>
            </a:fld>
            <a:endParaRPr lang="de-DE"/>
          </a:p>
        </p:txBody>
      </p:sp>
      <p:sp>
        <p:nvSpPr>
          <p:cNvPr id="7" name="TextBox 6"/>
          <p:cNvSpPr txBox="1"/>
          <p:nvPr/>
        </p:nvSpPr>
        <p:spPr>
          <a:xfrm>
            <a:off x="3733800" y="843171"/>
            <a:ext cx="4876800" cy="707886"/>
          </a:xfrm>
          <a:prstGeom prst="rect">
            <a:avLst/>
          </a:prstGeom>
          <a:noFill/>
        </p:spPr>
        <p:txBody>
          <a:bodyPr wrap="square" rtlCol="0" anchor="ctr">
            <a:spAutoFit/>
          </a:bodyPr>
          <a:lstStyle/>
          <a:p>
            <a:pPr algn="ctr"/>
            <a:r>
              <a:rPr lang="en-US" sz="4000" dirty="0">
                <a:effectLst>
                  <a:outerShdw blurRad="38100" dist="38100" dir="2700000" algn="tl">
                    <a:srgbClr val="000000">
                      <a:alpha val="43137"/>
                    </a:srgbClr>
                  </a:outerShdw>
                </a:effectLst>
              </a:rPr>
              <a:t>EMC SIMULATIONS</a:t>
            </a:r>
          </a:p>
        </p:txBody>
      </p:sp>
    </p:spTree>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122239"/>
            <a:ext cx="9734548" cy="427037"/>
          </a:xfrm>
        </p:spPr>
        <p:txBody>
          <a:bodyPr/>
          <a:lstStyle/>
          <a:p>
            <a:r>
              <a:rPr lang="en-US" sz="3200" dirty="0">
                <a:effectLst>
                  <a:outerShdw blurRad="38100" dist="38100" dir="2700000" algn="tl">
                    <a:srgbClr val="000000">
                      <a:alpha val="43137"/>
                    </a:srgbClr>
                  </a:outerShdw>
                </a:effectLst>
              </a:rPr>
              <a:t>Signal Integrity Analysis</a:t>
            </a:r>
            <a:endParaRPr lang="en-US" sz="3200" dirty="0">
              <a:solidFill>
                <a:schemeClr val="accent3">
                  <a:lumMod val="50000"/>
                </a:schemeClr>
              </a:solidFill>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3"/>
          <a:stretch>
            <a:fillRect/>
          </a:stretch>
        </p:blipFill>
        <p:spPr>
          <a:xfrm>
            <a:off x="5486400" y="914400"/>
            <a:ext cx="6553199" cy="5638800"/>
          </a:xfrm>
          <a:prstGeom prst="rect">
            <a:avLst/>
          </a:prstGeom>
        </p:spPr>
      </p:pic>
      <p:pic>
        <p:nvPicPr>
          <p:cNvPr id="12" name="Picture 11"/>
          <p:cNvPicPr>
            <a:picLocks noChangeAspect="1"/>
          </p:cNvPicPr>
          <p:nvPr/>
        </p:nvPicPr>
        <p:blipFill>
          <a:blip r:embed="rId4"/>
          <a:stretch>
            <a:fillRect/>
          </a:stretch>
        </p:blipFill>
        <p:spPr>
          <a:xfrm>
            <a:off x="152401" y="1828800"/>
            <a:ext cx="5257800" cy="4152294"/>
          </a:xfrm>
          <a:prstGeom prst="rect">
            <a:avLst/>
          </a:prstGeom>
        </p:spPr>
      </p:pic>
      <p:sp>
        <p:nvSpPr>
          <p:cNvPr id="3" name="TextBox 2">
            <a:extLst>
              <a:ext uri="{FF2B5EF4-FFF2-40B4-BE49-F238E27FC236}">
                <a16:creationId xmlns:a16="http://schemas.microsoft.com/office/drawing/2014/main" id="{C56C895B-9757-A2B2-D17D-0399BB5C700D}"/>
              </a:ext>
            </a:extLst>
          </p:cNvPr>
          <p:cNvSpPr txBox="1"/>
          <p:nvPr/>
        </p:nvSpPr>
        <p:spPr>
          <a:xfrm>
            <a:off x="1934896" y="1761547"/>
            <a:ext cx="1007007" cy="461665"/>
          </a:xfrm>
          <a:prstGeom prst="rect">
            <a:avLst/>
          </a:prstGeom>
          <a:noFill/>
        </p:spPr>
        <p:txBody>
          <a:bodyPr wrap="none" rtlCol="0">
            <a:spAutoFit/>
          </a:bodyPr>
          <a:lstStyle/>
          <a:p>
            <a:r>
              <a:rPr lang="en-US" dirty="0"/>
              <a:t>Driver</a:t>
            </a:r>
          </a:p>
        </p:txBody>
      </p:sp>
      <p:sp>
        <p:nvSpPr>
          <p:cNvPr id="4" name="TextBox 3">
            <a:extLst>
              <a:ext uri="{FF2B5EF4-FFF2-40B4-BE49-F238E27FC236}">
                <a16:creationId xmlns:a16="http://schemas.microsoft.com/office/drawing/2014/main" id="{D5A0C22A-2EBD-29A2-80DB-7C9008CF6BF4}"/>
              </a:ext>
            </a:extLst>
          </p:cNvPr>
          <p:cNvSpPr txBox="1"/>
          <p:nvPr/>
        </p:nvSpPr>
        <p:spPr>
          <a:xfrm rot="16200000">
            <a:off x="267089" y="4160840"/>
            <a:ext cx="1223412" cy="369332"/>
          </a:xfrm>
          <a:prstGeom prst="rect">
            <a:avLst/>
          </a:prstGeom>
          <a:noFill/>
        </p:spPr>
        <p:txBody>
          <a:bodyPr wrap="none" rtlCol="0">
            <a:spAutoFit/>
          </a:bodyPr>
          <a:lstStyle/>
          <a:p>
            <a:r>
              <a:rPr lang="en-US" sz="1800" dirty="0"/>
              <a:t>Receiver1</a:t>
            </a:r>
          </a:p>
        </p:txBody>
      </p:sp>
      <p:sp>
        <p:nvSpPr>
          <p:cNvPr id="5" name="TextBox 4">
            <a:extLst>
              <a:ext uri="{FF2B5EF4-FFF2-40B4-BE49-F238E27FC236}">
                <a16:creationId xmlns:a16="http://schemas.microsoft.com/office/drawing/2014/main" id="{9C1DA231-656C-EA61-B0B9-3254939CD762}"/>
              </a:ext>
            </a:extLst>
          </p:cNvPr>
          <p:cNvSpPr txBox="1"/>
          <p:nvPr/>
        </p:nvSpPr>
        <p:spPr>
          <a:xfrm rot="16200000">
            <a:off x="1323190" y="4160840"/>
            <a:ext cx="1223412" cy="369332"/>
          </a:xfrm>
          <a:prstGeom prst="rect">
            <a:avLst/>
          </a:prstGeom>
          <a:noFill/>
        </p:spPr>
        <p:txBody>
          <a:bodyPr wrap="none" rtlCol="0">
            <a:spAutoFit/>
          </a:bodyPr>
          <a:lstStyle/>
          <a:p>
            <a:r>
              <a:rPr lang="en-US" sz="1800" dirty="0"/>
              <a:t>Receiver2</a:t>
            </a:r>
          </a:p>
        </p:txBody>
      </p:sp>
      <p:sp>
        <p:nvSpPr>
          <p:cNvPr id="6" name="TextBox 5">
            <a:extLst>
              <a:ext uri="{FF2B5EF4-FFF2-40B4-BE49-F238E27FC236}">
                <a16:creationId xmlns:a16="http://schemas.microsoft.com/office/drawing/2014/main" id="{92C83BDE-9BD1-DC57-95F3-4E4EC9340587}"/>
              </a:ext>
            </a:extLst>
          </p:cNvPr>
          <p:cNvSpPr txBox="1"/>
          <p:nvPr/>
        </p:nvSpPr>
        <p:spPr>
          <a:xfrm rot="16200000">
            <a:off x="2330197" y="4160840"/>
            <a:ext cx="1223412" cy="369332"/>
          </a:xfrm>
          <a:prstGeom prst="rect">
            <a:avLst/>
          </a:prstGeom>
          <a:noFill/>
        </p:spPr>
        <p:txBody>
          <a:bodyPr wrap="none" rtlCol="0">
            <a:spAutoFit/>
          </a:bodyPr>
          <a:lstStyle/>
          <a:p>
            <a:r>
              <a:rPr lang="en-US" sz="1800" dirty="0"/>
              <a:t>Receiver3</a:t>
            </a:r>
          </a:p>
        </p:txBody>
      </p:sp>
      <p:sp>
        <p:nvSpPr>
          <p:cNvPr id="7" name="TextBox 6">
            <a:extLst>
              <a:ext uri="{FF2B5EF4-FFF2-40B4-BE49-F238E27FC236}">
                <a16:creationId xmlns:a16="http://schemas.microsoft.com/office/drawing/2014/main" id="{2998F784-1C7E-AAA0-9DD7-7C0E99183AA5}"/>
              </a:ext>
            </a:extLst>
          </p:cNvPr>
          <p:cNvSpPr txBox="1"/>
          <p:nvPr/>
        </p:nvSpPr>
        <p:spPr>
          <a:xfrm rot="16200000">
            <a:off x="3417780" y="4160840"/>
            <a:ext cx="1223412" cy="369332"/>
          </a:xfrm>
          <a:prstGeom prst="rect">
            <a:avLst/>
          </a:prstGeom>
          <a:noFill/>
        </p:spPr>
        <p:txBody>
          <a:bodyPr wrap="none" rtlCol="0">
            <a:spAutoFit/>
          </a:bodyPr>
          <a:lstStyle/>
          <a:p>
            <a:r>
              <a:rPr lang="en-US" sz="1800" dirty="0"/>
              <a:t>Receiver4</a:t>
            </a:r>
          </a:p>
        </p:txBody>
      </p:sp>
    </p:spTree>
    <p:extLst>
      <p:ext uri="{BB962C8B-B14F-4D97-AF65-F5344CB8AC3E}">
        <p14:creationId xmlns:p14="http://schemas.microsoft.com/office/powerpoint/2010/main" val="1166673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4668"/>
            <a:ext cx="9734548" cy="427037"/>
          </a:xfrm>
        </p:spPr>
        <p:txBody>
          <a:bodyPr/>
          <a:lstStyle/>
          <a:p>
            <a:r>
              <a:rPr lang="en-US" sz="3200" dirty="0">
                <a:effectLst>
                  <a:outerShdw blurRad="38100" dist="38100" dir="2700000" algn="tl">
                    <a:srgbClr val="000000">
                      <a:alpha val="43137"/>
                    </a:srgbClr>
                  </a:outerShdw>
                </a:effectLst>
              </a:rPr>
              <a:t>DC Drop Analysis</a:t>
            </a:r>
            <a:endParaRPr lang="en-US" sz="3200" dirty="0">
              <a:solidFill>
                <a:schemeClr val="accent3">
                  <a:lumMod val="50000"/>
                </a:schemeClr>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stretch>
            <a:fillRect/>
          </a:stretch>
        </p:blipFill>
        <p:spPr>
          <a:xfrm>
            <a:off x="976842" y="838199"/>
            <a:ext cx="10238315" cy="5508717"/>
          </a:xfrm>
          <a:prstGeom prst="rect">
            <a:avLst/>
          </a:prstGeom>
        </p:spPr>
      </p:pic>
    </p:spTree>
    <p:extLst>
      <p:ext uri="{BB962C8B-B14F-4D97-AF65-F5344CB8AC3E}">
        <p14:creationId xmlns:p14="http://schemas.microsoft.com/office/powerpoint/2010/main" val="1611216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2239"/>
            <a:ext cx="9734548" cy="427037"/>
          </a:xfrm>
        </p:spPr>
        <p:txBody>
          <a:bodyPr/>
          <a:lstStyle/>
          <a:p>
            <a:r>
              <a:rPr lang="en-US" sz="3200" dirty="0">
                <a:effectLst>
                  <a:outerShdw blurRad="38100" dist="38100" dir="2700000" algn="tl">
                    <a:srgbClr val="000000">
                      <a:alpha val="43137"/>
                    </a:srgbClr>
                  </a:outerShdw>
                </a:effectLst>
              </a:rPr>
              <a:t>Shielding Effectiveness</a:t>
            </a:r>
          </a:p>
        </p:txBody>
      </p:sp>
      <p:pic>
        <p:nvPicPr>
          <p:cNvPr id="7" name="Picture 6"/>
          <p:cNvPicPr>
            <a:picLocks noChangeAspect="1"/>
          </p:cNvPicPr>
          <p:nvPr/>
        </p:nvPicPr>
        <p:blipFill>
          <a:blip r:embed="rId3"/>
          <a:stretch>
            <a:fillRect/>
          </a:stretch>
        </p:blipFill>
        <p:spPr>
          <a:xfrm>
            <a:off x="152400" y="876564"/>
            <a:ext cx="3733800" cy="2404155"/>
          </a:xfrm>
          <a:prstGeom prst="rect">
            <a:avLst/>
          </a:prstGeom>
        </p:spPr>
      </p:pic>
      <p:pic>
        <p:nvPicPr>
          <p:cNvPr id="8" name="Picture 7"/>
          <p:cNvPicPr>
            <a:picLocks noChangeAspect="1"/>
          </p:cNvPicPr>
          <p:nvPr/>
        </p:nvPicPr>
        <p:blipFill>
          <a:blip r:embed="rId4"/>
          <a:stretch>
            <a:fillRect/>
          </a:stretch>
        </p:blipFill>
        <p:spPr>
          <a:xfrm>
            <a:off x="152400" y="3935850"/>
            <a:ext cx="3733800" cy="2431757"/>
          </a:xfrm>
          <a:prstGeom prst="rect">
            <a:avLst/>
          </a:prstGeom>
        </p:spPr>
      </p:pic>
      <p:sp>
        <p:nvSpPr>
          <p:cNvPr id="9" name="TextBox 8"/>
          <p:cNvSpPr txBox="1"/>
          <p:nvPr/>
        </p:nvSpPr>
        <p:spPr>
          <a:xfrm>
            <a:off x="152400" y="3346674"/>
            <a:ext cx="3733800" cy="523220"/>
          </a:xfrm>
          <a:prstGeom prst="rect">
            <a:avLst/>
          </a:prstGeom>
          <a:solidFill>
            <a:srgbClr val="FFC000"/>
          </a:solidFill>
        </p:spPr>
        <p:txBody>
          <a:bodyPr wrap="square" rtlCol="0">
            <a:spAutoFit/>
          </a:bodyPr>
          <a:lstStyle/>
          <a:p>
            <a:pPr algn="ctr"/>
            <a:r>
              <a:rPr lang="en-US" sz="1400" dirty="0"/>
              <a:t>Design Modifications are being analyzed in order to reduce time spent in EMC Lab.</a:t>
            </a:r>
          </a:p>
        </p:txBody>
      </p:sp>
      <p:sp>
        <p:nvSpPr>
          <p:cNvPr id="26" name="TextBox 25"/>
          <p:cNvSpPr txBox="1"/>
          <p:nvPr/>
        </p:nvSpPr>
        <p:spPr>
          <a:xfrm>
            <a:off x="4114800" y="1565116"/>
            <a:ext cx="7924800" cy="369332"/>
          </a:xfrm>
          <a:prstGeom prst="rect">
            <a:avLst/>
          </a:prstGeom>
          <a:solidFill>
            <a:srgbClr val="FFC000"/>
          </a:solidFill>
        </p:spPr>
        <p:txBody>
          <a:bodyPr wrap="square" rtlCol="0">
            <a:spAutoFit/>
          </a:bodyPr>
          <a:lstStyle/>
          <a:p>
            <a:pPr algn="ctr"/>
            <a:r>
              <a:rPr lang="en-US" sz="1800" dirty="0"/>
              <a:t>Shielding Effectiveness Comparison (similar to a 1m Antenna Measurement)</a:t>
            </a:r>
          </a:p>
        </p:txBody>
      </p:sp>
      <p:pic>
        <p:nvPicPr>
          <p:cNvPr id="27" name="Picture 26"/>
          <p:cNvPicPr>
            <a:picLocks noChangeAspect="1"/>
          </p:cNvPicPr>
          <p:nvPr/>
        </p:nvPicPr>
        <p:blipFill>
          <a:blip r:embed="rId5"/>
          <a:stretch>
            <a:fillRect/>
          </a:stretch>
        </p:blipFill>
        <p:spPr>
          <a:xfrm>
            <a:off x="4114800" y="1923684"/>
            <a:ext cx="7924800" cy="3369200"/>
          </a:xfrm>
          <a:prstGeom prst="rect">
            <a:avLst/>
          </a:prstGeom>
        </p:spPr>
      </p:pic>
    </p:spTree>
    <p:extLst>
      <p:ext uri="{BB962C8B-B14F-4D97-AF65-F5344CB8AC3E}">
        <p14:creationId xmlns:p14="http://schemas.microsoft.com/office/powerpoint/2010/main" val="2795785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3F68EE47-8D85-4895-B4FE-B5BDFC9901F8}" type="slidenum">
              <a:rPr lang="de-DE" smtClean="0"/>
              <a:pPr>
                <a:defRPr/>
              </a:pPr>
              <a:t>5</a:t>
            </a:fld>
            <a:endParaRPr lang="de-DE"/>
          </a:p>
        </p:txBody>
      </p:sp>
      <p:sp>
        <p:nvSpPr>
          <p:cNvPr id="6" name="Rectangle 3"/>
          <p:cNvSpPr txBox="1">
            <a:spLocks noChangeArrowheads="1"/>
          </p:cNvSpPr>
          <p:nvPr/>
        </p:nvSpPr>
        <p:spPr bwMode="auto">
          <a:xfrm>
            <a:off x="228600" y="1278580"/>
            <a:ext cx="11658600" cy="46815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ctr">
              <a:buClr>
                <a:schemeClr val="bg2"/>
              </a:buClr>
              <a:buSzPct val="150000"/>
            </a:pPr>
            <a:r>
              <a:rPr lang="en-US" b="1" dirty="0"/>
              <a:t>What is EMC:</a:t>
            </a:r>
          </a:p>
          <a:p>
            <a:pPr algn="ctr"/>
            <a:r>
              <a:rPr lang="en-US" sz="1800" b="1" dirty="0"/>
              <a:t> </a:t>
            </a:r>
            <a:r>
              <a:rPr lang="en-US" sz="1800" dirty="0"/>
              <a:t>Ever wonder why you are requested to switch off your electronics devices when you are taking a flight? This is one of the typical case of EMC of which your electronics devices may interfere with the electronics system in the aircraft.</a:t>
            </a:r>
          </a:p>
          <a:p>
            <a:endParaRPr lang="en-US" dirty="0"/>
          </a:p>
          <a:p>
            <a:pPr algn="ctr">
              <a:buClr>
                <a:schemeClr val="bg2"/>
              </a:buClr>
              <a:buSzPct val="150000"/>
            </a:pPr>
            <a:r>
              <a:rPr lang="en-US" b="1" dirty="0"/>
              <a:t>EMC Problem Basics:</a:t>
            </a:r>
            <a:endParaRPr lang="en-US" sz="1600" dirty="0"/>
          </a:p>
          <a:p>
            <a:endParaRPr lang="en-US" b="1" dirty="0"/>
          </a:p>
          <a:p>
            <a:endParaRPr lang="en-US" dirty="0"/>
          </a:p>
          <a:p>
            <a:endParaRPr lang="en-US" dirty="0"/>
          </a:p>
        </p:txBody>
      </p:sp>
      <p:sp>
        <p:nvSpPr>
          <p:cNvPr id="2" name="Title 1">
            <a:extLst>
              <a:ext uri="{FF2B5EF4-FFF2-40B4-BE49-F238E27FC236}">
                <a16:creationId xmlns:a16="http://schemas.microsoft.com/office/drawing/2014/main" id="{8BFA1D1B-7A0F-CC26-0673-7FE4E27B3693}"/>
              </a:ext>
            </a:extLst>
          </p:cNvPr>
          <p:cNvSpPr txBox="1">
            <a:spLocks/>
          </p:cNvSpPr>
          <p:nvPr/>
        </p:nvSpPr>
        <p:spPr bwMode="auto">
          <a:xfrm>
            <a:off x="152400" y="2"/>
            <a:ext cx="118110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rmAutofit fontScale="97500"/>
          </a:bodyPr>
          <a:lstStyle/>
          <a:p>
            <a:pPr>
              <a:defRPr/>
            </a:pPr>
            <a:r>
              <a:rPr lang="en-US" sz="3200" dirty="0">
                <a:effectLst>
                  <a:outerShdw blurRad="38100" dist="38100" dir="2700000" algn="tl">
                    <a:srgbClr val="000000">
                      <a:alpha val="43137"/>
                    </a:srgbClr>
                  </a:outerShdw>
                </a:effectLst>
              </a:rPr>
              <a:t>EMC Fundamentals: </a:t>
            </a:r>
            <a:r>
              <a:rPr lang="en-US" sz="3200" dirty="0">
                <a:solidFill>
                  <a:schemeClr val="tx2">
                    <a:lumMod val="85000"/>
                    <a:lumOff val="15000"/>
                  </a:schemeClr>
                </a:solidFill>
                <a:effectLst>
                  <a:outerShdw blurRad="38100" dist="38100" dir="2700000" algn="tl">
                    <a:srgbClr val="000000">
                      <a:alpha val="43137"/>
                    </a:srgbClr>
                  </a:outerShdw>
                </a:effectLst>
              </a:rPr>
              <a:t>How is an EMC problem created?</a:t>
            </a:r>
            <a:endParaRPr lang="en-US" sz="32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BC6D0380-7E66-FBCC-535C-014BD3B0A9C0}"/>
              </a:ext>
            </a:extLst>
          </p:cNvPr>
          <p:cNvPicPr>
            <a:picLocks noChangeAspect="1"/>
          </p:cNvPicPr>
          <p:nvPr/>
        </p:nvPicPr>
        <p:blipFill>
          <a:blip r:embed="rId3"/>
          <a:stretch>
            <a:fillRect/>
          </a:stretch>
        </p:blipFill>
        <p:spPr>
          <a:xfrm>
            <a:off x="1411941" y="3505200"/>
            <a:ext cx="9291918" cy="2099245"/>
          </a:xfrm>
          <a:prstGeom prst="rect">
            <a:avLst/>
          </a:prstGeom>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2239"/>
            <a:ext cx="9734548" cy="427037"/>
          </a:xfrm>
        </p:spPr>
        <p:txBody>
          <a:bodyPr/>
          <a:lstStyle/>
          <a:p>
            <a:r>
              <a:rPr lang="en-US" sz="3200" dirty="0">
                <a:effectLst>
                  <a:outerShdw blurRad="38100" dist="38100" dir="2700000" algn="tl">
                    <a:srgbClr val="000000">
                      <a:alpha val="43137"/>
                    </a:srgbClr>
                  </a:outerShdw>
                </a:effectLst>
              </a:rPr>
              <a:t>Shielding Effectiveness</a:t>
            </a:r>
          </a:p>
        </p:txBody>
      </p:sp>
      <p:pic>
        <p:nvPicPr>
          <p:cNvPr id="3" name="Picture 2"/>
          <p:cNvPicPr>
            <a:picLocks noChangeAspect="1"/>
          </p:cNvPicPr>
          <p:nvPr/>
        </p:nvPicPr>
        <p:blipFill>
          <a:blip r:embed="rId3"/>
          <a:stretch>
            <a:fillRect/>
          </a:stretch>
        </p:blipFill>
        <p:spPr>
          <a:xfrm>
            <a:off x="952500" y="689793"/>
            <a:ext cx="10287000" cy="5982286"/>
          </a:xfrm>
          <a:prstGeom prst="rect">
            <a:avLst/>
          </a:prstGeom>
        </p:spPr>
      </p:pic>
      <p:sp>
        <p:nvSpPr>
          <p:cNvPr id="27" name="TextBox 26"/>
          <p:cNvSpPr txBox="1"/>
          <p:nvPr/>
        </p:nvSpPr>
        <p:spPr>
          <a:xfrm>
            <a:off x="6629400" y="5486400"/>
            <a:ext cx="4724400" cy="923330"/>
          </a:xfrm>
          <a:prstGeom prst="rect">
            <a:avLst/>
          </a:prstGeom>
          <a:solidFill>
            <a:srgbClr val="FFC000"/>
          </a:solidFill>
        </p:spPr>
        <p:txBody>
          <a:bodyPr wrap="square" rtlCol="0">
            <a:spAutoFit/>
          </a:bodyPr>
          <a:lstStyle/>
          <a:p>
            <a:pPr algn="ctr"/>
            <a:r>
              <a:rPr lang="en-US" sz="1800" dirty="0"/>
              <a:t>Surface Currents’ flow paths at 2.4GHz. “Hot spots” are identified and countermeasures are to be applied in these areas.</a:t>
            </a:r>
          </a:p>
        </p:txBody>
      </p:sp>
    </p:spTree>
    <p:extLst>
      <p:ext uri="{BB962C8B-B14F-4D97-AF65-F5344CB8AC3E}">
        <p14:creationId xmlns:p14="http://schemas.microsoft.com/office/powerpoint/2010/main" val="2615246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1360"/>
            <a:ext cx="9734548" cy="427037"/>
          </a:xfrm>
        </p:spPr>
        <p:txBody>
          <a:bodyPr/>
          <a:lstStyle/>
          <a:p>
            <a:r>
              <a:rPr lang="en-US" sz="3200" dirty="0">
                <a:effectLst>
                  <a:outerShdw blurRad="38100" dist="38100" dir="2700000" algn="tl">
                    <a:srgbClr val="000000">
                      <a:alpha val="43137"/>
                    </a:srgbClr>
                  </a:outerShdw>
                </a:effectLst>
              </a:rPr>
              <a:t>Cavity Resonance</a:t>
            </a:r>
          </a:p>
        </p:txBody>
      </p:sp>
      <p:grpSp>
        <p:nvGrpSpPr>
          <p:cNvPr id="3" name="Group 2">
            <a:extLst>
              <a:ext uri="{FF2B5EF4-FFF2-40B4-BE49-F238E27FC236}">
                <a16:creationId xmlns:a16="http://schemas.microsoft.com/office/drawing/2014/main" id="{6E99A22C-AB46-6677-62B5-BAFDF439078A}"/>
              </a:ext>
            </a:extLst>
          </p:cNvPr>
          <p:cNvGrpSpPr/>
          <p:nvPr/>
        </p:nvGrpSpPr>
        <p:grpSpPr>
          <a:xfrm>
            <a:off x="495300" y="838201"/>
            <a:ext cx="11201399" cy="5414990"/>
            <a:chOff x="1701919" y="1631139"/>
            <a:chExt cx="8771268" cy="3781372"/>
          </a:xfrm>
        </p:grpSpPr>
        <p:sp>
          <p:nvSpPr>
            <p:cNvPr id="27" name="TextBox 26"/>
            <p:cNvSpPr txBox="1"/>
            <p:nvPr/>
          </p:nvSpPr>
          <p:spPr>
            <a:xfrm>
              <a:off x="1701920" y="5154601"/>
              <a:ext cx="4262237" cy="257910"/>
            </a:xfrm>
            <a:prstGeom prst="rect">
              <a:avLst/>
            </a:prstGeom>
            <a:solidFill>
              <a:srgbClr val="FFC000"/>
            </a:solidFill>
          </p:spPr>
          <p:txBody>
            <a:bodyPr wrap="square" rtlCol="0">
              <a:spAutoFit/>
            </a:bodyPr>
            <a:lstStyle/>
            <a:p>
              <a:pPr algn="ctr"/>
              <a:r>
                <a:rPr lang="en-US" sz="1800" dirty="0"/>
                <a:t>Original Design (No Additional GND contact)</a:t>
              </a:r>
            </a:p>
          </p:txBody>
        </p:sp>
        <p:pic>
          <p:nvPicPr>
            <p:cNvPr id="7" name="Content Placeholder 10"/>
            <p:cNvPicPr>
              <a:picLocks noChangeAspect="1"/>
            </p:cNvPicPr>
            <p:nvPr/>
          </p:nvPicPr>
          <p:blipFill>
            <a:blip r:embed="rId3"/>
            <a:stretch>
              <a:fillRect/>
            </a:stretch>
          </p:blipFill>
          <p:spPr>
            <a:xfrm>
              <a:off x="1701921" y="1954960"/>
              <a:ext cx="4262237" cy="3081787"/>
            </a:xfrm>
            <a:prstGeom prst="rect">
              <a:avLst/>
            </a:prstGeom>
          </p:spPr>
        </p:pic>
        <p:pic>
          <p:nvPicPr>
            <p:cNvPr id="8" name="Picture 7"/>
            <p:cNvPicPr>
              <a:picLocks noChangeAspect="1"/>
            </p:cNvPicPr>
            <p:nvPr/>
          </p:nvPicPr>
          <p:blipFill>
            <a:blip r:embed="rId4"/>
            <a:stretch>
              <a:fillRect/>
            </a:stretch>
          </p:blipFill>
          <p:spPr>
            <a:xfrm>
              <a:off x="6171525" y="1954959"/>
              <a:ext cx="4301662" cy="3079132"/>
            </a:xfrm>
            <a:prstGeom prst="rect">
              <a:avLst/>
            </a:prstGeom>
          </p:spPr>
        </p:pic>
        <p:sp>
          <p:nvSpPr>
            <p:cNvPr id="9" name="TextBox 8"/>
            <p:cNvSpPr txBox="1"/>
            <p:nvPr/>
          </p:nvSpPr>
          <p:spPr>
            <a:xfrm>
              <a:off x="6171525" y="5154600"/>
              <a:ext cx="4301662" cy="257910"/>
            </a:xfrm>
            <a:prstGeom prst="rect">
              <a:avLst/>
            </a:prstGeom>
            <a:solidFill>
              <a:srgbClr val="FFC000"/>
            </a:solidFill>
          </p:spPr>
          <p:txBody>
            <a:bodyPr wrap="square" rtlCol="0">
              <a:spAutoFit/>
            </a:bodyPr>
            <a:lstStyle/>
            <a:p>
              <a:pPr algn="ctr"/>
              <a:r>
                <a:rPr lang="en-US" sz="1800" dirty="0"/>
                <a:t>Modified Design (One Additional GND contact)</a:t>
              </a:r>
            </a:p>
          </p:txBody>
        </p:sp>
        <p:sp>
          <p:nvSpPr>
            <p:cNvPr id="10" name="TextBox 9"/>
            <p:cNvSpPr txBox="1"/>
            <p:nvPr/>
          </p:nvSpPr>
          <p:spPr>
            <a:xfrm>
              <a:off x="1701919" y="1631139"/>
              <a:ext cx="8771268" cy="257910"/>
            </a:xfrm>
            <a:prstGeom prst="rect">
              <a:avLst/>
            </a:prstGeom>
            <a:solidFill>
              <a:srgbClr val="FFC000"/>
            </a:solidFill>
          </p:spPr>
          <p:txBody>
            <a:bodyPr wrap="square" rtlCol="0">
              <a:spAutoFit/>
            </a:bodyPr>
            <a:lstStyle/>
            <a:p>
              <a:pPr algn="ctr"/>
              <a:r>
                <a:rPr lang="en-US" sz="1800" dirty="0"/>
                <a:t>E-Fields inside the box at a cavity resonance frequency (1.4GHz)</a:t>
              </a:r>
            </a:p>
          </p:txBody>
        </p:sp>
      </p:grpSp>
    </p:spTree>
    <p:extLst>
      <p:ext uri="{BB962C8B-B14F-4D97-AF65-F5344CB8AC3E}">
        <p14:creationId xmlns:p14="http://schemas.microsoft.com/office/powerpoint/2010/main" val="1334302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2239"/>
            <a:ext cx="9734548" cy="427037"/>
          </a:xfrm>
        </p:spPr>
        <p:txBody>
          <a:bodyPr/>
          <a:lstStyle/>
          <a:p>
            <a:r>
              <a:rPr lang="en-GB" sz="3200" dirty="0">
                <a:effectLst>
                  <a:outerShdw blurRad="38100" dist="38100" dir="2700000" algn="tl">
                    <a:srgbClr val="000000">
                      <a:alpha val="43137"/>
                    </a:srgbClr>
                  </a:outerShdw>
                </a:effectLst>
              </a:rPr>
              <a:t>Cavity Resonance</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142920"/>
            <a:ext cx="10058399" cy="5532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895601" y="685800"/>
            <a:ext cx="7527131" cy="369332"/>
          </a:xfrm>
          <a:prstGeom prst="rect">
            <a:avLst/>
          </a:prstGeom>
          <a:noFill/>
        </p:spPr>
        <p:txBody>
          <a:bodyPr wrap="square" rtlCol="0">
            <a:spAutoFit/>
          </a:bodyPr>
          <a:lstStyle/>
          <a:p>
            <a:pPr marL="214313" indent="-214313">
              <a:buFont typeface="Arial" panose="020B0604020202020204" pitchFamily="34" charset="0"/>
              <a:buChar char="•"/>
            </a:pPr>
            <a:r>
              <a:rPr lang="en-GB" sz="1800" dirty="0"/>
              <a:t>Cavity Resonance study of cluster – E field @ 368MHz</a:t>
            </a:r>
          </a:p>
        </p:txBody>
      </p:sp>
    </p:spTree>
    <p:extLst>
      <p:ext uri="{BB962C8B-B14F-4D97-AF65-F5344CB8AC3E}">
        <p14:creationId xmlns:p14="http://schemas.microsoft.com/office/powerpoint/2010/main" val="1904767576"/>
      </p:ext>
    </p:extLst>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p:cNvPicPr>
            <a:picLocks noChangeAspect="1" noChangeArrowheads="1"/>
          </p:cNvPicPr>
          <p:nvPr/>
        </p:nvPicPr>
        <p:blipFill>
          <a:blip r:embed="rId2" cstate="print"/>
          <a:srcRect/>
          <a:stretch>
            <a:fillRect/>
          </a:stretch>
        </p:blipFill>
        <p:spPr bwMode="auto">
          <a:xfrm>
            <a:off x="7647686" y="3111119"/>
            <a:ext cx="4272406" cy="3577465"/>
          </a:xfrm>
          <a:prstGeom prst="rect">
            <a:avLst/>
          </a:prstGeom>
          <a:noFill/>
          <a:ln w="9525">
            <a:noFill/>
            <a:miter lim="800000"/>
            <a:headEnd/>
            <a:tailEnd/>
          </a:ln>
        </p:spPr>
      </p:pic>
      <p:sp>
        <p:nvSpPr>
          <p:cNvPr id="2" name="Title 1"/>
          <p:cNvSpPr>
            <a:spLocks noGrp="1"/>
          </p:cNvSpPr>
          <p:nvPr>
            <p:ph type="title"/>
          </p:nvPr>
        </p:nvSpPr>
        <p:spPr>
          <a:xfrm>
            <a:off x="152400" y="122239"/>
            <a:ext cx="9734548" cy="427037"/>
          </a:xfrm>
        </p:spPr>
        <p:txBody>
          <a:bodyPr/>
          <a:lstStyle/>
          <a:p>
            <a:r>
              <a:rPr lang="en-US" sz="3200" dirty="0">
                <a:effectLst>
                  <a:outerShdw blurRad="38100" dist="38100" dir="2700000" algn="tl">
                    <a:srgbClr val="000000">
                      <a:alpha val="43137"/>
                    </a:srgbClr>
                  </a:outerShdw>
                </a:effectLst>
              </a:rPr>
              <a:t>ESD Simulation</a:t>
            </a:r>
          </a:p>
        </p:txBody>
      </p:sp>
      <p:sp>
        <p:nvSpPr>
          <p:cNvPr id="4" name="Slide Number Placeholder 3"/>
          <p:cNvSpPr>
            <a:spLocks noGrp="1"/>
          </p:cNvSpPr>
          <p:nvPr>
            <p:ph type="sldNum" sz="quarter" idx="10"/>
          </p:nvPr>
        </p:nvSpPr>
        <p:spPr/>
        <p:txBody>
          <a:bodyPr/>
          <a:lstStyle/>
          <a:p>
            <a:fld id="{129DE0E1-A340-4743-864F-F8C282CB6E68}" type="slidenum">
              <a:rPr lang="de-DE" smtClean="0"/>
              <a:pPr/>
              <a:t>53</a:t>
            </a:fld>
            <a:endParaRPr lang="de-DE"/>
          </a:p>
        </p:txBody>
      </p:sp>
      <p:pic>
        <p:nvPicPr>
          <p:cNvPr id="6" name="Picture 5" descr="setup3.png"/>
          <p:cNvPicPr>
            <a:picLocks noChangeAspect="1"/>
          </p:cNvPicPr>
          <p:nvPr/>
        </p:nvPicPr>
        <p:blipFill>
          <a:blip r:embed="rId3" cstate="print"/>
          <a:stretch>
            <a:fillRect/>
          </a:stretch>
        </p:blipFill>
        <p:spPr>
          <a:xfrm>
            <a:off x="271908" y="878542"/>
            <a:ext cx="3157091" cy="5540833"/>
          </a:xfrm>
          <a:prstGeom prst="rect">
            <a:avLst/>
          </a:prstGeom>
        </p:spPr>
      </p:pic>
      <p:cxnSp>
        <p:nvCxnSpPr>
          <p:cNvPr id="10" name="Straight Arrow Connector 9"/>
          <p:cNvCxnSpPr>
            <a:cxnSpLocks/>
          </p:cNvCxnSpPr>
          <p:nvPr/>
        </p:nvCxnSpPr>
        <p:spPr>
          <a:xfrm flipH="1">
            <a:off x="1246982" y="4267200"/>
            <a:ext cx="2362200" cy="963897"/>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609182" y="4005590"/>
            <a:ext cx="1196626" cy="738664"/>
          </a:xfrm>
          <a:prstGeom prst="rect">
            <a:avLst/>
          </a:prstGeom>
          <a:solidFill>
            <a:srgbClr val="FF9900"/>
          </a:solidFill>
        </p:spPr>
        <p:txBody>
          <a:bodyPr wrap="square" rtlCol="0">
            <a:spAutoFit/>
          </a:bodyPr>
          <a:lstStyle/>
          <a:p>
            <a:pPr algn="ctr"/>
            <a:r>
              <a:rPr lang="en-US" sz="1400" dirty="0"/>
              <a:t>Simulation model of the device</a:t>
            </a:r>
          </a:p>
        </p:txBody>
      </p:sp>
      <p:cxnSp>
        <p:nvCxnSpPr>
          <p:cNvPr id="18" name="Straight Arrow Connector 17"/>
          <p:cNvCxnSpPr>
            <a:cxnSpLocks/>
          </p:cNvCxnSpPr>
          <p:nvPr/>
        </p:nvCxnSpPr>
        <p:spPr>
          <a:xfrm flipH="1">
            <a:off x="1143000" y="1905000"/>
            <a:ext cx="2466182" cy="116317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609182" y="1643390"/>
            <a:ext cx="1196626" cy="523220"/>
          </a:xfrm>
          <a:prstGeom prst="rect">
            <a:avLst/>
          </a:prstGeom>
          <a:solidFill>
            <a:srgbClr val="FF9900"/>
          </a:solidFill>
        </p:spPr>
        <p:txBody>
          <a:bodyPr wrap="square" rtlCol="0">
            <a:spAutoFit/>
          </a:bodyPr>
          <a:lstStyle/>
          <a:p>
            <a:r>
              <a:rPr lang="en-US" sz="1400" dirty="0"/>
              <a:t>Model of the ESD Gun</a:t>
            </a:r>
          </a:p>
        </p:txBody>
      </p:sp>
      <p:pic>
        <p:nvPicPr>
          <p:cNvPr id="21" name="Picture 20" descr="chrome_leg_15kV.png"/>
          <p:cNvPicPr>
            <a:picLocks noChangeAspect="1"/>
          </p:cNvPicPr>
          <p:nvPr/>
        </p:nvPicPr>
        <p:blipFill>
          <a:blip r:embed="rId4" cstate="print"/>
          <a:stretch>
            <a:fillRect/>
          </a:stretch>
        </p:blipFill>
        <p:spPr>
          <a:xfrm>
            <a:off x="4985990" y="878542"/>
            <a:ext cx="4386609" cy="3372507"/>
          </a:xfrm>
          <a:prstGeom prst="rect">
            <a:avLst/>
          </a:prstGeom>
        </p:spPr>
      </p:pic>
    </p:spTree>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129DE0E1-A340-4743-864F-F8C282CB6E68}" type="slidenum">
              <a:rPr lang="de-DE" smtClean="0"/>
              <a:pPr/>
              <a:t>54</a:t>
            </a:fld>
            <a:endParaRPr lang="de-DE"/>
          </a:p>
        </p:txBody>
      </p:sp>
      <p:pic>
        <p:nvPicPr>
          <p:cNvPr id="782340" name="Picture 4" descr="http://cyclingdynamics.files.wordpress.com/2013/10/cartoon.jpg"/>
          <p:cNvPicPr>
            <a:picLocks noChangeAspect="1" noChangeArrowheads="1"/>
          </p:cNvPicPr>
          <p:nvPr/>
        </p:nvPicPr>
        <p:blipFill>
          <a:blip r:embed="rId3"/>
          <a:srcRect/>
          <a:stretch>
            <a:fillRect/>
          </a:stretch>
        </p:blipFill>
        <p:spPr bwMode="auto">
          <a:xfrm>
            <a:off x="3810000" y="1524000"/>
            <a:ext cx="4170240" cy="3886199"/>
          </a:xfrm>
          <a:prstGeom prst="rect">
            <a:avLst/>
          </a:prstGeom>
          <a:noFill/>
        </p:spPr>
      </p:pic>
    </p:spTree>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3F68EE47-8D85-4895-B4FE-B5BDFC9901F8}" type="slidenum">
              <a:rPr lang="de-DE" smtClean="0"/>
              <a:pPr>
                <a:defRPr/>
              </a:pPr>
              <a:t>6</a:t>
            </a:fld>
            <a:endParaRPr lang="de-DE"/>
          </a:p>
        </p:txBody>
      </p:sp>
      <p:pic>
        <p:nvPicPr>
          <p:cNvPr id="44034" name="Picture 2"/>
          <p:cNvPicPr>
            <a:picLocks noChangeAspect="1" noChangeArrowheads="1"/>
          </p:cNvPicPr>
          <p:nvPr/>
        </p:nvPicPr>
        <p:blipFill>
          <a:blip r:embed="rId3" cstate="print"/>
          <a:srcRect/>
          <a:stretch>
            <a:fillRect/>
          </a:stretch>
        </p:blipFill>
        <p:spPr bwMode="auto">
          <a:xfrm>
            <a:off x="187995" y="1969187"/>
            <a:ext cx="5778853" cy="3733107"/>
          </a:xfrm>
          <a:prstGeom prst="rect">
            <a:avLst/>
          </a:prstGeom>
          <a:noFill/>
          <a:ln w="9525">
            <a:noFill/>
            <a:miter lim="800000"/>
            <a:headEnd/>
            <a:tailEnd/>
          </a:ln>
        </p:spPr>
      </p:pic>
      <p:pic>
        <p:nvPicPr>
          <p:cNvPr id="44035" name="Picture 3"/>
          <p:cNvPicPr>
            <a:picLocks noChangeAspect="1" noChangeArrowheads="1"/>
          </p:cNvPicPr>
          <p:nvPr/>
        </p:nvPicPr>
        <p:blipFill>
          <a:blip r:embed="rId4" cstate="print"/>
          <a:srcRect/>
          <a:stretch>
            <a:fillRect/>
          </a:stretch>
        </p:blipFill>
        <p:spPr bwMode="auto">
          <a:xfrm>
            <a:off x="6207224" y="1680866"/>
            <a:ext cx="5756176" cy="4021428"/>
          </a:xfrm>
          <a:prstGeom prst="rect">
            <a:avLst/>
          </a:prstGeom>
          <a:noFill/>
          <a:ln w="9525">
            <a:noFill/>
            <a:miter lim="800000"/>
            <a:headEnd/>
            <a:tailEnd/>
          </a:ln>
        </p:spPr>
      </p:pic>
      <p:sp>
        <p:nvSpPr>
          <p:cNvPr id="11" name="TextBox 10"/>
          <p:cNvSpPr txBox="1"/>
          <p:nvPr/>
        </p:nvSpPr>
        <p:spPr>
          <a:xfrm>
            <a:off x="152400" y="1219200"/>
            <a:ext cx="5814448" cy="461665"/>
          </a:xfrm>
          <a:prstGeom prst="rect">
            <a:avLst/>
          </a:prstGeom>
          <a:solidFill>
            <a:srgbClr val="FF9900"/>
          </a:solidFill>
          <a:ln>
            <a:solidFill>
              <a:srgbClr val="002060"/>
            </a:solidFill>
          </a:ln>
        </p:spPr>
        <p:txBody>
          <a:bodyPr wrap="square" rtlCol="0">
            <a:spAutoFit/>
          </a:bodyPr>
          <a:lstStyle/>
          <a:p>
            <a:pPr algn="ctr"/>
            <a:r>
              <a:rPr lang="en-US" dirty="0"/>
              <a:t>Radiated Emissions</a:t>
            </a:r>
          </a:p>
        </p:txBody>
      </p:sp>
      <p:sp>
        <p:nvSpPr>
          <p:cNvPr id="12" name="TextBox 11"/>
          <p:cNvSpPr txBox="1"/>
          <p:nvPr/>
        </p:nvSpPr>
        <p:spPr>
          <a:xfrm>
            <a:off x="6225154" y="1219201"/>
            <a:ext cx="5738246" cy="461665"/>
          </a:xfrm>
          <a:prstGeom prst="rect">
            <a:avLst/>
          </a:prstGeom>
          <a:solidFill>
            <a:srgbClr val="FF9900"/>
          </a:solidFill>
          <a:ln>
            <a:solidFill>
              <a:srgbClr val="002060"/>
            </a:solidFill>
          </a:ln>
        </p:spPr>
        <p:txBody>
          <a:bodyPr wrap="square" rtlCol="0">
            <a:spAutoFit/>
          </a:bodyPr>
          <a:lstStyle/>
          <a:p>
            <a:pPr algn="ctr"/>
            <a:r>
              <a:rPr lang="en-US" dirty="0"/>
              <a:t>Radiated Immunity</a:t>
            </a:r>
          </a:p>
        </p:txBody>
      </p:sp>
      <p:sp>
        <p:nvSpPr>
          <p:cNvPr id="14" name="Title 1"/>
          <p:cNvSpPr txBox="1">
            <a:spLocks/>
          </p:cNvSpPr>
          <p:nvPr/>
        </p:nvSpPr>
        <p:spPr bwMode="auto">
          <a:xfrm>
            <a:off x="152400" y="2"/>
            <a:ext cx="118110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rmAutofit fontScale="97500"/>
          </a:bodyPr>
          <a:lstStyle/>
          <a:p>
            <a:pPr>
              <a:defRPr/>
            </a:pPr>
            <a:r>
              <a:rPr lang="en-US" sz="3200" dirty="0">
                <a:effectLst>
                  <a:outerShdw blurRad="38100" dist="38100" dir="2700000" algn="tl">
                    <a:srgbClr val="000000">
                      <a:alpha val="43137"/>
                    </a:srgbClr>
                  </a:outerShdw>
                </a:effectLst>
              </a:rPr>
              <a:t>EMC Fundamentals: What makes an EMC problem?</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rrowheads="1"/>
          </p:cNvPicPr>
          <p:nvPr/>
        </p:nvPicPr>
        <p:blipFill>
          <a:blip r:embed="rId2"/>
          <a:srcRect/>
          <a:stretch>
            <a:fillRect/>
          </a:stretch>
        </p:blipFill>
        <p:spPr bwMode="auto">
          <a:xfrm>
            <a:off x="3934277" y="951367"/>
            <a:ext cx="3310860" cy="2123651"/>
          </a:xfrm>
          <a:prstGeom prst="rect">
            <a:avLst/>
          </a:prstGeom>
          <a:noFill/>
          <a:ln w="9525">
            <a:noFill/>
            <a:miter lim="800000"/>
            <a:headEnd/>
            <a:tailEnd/>
          </a:ln>
          <a:effectLst/>
        </p:spPr>
      </p:pic>
      <p:sp>
        <p:nvSpPr>
          <p:cNvPr id="5" name="Slide Number Placeholder 4"/>
          <p:cNvSpPr>
            <a:spLocks noGrp="1"/>
          </p:cNvSpPr>
          <p:nvPr>
            <p:ph type="sldNum" sz="quarter" idx="10"/>
          </p:nvPr>
        </p:nvSpPr>
        <p:spPr/>
        <p:txBody>
          <a:bodyPr/>
          <a:lstStyle/>
          <a:p>
            <a:fld id="{129DE0E1-A340-4743-864F-F8C282CB6E68}" type="slidenum">
              <a:rPr lang="de-DE" smtClean="0"/>
              <a:pPr/>
              <a:t>7</a:t>
            </a:fld>
            <a:endParaRPr lang="de-DE"/>
          </a:p>
        </p:txBody>
      </p:sp>
      <p:pic>
        <p:nvPicPr>
          <p:cNvPr id="7" name="Picture 22" descr="1129181958_3507"/>
          <p:cNvPicPr>
            <a:picLocks noChangeAspect="1" noChangeArrowheads="1"/>
          </p:cNvPicPr>
          <p:nvPr/>
        </p:nvPicPr>
        <p:blipFill>
          <a:blip r:embed="rId3" cstate="screen"/>
          <a:srcRect/>
          <a:stretch>
            <a:fillRect/>
          </a:stretch>
        </p:blipFill>
        <p:spPr bwMode="auto">
          <a:xfrm>
            <a:off x="403284" y="951368"/>
            <a:ext cx="3427574" cy="2123652"/>
          </a:xfrm>
          <a:prstGeom prst="rect">
            <a:avLst/>
          </a:prstGeom>
          <a:noFill/>
        </p:spPr>
      </p:pic>
      <p:sp>
        <p:nvSpPr>
          <p:cNvPr id="15" name="Title 1"/>
          <p:cNvSpPr txBox="1">
            <a:spLocks/>
          </p:cNvSpPr>
          <p:nvPr/>
        </p:nvSpPr>
        <p:spPr bwMode="auto">
          <a:xfrm>
            <a:off x="228600" y="173940"/>
            <a:ext cx="116260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p>
            <a:pPr>
              <a:defRPr/>
            </a:pPr>
            <a:r>
              <a:rPr lang="en-US" sz="3100" dirty="0">
                <a:effectLst>
                  <a:outerShdw blurRad="38100" dist="38100" dir="2700000" algn="tl">
                    <a:srgbClr val="000000">
                      <a:alpha val="43137"/>
                    </a:srgbClr>
                  </a:outerShdw>
                </a:effectLst>
              </a:rPr>
              <a:t>Intentional and Unintentional RF Transmitters</a:t>
            </a:r>
            <a:endParaRPr lang="fr-FR" sz="31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A02CA9CB-7BB4-F712-D3E9-BA541BB8760A}"/>
              </a:ext>
            </a:extLst>
          </p:cNvPr>
          <p:cNvPicPr>
            <a:picLocks noChangeAspect="1"/>
          </p:cNvPicPr>
          <p:nvPr/>
        </p:nvPicPr>
        <p:blipFill>
          <a:blip r:embed="rId4"/>
          <a:stretch>
            <a:fillRect/>
          </a:stretch>
        </p:blipFill>
        <p:spPr>
          <a:xfrm>
            <a:off x="396476" y="3166356"/>
            <a:ext cx="4029261" cy="3286871"/>
          </a:xfrm>
          <a:prstGeom prst="rect">
            <a:avLst/>
          </a:prstGeom>
        </p:spPr>
      </p:pic>
      <p:pic>
        <p:nvPicPr>
          <p:cNvPr id="6" name="Picture 5">
            <a:extLst>
              <a:ext uri="{FF2B5EF4-FFF2-40B4-BE49-F238E27FC236}">
                <a16:creationId xmlns:a16="http://schemas.microsoft.com/office/drawing/2014/main" id="{2A32BD84-6E79-82D1-F667-41EE749B8084}"/>
              </a:ext>
            </a:extLst>
          </p:cNvPr>
          <p:cNvPicPr>
            <a:picLocks noChangeAspect="1"/>
          </p:cNvPicPr>
          <p:nvPr/>
        </p:nvPicPr>
        <p:blipFill>
          <a:blip r:embed="rId5"/>
          <a:stretch>
            <a:fillRect/>
          </a:stretch>
        </p:blipFill>
        <p:spPr>
          <a:xfrm>
            <a:off x="4521800" y="3166356"/>
            <a:ext cx="2039299" cy="3286871"/>
          </a:xfrm>
          <a:prstGeom prst="rect">
            <a:avLst/>
          </a:prstGeom>
        </p:spPr>
      </p:pic>
      <p:pic>
        <p:nvPicPr>
          <p:cNvPr id="11" name="Picture 10">
            <a:extLst>
              <a:ext uri="{FF2B5EF4-FFF2-40B4-BE49-F238E27FC236}">
                <a16:creationId xmlns:a16="http://schemas.microsoft.com/office/drawing/2014/main" id="{04BAD101-A4E9-EB3F-86B5-25B3EED3A70F}"/>
              </a:ext>
            </a:extLst>
          </p:cNvPr>
          <p:cNvPicPr>
            <a:picLocks noChangeAspect="1"/>
          </p:cNvPicPr>
          <p:nvPr/>
        </p:nvPicPr>
        <p:blipFill>
          <a:blip r:embed="rId6"/>
          <a:stretch>
            <a:fillRect/>
          </a:stretch>
        </p:blipFill>
        <p:spPr>
          <a:xfrm>
            <a:off x="7348556" y="951368"/>
            <a:ext cx="4506097" cy="2123650"/>
          </a:xfrm>
          <a:prstGeom prst="rect">
            <a:avLst/>
          </a:prstGeom>
        </p:spPr>
      </p:pic>
      <p:pic>
        <p:nvPicPr>
          <p:cNvPr id="17" name="Picture 16">
            <a:extLst>
              <a:ext uri="{FF2B5EF4-FFF2-40B4-BE49-F238E27FC236}">
                <a16:creationId xmlns:a16="http://schemas.microsoft.com/office/drawing/2014/main" id="{98528221-C336-E959-4F70-DFC708726B57}"/>
              </a:ext>
            </a:extLst>
          </p:cNvPr>
          <p:cNvPicPr>
            <a:picLocks noChangeAspect="1"/>
          </p:cNvPicPr>
          <p:nvPr/>
        </p:nvPicPr>
        <p:blipFill>
          <a:blip r:embed="rId7"/>
          <a:stretch>
            <a:fillRect/>
          </a:stretch>
        </p:blipFill>
        <p:spPr>
          <a:xfrm>
            <a:off x="6665269" y="4766986"/>
            <a:ext cx="2050054" cy="1686241"/>
          </a:xfrm>
          <a:prstGeom prst="rect">
            <a:avLst/>
          </a:prstGeom>
        </p:spPr>
      </p:pic>
      <p:pic>
        <p:nvPicPr>
          <p:cNvPr id="19" name="Picture 18">
            <a:extLst>
              <a:ext uri="{FF2B5EF4-FFF2-40B4-BE49-F238E27FC236}">
                <a16:creationId xmlns:a16="http://schemas.microsoft.com/office/drawing/2014/main" id="{D2B9B566-C457-8143-FEDE-3FB0896D1E29}"/>
              </a:ext>
            </a:extLst>
          </p:cNvPr>
          <p:cNvPicPr>
            <a:picLocks noChangeAspect="1"/>
          </p:cNvPicPr>
          <p:nvPr/>
        </p:nvPicPr>
        <p:blipFill>
          <a:blip r:embed="rId8"/>
          <a:stretch>
            <a:fillRect/>
          </a:stretch>
        </p:blipFill>
        <p:spPr>
          <a:xfrm>
            <a:off x="6657163" y="3166357"/>
            <a:ext cx="2050054" cy="1509290"/>
          </a:xfrm>
          <a:prstGeom prst="rect">
            <a:avLst/>
          </a:prstGeom>
        </p:spPr>
      </p:pic>
      <p:pic>
        <p:nvPicPr>
          <p:cNvPr id="23" name="Picture 22">
            <a:extLst>
              <a:ext uri="{FF2B5EF4-FFF2-40B4-BE49-F238E27FC236}">
                <a16:creationId xmlns:a16="http://schemas.microsoft.com/office/drawing/2014/main" id="{7D7215B0-26CA-8039-E56D-A7A4AB0E10FB}"/>
              </a:ext>
            </a:extLst>
          </p:cNvPr>
          <p:cNvPicPr>
            <a:picLocks noChangeAspect="1"/>
          </p:cNvPicPr>
          <p:nvPr/>
        </p:nvPicPr>
        <p:blipFill>
          <a:blip r:embed="rId9"/>
          <a:stretch>
            <a:fillRect/>
          </a:stretch>
        </p:blipFill>
        <p:spPr>
          <a:xfrm>
            <a:off x="8833885" y="3178692"/>
            <a:ext cx="3020768" cy="3274535"/>
          </a:xfrm>
          <a:prstGeom prst="rect">
            <a:avLst/>
          </a:prstGeom>
        </p:spPr>
      </p:pic>
    </p:spTree>
    <p:extLst>
      <p:ext uri="{BB962C8B-B14F-4D97-AF65-F5344CB8AC3E}">
        <p14:creationId xmlns:p14="http://schemas.microsoft.com/office/powerpoint/2010/main" val="1809499319"/>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129DE0E1-A340-4743-864F-F8C282CB6E68}" type="slidenum">
              <a:rPr lang="de-DE" smtClean="0"/>
              <a:pPr/>
              <a:t>8</a:t>
            </a:fld>
            <a:endParaRPr lang="de-DE"/>
          </a:p>
        </p:txBody>
      </p:sp>
      <p:pic>
        <p:nvPicPr>
          <p:cNvPr id="13" name="Picture 98" descr="AutoGray-73x22"/>
          <p:cNvPicPr>
            <a:picLocks noChangeAspect="1" noChangeArrowheads="1"/>
          </p:cNvPicPr>
          <p:nvPr/>
        </p:nvPicPr>
        <p:blipFill>
          <a:blip r:embed="rId3" cstate="print">
            <a:lum bright="8000"/>
          </a:blip>
          <a:srcRect/>
          <a:stretch>
            <a:fillRect/>
          </a:stretch>
        </p:blipFill>
        <p:spPr bwMode="auto">
          <a:xfrm>
            <a:off x="2962276" y="2617788"/>
            <a:ext cx="6270625" cy="1892300"/>
          </a:xfrm>
          <a:prstGeom prst="rect">
            <a:avLst/>
          </a:prstGeom>
          <a:noFill/>
          <a:ln w="9525">
            <a:noFill/>
            <a:miter lim="800000"/>
            <a:headEnd/>
            <a:tailEnd/>
          </a:ln>
        </p:spPr>
      </p:pic>
      <p:grpSp>
        <p:nvGrpSpPr>
          <p:cNvPr id="3" name="Group 141"/>
          <p:cNvGrpSpPr>
            <a:grpSpLocks/>
          </p:cNvGrpSpPr>
          <p:nvPr/>
        </p:nvGrpSpPr>
        <p:grpSpPr bwMode="auto">
          <a:xfrm>
            <a:off x="1985963" y="1328739"/>
            <a:ext cx="8228012" cy="4535487"/>
            <a:chOff x="291" y="837"/>
            <a:chExt cx="5183" cy="2857"/>
          </a:xfrm>
        </p:grpSpPr>
        <p:sp>
          <p:nvSpPr>
            <p:cNvPr id="15" name="Rectangle 143"/>
            <p:cNvSpPr>
              <a:spLocks noChangeArrowheads="1"/>
            </p:cNvSpPr>
            <p:nvPr/>
          </p:nvSpPr>
          <p:spPr bwMode="auto">
            <a:xfrm>
              <a:off x="4852" y="2396"/>
              <a:ext cx="612" cy="472"/>
            </a:xfrm>
            <a:prstGeom prst="rect">
              <a:avLst/>
            </a:prstGeom>
            <a:solidFill>
              <a:srgbClr val="D8EAB2"/>
            </a:solidFill>
            <a:ln w="9525">
              <a:noFill/>
              <a:miter lim="800000"/>
              <a:headEnd/>
              <a:tailEnd/>
            </a:ln>
          </p:spPr>
          <p:txBody>
            <a:bodyPr wrap="none" anchor="ctr"/>
            <a:lstStyle/>
            <a:p>
              <a:endParaRPr lang="fr-FR" dirty="0"/>
            </a:p>
          </p:txBody>
        </p:sp>
        <p:grpSp>
          <p:nvGrpSpPr>
            <p:cNvPr id="6" name="Group 210"/>
            <p:cNvGrpSpPr>
              <a:grpSpLocks/>
            </p:cNvGrpSpPr>
            <p:nvPr/>
          </p:nvGrpSpPr>
          <p:grpSpPr bwMode="auto">
            <a:xfrm>
              <a:off x="291" y="1598"/>
              <a:ext cx="2090" cy="619"/>
              <a:chOff x="291" y="1598"/>
              <a:chExt cx="2090" cy="619"/>
            </a:xfrm>
          </p:grpSpPr>
          <p:sp>
            <p:nvSpPr>
              <p:cNvPr id="121" name="Line 91"/>
              <p:cNvSpPr>
                <a:spLocks noChangeShapeType="1"/>
              </p:cNvSpPr>
              <p:nvPr/>
            </p:nvSpPr>
            <p:spPr bwMode="auto">
              <a:xfrm>
                <a:off x="903" y="1933"/>
                <a:ext cx="1478" cy="203"/>
              </a:xfrm>
              <a:prstGeom prst="line">
                <a:avLst/>
              </a:prstGeom>
              <a:noFill/>
              <a:ln w="19050">
                <a:solidFill>
                  <a:schemeClr val="accent1"/>
                </a:solidFill>
                <a:round/>
                <a:headEnd/>
                <a:tailEnd type="oval" w="med" len="med"/>
              </a:ln>
            </p:spPr>
            <p:txBody>
              <a:bodyPr wrap="none" lIns="0" tIns="0" rIns="0" bIns="0" anchor="ctr"/>
              <a:lstStyle/>
              <a:p>
                <a:endParaRPr lang="en-US" dirty="0"/>
              </a:p>
            </p:txBody>
          </p:sp>
          <p:grpSp>
            <p:nvGrpSpPr>
              <p:cNvPr id="7" name="Group 190"/>
              <p:cNvGrpSpPr>
                <a:grpSpLocks/>
              </p:cNvGrpSpPr>
              <p:nvPr/>
            </p:nvGrpSpPr>
            <p:grpSpPr bwMode="auto">
              <a:xfrm>
                <a:off x="291" y="1598"/>
                <a:ext cx="615" cy="619"/>
                <a:chOff x="291" y="1598"/>
                <a:chExt cx="615" cy="619"/>
              </a:xfrm>
            </p:grpSpPr>
            <p:sp>
              <p:nvSpPr>
                <p:cNvPr id="123" name="Rectangle 140"/>
                <p:cNvSpPr>
                  <a:spLocks noChangeArrowheads="1"/>
                </p:cNvSpPr>
                <p:nvPr/>
              </p:nvSpPr>
              <p:spPr bwMode="auto">
                <a:xfrm>
                  <a:off x="294" y="1598"/>
                  <a:ext cx="612" cy="619"/>
                </a:xfrm>
                <a:prstGeom prst="rect">
                  <a:avLst/>
                </a:prstGeom>
                <a:solidFill>
                  <a:srgbClr val="D8EAB2"/>
                </a:solidFill>
                <a:ln w="9525">
                  <a:noFill/>
                  <a:miter lim="800000"/>
                  <a:headEnd/>
                  <a:tailEnd/>
                </a:ln>
              </p:spPr>
              <p:txBody>
                <a:bodyPr wrap="none" anchor="ctr"/>
                <a:lstStyle/>
                <a:p>
                  <a:endParaRPr lang="fr-FR" dirty="0"/>
                </a:p>
              </p:txBody>
            </p:sp>
            <p:sp>
              <p:nvSpPr>
                <p:cNvPr id="124" name="Text Box 93"/>
                <p:cNvSpPr txBox="1">
                  <a:spLocks noChangeArrowheads="1"/>
                </p:cNvSpPr>
                <p:nvPr/>
              </p:nvSpPr>
              <p:spPr bwMode="auto">
                <a:xfrm>
                  <a:off x="342" y="2012"/>
                  <a:ext cx="290" cy="118"/>
                </a:xfrm>
                <a:prstGeom prst="rect">
                  <a:avLst/>
                </a:prstGeom>
                <a:noFill/>
                <a:ln w="9525">
                  <a:noFill/>
                  <a:miter lim="800000"/>
                  <a:headEnd/>
                  <a:tailEnd/>
                </a:ln>
              </p:spPr>
              <p:txBody>
                <a:bodyPr wrap="none" lIns="0" tIns="0" rIns="0" bIns="0">
                  <a:spAutoFit/>
                </a:bodyPr>
                <a:lstStyle/>
                <a:p>
                  <a:pPr eaLnBrk="0" hangingPunct="0">
                    <a:lnSpc>
                      <a:spcPct val="110000"/>
                    </a:lnSpc>
                    <a:spcBef>
                      <a:spcPct val="50000"/>
                    </a:spcBef>
                  </a:pPr>
                  <a:r>
                    <a:rPr lang="en-US" sz="1200" dirty="0"/>
                    <a:t>Clocks</a:t>
                  </a:r>
                </a:p>
              </p:txBody>
            </p:sp>
            <p:pic>
              <p:nvPicPr>
                <p:cNvPr id="125" name="Picture 145" descr="Clocks-27x18"/>
                <p:cNvPicPr>
                  <a:picLocks noChangeAspect="1" noChangeArrowheads="1"/>
                </p:cNvPicPr>
                <p:nvPr/>
              </p:nvPicPr>
              <p:blipFill>
                <a:blip r:embed="rId4" cstate="screen"/>
                <a:srcRect/>
                <a:stretch>
                  <a:fillRect/>
                </a:stretch>
              </p:blipFill>
              <p:spPr bwMode="auto">
                <a:xfrm>
                  <a:off x="291" y="1598"/>
                  <a:ext cx="612" cy="406"/>
                </a:xfrm>
                <a:prstGeom prst="rect">
                  <a:avLst/>
                </a:prstGeom>
                <a:noFill/>
                <a:ln w="9525">
                  <a:noFill/>
                  <a:miter lim="800000"/>
                  <a:headEnd/>
                  <a:tailEnd/>
                </a:ln>
              </p:spPr>
            </p:pic>
          </p:grpSp>
        </p:grpSp>
        <p:sp>
          <p:nvSpPr>
            <p:cNvPr id="17" name="Line 53"/>
            <p:cNvSpPr>
              <a:spLocks noChangeShapeType="1"/>
            </p:cNvSpPr>
            <p:nvPr/>
          </p:nvSpPr>
          <p:spPr bwMode="auto">
            <a:xfrm flipH="1" flipV="1">
              <a:off x="2295" y="2107"/>
              <a:ext cx="2561" cy="463"/>
            </a:xfrm>
            <a:prstGeom prst="line">
              <a:avLst/>
            </a:prstGeom>
            <a:noFill/>
            <a:ln w="19050">
              <a:solidFill>
                <a:schemeClr val="accent1"/>
              </a:solidFill>
              <a:round/>
              <a:headEnd/>
              <a:tailEnd type="oval" w="med" len="med"/>
            </a:ln>
          </p:spPr>
          <p:txBody>
            <a:bodyPr wrap="none" lIns="0" tIns="0" rIns="0" bIns="0" anchor="ctr"/>
            <a:lstStyle/>
            <a:p>
              <a:endParaRPr lang="en-US" dirty="0"/>
            </a:p>
          </p:txBody>
        </p:sp>
        <p:sp>
          <p:nvSpPr>
            <p:cNvPr id="18" name="Line 90"/>
            <p:cNvSpPr>
              <a:spLocks noChangeShapeType="1"/>
            </p:cNvSpPr>
            <p:nvPr/>
          </p:nvSpPr>
          <p:spPr bwMode="auto">
            <a:xfrm flipH="1" flipV="1">
              <a:off x="2653" y="1842"/>
              <a:ext cx="2203" cy="110"/>
            </a:xfrm>
            <a:prstGeom prst="line">
              <a:avLst/>
            </a:prstGeom>
            <a:noFill/>
            <a:ln w="19050">
              <a:solidFill>
                <a:schemeClr val="accent1"/>
              </a:solidFill>
              <a:round/>
              <a:headEnd/>
              <a:tailEnd type="oval" w="med" len="med"/>
            </a:ln>
          </p:spPr>
          <p:txBody>
            <a:bodyPr wrap="none" lIns="0" tIns="0" rIns="0" bIns="0" anchor="ctr"/>
            <a:lstStyle/>
            <a:p>
              <a:endParaRPr lang="en-US" dirty="0"/>
            </a:p>
          </p:txBody>
        </p:sp>
        <p:sp>
          <p:nvSpPr>
            <p:cNvPr id="19" name="Rectangle 143"/>
            <p:cNvSpPr>
              <a:spLocks noChangeArrowheads="1"/>
            </p:cNvSpPr>
            <p:nvPr/>
          </p:nvSpPr>
          <p:spPr bwMode="auto">
            <a:xfrm>
              <a:off x="4860" y="1598"/>
              <a:ext cx="612" cy="619"/>
            </a:xfrm>
            <a:prstGeom prst="rect">
              <a:avLst/>
            </a:prstGeom>
            <a:solidFill>
              <a:srgbClr val="D8EAB2"/>
            </a:solidFill>
            <a:ln w="9525">
              <a:noFill/>
              <a:miter lim="800000"/>
              <a:headEnd/>
              <a:tailEnd/>
            </a:ln>
          </p:spPr>
          <p:txBody>
            <a:bodyPr wrap="none" anchor="ctr"/>
            <a:lstStyle/>
            <a:p>
              <a:endParaRPr lang="fr-FR" dirty="0"/>
            </a:p>
          </p:txBody>
        </p:sp>
        <p:sp>
          <p:nvSpPr>
            <p:cNvPr id="20" name="Text Box 88"/>
            <p:cNvSpPr txBox="1">
              <a:spLocks noChangeArrowheads="1"/>
            </p:cNvSpPr>
            <p:nvPr/>
          </p:nvSpPr>
          <p:spPr bwMode="auto">
            <a:xfrm>
              <a:off x="4901" y="1952"/>
              <a:ext cx="451" cy="246"/>
            </a:xfrm>
            <a:prstGeom prst="rect">
              <a:avLst/>
            </a:prstGeom>
            <a:noFill/>
            <a:ln w="9525">
              <a:noFill/>
              <a:miter lim="800000"/>
              <a:headEnd/>
              <a:tailEnd/>
            </a:ln>
          </p:spPr>
          <p:txBody>
            <a:bodyPr wrap="none" lIns="0" tIns="0" rIns="0" bIns="0">
              <a:spAutoFit/>
            </a:bodyPr>
            <a:lstStyle/>
            <a:p>
              <a:pPr eaLnBrk="0" hangingPunct="0">
                <a:lnSpc>
                  <a:spcPct val="110000"/>
                </a:lnSpc>
                <a:spcBef>
                  <a:spcPct val="50000"/>
                </a:spcBef>
              </a:pPr>
              <a:r>
                <a:rPr lang="en-US" sz="1200" dirty="0"/>
                <a:t>Overhead </a:t>
              </a:r>
              <a:br>
                <a:rPr lang="en-US" sz="1200" dirty="0"/>
              </a:br>
              <a:r>
                <a:rPr lang="en-US" sz="1200" dirty="0"/>
                <a:t>Console </a:t>
              </a:r>
            </a:p>
          </p:txBody>
        </p:sp>
        <p:pic>
          <p:nvPicPr>
            <p:cNvPr id="21" name="Picture 160" descr="OverheadConsole-27x18"/>
            <p:cNvPicPr>
              <a:picLocks noChangeAspect="1" noChangeArrowheads="1"/>
            </p:cNvPicPr>
            <p:nvPr/>
          </p:nvPicPr>
          <p:blipFill>
            <a:blip r:embed="rId5" cstate="screen"/>
            <a:srcRect/>
            <a:stretch>
              <a:fillRect/>
            </a:stretch>
          </p:blipFill>
          <p:spPr bwMode="auto">
            <a:xfrm>
              <a:off x="4856" y="1598"/>
              <a:ext cx="609" cy="341"/>
            </a:xfrm>
            <a:prstGeom prst="rect">
              <a:avLst/>
            </a:prstGeom>
            <a:noFill/>
            <a:ln w="9525">
              <a:noFill/>
              <a:miter lim="800000"/>
              <a:headEnd/>
              <a:tailEnd/>
            </a:ln>
          </p:spPr>
        </p:pic>
        <p:grpSp>
          <p:nvGrpSpPr>
            <p:cNvPr id="8" name="Group 198"/>
            <p:cNvGrpSpPr>
              <a:grpSpLocks/>
            </p:cNvGrpSpPr>
            <p:nvPr/>
          </p:nvGrpSpPr>
          <p:grpSpPr bwMode="auto">
            <a:xfrm>
              <a:off x="2640" y="837"/>
              <a:ext cx="2825" cy="1030"/>
              <a:chOff x="2640" y="837"/>
              <a:chExt cx="2825" cy="1030"/>
            </a:xfrm>
          </p:grpSpPr>
          <p:sp>
            <p:nvSpPr>
              <p:cNvPr id="116" name="Line 67"/>
              <p:cNvSpPr>
                <a:spLocks noChangeShapeType="1"/>
              </p:cNvSpPr>
              <p:nvPr/>
            </p:nvSpPr>
            <p:spPr bwMode="auto">
              <a:xfrm flipH="1">
                <a:off x="2640" y="1570"/>
                <a:ext cx="2216" cy="297"/>
              </a:xfrm>
              <a:prstGeom prst="line">
                <a:avLst/>
              </a:prstGeom>
              <a:noFill/>
              <a:ln w="19050">
                <a:solidFill>
                  <a:schemeClr val="accent1"/>
                </a:solidFill>
                <a:round/>
                <a:headEnd/>
                <a:tailEnd type="oval" w="med" len="med"/>
              </a:ln>
            </p:spPr>
            <p:txBody>
              <a:bodyPr wrap="none" lIns="0" tIns="0" rIns="0" bIns="0" anchor="ctr"/>
              <a:lstStyle/>
              <a:p>
                <a:endParaRPr lang="en-US" dirty="0"/>
              </a:p>
            </p:txBody>
          </p:sp>
          <p:grpSp>
            <p:nvGrpSpPr>
              <p:cNvPr id="9" name="Group 176"/>
              <p:cNvGrpSpPr>
                <a:grpSpLocks/>
              </p:cNvGrpSpPr>
              <p:nvPr/>
            </p:nvGrpSpPr>
            <p:grpSpPr bwMode="auto">
              <a:xfrm>
                <a:off x="4853" y="845"/>
                <a:ext cx="612" cy="725"/>
                <a:chOff x="4853" y="845"/>
                <a:chExt cx="612" cy="725"/>
              </a:xfrm>
            </p:grpSpPr>
            <p:sp>
              <p:nvSpPr>
                <p:cNvPr id="119" name="Rectangle 130"/>
                <p:cNvSpPr>
                  <a:spLocks noChangeArrowheads="1"/>
                </p:cNvSpPr>
                <p:nvPr/>
              </p:nvSpPr>
              <p:spPr bwMode="auto">
                <a:xfrm>
                  <a:off x="4853" y="845"/>
                  <a:ext cx="612" cy="725"/>
                </a:xfrm>
                <a:prstGeom prst="rect">
                  <a:avLst/>
                </a:prstGeom>
                <a:solidFill>
                  <a:srgbClr val="D8EAB2"/>
                </a:solidFill>
                <a:ln w="9525">
                  <a:noFill/>
                  <a:miter lim="800000"/>
                  <a:headEnd/>
                  <a:tailEnd/>
                </a:ln>
              </p:spPr>
              <p:txBody>
                <a:bodyPr wrap="none" anchor="ctr"/>
                <a:lstStyle/>
                <a:p>
                  <a:endParaRPr lang="fr-FR" dirty="0"/>
                </a:p>
              </p:txBody>
            </p:sp>
            <p:sp>
              <p:nvSpPr>
                <p:cNvPr id="120" name="Text Box 70"/>
                <p:cNvSpPr txBox="1">
                  <a:spLocks noChangeArrowheads="1"/>
                </p:cNvSpPr>
                <p:nvPr/>
              </p:nvSpPr>
              <p:spPr bwMode="auto">
                <a:xfrm>
                  <a:off x="4901" y="1253"/>
                  <a:ext cx="473" cy="118"/>
                </a:xfrm>
                <a:prstGeom prst="rect">
                  <a:avLst/>
                </a:prstGeom>
                <a:noFill/>
                <a:ln w="9525">
                  <a:noFill/>
                  <a:miter lim="800000"/>
                  <a:headEnd/>
                  <a:tailEnd/>
                </a:ln>
              </p:spPr>
              <p:txBody>
                <a:bodyPr wrap="none" lIns="0" tIns="0" rIns="0" bIns="0">
                  <a:spAutoFit/>
                </a:bodyPr>
                <a:lstStyle/>
                <a:p>
                  <a:pPr eaLnBrk="0" hangingPunct="0">
                    <a:lnSpc>
                      <a:spcPct val="110000"/>
                    </a:lnSpc>
                    <a:spcBef>
                      <a:spcPct val="50000"/>
                    </a:spcBef>
                  </a:pPr>
                  <a:r>
                    <a:rPr lang="en-US" sz="1200" dirty="0"/>
                    <a:t>Hands free</a:t>
                  </a:r>
                </a:p>
              </p:txBody>
            </p:sp>
          </p:grpSp>
          <p:pic>
            <p:nvPicPr>
              <p:cNvPr id="118" name="Picture 156" descr="BlueConnect-27x18"/>
              <p:cNvPicPr>
                <a:picLocks noChangeAspect="1" noChangeArrowheads="1"/>
              </p:cNvPicPr>
              <p:nvPr/>
            </p:nvPicPr>
            <p:blipFill>
              <a:blip r:embed="rId6" cstate="screen"/>
              <a:srcRect/>
              <a:stretch>
                <a:fillRect/>
              </a:stretch>
            </p:blipFill>
            <p:spPr bwMode="auto">
              <a:xfrm>
                <a:off x="4852" y="837"/>
                <a:ext cx="613" cy="410"/>
              </a:xfrm>
              <a:prstGeom prst="rect">
                <a:avLst/>
              </a:prstGeom>
              <a:noFill/>
              <a:ln w="9525">
                <a:noFill/>
                <a:miter lim="800000"/>
                <a:headEnd/>
                <a:tailEnd/>
              </a:ln>
            </p:spPr>
          </p:pic>
        </p:grpSp>
        <p:grpSp>
          <p:nvGrpSpPr>
            <p:cNvPr id="10" name="Group 197"/>
            <p:cNvGrpSpPr>
              <a:grpSpLocks/>
            </p:cNvGrpSpPr>
            <p:nvPr/>
          </p:nvGrpSpPr>
          <p:grpSpPr bwMode="auto">
            <a:xfrm>
              <a:off x="2653" y="837"/>
              <a:ext cx="2160" cy="1005"/>
              <a:chOff x="2653" y="837"/>
              <a:chExt cx="2160" cy="1005"/>
            </a:xfrm>
          </p:grpSpPr>
          <p:sp>
            <p:nvSpPr>
              <p:cNvPr id="111" name="Line 83"/>
              <p:cNvSpPr>
                <a:spLocks noChangeShapeType="1"/>
              </p:cNvSpPr>
              <p:nvPr/>
            </p:nvSpPr>
            <p:spPr bwMode="auto">
              <a:xfrm flipH="1">
                <a:off x="2653" y="1570"/>
                <a:ext cx="1769" cy="272"/>
              </a:xfrm>
              <a:prstGeom prst="line">
                <a:avLst/>
              </a:prstGeom>
              <a:noFill/>
              <a:ln w="19050">
                <a:solidFill>
                  <a:schemeClr val="accent1"/>
                </a:solidFill>
                <a:round/>
                <a:headEnd/>
                <a:tailEnd type="oval" w="med" len="med"/>
              </a:ln>
            </p:spPr>
            <p:txBody>
              <a:bodyPr wrap="none" lIns="0" tIns="0" rIns="0" bIns="0" anchor="ctr"/>
              <a:lstStyle/>
              <a:p>
                <a:endParaRPr lang="en-US" dirty="0"/>
              </a:p>
            </p:txBody>
          </p:sp>
          <p:grpSp>
            <p:nvGrpSpPr>
              <p:cNvPr id="11" name="Group 175"/>
              <p:cNvGrpSpPr>
                <a:grpSpLocks/>
              </p:cNvGrpSpPr>
              <p:nvPr/>
            </p:nvGrpSpPr>
            <p:grpSpPr bwMode="auto">
              <a:xfrm>
                <a:off x="4201" y="845"/>
                <a:ext cx="612" cy="725"/>
                <a:chOff x="4201" y="845"/>
                <a:chExt cx="612" cy="725"/>
              </a:xfrm>
            </p:grpSpPr>
            <p:sp>
              <p:nvSpPr>
                <p:cNvPr id="114" name="Rectangle 129"/>
                <p:cNvSpPr>
                  <a:spLocks noChangeArrowheads="1"/>
                </p:cNvSpPr>
                <p:nvPr/>
              </p:nvSpPr>
              <p:spPr bwMode="auto">
                <a:xfrm>
                  <a:off x="4201" y="845"/>
                  <a:ext cx="612" cy="725"/>
                </a:xfrm>
                <a:prstGeom prst="rect">
                  <a:avLst/>
                </a:prstGeom>
                <a:solidFill>
                  <a:srgbClr val="D8EAB2"/>
                </a:solidFill>
                <a:ln w="9525">
                  <a:noFill/>
                  <a:miter lim="800000"/>
                  <a:headEnd/>
                  <a:tailEnd/>
                </a:ln>
              </p:spPr>
              <p:txBody>
                <a:bodyPr wrap="none" anchor="ctr"/>
                <a:lstStyle/>
                <a:p>
                  <a:endParaRPr lang="fr-FR" dirty="0"/>
                </a:p>
              </p:txBody>
            </p:sp>
            <p:sp>
              <p:nvSpPr>
                <p:cNvPr id="115" name="Text Box 85"/>
                <p:cNvSpPr txBox="1">
                  <a:spLocks noChangeArrowheads="1"/>
                </p:cNvSpPr>
                <p:nvPr/>
              </p:nvSpPr>
              <p:spPr bwMode="auto">
                <a:xfrm>
                  <a:off x="4249" y="1253"/>
                  <a:ext cx="408" cy="118"/>
                </a:xfrm>
                <a:prstGeom prst="rect">
                  <a:avLst/>
                </a:prstGeom>
                <a:noFill/>
                <a:ln w="9525">
                  <a:noFill/>
                  <a:miter lim="800000"/>
                  <a:headEnd/>
                  <a:tailEnd/>
                </a:ln>
              </p:spPr>
              <p:txBody>
                <a:bodyPr wrap="none" lIns="0" tIns="0" rIns="0" bIns="0">
                  <a:spAutoFit/>
                </a:bodyPr>
                <a:lstStyle/>
                <a:p>
                  <a:pPr eaLnBrk="0" hangingPunct="0">
                    <a:lnSpc>
                      <a:spcPct val="110000"/>
                    </a:lnSpc>
                    <a:spcBef>
                      <a:spcPct val="50000"/>
                    </a:spcBef>
                  </a:pPr>
                  <a:r>
                    <a:rPr lang="en-US" sz="1200" dirty="0"/>
                    <a:t>Compass</a:t>
                  </a:r>
                </a:p>
              </p:txBody>
            </p:sp>
          </p:grpSp>
          <p:pic>
            <p:nvPicPr>
              <p:cNvPr id="113" name="Picture 157" descr="eMotionCompass-27x18"/>
              <p:cNvPicPr>
                <a:picLocks noChangeAspect="1" noChangeArrowheads="1"/>
              </p:cNvPicPr>
              <p:nvPr/>
            </p:nvPicPr>
            <p:blipFill>
              <a:blip r:embed="rId7" cstate="screen"/>
              <a:srcRect/>
              <a:stretch>
                <a:fillRect/>
              </a:stretch>
            </p:blipFill>
            <p:spPr bwMode="auto">
              <a:xfrm>
                <a:off x="4198" y="837"/>
                <a:ext cx="614" cy="407"/>
              </a:xfrm>
              <a:prstGeom prst="rect">
                <a:avLst/>
              </a:prstGeom>
              <a:noFill/>
              <a:ln w="9525">
                <a:noFill/>
                <a:miter lim="800000"/>
                <a:headEnd/>
                <a:tailEnd/>
              </a:ln>
            </p:spPr>
          </p:pic>
        </p:grpSp>
        <p:grpSp>
          <p:nvGrpSpPr>
            <p:cNvPr id="12" name="Group 196"/>
            <p:cNvGrpSpPr>
              <a:grpSpLocks/>
            </p:cNvGrpSpPr>
            <p:nvPr/>
          </p:nvGrpSpPr>
          <p:grpSpPr bwMode="auto">
            <a:xfrm>
              <a:off x="2653" y="837"/>
              <a:ext cx="1509" cy="1005"/>
              <a:chOff x="2653" y="837"/>
              <a:chExt cx="1509" cy="1005"/>
            </a:xfrm>
          </p:grpSpPr>
          <p:sp>
            <p:nvSpPr>
              <p:cNvPr id="106" name="Line 6"/>
              <p:cNvSpPr>
                <a:spLocks noChangeShapeType="1"/>
              </p:cNvSpPr>
              <p:nvPr/>
            </p:nvSpPr>
            <p:spPr bwMode="auto">
              <a:xfrm flipH="1">
                <a:off x="2653" y="1570"/>
                <a:ext cx="1180" cy="272"/>
              </a:xfrm>
              <a:prstGeom prst="line">
                <a:avLst/>
              </a:prstGeom>
              <a:noFill/>
              <a:ln w="19050">
                <a:solidFill>
                  <a:schemeClr val="accent1"/>
                </a:solidFill>
                <a:round/>
                <a:headEnd/>
                <a:tailEnd type="oval" w="med" len="med"/>
              </a:ln>
            </p:spPr>
            <p:txBody>
              <a:bodyPr wrap="none" lIns="0" tIns="0" rIns="0" bIns="0" anchor="ctr"/>
              <a:lstStyle/>
              <a:p>
                <a:endParaRPr lang="en-US" dirty="0"/>
              </a:p>
            </p:txBody>
          </p:sp>
          <p:grpSp>
            <p:nvGrpSpPr>
              <p:cNvPr id="14" name="Group 174"/>
              <p:cNvGrpSpPr>
                <a:grpSpLocks/>
              </p:cNvGrpSpPr>
              <p:nvPr/>
            </p:nvGrpSpPr>
            <p:grpSpPr bwMode="auto">
              <a:xfrm>
                <a:off x="3550" y="845"/>
                <a:ext cx="612" cy="725"/>
                <a:chOff x="3550" y="845"/>
                <a:chExt cx="612" cy="725"/>
              </a:xfrm>
            </p:grpSpPr>
            <p:sp>
              <p:nvSpPr>
                <p:cNvPr id="109" name="Rectangle 128"/>
                <p:cNvSpPr>
                  <a:spLocks noChangeArrowheads="1"/>
                </p:cNvSpPr>
                <p:nvPr/>
              </p:nvSpPr>
              <p:spPr bwMode="auto">
                <a:xfrm>
                  <a:off x="3550" y="845"/>
                  <a:ext cx="612" cy="725"/>
                </a:xfrm>
                <a:prstGeom prst="rect">
                  <a:avLst/>
                </a:prstGeom>
                <a:solidFill>
                  <a:srgbClr val="D8EAB2"/>
                </a:solidFill>
                <a:ln w="9525">
                  <a:noFill/>
                  <a:miter lim="800000"/>
                  <a:headEnd/>
                  <a:tailEnd/>
                </a:ln>
              </p:spPr>
              <p:txBody>
                <a:bodyPr wrap="none" anchor="ctr"/>
                <a:lstStyle/>
                <a:p>
                  <a:endParaRPr lang="fr-FR" dirty="0"/>
                </a:p>
              </p:txBody>
            </p:sp>
            <p:sp>
              <p:nvSpPr>
                <p:cNvPr id="110" name="Text Box 8"/>
                <p:cNvSpPr txBox="1">
                  <a:spLocks noChangeArrowheads="1"/>
                </p:cNvSpPr>
                <p:nvPr/>
              </p:nvSpPr>
              <p:spPr bwMode="auto">
                <a:xfrm>
                  <a:off x="3598" y="1253"/>
                  <a:ext cx="264" cy="116"/>
                </a:xfrm>
                <a:prstGeom prst="rect">
                  <a:avLst/>
                </a:prstGeom>
                <a:noFill/>
                <a:ln w="9525">
                  <a:noFill/>
                  <a:miter lim="800000"/>
                  <a:headEnd/>
                  <a:tailEnd/>
                </a:ln>
              </p:spPr>
              <p:txBody>
                <a:bodyPr wrap="none" lIns="0" tIns="0" rIns="0" bIns="0">
                  <a:spAutoFit/>
                </a:bodyPr>
                <a:lstStyle/>
                <a:p>
                  <a:pPr defTabSz="91440" eaLnBrk="0" hangingPunct="0">
                    <a:spcBef>
                      <a:spcPts val="0"/>
                    </a:spcBef>
                  </a:pPr>
                  <a:r>
                    <a:rPr lang="en-US" sz="1200" dirty="0"/>
                    <a:t>ADAS</a:t>
                  </a:r>
                </a:p>
              </p:txBody>
            </p:sp>
          </p:grpSp>
          <p:pic>
            <p:nvPicPr>
              <p:cNvPr id="108" name="Picture 158" descr="Compass-27x18"/>
              <p:cNvPicPr>
                <a:picLocks noChangeAspect="1" noChangeArrowheads="1"/>
              </p:cNvPicPr>
              <p:nvPr/>
            </p:nvPicPr>
            <p:blipFill>
              <a:blip r:embed="rId8" cstate="screen"/>
              <a:srcRect/>
              <a:stretch>
                <a:fillRect/>
              </a:stretch>
            </p:blipFill>
            <p:spPr bwMode="auto">
              <a:xfrm>
                <a:off x="3545" y="837"/>
                <a:ext cx="614" cy="411"/>
              </a:xfrm>
              <a:prstGeom prst="rect">
                <a:avLst/>
              </a:prstGeom>
              <a:noFill/>
              <a:ln w="9525">
                <a:noFill/>
                <a:miter lim="800000"/>
                <a:headEnd/>
                <a:tailEnd/>
              </a:ln>
            </p:spPr>
          </p:pic>
        </p:grpSp>
        <p:sp>
          <p:nvSpPr>
            <p:cNvPr id="25" name="Line 10"/>
            <p:cNvSpPr>
              <a:spLocks noChangeShapeType="1"/>
            </p:cNvSpPr>
            <p:nvPr/>
          </p:nvSpPr>
          <p:spPr bwMode="auto">
            <a:xfrm flipH="1">
              <a:off x="3198" y="1570"/>
              <a:ext cx="0" cy="227"/>
            </a:xfrm>
            <a:prstGeom prst="line">
              <a:avLst/>
            </a:prstGeom>
            <a:noFill/>
            <a:ln w="19050">
              <a:solidFill>
                <a:schemeClr val="accent1"/>
              </a:solidFill>
              <a:round/>
              <a:headEnd/>
              <a:tailEnd type="oval" w="med" len="med"/>
            </a:ln>
          </p:spPr>
          <p:txBody>
            <a:bodyPr wrap="none" lIns="0" tIns="0" rIns="0" bIns="0" anchor="ctr"/>
            <a:lstStyle/>
            <a:p>
              <a:endParaRPr lang="en-US" dirty="0"/>
            </a:p>
          </p:txBody>
        </p:sp>
        <p:grpSp>
          <p:nvGrpSpPr>
            <p:cNvPr id="16" name="Group 173"/>
            <p:cNvGrpSpPr>
              <a:grpSpLocks/>
            </p:cNvGrpSpPr>
            <p:nvPr/>
          </p:nvGrpSpPr>
          <p:grpSpPr bwMode="auto">
            <a:xfrm>
              <a:off x="2899" y="845"/>
              <a:ext cx="612" cy="725"/>
              <a:chOff x="2899" y="845"/>
              <a:chExt cx="612" cy="725"/>
            </a:xfrm>
          </p:grpSpPr>
          <p:sp>
            <p:nvSpPr>
              <p:cNvPr id="104" name="Rectangle 127"/>
              <p:cNvSpPr>
                <a:spLocks noChangeArrowheads="1"/>
              </p:cNvSpPr>
              <p:nvPr/>
            </p:nvSpPr>
            <p:spPr bwMode="auto">
              <a:xfrm>
                <a:off x="2899" y="845"/>
                <a:ext cx="612" cy="725"/>
              </a:xfrm>
              <a:prstGeom prst="rect">
                <a:avLst/>
              </a:prstGeom>
              <a:solidFill>
                <a:srgbClr val="D8EAB2"/>
              </a:solidFill>
              <a:ln w="9525">
                <a:noFill/>
                <a:miter lim="800000"/>
                <a:headEnd/>
                <a:tailEnd/>
              </a:ln>
            </p:spPr>
            <p:txBody>
              <a:bodyPr wrap="none" anchor="ctr"/>
              <a:lstStyle/>
              <a:p>
                <a:endParaRPr lang="fr-FR" dirty="0"/>
              </a:p>
            </p:txBody>
          </p:sp>
          <p:sp>
            <p:nvSpPr>
              <p:cNvPr id="105" name="Text Box 12"/>
              <p:cNvSpPr txBox="1">
                <a:spLocks noChangeArrowheads="1"/>
              </p:cNvSpPr>
              <p:nvPr/>
            </p:nvSpPr>
            <p:spPr bwMode="auto">
              <a:xfrm>
                <a:off x="2947" y="1253"/>
                <a:ext cx="554" cy="118"/>
              </a:xfrm>
              <a:prstGeom prst="rect">
                <a:avLst/>
              </a:prstGeom>
              <a:noFill/>
              <a:ln w="9525">
                <a:noFill/>
                <a:miter lim="800000"/>
                <a:headEnd/>
                <a:tailEnd/>
              </a:ln>
            </p:spPr>
            <p:txBody>
              <a:bodyPr wrap="none" lIns="0" tIns="0" rIns="0" bIns="0">
                <a:spAutoFit/>
              </a:bodyPr>
              <a:lstStyle/>
              <a:p>
                <a:pPr eaLnBrk="0" hangingPunct="0">
                  <a:lnSpc>
                    <a:spcPct val="110000"/>
                  </a:lnSpc>
                  <a:spcBef>
                    <a:spcPct val="50000"/>
                  </a:spcBef>
                </a:pPr>
                <a:r>
                  <a:rPr lang="en-US" sz="1200" dirty="0"/>
                  <a:t>DVD System</a:t>
                </a:r>
              </a:p>
            </p:txBody>
          </p:sp>
        </p:grpSp>
        <p:pic>
          <p:nvPicPr>
            <p:cNvPr id="27" name="Picture 159" descr="Autovision-27x18"/>
            <p:cNvPicPr>
              <a:picLocks noChangeAspect="1" noChangeArrowheads="1"/>
            </p:cNvPicPr>
            <p:nvPr/>
          </p:nvPicPr>
          <p:blipFill>
            <a:blip r:embed="rId9" cstate="screen"/>
            <a:srcRect/>
            <a:stretch>
              <a:fillRect/>
            </a:stretch>
          </p:blipFill>
          <p:spPr bwMode="auto">
            <a:xfrm>
              <a:off x="2894" y="837"/>
              <a:ext cx="611" cy="407"/>
            </a:xfrm>
            <a:prstGeom prst="rect">
              <a:avLst/>
            </a:prstGeom>
            <a:noFill/>
            <a:ln w="9525">
              <a:noFill/>
              <a:miter lim="800000"/>
              <a:headEnd/>
              <a:tailEnd/>
            </a:ln>
          </p:spPr>
        </p:pic>
        <p:sp>
          <p:nvSpPr>
            <p:cNvPr id="28" name="Line 14"/>
            <p:cNvSpPr>
              <a:spLocks noChangeShapeType="1"/>
            </p:cNvSpPr>
            <p:nvPr/>
          </p:nvSpPr>
          <p:spPr bwMode="auto">
            <a:xfrm flipH="1">
              <a:off x="2539" y="1570"/>
              <a:ext cx="23" cy="272"/>
            </a:xfrm>
            <a:prstGeom prst="line">
              <a:avLst/>
            </a:prstGeom>
            <a:noFill/>
            <a:ln w="19050">
              <a:solidFill>
                <a:schemeClr val="accent1"/>
              </a:solidFill>
              <a:round/>
              <a:headEnd/>
              <a:tailEnd type="oval" w="med" len="med"/>
            </a:ln>
          </p:spPr>
          <p:txBody>
            <a:bodyPr wrap="none" lIns="0" tIns="0" rIns="0" bIns="0" anchor="ctr"/>
            <a:lstStyle/>
            <a:p>
              <a:endParaRPr lang="en-US" dirty="0"/>
            </a:p>
          </p:txBody>
        </p:sp>
        <p:sp>
          <p:nvSpPr>
            <p:cNvPr id="29" name="Rectangle 126"/>
            <p:cNvSpPr>
              <a:spLocks noChangeArrowheads="1"/>
            </p:cNvSpPr>
            <p:nvPr/>
          </p:nvSpPr>
          <p:spPr bwMode="auto">
            <a:xfrm>
              <a:off x="2247" y="845"/>
              <a:ext cx="612" cy="725"/>
            </a:xfrm>
            <a:prstGeom prst="rect">
              <a:avLst/>
            </a:prstGeom>
            <a:solidFill>
              <a:srgbClr val="D8EAB2"/>
            </a:solidFill>
            <a:ln w="9525">
              <a:noFill/>
              <a:miter lim="800000"/>
              <a:headEnd/>
              <a:tailEnd/>
            </a:ln>
          </p:spPr>
          <p:txBody>
            <a:bodyPr wrap="none" anchor="ctr"/>
            <a:lstStyle/>
            <a:p>
              <a:endParaRPr lang="fr-FR" dirty="0"/>
            </a:p>
          </p:txBody>
        </p:sp>
        <p:sp>
          <p:nvSpPr>
            <p:cNvPr id="30" name="Text Box 16"/>
            <p:cNvSpPr txBox="1">
              <a:spLocks noChangeArrowheads="1"/>
            </p:cNvSpPr>
            <p:nvPr/>
          </p:nvSpPr>
          <p:spPr bwMode="auto">
            <a:xfrm>
              <a:off x="2295" y="1253"/>
              <a:ext cx="560" cy="254"/>
            </a:xfrm>
            <a:prstGeom prst="rect">
              <a:avLst/>
            </a:prstGeom>
            <a:noFill/>
            <a:ln w="9525">
              <a:noFill/>
              <a:miter lim="800000"/>
              <a:headEnd/>
              <a:tailEnd/>
            </a:ln>
          </p:spPr>
          <p:txBody>
            <a:bodyPr lIns="0" tIns="0" rIns="0" bIns="0">
              <a:spAutoFit/>
            </a:bodyPr>
            <a:lstStyle/>
            <a:p>
              <a:pPr eaLnBrk="0" hangingPunct="0">
                <a:lnSpc>
                  <a:spcPct val="110000"/>
                </a:lnSpc>
                <a:spcBef>
                  <a:spcPct val="50000"/>
                </a:spcBef>
              </a:pPr>
              <a:r>
                <a:rPr lang="en-US" sz="1200" dirty="0"/>
                <a:t>Garage opener</a:t>
              </a:r>
            </a:p>
          </p:txBody>
        </p:sp>
        <p:pic>
          <p:nvPicPr>
            <p:cNvPr id="31" name="Picture 161" descr="HomeLink-27x18"/>
            <p:cNvPicPr>
              <a:picLocks noChangeAspect="1" noChangeArrowheads="1"/>
            </p:cNvPicPr>
            <p:nvPr/>
          </p:nvPicPr>
          <p:blipFill>
            <a:blip r:embed="rId10" cstate="screen"/>
            <a:srcRect/>
            <a:stretch>
              <a:fillRect/>
            </a:stretch>
          </p:blipFill>
          <p:spPr bwMode="auto">
            <a:xfrm>
              <a:off x="2244" y="837"/>
              <a:ext cx="611" cy="408"/>
            </a:xfrm>
            <a:prstGeom prst="rect">
              <a:avLst/>
            </a:prstGeom>
            <a:noFill/>
            <a:ln w="9525">
              <a:noFill/>
              <a:miter lim="800000"/>
              <a:headEnd/>
              <a:tailEnd/>
            </a:ln>
          </p:spPr>
        </p:pic>
        <p:sp>
          <p:nvSpPr>
            <p:cNvPr id="32" name="Line 18"/>
            <p:cNvSpPr>
              <a:spLocks noChangeShapeType="1"/>
            </p:cNvSpPr>
            <p:nvPr/>
          </p:nvSpPr>
          <p:spPr bwMode="auto">
            <a:xfrm>
              <a:off x="1927" y="1570"/>
              <a:ext cx="454" cy="537"/>
            </a:xfrm>
            <a:prstGeom prst="line">
              <a:avLst/>
            </a:prstGeom>
            <a:noFill/>
            <a:ln w="19050">
              <a:solidFill>
                <a:schemeClr val="accent1"/>
              </a:solidFill>
              <a:round/>
              <a:headEnd/>
              <a:tailEnd type="oval" w="med" len="med"/>
            </a:ln>
          </p:spPr>
          <p:txBody>
            <a:bodyPr wrap="none" lIns="0" tIns="0" rIns="0" bIns="0" anchor="ctr"/>
            <a:lstStyle/>
            <a:p>
              <a:endParaRPr lang="en-US" dirty="0"/>
            </a:p>
          </p:txBody>
        </p:sp>
        <p:grpSp>
          <p:nvGrpSpPr>
            <p:cNvPr id="22" name="Group 171"/>
            <p:cNvGrpSpPr>
              <a:grpSpLocks/>
            </p:cNvGrpSpPr>
            <p:nvPr/>
          </p:nvGrpSpPr>
          <p:grpSpPr bwMode="auto">
            <a:xfrm>
              <a:off x="1596" y="845"/>
              <a:ext cx="612" cy="725"/>
              <a:chOff x="1596" y="845"/>
              <a:chExt cx="612" cy="725"/>
            </a:xfrm>
          </p:grpSpPr>
          <p:sp>
            <p:nvSpPr>
              <p:cNvPr id="102" name="Rectangle 125"/>
              <p:cNvSpPr>
                <a:spLocks noChangeArrowheads="1"/>
              </p:cNvSpPr>
              <p:nvPr/>
            </p:nvSpPr>
            <p:spPr bwMode="auto">
              <a:xfrm>
                <a:off x="1596" y="845"/>
                <a:ext cx="612" cy="725"/>
              </a:xfrm>
              <a:prstGeom prst="rect">
                <a:avLst/>
              </a:prstGeom>
              <a:solidFill>
                <a:srgbClr val="D8EAB2"/>
              </a:solidFill>
              <a:ln w="9525">
                <a:noFill/>
                <a:miter lim="800000"/>
                <a:headEnd/>
                <a:tailEnd/>
              </a:ln>
            </p:spPr>
            <p:txBody>
              <a:bodyPr wrap="none" anchor="ctr"/>
              <a:lstStyle/>
              <a:p>
                <a:endParaRPr lang="fr-FR" dirty="0"/>
              </a:p>
            </p:txBody>
          </p:sp>
          <p:sp>
            <p:nvSpPr>
              <p:cNvPr id="103" name="Text Box 20"/>
              <p:cNvSpPr txBox="1">
                <a:spLocks noChangeArrowheads="1"/>
              </p:cNvSpPr>
              <p:nvPr/>
            </p:nvSpPr>
            <p:spPr bwMode="auto">
              <a:xfrm>
                <a:off x="1644" y="1253"/>
                <a:ext cx="356" cy="254"/>
              </a:xfrm>
              <a:prstGeom prst="rect">
                <a:avLst/>
              </a:prstGeom>
              <a:noFill/>
              <a:ln w="9525">
                <a:noFill/>
                <a:miter lim="800000"/>
                <a:headEnd/>
                <a:tailEnd/>
              </a:ln>
            </p:spPr>
            <p:txBody>
              <a:bodyPr wrap="none" lIns="0" tIns="0" rIns="0" bIns="0">
                <a:spAutoFit/>
              </a:bodyPr>
              <a:lstStyle/>
              <a:p>
                <a:pPr eaLnBrk="0" hangingPunct="0">
                  <a:lnSpc>
                    <a:spcPct val="110000"/>
                  </a:lnSpc>
                  <a:spcBef>
                    <a:spcPct val="50000"/>
                  </a:spcBef>
                </a:pPr>
                <a:r>
                  <a:rPr lang="en-US" sz="1200" dirty="0"/>
                  <a:t>HVAC </a:t>
                </a:r>
                <a:br>
                  <a:rPr lang="en-US" sz="1200" dirty="0"/>
                </a:br>
                <a:r>
                  <a:rPr lang="en-US" sz="1200" dirty="0"/>
                  <a:t>Controls</a:t>
                </a:r>
              </a:p>
            </p:txBody>
          </p:sp>
        </p:grpSp>
        <p:sp>
          <p:nvSpPr>
            <p:cNvPr id="34" name="Line 22"/>
            <p:cNvSpPr>
              <a:spLocks noChangeShapeType="1"/>
            </p:cNvSpPr>
            <p:nvPr/>
          </p:nvSpPr>
          <p:spPr bwMode="auto">
            <a:xfrm>
              <a:off x="1247" y="1570"/>
              <a:ext cx="1134" cy="536"/>
            </a:xfrm>
            <a:prstGeom prst="line">
              <a:avLst/>
            </a:prstGeom>
            <a:noFill/>
            <a:ln w="19050">
              <a:solidFill>
                <a:schemeClr val="accent1"/>
              </a:solidFill>
              <a:round/>
              <a:headEnd/>
              <a:tailEnd type="oval" w="med" len="med"/>
            </a:ln>
          </p:spPr>
          <p:txBody>
            <a:bodyPr wrap="none" lIns="0" tIns="0" rIns="0" bIns="0" anchor="ctr"/>
            <a:lstStyle/>
            <a:p>
              <a:endParaRPr lang="en-US" dirty="0"/>
            </a:p>
          </p:txBody>
        </p:sp>
        <p:grpSp>
          <p:nvGrpSpPr>
            <p:cNvPr id="23" name="Group 170"/>
            <p:cNvGrpSpPr>
              <a:grpSpLocks/>
            </p:cNvGrpSpPr>
            <p:nvPr/>
          </p:nvGrpSpPr>
          <p:grpSpPr bwMode="auto">
            <a:xfrm>
              <a:off x="945" y="845"/>
              <a:ext cx="612" cy="725"/>
              <a:chOff x="945" y="845"/>
              <a:chExt cx="612" cy="725"/>
            </a:xfrm>
          </p:grpSpPr>
          <p:sp>
            <p:nvSpPr>
              <p:cNvPr id="100" name="Rectangle 124"/>
              <p:cNvSpPr>
                <a:spLocks noChangeArrowheads="1"/>
              </p:cNvSpPr>
              <p:nvPr/>
            </p:nvSpPr>
            <p:spPr bwMode="auto">
              <a:xfrm>
                <a:off x="945" y="845"/>
                <a:ext cx="612" cy="725"/>
              </a:xfrm>
              <a:prstGeom prst="rect">
                <a:avLst/>
              </a:prstGeom>
              <a:solidFill>
                <a:srgbClr val="D8EAB2"/>
              </a:solidFill>
              <a:ln w="9525">
                <a:noFill/>
                <a:miter lim="800000"/>
                <a:headEnd/>
                <a:tailEnd/>
              </a:ln>
            </p:spPr>
            <p:txBody>
              <a:bodyPr wrap="none" anchor="ctr"/>
              <a:lstStyle/>
              <a:p>
                <a:endParaRPr lang="fr-FR" dirty="0"/>
              </a:p>
            </p:txBody>
          </p:sp>
          <p:sp>
            <p:nvSpPr>
              <p:cNvPr id="101" name="Text Box 24"/>
              <p:cNvSpPr txBox="1">
                <a:spLocks noChangeArrowheads="1"/>
              </p:cNvSpPr>
              <p:nvPr/>
            </p:nvSpPr>
            <p:spPr bwMode="auto">
              <a:xfrm>
                <a:off x="993" y="1253"/>
                <a:ext cx="479" cy="254"/>
              </a:xfrm>
              <a:prstGeom prst="rect">
                <a:avLst/>
              </a:prstGeom>
              <a:noFill/>
              <a:ln w="9525">
                <a:noFill/>
                <a:miter lim="800000"/>
                <a:headEnd/>
                <a:tailEnd/>
              </a:ln>
            </p:spPr>
            <p:txBody>
              <a:bodyPr wrap="none" lIns="0" tIns="0" rIns="0" bIns="0">
                <a:spAutoFit/>
              </a:bodyPr>
              <a:lstStyle/>
              <a:p>
                <a:pPr eaLnBrk="0" hangingPunct="0">
                  <a:lnSpc>
                    <a:spcPct val="110000"/>
                  </a:lnSpc>
                  <a:spcBef>
                    <a:spcPct val="50000"/>
                  </a:spcBef>
                </a:pPr>
                <a:r>
                  <a:rPr lang="en-US" sz="1200" dirty="0"/>
                  <a:t>Information</a:t>
                </a:r>
                <a:br>
                  <a:rPr lang="en-US" sz="1200" dirty="0"/>
                </a:br>
                <a:r>
                  <a:rPr lang="en-US" sz="1200" dirty="0"/>
                  <a:t>Displays</a:t>
                </a:r>
              </a:p>
            </p:txBody>
          </p:sp>
        </p:grpSp>
        <p:grpSp>
          <p:nvGrpSpPr>
            <p:cNvPr id="24" name="Group 191"/>
            <p:cNvGrpSpPr>
              <a:grpSpLocks/>
            </p:cNvGrpSpPr>
            <p:nvPr/>
          </p:nvGrpSpPr>
          <p:grpSpPr bwMode="auto">
            <a:xfrm>
              <a:off x="291" y="837"/>
              <a:ext cx="2090" cy="1269"/>
              <a:chOff x="291" y="837"/>
              <a:chExt cx="2090" cy="1269"/>
            </a:xfrm>
          </p:grpSpPr>
          <p:sp>
            <p:nvSpPr>
              <p:cNvPr id="95" name="Line 79"/>
              <p:cNvSpPr>
                <a:spLocks noChangeShapeType="1"/>
              </p:cNvSpPr>
              <p:nvPr/>
            </p:nvSpPr>
            <p:spPr bwMode="auto">
              <a:xfrm>
                <a:off x="903" y="1570"/>
                <a:ext cx="1478" cy="536"/>
              </a:xfrm>
              <a:prstGeom prst="line">
                <a:avLst/>
              </a:prstGeom>
              <a:noFill/>
              <a:ln w="19050">
                <a:solidFill>
                  <a:schemeClr val="accent1"/>
                </a:solidFill>
                <a:round/>
                <a:headEnd/>
                <a:tailEnd type="oval" w="med" len="med"/>
              </a:ln>
            </p:spPr>
            <p:txBody>
              <a:bodyPr wrap="none" lIns="0" tIns="0" rIns="0" bIns="0" anchor="ctr"/>
              <a:lstStyle/>
              <a:p>
                <a:endParaRPr lang="en-US" dirty="0"/>
              </a:p>
            </p:txBody>
          </p:sp>
          <p:grpSp>
            <p:nvGrpSpPr>
              <p:cNvPr id="26" name="Group 169"/>
              <p:cNvGrpSpPr>
                <a:grpSpLocks/>
              </p:cNvGrpSpPr>
              <p:nvPr/>
            </p:nvGrpSpPr>
            <p:grpSpPr bwMode="auto">
              <a:xfrm>
                <a:off x="294" y="845"/>
                <a:ext cx="612" cy="725"/>
                <a:chOff x="294" y="845"/>
                <a:chExt cx="612" cy="725"/>
              </a:xfrm>
            </p:grpSpPr>
            <p:sp>
              <p:nvSpPr>
                <p:cNvPr id="98" name="Rectangle 80"/>
                <p:cNvSpPr>
                  <a:spLocks noChangeArrowheads="1"/>
                </p:cNvSpPr>
                <p:nvPr/>
              </p:nvSpPr>
              <p:spPr bwMode="auto">
                <a:xfrm>
                  <a:off x="294" y="845"/>
                  <a:ext cx="612" cy="725"/>
                </a:xfrm>
                <a:prstGeom prst="rect">
                  <a:avLst/>
                </a:prstGeom>
                <a:solidFill>
                  <a:srgbClr val="D8EAB2"/>
                </a:solidFill>
                <a:ln w="9525">
                  <a:noFill/>
                  <a:miter lim="800000"/>
                  <a:headEnd/>
                  <a:tailEnd/>
                </a:ln>
              </p:spPr>
              <p:txBody>
                <a:bodyPr wrap="none" anchor="ctr"/>
                <a:lstStyle/>
                <a:p>
                  <a:endParaRPr lang="fr-FR" dirty="0"/>
                </a:p>
              </p:txBody>
            </p:sp>
            <p:sp>
              <p:nvSpPr>
                <p:cNvPr id="99" name="Text Box 81"/>
                <p:cNvSpPr txBox="1">
                  <a:spLocks noChangeArrowheads="1"/>
                </p:cNvSpPr>
                <p:nvPr/>
              </p:nvSpPr>
              <p:spPr bwMode="auto">
                <a:xfrm>
                  <a:off x="342" y="1253"/>
                  <a:ext cx="455" cy="118"/>
                </a:xfrm>
                <a:prstGeom prst="rect">
                  <a:avLst/>
                </a:prstGeom>
                <a:noFill/>
                <a:ln w="9525">
                  <a:noFill/>
                  <a:miter lim="800000"/>
                  <a:headEnd/>
                  <a:tailEnd/>
                </a:ln>
              </p:spPr>
              <p:txBody>
                <a:bodyPr wrap="none" lIns="0" tIns="0" rIns="0" bIns="0">
                  <a:spAutoFit/>
                </a:bodyPr>
                <a:lstStyle/>
                <a:p>
                  <a:pPr eaLnBrk="0" hangingPunct="0">
                    <a:lnSpc>
                      <a:spcPct val="110000"/>
                    </a:lnSpc>
                    <a:spcBef>
                      <a:spcPct val="50000"/>
                    </a:spcBef>
                  </a:pPr>
                  <a:r>
                    <a:rPr lang="en-US" sz="1200" dirty="0"/>
                    <a:t>Navigation</a:t>
                  </a:r>
                </a:p>
              </p:txBody>
            </p:sp>
          </p:grpSp>
          <p:pic>
            <p:nvPicPr>
              <p:cNvPr id="97" name="Picture 164" descr="MobileDevice-27x18"/>
              <p:cNvPicPr>
                <a:picLocks noChangeAspect="1" noChangeArrowheads="1"/>
              </p:cNvPicPr>
              <p:nvPr/>
            </p:nvPicPr>
            <p:blipFill>
              <a:blip r:embed="rId11" cstate="screen"/>
              <a:srcRect/>
              <a:stretch>
                <a:fillRect/>
              </a:stretch>
            </p:blipFill>
            <p:spPr bwMode="auto">
              <a:xfrm>
                <a:off x="291" y="837"/>
                <a:ext cx="612" cy="408"/>
              </a:xfrm>
              <a:prstGeom prst="rect">
                <a:avLst/>
              </a:prstGeom>
              <a:noFill/>
              <a:ln w="9525">
                <a:noFill/>
                <a:miter lim="800000"/>
                <a:headEnd/>
                <a:tailEnd/>
              </a:ln>
            </p:spPr>
          </p:pic>
        </p:grpSp>
        <p:grpSp>
          <p:nvGrpSpPr>
            <p:cNvPr id="33" name="Group 208"/>
            <p:cNvGrpSpPr>
              <a:grpSpLocks/>
            </p:cNvGrpSpPr>
            <p:nvPr/>
          </p:nvGrpSpPr>
          <p:grpSpPr bwMode="auto">
            <a:xfrm>
              <a:off x="294" y="2139"/>
              <a:ext cx="1299" cy="1555"/>
              <a:chOff x="294" y="2139"/>
              <a:chExt cx="1299" cy="1555"/>
            </a:xfrm>
          </p:grpSpPr>
          <p:sp>
            <p:nvSpPr>
              <p:cNvPr id="90" name="Line 77"/>
              <p:cNvSpPr>
                <a:spLocks noChangeShapeType="1"/>
              </p:cNvSpPr>
              <p:nvPr/>
            </p:nvSpPr>
            <p:spPr bwMode="auto">
              <a:xfrm flipV="1">
                <a:off x="904" y="2139"/>
                <a:ext cx="689" cy="759"/>
              </a:xfrm>
              <a:prstGeom prst="line">
                <a:avLst/>
              </a:prstGeom>
              <a:noFill/>
              <a:ln w="19050">
                <a:solidFill>
                  <a:schemeClr val="accent1"/>
                </a:solidFill>
                <a:round/>
                <a:headEnd/>
                <a:tailEnd type="oval" w="med" len="med"/>
              </a:ln>
            </p:spPr>
            <p:txBody>
              <a:bodyPr wrap="none" lIns="0" tIns="0" rIns="0" bIns="0" anchor="ctr"/>
              <a:lstStyle/>
              <a:p>
                <a:endParaRPr lang="en-US" dirty="0"/>
              </a:p>
            </p:txBody>
          </p:sp>
          <p:grpSp>
            <p:nvGrpSpPr>
              <p:cNvPr id="35" name="Group 188"/>
              <p:cNvGrpSpPr>
                <a:grpSpLocks/>
              </p:cNvGrpSpPr>
              <p:nvPr/>
            </p:nvGrpSpPr>
            <p:grpSpPr bwMode="auto">
              <a:xfrm>
                <a:off x="294" y="2885"/>
                <a:ext cx="634" cy="809"/>
                <a:chOff x="294" y="2893"/>
                <a:chExt cx="634" cy="809"/>
              </a:xfrm>
            </p:grpSpPr>
            <p:sp>
              <p:nvSpPr>
                <p:cNvPr id="92" name="Rectangle 132"/>
                <p:cNvSpPr>
                  <a:spLocks noChangeArrowheads="1"/>
                </p:cNvSpPr>
                <p:nvPr/>
              </p:nvSpPr>
              <p:spPr bwMode="auto">
                <a:xfrm>
                  <a:off x="294" y="2898"/>
                  <a:ext cx="612" cy="804"/>
                </a:xfrm>
                <a:prstGeom prst="rect">
                  <a:avLst/>
                </a:prstGeom>
                <a:solidFill>
                  <a:srgbClr val="D8EAB2"/>
                </a:solidFill>
                <a:ln w="9525">
                  <a:noFill/>
                  <a:miter lim="800000"/>
                  <a:headEnd/>
                  <a:tailEnd/>
                </a:ln>
              </p:spPr>
              <p:txBody>
                <a:bodyPr wrap="none" anchor="ctr"/>
                <a:lstStyle/>
                <a:p>
                  <a:endParaRPr lang="fr-FR" dirty="0"/>
                </a:p>
              </p:txBody>
            </p:sp>
            <p:sp>
              <p:nvSpPr>
                <p:cNvPr id="93" name="Text Box 95"/>
                <p:cNvSpPr txBox="1">
                  <a:spLocks noChangeArrowheads="1"/>
                </p:cNvSpPr>
                <p:nvPr/>
              </p:nvSpPr>
              <p:spPr bwMode="auto">
                <a:xfrm>
                  <a:off x="342" y="3173"/>
                  <a:ext cx="586" cy="508"/>
                </a:xfrm>
                <a:prstGeom prst="rect">
                  <a:avLst/>
                </a:prstGeom>
                <a:noFill/>
                <a:ln w="9525" algn="ctr">
                  <a:noFill/>
                  <a:miter lim="800000"/>
                  <a:headEnd/>
                  <a:tailEnd/>
                </a:ln>
              </p:spPr>
              <p:txBody>
                <a:bodyPr wrap="none" lIns="0" tIns="0" rIns="0" bIns="0">
                  <a:spAutoFit/>
                </a:bodyPr>
                <a:lstStyle/>
                <a:p>
                  <a:pPr eaLnBrk="0" hangingPunct="0">
                    <a:lnSpc>
                      <a:spcPct val="110000"/>
                    </a:lnSpc>
                    <a:spcBef>
                      <a:spcPct val="50000"/>
                    </a:spcBef>
                  </a:pPr>
                  <a:r>
                    <a:rPr lang="en-US" sz="1200" dirty="0"/>
                    <a:t>Hybrid </a:t>
                  </a:r>
                  <a:r>
                    <a:rPr lang="en-US" sz="1200" dirty="0" err="1"/>
                    <a:t>Batt</a:t>
                  </a:r>
                  <a:r>
                    <a:rPr lang="en-US" sz="1200" dirty="0"/>
                    <a:t>. </a:t>
                  </a:r>
                  <a:br>
                    <a:rPr lang="en-US" sz="1200" dirty="0"/>
                  </a:br>
                  <a:r>
                    <a:rPr lang="en-US" sz="1200" dirty="0"/>
                    <a:t>Management</a:t>
                  </a:r>
                  <a:br>
                    <a:rPr lang="en-US" sz="1200" dirty="0"/>
                  </a:br>
                  <a:r>
                    <a:rPr lang="en-US" sz="1200" dirty="0"/>
                    <a:t>Contr./Cell </a:t>
                  </a:r>
                  <a:br>
                    <a:rPr lang="en-US" sz="1200" dirty="0"/>
                  </a:br>
                  <a:r>
                    <a:rPr lang="en-US" sz="1200" dirty="0" err="1"/>
                    <a:t>Superv.Contr</a:t>
                  </a:r>
                  <a:r>
                    <a:rPr lang="en-US" sz="1000" dirty="0"/>
                    <a:t>.</a:t>
                  </a:r>
                </a:p>
              </p:txBody>
            </p:sp>
            <p:pic>
              <p:nvPicPr>
                <p:cNvPr id="94" name="Picture 147" descr="HybridBattManagement-27x18"/>
                <p:cNvPicPr>
                  <a:picLocks noChangeAspect="1" noChangeArrowheads="1"/>
                </p:cNvPicPr>
                <p:nvPr/>
              </p:nvPicPr>
              <p:blipFill>
                <a:blip r:embed="rId12" cstate="screen"/>
                <a:srcRect/>
                <a:stretch>
                  <a:fillRect/>
                </a:stretch>
              </p:blipFill>
              <p:spPr bwMode="auto">
                <a:xfrm>
                  <a:off x="295" y="2893"/>
                  <a:ext cx="611" cy="407"/>
                </a:xfrm>
                <a:prstGeom prst="rect">
                  <a:avLst/>
                </a:prstGeom>
                <a:noFill/>
                <a:ln w="9525">
                  <a:noFill/>
                  <a:miter lim="800000"/>
                  <a:headEnd/>
                  <a:tailEnd/>
                </a:ln>
              </p:spPr>
            </p:pic>
          </p:grpSp>
        </p:grpSp>
        <p:grpSp>
          <p:nvGrpSpPr>
            <p:cNvPr id="36" name="Group 207"/>
            <p:cNvGrpSpPr>
              <a:grpSpLocks/>
            </p:cNvGrpSpPr>
            <p:nvPr/>
          </p:nvGrpSpPr>
          <p:grpSpPr bwMode="auto">
            <a:xfrm>
              <a:off x="945" y="2194"/>
              <a:ext cx="858" cy="1500"/>
              <a:chOff x="945" y="2194"/>
              <a:chExt cx="858" cy="1500"/>
            </a:xfrm>
          </p:grpSpPr>
          <p:sp>
            <p:nvSpPr>
              <p:cNvPr id="85" name="Line 48"/>
              <p:cNvSpPr>
                <a:spLocks noChangeShapeType="1"/>
              </p:cNvSpPr>
              <p:nvPr/>
            </p:nvSpPr>
            <p:spPr bwMode="auto">
              <a:xfrm flipV="1">
                <a:off x="1247" y="2194"/>
                <a:ext cx="556" cy="691"/>
              </a:xfrm>
              <a:prstGeom prst="line">
                <a:avLst/>
              </a:prstGeom>
              <a:noFill/>
              <a:ln w="19050">
                <a:solidFill>
                  <a:schemeClr val="accent1"/>
                </a:solidFill>
                <a:round/>
                <a:headEnd/>
                <a:tailEnd type="oval" w="med" len="med"/>
              </a:ln>
            </p:spPr>
            <p:txBody>
              <a:bodyPr wrap="none" lIns="0" tIns="0" rIns="0" bIns="0" anchor="ctr"/>
              <a:lstStyle/>
              <a:p>
                <a:endParaRPr lang="en-US"/>
              </a:p>
            </p:txBody>
          </p:sp>
          <p:grpSp>
            <p:nvGrpSpPr>
              <p:cNvPr id="37" name="Group 187"/>
              <p:cNvGrpSpPr>
                <a:grpSpLocks/>
              </p:cNvGrpSpPr>
              <p:nvPr/>
            </p:nvGrpSpPr>
            <p:grpSpPr bwMode="auto">
              <a:xfrm>
                <a:off x="945" y="2885"/>
                <a:ext cx="648" cy="809"/>
                <a:chOff x="945" y="2893"/>
                <a:chExt cx="648" cy="809"/>
              </a:xfrm>
            </p:grpSpPr>
            <p:sp>
              <p:nvSpPr>
                <p:cNvPr id="87" name="Rectangle 133"/>
                <p:cNvSpPr>
                  <a:spLocks noChangeArrowheads="1"/>
                </p:cNvSpPr>
                <p:nvPr/>
              </p:nvSpPr>
              <p:spPr bwMode="auto">
                <a:xfrm>
                  <a:off x="945" y="2898"/>
                  <a:ext cx="612" cy="804"/>
                </a:xfrm>
                <a:prstGeom prst="rect">
                  <a:avLst/>
                </a:prstGeom>
                <a:solidFill>
                  <a:srgbClr val="D8EAB2"/>
                </a:solidFill>
                <a:ln w="9525">
                  <a:noFill/>
                  <a:miter lim="800000"/>
                  <a:headEnd/>
                  <a:tailEnd/>
                </a:ln>
              </p:spPr>
              <p:txBody>
                <a:bodyPr wrap="none" anchor="ctr"/>
                <a:lstStyle/>
                <a:p>
                  <a:endParaRPr lang="fr-FR"/>
                </a:p>
              </p:txBody>
            </p:sp>
            <p:sp>
              <p:nvSpPr>
                <p:cNvPr id="88" name="Text Box 52"/>
                <p:cNvSpPr txBox="1">
                  <a:spLocks noChangeArrowheads="1"/>
                </p:cNvSpPr>
                <p:nvPr/>
              </p:nvSpPr>
              <p:spPr bwMode="auto">
                <a:xfrm>
                  <a:off x="993" y="3300"/>
                  <a:ext cx="600" cy="381"/>
                </a:xfrm>
                <a:prstGeom prst="rect">
                  <a:avLst/>
                </a:prstGeom>
                <a:noFill/>
                <a:ln w="9525" algn="ctr">
                  <a:noFill/>
                  <a:miter lim="800000"/>
                  <a:headEnd/>
                  <a:tailEnd/>
                </a:ln>
              </p:spPr>
              <p:txBody>
                <a:bodyPr wrap="none" lIns="0" tIns="0" rIns="0" bIns="0">
                  <a:spAutoFit/>
                </a:bodyPr>
                <a:lstStyle/>
                <a:p>
                  <a:pPr eaLnBrk="0" hangingPunct="0">
                    <a:lnSpc>
                      <a:spcPct val="110000"/>
                    </a:lnSpc>
                    <a:spcBef>
                      <a:spcPct val="50000"/>
                    </a:spcBef>
                  </a:pPr>
                  <a:r>
                    <a:rPr lang="en-US" sz="1200"/>
                    <a:t>Intelligent </a:t>
                  </a:r>
                  <a:br>
                    <a:rPr lang="en-US" sz="1200"/>
                  </a:br>
                  <a:r>
                    <a:rPr lang="en-US" sz="1200"/>
                    <a:t>Power Distri-</a:t>
                  </a:r>
                  <a:br>
                    <a:rPr lang="en-US" sz="1200"/>
                  </a:br>
                  <a:r>
                    <a:rPr lang="en-US" sz="1200"/>
                    <a:t>bution Module</a:t>
                  </a:r>
                </a:p>
              </p:txBody>
            </p:sp>
            <p:pic>
              <p:nvPicPr>
                <p:cNvPr id="89" name="Picture 148" descr="IntelligentPowr-27x18"/>
                <p:cNvPicPr>
                  <a:picLocks noChangeAspect="1" noChangeArrowheads="1"/>
                </p:cNvPicPr>
                <p:nvPr/>
              </p:nvPicPr>
              <p:blipFill>
                <a:blip r:embed="rId13" cstate="screen"/>
                <a:srcRect/>
                <a:stretch>
                  <a:fillRect/>
                </a:stretch>
              </p:blipFill>
              <p:spPr bwMode="auto">
                <a:xfrm>
                  <a:off x="945" y="2893"/>
                  <a:ext cx="610" cy="405"/>
                </a:xfrm>
                <a:prstGeom prst="rect">
                  <a:avLst/>
                </a:prstGeom>
                <a:noFill/>
                <a:ln w="9525">
                  <a:noFill/>
                  <a:miter lim="800000"/>
                  <a:headEnd/>
                  <a:tailEnd/>
                </a:ln>
              </p:spPr>
            </p:pic>
          </p:grpSp>
        </p:grpSp>
        <p:grpSp>
          <p:nvGrpSpPr>
            <p:cNvPr id="38" name="Group 206"/>
            <p:cNvGrpSpPr>
              <a:grpSpLocks/>
            </p:cNvGrpSpPr>
            <p:nvPr/>
          </p:nvGrpSpPr>
          <p:grpSpPr bwMode="auto">
            <a:xfrm>
              <a:off x="1595" y="2570"/>
              <a:ext cx="624" cy="1124"/>
              <a:chOff x="1595" y="2570"/>
              <a:chExt cx="624" cy="1124"/>
            </a:xfrm>
          </p:grpSpPr>
          <p:sp>
            <p:nvSpPr>
              <p:cNvPr id="80" name="Line 62"/>
              <p:cNvSpPr>
                <a:spLocks noChangeShapeType="1"/>
              </p:cNvSpPr>
              <p:nvPr/>
            </p:nvSpPr>
            <p:spPr bwMode="auto">
              <a:xfrm flipH="1" flipV="1">
                <a:off x="1803" y="2570"/>
                <a:ext cx="67" cy="315"/>
              </a:xfrm>
              <a:prstGeom prst="line">
                <a:avLst/>
              </a:prstGeom>
              <a:noFill/>
              <a:ln w="19050">
                <a:solidFill>
                  <a:schemeClr val="accent1"/>
                </a:solidFill>
                <a:round/>
                <a:headEnd/>
                <a:tailEnd type="oval" w="med" len="med"/>
              </a:ln>
            </p:spPr>
            <p:txBody>
              <a:bodyPr wrap="none" lIns="0" tIns="0" rIns="0" bIns="0" anchor="ctr"/>
              <a:lstStyle/>
              <a:p>
                <a:endParaRPr lang="en-US"/>
              </a:p>
            </p:txBody>
          </p:sp>
          <p:grpSp>
            <p:nvGrpSpPr>
              <p:cNvPr id="39" name="Group 186"/>
              <p:cNvGrpSpPr>
                <a:grpSpLocks/>
              </p:cNvGrpSpPr>
              <p:nvPr/>
            </p:nvGrpSpPr>
            <p:grpSpPr bwMode="auto">
              <a:xfrm>
                <a:off x="1595" y="2885"/>
                <a:ext cx="624" cy="809"/>
                <a:chOff x="1595" y="2893"/>
                <a:chExt cx="624" cy="809"/>
              </a:xfrm>
            </p:grpSpPr>
            <p:sp>
              <p:nvSpPr>
                <p:cNvPr id="82" name="Rectangle 134"/>
                <p:cNvSpPr>
                  <a:spLocks noChangeArrowheads="1"/>
                </p:cNvSpPr>
                <p:nvPr/>
              </p:nvSpPr>
              <p:spPr bwMode="auto">
                <a:xfrm>
                  <a:off x="1596" y="2898"/>
                  <a:ext cx="612" cy="804"/>
                </a:xfrm>
                <a:prstGeom prst="rect">
                  <a:avLst/>
                </a:prstGeom>
                <a:solidFill>
                  <a:srgbClr val="D8EAB2"/>
                </a:solidFill>
                <a:ln w="9525">
                  <a:noFill/>
                  <a:miter lim="800000"/>
                  <a:headEnd/>
                  <a:tailEnd/>
                </a:ln>
              </p:spPr>
              <p:txBody>
                <a:bodyPr wrap="none" anchor="ctr"/>
                <a:lstStyle/>
                <a:p>
                  <a:endParaRPr lang="fr-FR"/>
                </a:p>
              </p:txBody>
            </p:sp>
            <p:sp>
              <p:nvSpPr>
                <p:cNvPr id="83" name="Text Box 66"/>
                <p:cNvSpPr txBox="1">
                  <a:spLocks noChangeArrowheads="1"/>
                </p:cNvSpPr>
                <p:nvPr/>
              </p:nvSpPr>
              <p:spPr bwMode="auto">
                <a:xfrm>
                  <a:off x="1644" y="3300"/>
                  <a:ext cx="575" cy="381"/>
                </a:xfrm>
                <a:prstGeom prst="rect">
                  <a:avLst/>
                </a:prstGeom>
                <a:noFill/>
                <a:ln w="9525" algn="ctr">
                  <a:noFill/>
                  <a:miter lim="800000"/>
                  <a:headEnd/>
                  <a:tailEnd/>
                </a:ln>
              </p:spPr>
              <p:txBody>
                <a:bodyPr wrap="none" lIns="0" tIns="0" rIns="0" bIns="0">
                  <a:spAutoFit/>
                </a:bodyPr>
                <a:lstStyle/>
                <a:p>
                  <a:pPr eaLnBrk="0" hangingPunct="0">
                    <a:lnSpc>
                      <a:spcPct val="110000"/>
                    </a:lnSpc>
                    <a:spcBef>
                      <a:spcPct val="50000"/>
                    </a:spcBef>
                  </a:pPr>
                  <a:r>
                    <a:rPr lang="en-US" sz="1200"/>
                    <a:t>Tire Pressure</a:t>
                  </a:r>
                  <a:br>
                    <a:rPr lang="en-US" sz="1200"/>
                  </a:br>
                  <a:r>
                    <a:rPr lang="en-US" sz="1200"/>
                    <a:t>Monitoring </a:t>
                  </a:r>
                  <a:br>
                    <a:rPr lang="en-US" sz="1200"/>
                  </a:br>
                  <a:r>
                    <a:rPr lang="en-US" sz="1200"/>
                    <a:t>System</a:t>
                  </a:r>
                </a:p>
              </p:txBody>
            </p:sp>
            <p:pic>
              <p:nvPicPr>
                <p:cNvPr id="84" name="Picture 149" descr="TirePressure-27x18"/>
                <p:cNvPicPr>
                  <a:picLocks noChangeAspect="1" noChangeArrowheads="1"/>
                </p:cNvPicPr>
                <p:nvPr/>
              </p:nvPicPr>
              <p:blipFill>
                <a:blip r:embed="rId14" cstate="screen"/>
                <a:srcRect/>
                <a:stretch>
                  <a:fillRect/>
                </a:stretch>
              </p:blipFill>
              <p:spPr bwMode="auto">
                <a:xfrm>
                  <a:off x="1595" y="2893"/>
                  <a:ext cx="613" cy="409"/>
                </a:xfrm>
                <a:prstGeom prst="rect">
                  <a:avLst/>
                </a:prstGeom>
                <a:noFill/>
                <a:ln w="9525">
                  <a:noFill/>
                  <a:miter lim="800000"/>
                  <a:headEnd/>
                  <a:tailEnd/>
                </a:ln>
              </p:spPr>
            </p:pic>
          </p:grpSp>
        </p:grpSp>
        <p:grpSp>
          <p:nvGrpSpPr>
            <p:cNvPr id="40" name="Group 205"/>
            <p:cNvGrpSpPr>
              <a:grpSpLocks/>
            </p:cNvGrpSpPr>
            <p:nvPr/>
          </p:nvGrpSpPr>
          <p:grpSpPr bwMode="auto">
            <a:xfrm>
              <a:off x="2247" y="2188"/>
              <a:ext cx="612" cy="1506"/>
              <a:chOff x="2247" y="2188"/>
              <a:chExt cx="612" cy="1506"/>
            </a:xfrm>
          </p:grpSpPr>
          <p:sp>
            <p:nvSpPr>
              <p:cNvPr id="75" name="Line 44"/>
              <p:cNvSpPr>
                <a:spLocks noChangeShapeType="1"/>
              </p:cNvSpPr>
              <p:nvPr/>
            </p:nvSpPr>
            <p:spPr bwMode="auto">
              <a:xfrm flipH="1" flipV="1">
                <a:off x="2268" y="2188"/>
                <a:ext cx="294" cy="697"/>
              </a:xfrm>
              <a:prstGeom prst="line">
                <a:avLst/>
              </a:prstGeom>
              <a:noFill/>
              <a:ln w="19050">
                <a:solidFill>
                  <a:schemeClr val="accent1"/>
                </a:solidFill>
                <a:round/>
                <a:headEnd/>
                <a:tailEnd type="oval" w="med" len="med"/>
              </a:ln>
            </p:spPr>
            <p:txBody>
              <a:bodyPr wrap="none" lIns="0" tIns="0" rIns="0" bIns="0" anchor="ctr"/>
              <a:lstStyle/>
              <a:p>
                <a:endParaRPr lang="en-US"/>
              </a:p>
            </p:txBody>
          </p:sp>
          <p:grpSp>
            <p:nvGrpSpPr>
              <p:cNvPr id="41" name="Group 185"/>
              <p:cNvGrpSpPr>
                <a:grpSpLocks/>
              </p:cNvGrpSpPr>
              <p:nvPr/>
            </p:nvGrpSpPr>
            <p:grpSpPr bwMode="auto">
              <a:xfrm>
                <a:off x="2247" y="2885"/>
                <a:ext cx="612" cy="809"/>
                <a:chOff x="2247" y="2893"/>
                <a:chExt cx="612" cy="809"/>
              </a:xfrm>
            </p:grpSpPr>
            <p:sp>
              <p:nvSpPr>
                <p:cNvPr id="77" name="Rectangle 135"/>
                <p:cNvSpPr>
                  <a:spLocks noChangeArrowheads="1"/>
                </p:cNvSpPr>
                <p:nvPr/>
              </p:nvSpPr>
              <p:spPr bwMode="auto">
                <a:xfrm>
                  <a:off x="2247" y="2898"/>
                  <a:ext cx="612" cy="804"/>
                </a:xfrm>
                <a:prstGeom prst="rect">
                  <a:avLst/>
                </a:prstGeom>
                <a:solidFill>
                  <a:srgbClr val="D8EAB2"/>
                </a:solidFill>
                <a:ln w="9525">
                  <a:noFill/>
                  <a:miter lim="800000"/>
                  <a:headEnd/>
                  <a:tailEnd/>
                </a:ln>
              </p:spPr>
              <p:txBody>
                <a:bodyPr wrap="none" anchor="ctr"/>
                <a:lstStyle/>
                <a:p>
                  <a:endParaRPr lang="fr-FR"/>
                </a:p>
              </p:txBody>
            </p:sp>
            <p:sp>
              <p:nvSpPr>
                <p:cNvPr id="78" name="Text Box 47"/>
                <p:cNvSpPr txBox="1">
                  <a:spLocks noChangeArrowheads="1"/>
                </p:cNvSpPr>
                <p:nvPr/>
              </p:nvSpPr>
              <p:spPr bwMode="auto">
                <a:xfrm>
                  <a:off x="2295" y="3300"/>
                  <a:ext cx="320" cy="381"/>
                </a:xfrm>
                <a:prstGeom prst="rect">
                  <a:avLst/>
                </a:prstGeom>
                <a:noFill/>
                <a:ln w="9525">
                  <a:noFill/>
                  <a:miter lim="800000"/>
                  <a:headEnd/>
                  <a:tailEnd/>
                </a:ln>
              </p:spPr>
              <p:txBody>
                <a:bodyPr wrap="none" lIns="0" tIns="0" rIns="0" bIns="0">
                  <a:spAutoFit/>
                </a:bodyPr>
                <a:lstStyle/>
                <a:p>
                  <a:pPr eaLnBrk="0" hangingPunct="0">
                    <a:lnSpc>
                      <a:spcPct val="110000"/>
                    </a:lnSpc>
                    <a:spcBef>
                      <a:spcPct val="50000"/>
                    </a:spcBef>
                  </a:pPr>
                  <a:r>
                    <a:rPr lang="en-US" sz="1200"/>
                    <a:t>Access</a:t>
                  </a:r>
                  <a:br>
                    <a:rPr lang="en-US" sz="1200"/>
                  </a:br>
                  <a:r>
                    <a:rPr lang="en-US" sz="1200"/>
                    <a:t>Control</a:t>
                  </a:r>
                  <a:br>
                    <a:rPr lang="en-US" sz="1200"/>
                  </a:br>
                  <a:r>
                    <a:rPr lang="en-US" sz="1200"/>
                    <a:t>System</a:t>
                  </a:r>
                </a:p>
              </p:txBody>
            </p:sp>
            <p:pic>
              <p:nvPicPr>
                <p:cNvPr id="79" name="Picture 150" descr="AccessControl-27x18"/>
                <p:cNvPicPr>
                  <a:picLocks noChangeAspect="1" noChangeArrowheads="1"/>
                </p:cNvPicPr>
                <p:nvPr/>
              </p:nvPicPr>
              <p:blipFill>
                <a:blip r:embed="rId15" cstate="screen"/>
                <a:srcRect/>
                <a:stretch>
                  <a:fillRect/>
                </a:stretch>
              </p:blipFill>
              <p:spPr bwMode="auto">
                <a:xfrm>
                  <a:off x="2248" y="2893"/>
                  <a:ext cx="609" cy="404"/>
                </a:xfrm>
                <a:prstGeom prst="rect">
                  <a:avLst/>
                </a:prstGeom>
                <a:noFill/>
                <a:ln w="9525">
                  <a:noFill/>
                  <a:miter lim="800000"/>
                  <a:headEnd/>
                  <a:tailEnd/>
                </a:ln>
              </p:spPr>
            </p:pic>
          </p:grpSp>
        </p:grpSp>
        <p:grpSp>
          <p:nvGrpSpPr>
            <p:cNvPr id="42" name="Group 204"/>
            <p:cNvGrpSpPr>
              <a:grpSpLocks/>
            </p:cNvGrpSpPr>
            <p:nvPr/>
          </p:nvGrpSpPr>
          <p:grpSpPr bwMode="auto">
            <a:xfrm>
              <a:off x="2381" y="1842"/>
              <a:ext cx="1130" cy="1852"/>
              <a:chOff x="2381" y="1842"/>
              <a:chExt cx="1130" cy="1852"/>
            </a:xfrm>
          </p:grpSpPr>
          <p:sp>
            <p:nvSpPr>
              <p:cNvPr id="68" name="Line 71"/>
              <p:cNvSpPr>
                <a:spLocks noChangeShapeType="1"/>
              </p:cNvSpPr>
              <p:nvPr/>
            </p:nvSpPr>
            <p:spPr bwMode="auto">
              <a:xfrm flipH="1" flipV="1">
                <a:off x="2381" y="2194"/>
                <a:ext cx="817" cy="691"/>
              </a:xfrm>
              <a:prstGeom prst="line">
                <a:avLst/>
              </a:prstGeom>
              <a:noFill/>
              <a:ln w="19050">
                <a:solidFill>
                  <a:schemeClr val="accent1"/>
                </a:solidFill>
                <a:round/>
                <a:headEnd/>
                <a:tailEnd type="oval" w="med" len="med"/>
              </a:ln>
            </p:spPr>
            <p:txBody>
              <a:bodyPr wrap="none" lIns="0" tIns="0" rIns="0" bIns="0" anchor="ctr"/>
              <a:lstStyle/>
              <a:p>
                <a:endParaRPr lang="en-US"/>
              </a:p>
            </p:txBody>
          </p:sp>
          <p:sp>
            <p:nvSpPr>
              <p:cNvPr id="69" name="Line 75"/>
              <p:cNvSpPr>
                <a:spLocks noChangeShapeType="1"/>
              </p:cNvSpPr>
              <p:nvPr/>
            </p:nvSpPr>
            <p:spPr bwMode="auto">
              <a:xfrm flipH="1" flipV="1">
                <a:off x="2880" y="2477"/>
                <a:ext cx="408" cy="408"/>
              </a:xfrm>
              <a:prstGeom prst="line">
                <a:avLst/>
              </a:prstGeom>
              <a:noFill/>
              <a:ln w="19050">
                <a:solidFill>
                  <a:schemeClr val="accent1"/>
                </a:solidFill>
                <a:round/>
                <a:headEnd/>
                <a:tailEnd type="oval" w="med" len="med"/>
              </a:ln>
            </p:spPr>
            <p:txBody>
              <a:bodyPr wrap="none" lIns="0" tIns="0" rIns="0" bIns="0" anchor="ctr"/>
              <a:lstStyle/>
              <a:p>
                <a:endParaRPr lang="en-US"/>
              </a:p>
            </p:txBody>
          </p:sp>
          <p:sp>
            <p:nvSpPr>
              <p:cNvPr id="70" name="Line 76"/>
              <p:cNvSpPr>
                <a:spLocks noChangeShapeType="1"/>
              </p:cNvSpPr>
              <p:nvPr/>
            </p:nvSpPr>
            <p:spPr bwMode="auto">
              <a:xfrm flipH="1" flipV="1">
                <a:off x="2880" y="1842"/>
                <a:ext cx="499" cy="1043"/>
              </a:xfrm>
              <a:prstGeom prst="line">
                <a:avLst/>
              </a:prstGeom>
              <a:noFill/>
              <a:ln w="19050">
                <a:solidFill>
                  <a:schemeClr val="accent1"/>
                </a:solidFill>
                <a:round/>
                <a:headEnd/>
                <a:tailEnd type="oval" w="med" len="med"/>
              </a:ln>
            </p:spPr>
            <p:txBody>
              <a:bodyPr wrap="none" lIns="0" tIns="0" rIns="0" bIns="0" anchor="ctr"/>
              <a:lstStyle/>
              <a:p>
                <a:endParaRPr lang="en-US"/>
              </a:p>
            </p:txBody>
          </p:sp>
          <p:grpSp>
            <p:nvGrpSpPr>
              <p:cNvPr id="43" name="Group 184"/>
              <p:cNvGrpSpPr>
                <a:grpSpLocks/>
              </p:cNvGrpSpPr>
              <p:nvPr/>
            </p:nvGrpSpPr>
            <p:grpSpPr bwMode="auto">
              <a:xfrm>
                <a:off x="2897" y="2885"/>
                <a:ext cx="614" cy="809"/>
                <a:chOff x="2897" y="2893"/>
                <a:chExt cx="614" cy="809"/>
              </a:xfrm>
            </p:grpSpPr>
            <p:sp>
              <p:nvSpPr>
                <p:cNvPr id="72" name="Rectangle 136"/>
                <p:cNvSpPr>
                  <a:spLocks noChangeArrowheads="1"/>
                </p:cNvSpPr>
                <p:nvPr/>
              </p:nvSpPr>
              <p:spPr bwMode="auto">
                <a:xfrm>
                  <a:off x="2899" y="2898"/>
                  <a:ext cx="612" cy="804"/>
                </a:xfrm>
                <a:prstGeom prst="rect">
                  <a:avLst/>
                </a:prstGeom>
                <a:solidFill>
                  <a:srgbClr val="D8EAB2"/>
                </a:solidFill>
                <a:ln w="9525">
                  <a:noFill/>
                  <a:miter lim="800000"/>
                  <a:headEnd/>
                  <a:tailEnd/>
                </a:ln>
              </p:spPr>
              <p:txBody>
                <a:bodyPr wrap="none" anchor="ctr"/>
                <a:lstStyle/>
                <a:p>
                  <a:endParaRPr lang="fr-FR"/>
                </a:p>
              </p:txBody>
            </p:sp>
            <p:sp>
              <p:nvSpPr>
                <p:cNvPr id="73" name="Text Box 74"/>
                <p:cNvSpPr txBox="1">
                  <a:spLocks noChangeArrowheads="1"/>
                </p:cNvSpPr>
                <p:nvPr/>
              </p:nvSpPr>
              <p:spPr bwMode="auto">
                <a:xfrm>
                  <a:off x="2947" y="3300"/>
                  <a:ext cx="414" cy="381"/>
                </a:xfrm>
                <a:prstGeom prst="rect">
                  <a:avLst/>
                </a:prstGeom>
                <a:noFill/>
                <a:ln w="9525">
                  <a:noFill/>
                  <a:miter lim="800000"/>
                  <a:headEnd/>
                  <a:tailEnd/>
                </a:ln>
              </p:spPr>
              <p:txBody>
                <a:bodyPr wrap="none" lIns="0" tIns="0" rIns="0" bIns="0">
                  <a:spAutoFit/>
                </a:bodyPr>
                <a:lstStyle/>
                <a:p>
                  <a:pPr eaLnBrk="0" hangingPunct="0">
                    <a:lnSpc>
                      <a:spcPct val="110000"/>
                    </a:lnSpc>
                    <a:spcBef>
                      <a:spcPct val="50000"/>
                    </a:spcBef>
                  </a:pPr>
                  <a:r>
                    <a:rPr lang="en-US" sz="1200"/>
                    <a:t>Body and</a:t>
                  </a:r>
                  <a:br>
                    <a:rPr lang="en-US" sz="1200"/>
                  </a:br>
                  <a:r>
                    <a:rPr lang="en-US" sz="1200"/>
                    <a:t>Interior </a:t>
                  </a:r>
                  <a:br>
                    <a:rPr lang="en-US" sz="1200"/>
                  </a:br>
                  <a:r>
                    <a:rPr lang="en-US" sz="1200"/>
                    <a:t>Controller</a:t>
                  </a:r>
                </a:p>
              </p:txBody>
            </p:sp>
            <p:pic>
              <p:nvPicPr>
                <p:cNvPr id="74" name="Picture 151" descr="BodyController-27x18"/>
                <p:cNvPicPr>
                  <a:picLocks noChangeAspect="1" noChangeArrowheads="1"/>
                </p:cNvPicPr>
                <p:nvPr/>
              </p:nvPicPr>
              <p:blipFill>
                <a:blip r:embed="rId16" cstate="screen"/>
                <a:srcRect/>
                <a:stretch>
                  <a:fillRect/>
                </a:stretch>
              </p:blipFill>
              <p:spPr bwMode="auto">
                <a:xfrm>
                  <a:off x="2897" y="2893"/>
                  <a:ext cx="612" cy="408"/>
                </a:xfrm>
                <a:prstGeom prst="rect">
                  <a:avLst/>
                </a:prstGeom>
                <a:noFill/>
                <a:ln w="9525">
                  <a:noFill/>
                  <a:miter lim="800000"/>
                  <a:headEnd/>
                  <a:tailEnd/>
                </a:ln>
              </p:spPr>
            </p:pic>
          </p:grpSp>
        </p:grpSp>
        <p:grpSp>
          <p:nvGrpSpPr>
            <p:cNvPr id="47" name="Group 203"/>
            <p:cNvGrpSpPr>
              <a:grpSpLocks/>
            </p:cNvGrpSpPr>
            <p:nvPr/>
          </p:nvGrpSpPr>
          <p:grpSpPr bwMode="auto">
            <a:xfrm>
              <a:off x="2457" y="2212"/>
              <a:ext cx="1705" cy="1482"/>
              <a:chOff x="2457" y="2212"/>
              <a:chExt cx="1705" cy="1482"/>
            </a:xfrm>
          </p:grpSpPr>
          <p:sp>
            <p:nvSpPr>
              <p:cNvPr id="63" name="Line 39"/>
              <p:cNvSpPr>
                <a:spLocks noChangeShapeType="1"/>
              </p:cNvSpPr>
              <p:nvPr/>
            </p:nvSpPr>
            <p:spPr bwMode="auto">
              <a:xfrm flipH="1" flipV="1">
                <a:off x="2457" y="2212"/>
                <a:ext cx="1376" cy="686"/>
              </a:xfrm>
              <a:prstGeom prst="line">
                <a:avLst/>
              </a:prstGeom>
              <a:noFill/>
              <a:ln w="19050">
                <a:solidFill>
                  <a:schemeClr val="accent1"/>
                </a:solidFill>
                <a:round/>
                <a:headEnd/>
                <a:tailEnd type="oval" w="med" len="med"/>
              </a:ln>
            </p:spPr>
            <p:txBody>
              <a:bodyPr wrap="none" lIns="0" tIns="0" rIns="0" bIns="0" anchor="ctr"/>
              <a:lstStyle/>
              <a:p>
                <a:endParaRPr lang="en-US"/>
              </a:p>
            </p:txBody>
          </p:sp>
          <p:grpSp>
            <p:nvGrpSpPr>
              <p:cNvPr id="59" name="Group 183"/>
              <p:cNvGrpSpPr>
                <a:grpSpLocks/>
              </p:cNvGrpSpPr>
              <p:nvPr/>
            </p:nvGrpSpPr>
            <p:grpSpPr bwMode="auto">
              <a:xfrm>
                <a:off x="3549" y="2885"/>
                <a:ext cx="613" cy="809"/>
                <a:chOff x="3549" y="2893"/>
                <a:chExt cx="613" cy="809"/>
              </a:xfrm>
            </p:grpSpPr>
            <p:sp>
              <p:nvSpPr>
                <p:cNvPr id="65" name="Rectangle 137"/>
                <p:cNvSpPr>
                  <a:spLocks noChangeArrowheads="1"/>
                </p:cNvSpPr>
                <p:nvPr/>
              </p:nvSpPr>
              <p:spPr bwMode="auto">
                <a:xfrm>
                  <a:off x="3550" y="2898"/>
                  <a:ext cx="612" cy="804"/>
                </a:xfrm>
                <a:prstGeom prst="rect">
                  <a:avLst/>
                </a:prstGeom>
                <a:solidFill>
                  <a:srgbClr val="D8EAB2"/>
                </a:solidFill>
                <a:ln w="9525">
                  <a:noFill/>
                  <a:miter lim="800000"/>
                  <a:headEnd/>
                  <a:tailEnd/>
                </a:ln>
              </p:spPr>
              <p:txBody>
                <a:bodyPr wrap="none" anchor="ctr"/>
                <a:lstStyle/>
                <a:p>
                  <a:endParaRPr lang="fr-FR"/>
                </a:p>
              </p:txBody>
            </p:sp>
            <p:sp>
              <p:nvSpPr>
                <p:cNvPr id="66" name="Text Box 43"/>
                <p:cNvSpPr txBox="1">
                  <a:spLocks noChangeArrowheads="1"/>
                </p:cNvSpPr>
                <p:nvPr/>
              </p:nvSpPr>
              <p:spPr bwMode="auto">
                <a:xfrm>
                  <a:off x="3598" y="3300"/>
                  <a:ext cx="494" cy="118"/>
                </a:xfrm>
                <a:prstGeom prst="rect">
                  <a:avLst/>
                </a:prstGeom>
                <a:noFill/>
                <a:ln w="9525" algn="ctr">
                  <a:noFill/>
                  <a:miter lim="800000"/>
                  <a:headEnd/>
                  <a:tailEnd/>
                </a:ln>
              </p:spPr>
              <p:txBody>
                <a:bodyPr wrap="none" lIns="0" tIns="0" rIns="0" bIns="0">
                  <a:spAutoFit/>
                </a:bodyPr>
                <a:lstStyle/>
                <a:p>
                  <a:pPr eaLnBrk="0" hangingPunct="0">
                    <a:lnSpc>
                      <a:spcPct val="110000"/>
                    </a:lnSpc>
                    <a:spcBef>
                      <a:spcPct val="50000"/>
                    </a:spcBef>
                  </a:pPr>
                  <a:r>
                    <a:rPr lang="en-US" sz="1200"/>
                    <a:t>Immobilizer</a:t>
                  </a:r>
                </a:p>
              </p:txBody>
            </p:sp>
            <p:pic>
              <p:nvPicPr>
                <p:cNvPr id="67" name="Picture 152" descr="Immobilizer-27x18"/>
                <p:cNvPicPr>
                  <a:picLocks noChangeAspect="1" noChangeArrowheads="1"/>
                </p:cNvPicPr>
                <p:nvPr/>
              </p:nvPicPr>
              <p:blipFill>
                <a:blip r:embed="rId17" cstate="screen"/>
                <a:srcRect/>
                <a:stretch>
                  <a:fillRect/>
                </a:stretch>
              </p:blipFill>
              <p:spPr bwMode="auto">
                <a:xfrm>
                  <a:off x="3549" y="2893"/>
                  <a:ext cx="610" cy="405"/>
                </a:xfrm>
                <a:prstGeom prst="rect">
                  <a:avLst/>
                </a:prstGeom>
                <a:noFill/>
                <a:ln w="9525">
                  <a:noFill/>
                  <a:miter lim="800000"/>
                  <a:headEnd/>
                  <a:tailEnd/>
                </a:ln>
              </p:spPr>
            </p:pic>
          </p:grpSp>
        </p:grpSp>
        <p:grpSp>
          <p:nvGrpSpPr>
            <p:cNvPr id="64" name="Group 202"/>
            <p:cNvGrpSpPr>
              <a:grpSpLocks/>
            </p:cNvGrpSpPr>
            <p:nvPr/>
          </p:nvGrpSpPr>
          <p:grpSpPr bwMode="auto">
            <a:xfrm>
              <a:off x="2457" y="1952"/>
              <a:ext cx="2356" cy="1742"/>
              <a:chOff x="2457" y="1952"/>
              <a:chExt cx="2356" cy="1742"/>
            </a:xfrm>
          </p:grpSpPr>
          <p:sp>
            <p:nvSpPr>
              <p:cNvPr id="57" name="Line 33"/>
              <p:cNvSpPr>
                <a:spLocks noChangeShapeType="1"/>
              </p:cNvSpPr>
              <p:nvPr/>
            </p:nvSpPr>
            <p:spPr bwMode="auto">
              <a:xfrm flipH="1" flipV="1">
                <a:off x="2457" y="2211"/>
                <a:ext cx="1965" cy="687"/>
              </a:xfrm>
              <a:prstGeom prst="line">
                <a:avLst/>
              </a:prstGeom>
              <a:noFill/>
              <a:ln w="19050">
                <a:solidFill>
                  <a:schemeClr val="accent1"/>
                </a:solidFill>
                <a:round/>
                <a:headEnd/>
                <a:tailEnd type="oval" w="med" len="med"/>
              </a:ln>
            </p:spPr>
            <p:txBody>
              <a:bodyPr wrap="none" lIns="0" tIns="0" rIns="0" bIns="0" anchor="ctr"/>
              <a:lstStyle/>
              <a:p>
                <a:endParaRPr lang="en-US"/>
              </a:p>
            </p:txBody>
          </p:sp>
          <p:sp>
            <p:nvSpPr>
              <p:cNvPr id="58" name="Line 34"/>
              <p:cNvSpPr>
                <a:spLocks noChangeShapeType="1"/>
              </p:cNvSpPr>
              <p:nvPr/>
            </p:nvSpPr>
            <p:spPr bwMode="auto">
              <a:xfrm flipH="1" flipV="1">
                <a:off x="3833" y="1952"/>
                <a:ext cx="589" cy="933"/>
              </a:xfrm>
              <a:prstGeom prst="line">
                <a:avLst/>
              </a:prstGeom>
              <a:noFill/>
              <a:ln w="19050">
                <a:solidFill>
                  <a:schemeClr val="accent1"/>
                </a:solidFill>
                <a:round/>
                <a:headEnd/>
                <a:tailEnd type="oval" w="med" len="med"/>
              </a:ln>
            </p:spPr>
            <p:txBody>
              <a:bodyPr wrap="none" lIns="0" tIns="0" rIns="0" bIns="0" anchor="ctr"/>
              <a:lstStyle/>
              <a:p>
                <a:endParaRPr lang="en-US"/>
              </a:p>
            </p:txBody>
          </p:sp>
          <p:grpSp>
            <p:nvGrpSpPr>
              <p:cNvPr id="71" name="Group 182"/>
              <p:cNvGrpSpPr>
                <a:grpSpLocks/>
              </p:cNvGrpSpPr>
              <p:nvPr/>
            </p:nvGrpSpPr>
            <p:grpSpPr bwMode="auto">
              <a:xfrm>
                <a:off x="4199" y="2885"/>
                <a:ext cx="614" cy="809"/>
                <a:chOff x="4199" y="2893"/>
                <a:chExt cx="614" cy="809"/>
              </a:xfrm>
            </p:grpSpPr>
            <p:sp>
              <p:nvSpPr>
                <p:cNvPr id="60" name="Rectangle 138"/>
                <p:cNvSpPr>
                  <a:spLocks noChangeArrowheads="1"/>
                </p:cNvSpPr>
                <p:nvPr/>
              </p:nvSpPr>
              <p:spPr bwMode="auto">
                <a:xfrm>
                  <a:off x="4201" y="2898"/>
                  <a:ext cx="612" cy="804"/>
                </a:xfrm>
                <a:prstGeom prst="rect">
                  <a:avLst/>
                </a:prstGeom>
                <a:solidFill>
                  <a:srgbClr val="D8EAB2"/>
                </a:solidFill>
                <a:ln w="9525">
                  <a:noFill/>
                  <a:miter lim="800000"/>
                  <a:headEnd/>
                  <a:tailEnd/>
                </a:ln>
              </p:spPr>
              <p:txBody>
                <a:bodyPr wrap="none" anchor="ctr"/>
                <a:lstStyle/>
                <a:p>
                  <a:endParaRPr lang="fr-FR"/>
                </a:p>
              </p:txBody>
            </p:sp>
            <p:sp>
              <p:nvSpPr>
                <p:cNvPr id="61" name="Text Box 38"/>
                <p:cNvSpPr txBox="1">
                  <a:spLocks noChangeArrowheads="1"/>
                </p:cNvSpPr>
                <p:nvPr/>
              </p:nvSpPr>
              <p:spPr bwMode="auto">
                <a:xfrm>
                  <a:off x="4249" y="3300"/>
                  <a:ext cx="399" cy="381"/>
                </a:xfrm>
                <a:prstGeom prst="rect">
                  <a:avLst/>
                </a:prstGeom>
                <a:noFill/>
                <a:ln w="9525" algn="ctr">
                  <a:noFill/>
                  <a:miter lim="800000"/>
                  <a:headEnd/>
                  <a:tailEnd/>
                </a:ln>
              </p:spPr>
              <p:txBody>
                <a:bodyPr wrap="none" lIns="0" tIns="0" rIns="0" bIns="0">
                  <a:spAutoFit/>
                </a:bodyPr>
                <a:lstStyle/>
                <a:p>
                  <a:pPr eaLnBrk="0" hangingPunct="0">
                    <a:lnSpc>
                      <a:spcPct val="110000"/>
                    </a:lnSpc>
                    <a:spcBef>
                      <a:spcPct val="50000"/>
                    </a:spcBef>
                  </a:pPr>
                  <a:r>
                    <a:rPr lang="en-US" sz="1200"/>
                    <a:t>Park </a:t>
                  </a:r>
                  <a:br>
                    <a:rPr lang="en-US" sz="1200"/>
                  </a:br>
                  <a:r>
                    <a:rPr lang="en-US" sz="1200"/>
                    <a:t>Distance </a:t>
                  </a:r>
                  <a:br>
                    <a:rPr lang="en-US" sz="1200"/>
                  </a:br>
                  <a:r>
                    <a:rPr lang="en-US" sz="1200"/>
                    <a:t>Indicator</a:t>
                  </a:r>
                </a:p>
              </p:txBody>
            </p:sp>
            <p:pic>
              <p:nvPicPr>
                <p:cNvPr id="62" name="Picture 153" descr="ParkDistance-27x18"/>
                <p:cNvPicPr>
                  <a:picLocks noChangeAspect="1" noChangeArrowheads="1"/>
                </p:cNvPicPr>
                <p:nvPr/>
              </p:nvPicPr>
              <p:blipFill>
                <a:blip r:embed="rId18" cstate="screen"/>
                <a:srcRect/>
                <a:stretch>
                  <a:fillRect/>
                </a:stretch>
              </p:blipFill>
              <p:spPr bwMode="auto">
                <a:xfrm>
                  <a:off x="4199" y="2893"/>
                  <a:ext cx="614" cy="407"/>
                </a:xfrm>
                <a:prstGeom prst="rect">
                  <a:avLst/>
                </a:prstGeom>
                <a:noFill/>
                <a:ln w="9525">
                  <a:noFill/>
                  <a:miter lim="800000"/>
                  <a:headEnd/>
                  <a:tailEnd/>
                </a:ln>
              </p:spPr>
            </p:pic>
          </p:grpSp>
        </p:grpSp>
        <p:sp>
          <p:nvSpPr>
            <p:cNvPr id="44" name="Line 57"/>
            <p:cNvSpPr>
              <a:spLocks noChangeShapeType="1"/>
            </p:cNvSpPr>
            <p:nvPr/>
          </p:nvSpPr>
          <p:spPr bwMode="auto">
            <a:xfrm flipH="1" flipV="1">
              <a:off x="3015" y="1952"/>
              <a:ext cx="1841" cy="946"/>
            </a:xfrm>
            <a:prstGeom prst="line">
              <a:avLst/>
            </a:prstGeom>
            <a:noFill/>
            <a:ln w="19050">
              <a:solidFill>
                <a:schemeClr val="accent1"/>
              </a:solidFill>
              <a:round/>
              <a:headEnd/>
              <a:tailEnd type="oval" w="med" len="med"/>
            </a:ln>
          </p:spPr>
          <p:txBody>
            <a:bodyPr wrap="none" lIns="0" tIns="0" rIns="0" bIns="0" anchor="ctr"/>
            <a:lstStyle/>
            <a:p>
              <a:endParaRPr lang="en-US"/>
            </a:p>
          </p:txBody>
        </p:sp>
        <p:sp>
          <p:nvSpPr>
            <p:cNvPr id="45" name="Rectangle 139"/>
            <p:cNvSpPr>
              <a:spLocks noChangeArrowheads="1"/>
            </p:cNvSpPr>
            <p:nvPr/>
          </p:nvSpPr>
          <p:spPr bwMode="auto">
            <a:xfrm>
              <a:off x="4853" y="2890"/>
              <a:ext cx="612" cy="804"/>
            </a:xfrm>
            <a:prstGeom prst="rect">
              <a:avLst/>
            </a:prstGeom>
            <a:solidFill>
              <a:srgbClr val="D8EAB2"/>
            </a:solidFill>
            <a:ln w="9525">
              <a:noFill/>
              <a:miter lim="800000"/>
              <a:headEnd/>
              <a:tailEnd/>
            </a:ln>
          </p:spPr>
          <p:txBody>
            <a:bodyPr wrap="none" anchor="ctr"/>
            <a:lstStyle/>
            <a:p>
              <a:endParaRPr lang="fr-FR"/>
            </a:p>
          </p:txBody>
        </p:sp>
        <p:pic>
          <p:nvPicPr>
            <p:cNvPr id="46" name="Picture 154" descr="DisplaySolutions-27x18"/>
            <p:cNvPicPr>
              <a:picLocks noChangeAspect="1" noChangeArrowheads="1"/>
            </p:cNvPicPr>
            <p:nvPr/>
          </p:nvPicPr>
          <p:blipFill>
            <a:blip r:embed="rId19" cstate="screen"/>
            <a:srcRect/>
            <a:stretch>
              <a:fillRect/>
            </a:stretch>
          </p:blipFill>
          <p:spPr bwMode="auto">
            <a:xfrm>
              <a:off x="4853" y="2885"/>
              <a:ext cx="612" cy="408"/>
            </a:xfrm>
            <a:prstGeom prst="rect">
              <a:avLst/>
            </a:prstGeom>
            <a:noFill/>
            <a:ln w="9525">
              <a:noFill/>
              <a:miter lim="800000"/>
              <a:headEnd/>
              <a:tailEnd/>
            </a:ln>
          </p:spPr>
        </p:pic>
        <p:grpSp>
          <p:nvGrpSpPr>
            <p:cNvPr id="76" name="Group 129"/>
            <p:cNvGrpSpPr>
              <a:grpSpLocks/>
            </p:cNvGrpSpPr>
            <p:nvPr/>
          </p:nvGrpSpPr>
          <p:grpSpPr bwMode="auto">
            <a:xfrm>
              <a:off x="294" y="2106"/>
              <a:ext cx="2001" cy="762"/>
              <a:chOff x="466725" y="3343275"/>
              <a:chExt cx="3176588" cy="1209675"/>
            </a:xfrm>
          </p:grpSpPr>
          <p:sp>
            <p:nvSpPr>
              <p:cNvPr id="53" name="Rectangle 142"/>
              <p:cNvSpPr>
                <a:spLocks noChangeArrowheads="1"/>
              </p:cNvSpPr>
              <p:nvPr/>
            </p:nvSpPr>
            <p:spPr bwMode="auto">
              <a:xfrm>
                <a:off x="466725" y="3565525"/>
                <a:ext cx="971550" cy="982663"/>
              </a:xfrm>
              <a:prstGeom prst="rect">
                <a:avLst/>
              </a:prstGeom>
              <a:solidFill>
                <a:srgbClr val="D8EAB2"/>
              </a:solidFill>
              <a:ln w="9525">
                <a:noFill/>
                <a:miter lim="800000"/>
                <a:headEnd/>
                <a:tailEnd/>
              </a:ln>
            </p:spPr>
            <p:txBody>
              <a:bodyPr wrap="none" anchor="ctr"/>
              <a:lstStyle/>
              <a:p>
                <a:endParaRPr lang="fr-FR"/>
              </a:p>
            </p:txBody>
          </p:sp>
          <p:sp>
            <p:nvSpPr>
              <p:cNvPr id="54" name="Text Box 29"/>
              <p:cNvSpPr txBox="1">
                <a:spLocks noChangeArrowheads="1"/>
              </p:cNvSpPr>
              <p:nvPr/>
            </p:nvSpPr>
            <p:spPr bwMode="auto">
              <a:xfrm>
                <a:off x="542925" y="4149725"/>
                <a:ext cx="719138" cy="403225"/>
              </a:xfrm>
              <a:prstGeom prst="rect">
                <a:avLst/>
              </a:prstGeom>
              <a:noFill/>
              <a:ln w="9525" algn="ctr">
                <a:noFill/>
                <a:miter lim="800000"/>
                <a:headEnd/>
                <a:tailEnd/>
              </a:ln>
            </p:spPr>
            <p:txBody>
              <a:bodyPr lIns="0" tIns="0" rIns="0" bIns="0">
                <a:spAutoFit/>
              </a:bodyPr>
              <a:lstStyle/>
              <a:p>
                <a:pPr eaLnBrk="0" hangingPunct="0">
                  <a:lnSpc>
                    <a:spcPct val="110000"/>
                  </a:lnSpc>
                  <a:spcBef>
                    <a:spcPct val="50000"/>
                  </a:spcBef>
                </a:pPr>
                <a:r>
                  <a:rPr lang="en-US" sz="1200"/>
                  <a:t>Instrument Cluster</a:t>
                </a:r>
              </a:p>
            </p:txBody>
          </p:sp>
          <p:sp>
            <p:nvSpPr>
              <p:cNvPr id="55" name="Line 26"/>
              <p:cNvSpPr>
                <a:spLocks noChangeShapeType="1"/>
              </p:cNvSpPr>
              <p:nvPr/>
            </p:nvSpPr>
            <p:spPr bwMode="auto">
              <a:xfrm flipV="1">
                <a:off x="1433513" y="3343275"/>
                <a:ext cx="2209800" cy="588963"/>
              </a:xfrm>
              <a:prstGeom prst="line">
                <a:avLst/>
              </a:prstGeom>
              <a:noFill/>
              <a:ln w="19050">
                <a:solidFill>
                  <a:schemeClr val="accent1"/>
                </a:solidFill>
                <a:round/>
                <a:headEnd/>
                <a:tailEnd type="oval" w="med" len="med"/>
              </a:ln>
            </p:spPr>
            <p:txBody>
              <a:bodyPr wrap="none" lIns="0" tIns="0" rIns="0" bIns="0" anchor="ctr"/>
              <a:lstStyle/>
              <a:p>
                <a:endParaRPr lang="en-US"/>
              </a:p>
            </p:txBody>
          </p:sp>
          <p:pic>
            <p:nvPicPr>
              <p:cNvPr id="56" name="Picture 211"/>
              <p:cNvPicPr>
                <a:picLocks noChangeAspect="1" noChangeArrowheads="1"/>
              </p:cNvPicPr>
              <p:nvPr/>
            </p:nvPicPr>
            <p:blipFill>
              <a:blip r:embed="rId20" cstate="screen"/>
              <a:srcRect/>
              <a:stretch>
                <a:fillRect/>
              </a:stretch>
            </p:blipFill>
            <p:spPr bwMode="auto">
              <a:xfrm>
                <a:off x="468314" y="3573463"/>
                <a:ext cx="917576" cy="506412"/>
              </a:xfrm>
              <a:prstGeom prst="rect">
                <a:avLst/>
              </a:prstGeom>
              <a:noFill/>
              <a:ln w="9525">
                <a:noFill/>
                <a:miter lim="800000"/>
                <a:headEnd/>
                <a:tailEnd/>
              </a:ln>
            </p:spPr>
          </p:pic>
        </p:grpSp>
        <p:pic>
          <p:nvPicPr>
            <p:cNvPr id="48" name="Picture 129" descr="Rear view camera in action"/>
            <p:cNvPicPr>
              <a:picLocks noChangeAspect="1" noChangeArrowheads="1"/>
            </p:cNvPicPr>
            <p:nvPr/>
          </p:nvPicPr>
          <p:blipFill>
            <a:blip r:embed="rId21" cstate="screen"/>
            <a:srcRect/>
            <a:stretch>
              <a:fillRect/>
            </a:stretch>
          </p:blipFill>
          <p:spPr bwMode="auto">
            <a:xfrm>
              <a:off x="4865" y="2235"/>
              <a:ext cx="609" cy="421"/>
            </a:xfrm>
            <a:prstGeom prst="rect">
              <a:avLst/>
            </a:prstGeom>
            <a:noFill/>
            <a:ln w="9525">
              <a:noFill/>
              <a:miter lim="800000"/>
              <a:headEnd/>
              <a:tailEnd/>
            </a:ln>
          </p:spPr>
        </p:pic>
        <p:sp>
          <p:nvSpPr>
            <p:cNvPr id="49" name="Text Box 88"/>
            <p:cNvSpPr txBox="1">
              <a:spLocks noChangeArrowheads="1"/>
            </p:cNvSpPr>
            <p:nvPr/>
          </p:nvSpPr>
          <p:spPr bwMode="auto">
            <a:xfrm>
              <a:off x="4901" y="2656"/>
              <a:ext cx="447" cy="233"/>
            </a:xfrm>
            <a:prstGeom prst="rect">
              <a:avLst/>
            </a:prstGeom>
            <a:noFill/>
            <a:ln w="9525">
              <a:noFill/>
              <a:miter lim="800000"/>
              <a:headEnd/>
              <a:tailEnd/>
            </a:ln>
          </p:spPr>
          <p:txBody>
            <a:bodyPr lIns="0" tIns="0" rIns="0" bIns="0">
              <a:spAutoFit/>
            </a:bodyPr>
            <a:lstStyle/>
            <a:p>
              <a:pPr eaLnBrk="0" hangingPunct="0">
                <a:spcBef>
                  <a:spcPct val="50000"/>
                </a:spcBef>
              </a:pPr>
              <a:r>
                <a:rPr lang="en-US" sz="1200"/>
                <a:t>Rear view camera</a:t>
              </a:r>
            </a:p>
          </p:txBody>
        </p:sp>
        <p:pic>
          <p:nvPicPr>
            <p:cNvPr id="50" name="Picture 137" descr="Radio controls"/>
            <p:cNvPicPr>
              <a:picLocks noChangeAspect="1" noChangeArrowheads="1"/>
            </p:cNvPicPr>
            <p:nvPr/>
          </p:nvPicPr>
          <p:blipFill>
            <a:blip r:embed="rId22" cstate="screen"/>
            <a:srcRect/>
            <a:stretch>
              <a:fillRect/>
            </a:stretch>
          </p:blipFill>
          <p:spPr bwMode="auto">
            <a:xfrm>
              <a:off x="945" y="845"/>
              <a:ext cx="610" cy="398"/>
            </a:xfrm>
            <a:prstGeom prst="rect">
              <a:avLst/>
            </a:prstGeom>
            <a:noFill/>
            <a:ln w="9525">
              <a:noFill/>
              <a:miter lim="800000"/>
              <a:headEnd/>
              <a:tailEnd/>
            </a:ln>
          </p:spPr>
        </p:pic>
        <p:sp>
          <p:nvSpPr>
            <p:cNvPr id="51" name="Text Box 16"/>
            <p:cNvSpPr txBox="1">
              <a:spLocks noChangeArrowheads="1"/>
            </p:cNvSpPr>
            <p:nvPr/>
          </p:nvSpPr>
          <p:spPr bwMode="auto">
            <a:xfrm>
              <a:off x="4852" y="3289"/>
              <a:ext cx="612" cy="254"/>
            </a:xfrm>
            <a:prstGeom prst="rect">
              <a:avLst/>
            </a:prstGeom>
            <a:noFill/>
            <a:ln w="9525">
              <a:noFill/>
              <a:miter lim="800000"/>
              <a:headEnd/>
              <a:tailEnd/>
            </a:ln>
          </p:spPr>
          <p:txBody>
            <a:bodyPr lIns="0" tIns="0" rIns="0" bIns="0">
              <a:spAutoFit/>
            </a:bodyPr>
            <a:lstStyle/>
            <a:p>
              <a:pPr eaLnBrk="0" hangingPunct="0">
                <a:lnSpc>
                  <a:spcPct val="110000"/>
                </a:lnSpc>
                <a:spcBef>
                  <a:spcPct val="50000"/>
                </a:spcBef>
              </a:pPr>
              <a:r>
                <a:rPr lang="en-US" sz="1200"/>
                <a:t>Rear Seat Entertainment</a:t>
              </a:r>
            </a:p>
          </p:txBody>
        </p:sp>
        <p:pic>
          <p:nvPicPr>
            <p:cNvPr id="52" name="Picture 140"/>
            <p:cNvPicPr>
              <a:picLocks noChangeAspect="1" noChangeArrowheads="1"/>
            </p:cNvPicPr>
            <p:nvPr/>
          </p:nvPicPr>
          <p:blipFill>
            <a:blip r:embed="rId23" cstate="screen"/>
            <a:srcRect/>
            <a:stretch>
              <a:fillRect/>
            </a:stretch>
          </p:blipFill>
          <p:spPr bwMode="auto">
            <a:xfrm>
              <a:off x="1593" y="845"/>
              <a:ext cx="615" cy="398"/>
            </a:xfrm>
            <a:prstGeom prst="rect">
              <a:avLst/>
            </a:prstGeom>
            <a:noFill/>
            <a:ln w="9525">
              <a:noFill/>
              <a:miter lim="800000"/>
              <a:headEnd/>
              <a:tailEnd/>
            </a:ln>
          </p:spPr>
        </p:pic>
      </p:grpSp>
      <p:pic>
        <p:nvPicPr>
          <p:cNvPr id="96" name="Picture 95">
            <a:extLst>
              <a:ext uri="{FF2B5EF4-FFF2-40B4-BE49-F238E27FC236}">
                <a16:creationId xmlns:a16="http://schemas.microsoft.com/office/drawing/2014/main" id="{3E0F8D0E-423D-4FC6-6E34-1EC444E02906}"/>
              </a:ext>
            </a:extLst>
          </p:cNvPr>
          <p:cNvPicPr>
            <a:picLocks noChangeAspect="1"/>
          </p:cNvPicPr>
          <p:nvPr/>
        </p:nvPicPr>
        <p:blipFill>
          <a:blip r:embed="rId24"/>
          <a:stretch>
            <a:fillRect/>
          </a:stretch>
        </p:blipFill>
        <p:spPr>
          <a:xfrm>
            <a:off x="3025775" y="1328739"/>
            <a:ext cx="963612" cy="622297"/>
          </a:xfrm>
          <a:prstGeom prst="rect">
            <a:avLst/>
          </a:prstGeom>
        </p:spPr>
      </p:pic>
      <p:pic>
        <p:nvPicPr>
          <p:cNvPr id="112" name="Picture 111">
            <a:extLst>
              <a:ext uri="{FF2B5EF4-FFF2-40B4-BE49-F238E27FC236}">
                <a16:creationId xmlns:a16="http://schemas.microsoft.com/office/drawing/2014/main" id="{D8DB06B2-3397-723C-24F6-3AC1926F11AF}"/>
              </a:ext>
            </a:extLst>
          </p:cNvPr>
          <p:cNvPicPr>
            <a:picLocks noChangeAspect="1"/>
          </p:cNvPicPr>
          <p:nvPr/>
        </p:nvPicPr>
        <p:blipFill>
          <a:blip r:embed="rId25"/>
          <a:stretch>
            <a:fillRect/>
          </a:stretch>
        </p:blipFill>
        <p:spPr>
          <a:xfrm>
            <a:off x="7151688" y="1328771"/>
            <a:ext cx="969962" cy="646080"/>
          </a:xfrm>
          <a:prstGeom prst="rect">
            <a:avLst/>
          </a:prstGeom>
        </p:spPr>
      </p:pic>
      <p:sp>
        <p:nvSpPr>
          <p:cNvPr id="117" name="Title 1">
            <a:extLst>
              <a:ext uri="{FF2B5EF4-FFF2-40B4-BE49-F238E27FC236}">
                <a16:creationId xmlns:a16="http://schemas.microsoft.com/office/drawing/2014/main" id="{941E579E-CA00-F8D3-6472-3C19BE3259FD}"/>
              </a:ext>
            </a:extLst>
          </p:cNvPr>
          <p:cNvSpPr txBox="1">
            <a:spLocks/>
          </p:cNvSpPr>
          <p:nvPr/>
        </p:nvSpPr>
        <p:spPr bwMode="auto">
          <a:xfrm>
            <a:off x="228600" y="173940"/>
            <a:ext cx="116260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p>
            <a:pPr>
              <a:defRPr/>
            </a:pPr>
            <a:r>
              <a:rPr lang="en-US" sz="3100" dirty="0">
                <a:effectLst>
                  <a:outerShdw blurRad="38100" dist="38100" dir="2700000" algn="tl">
                    <a:srgbClr val="000000">
                      <a:alpha val="43137"/>
                    </a:srgbClr>
                  </a:outerShdw>
                </a:effectLst>
              </a:rPr>
              <a:t>On-Board Electronics</a:t>
            </a:r>
            <a:endParaRPr lang="fr-FR" sz="31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81134225"/>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129DE0E1-A340-4743-864F-F8C282CB6E68}" type="slidenum">
              <a:rPr lang="de-DE" smtClean="0"/>
              <a:pPr/>
              <a:t>9</a:t>
            </a:fld>
            <a:endParaRPr lang="de-DE"/>
          </a:p>
        </p:txBody>
      </p:sp>
      <p:sp>
        <p:nvSpPr>
          <p:cNvPr id="7" name="TextBox 6"/>
          <p:cNvSpPr txBox="1"/>
          <p:nvPr/>
        </p:nvSpPr>
        <p:spPr>
          <a:xfrm>
            <a:off x="2781300" y="1038761"/>
            <a:ext cx="6629400" cy="1323439"/>
          </a:xfrm>
          <a:prstGeom prst="rect">
            <a:avLst/>
          </a:prstGeom>
          <a:noFill/>
        </p:spPr>
        <p:txBody>
          <a:bodyPr wrap="square" rtlCol="0" anchor="ctr">
            <a:spAutoFit/>
          </a:bodyPr>
          <a:lstStyle/>
          <a:p>
            <a:pPr algn="ctr"/>
            <a:r>
              <a:rPr lang="en-US" sz="4000" dirty="0" err="1">
                <a:effectLst>
                  <a:outerShdw blurRad="38100" dist="38100" dir="2700000" algn="tl">
                    <a:srgbClr val="000000">
                      <a:alpha val="43137"/>
                    </a:srgbClr>
                  </a:outerShdw>
                </a:effectLst>
              </a:rPr>
              <a:t>ElectroMagnetic</a:t>
            </a:r>
            <a:r>
              <a:rPr lang="en-US" sz="4000" dirty="0">
                <a:effectLst>
                  <a:outerShdw blurRad="38100" dist="38100" dir="2700000" algn="tl">
                    <a:srgbClr val="000000">
                      <a:alpha val="43137"/>
                    </a:srgbClr>
                  </a:outerShdw>
                </a:effectLst>
              </a:rPr>
              <a:t> Fields</a:t>
            </a:r>
          </a:p>
          <a:p>
            <a:pPr algn="ctr"/>
            <a:r>
              <a:rPr lang="en-US" sz="4000" dirty="0">
                <a:effectLst>
                  <a:outerShdw blurRad="38100" dist="38100" dir="2700000" algn="tl">
                    <a:srgbClr val="000000">
                      <a:alpha val="43137"/>
                    </a:srgbClr>
                  </a:outerShdw>
                </a:effectLst>
              </a:rPr>
              <a:t>(EM-Field)</a:t>
            </a:r>
          </a:p>
        </p:txBody>
      </p:sp>
      <p:grpSp>
        <p:nvGrpSpPr>
          <p:cNvPr id="8" name="Group 7">
            <a:extLst>
              <a:ext uri="{FF2B5EF4-FFF2-40B4-BE49-F238E27FC236}">
                <a16:creationId xmlns:a16="http://schemas.microsoft.com/office/drawing/2014/main" id="{1DD9A45A-2878-0015-D85E-EDB81774A703}"/>
              </a:ext>
            </a:extLst>
          </p:cNvPr>
          <p:cNvGrpSpPr/>
          <p:nvPr/>
        </p:nvGrpSpPr>
        <p:grpSpPr>
          <a:xfrm>
            <a:off x="3309937" y="2362200"/>
            <a:ext cx="5572126" cy="3900488"/>
            <a:chOff x="3309937" y="2362200"/>
            <a:chExt cx="5572126" cy="3900488"/>
          </a:xfrm>
        </p:grpSpPr>
        <p:pic>
          <p:nvPicPr>
            <p:cNvPr id="668674" name="Picture 2" descr="electric and magnetic fields - Online Discount Shop for Electronics,  Apparel, Toys, Books, Games, Computers, Shoes, Jewelry, Watches, Baby  Products, Sports &amp; Outdoors, Office Products, Bed &amp; Bath, Furniture, Tools,  Hardware, Automotive">
              <a:extLst>
                <a:ext uri="{FF2B5EF4-FFF2-40B4-BE49-F238E27FC236}">
                  <a16:creationId xmlns:a16="http://schemas.microsoft.com/office/drawing/2014/main" id="{BA4DD24E-791E-0FCA-150D-5E19DBA2B5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9937" y="2362200"/>
              <a:ext cx="5572126" cy="39004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E7C495E-B9A1-034B-65FC-EACA512AECB7}"/>
                </a:ext>
              </a:extLst>
            </p:cNvPr>
            <p:cNvSpPr/>
            <p:nvPr/>
          </p:nvSpPr>
          <p:spPr bwMode="auto">
            <a:xfrm>
              <a:off x="4343400" y="2362200"/>
              <a:ext cx="2895600" cy="457200"/>
            </a:xfrm>
            <a:prstGeom prst="rect">
              <a:avLst/>
            </a:prstGeom>
            <a:solidFill>
              <a:schemeClr val="bg1"/>
            </a:solidFill>
            <a:ln w="158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grpSp>
    </p:spTree>
    <p:extLst>
      <p:ext uri="{BB962C8B-B14F-4D97-AF65-F5344CB8AC3E}">
        <p14:creationId xmlns:p14="http://schemas.microsoft.com/office/powerpoint/2010/main" val="1849104328"/>
      </p:ext>
    </p:extLst>
  </p:cSld>
  <p:clrMapOvr>
    <a:masterClrMapping/>
  </p:clrMapOvr>
  <p:transition>
    <p:wipe dir="r"/>
  </p:transition>
</p:sld>
</file>

<file path=ppt/theme/theme1.xml><?xml version="1.0" encoding="utf-8"?>
<a:theme xmlns:a="http://schemas.openxmlformats.org/drawingml/2006/main" name="Visteon ">
  <a:themeElements>
    <a:clrScheme name="1_Visteon_Clean_Template 1">
      <a:dk1>
        <a:srgbClr val="000000"/>
      </a:dk1>
      <a:lt1>
        <a:srgbClr val="FFFFFF"/>
      </a:lt1>
      <a:dk2>
        <a:srgbClr val="000000"/>
      </a:dk2>
      <a:lt2>
        <a:srgbClr val="969696"/>
      </a:lt2>
      <a:accent1>
        <a:srgbClr val="EAEAEA"/>
      </a:accent1>
      <a:accent2>
        <a:srgbClr val="C0C0C0"/>
      </a:accent2>
      <a:accent3>
        <a:srgbClr val="FFFFFF"/>
      </a:accent3>
      <a:accent4>
        <a:srgbClr val="000000"/>
      </a:accent4>
      <a:accent5>
        <a:srgbClr val="F3F3F3"/>
      </a:accent5>
      <a:accent6>
        <a:srgbClr val="AEAEAE"/>
      </a:accent6>
      <a:hlink>
        <a:srgbClr val="4D4D4D"/>
      </a:hlink>
      <a:folHlink>
        <a:srgbClr val="F3901D"/>
      </a:folHlink>
    </a:clrScheme>
    <a:fontScheme name="1_Visteon_Clean_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hlink"/>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15875" cap="flat" cmpd="sng" algn="ctr">
          <a:solidFill>
            <a:schemeClr val="hlink"/>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Visteon_Clean_Template 1">
        <a:dk1>
          <a:srgbClr val="000000"/>
        </a:dk1>
        <a:lt1>
          <a:srgbClr val="FFFFFF"/>
        </a:lt1>
        <a:dk2>
          <a:srgbClr val="000000"/>
        </a:dk2>
        <a:lt2>
          <a:srgbClr val="969696"/>
        </a:lt2>
        <a:accent1>
          <a:srgbClr val="EAEAEA"/>
        </a:accent1>
        <a:accent2>
          <a:srgbClr val="C0C0C0"/>
        </a:accent2>
        <a:accent3>
          <a:srgbClr val="FFFFFF"/>
        </a:accent3>
        <a:accent4>
          <a:srgbClr val="000000"/>
        </a:accent4>
        <a:accent5>
          <a:srgbClr val="F3F3F3"/>
        </a:accent5>
        <a:accent6>
          <a:srgbClr val="AEAEAE"/>
        </a:accent6>
        <a:hlink>
          <a:srgbClr val="4D4D4D"/>
        </a:hlink>
        <a:folHlink>
          <a:srgbClr val="F3901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VisteonTech_Template_April252023</Template>
  <TotalTime>25333</TotalTime>
  <Words>2929</Words>
  <Application>Microsoft Office PowerPoint</Application>
  <PresentationFormat>Widescreen</PresentationFormat>
  <Paragraphs>392</Paragraphs>
  <Slides>54</Slides>
  <Notes>48</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3" baseType="lpstr">
      <vt:lpstr>Arial</vt:lpstr>
      <vt:lpstr>Calibri</vt:lpstr>
      <vt:lpstr>Cambria Math</vt:lpstr>
      <vt:lpstr>Open Sans</vt:lpstr>
      <vt:lpstr>Times New Roman</vt:lpstr>
      <vt:lpstr>Wingdings</vt:lpstr>
      <vt:lpstr>Wingdings 2</vt:lpstr>
      <vt:lpstr>Visteon </vt:lpstr>
      <vt:lpstr>Bitmap Image</vt:lpstr>
      <vt:lpstr>[E]lectro[M]agnetic [C]ompatibility BASICS</vt:lpstr>
      <vt:lpstr>PowerPoint Presentation</vt:lpstr>
      <vt:lpstr>PowerPoint Presentation</vt:lpstr>
      <vt:lpstr>   EMC Fundamentals: Technical Terminology</vt:lpstr>
      <vt:lpstr>PowerPoint Presentation</vt:lpstr>
      <vt:lpstr>PowerPoint Presentation</vt:lpstr>
      <vt:lpstr>PowerPoint Presentation</vt:lpstr>
      <vt:lpstr>PowerPoint Presentation</vt:lpstr>
      <vt:lpstr>PowerPoint Presentation</vt:lpstr>
      <vt:lpstr>PowerPoint Presentation</vt:lpstr>
      <vt:lpstr> Electric and magnetic field Sources: Electric fields are created by differences in voltage: the higher the voltage, the stronger will be the resultant field. Magnetic fields are created when electric current flows: the greater the current, the stronger the magnetic field.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Radiated Emissions: Vehicle-Level EMC Validation</vt:lpstr>
      <vt:lpstr>Radiated Emissions: Component-Level EMC Validation</vt:lpstr>
      <vt:lpstr>Conducted Emissions: Component-Level EMC Validation</vt:lpstr>
      <vt:lpstr>ESD Testing</vt:lpstr>
      <vt:lpstr>ESD Fundamentals: Effects of ESD on Electronic Equipment</vt:lpstr>
      <vt:lpstr>Pre-Compliance Tests: Near-Field EMC Scan</vt:lpstr>
      <vt:lpstr>PowerPoint Presentation</vt:lpstr>
      <vt:lpstr>Signal Integrity Analysis</vt:lpstr>
      <vt:lpstr>DC Drop Analysis</vt:lpstr>
      <vt:lpstr>Shielding Effectiveness</vt:lpstr>
      <vt:lpstr>Shielding Effectiveness</vt:lpstr>
      <vt:lpstr>Cavity Resonance</vt:lpstr>
      <vt:lpstr>Cavity Resonance</vt:lpstr>
      <vt:lpstr>ESD Simulation</vt:lpstr>
      <vt:lpstr>PowerPoint Presentation</vt:lpstr>
    </vt:vector>
  </TitlesOfParts>
  <Company>Johnson Controls,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Johnson Controls  Simplified PowerPoint Template</dc:title>
  <dc:creator>arangas</dc:creator>
  <cp:lastModifiedBy>Filipov, Stiliyan (S.)</cp:lastModifiedBy>
  <cp:revision>1070</cp:revision>
  <cp:lastPrinted>2018-12-14T08:53:07Z</cp:lastPrinted>
  <dcterms:created xsi:type="dcterms:W3CDTF">2011-01-21T19:28:02Z</dcterms:created>
  <dcterms:modified xsi:type="dcterms:W3CDTF">2023-06-01T07:47:01Z</dcterms:modified>
</cp:coreProperties>
</file>