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6858000" cx="12188825"/>
  <p:notesSz cx="7315200" cy="96012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303B4D3-4049-4BF4-B733-C9898192AC9E}">
  <a:tblStyle styleId="{9303B4D3-4049-4BF4-B733-C9898192AC9E}"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DF1"/>
          </a:solidFill>
        </a:fill>
      </a:tcStyle>
    </a:wholeTbl>
    <a:band1H>
      <a:tcTxStyle/>
      <a:tcStyle>
        <a:fill>
          <a:solidFill>
            <a:srgbClr val="CADAE1"/>
          </a:solidFill>
        </a:fill>
      </a:tcStyle>
    </a:band1H>
    <a:band2H>
      <a:tcTxStyle/>
    </a:band2H>
    <a:band1V>
      <a:tcTxStyle/>
      <a:tcStyle>
        <a:fill>
          <a:solidFill>
            <a:srgbClr val="CADAE1"/>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2" y="0"/>
            <a:ext cx="3170237" cy="47942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0" lvl="1" marL="457200" marR="0" rtl="0" algn="ctr">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4143377" y="0"/>
            <a:ext cx="3170237" cy="479425"/>
          </a:xfrm>
          <a:prstGeom prst="rect">
            <a:avLst/>
          </a:prstGeom>
          <a:noFill/>
          <a:ln>
            <a:noFill/>
          </a:ln>
        </p:spPr>
        <p:txBody>
          <a:bodyPr anchorCtr="0" anchor="t"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0" lvl="1" marL="457200" marR="0" rtl="0" algn="ctr">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457200" y="719138"/>
            <a:ext cx="6400800"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6" name="Google Shape;6;n"/>
          <p:cNvSpPr txBox="1"/>
          <p:nvPr>
            <p:ph idx="1" type="body"/>
          </p:nvPr>
        </p:nvSpPr>
        <p:spPr>
          <a:xfrm>
            <a:off x="731840" y="4560891"/>
            <a:ext cx="5851525" cy="4319586"/>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2" y="9120190"/>
            <a:ext cx="3170237" cy="4794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0" lvl="1" marL="457200" marR="0" rtl="0" algn="ctr">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p4:notes"/>
          <p:cNvSpPr/>
          <p:nvPr>
            <p:ph idx="2" type="sldImg"/>
          </p:nvPr>
        </p:nvSpPr>
        <p:spPr>
          <a:xfrm>
            <a:off x="457200" y="719138"/>
            <a:ext cx="6400800"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9" name="Google Shape;29;p4:notes"/>
          <p:cNvSpPr txBox="1"/>
          <p:nvPr>
            <p:ph idx="1" type="body"/>
          </p:nvPr>
        </p:nvSpPr>
        <p:spPr>
          <a:xfrm>
            <a:off x="731840" y="4560891"/>
            <a:ext cx="5851525" cy="4319586"/>
          </a:xfrm>
          <a:prstGeom prst="rect">
            <a:avLst/>
          </a:prstGeom>
          <a:noFill/>
          <a:ln>
            <a:noFill/>
          </a:ln>
        </p:spPr>
        <p:txBody>
          <a:bodyPr anchorCtr="0" anchor="t" bIns="48325" lIns="96675" spcFirstLastPara="1" rIns="96675" wrap="square" tIns="48325">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20:notes"/>
          <p:cNvSpPr/>
          <p:nvPr>
            <p:ph idx="2" type="sldImg"/>
          </p:nvPr>
        </p:nvSpPr>
        <p:spPr>
          <a:xfrm>
            <a:off x="457200" y="719138"/>
            <a:ext cx="6400800"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17" name="Google Shape;117;p20:notes"/>
          <p:cNvSpPr txBox="1"/>
          <p:nvPr>
            <p:ph idx="1" type="body"/>
          </p:nvPr>
        </p:nvSpPr>
        <p:spPr>
          <a:xfrm>
            <a:off x="731840" y="4560891"/>
            <a:ext cx="5851525" cy="4319586"/>
          </a:xfrm>
          <a:prstGeom prst="rect">
            <a:avLst/>
          </a:prstGeom>
          <a:noFill/>
          <a:ln>
            <a:noFill/>
          </a:ln>
        </p:spPr>
        <p:txBody>
          <a:bodyPr anchorCtr="0" anchor="t" bIns="48325" lIns="96675" spcFirstLastPara="1" rIns="96675" wrap="square" tIns="48325">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LUTs can perform any combinatorial function limited only by the number of inputs. It is your primary combinatorial logic resource and it is the industry standard.</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The look-up table functionality is essentially a small memory containing the desired output value for each combination of input values. </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The truth table for the desired function is stored in the memory.</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The inputs of the function act as the address to be read from the memory (essentially a multiplexer controlled by the inputs).</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The values for the storage elements are generated by the software tools, and downloaded to all LUTs at configuration time.</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Each 6-input LUT can be configured as two 5-input LUTs. This gives the device a great deal of flexibility to build an efficient design.</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Thus, the LUT can be used to build any function of six variables or two independent functions of the same five variables.</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The synthesis and implementation tools use these resources to build combinatorial functions automatically.</a:t>
            </a:r>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22:notes"/>
          <p:cNvSpPr txBox="1"/>
          <p:nvPr>
            <p:ph idx="1" type="body"/>
          </p:nvPr>
        </p:nvSpPr>
        <p:spPr>
          <a:xfrm>
            <a:off x="731840" y="4560891"/>
            <a:ext cx="5851525" cy="4319586"/>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26" name="Google Shape;126;p22:notes"/>
          <p:cNvSpPr/>
          <p:nvPr>
            <p:ph idx="2" type="sldImg"/>
          </p:nvPr>
        </p:nvSpPr>
        <p:spPr>
          <a:xfrm>
            <a:off x="457200" y="719138"/>
            <a:ext cx="6400800" cy="36020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23:notes"/>
          <p:cNvSpPr txBox="1"/>
          <p:nvPr>
            <p:ph idx="1" type="body"/>
          </p:nvPr>
        </p:nvSpPr>
        <p:spPr>
          <a:xfrm>
            <a:off x="731840" y="4560891"/>
            <a:ext cx="5851525" cy="4319586"/>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35" name="Google Shape;135;p23:notes"/>
          <p:cNvSpPr/>
          <p:nvPr>
            <p:ph idx="2" type="sldImg"/>
          </p:nvPr>
        </p:nvSpPr>
        <p:spPr>
          <a:xfrm>
            <a:off x="457200" y="719138"/>
            <a:ext cx="6400800" cy="36020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24:notes"/>
          <p:cNvSpPr/>
          <p:nvPr>
            <p:ph idx="2" type="sldImg"/>
          </p:nvPr>
        </p:nvSpPr>
        <p:spPr>
          <a:xfrm>
            <a:off x="457200" y="719138"/>
            <a:ext cx="6400800"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44" name="Google Shape;144;p24:notes"/>
          <p:cNvSpPr txBox="1"/>
          <p:nvPr>
            <p:ph idx="1" type="body"/>
          </p:nvPr>
        </p:nvSpPr>
        <p:spPr>
          <a:xfrm>
            <a:off x="731840" y="4560891"/>
            <a:ext cx="5851525" cy="4319586"/>
          </a:xfrm>
          <a:prstGeom prst="rect">
            <a:avLst/>
          </a:prstGeom>
          <a:noFill/>
          <a:ln>
            <a:noFill/>
          </a:ln>
        </p:spPr>
        <p:txBody>
          <a:bodyPr anchorCtr="0" anchor="t" bIns="48325" lIns="96675" spcFirstLastPara="1" rIns="96675" wrap="square" tIns="48325">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The four primary storage elements are referred to as “flip-flop/latch” elements. These correspond to the storage elements that existed in previous generations. They are named AFF/LATCH, BFF/LATCH, CFF/LATCH, and DFF/LATCH.</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The four secondary storage elements are referred to simply as “flip-flop” elements. They are named AFF, BFF, CFF, and DFF.</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26:notes"/>
          <p:cNvSpPr/>
          <p:nvPr>
            <p:ph idx="2" type="sldImg"/>
          </p:nvPr>
        </p:nvSpPr>
        <p:spPr>
          <a:xfrm>
            <a:off x="457200" y="719138"/>
            <a:ext cx="6400800"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53" name="Google Shape;153;p26:notes"/>
          <p:cNvSpPr txBox="1"/>
          <p:nvPr>
            <p:ph idx="1" type="body"/>
          </p:nvPr>
        </p:nvSpPr>
        <p:spPr>
          <a:xfrm>
            <a:off x="731840" y="4560891"/>
            <a:ext cx="5851525" cy="4319586"/>
          </a:xfrm>
          <a:prstGeom prst="rect">
            <a:avLst/>
          </a:prstGeom>
          <a:noFill/>
          <a:ln>
            <a:noFill/>
          </a:ln>
        </p:spPr>
        <p:txBody>
          <a:bodyPr anchorCtr="0" anchor="t" bIns="48325" lIns="96675" spcFirstLastPara="1" rIns="96675" wrap="square" tIns="48325">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The look-up table functionality is essentially a small memory containing the desired output value for each combination of input values. These storage cells are programmed at configuration time, and the look-up itself is done by using the inputs as the control for a wide multiplexer.</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By allowing these storage elements to be modified using FPGA fabric resources, the LUT can be used for the implementation of a small distributed memory. </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Each LUT can be a single ported 64-bit RAM with synchronous write and asynchronous read. LUTs in slices can be combined to create small dual-port and multi-port RAMs.</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Approximately one quarter of the slices in each 7-series device is a SLICEM, which has LUTs that can be used as distributed SelectRAMâ„¢ memory.</a:t>
            </a:r>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28:notes"/>
          <p:cNvSpPr/>
          <p:nvPr>
            <p:ph idx="2" type="sldImg"/>
          </p:nvPr>
        </p:nvSpPr>
        <p:spPr>
          <a:xfrm>
            <a:off x="457200" y="719138"/>
            <a:ext cx="6400800"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62" name="Google Shape;162;p28:notes"/>
          <p:cNvSpPr txBox="1"/>
          <p:nvPr>
            <p:ph idx="1" type="body"/>
          </p:nvPr>
        </p:nvSpPr>
        <p:spPr>
          <a:xfrm>
            <a:off x="731840" y="4560891"/>
            <a:ext cx="5851525" cy="4319586"/>
          </a:xfrm>
          <a:prstGeom prst="rect">
            <a:avLst/>
          </a:prstGeom>
          <a:noFill/>
          <a:ln>
            <a:noFill/>
          </a:ln>
        </p:spPr>
        <p:txBody>
          <a:bodyPr anchorCtr="0" anchor="t" bIns="48325" lIns="96675" spcFirstLastPara="1" rIns="96675" wrap="square" tIns="48325">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In the SLICEM slices, the LUT can also be configured as a dynamically addressable shift register. This component basically acts as a programmable pipeline delay element. </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There are no set or reset capabilities, it is not loadable, and data can only be read serially. To ensure that software can map pipeline delays to the SRL, be sure to code them with these restrictions in mind.</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Each LUT6 can implement a maximum delay of 32 clock cycles. The SRLs within a slice can be cascaded for longer shift registers (up to 128).</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The shift register length can be changed asynchronously by changing the value applied to the address pins (A). This means that you can dynamically change the pipeline delay associated with an SRL.</a:t>
            </a:r>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30:notes"/>
          <p:cNvSpPr txBox="1"/>
          <p:nvPr>
            <p:ph idx="1" type="body"/>
          </p:nvPr>
        </p:nvSpPr>
        <p:spPr>
          <a:xfrm>
            <a:off x="731840" y="4560891"/>
            <a:ext cx="5851525" cy="4319586"/>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72" name="Google Shape;172;p30:notes"/>
          <p:cNvSpPr/>
          <p:nvPr>
            <p:ph idx="2" type="sldImg"/>
          </p:nvPr>
        </p:nvSpPr>
        <p:spPr>
          <a:xfrm>
            <a:off x="457200" y="719138"/>
            <a:ext cx="6400800" cy="36020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31:notes"/>
          <p:cNvSpPr txBox="1"/>
          <p:nvPr>
            <p:ph idx="1" type="body"/>
          </p:nvPr>
        </p:nvSpPr>
        <p:spPr>
          <a:xfrm>
            <a:off x="731840" y="4560891"/>
            <a:ext cx="5851525" cy="4319586"/>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80" name="Google Shape;180;p31:notes"/>
          <p:cNvSpPr/>
          <p:nvPr>
            <p:ph idx="2" type="sldImg"/>
          </p:nvPr>
        </p:nvSpPr>
        <p:spPr>
          <a:xfrm>
            <a:off x="457200" y="719138"/>
            <a:ext cx="6400800" cy="36020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32:notes"/>
          <p:cNvSpPr txBox="1"/>
          <p:nvPr>
            <p:ph idx="1" type="body"/>
          </p:nvPr>
        </p:nvSpPr>
        <p:spPr>
          <a:xfrm>
            <a:off x="731840" y="4560891"/>
            <a:ext cx="5851525" cy="4319586"/>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88" name="Google Shape;188;p32:notes"/>
          <p:cNvSpPr/>
          <p:nvPr>
            <p:ph idx="2" type="sldImg"/>
          </p:nvPr>
        </p:nvSpPr>
        <p:spPr>
          <a:xfrm>
            <a:off x="457200" y="719138"/>
            <a:ext cx="6400800" cy="36020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33:notes"/>
          <p:cNvSpPr/>
          <p:nvPr>
            <p:ph idx="2" type="sldImg"/>
          </p:nvPr>
        </p:nvSpPr>
        <p:spPr>
          <a:xfrm>
            <a:off x="457200" y="719138"/>
            <a:ext cx="6400800"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97" name="Google Shape;197;p33:notes"/>
          <p:cNvSpPr txBox="1"/>
          <p:nvPr>
            <p:ph idx="1" type="body"/>
          </p:nvPr>
        </p:nvSpPr>
        <p:spPr>
          <a:xfrm>
            <a:off x="731840" y="4560891"/>
            <a:ext cx="5851525" cy="4319586"/>
          </a:xfrm>
          <a:prstGeom prst="rect">
            <a:avLst/>
          </a:prstGeom>
          <a:noFill/>
          <a:ln>
            <a:noFill/>
          </a:ln>
        </p:spPr>
        <p:txBody>
          <a:bodyPr anchorCtr="0" anchor="t" bIns="48325" lIns="96675" spcFirstLastPara="1" rIns="96675" wrap="square" tIns="48325">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The V</a:t>
            </a:r>
            <a:r>
              <a:rPr b="0" baseline="-25000" i="0" lang="en-US" sz="1200" u="none" cap="none" strike="noStrike">
                <a:solidFill>
                  <a:schemeClr val="dk1"/>
                </a:solidFill>
                <a:latin typeface="Arial"/>
                <a:ea typeface="Arial"/>
                <a:cs typeface="Arial"/>
                <a:sym typeface="Arial"/>
              </a:rPr>
              <a:t>REF</a:t>
            </a:r>
            <a:r>
              <a:rPr b="0" i="0" lang="en-US" sz="1200" u="none" cap="none" strike="noStrike">
                <a:solidFill>
                  <a:schemeClr val="dk1"/>
                </a:solidFill>
                <a:latin typeface="Arial"/>
                <a:ea typeface="Arial"/>
                <a:cs typeface="Arial"/>
                <a:sym typeface="Arial"/>
              </a:rPr>
              <a:t> used for referenced protocols can either be provided from a pin or from an internally generated voltage.</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If sourced externally, pins in the bank are used to provide the reference voltage.</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The internally generated V</a:t>
            </a:r>
            <a:r>
              <a:rPr b="0" baseline="-25000" i="0" lang="en-US" sz="1200" u="none" cap="none" strike="noStrike">
                <a:solidFill>
                  <a:schemeClr val="dk1"/>
                </a:solidFill>
                <a:latin typeface="Arial"/>
                <a:ea typeface="Arial"/>
                <a:cs typeface="Arial"/>
                <a:sym typeface="Arial"/>
              </a:rPr>
              <a:t>REF</a:t>
            </a:r>
            <a:r>
              <a:rPr b="0" i="0" lang="en-US" sz="1200" u="none" cap="none" strike="noStrike">
                <a:solidFill>
                  <a:schemeClr val="dk1"/>
                </a:solidFill>
                <a:latin typeface="Arial"/>
                <a:ea typeface="Arial"/>
                <a:cs typeface="Arial"/>
                <a:sym typeface="Arial"/>
              </a:rPr>
              <a:t> is derived from V</a:t>
            </a:r>
            <a:r>
              <a:rPr b="0" baseline="-25000" i="0" lang="en-US" sz="1200" u="none" cap="none" strike="noStrike">
                <a:solidFill>
                  <a:schemeClr val="dk1"/>
                </a:solidFill>
                <a:latin typeface="Arial"/>
                <a:ea typeface="Arial"/>
                <a:cs typeface="Arial"/>
                <a:sym typeface="Arial"/>
              </a:rPr>
              <a:t>CCAUX</a:t>
            </a:r>
            <a:r>
              <a:rPr b="0" i="0" lang="en-US" sz="1200" u="none" cap="none" strike="noStrike">
                <a:solidFill>
                  <a:schemeClr val="dk1"/>
                </a:solidFill>
                <a:latin typeface="Arial"/>
                <a:ea typeface="Arial"/>
                <a:cs typeface="Arial"/>
                <a:sym typeface="Arial"/>
              </a:rPr>
              <a:t>, and must be set to the proper value using an attribute.</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When the internally generated V</a:t>
            </a:r>
            <a:r>
              <a:rPr b="0" baseline="-25000" i="0" lang="en-US" sz="1200" u="none" cap="none" strike="noStrike">
                <a:solidFill>
                  <a:schemeClr val="dk1"/>
                </a:solidFill>
                <a:latin typeface="Arial"/>
                <a:ea typeface="Arial"/>
                <a:cs typeface="Arial"/>
                <a:sym typeface="Arial"/>
              </a:rPr>
              <a:t>REF</a:t>
            </a:r>
            <a:r>
              <a:rPr b="0" i="0" lang="en-US" sz="1200" u="none" cap="none" strike="noStrike">
                <a:solidFill>
                  <a:schemeClr val="dk1"/>
                </a:solidFill>
                <a:latin typeface="Arial"/>
                <a:ea typeface="Arial"/>
                <a:cs typeface="Arial"/>
                <a:sym typeface="Arial"/>
              </a:rPr>
              <a:t> is used, the V</a:t>
            </a:r>
            <a:r>
              <a:rPr b="0" baseline="-25000" i="0" lang="en-US" sz="1200" u="none" cap="none" strike="noStrike">
                <a:solidFill>
                  <a:schemeClr val="dk1"/>
                </a:solidFill>
                <a:latin typeface="Arial"/>
                <a:ea typeface="Arial"/>
                <a:cs typeface="Arial"/>
                <a:sym typeface="Arial"/>
              </a:rPr>
              <a:t>REF</a:t>
            </a:r>
            <a:r>
              <a:rPr b="0" i="0" lang="en-US" sz="1200" u="none" cap="none" strike="noStrike">
                <a:solidFill>
                  <a:schemeClr val="dk1"/>
                </a:solidFill>
                <a:latin typeface="Arial"/>
                <a:ea typeface="Arial"/>
                <a:cs typeface="Arial"/>
                <a:sym typeface="Arial"/>
              </a:rPr>
              <a:t> pins are available for user I/O.</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There is a performance advantage to using an externally sourced V</a:t>
            </a:r>
            <a:r>
              <a:rPr b="0" baseline="-25000" i="0" lang="en-US" sz="1200" u="none" cap="none" strike="noStrike">
                <a:solidFill>
                  <a:schemeClr val="dk1"/>
                </a:solidFill>
                <a:latin typeface="Arial"/>
                <a:ea typeface="Arial"/>
                <a:cs typeface="Arial"/>
                <a:sym typeface="Arial"/>
              </a:rPr>
              <a:t>REF</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p7:notes"/>
          <p:cNvSpPr/>
          <p:nvPr>
            <p:ph idx="2" type="sldImg"/>
          </p:nvPr>
        </p:nvSpPr>
        <p:spPr>
          <a:xfrm>
            <a:off x="457200" y="719138"/>
            <a:ext cx="6400800"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4" name="Google Shape;34;p7:notes"/>
          <p:cNvSpPr txBox="1"/>
          <p:nvPr>
            <p:ph idx="1" type="body"/>
          </p:nvPr>
        </p:nvSpPr>
        <p:spPr>
          <a:xfrm>
            <a:off x="731840" y="4560891"/>
            <a:ext cx="5851525" cy="4319586"/>
          </a:xfrm>
          <a:prstGeom prst="rect">
            <a:avLst/>
          </a:prstGeom>
          <a:noFill/>
          <a:ln>
            <a:noFill/>
          </a:ln>
        </p:spPr>
        <p:txBody>
          <a:bodyPr anchorCtr="0" anchor="t" bIns="48325" lIns="96675" spcFirstLastPara="1" rIns="96675" wrap="square" tIns="48325">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35:notes"/>
          <p:cNvSpPr txBox="1"/>
          <p:nvPr>
            <p:ph idx="1" type="body"/>
          </p:nvPr>
        </p:nvSpPr>
        <p:spPr>
          <a:xfrm>
            <a:off x="731840" y="4560891"/>
            <a:ext cx="5851525" cy="4319586"/>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06" name="Google Shape;206;p35:notes"/>
          <p:cNvSpPr/>
          <p:nvPr>
            <p:ph idx="2" type="sldImg"/>
          </p:nvPr>
        </p:nvSpPr>
        <p:spPr>
          <a:xfrm>
            <a:off x="457200" y="719138"/>
            <a:ext cx="6400800" cy="36020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37:notes"/>
          <p:cNvSpPr/>
          <p:nvPr>
            <p:ph idx="2" type="sldImg"/>
          </p:nvPr>
        </p:nvSpPr>
        <p:spPr>
          <a:xfrm>
            <a:off x="457200" y="719138"/>
            <a:ext cx="6400800"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15" name="Google Shape;215;p37:notes"/>
          <p:cNvSpPr txBox="1"/>
          <p:nvPr>
            <p:ph idx="1" type="body"/>
          </p:nvPr>
        </p:nvSpPr>
        <p:spPr>
          <a:xfrm>
            <a:off x="731840" y="4560891"/>
            <a:ext cx="5851525" cy="4319586"/>
          </a:xfrm>
          <a:prstGeom prst="rect">
            <a:avLst/>
          </a:prstGeom>
          <a:noFill/>
          <a:ln>
            <a:noFill/>
          </a:ln>
        </p:spPr>
        <p:txBody>
          <a:bodyPr anchorCtr="0" anchor="t" bIns="48325" lIns="96675" spcFirstLastPara="1" rIns="96675" wrap="square" tIns="48325">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The ILOGICE3 (in High Range banks) supports the zero hold (ZHOLD) capability. When an IOB flip-flop is clocked directly from an input clock via a global buffer (with no MMCM or PLL for deskew), the tools will add the ZHOLD delay. This delay is internally balanced with the clock insertion delay to ensure that there is a zero or negative hold time requirement for the IOB flip-flop.</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39:notes"/>
          <p:cNvSpPr txBox="1"/>
          <p:nvPr>
            <p:ph idx="1" type="body"/>
          </p:nvPr>
        </p:nvSpPr>
        <p:spPr>
          <a:xfrm>
            <a:off x="731840" y="4560891"/>
            <a:ext cx="5851525" cy="4319586"/>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24" name="Google Shape;224;p39:notes"/>
          <p:cNvSpPr/>
          <p:nvPr>
            <p:ph idx="2" type="sldImg"/>
          </p:nvPr>
        </p:nvSpPr>
        <p:spPr>
          <a:xfrm>
            <a:off x="457200" y="719138"/>
            <a:ext cx="6400800" cy="36020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40:notes"/>
          <p:cNvSpPr/>
          <p:nvPr>
            <p:ph idx="2" type="sldImg"/>
          </p:nvPr>
        </p:nvSpPr>
        <p:spPr>
          <a:xfrm>
            <a:off x="457200" y="719138"/>
            <a:ext cx="6400800"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33" name="Google Shape;233;p40:notes"/>
          <p:cNvSpPr txBox="1"/>
          <p:nvPr>
            <p:ph idx="1" type="body"/>
          </p:nvPr>
        </p:nvSpPr>
        <p:spPr>
          <a:xfrm>
            <a:off x="731840" y="4560891"/>
            <a:ext cx="5851525" cy="4319586"/>
          </a:xfrm>
          <a:prstGeom prst="rect">
            <a:avLst/>
          </a:prstGeom>
          <a:noFill/>
          <a:ln>
            <a:noFill/>
          </a:ln>
        </p:spPr>
        <p:txBody>
          <a:bodyPr anchorCtr="0" anchor="t" bIns="48325" lIns="96675" spcFirstLastPara="1" rIns="96675" wrap="square" tIns="48325">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When used in NETWORK mode, the ISERDESE2 provides a powerful mechanism to interface to high-speed, clock-forwarded interfaces.</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The ISERDESE2 also supports modes of MEMORY, MEMORY_QDR, and MEMORY_DDR3. In these modes, different clocking options, including support for direct clocking by the data strobe from the memories, is supported. These modes should only be used through the Memory Interface Generator (MIG) interface.</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The final mode, OVERSAMPLE, allows the data to be sampled on four phases of the low speed clock, each separated by 90°; no high-speed clock is necessary.</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The top-most and bottom-most IOB in each bank do not have an associated slave IOB. Therefore, these pins only support de-serialization rates up to 1:8.</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ISERDES has a bitslip mechanism which allows the application to control the framing of the received data.</a:t>
            </a:r>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42:notes"/>
          <p:cNvSpPr/>
          <p:nvPr>
            <p:ph idx="2" type="sldImg"/>
          </p:nvPr>
        </p:nvSpPr>
        <p:spPr>
          <a:xfrm>
            <a:off x="457200" y="719138"/>
            <a:ext cx="6400800"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42" name="Google Shape;242;p42:notes"/>
          <p:cNvSpPr txBox="1"/>
          <p:nvPr>
            <p:ph idx="1" type="body"/>
          </p:nvPr>
        </p:nvSpPr>
        <p:spPr>
          <a:xfrm>
            <a:off x="731840" y="4560891"/>
            <a:ext cx="5851525" cy="4319586"/>
          </a:xfrm>
          <a:prstGeom prst="rect">
            <a:avLst/>
          </a:prstGeom>
          <a:noFill/>
          <a:ln>
            <a:noFill/>
          </a:ln>
        </p:spPr>
        <p:txBody>
          <a:bodyPr anchorCtr="0" anchor="t" bIns="48325" lIns="96675" spcFirstLastPara="1" rIns="96675" wrap="square" tIns="48325">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The OSERDES is conceptually the opposite of the ISERDES. It accepts up to 8 bits of data on one OSERDES, or 14 bits when the master and slave are cascaded, and serializes them out on a high speed clock (SDR or DDR). </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There are two output serializers, one for data and one for the 3-state control. They share the same set of clocks (CLK and CLKDIV); hence, they must have the same serialization. The 3-state serializer can only do 4:1 serialization, so it can only be used when the data serializer is also doing 4:1 serialization.</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The top-most and bottom-most IOB in each bank do not have an associated slave IOB. Therefore, these pins only support serialization rates up to 8:1.</a:t>
            </a:r>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44:notes"/>
          <p:cNvSpPr txBox="1"/>
          <p:nvPr>
            <p:ph idx="1" type="body"/>
          </p:nvPr>
        </p:nvSpPr>
        <p:spPr>
          <a:xfrm>
            <a:off x="731840" y="4560891"/>
            <a:ext cx="5851525" cy="4319586"/>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51" name="Google Shape;251;p44:notes"/>
          <p:cNvSpPr/>
          <p:nvPr>
            <p:ph idx="2" type="sldImg"/>
          </p:nvPr>
        </p:nvSpPr>
        <p:spPr>
          <a:xfrm>
            <a:off x="457200" y="719138"/>
            <a:ext cx="6400800" cy="36020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45:notes"/>
          <p:cNvSpPr/>
          <p:nvPr>
            <p:ph idx="2" type="sldImg"/>
          </p:nvPr>
        </p:nvSpPr>
        <p:spPr>
          <a:xfrm>
            <a:off x="457200" y="719138"/>
            <a:ext cx="6400800"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59" name="Google Shape;259;p45:notes"/>
          <p:cNvSpPr txBox="1"/>
          <p:nvPr>
            <p:ph idx="1" type="body"/>
          </p:nvPr>
        </p:nvSpPr>
        <p:spPr>
          <a:xfrm>
            <a:off x="731840" y="4560891"/>
            <a:ext cx="5851525" cy="4319586"/>
          </a:xfrm>
          <a:prstGeom prst="rect">
            <a:avLst/>
          </a:prstGeom>
          <a:noFill/>
          <a:ln>
            <a:noFill/>
          </a:ln>
        </p:spPr>
        <p:txBody>
          <a:bodyPr anchorCtr="0" anchor="t" bIns="48325" lIns="96675" spcFirstLastPara="1" rIns="96675" wrap="square" tIns="48325">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47:notes"/>
          <p:cNvSpPr/>
          <p:nvPr>
            <p:ph idx="2" type="sldImg"/>
          </p:nvPr>
        </p:nvSpPr>
        <p:spPr>
          <a:xfrm>
            <a:off x="457200" y="719138"/>
            <a:ext cx="6400800"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68" name="Google Shape;268;p47:notes"/>
          <p:cNvSpPr txBox="1"/>
          <p:nvPr>
            <p:ph idx="1" type="body"/>
          </p:nvPr>
        </p:nvSpPr>
        <p:spPr>
          <a:xfrm>
            <a:off x="731840" y="4560891"/>
            <a:ext cx="5851525" cy="4319586"/>
          </a:xfrm>
          <a:prstGeom prst="rect">
            <a:avLst/>
          </a:prstGeom>
          <a:noFill/>
          <a:ln>
            <a:noFill/>
          </a:ln>
        </p:spPr>
        <p:txBody>
          <a:bodyPr anchorCtr="0" anchor="t" bIns="48325" lIns="96675" spcFirstLastPara="1" rIns="96675" wrap="square" tIns="48325">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In addition to the signals shown above, the RAM port also has:</a:t>
            </a:r>
            <a:endParaRPr b="1" i="0" sz="1200" u="none" cap="none" strike="noStrike">
              <a:solidFill>
                <a:schemeClr val="dk1"/>
              </a:solidFill>
              <a:latin typeface="Arial"/>
              <a:ea typeface="Arial"/>
              <a:cs typeface="Arial"/>
              <a:sym typeface="Arial"/>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RAM enable: ENA</a:t>
            </a:r>
            <a:endParaRPr b="1" i="0" sz="1200" u="none" cap="none" strike="noStrike">
              <a:solidFill>
                <a:schemeClr val="dk1"/>
              </a:solidFill>
              <a:latin typeface="Arial"/>
              <a:ea typeface="Arial"/>
              <a:cs typeface="Arial"/>
              <a:sym typeface="Arial"/>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Output latch reset: RSTRAMA</a:t>
            </a:r>
            <a:endParaRPr b="1" i="0" sz="1200" u="none" cap="none" strike="noStrike">
              <a:solidFill>
                <a:schemeClr val="dk1"/>
              </a:solidFill>
              <a:latin typeface="Arial"/>
              <a:ea typeface="Arial"/>
              <a:cs typeface="Arial"/>
              <a:sym typeface="Arial"/>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Output register reset: RSTREGA</a:t>
            </a:r>
            <a:endParaRPr b="1" i="0" sz="1200" u="none" cap="none" strike="noStrike">
              <a:solidFill>
                <a:schemeClr val="dk1"/>
              </a:solidFill>
              <a:latin typeface="Arial"/>
              <a:ea typeface="Arial"/>
              <a:cs typeface="Arial"/>
              <a:sym typeface="Arial"/>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Output register chip enable: REGCEA</a:t>
            </a:r>
            <a:endParaRPr b="1" i="0" sz="1200" u="none" cap="none" strike="noStrike">
              <a:solidFill>
                <a:schemeClr val="dk1"/>
              </a:solidFill>
              <a:latin typeface="Arial"/>
              <a:ea typeface="Arial"/>
              <a:cs typeface="Arial"/>
              <a:sym typeface="Arial"/>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The optional output register adds one clock of read latency, but enables the highest clock frequencies</a:t>
            </a:r>
            <a:endParaRPr b="1" i="0" sz="1200" u="none" cap="none" strike="noStrike">
              <a:solidFill>
                <a:schemeClr val="dk1"/>
              </a:solidFill>
              <a:latin typeface="Arial"/>
              <a:ea typeface="Arial"/>
              <a:cs typeface="Arial"/>
              <a:sym typeface="Arial"/>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For simplicity, the DIA and DOA busses are shown as including the parity bits, which are actually on separate buses, DIPA and DOPA.</a:t>
            </a:r>
            <a:endParaRPr b="1" i="0" sz="1200" u="none" cap="none" strike="noStrike">
              <a:solidFill>
                <a:schemeClr val="dk1"/>
              </a:solidFill>
              <a:latin typeface="Arial"/>
              <a:ea typeface="Arial"/>
              <a:cs typeface="Arial"/>
              <a:sym typeface="Arial"/>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The polarity of the RST, CE, and CLK signals are programmable. The RST signals are synchronous.</a:t>
            </a:r>
            <a:endParaRPr b="1" i="0" sz="1200" u="none" cap="none" strike="noStrike">
              <a:solidFill>
                <a:schemeClr val="dk1"/>
              </a:solidFill>
              <a:latin typeface="Arial"/>
              <a:ea typeface="Arial"/>
              <a:cs typeface="Arial"/>
              <a:sym typeface="Arial"/>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The priority of REGCEA over RSTREGA is programmable via the RSTREG_PRIORITY attribute.</a:t>
            </a:r>
            <a:endParaRPr b="1" i="0" sz="1200" u="none" cap="none" strike="noStrike">
              <a:solidFill>
                <a:schemeClr val="dk1"/>
              </a:solidFill>
              <a:latin typeface="Arial"/>
              <a:ea typeface="Arial"/>
              <a:cs typeface="Arial"/>
              <a:sym typeface="Arial"/>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It is important to ensure that no timing violations occur on the address pins of the RAM, even if the write enable is not asserted. </a:t>
            </a:r>
            <a:r>
              <a:rPr b="1" i="0" lang="en-US" sz="1200" u="none" cap="none" strike="noStrike">
                <a:solidFill>
                  <a:schemeClr val="dk1"/>
                </a:solidFill>
                <a:latin typeface="Arial"/>
                <a:ea typeface="Arial"/>
                <a:cs typeface="Arial"/>
                <a:sym typeface="Arial"/>
              </a:rPr>
              <a:t>Violating address timing (even during a read operation) can corrupt the RAM contents.</a:t>
            </a:r>
            <a:endParaRPr b="1" i="0" sz="1200" u="none" cap="none" strike="noStrike">
              <a:solidFill>
                <a:schemeClr val="dk1"/>
              </a:solidFill>
              <a:latin typeface="Arial"/>
              <a:ea typeface="Arial"/>
              <a:cs typeface="Arial"/>
              <a:sym typeface="Arial"/>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49:notes"/>
          <p:cNvSpPr/>
          <p:nvPr>
            <p:ph idx="2" type="sldImg"/>
          </p:nvPr>
        </p:nvSpPr>
        <p:spPr>
          <a:xfrm>
            <a:off x="457200" y="719138"/>
            <a:ext cx="6400800"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77" name="Google Shape;277;p49:notes"/>
          <p:cNvSpPr txBox="1"/>
          <p:nvPr>
            <p:ph idx="1" type="body"/>
          </p:nvPr>
        </p:nvSpPr>
        <p:spPr>
          <a:xfrm>
            <a:off x="731840" y="4560891"/>
            <a:ext cx="5851525" cy="4319586"/>
          </a:xfrm>
          <a:prstGeom prst="rect">
            <a:avLst/>
          </a:prstGeom>
          <a:noFill/>
          <a:ln>
            <a:noFill/>
          </a:ln>
        </p:spPr>
        <p:txBody>
          <a:bodyPr anchorCtr="0" anchor="t" bIns="48325" lIns="96675" spcFirstLastPara="1" rIns="96675" wrap="square" tIns="48325">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Because the two ports can operate on independent clocks, it is up to the user to avoid contention. If both ports attempt to write to the same location “too close together”, the contents of that RAM location can be corrupted. If one port attempts to read from an address that is being written from the other port, the read result will be unpredictable.</a:t>
            </a:r>
            <a:endParaRPr b="1" i="0" sz="1200" u="none" cap="none" strike="noStrike">
              <a:solidFill>
                <a:schemeClr val="dk1"/>
              </a:solidFill>
              <a:latin typeface="Arial"/>
              <a:ea typeface="Arial"/>
              <a:cs typeface="Arial"/>
              <a:sym typeface="Arial"/>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In the special case where both ports are clocked by the same clock signal (that is, the two ports are synchronous), and the write port is in READ_FIRST mode, then the other port can read the old contents of a RAM location while the new value is being written.</a:t>
            </a:r>
            <a:endParaRPr b="1" i="0" sz="1200" u="none" cap="none" strike="noStrike">
              <a:solidFill>
                <a:schemeClr val="dk1"/>
              </a:solidFill>
              <a:latin typeface="Arial"/>
              <a:ea typeface="Arial"/>
              <a:cs typeface="Arial"/>
              <a:sym typeface="Arial"/>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51:notes"/>
          <p:cNvSpPr txBox="1"/>
          <p:nvPr>
            <p:ph idx="1" type="body"/>
          </p:nvPr>
        </p:nvSpPr>
        <p:spPr>
          <a:xfrm>
            <a:off x="731840" y="4560891"/>
            <a:ext cx="5851525" cy="4319586"/>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86" name="Google Shape;286;p51:notes"/>
          <p:cNvSpPr/>
          <p:nvPr>
            <p:ph idx="2" type="sldImg"/>
          </p:nvPr>
        </p:nvSpPr>
        <p:spPr>
          <a:xfrm>
            <a:off x="457200" y="719138"/>
            <a:ext cx="6400800" cy="36020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p9:notes"/>
          <p:cNvSpPr/>
          <p:nvPr>
            <p:ph idx="2" type="sldImg"/>
          </p:nvPr>
        </p:nvSpPr>
        <p:spPr>
          <a:xfrm>
            <a:off x="457200" y="719138"/>
            <a:ext cx="6400800"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42" name="Google Shape;42;p9:notes"/>
          <p:cNvSpPr txBox="1"/>
          <p:nvPr>
            <p:ph idx="1" type="body"/>
          </p:nvPr>
        </p:nvSpPr>
        <p:spPr>
          <a:xfrm>
            <a:off x="731840" y="4560891"/>
            <a:ext cx="5851525" cy="4319586"/>
          </a:xfrm>
          <a:prstGeom prst="rect">
            <a:avLst/>
          </a:prstGeom>
          <a:noFill/>
          <a:ln>
            <a:noFill/>
          </a:ln>
        </p:spPr>
        <p:txBody>
          <a:bodyPr anchorCtr="0" anchor="t" bIns="48325" lIns="96675" spcFirstLastPara="1" rIns="96675" wrap="square" tIns="48325">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52:notes"/>
          <p:cNvSpPr/>
          <p:nvPr>
            <p:ph idx="2" type="sldImg"/>
          </p:nvPr>
        </p:nvSpPr>
        <p:spPr>
          <a:xfrm>
            <a:off x="457200" y="719138"/>
            <a:ext cx="6400800"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95" name="Google Shape;295;p52:notes"/>
          <p:cNvSpPr txBox="1"/>
          <p:nvPr>
            <p:ph idx="1" type="body"/>
          </p:nvPr>
        </p:nvSpPr>
        <p:spPr>
          <a:xfrm>
            <a:off x="731840" y="4560891"/>
            <a:ext cx="5851525" cy="4319586"/>
          </a:xfrm>
          <a:prstGeom prst="rect">
            <a:avLst/>
          </a:prstGeom>
          <a:noFill/>
          <a:ln>
            <a:noFill/>
          </a:ln>
        </p:spPr>
        <p:txBody>
          <a:bodyPr anchorCtr="0" anchor="t" bIns="48325" lIns="96675" spcFirstLastPara="1" rIns="96675" wrap="square" tIns="48325">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All 7-series FPGAs contain the same DSP48E1 slice. Only the number of slices and maximum frequency vary from family to family.</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C’ denotes the output of the optional C pipeline register. This bus is one input of the pattern detect multiplexer; the other input is the 48-bit PATTERN attribute.</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In order to implement most DSP functions, certain features are required of a DSP slice:</a:t>
            </a:r>
            <a:endParaRPr b="1" i="0" sz="1200" u="none" cap="none" strike="noStrike">
              <a:solidFill>
                <a:schemeClr val="dk1"/>
              </a:solidFill>
              <a:latin typeface="Arial"/>
              <a:ea typeface="Arial"/>
              <a:cs typeface="Arial"/>
              <a:sym typeface="Arial"/>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Input conditioning – including pre-addition and pipeline control.</a:t>
            </a:r>
            <a:endParaRPr b="1" i="0" sz="1200" u="none" cap="none" strike="noStrike">
              <a:solidFill>
                <a:schemeClr val="dk1"/>
              </a:solidFill>
              <a:latin typeface="Arial"/>
              <a:ea typeface="Arial"/>
              <a:cs typeface="Arial"/>
              <a:sym typeface="Arial"/>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Pipelining – for maximum performance and the implementation of sample delays (Z-1).</a:t>
            </a:r>
            <a:endParaRPr b="1" i="0" sz="1200" u="none" cap="none" strike="noStrike">
              <a:solidFill>
                <a:schemeClr val="dk1"/>
              </a:solidFill>
              <a:latin typeface="Arial"/>
              <a:ea typeface="Arial"/>
              <a:cs typeface="Arial"/>
              <a:sym typeface="Arial"/>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Multiplication – the basis of most DSP functions.</a:t>
            </a:r>
            <a:endParaRPr b="1" i="0" sz="1200" u="none" cap="none" strike="noStrike">
              <a:solidFill>
                <a:schemeClr val="dk1"/>
              </a:solidFill>
              <a:latin typeface="Arial"/>
              <a:ea typeface="Arial"/>
              <a:cs typeface="Arial"/>
              <a:sym typeface="Arial"/>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Operation control – to support different operations.</a:t>
            </a:r>
            <a:endParaRPr b="1" i="0" sz="1200" u="none" cap="none" strike="noStrike">
              <a:solidFill>
                <a:schemeClr val="dk1"/>
              </a:solidFill>
              <a:latin typeface="Arial"/>
              <a:ea typeface="Arial"/>
              <a:cs typeface="Arial"/>
              <a:sym typeface="Arial"/>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Addition – for multiply-accumulation.</a:t>
            </a:r>
            <a:endParaRPr b="1" i="0" sz="1200" u="none" cap="none" strike="noStrike">
              <a:solidFill>
                <a:schemeClr val="dk1"/>
              </a:solidFill>
              <a:latin typeface="Arial"/>
              <a:ea typeface="Arial"/>
              <a:cs typeface="Arial"/>
              <a:sym typeface="Arial"/>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Product register – for performance, sample delays, and accumulation.</a:t>
            </a:r>
            <a:endParaRPr b="1" i="0" sz="1200" u="none" cap="none" strike="noStrike">
              <a:solidFill>
                <a:schemeClr val="dk1"/>
              </a:solidFill>
              <a:latin typeface="Arial"/>
              <a:ea typeface="Arial"/>
              <a:cs typeface="Arial"/>
              <a:sym typeface="Arial"/>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Cascade paths (not shown) – for chaining together DSP slices.</a:t>
            </a:r>
            <a:endParaRPr b="1" i="0" sz="1200" u="none" cap="none" strike="noStrike">
              <a:solidFill>
                <a:schemeClr val="dk1"/>
              </a:solidFill>
              <a:latin typeface="Arial"/>
              <a:ea typeface="Arial"/>
              <a:cs typeface="Arial"/>
              <a:sym typeface="Arial"/>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54:notes"/>
          <p:cNvSpPr txBox="1"/>
          <p:nvPr>
            <p:ph idx="1" type="body"/>
          </p:nvPr>
        </p:nvSpPr>
        <p:spPr>
          <a:xfrm>
            <a:off x="731840" y="4560891"/>
            <a:ext cx="5851525" cy="4319586"/>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04" name="Google Shape;304;p54:notes"/>
          <p:cNvSpPr/>
          <p:nvPr>
            <p:ph idx="2" type="sldImg"/>
          </p:nvPr>
        </p:nvSpPr>
        <p:spPr>
          <a:xfrm>
            <a:off x="457200" y="719138"/>
            <a:ext cx="6400800" cy="36020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55:notes"/>
          <p:cNvSpPr/>
          <p:nvPr>
            <p:ph idx="2" type="sldImg"/>
          </p:nvPr>
        </p:nvSpPr>
        <p:spPr>
          <a:xfrm>
            <a:off x="457200" y="719138"/>
            <a:ext cx="6400800"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12" name="Google Shape;312;p55:notes"/>
          <p:cNvSpPr txBox="1"/>
          <p:nvPr>
            <p:ph idx="1" type="body"/>
          </p:nvPr>
        </p:nvSpPr>
        <p:spPr>
          <a:xfrm>
            <a:off x="731840" y="4560891"/>
            <a:ext cx="5851525" cy="4319586"/>
          </a:xfrm>
          <a:prstGeom prst="rect">
            <a:avLst/>
          </a:prstGeom>
          <a:noFill/>
          <a:ln>
            <a:noFill/>
          </a:ln>
        </p:spPr>
        <p:txBody>
          <a:bodyPr anchorCtr="0" anchor="t" bIns="48325" lIns="96675" spcFirstLastPara="1" rIns="96675" wrap="square" tIns="48325">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The integration of the XADC block now allows FPGAs to support a general-purpose analog interface that can address a wide range of applications.</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More importantly with the combination of the XADC with the programmable logic and resources in the FPGA, a highly customized analog interface can be implemented.</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AMS is the combination of analog and programmable logic (WP398: </a:t>
            </a:r>
            <a:r>
              <a:rPr b="0" i="1" lang="en-US" sz="1200" u="none" cap="none" strike="noStrike">
                <a:solidFill>
                  <a:schemeClr val="dk1"/>
                </a:solidFill>
                <a:latin typeface="Arial"/>
                <a:ea typeface="Arial"/>
                <a:cs typeface="Arial"/>
                <a:sym typeface="Arial"/>
              </a:rPr>
              <a:t>Agile Mixed Signal Addresses Analog Design Challenges</a:t>
            </a:r>
            <a:r>
              <a:rPr b="0" i="0" lang="en-US" sz="1200" u="none" cap="none" strike="noStrike">
                <a:solidFill>
                  <a:schemeClr val="dk1"/>
                </a:solidFill>
                <a:latin typeface="Arial"/>
                <a:ea typeface="Arial"/>
                <a:cs typeface="Arial"/>
                <a:sym typeface="Arial"/>
              </a:rPr>
              <a:t>).</a:t>
            </a:r>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57:notes"/>
          <p:cNvSpPr txBox="1"/>
          <p:nvPr>
            <p:ph idx="1" type="body"/>
          </p:nvPr>
        </p:nvSpPr>
        <p:spPr>
          <a:xfrm>
            <a:off x="731840" y="4560891"/>
            <a:ext cx="5851525" cy="4319586"/>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20" name="Google Shape;320;p57:notes"/>
          <p:cNvSpPr/>
          <p:nvPr>
            <p:ph idx="2" type="sldImg"/>
          </p:nvPr>
        </p:nvSpPr>
        <p:spPr>
          <a:xfrm>
            <a:off x="457200" y="719138"/>
            <a:ext cx="6400800" cy="36020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58:notes"/>
          <p:cNvSpPr txBox="1"/>
          <p:nvPr>
            <p:ph idx="1" type="body"/>
          </p:nvPr>
        </p:nvSpPr>
        <p:spPr>
          <a:xfrm>
            <a:off x="731840" y="4560891"/>
            <a:ext cx="5851525" cy="4319586"/>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29" name="Google Shape;329;p58:notes"/>
          <p:cNvSpPr/>
          <p:nvPr>
            <p:ph idx="2" type="sldImg"/>
          </p:nvPr>
        </p:nvSpPr>
        <p:spPr>
          <a:xfrm>
            <a:off x="457200" y="719138"/>
            <a:ext cx="6400800" cy="36020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59:notes"/>
          <p:cNvSpPr txBox="1"/>
          <p:nvPr>
            <p:ph idx="1" type="body"/>
          </p:nvPr>
        </p:nvSpPr>
        <p:spPr>
          <a:xfrm>
            <a:off x="731840" y="4560891"/>
            <a:ext cx="5851525" cy="4319586"/>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37" name="Google Shape;337;p59:notes"/>
          <p:cNvSpPr/>
          <p:nvPr>
            <p:ph idx="2" type="sldImg"/>
          </p:nvPr>
        </p:nvSpPr>
        <p:spPr>
          <a:xfrm>
            <a:off x="457200" y="719138"/>
            <a:ext cx="6400800" cy="36020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60:notes"/>
          <p:cNvSpPr/>
          <p:nvPr>
            <p:ph idx="2" type="sldImg"/>
          </p:nvPr>
        </p:nvSpPr>
        <p:spPr>
          <a:xfrm>
            <a:off x="457200" y="719138"/>
            <a:ext cx="6400800"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46" name="Google Shape;346;p60:notes"/>
          <p:cNvSpPr txBox="1"/>
          <p:nvPr>
            <p:ph idx="1" type="body"/>
          </p:nvPr>
        </p:nvSpPr>
        <p:spPr>
          <a:xfrm>
            <a:off x="731840" y="4560891"/>
            <a:ext cx="5851525" cy="4319586"/>
          </a:xfrm>
          <a:prstGeom prst="rect">
            <a:avLst/>
          </a:prstGeom>
          <a:noFill/>
          <a:ln>
            <a:noFill/>
          </a:ln>
        </p:spPr>
        <p:txBody>
          <a:bodyPr anchorCtr="0" anchor="t" bIns="48325" lIns="96675" spcFirstLastPara="1" rIns="96675" wrap="square" tIns="48325">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Clock-capable pins will have the identifier “CC” in their pin name.</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An IBUFG or IBUFGDS primitive can be used in your HDL code to indicate that an input must be mapped to a clock-capable pin</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62:notes"/>
          <p:cNvSpPr txBox="1"/>
          <p:nvPr>
            <p:ph idx="1" type="body"/>
          </p:nvPr>
        </p:nvSpPr>
        <p:spPr>
          <a:xfrm>
            <a:off x="731840" y="4560891"/>
            <a:ext cx="5851525" cy="4319586"/>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55" name="Google Shape;355;p62:notes"/>
          <p:cNvSpPr/>
          <p:nvPr>
            <p:ph idx="2" type="sldImg"/>
          </p:nvPr>
        </p:nvSpPr>
        <p:spPr>
          <a:xfrm>
            <a:off x="457200" y="719138"/>
            <a:ext cx="6400800" cy="36020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63:notes"/>
          <p:cNvSpPr txBox="1"/>
          <p:nvPr>
            <p:ph idx="1" type="body"/>
          </p:nvPr>
        </p:nvSpPr>
        <p:spPr>
          <a:xfrm>
            <a:off x="731840" y="4560891"/>
            <a:ext cx="5851525" cy="4319586"/>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67" name="Google Shape;367;p63:notes"/>
          <p:cNvSpPr/>
          <p:nvPr>
            <p:ph idx="2" type="sldImg"/>
          </p:nvPr>
        </p:nvSpPr>
        <p:spPr>
          <a:xfrm>
            <a:off x="457200" y="719138"/>
            <a:ext cx="6400800" cy="36020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64:notes"/>
          <p:cNvSpPr txBox="1"/>
          <p:nvPr>
            <p:ph idx="1" type="body"/>
          </p:nvPr>
        </p:nvSpPr>
        <p:spPr>
          <a:xfrm>
            <a:off x="731840" y="4560891"/>
            <a:ext cx="5851525" cy="4319586"/>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75" name="Google Shape;375;p64:notes"/>
          <p:cNvSpPr/>
          <p:nvPr>
            <p:ph idx="2" type="sldImg"/>
          </p:nvPr>
        </p:nvSpPr>
        <p:spPr>
          <a:xfrm>
            <a:off x="457200" y="719138"/>
            <a:ext cx="6400800" cy="36020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11:notes"/>
          <p:cNvSpPr/>
          <p:nvPr>
            <p:ph idx="2" type="sldImg"/>
          </p:nvPr>
        </p:nvSpPr>
        <p:spPr>
          <a:xfrm>
            <a:off x="457200" y="719138"/>
            <a:ext cx="6400800" cy="36020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50" name="Google Shape;50;p11:notes"/>
          <p:cNvSpPr txBox="1"/>
          <p:nvPr>
            <p:ph idx="1" type="body"/>
          </p:nvPr>
        </p:nvSpPr>
        <p:spPr>
          <a:xfrm>
            <a:off x="731840" y="4560891"/>
            <a:ext cx="5851525" cy="4319586"/>
          </a:xfrm>
          <a:prstGeom prst="rect">
            <a:avLst/>
          </a:prstGeom>
          <a:noFill/>
          <a:ln>
            <a:noFill/>
          </a:ln>
        </p:spPr>
        <p:txBody>
          <a:bodyPr anchorCtr="0" anchor="t" bIns="48325" lIns="96675" spcFirstLastPara="1" rIns="96675" wrap="square" tIns="48325">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The Xilinx 7-series FPGAs are a unified set of FPGA families. These families share the same underlying technology, construction, and implementation tools. The families are optimized for different price/performance points to meet all market needs. However, the unified architecture allows unprecedented migration capability from one family to another. </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The Zynq®-7000 All Programmable SoC family series architecture contains an ARM®-based processing system that is tightly integrated to the programmable logic. The programmable logic portion of Zynq-7000 devices leverages the Xilinx 7-series programmable logic. This allows designers currently developing on the Xilinx 7-series to seamlessly port their FPGA designs to Zynq-7000 devices.</a:t>
            </a:r>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9d743a7f5e_0_0:notes"/>
          <p:cNvSpPr/>
          <p:nvPr>
            <p:ph idx="2" type="sldImg"/>
          </p:nvPr>
        </p:nvSpPr>
        <p:spPr>
          <a:xfrm>
            <a:off x="457200" y="719138"/>
            <a:ext cx="6400800" cy="3602100"/>
          </a:xfrm>
          <a:custGeom>
            <a:rect b="b" l="l" r="r" t="t"/>
            <a:pathLst>
              <a:path extrusionOk="0" h="120000" w="120000">
                <a:moveTo>
                  <a:pt x="0" y="0"/>
                </a:moveTo>
                <a:lnTo>
                  <a:pt x="120000" y="0"/>
                </a:lnTo>
                <a:lnTo>
                  <a:pt x="120000" y="120000"/>
                </a:lnTo>
                <a:lnTo>
                  <a:pt x="0" y="120000"/>
                </a:lnTo>
                <a:close/>
              </a:path>
            </a:pathLst>
          </a:custGeom>
        </p:spPr>
      </p:sp>
      <p:sp>
        <p:nvSpPr>
          <p:cNvPr id="71" name="Google Shape;71;g9d743a7f5e_0_0:notes"/>
          <p:cNvSpPr txBox="1"/>
          <p:nvPr>
            <p:ph idx="1" type="body"/>
          </p:nvPr>
        </p:nvSpPr>
        <p:spPr>
          <a:xfrm>
            <a:off x="731840" y="4560891"/>
            <a:ext cx="5851500" cy="43197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14:notes"/>
          <p:cNvSpPr/>
          <p:nvPr>
            <p:ph idx="2" type="sldImg"/>
          </p:nvPr>
        </p:nvSpPr>
        <p:spPr>
          <a:xfrm>
            <a:off x="457200" y="719138"/>
            <a:ext cx="6400800"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76" name="Google Shape;76;p14:notes"/>
          <p:cNvSpPr txBox="1"/>
          <p:nvPr>
            <p:ph idx="1" type="body"/>
          </p:nvPr>
        </p:nvSpPr>
        <p:spPr>
          <a:xfrm>
            <a:off x="731840" y="4560891"/>
            <a:ext cx="5851525" cy="4319586"/>
          </a:xfrm>
          <a:prstGeom prst="rect">
            <a:avLst/>
          </a:prstGeom>
          <a:noFill/>
          <a:ln>
            <a:noFill/>
          </a:ln>
        </p:spPr>
        <p:txBody>
          <a:bodyPr anchorCtr="0" anchor="t" bIns="48325" lIns="96675" spcFirstLastPara="1" rIns="96675" wrap="square" tIns="48325">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All 7-series families share the same basic building blocks. The mixture and number of these resources varies across families.</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6:notes"/>
          <p:cNvSpPr txBox="1"/>
          <p:nvPr>
            <p:ph idx="1" type="body"/>
          </p:nvPr>
        </p:nvSpPr>
        <p:spPr>
          <a:xfrm>
            <a:off x="731840" y="4560891"/>
            <a:ext cx="5851525" cy="4319586"/>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87" name="Google Shape;87;p16:notes"/>
          <p:cNvSpPr/>
          <p:nvPr>
            <p:ph idx="2" type="sldImg"/>
          </p:nvPr>
        </p:nvSpPr>
        <p:spPr>
          <a:xfrm>
            <a:off x="457200" y="719138"/>
            <a:ext cx="6400800" cy="36020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7:notes"/>
          <p:cNvSpPr/>
          <p:nvPr>
            <p:ph idx="2" type="sldImg"/>
          </p:nvPr>
        </p:nvSpPr>
        <p:spPr>
          <a:xfrm>
            <a:off x="457200" y="719138"/>
            <a:ext cx="6400800" cy="36020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95" name="Google Shape;95;p17:notes"/>
          <p:cNvSpPr txBox="1"/>
          <p:nvPr>
            <p:ph idx="1" type="body"/>
          </p:nvPr>
        </p:nvSpPr>
        <p:spPr>
          <a:xfrm>
            <a:off x="731840" y="4560891"/>
            <a:ext cx="5851525" cy="4319586"/>
          </a:xfrm>
          <a:prstGeom prst="rect">
            <a:avLst/>
          </a:prstGeom>
          <a:noFill/>
          <a:ln>
            <a:noFill/>
          </a:ln>
        </p:spPr>
        <p:txBody>
          <a:bodyPr anchorCtr="0" anchor="t" bIns="48325" lIns="96675" spcFirstLastPara="1" rIns="96675" wrap="square" tIns="48325">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19:notes"/>
          <p:cNvSpPr txBox="1"/>
          <p:nvPr>
            <p:ph idx="1" type="body"/>
          </p:nvPr>
        </p:nvSpPr>
        <p:spPr>
          <a:xfrm>
            <a:off x="731840" y="4560891"/>
            <a:ext cx="5851525" cy="4319586"/>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04" name="Google Shape;104;p19:notes"/>
          <p:cNvSpPr/>
          <p:nvPr>
            <p:ph idx="2" type="sldImg"/>
          </p:nvPr>
        </p:nvSpPr>
        <p:spPr>
          <a:xfrm>
            <a:off x="457200" y="719138"/>
            <a:ext cx="6400800" cy="36020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2"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b="0" l="0" r="0" t="0"/>
          <a:stretch/>
        </p:blipFill>
        <p:spPr>
          <a:xfrm>
            <a:off x="650157" y="5031552"/>
            <a:ext cx="2947032" cy="707473"/>
          </a:xfrm>
          <a:prstGeom prst="rect">
            <a:avLst/>
          </a:prstGeom>
          <a:noFill/>
          <a:ln>
            <a:noFill/>
          </a:ln>
        </p:spPr>
      </p:pic>
      <p:cxnSp>
        <p:nvCxnSpPr>
          <p:cNvPr id="14" name="Google Shape;14;p2"/>
          <p:cNvCxnSpPr/>
          <p:nvPr/>
        </p:nvCxnSpPr>
        <p:spPr>
          <a:xfrm>
            <a:off x="3949862" y="5031552"/>
            <a:ext cx="0" cy="669638"/>
          </a:xfrm>
          <a:prstGeom prst="straightConnector1">
            <a:avLst/>
          </a:prstGeom>
          <a:solidFill>
            <a:schemeClr val="dk2"/>
          </a:solidFill>
          <a:ln cap="flat" cmpd="sng" w="9525">
            <a:solidFill>
              <a:srgbClr val="BFBFBF"/>
            </a:solidFill>
            <a:prstDash val="solid"/>
            <a:round/>
            <a:headEnd len="sm" w="sm" type="none"/>
            <a:tailEnd len="sm" w="sm" type="none"/>
          </a:ln>
        </p:spPr>
      </p:cxnSp>
      <p:sp>
        <p:nvSpPr>
          <p:cNvPr id="15" name="Google Shape;15;p2"/>
          <p:cNvSpPr/>
          <p:nvPr/>
        </p:nvSpPr>
        <p:spPr>
          <a:xfrm flipH="1" rot="10800000">
            <a:off x="0" y="4476194"/>
            <a:ext cx="12188825" cy="27432"/>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sp>
        <p:nvSpPr>
          <p:cNvPr id="16" name="Google Shape;16;p2"/>
          <p:cNvSpPr txBox="1"/>
          <p:nvPr>
            <p:ph type="title"/>
          </p:nvPr>
        </p:nvSpPr>
        <p:spPr>
          <a:xfrm>
            <a:off x="4302535" y="5055935"/>
            <a:ext cx="7886290" cy="530352"/>
          </a:xfrm>
          <a:prstGeom prst="rect">
            <a:avLst/>
          </a:prstGeom>
          <a:noFill/>
          <a:ln>
            <a:noFill/>
          </a:ln>
        </p:spPr>
        <p:txBody>
          <a:bodyPr anchorCtr="0" anchor="t" bIns="91425" lIns="91425" spcFirstLastPara="1" rIns="91425" wrap="square" tIns="91425">
            <a:noAutofit/>
          </a:bodyPr>
          <a:lstStyle>
            <a:lvl1pPr indent="0" lvl="0" marL="0" marR="0" rtl="0" algn="l">
              <a:lnSpc>
                <a:spcPct val="98000"/>
              </a:lnSpc>
              <a:spcBef>
                <a:spcPts val="0"/>
              </a:spcBef>
              <a:spcAft>
                <a:spcPts val="0"/>
              </a:spcAft>
              <a:buSzPts val="1400"/>
              <a:buNone/>
              <a:defRPr b="0" i="0" sz="3200" u="none" cap="none" strike="noStrike">
                <a:solidFill>
                  <a:srgbClr val="3F3F3F"/>
                </a:solidFill>
                <a:latin typeface="Calibri"/>
                <a:ea typeface="Calibri"/>
                <a:cs typeface="Calibri"/>
                <a:sym typeface="Calibri"/>
              </a:defRPr>
            </a:lvl1pPr>
            <a:lvl2pPr indent="0" lvl="1" marL="0" marR="0" rtl="0" algn="l">
              <a:lnSpc>
                <a:spcPct val="115000"/>
              </a:lnSpc>
              <a:spcBef>
                <a:spcPts val="0"/>
              </a:spcBef>
              <a:spcAft>
                <a:spcPts val="0"/>
              </a:spcAft>
              <a:buSzPts val="1400"/>
              <a:buNone/>
              <a:defRPr b="1" i="0" sz="2800" u="none" cap="none" strike="noStrike">
                <a:solidFill>
                  <a:schemeClr val="lt1"/>
                </a:solidFill>
                <a:latin typeface="Arial"/>
                <a:ea typeface="Arial"/>
                <a:cs typeface="Arial"/>
                <a:sym typeface="Arial"/>
              </a:defRPr>
            </a:lvl2pPr>
            <a:lvl3pPr indent="0" lvl="2" marL="0" marR="0" rtl="0" algn="l">
              <a:lnSpc>
                <a:spcPct val="115000"/>
              </a:lnSpc>
              <a:spcBef>
                <a:spcPts val="0"/>
              </a:spcBef>
              <a:spcAft>
                <a:spcPts val="0"/>
              </a:spcAft>
              <a:buSzPts val="1400"/>
              <a:buNone/>
              <a:defRPr b="1" i="0" sz="2800" u="none" cap="none" strike="noStrike">
                <a:solidFill>
                  <a:schemeClr val="lt1"/>
                </a:solidFill>
                <a:latin typeface="Arial"/>
                <a:ea typeface="Arial"/>
                <a:cs typeface="Arial"/>
                <a:sym typeface="Arial"/>
              </a:defRPr>
            </a:lvl3pPr>
            <a:lvl4pPr indent="0" lvl="3" marL="0" marR="0" rtl="0" algn="l">
              <a:lnSpc>
                <a:spcPct val="115000"/>
              </a:lnSpc>
              <a:spcBef>
                <a:spcPts val="0"/>
              </a:spcBef>
              <a:spcAft>
                <a:spcPts val="0"/>
              </a:spcAft>
              <a:buSzPts val="1400"/>
              <a:buNone/>
              <a:defRPr b="1" i="0" sz="2800" u="none" cap="none" strike="noStrike">
                <a:solidFill>
                  <a:schemeClr val="lt1"/>
                </a:solidFill>
                <a:latin typeface="Arial"/>
                <a:ea typeface="Arial"/>
                <a:cs typeface="Arial"/>
                <a:sym typeface="Arial"/>
              </a:defRPr>
            </a:lvl4pPr>
            <a:lvl5pPr indent="0" lvl="4" marL="0" marR="0" rtl="0" algn="l">
              <a:lnSpc>
                <a:spcPct val="115000"/>
              </a:lnSpc>
              <a:spcBef>
                <a:spcPts val="0"/>
              </a:spcBef>
              <a:spcAft>
                <a:spcPts val="0"/>
              </a:spcAft>
              <a:buSzPts val="1400"/>
              <a:buNone/>
              <a:defRPr b="1" i="0" sz="2800" u="none" cap="none" strike="noStrike">
                <a:solidFill>
                  <a:schemeClr val="lt1"/>
                </a:solidFill>
                <a:latin typeface="Arial"/>
                <a:ea typeface="Arial"/>
                <a:cs typeface="Arial"/>
                <a:sym typeface="Arial"/>
              </a:defRPr>
            </a:lvl5pPr>
            <a:lvl6pPr indent="0" lvl="5" marL="457200" marR="0" rtl="0" algn="l">
              <a:lnSpc>
                <a:spcPct val="115000"/>
              </a:lnSpc>
              <a:spcBef>
                <a:spcPts val="0"/>
              </a:spcBef>
              <a:spcAft>
                <a:spcPts val="0"/>
              </a:spcAft>
              <a:buSzPts val="1400"/>
              <a:buNone/>
              <a:defRPr b="1" i="0" sz="2800" u="none" cap="none" strike="noStrike">
                <a:solidFill>
                  <a:schemeClr val="lt1"/>
                </a:solidFill>
                <a:latin typeface="Arial"/>
                <a:ea typeface="Arial"/>
                <a:cs typeface="Arial"/>
                <a:sym typeface="Arial"/>
              </a:defRPr>
            </a:lvl6pPr>
            <a:lvl7pPr indent="0" lvl="6" marL="914400" marR="0" rtl="0" algn="l">
              <a:lnSpc>
                <a:spcPct val="115000"/>
              </a:lnSpc>
              <a:spcBef>
                <a:spcPts val="0"/>
              </a:spcBef>
              <a:spcAft>
                <a:spcPts val="0"/>
              </a:spcAft>
              <a:buSzPts val="1400"/>
              <a:buNone/>
              <a:defRPr b="1" i="0" sz="2800" u="none" cap="none" strike="noStrike">
                <a:solidFill>
                  <a:schemeClr val="lt1"/>
                </a:solidFill>
                <a:latin typeface="Arial"/>
                <a:ea typeface="Arial"/>
                <a:cs typeface="Arial"/>
                <a:sym typeface="Arial"/>
              </a:defRPr>
            </a:lvl7pPr>
            <a:lvl8pPr indent="0" lvl="7" marL="1371600" marR="0" rtl="0" algn="l">
              <a:lnSpc>
                <a:spcPct val="115000"/>
              </a:lnSpc>
              <a:spcBef>
                <a:spcPts val="0"/>
              </a:spcBef>
              <a:spcAft>
                <a:spcPts val="0"/>
              </a:spcAft>
              <a:buSzPts val="1400"/>
              <a:buNone/>
              <a:defRPr b="1" i="0" sz="2800" u="none" cap="none" strike="noStrike">
                <a:solidFill>
                  <a:schemeClr val="lt1"/>
                </a:solidFill>
                <a:latin typeface="Arial"/>
                <a:ea typeface="Arial"/>
                <a:cs typeface="Arial"/>
                <a:sym typeface="Arial"/>
              </a:defRPr>
            </a:lvl8pPr>
            <a:lvl9pPr indent="0" lvl="8" marL="1828800" marR="0" rtl="0" algn="l">
              <a:lnSpc>
                <a:spcPct val="115000"/>
              </a:lnSpc>
              <a:spcBef>
                <a:spcPts val="0"/>
              </a:spcBef>
              <a:spcAft>
                <a:spcPts val="0"/>
              </a:spcAft>
              <a:buSzPts val="1400"/>
              <a:buNone/>
              <a:defRPr b="1" i="0" sz="28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tandard">
  <p:cSld name="Title and Content Standard">
    <p:spTree>
      <p:nvGrpSpPr>
        <p:cNvPr id="17" name="Shape 17"/>
        <p:cNvGrpSpPr/>
        <p:nvPr/>
      </p:nvGrpSpPr>
      <p:grpSpPr>
        <a:xfrm>
          <a:off x="0" y="0"/>
          <a:ext cx="0" cy="0"/>
          <a:chOff x="0" y="0"/>
          <a:chExt cx="0" cy="0"/>
        </a:xfrm>
      </p:grpSpPr>
      <p:sp>
        <p:nvSpPr>
          <p:cNvPr id="18" name="Google Shape;18;p3"/>
          <p:cNvSpPr txBox="1"/>
          <p:nvPr>
            <p:ph idx="1" type="body"/>
          </p:nvPr>
        </p:nvSpPr>
        <p:spPr>
          <a:xfrm>
            <a:off x="609441" y="1327151"/>
            <a:ext cx="10975336" cy="4268337"/>
          </a:xfrm>
          <a:prstGeom prst="rect">
            <a:avLst/>
          </a:prstGeom>
          <a:noFill/>
          <a:ln>
            <a:noFill/>
          </a:ln>
        </p:spPr>
        <p:txBody>
          <a:bodyPr anchorCtr="0" anchor="t" bIns="91425" lIns="91425" spcFirstLastPara="1" rIns="91425" wrap="square" tIns="91425">
            <a:noAutofit/>
          </a:bodyPr>
          <a:lstStyle>
            <a:lvl1pPr indent="-351536" lvl="0" marL="457200" marR="0" rtl="0" algn="l">
              <a:lnSpc>
                <a:spcPct val="110000"/>
              </a:lnSpc>
              <a:spcBef>
                <a:spcPts val="800"/>
              </a:spcBef>
              <a:spcAft>
                <a:spcPts val="0"/>
              </a:spcAft>
              <a:buClr>
                <a:schemeClr val="dk2"/>
              </a:buClr>
              <a:buSzPts val="1936"/>
              <a:buFont typeface="Noto Sans Symbols"/>
              <a:buChar char="•"/>
              <a:defRPr b="0" i="0" sz="2200" u="none" cap="none" strike="noStrike">
                <a:solidFill>
                  <a:schemeClr val="accent4"/>
                </a:solidFill>
                <a:latin typeface="Arial"/>
                <a:ea typeface="Arial"/>
                <a:cs typeface="Arial"/>
                <a:sym typeface="Arial"/>
              </a:defRPr>
            </a:lvl1pPr>
            <a:lvl2pPr indent="-330200" lvl="1" marL="914400" marR="0" rtl="0" algn="l">
              <a:lnSpc>
                <a:spcPct val="11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marR="0" rtl="0" algn="l">
              <a:lnSpc>
                <a:spcPct val="110000"/>
              </a:lnSpc>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17500" lvl="3" marL="1828800" marR="0" rtl="0" algn="l">
              <a:lnSpc>
                <a:spcPct val="110000"/>
              </a:lnSpc>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30200" lvl="4" marL="2286000" marR="0" rtl="0" algn="l">
              <a:lnSpc>
                <a:spcPct val="11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04800" lvl="5" marL="2743200" marR="0" rtl="0" algn="l">
              <a:lnSpc>
                <a:spcPct val="110000"/>
              </a:lnSpc>
              <a:spcBef>
                <a:spcPts val="24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304800" lvl="6" marL="3200400" marR="0" rtl="0" algn="l">
              <a:lnSpc>
                <a:spcPct val="110000"/>
              </a:lnSpc>
              <a:spcBef>
                <a:spcPts val="24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304800" lvl="7" marL="3657600" marR="0" rtl="0" algn="l">
              <a:lnSpc>
                <a:spcPct val="110000"/>
              </a:lnSpc>
              <a:spcBef>
                <a:spcPts val="24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304800" lvl="8" marL="4114800" marR="0" rtl="0" algn="l">
              <a:lnSpc>
                <a:spcPct val="110000"/>
              </a:lnSpc>
              <a:spcBef>
                <a:spcPts val="24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
        <p:nvSpPr>
          <p:cNvPr id="19" name="Google Shape;19;p3"/>
          <p:cNvSpPr txBox="1"/>
          <p:nvPr>
            <p:ph type="title"/>
          </p:nvPr>
        </p:nvSpPr>
        <p:spPr>
          <a:xfrm>
            <a:off x="609441" y="209551"/>
            <a:ext cx="10969943" cy="530352"/>
          </a:xfrm>
          <a:prstGeom prst="rect">
            <a:avLst/>
          </a:prstGeom>
          <a:noFill/>
          <a:ln>
            <a:noFill/>
          </a:ln>
        </p:spPr>
        <p:txBody>
          <a:bodyPr anchorCtr="0" anchor="t" bIns="91425" lIns="91425" spcFirstLastPara="1" rIns="91425" wrap="square" tIns="91425">
            <a:noAutofit/>
          </a:bodyPr>
          <a:lstStyle>
            <a:lvl1pPr indent="0" lvl="0" marL="0" marR="0" rtl="0" algn="l">
              <a:lnSpc>
                <a:spcPct val="98000"/>
              </a:lnSpc>
              <a:spcBef>
                <a:spcPts val="0"/>
              </a:spcBef>
              <a:spcAft>
                <a:spcPts val="0"/>
              </a:spcAft>
              <a:buSzPts val="1400"/>
              <a:buNone/>
              <a:defRPr b="0" i="0" sz="3200" u="none" cap="none" strike="noStrike">
                <a:solidFill>
                  <a:srgbClr val="3F3F3F"/>
                </a:solidFill>
                <a:latin typeface="Calibri"/>
                <a:ea typeface="Calibri"/>
                <a:cs typeface="Calibri"/>
                <a:sym typeface="Calibri"/>
              </a:defRPr>
            </a:lvl1pPr>
            <a:lvl2pPr indent="0" lvl="1" marL="0" marR="0" rtl="0" algn="l">
              <a:lnSpc>
                <a:spcPct val="115000"/>
              </a:lnSpc>
              <a:spcBef>
                <a:spcPts val="0"/>
              </a:spcBef>
              <a:spcAft>
                <a:spcPts val="0"/>
              </a:spcAft>
              <a:buSzPts val="1400"/>
              <a:buNone/>
              <a:defRPr b="1" i="0" sz="2800" u="none" cap="none" strike="noStrike">
                <a:solidFill>
                  <a:schemeClr val="lt1"/>
                </a:solidFill>
                <a:latin typeface="Arial"/>
                <a:ea typeface="Arial"/>
                <a:cs typeface="Arial"/>
                <a:sym typeface="Arial"/>
              </a:defRPr>
            </a:lvl2pPr>
            <a:lvl3pPr indent="0" lvl="2" marL="0" marR="0" rtl="0" algn="l">
              <a:lnSpc>
                <a:spcPct val="115000"/>
              </a:lnSpc>
              <a:spcBef>
                <a:spcPts val="0"/>
              </a:spcBef>
              <a:spcAft>
                <a:spcPts val="0"/>
              </a:spcAft>
              <a:buSzPts val="1400"/>
              <a:buNone/>
              <a:defRPr b="1" i="0" sz="2800" u="none" cap="none" strike="noStrike">
                <a:solidFill>
                  <a:schemeClr val="lt1"/>
                </a:solidFill>
                <a:latin typeface="Arial"/>
                <a:ea typeface="Arial"/>
                <a:cs typeface="Arial"/>
                <a:sym typeface="Arial"/>
              </a:defRPr>
            </a:lvl3pPr>
            <a:lvl4pPr indent="0" lvl="3" marL="0" marR="0" rtl="0" algn="l">
              <a:lnSpc>
                <a:spcPct val="115000"/>
              </a:lnSpc>
              <a:spcBef>
                <a:spcPts val="0"/>
              </a:spcBef>
              <a:spcAft>
                <a:spcPts val="0"/>
              </a:spcAft>
              <a:buSzPts val="1400"/>
              <a:buNone/>
              <a:defRPr b="1" i="0" sz="2800" u="none" cap="none" strike="noStrike">
                <a:solidFill>
                  <a:schemeClr val="lt1"/>
                </a:solidFill>
                <a:latin typeface="Arial"/>
                <a:ea typeface="Arial"/>
                <a:cs typeface="Arial"/>
                <a:sym typeface="Arial"/>
              </a:defRPr>
            </a:lvl4pPr>
            <a:lvl5pPr indent="0" lvl="4" marL="0" marR="0" rtl="0" algn="l">
              <a:lnSpc>
                <a:spcPct val="115000"/>
              </a:lnSpc>
              <a:spcBef>
                <a:spcPts val="0"/>
              </a:spcBef>
              <a:spcAft>
                <a:spcPts val="0"/>
              </a:spcAft>
              <a:buSzPts val="1400"/>
              <a:buNone/>
              <a:defRPr b="1" i="0" sz="2800" u="none" cap="none" strike="noStrike">
                <a:solidFill>
                  <a:schemeClr val="lt1"/>
                </a:solidFill>
                <a:latin typeface="Arial"/>
                <a:ea typeface="Arial"/>
                <a:cs typeface="Arial"/>
                <a:sym typeface="Arial"/>
              </a:defRPr>
            </a:lvl5pPr>
            <a:lvl6pPr indent="0" lvl="5" marL="457200" marR="0" rtl="0" algn="l">
              <a:lnSpc>
                <a:spcPct val="115000"/>
              </a:lnSpc>
              <a:spcBef>
                <a:spcPts val="0"/>
              </a:spcBef>
              <a:spcAft>
                <a:spcPts val="0"/>
              </a:spcAft>
              <a:buSzPts val="1400"/>
              <a:buNone/>
              <a:defRPr b="1" i="0" sz="2800" u="none" cap="none" strike="noStrike">
                <a:solidFill>
                  <a:schemeClr val="lt1"/>
                </a:solidFill>
                <a:latin typeface="Arial"/>
                <a:ea typeface="Arial"/>
                <a:cs typeface="Arial"/>
                <a:sym typeface="Arial"/>
              </a:defRPr>
            </a:lvl6pPr>
            <a:lvl7pPr indent="0" lvl="6" marL="914400" marR="0" rtl="0" algn="l">
              <a:lnSpc>
                <a:spcPct val="115000"/>
              </a:lnSpc>
              <a:spcBef>
                <a:spcPts val="0"/>
              </a:spcBef>
              <a:spcAft>
                <a:spcPts val="0"/>
              </a:spcAft>
              <a:buSzPts val="1400"/>
              <a:buNone/>
              <a:defRPr b="1" i="0" sz="2800" u="none" cap="none" strike="noStrike">
                <a:solidFill>
                  <a:schemeClr val="lt1"/>
                </a:solidFill>
                <a:latin typeface="Arial"/>
                <a:ea typeface="Arial"/>
                <a:cs typeface="Arial"/>
                <a:sym typeface="Arial"/>
              </a:defRPr>
            </a:lvl7pPr>
            <a:lvl8pPr indent="0" lvl="7" marL="1371600" marR="0" rtl="0" algn="l">
              <a:lnSpc>
                <a:spcPct val="115000"/>
              </a:lnSpc>
              <a:spcBef>
                <a:spcPts val="0"/>
              </a:spcBef>
              <a:spcAft>
                <a:spcPts val="0"/>
              </a:spcAft>
              <a:buSzPts val="1400"/>
              <a:buNone/>
              <a:defRPr b="1" i="0" sz="2800" u="none" cap="none" strike="noStrike">
                <a:solidFill>
                  <a:schemeClr val="lt1"/>
                </a:solidFill>
                <a:latin typeface="Arial"/>
                <a:ea typeface="Arial"/>
                <a:cs typeface="Arial"/>
                <a:sym typeface="Arial"/>
              </a:defRPr>
            </a:lvl8pPr>
            <a:lvl9pPr indent="0" lvl="8" marL="1828800" marR="0" rtl="0" algn="l">
              <a:lnSpc>
                <a:spcPct val="115000"/>
              </a:lnSpc>
              <a:spcBef>
                <a:spcPts val="0"/>
              </a:spcBef>
              <a:spcAft>
                <a:spcPts val="0"/>
              </a:spcAft>
              <a:buSzPts val="1400"/>
              <a:buNone/>
              <a:defRPr b="1" i="0" sz="28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0" name="Shape 20"/>
        <p:cNvGrpSpPr/>
        <p:nvPr/>
      </p:nvGrpSpPr>
      <p:grpSpPr>
        <a:xfrm>
          <a:off x="0" y="0"/>
          <a:ext cx="0" cy="0"/>
          <a:chOff x="0" y="0"/>
          <a:chExt cx="0" cy="0"/>
        </a:xfrm>
      </p:grpSpPr>
      <p:sp>
        <p:nvSpPr>
          <p:cNvPr id="21" name="Google Shape;21;p4"/>
          <p:cNvSpPr txBox="1"/>
          <p:nvPr>
            <p:ph type="title"/>
          </p:nvPr>
        </p:nvSpPr>
        <p:spPr>
          <a:xfrm>
            <a:off x="609441" y="209551"/>
            <a:ext cx="10969943" cy="530352"/>
          </a:xfrm>
          <a:prstGeom prst="rect">
            <a:avLst/>
          </a:prstGeom>
          <a:noFill/>
          <a:ln>
            <a:noFill/>
          </a:ln>
        </p:spPr>
        <p:txBody>
          <a:bodyPr anchorCtr="0" anchor="t" bIns="91425" lIns="91425" spcFirstLastPara="1" rIns="91425" wrap="square" tIns="91425">
            <a:noAutofit/>
          </a:bodyPr>
          <a:lstStyle>
            <a:lvl1pPr indent="0" lvl="0" marL="0" marR="0" rtl="0" algn="l">
              <a:lnSpc>
                <a:spcPct val="98000"/>
              </a:lnSpc>
              <a:spcBef>
                <a:spcPts val="0"/>
              </a:spcBef>
              <a:spcAft>
                <a:spcPts val="0"/>
              </a:spcAft>
              <a:buSzPts val="1400"/>
              <a:buNone/>
              <a:defRPr b="0" i="0" sz="3200" u="none" cap="none" strike="noStrike">
                <a:solidFill>
                  <a:srgbClr val="3F3F3F"/>
                </a:solidFill>
                <a:latin typeface="Calibri"/>
                <a:ea typeface="Calibri"/>
                <a:cs typeface="Calibri"/>
                <a:sym typeface="Calibri"/>
              </a:defRPr>
            </a:lvl1pPr>
            <a:lvl2pPr indent="0" lvl="1" marL="0" marR="0" rtl="0" algn="l">
              <a:lnSpc>
                <a:spcPct val="115000"/>
              </a:lnSpc>
              <a:spcBef>
                <a:spcPts val="0"/>
              </a:spcBef>
              <a:spcAft>
                <a:spcPts val="0"/>
              </a:spcAft>
              <a:buSzPts val="1400"/>
              <a:buNone/>
              <a:defRPr b="1" i="0" sz="2800" u="none" cap="none" strike="noStrike">
                <a:solidFill>
                  <a:schemeClr val="lt1"/>
                </a:solidFill>
                <a:latin typeface="Arial"/>
                <a:ea typeface="Arial"/>
                <a:cs typeface="Arial"/>
                <a:sym typeface="Arial"/>
              </a:defRPr>
            </a:lvl2pPr>
            <a:lvl3pPr indent="0" lvl="2" marL="0" marR="0" rtl="0" algn="l">
              <a:lnSpc>
                <a:spcPct val="115000"/>
              </a:lnSpc>
              <a:spcBef>
                <a:spcPts val="0"/>
              </a:spcBef>
              <a:spcAft>
                <a:spcPts val="0"/>
              </a:spcAft>
              <a:buSzPts val="1400"/>
              <a:buNone/>
              <a:defRPr b="1" i="0" sz="2800" u="none" cap="none" strike="noStrike">
                <a:solidFill>
                  <a:schemeClr val="lt1"/>
                </a:solidFill>
                <a:latin typeface="Arial"/>
                <a:ea typeface="Arial"/>
                <a:cs typeface="Arial"/>
                <a:sym typeface="Arial"/>
              </a:defRPr>
            </a:lvl3pPr>
            <a:lvl4pPr indent="0" lvl="3" marL="0" marR="0" rtl="0" algn="l">
              <a:lnSpc>
                <a:spcPct val="115000"/>
              </a:lnSpc>
              <a:spcBef>
                <a:spcPts val="0"/>
              </a:spcBef>
              <a:spcAft>
                <a:spcPts val="0"/>
              </a:spcAft>
              <a:buSzPts val="1400"/>
              <a:buNone/>
              <a:defRPr b="1" i="0" sz="2800" u="none" cap="none" strike="noStrike">
                <a:solidFill>
                  <a:schemeClr val="lt1"/>
                </a:solidFill>
                <a:latin typeface="Arial"/>
                <a:ea typeface="Arial"/>
                <a:cs typeface="Arial"/>
                <a:sym typeface="Arial"/>
              </a:defRPr>
            </a:lvl4pPr>
            <a:lvl5pPr indent="0" lvl="4" marL="0" marR="0" rtl="0" algn="l">
              <a:lnSpc>
                <a:spcPct val="115000"/>
              </a:lnSpc>
              <a:spcBef>
                <a:spcPts val="0"/>
              </a:spcBef>
              <a:spcAft>
                <a:spcPts val="0"/>
              </a:spcAft>
              <a:buSzPts val="1400"/>
              <a:buNone/>
              <a:defRPr b="1" i="0" sz="2800" u="none" cap="none" strike="noStrike">
                <a:solidFill>
                  <a:schemeClr val="lt1"/>
                </a:solidFill>
                <a:latin typeface="Arial"/>
                <a:ea typeface="Arial"/>
                <a:cs typeface="Arial"/>
                <a:sym typeface="Arial"/>
              </a:defRPr>
            </a:lvl5pPr>
            <a:lvl6pPr indent="0" lvl="5" marL="457200" marR="0" rtl="0" algn="l">
              <a:lnSpc>
                <a:spcPct val="115000"/>
              </a:lnSpc>
              <a:spcBef>
                <a:spcPts val="0"/>
              </a:spcBef>
              <a:spcAft>
                <a:spcPts val="0"/>
              </a:spcAft>
              <a:buSzPts val="1400"/>
              <a:buNone/>
              <a:defRPr b="1" i="0" sz="2800" u="none" cap="none" strike="noStrike">
                <a:solidFill>
                  <a:schemeClr val="lt1"/>
                </a:solidFill>
                <a:latin typeface="Arial"/>
                <a:ea typeface="Arial"/>
                <a:cs typeface="Arial"/>
                <a:sym typeface="Arial"/>
              </a:defRPr>
            </a:lvl6pPr>
            <a:lvl7pPr indent="0" lvl="6" marL="914400" marR="0" rtl="0" algn="l">
              <a:lnSpc>
                <a:spcPct val="115000"/>
              </a:lnSpc>
              <a:spcBef>
                <a:spcPts val="0"/>
              </a:spcBef>
              <a:spcAft>
                <a:spcPts val="0"/>
              </a:spcAft>
              <a:buSzPts val="1400"/>
              <a:buNone/>
              <a:defRPr b="1" i="0" sz="2800" u="none" cap="none" strike="noStrike">
                <a:solidFill>
                  <a:schemeClr val="lt1"/>
                </a:solidFill>
                <a:latin typeface="Arial"/>
                <a:ea typeface="Arial"/>
                <a:cs typeface="Arial"/>
                <a:sym typeface="Arial"/>
              </a:defRPr>
            </a:lvl7pPr>
            <a:lvl8pPr indent="0" lvl="7" marL="1371600" marR="0" rtl="0" algn="l">
              <a:lnSpc>
                <a:spcPct val="115000"/>
              </a:lnSpc>
              <a:spcBef>
                <a:spcPts val="0"/>
              </a:spcBef>
              <a:spcAft>
                <a:spcPts val="0"/>
              </a:spcAft>
              <a:buSzPts val="1400"/>
              <a:buNone/>
              <a:defRPr b="1" i="0" sz="2800" u="none" cap="none" strike="noStrike">
                <a:solidFill>
                  <a:schemeClr val="lt1"/>
                </a:solidFill>
                <a:latin typeface="Arial"/>
                <a:ea typeface="Arial"/>
                <a:cs typeface="Arial"/>
                <a:sym typeface="Arial"/>
              </a:defRPr>
            </a:lvl8pPr>
            <a:lvl9pPr indent="0" lvl="8" marL="1828800" marR="0" rtl="0" algn="l">
              <a:lnSpc>
                <a:spcPct val="115000"/>
              </a:lnSpc>
              <a:spcBef>
                <a:spcPts val="0"/>
              </a:spcBef>
              <a:spcAft>
                <a:spcPts val="0"/>
              </a:spcAft>
              <a:buSzPts val="1400"/>
              <a:buNone/>
              <a:defRPr b="1" i="0" sz="2800" u="none" cap="none" strike="noStrike">
                <a:solidFill>
                  <a:schemeClr val="lt1"/>
                </a:solidFill>
                <a:latin typeface="Arial"/>
                <a:ea typeface="Arial"/>
                <a:cs typeface="Arial"/>
                <a:sym typeface="Arial"/>
              </a:defRPr>
            </a:lvl9pPr>
          </a:lstStyle>
          <a:p/>
        </p:txBody>
      </p:sp>
      <p:sp>
        <p:nvSpPr>
          <p:cNvPr id="22" name="Google Shape;22;p4"/>
          <p:cNvSpPr txBox="1"/>
          <p:nvPr>
            <p:ph idx="1" type="body"/>
          </p:nvPr>
        </p:nvSpPr>
        <p:spPr>
          <a:xfrm>
            <a:off x="609441" y="1600206"/>
            <a:ext cx="5078677" cy="4525963"/>
          </a:xfrm>
          <a:prstGeom prst="rect">
            <a:avLst/>
          </a:prstGeom>
          <a:noFill/>
          <a:ln>
            <a:noFill/>
          </a:ln>
        </p:spPr>
        <p:txBody>
          <a:bodyPr anchorCtr="0" anchor="t" bIns="91425" lIns="91425" spcFirstLastPara="1" rIns="91425" wrap="square" tIns="91425">
            <a:noAutofit/>
          </a:bodyPr>
          <a:lstStyle>
            <a:lvl1pPr indent="-340360" lvl="0" marL="457200" marR="0" rtl="0" algn="l">
              <a:lnSpc>
                <a:spcPct val="110000"/>
              </a:lnSpc>
              <a:spcBef>
                <a:spcPts val="400"/>
              </a:spcBef>
              <a:spcAft>
                <a:spcPts val="0"/>
              </a:spcAft>
              <a:buClr>
                <a:schemeClr val="dk2"/>
              </a:buClr>
              <a:buSzPts val="1760"/>
              <a:buFont typeface="Noto Sans Symbols"/>
              <a:buChar char="•"/>
              <a:defRPr b="1" i="0" sz="2000" u="none" cap="none" strike="noStrike">
                <a:solidFill>
                  <a:schemeClr val="accent4"/>
                </a:solidFill>
                <a:latin typeface="Arial"/>
                <a:ea typeface="Arial"/>
                <a:cs typeface="Arial"/>
                <a:sym typeface="Arial"/>
              </a:defRPr>
            </a:lvl1pPr>
            <a:lvl2pPr indent="-342900" lvl="1" marL="914400" marR="0" rtl="0" algn="l">
              <a:lnSpc>
                <a:spcPct val="11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lnSpc>
                <a:spcPct val="11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lnSpc>
                <a:spcPct val="110000"/>
              </a:lnSpc>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4pPr>
            <a:lvl5pPr indent="-330200" lvl="4" marL="2286000" marR="0" rtl="0" algn="l">
              <a:lnSpc>
                <a:spcPct val="11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42900" lvl="5" marL="2743200" marR="0" rtl="0" algn="l">
              <a:lnSpc>
                <a:spcPct val="11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11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11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11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3" name="Google Shape;23;p4"/>
          <p:cNvSpPr txBox="1"/>
          <p:nvPr>
            <p:ph idx="2" type="body"/>
          </p:nvPr>
        </p:nvSpPr>
        <p:spPr>
          <a:xfrm>
            <a:off x="6462953" y="1600206"/>
            <a:ext cx="5135478" cy="4525963"/>
          </a:xfrm>
          <a:prstGeom prst="rect">
            <a:avLst/>
          </a:prstGeom>
          <a:noFill/>
          <a:ln>
            <a:noFill/>
          </a:ln>
        </p:spPr>
        <p:txBody>
          <a:bodyPr anchorCtr="0" anchor="t" bIns="91425" lIns="91425" spcFirstLastPara="1" rIns="91425" wrap="square" tIns="91425">
            <a:noAutofit/>
          </a:bodyPr>
          <a:lstStyle>
            <a:lvl1pPr indent="-340360" lvl="0" marL="457200" marR="0" rtl="0" algn="l">
              <a:lnSpc>
                <a:spcPct val="110000"/>
              </a:lnSpc>
              <a:spcBef>
                <a:spcPts val="400"/>
              </a:spcBef>
              <a:spcAft>
                <a:spcPts val="0"/>
              </a:spcAft>
              <a:buClr>
                <a:schemeClr val="dk2"/>
              </a:buClr>
              <a:buSzPts val="1760"/>
              <a:buFont typeface="Noto Sans Symbols"/>
              <a:buChar char="•"/>
              <a:defRPr b="1" i="0" sz="2000" u="none" cap="none" strike="noStrike">
                <a:solidFill>
                  <a:schemeClr val="accent4"/>
                </a:solidFill>
                <a:latin typeface="Arial"/>
                <a:ea typeface="Arial"/>
                <a:cs typeface="Arial"/>
                <a:sym typeface="Arial"/>
              </a:defRPr>
            </a:lvl1pPr>
            <a:lvl2pPr indent="-342900" lvl="1" marL="914400" marR="0" rtl="0" algn="l">
              <a:lnSpc>
                <a:spcPct val="11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lnSpc>
                <a:spcPct val="11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lnSpc>
                <a:spcPct val="110000"/>
              </a:lnSpc>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4pPr>
            <a:lvl5pPr indent="-330200" lvl="4" marL="2286000" marR="0" rtl="0" algn="l">
              <a:lnSpc>
                <a:spcPct val="11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42900" lvl="5" marL="2743200" marR="0" rtl="0" algn="l">
              <a:lnSpc>
                <a:spcPct val="11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11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11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11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4" name="Shape 24"/>
        <p:cNvGrpSpPr/>
        <p:nvPr/>
      </p:nvGrpSpPr>
      <p:grpSpPr>
        <a:xfrm>
          <a:off x="0" y="0"/>
          <a:ext cx="0" cy="0"/>
          <a:chOff x="0" y="0"/>
          <a:chExt cx="0" cy="0"/>
        </a:xfrm>
      </p:grpSpPr>
      <p:sp>
        <p:nvSpPr>
          <p:cNvPr id="25" name="Google Shape;25;p5"/>
          <p:cNvSpPr txBox="1"/>
          <p:nvPr>
            <p:ph idx="1" type="body"/>
          </p:nvPr>
        </p:nvSpPr>
        <p:spPr>
          <a:xfrm>
            <a:off x="609489" y="1600201"/>
            <a:ext cx="10975337" cy="4268337"/>
          </a:xfrm>
          <a:prstGeom prst="rect">
            <a:avLst/>
          </a:prstGeom>
          <a:noFill/>
          <a:ln>
            <a:noFill/>
          </a:ln>
        </p:spPr>
        <p:txBody>
          <a:bodyPr anchorCtr="0" anchor="t" bIns="91425" lIns="91425" spcFirstLastPara="1" rIns="91425" wrap="square" tIns="91425">
            <a:noAutofit/>
          </a:bodyPr>
          <a:lstStyle>
            <a:lvl1pPr indent="-340360" lvl="0" marL="457200" marR="0" rtl="0" algn="l">
              <a:lnSpc>
                <a:spcPct val="110000"/>
              </a:lnSpc>
              <a:spcBef>
                <a:spcPts val="400"/>
              </a:spcBef>
              <a:spcAft>
                <a:spcPts val="0"/>
              </a:spcAft>
              <a:buClr>
                <a:schemeClr val="dk2"/>
              </a:buClr>
              <a:buSzPts val="1760"/>
              <a:buFont typeface="Noto Sans Symbols"/>
              <a:buChar char="•"/>
              <a:defRPr b="1" i="0" sz="2000" u="none" cap="none" strike="noStrike">
                <a:solidFill>
                  <a:schemeClr val="accent4"/>
                </a:solidFill>
                <a:latin typeface="Arial"/>
                <a:ea typeface="Arial"/>
                <a:cs typeface="Arial"/>
                <a:sym typeface="Arial"/>
              </a:defRPr>
            </a:lvl1pPr>
            <a:lvl2pPr indent="-342900" lvl="1" marL="914400" marR="0" rtl="0" algn="l">
              <a:lnSpc>
                <a:spcPct val="11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lnSpc>
                <a:spcPct val="11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lnSpc>
                <a:spcPct val="110000"/>
              </a:lnSpc>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4pPr>
            <a:lvl5pPr indent="-330200" lvl="4" marL="2286000" marR="0" rtl="0" algn="l">
              <a:lnSpc>
                <a:spcPct val="11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04800" lvl="5" marL="2743200" marR="0" rtl="0" algn="l">
              <a:lnSpc>
                <a:spcPct val="110000"/>
              </a:lnSpc>
              <a:spcBef>
                <a:spcPts val="24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304800" lvl="6" marL="3200400" marR="0" rtl="0" algn="l">
              <a:lnSpc>
                <a:spcPct val="110000"/>
              </a:lnSpc>
              <a:spcBef>
                <a:spcPts val="24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304800" lvl="7" marL="3657600" marR="0" rtl="0" algn="l">
              <a:lnSpc>
                <a:spcPct val="110000"/>
              </a:lnSpc>
              <a:spcBef>
                <a:spcPts val="24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304800" lvl="8" marL="4114800" marR="0" rtl="0" algn="l">
              <a:lnSpc>
                <a:spcPct val="110000"/>
              </a:lnSpc>
              <a:spcBef>
                <a:spcPts val="24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
        <p:nvSpPr>
          <p:cNvPr id="26" name="Google Shape;26;p5"/>
          <p:cNvSpPr txBox="1"/>
          <p:nvPr>
            <p:ph type="title"/>
          </p:nvPr>
        </p:nvSpPr>
        <p:spPr>
          <a:xfrm>
            <a:off x="609441" y="209550"/>
            <a:ext cx="10969943" cy="1143000"/>
          </a:xfrm>
          <a:prstGeom prst="rect">
            <a:avLst/>
          </a:prstGeom>
          <a:noFill/>
          <a:ln>
            <a:noFill/>
          </a:ln>
        </p:spPr>
        <p:txBody>
          <a:bodyPr anchorCtr="0" anchor="t" bIns="91425" lIns="91425" spcFirstLastPara="1" rIns="91425" wrap="square" tIns="91425">
            <a:noAutofit/>
          </a:bodyPr>
          <a:lstStyle>
            <a:lvl1pPr indent="0" lvl="0" marL="0" marR="0" rtl="0" algn="l">
              <a:lnSpc>
                <a:spcPct val="98000"/>
              </a:lnSpc>
              <a:spcBef>
                <a:spcPts val="0"/>
              </a:spcBef>
              <a:spcAft>
                <a:spcPts val="0"/>
              </a:spcAft>
              <a:buSzPts val="1400"/>
              <a:buNone/>
              <a:defRPr b="1" i="0" sz="2800" u="none" cap="none" strike="noStrike">
                <a:solidFill>
                  <a:schemeClr val="lt2"/>
                </a:solidFill>
                <a:latin typeface="Arial"/>
                <a:ea typeface="Arial"/>
                <a:cs typeface="Arial"/>
                <a:sym typeface="Arial"/>
              </a:defRPr>
            </a:lvl1pPr>
            <a:lvl2pPr indent="0" lvl="1" marL="0" marR="0" rtl="0" algn="l">
              <a:lnSpc>
                <a:spcPct val="115000"/>
              </a:lnSpc>
              <a:spcBef>
                <a:spcPts val="0"/>
              </a:spcBef>
              <a:spcAft>
                <a:spcPts val="0"/>
              </a:spcAft>
              <a:buSzPts val="1400"/>
              <a:buNone/>
              <a:defRPr b="1" i="0" sz="2800" u="none" cap="none" strike="noStrike">
                <a:solidFill>
                  <a:schemeClr val="lt1"/>
                </a:solidFill>
                <a:latin typeface="Arial"/>
                <a:ea typeface="Arial"/>
                <a:cs typeface="Arial"/>
                <a:sym typeface="Arial"/>
              </a:defRPr>
            </a:lvl2pPr>
            <a:lvl3pPr indent="0" lvl="2" marL="0" marR="0" rtl="0" algn="l">
              <a:lnSpc>
                <a:spcPct val="115000"/>
              </a:lnSpc>
              <a:spcBef>
                <a:spcPts val="0"/>
              </a:spcBef>
              <a:spcAft>
                <a:spcPts val="0"/>
              </a:spcAft>
              <a:buSzPts val="1400"/>
              <a:buNone/>
              <a:defRPr b="1" i="0" sz="2800" u="none" cap="none" strike="noStrike">
                <a:solidFill>
                  <a:schemeClr val="lt1"/>
                </a:solidFill>
                <a:latin typeface="Arial"/>
                <a:ea typeface="Arial"/>
                <a:cs typeface="Arial"/>
                <a:sym typeface="Arial"/>
              </a:defRPr>
            </a:lvl3pPr>
            <a:lvl4pPr indent="0" lvl="3" marL="0" marR="0" rtl="0" algn="l">
              <a:lnSpc>
                <a:spcPct val="115000"/>
              </a:lnSpc>
              <a:spcBef>
                <a:spcPts val="0"/>
              </a:spcBef>
              <a:spcAft>
                <a:spcPts val="0"/>
              </a:spcAft>
              <a:buSzPts val="1400"/>
              <a:buNone/>
              <a:defRPr b="1" i="0" sz="2800" u="none" cap="none" strike="noStrike">
                <a:solidFill>
                  <a:schemeClr val="lt1"/>
                </a:solidFill>
                <a:latin typeface="Arial"/>
                <a:ea typeface="Arial"/>
                <a:cs typeface="Arial"/>
                <a:sym typeface="Arial"/>
              </a:defRPr>
            </a:lvl4pPr>
            <a:lvl5pPr indent="0" lvl="4" marL="0" marR="0" rtl="0" algn="l">
              <a:lnSpc>
                <a:spcPct val="115000"/>
              </a:lnSpc>
              <a:spcBef>
                <a:spcPts val="0"/>
              </a:spcBef>
              <a:spcAft>
                <a:spcPts val="0"/>
              </a:spcAft>
              <a:buSzPts val="1400"/>
              <a:buNone/>
              <a:defRPr b="1" i="0" sz="2800" u="none" cap="none" strike="noStrike">
                <a:solidFill>
                  <a:schemeClr val="lt1"/>
                </a:solidFill>
                <a:latin typeface="Arial"/>
                <a:ea typeface="Arial"/>
                <a:cs typeface="Arial"/>
                <a:sym typeface="Arial"/>
              </a:defRPr>
            </a:lvl5pPr>
            <a:lvl6pPr indent="0" lvl="5" marL="457200" marR="0" rtl="0" algn="l">
              <a:lnSpc>
                <a:spcPct val="115000"/>
              </a:lnSpc>
              <a:spcBef>
                <a:spcPts val="0"/>
              </a:spcBef>
              <a:spcAft>
                <a:spcPts val="0"/>
              </a:spcAft>
              <a:buSzPts val="1400"/>
              <a:buNone/>
              <a:defRPr b="1" i="0" sz="2800" u="none" cap="none" strike="noStrike">
                <a:solidFill>
                  <a:schemeClr val="lt1"/>
                </a:solidFill>
                <a:latin typeface="Arial"/>
                <a:ea typeface="Arial"/>
                <a:cs typeface="Arial"/>
                <a:sym typeface="Arial"/>
              </a:defRPr>
            </a:lvl6pPr>
            <a:lvl7pPr indent="0" lvl="6" marL="914400" marR="0" rtl="0" algn="l">
              <a:lnSpc>
                <a:spcPct val="115000"/>
              </a:lnSpc>
              <a:spcBef>
                <a:spcPts val="0"/>
              </a:spcBef>
              <a:spcAft>
                <a:spcPts val="0"/>
              </a:spcAft>
              <a:buSzPts val="1400"/>
              <a:buNone/>
              <a:defRPr b="1" i="0" sz="2800" u="none" cap="none" strike="noStrike">
                <a:solidFill>
                  <a:schemeClr val="lt1"/>
                </a:solidFill>
                <a:latin typeface="Arial"/>
                <a:ea typeface="Arial"/>
                <a:cs typeface="Arial"/>
                <a:sym typeface="Arial"/>
              </a:defRPr>
            </a:lvl7pPr>
            <a:lvl8pPr indent="0" lvl="7" marL="1371600" marR="0" rtl="0" algn="l">
              <a:lnSpc>
                <a:spcPct val="115000"/>
              </a:lnSpc>
              <a:spcBef>
                <a:spcPts val="0"/>
              </a:spcBef>
              <a:spcAft>
                <a:spcPts val="0"/>
              </a:spcAft>
              <a:buSzPts val="1400"/>
              <a:buNone/>
              <a:defRPr b="1" i="0" sz="2800" u="none" cap="none" strike="noStrike">
                <a:solidFill>
                  <a:schemeClr val="lt1"/>
                </a:solidFill>
                <a:latin typeface="Arial"/>
                <a:ea typeface="Arial"/>
                <a:cs typeface="Arial"/>
                <a:sym typeface="Arial"/>
              </a:defRPr>
            </a:lvl8pPr>
            <a:lvl9pPr indent="0" lvl="8" marL="1828800" marR="0" rtl="0" algn="l">
              <a:lnSpc>
                <a:spcPct val="115000"/>
              </a:lnSpc>
              <a:spcBef>
                <a:spcPts val="0"/>
              </a:spcBef>
              <a:spcAft>
                <a:spcPts val="0"/>
              </a:spcAft>
              <a:buSzPts val="1400"/>
              <a:buNone/>
              <a:defRPr b="1" i="0" sz="2800" u="none" cap="none" strike="noStrike">
                <a:solidFill>
                  <a:schemeClr val="lt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 name="Shape 8"/>
        <p:cNvGrpSpPr/>
        <p:nvPr/>
      </p:nvGrpSpPr>
      <p:grpSpPr>
        <a:xfrm>
          <a:off x="0" y="0"/>
          <a:ext cx="0" cy="0"/>
          <a:chOff x="0" y="0"/>
          <a:chExt cx="0" cy="0"/>
        </a:xfrm>
      </p:grpSpPr>
      <p:sp>
        <p:nvSpPr>
          <p:cNvPr id="9" name="Google Shape;9;p1"/>
          <p:cNvSpPr/>
          <p:nvPr/>
        </p:nvSpPr>
        <p:spPr>
          <a:xfrm>
            <a:off x="641516" y="0"/>
            <a:ext cx="11547308" cy="152400"/>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sp>
        <p:nvSpPr>
          <p:cNvPr id="10" name="Google Shape;10;p1"/>
          <p:cNvSpPr txBox="1"/>
          <p:nvPr>
            <p:ph type="title"/>
          </p:nvPr>
        </p:nvSpPr>
        <p:spPr>
          <a:xfrm>
            <a:off x="609441" y="209551"/>
            <a:ext cx="10969943" cy="530352"/>
          </a:xfrm>
          <a:prstGeom prst="rect">
            <a:avLst/>
          </a:prstGeom>
          <a:noFill/>
          <a:ln>
            <a:noFill/>
          </a:ln>
        </p:spPr>
        <p:txBody>
          <a:bodyPr anchorCtr="0" anchor="t" bIns="91425" lIns="91425" spcFirstLastPara="1" rIns="91425" wrap="square" tIns="91425">
            <a:noAutofit/>
          </a:bodyPr>
          <a:lstStyle>
            <a:lvl1pPr indent="0" lvl="0" marL="0" marR="0" rtl="0" algn="l">
              <a:lnSpc>
                <a:spcPct val="98000"/>
              </a:lnSpc>
              <a:spcBef>
                <a:spcPts val="0"/>
              </a:spcBef>
              <a:spcAft>
                <a:spcPts val="0"/>
              </a:spcAft>
              <a:buSzPts val="1400"/>
              <a:buNone/>
              <a:defRPr b="0" i="0" sz="3200" u="none" cap="none" strike="noStrike">
                <a:solidFill>
                  <a:srgbClr val="3F3F3F"/>
                </a:solidFill>
                <a:latin typeface="Calibri"/>
                <a:ea typeface="Calibri"/>
                <a:cs typeface="Calibri"/>
                <a:sym typeface="Calibri"/>
              </a:defRPr>
            </a:lvl1pPr>
            <a:lvl2pPr indent="0" lvl="1" marL="0" marR="0" rtl="0" algn="l">
              <a:lnSpc>
                <a:spcPct val="115000"/>
              </a:lnSpc>
              <a:spcBef>
                <a:spcPts val="0"/>
              </a:spcBef>
              <a:spcAft>
                <a:spcPts val="0"/>
              </a:spcAft>
              <a:buSzPts val="1400"/>
              <a:buNone/>
              <a:defRPr b="1" i="0" sz="2800" u="none" cap="none" strike="noStrike">
                <a:solidFill>
                  <a:schemeClr val="lt1"/>
                </a:solidFill>
                <a:latin typeface="Arial"/>
                <a:ea typeface="Arial"/>
                <a:cs typeface="Arial"/>
                <a:sym typeface="Arial"/>
              </a:defRPr>
            </a:lvl2pPr>
            <a:lvl3pPr indent="0" lvl="2" marL="0" marR="0" rtl="0" algn="l">
              <a:lnSpc>
                <a:spcPct val="115000"/>
              </a:lnSpc>
              <a:spcBef>
                <a:spcPts val="0"/>
              </a:spcBef>
              <a:spcAft>
                <a:spcPts val="0"/>
              </a:spcAft>
              <a:buSzPts val="1400"/>
              <a:buNone/>
              <a:defRPr b="1" i="0" sz="2800" u="none" cap="none" strike="noStrike">
                <a:solidFill>
                  <a:schemeClr val="lt1"/>
                </a:solidFill>
                <a:latin typeface="Arial"/>
                <a:ea typeface="Arial"/>
                <a:cs typeface="Arial"/>
                <a:sym typeface="Arial"/>
              </a:defRPr>
            </a:lvl3pPr>
            <a:lvl4pPr indent="0" lvl="3" marL="0" marR="0" rtl="0" algn="l">
              <a:lnSpc>
                <a:spcPct val="115000"/>
              </a:lnSpc>
              <a:spcBef>
                <a:spcPts val="0"/>
              </a:spcBef>
              <a:spcAft>
                <a:spcPts val="0"/>
              </a:spcAft>
              <a:buSzPts val="1400"/>
              <a:buNone/>
              <a:defRPr b="1" i="0" sz="2800" u="none" cap="none" strike="noStrike">
                <a:solidFill>
                  <a:schemeClr val="lt1"/>
                </a:solidFill>
                <a:latin typeface="Arial"/>
                <a:ea typeface="Arial"/>
                <a:cs typeface="Arial"/>
                <a:sym typeface="Arial"/>
              </a:defRPr>
            </a:lvl4pPr>
            <a:lvl5pPr indent="0" lvl="4" marL="0" marR="0" rtl="0" algn="l">
              <a:lnSpc>
                <a:spcPct val="115000"/>
              </a:lnSpc>
              <a:spcBef>
                <a:spcPts val="0"/>
              </a:spcBef>
              <a:spcAft>
                <a:spcPts val="0"/>
              </a:spcAft>
              <a:buSzPts val="1400"/>
              <a:buNone/>
              <a:defRPr b="1" i="0" sz="2800" u="none" cap="none" strike="noStrike">
                <a:solidFill>
                  <a:schemeClr val="lt1"/>
                </a:solidFill>
                <a:latin typeface="Arial"/>
                <a:ea typeface="Arial"/>
                <a:cs typeface="Arial"/>
                <a:sym typeface="Arial"/>
              </a:defRPr>
            </a:lvl5pPr>
            <a:lvl6pPr indent="0" lvl="5" marL="457200" marR="0" rtl="0" algn="l">
              <a:lnSpc>
                <a:spcPct val="115000"/>
              </a:lnSpc>
              <a:spcBef>
                <a:spcPts val="0"/>
              </a:spcBef>
              <a:spcAft>
                <a:spcPts val="0"/>
              </a:spcAft>
              <a:buSzPts val="1400"/>
              <a:buNone/>
              <a:defRPr b="1" i="0" sz="2800" u="none" cap="none" strike="noStrike">
                <a:solidFill>
                  <a:schemeClr val="lt1"/>
                </a:solidFill>
                <a:latin typeface="Arial"/>
                <a:ea typeface="Arial"/>
                <a:cs typeface="Arial"/>
                <a:sym typeface="Arial"/>
              </a:defRPr>
            </a:lvl6pPr>
            <a:lvl7pPr indent="0" lvl="6" marL="914400" marR="0" rtl="0" algn="l">
              <a:lnSpc>
                <a:spcPct val="115000"/>
              </a:lnSpc>
              <a:spcBef>
                <a:spcPts val="0"/>
              </a:spcBef>
              <a:spcAft>
                <a:spcPts val="0"/>
              </a:spcAft>
              <a:buSzPts val="1400"/>
              <a:buNone/>
              <a:defRPr b="1" i="0" sz="2800" u="none" cap="none" strike="noStrike">
                <a:solidFill>
                  <a:schemeClr val="lt1"/>
                </a:solidFill>
                <a:latin typeface="Arial"/>
                <a:ea typeface="Arial"/>
                <a:cs typeface="Arial"/>
                <a:sym typeface="Arial"/>
              </a:defRPr>
            </a:lvl7pPr>
            <a:lvl8pPr indent="0" lvl="7" marL="1371600" marR="0" rtl="0" algn="l">
              <a:lnSpc>
                <a:spcPct val="115000"/>
              </a:lnSpc>
              <a:spcBef>
                <a:spcPts val="0"/>
              </a:spcBef>
              <a:spcAft>
                <a:spcPts val="0"/>
              </a:spcAft>
              <a:buSzPts val="1400"/>
              <a:buNone/>
              <a:defRPr b="1" i="0" sz="2800" u="none" cap="none" strike="noStrike">
                <a:solidFill>
                  <a:schemeClr val="lt1"/>
                </a:solidFill>
                <a:latin typeface="Arial"/>
                <a:ea typeface="Arial"/>
                <a:cs typeface="Arial"/>
                <a:sym typeface="Arial"/>
              </a:defRPr>
            </a:lvl8pPr>
            <a:lvl9pPr indent="0" lvl="8" marL="1828800" marR="0" rtl="0" algn="l">
              <a:lnSpc>
                <a:spcPct val="115000"/>
              </a:lnSpc>
              <a:spcBef>
                <a:spcPts val="0"/>
              </a:spcBef>
              <a:spcAft>
                <a:spcPts val="0"/>
              </a:spcAft>
              <a:buSzPts val="1400"/>
              <a:buNone/>
              <a:defRPr b="1" i="0" sz="2800" u="none" cap="none" strike="noStrike">
                <a:solidFill>
                  <a:schemeClr val="lt1"/>
                </a:solidFill>
                <a:latin typeface="Arial"/>
                <a:ea typeface="Arial"/>
                <a:cs typeface="Arial"/>
                <a:sym typeface="Arial"/>
              </a:defRPr>
            </a:lvl9pPr>
          </a:lstStyle>
          <a:p/>
        </p:txBody>
      </p:sp>
      <p:sp>
        <p:nvSpPr>
          <p:cNvPr id="11" name="Google Shape;11;p1"/>
          <p:cNvSpPr/>
          <p:nvPr/>
        </p:nvSpPr>
        <p:spPr>
          <a:xfrm>
            <a:off x="-1" y="0"/>
            <a:ext cx="641517" cy="152400"/>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jp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2.png"/><Relationship Id="rId6" Type="http://schemas.openxmlformats.org/officeDocument/2006/relationships/image" Target="../media/image3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 name="Shape 30"/>
        <p:cNvGrpSpPr/>
        <p:nvPr/>
      </p:nvGrpSpPr>
      <p:grpSpPr>
        <a:xfrm>
          <a:off x="0" y="0"/>
          <a:ext cx="0" cy="0"/>
          <a:chOff x="0" y="0"/>
          <a:chExt cx="0" cy="0"/>
        </a:xfrm>
      </p:grpSpPr>
      <p:sp>
        <p:nvSpPr>
          <p:cNvPr id="31" name="Google Shape;31;p6"/>
          <p:cNvSpPr txBox="1"/>
          <p:nvPr>
            <p:ph type="title"/>
          </p:nvPr>
        </p:nvSpPr>
        <p:spPr>
          <a:xfrm>
            <a:off x="4302535" y="5055935"/>
            <a:ext cx="7886290" cy="530352"/>
          </a:xfrm>
          <a:prstGeom prst="rect">
            <a:avLst/>
          </a:prstGeom>
          <a:noFill/>
          <a:ln>
            <a:noFill/>
          </a:ln>
        </p:spPr>
        <p:txBody>
          <a:bodyPr anchorCtr="0" anchor="t" bIns="45700" lIns="0" spcFirstLastPara="1" rIns="91425" wrap="square" tIns="45700">
            <a:noAutofit/>
          </a:bodyPr>
          <a:lstStyle/>
          <a:p>
            <a:pPr indent="0" lvl="0" marL="0" marR="0" rtl="0" algn="l">
              <a:lnSpc>
                <a:spcPct val="98000"/>
              </a:lnSpc>
              <a:spcBef>
                <a:spcPts val="0"/>
              </a:spcBef>
              <a:spcAft>
                <a:spcPts val="0"/>
              </a:spcAft>
              <a:buNone/>
            </a:pPr>
            <a:r>
              <a:rPr b="0" i="0" lang="en-US" sz="3200" u="none" cap="none" strike="noStrike">
                <a:solidFill>
                  <a:srgbClr val="3F3F3F"/>
                </a:solidFill>
                <a:latin typeface="Calibri"/>
                <a:ea typeface="Calibri"/>
                <a:cs typeface="Calibri"/>
                <a:sym typeface="Calibri"/>
              </a:rPr>
              <a:t>7-Series Architecture Overview</a:t>
            </a:r>
            <a:endParaRPr b="0" i="0" sz="3200" u="none" cap="none" strike="noStrike">
              <a:solidFill>
                <a:srgbClr val="3F3F3F"/>
              </a:solidFill>
              <a:latin typeface="Calibri"/>
              <a:ea typeface="Calibri"/>
              <a:cs typeface="Calibri"/>
              <a:sym typeface="Calibri"/>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5"/>
          <p:cNvSpPr txBox="1"/>
          <p:nvPr>
            <p:ph idx="1" type="body"/>
          </p:nvPr>
        </p:nvSpPr>
        <p:spPr>
          <a:xfrm>
            <a:off x="609441" y="1327151"/>
            <a:ext cx="5205433" cy="4268337"/>
          </a:xfrm>
          <a:prstGeom prst="rect">
            <a:avLst/>
          </a:prstGeom>
          <a:noFill/>
          <a:ln>
            <a:noFill/>
          </a:ln>
        </p:spPr>
        <p:txBody>
          <a:bodyPr anchorCtr="0" anchor="t" bIns="45700" lIns="91425" spcFirstLastPara="1" rIns="91425" wrap="square" tIns="45700">
            <a:noAutofit/>
          </a:bodyPr>
          <a:lstStyle/>
          <a:p>
            <a:pPr indent="-290513" lvl="0" marL="290513" marR="0" rtl="0" algn="l">
              <a:lnSpc>
                <a:spcPct val="110000"/>
              </a:lnSpc>
              <a:spcBef>
                <a:spcPts val="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LUTs can be two 5-input LUTs with common input</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Minimal speed impact to a 6-input LUT</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One or two outputs</a:t>
            </a:r>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Any combinatorial function of six variables or two functions of five variables</a:t>
            </a:r>
            <a:endParaRPr b="0" i="0" sz="2200" u="none" cap="none" strike="noStrike">
              <a:solidFill>
                <a:schemeClr val="accent4"/>
              </a:solidFill>
              <a:latin typeface="Arial"/>
              <a:ea typeface="Arial"/>
              <a:cs typeface="Arial"/>
              <a:sym typeface="Arial"/>
            </a:endParaRPr>
          </a:p>
        </p:txBody>
      </p:sp>
      <p:sp>
        <p:nvSpPr>
          <p:cNvPr id="120" name="Google Shape;120;p15"/>
          <p:cNvSpPr txBox="1"/>
          <p:nvPr>
            <p:ph idx="12" type="sldNum"/>
          </p:nvPr>
        </p:nvSpPr>
        <p:spPr>
          <a:xfrm>
            <a:off x="609441" y="6710664"/>
            <a:ext cx="2091300" cy="24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Arial"/>
                <a:ea typeface="Arial"/>
                <a:cs typeface="Arial"/>
                <a:sym typeface="Arial"/>
              </a:rPr>
              <a:t>7-Series Architecture Overview 11-</a:t>
            </a:r>
            <a:fld id="{00000000-1234-1234-1234-123412341234}" type="slidenum">
              <a:rPr lang="en-US"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
        <p:nvSpPr>
          <p:cNvPr id="121" name="Google Shape;121;p15"/>
          <p:cNvSpPr txBox="1"/>
          <p:nvPr>
            <p:ph type="title"/>
          </p:nvPr>
        </p:nvSpPr>
        <p:spPr>
          <a:xfrm>
            <a:off x="609441" y="209551"/>
            <a:ext cx="10969943" cy="530352"/>
          </a:xfrm>
          <a:prstGeom prst="rect">
            <a:avLst/>
          </a:prstGeom>
          <a:noFill/>
          <a:ln>
            <a:noFill/>
          </a:ln>
        </p:spPr>
        <p:txBody>
          <a:bodyPr anchorCtr="0" anchor="t" bIns="45700" lIns="0" spcFirstLastPara="1" rIns="91425" wrap="square" tIns="45700">
            <a:noAutofit/>
          </a:bodyPr>
          <a:lstStyle/>
          <a:p>
            <a:pPr indent="0" lvl="0" marL="0" marR="0" rtl="0" algn="l">
              <a:lnSpc>
                <a:spcPct val="98000"/>
              </a:lnSpc>
              <a:spcBef>
                <a:spcPts val="0"/>
              </a:spcBef>
              <a:spcAft>
                <a:spcPts val="0"/>
              </a:spcAft>
              <a:buNone/>
            </a:pPr>
            <a:r>
              <a:rPr b="0" i="0" lang="en-US" sz="3200" u="none" cap="none" strike="noStrike">
                <a:solidFill>
                  <a:srgbClr val="3F3F3F"/>
                </a:solidFill>
                <a:latin typeface="Calibri"/>
                <a:ea typeface="Calibri"/>
                <a:cs typeface="Calibri"/>
                <a:sym typeface="Calibri"/>
              </a:rPr>
              <a:t>6-Input LUT with Dual Output</a:t>
            </a:r>
            <a:endParaRPr b="0" i="0" sz="3200" u="none" cap="none" strike="noStrike">
              <a:solidFill>
                <a:srgbClr val="3F3F3F"/>
              </a:solidFill>
              <a:latin typeface="Calibri"/>
              <a:ea typeface="Calibri"/>
              <a:cs typeface="Calibri"/>
              <a:sym typeface="Calibri"/>
            </a:endParaRPr>
          </a:p>
        </p:txBody>
      </p:sp>
      <p:sp>
        <p:nvSpPr>
          <p:cNvPr id="122" name="Google Shape;122;p15"/>
          <p:cNvSpPr txBox="1"/>
          <p:nvPr>
            <p:ph idx="11" type="ftr"/>
          </p:nvPr>
        </p:nvSpPr>
        <p:spPr>
          <a:xfrm>
            <a:off x="4164515" y="6579165"/>
            <a:ext cx="3859795" cy="24688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 Copyright 2016 Xilinx</a:t>
            </a:r>
            <a:endParaRPr sz="1000">
              <a:solidFill>
                <a:schemeClr val="dk1"/>
              </a:solidFill>
              <a:latin typeface="Arial"/>
              <a:ea typeface="Arial"/>
              <a:cs typeface="Arial"/>
              <a:sym typeface="Arial"/>
            </a:endParaRPr>
          </a:p>
        </p:txBody>
      </p:sp>
      <p:sp>
        <p:nvSpPr>
          <p:cNvPr id="123" name="Google Shape;123;p15"/>
          <p:cNvSpPr/>
          <p:nvPr/>
        </p:nvSpPr>
        <p:spPr>
          <a:xfrm>
            <a:off x="6113382" y="1758387"/>
            <a:ext cx="5830967" cy="341368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6"/>
          <p:cNvSpPr txBox="1"/>
          <p:nvPr>
            <p:ph idx="1" type="body"/>
          </p:nvPr>
        </p:nvSpPr>
        <p:spPr>
          <a:xfrm>
            <a:off x="609441" y="1327151"/>
            <a:ext cx="5480641" cy="4268337"/>
          </a:xfrm>
          <a:prstGeom prst="rect">
            <a:avLst/>
          </a:prstGeom>
          <a:noFill/>
          <a:ln>
            <a:noFill/>
          </a:ln>
        </p:spPr>
        <p:txBody>
          <a:bodyPr anchorCtr="0" anchor="t" bIns="45700" lIns="91425" spcFirstLastPara="1" rIns="91425" wrap="square" tIns="45700">
            <a:noAutofit/>
          </a:bodyPr>
          <a:lstStyle/>
          <a:p>
            <a:pPr indent="-290513" lvl="0" marL="290513" marR="0" rtl="0" algn="l">
              <a:lnSpc>
                <a:spcPct val="110000"/>
              </a:lnSpc>
              <a:spcBef>
                <a:spcPts val="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Each F7MUX combines the outputs of two LUTs together</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Can implement an arbitrary 7-input function</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Can implement an 8-1 multiplexer</a:t>
            </a:r>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The F8MUX combines the outputs of the two F7MUXes</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Can implement an arbitrary 8-input function</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Can implement a 16-1 multiplexer</a:t>
            </a:r>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MUX is controlled by the BX/CX/DX slice input</a:t>
            </a:r>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MUX output can drive out combinatorially or to the flip-flop/latch</a:t>
            </a:r>
            <a:endParaRPr/>
          </a:p>
        </p:txBody>
      </p:sp>
      <p:sp>
        <p:nvSpPr>
          <p:cNvPr id="129" name="Google Shape;129;p16"/>
          <p:cNvSpPr txBox="1"/>
          <p:nvPr>
            <p:ph idx="12" type="sldNum"/>
          </p:nvPr>
        </p:nvSpPr>
        <p:spPr>
          <a:xfrm>
            <a:off x="609441" y="6710664"/>
            <a:ext cx="2091300" cy="24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Arial"/>
                <a:ea typeface="Arial"/>
                <a:cs typeface="Arial"/>
                <a:sym typeface="Arial"/>
              </a:rPr>
              <a:t>7-Series Architecture Overview 11-</a:t>
            </a:r>
            <a:fld id="{00000000-1234-1234-1234-123412341234}" type="slidenum">
              <a:rPr lang="en-US"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
        <p:nvSpPr>
          <p:cNvPr id="130" name="Google Shape;130;p16"/>
          <p:cNvSpPr txBox="1"/>
          <p:nvPr>
            <p:ph type="title"/>
          </p:nvPr>
        </p:nvSpPr>
        <p:spPr>
          <a:xfrm>
            <a:off x="609441" y="209551"/>
            <a:ext cx="10969943" cy="530352"/>
          </a:xfrm>
          <a:prstGeom prst="rect">
            <a:avLst/>
          </a:prstGeom>
          <a:noFill/>
          <a:ln>
            <a:noFill/>
          </a:ln>
        </p:spPr>
        <p:txBody>
          <a:bodyPr anchorCtr="0" anchor="t" bIns="45700" lIns="0" spcFirstLastPara="1" rIns="91425" wrap="square" tIns="45700">
            <a:noAutofit/>
          </a:bodyPr>
          <a:lstStyle/>
          <a:p>
            <a:pPr indent="0" lvl="0" marL="0" marR="0" rtl="0" algn="l">
              <a:lnSpc>
                <a:spcPct val="98000"/>
              </a:lnSpc>
              <a:spcBef>
                <a:spcPts val="0"/>
              </a:spcBef>
              <a:spcAft>
                <a:spcPts val="0"/>
              </a:spcAft>
              <a:buNone/>
            </a:pPr>
            <a:r>
              <a:rPr b="0" i="0" lang="en-US" sz="3200" u="none" cap="none" strike="noStrike">
                <a:solidFill>
                  <a:srgbClr val="3F3F3F"/>
                </a:solidFill>
                <a:latin typeface="Calibri"/>
                <a:ea typeface="Calibri"/>
                <a:cs typeface="Calibri"/>
                <a:sym typeface="Calibri"/>
              </a:rPr>
              <a:t>Wide Multiplexers</a:t>
            </a:r>
            <a:endParaRPr b="0" i="0" sz="3200" u="none" cap="none" strike="noStrike">
              <a:solidFill>
                <a:srgbClr val="3F3F3F"/>
              </a:solidFill>
              <a:latin typeface="Calibri"/>
              <a:ea typeface="Calibri"/>
              <a:cs typeface="Calibri"/>
              <a:sym typeface="Calibri"/>
            </a:endParaRPr>
          </a:p>
        </p:txBody>
      </p:sp>
      <p:sp>
        <p:nvSpPr>
          <p:cNvPr id="131" name="Google Shape;131;p16"/>
          <p:cNvSpPr txBox="1"/>
          <p:nvPr>
            <p:ph idx="11" type="ftr"/>
          </p:nvPr>
        </p:nvSpPr>
        <p:spPr>
          <a:xfrm>
            <a:off x="4164515" y="6579165"/>
            <a:ext cx="3859795" cy="24688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 Copyright 2016 Xilinx</a:t>
            </a:r>
            <a:endParaRPr sz="1000">
              <a:solidFill>
                <a:schemeClr val="dk1"/>
              </a:solidFill>
              <a:latin typeface="Arial"/>
              <a:ea typeface="Arial"/>
              <a:cs typeface="Arial"/>
              <a:sym typeface="Arial"/>
            </a:endParaRPr>
          </a:p>
        </p:txBody>
      </p:sp>
      <p:pic>
        <p:nvPicPr>
          <p:cNvPr id="132" name="Google Shape;132;p16"/>
          <p:cNvPicPr preferRelativeResize="0"/>
          <p:nvPr/>
        </p:nvPicPr>
        <p:blipFill rotWithShape="1">
          <a:blip r:embed="rId3">
            <a:alphaModFix/>
          </a:blip>
          <a:srcRect b="0" l="0" r="0" t="0"/>
          <a:stretch/>
        </p:blipFill>
        <p:spPr>
          <a:xfrm>
            <a:off x="7362825" y="1619250"/>
            <a:ext cx="4124325" cy="4362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7"/>
          <p:cNvSpPr txBox="1"/>
          <p:nvPr>
            <p:ph idx="1" type="body"/>
          </p:nvPr>
        </p:nvSpPr>
        <p:spPr>
          <a:xfrm>
            <a:off x="609441" y="1327151"/>
            <a:ext cx="5471763" cy="4268337"/>
          </a:xfrm>
          <a:prstGeom prst="rect">
            <a:avLst/>
          </a:prstGeom>
          <a:noFill/>
          <a:ln>
            <a:noFill/>
          </a:ln>
        </p:spPr>
        <p:txBody>
          <a:bodyPr anchorCtr="0" anchor="t" bIns="45700" lIns="91425" spcFirstLastPara="1" rIns="91425" wrap="square" tIns="45700">
            <a:noAutofit/>
          </a:bodyPr>
          <a:lstStyle/>
          <a:p>
            <a:pPr indent="-290513" lvl="0" marL="290513" marR="0" rtl="0" algn="l">
              <a:lnSpc>
                <a:spcPct val="110000"/>
              </a:lnSpc>
              <a:spcBef>
                <a:spcPts val="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Carry chain can implement fast arithmetic addition and subtraction</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Carry out is propagated vertically through the four LUTs in a slice</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The carry chain propagates from one slice to the slice in the same column in the CLB above</a:t>
            </a:r>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Carry look-ahead</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Combinatorial carry look-ahead over the four LUTs in a slice</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Implements faster carry cascading from slice to slice</a:t>
            </a:r>
            <a:endParaRPr/>
          </a:p>
          <a:p>
            <a:pPr indent="-167577" lvl="0" marL="290513" marR="0" rtl="0" algn="l">
              <a:lnSpc>
                <a:spcPct val="110000"/>
              </a:lnSpc>
              <a:spcBef>
                <a:spcPts val="800"/>
              </a:spcBef>
              <a:spcAft>
                <a:spcPts val="0"/>
              </a:spcAft>
              <a:buClr>
                <a:schemeClr val="dk2"/>
              </a:buClr>
              <a:buSzPts val="1936"/>
              <a:buFont typeface="Noto Sans Symbols"/>
              <a:buNone/>
            </a:pPr>
            <a:r>
              <a:t/>
            </a:r>
            <a:endParaRPr b="0" i="0" sz="2200" u="none" cap="none" strike="noStrike">
              <a:solidFill>
                <a:schemeClr val="accent4"/>
              </a:solidFill>
              <a:latin typeface="Arial"/>
              <a:ea typeface="Arial"/>
              <a:cs typeface="Arial"/>
              <a:sym typeface="Arial"/>
            </a:endParaRPr>
          </a:p>
        </p:txBody>
      </p:sp>
      <p:sp>
        <p:nvSpPr>
          <p:cNvPr id="138" name="Google Shape;138;p17"/>
          <p:cNvSpPr txBox="1"/>
          <p:nvPr>
            <p:ph idx="12" type="sldNum"/>
          </p:nvPr>
        </p:nvSpPr>
        <p:spPr>
          <a:xfrm>
            <a:off x="609441" y="6710664"/>
            <a:ext cx="2091300" cy="24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Arial"/>
                <a:ea typeface="Arial"/>
                <a:cs typeface="Arial"/>
                <a:sym typeface="Arial"/>
              </a:rPr>
              <a:t>7-Series Architecture Overview 11-</a:t>
            </a:r>
            <a:fld id="{00000000-1234-1234-1234-123412341234}" type="slidenum">
              <a:rPr lang="en-US"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
        <p:nvSpPr>
          <p:cNvPr id="139" name="Google Shape;139;p17"/>
          <p:cNvSpPr txBox="1"/>
          <p:nvPr>
            <p:ph type="title"/>
          </p:nvPr>
        </p:nvSpPr>
        <p:spPr>
          <a:xfrm>
            <a:off x="609441" y="209551"/>
            <a:ext cx="10969943" cy="530352"/>
          </a:xfrm>
          <a:prstGeom prst="rect">
            <a:avLst/>
          </a:prstGeom>
          <a:noFill/>
          <a:ln>
            <a:noFill/>
          </a:ln>
        </p:spPr>
        <p:txBody>
          <a:bodyPr anchorCtr="0" anchor="t" bIns="45700" lIns="0" spcFirstLastPara="1" rIns="91425" wrap="square" tIns="45700">
            <a:noAutofit/>
          </a:bodyPr>
          <a:lstStyle/>
          <a:p>
            <a:pPr indent="0" lvl="0" marL="0" marR="0" rtl="0" algn="l">
              <a:lnSpc>
                <a:spcPct val="98000"/>
              </a:lnSpc>
              <a:spcBef>
                <a:spcPts val="0"/>
              </a:spcBef>
              <a:spcAft>
                <a:spcPts val="0"/>
              </a:spcAft>
              <a:buNone/>
            </a:pPr>
            <a:r>
              <a:rPr b="0" i="0" lang="en-US" sz="3200" u="none" cap="none" strike="noStrike">
                <a:solidFill>
                  <a:srgbClr val="3F3F3F"/>
                </a:solidFill>
                <a:latin typeface="Calibri"/>
                <a:ea typeface="Calibri"/>
                <a:cs typeface="Calibri"/>
                <a:sym typeface="Calibri"/>
              </a:rPr>
              <a:t>Carry Chain</a:t>
            </a:r>
            <a:endParaRPr b="0" i="0" sz="3200" u="none" cap="none" strike="noStrike">
              <a:solidFill>
                <a:srgbClr val="3F3F3F"/>
              </a:solidFill>
              <a:latin typeface="Calibri"/>
              <a:ea typeface="Calibri"/>
              <a:cs typeface="Calibri"/>
              <a:sym typeface="Calibri"/>
            </a:endParaRPr>
          </a:p>
        </p:txBody>
      </p:sp>
      <p:sp>
        <p:nvSpPr>
          <p:cNvPr id="140" name="Google Shape;140;p17"/>
          <p:cNvSpPr txBox="1"/>
          <p:nvPr>
            <p:ph idx="11" type="ftr"/>
          </p:nvPr>
        </p:nvSpPr>
        <p:spPr>
          <a:xfrm>
            <a:off x="4164515" y="6579165"/>
            <a:ext cx="3859795" cy="24688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 Copyright 2016 Xilinx</a:t>
            </a:r>
            <a:endParaRPr sz="1000">
              <a:solidFill>
                <a:schemeClr val="dk1"/>
              </a:solidFill>
              <a:latin typeface="Arial"/>
              <a:ea typeface="Arial"/>
              <a:cs typeface="Arial"/>
              <a:sym typeface="Arial"/>
            </a:endParaRPr>
          </a:p>
        </p:txBody>
      </p:sp>
      <p:pic>
        <p:nvPicPr>
          <p:cNvPr id="141" name="Google Shape;141;p17"/>
          <p:cNvPicPr preferRelativeResize="0"/>
          <p:nvPr/>
        </p:nvPicPr>
        <p:blipFill rotWithShape="1">
          <a:blip r:embed="rId3">
            <a:alphaModFix/>
          </a:blip>
          <a:srcRect b="0" l="0" r="0" t="0"/>
          <a:stretch/>
        </p:blipFill>
        <p:spPr>
          <a:xfrm>
            <a:off x="7105650" y="1504950"/>
            <a:ext cx="4324350" cy="4457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8"/>
          <p:cNvSpPr txBox="1"/>
          <p:nvPr>
            <p:ph idx="1" type="body"/>
          </p:nvPr>
        </p:nvSpPr>
        <p:spPr>
          <a:xfrm>
            <a:off x="609441" y="1327151"/>
            <a:ext cx="5480641" cy="4268337"/>
          </a:xfrm>
          <a:prstGeom prst="rect">
            <a:avLst/>
          </a:prstGeom>
          <a:noFill/>
          <a:ln>
            <a:noFill/>
          </a:ln>
        </p:spPr>
        <p:txBody>
          <a:bodyPr anchorCtr="0" anchor="t" bIns="45700" lIns="91425" spcFirstLastPara="1" rIns="91425" wrap="square" tIns="45700">
            <a:noAutofit/>
          </a:bodyPr>
          <a:lstStyle/>
          <a:p>
            <a:pPr indent="-290513" lvl="0" marL="290513" marR="0" rtl="0" algn="l">
              <a:lnSpc>
                <a:spcPct val="110000"/>
              </a:lnSpc>
              <a:spcBef>
                <a:spcPts val="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Each slice has four flip-flop/latches (FF/L)</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Can be configured as either flip-flops or latches</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The D input can come from the O6 LUT output, the carry chain, the wide multiplexer, or the AX/BX/CX/DX slice input</a:t>
            </a:r>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Each slice also has four flip-flops (FF)</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D input can come from O5 output or the AX/BX/CX/DX input</a:t>
            </a:r>
            <a:endParaRPr/>
          </a:p>
          <a:p>
            <a:pPr indent="-174625" lvl="2" marL="682625" marR="0" rtl="0" algn="l">
              <a:lnSpc>
                <a:spcPct val="110000"/>
              </a:lnSpc>
              <a:spcBef>
                <a:spcPts val="28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These don’t have access to the carry chain, wide multiplexers, or the slice inputs</a:t>
            </a:r>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If any of the FF/L are configured as latches, the four FFs are not available</a:t>
            </a:r>
            <a:endParaRPr/>
          </a:p>
        </p:txBody>
      </p:sp>
      <p:sp>
        <p:nvSpPr>
          <p:cNvPr id="147" name="Google Shape;147;p18"/>
          <p:cNvSpPr txBox="1"/>
          <p:nvPr>
            <p:ph idx="12" type="sldNum"/>
          </p:nvPr>
        </p:nvSpPr>
        <p:spPr>
          <a:xfrm>
            <a:off x="609441" y="6710664"/>
            <a:ext cx="2091300" cy="24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Arial"/>
                <a:ea typeface="Arial"/>
                <a:cs typeface="Arial"/>
                <a:sym typeface="Arial"/>
              </a:rPr>
              <a:t>7-Series Architecture Overview 11-</a:t>
            </a:r>
            <a:fld id="{00000000-1234-1234-1234-123412341234}" type="slidenum">
              <a:rPr lang="en-US"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
        <p:nvSpPr>
          <p:cNvPr id="148" name="Google Shape;148;p18"/>
          <p:cNvSpPr txBox="1"/>
          <p:nvPr>
            <p:ph type="title"/>
          </p:nvPr>
        </p:nvSpPr>
        <p:spPr>
          <a:xfrm>
            <a:off x="609441" y="209551"/>
            <a:ext cx="10969943" cy="530352"/>
          </a:xfrm>
          <a:prstGeom prst="rect">
            <a:avLst/>
          </a:prstGeom>
          <a:noFill/>
          <a:ln>
            <a:noFill/>
          </a:ln>
        </p:spPr>
        <p:txBody>
          <a:bodyPr anchorCtr="0" anchor="t" bIns="45700" lIns="0" spcFirstLastPara="1" rIns="91425" wrap="square" tIns="45700">
            <a:noAutofit/>
          </a:bodyPr>
          <a:lstStyle/>
          <a:p>
            <a:pPr indent="0" lvl="0" marL="0" marR="0" rtl="0" algn="l">
              <a:lnSpc>
                <a:spcPct val="98000"/>
              </a:lnSpc>
              <a:spcBef>
                <a:spcPts val="0"/>
              </a:spcBef>
              <a:spcAft>
                <a:spcPts val="0"/>
              </a:spcAft>
              <a:buNone/>
            </a:pPr>
            <a:r>
              <a:rPr b="0" i="0" lang="en-US" sz="3200" u="none" cap="none" strike="noStrike">
                <a:solidFill>
                  <a:srgbClr val="3F3F3F"/>
                </a:solidFill>
                <a:latin typeface="Calibri"/>
                <a:ea typeface="Calibri"/>
                <a:cs typeface="Calibri"/>
                <a:sym typeface="Calibri"/>
              </a:rPr>
              <a:t>Slice Flip-Flops and Flip-Flop/Latches</a:t>
            </a:r>
            <a:endParaRPr b="0" i="0" sz="3200" u="none" cap="none" strike="noStrike">
              <a:solidFill>
                <a:srgbClr val="3F3F3F"/>
              </a:solidFill>
              <a:latin typeface="Calibri"/>
              <a:ea typeface="Calibri"/>
              <a:cs typeface="Calibri"/>
              <a:sym typeface="Calibri"/>
            </a:endParaRPr>
          </a:p>
        </p:txBody>
      </p:sp>
      <p:sp>
        <p:nvSpPr>
          <p:cNvPr id="149" name="Google Shape;149;p18"/>
          <p:cNvSpPr txBox="1"/>
          <p:nvPr>
            <p:ph idx="11" type="ftr"/>
          </p:nvPr>
        </p:nvSpPr>
        <p:spPr>
          <a:xfrm>
            <a:off x="4164515" y="6579165"/>
            <a:ext cx="3859795" cy="24688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 Copyright 2016 Xilinx</a:t>
            </a:r>
            <a:endParaRPr sz="1000">
              <a:solidFill>
                <a:schemeClr val="dk1"/>
              </a:solidFill>
              <a:latin typeface="Arial"/>
              <a:ea typeface="Arial"/>
              <a:cs typeface="Arial"/>
              <a:sym typeface="Arial"/>
            </a:endParaRPr>
          </a:p>
        </p:txBody>
      </p:sp>
      <p:pic>
        <p:nvPicPr>
          <p:cNvPr id="150" name="Google Shape;150;p18"/>
          <p:cNvPicPr preferRelativeResize="0"/>
          <p:nvPr/>
        </p:nvPicPr>
        <p:blipFill rotWithShape="1">
          <a:blip r:embed="rId3">
            <a:alphaModFix/>
          </a:blip>
          <a:srcRect b="0" l="0" r="0" t="0"/>
          <a:stretch/>
        </p:blipFill>
        <p:spPr>
          <a:xfrm>
            <a:off x="6934200" y="1209674"/>
            <a:ext cx="4724400" cy="49244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9"/>
          <p:cNvSpPr txBox="1"/>
          <p:nvPr>
            <p:ph idx="1" type="body"/>
          </p:nvPr>
        </p:nvSpPr>
        <p:spPr>
          <a:xfrm>
            <a:off x="609441" y="1327151"/>
            <a:ext cx="10975336" cy="4268337"/>
          </a:xfrm>
          <a:prstGeom prst="rect">
            <a:avLst/>
          </a:prstGeom>
          <a:noFill/>
          <a:ln>
            <a:noFill/>
          </a:ln>
        </p:spPr>
        <p:txBody>
          <a:bodyPr anchorCtr="0" anchor="t" bIns="45700" lIns="91425" spcFirstLastPara="1" rIns="91425" wrap="square" tIns="45700">
            <a:noAutofit/>
          </a:bodyPr>
          <a:lstStyle/>
          <a:p>
            <a:pPr indent="-290513" lvl="0" marL="290513" marR="0" rtl="0" algn="l">
              <a:lnSpc>
                <a:spcPct val="110000"/>
              </a:lnSpc>
              <a:spcBef>
                <a:spcPts val="0"/>
              </a:spcBef>
              <a:spcAft>
                <a:spcPts val="0"/>
              </a:spcAft>
              <a:buClr>
                <a:schemeClr val="dk2"/>
              </a:buClr>
              <a:buSzPts val="1936"/>
              <a:buFont typeface="Noto Sans Symbols"/>
              <a:buChar char="•"/>
            </a:pPr>
            <a:r>
              <a:rPr b="0" i="0" lang="en-US" sz="2200" u="none" cap="none" strike="noStrike">
                <a:solidFill>
                  <a:schemeClr val="dk1"/>
                </a:solidFill>
                <a:latin typeface="Arial"/>
                <a:ea typeface="Arial"/>
                <a:cs typeface="Arial"/>
                <a:sym typeface="Arial"/>
              </a:rPr>
              <a:t>SLICEM can be used for memory</a:t>
            </a:r>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dk1"/>
                </a:solidFill>
                <a:latin typeface="Arial"/>
                <a:ea typeface="Arial"/>
                <a:cs typeface="Arial"/>
                <a:sym typeface="Arial"/>
              </a:rPr>
              <a:t>Synchronous write, asynchronous read</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Can be converted to synchronous read using the flip-flops available in the slice</a:t>
            </a:r>
            <a:endParaRPr b="0" i="0" sz="1600" u="none" cap="none" strike="noStrike">
              <a:solidFill>
                <a:schemeClr val="dk1"/>
              </a:solidFill>
              <a:latin typeface="Arial"/>
              <a:ea typeface="Arial"/>
              <a:cs typeface="Arial"/>
              <a:sym typeface="Arial"/>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dk1"/>
                </a:solidFill>
                <a:latin typeface="Arial"/>
                <a:ea typeface="Arial"/>
                <a:cs typeface="Arial"/>
                <a:sym typeface="Arial"/>
              </a:rPr>
              <a:t>Various configurations</a:t>
            </a:r>
            <a:endParaRPr b="0" i="0" sz="2200" u="none" cap="none" strike="noStrike">
              <a:solidFill>
                <a:schemeClr val="dk1"/>
              </a:solidFill>
              <a:latin typeface="Arial"/>
              <a:ea typeface="Arial"/>
              <a:cs typeface="Arial"/>
              <a:sym typeface="Arial"/>
            </a:endParaRPr>
          </a:p>
          <a:p>
            <a:pPr indent="-180975" lvl="1" marL="574675" marR="0" rtl="0" algn="l">
              <a:lnSpc>
                <a:spcPct val="10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Single port</a:t>
            </a:r>
            <a:endParaRPr b="0" i="0" sz="1600" u="none" cap="none" strike="noStrike">
              <a:solidFill>
                <a:schemeClr val="dk1"/>
              </a:solidFill>
              <a:latin typeface="Arial"/>
              <a:ea typeface="Arial"/>
              <a:cs typeface="Arial"/>
              <a:sym typeface="Arial"/>
            </a:endParaRPr>
          </a:p>
          <a:p>
            <a:pPr indent="-173037" lvl="2" marL="858838" marR="0" rtl="0" algn="l">
              <a:lnSpc>
                <a:spcPct val="100000"/>
              </a:lnSpc>
              <a:spcBef>
                <a:spcPts val="28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One LUT6 = 64x1 or 32x2 RAM</a:t>
            </a:r>
            <a:endParaRPr b="0" i="0" sz="1400" u="none" cap="none" strike="noStrike">
              <a:solidFill>
                <a:schemeClr val="dk1"/>
              </a:solidFill>
              <a:latin typeface="Arial"/>
              <a:ea typeface="Arial"/>
              <a:cs typeface="Arial"/>
              <a:sym typeface="Arial"/>
            </a:endParaRPr>
          </a:p>
          <a:p>
            <a:pPr indent="-173037" lvl="2" marL="858838" marR="0" rtl="0" algn="l">
              <a:lnSpc>
                <a:spcPct val="100000"/>
              </a:lnSpc>
              <a:spcBef>
                <a:spcPts val="28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Cascadable up to 256x1 RAM </a:t>
            </a:r>
            <a:endParaRPr b="0" i="0" sz="1400" u="none" cap="none" strike="noStrike">
              <a:solidFill>
                <a:schemeClr val="dk1"/>
              </a:solidFill>
              <a:latin typeface="Arial"/>
              <a:ea typeface="Arial"/>
              <a:cs typeface="Arial"/>
              <a:sym typeface="Arial"/>
            </a:endParaRPr>
          </a:p>
          <a:p>
            <a:pPr indent="-180975" lvl="1" marL="574675" marR="0" rtl="0" algn="l">
              <a:lnSpc>
                <a:spcPct val="10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Dual port (D)</a:t>
            </a:r>
            <a:endParaRPr b="0" i="0" sz="1600" u="none" cap="none" strike="noStrike">
              <a:solidFill>
                <a:schemeClr val="dk1"/>
              </a:solidFill>
              <a:latin typeface="Arial"/>
              <a:ea typeface="Arial"/>
              <a:cs typeface="Arial"/>
              <a:sym typeface="Arial"/>
            </a:endParaRPr>
          </a:p>
          <a:p>
            <a:pPr indent="-173037" lvl="2" marL="858838" marR="0" rtl="0" algn="l">
              <a:lnSpc>
                <a:spcPct val="100000"/>
              </a:lnSpc>
              <a:spcBef>
                <a:spcPts val="28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1 read / write port + 1 read-only port </a:t>
            </a:r>
            <a:endParaRPr b="0" i="0" sz="1400" u="none" cap="none" strike="noStrike">
              <a:solidFill>
                <a:schemeClr val="dk1"/>
              </a:solidFill>
              <a:latin typeface="Arial"/>
              <a:ea typeface="Arial"/>
              <a:cs typeface="Arial"/>
              <a:sym typeface="Arial"/>
            </a:endParaRPr>
          </a:p>
          <a:p>
            <a:pPr indent="-180975" lvl="1" marL="574675" marR="0" rtl="0" algn="l">
              <a:lnSpc>
                <a:spcPct val="10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Simple dual port (SDP)</a:t>
            </a:r>
            <a:endParaRPr b="0" i="0" sz="1600" u="none" cap="none" strike="noStrike">
              <a:solidFill>
                <a:schemeClr val="dk1"/>
              </a:solidFill>
              <a:latin typeface="Arial"/>
              <a:ea typeface="Arial"/>
              <a:cs typeface="Arial"/>
              <a:sym typeface="Arial"/>
            </a:endParaRPr>
          </a:p>
          <a:p>
            <a:pPr indent="-173037" lvl="2" marL="858838" marR="0" rtl="0" algn="l">
              <a:lnSpc>
                <a:spcPct val="100000"/>
              </a:lnSpc>
              <a:spcBef>
                <a:spcPts val="28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1 write-only port + 1 read-only port </a:t>
            </a:r>
            <a:endParaRPr b="0" i="0" sz="1400" u="none" cap="none" strike="noStrike">
              <a:solidFill>
                <a:schemeClr val="dk1"/>
              </a:solidFill>
              <a:latin typeface="Arial"/>
              <a:ea typeface="Arial"/>
              <a:cs typeface="Arial"/>
              <a:sym typeface="Arial"/>
            </a:endParaRPr>
          </a:p>
          <a:p>
            <a:pPr indent="-180975" lvl="1" marL="574675" marR="0" rtl="0" algn="l">
              <a:lnSpc>
                <a:spcPct val="10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Quad-port (Q)</a:t>
            </a:r>
            <a:endParaRPr b="0" i="0" sz="1600" u="none" cap="none" strike="noStrike">
              <a:solidFill>
                <a:schemeClr val="dk1"/>
              </a:solidFill>
              <a:latin typeface="Arial"/>
              <a:ea typeface="Arial"/>
              <a:cs typeface="Arial"/>
              <a:sym typeface="Arial"/>
            </a:endParaRPr>
          </a:p>
          <a:p>
            <a:pPr indent="-173037" lvl="2" marL="858838" marR="0" rtl="0" algn="l">
              <a:lnSpc>
                <a:spcPct val="100000"/>
              </a:lnSpc>
              <a:spcBef>
                <a:spcPts val="28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1 read / write port + 3 read-only ports</a:t>
            </a:r>
            <a:endParaRPr b="0" i="0" sz="1400" u="none" cap="none" strike="noStrike">
              <a:solidFill>
                <a:schemeClr val="dk1"/>
              </a:solidFill>
              <a:latin typeface="Arial"/>
              <a:ea typeface="Arial"/>
              <a:cs typeface="Arial"/>
              <a:sym typeface="Arial"/>
            </a:endParaRPr>
          </a:p>
          <a:p>
            <a:pPr indent="-167577" lvl="0" marL="290513" marR="0" rtl="0" algn="l">
              <a:lnSpc>
                <a:spcPct val="110000"/>
              </a:lnSpc>
              <a:spcBef>
                <a:spcPts val="800"/>
              </a:spcBef>
              <a:spcAft>
                <a:spcPts val="0"/>
              </a:spcAft>
              <a:buClr>
                <a:schemeClr val="dk2"/>
              </a:buClr>
              <a:buSzPts val="1936"/>
              <a:buFont typeface="Noto Sans Symbols"/>
              <a:buNone/>
            </a:pPr>
            <a:r>
              <a:t/>
            </a:r>
            <a:endParaRPr b="0" i="0" sz="2200" u="none" cap="none" strike="noStrike">
              <a:solidFill>
                <a:schemeClr val="accent4"/>
              </a:solidFill>
              <a:latin typeface="Arial"/>
              <a:ea typeface="Arial"/>
              <a:cs typeface="Arial"/>
              <a:sym typeface="Arial"/>
            </a:endParaRPr>
          </a:p>
        </p:txBody>
      </p:sp>
      <p:sp>
        <p:nvSpPr>
          <p:cNvPr id="156" name="Google Shape;156;p19"/>
          <p:cNvSpPr txBox="1"/>
          <p:nvPr>
            <p:ph idx="12" type="sldNum"/>
          </p:nvPr>
        </p:nvSpPr>
        <p:spPr>
          <a:xfrm>
            <a:off x="609441" y="6577014"/>
            <a:ext cx="2754861" cy="2490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Arial"/>
                <a:ea typeface="Arial"/>
                <a:cs typeface="Arial"/>
                <a:sym typeface="Arial"/>
              </a:rPr>
              <a:t>7-Series Architecture Overview 11-</a:t>
            </a:r>
            <a:fld id="{00000000-1234-1234-1234-123412341234}" type="slidenum">
              <a:rPr lang="en-US"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
        <p:nvSpPr>
          <p:cNvPr id="157" name="Google Shape;157;p19"/>
          <p:cNvSpPr txBox="1"/>
          <p:nvPr>
            <p:ph type="title"/>
          </p:nvPr>
        </p:nvSpPr>
        <p:spPr>
          <a:xfrm>
            <a:off x="609441" y="209551"/>
            <a:ext cx="10969943" cy="530352"/>
          </a:xfrm>
          <a:prstGeom prst="rect">
            <a:avLst/>
          </a:prstGeom>
          <a:noFill/>
          <a:ln>
            <a:noFill/>
          </a:ln>
        </p:spPr>
        <p:txBody>
          <a:bodyPr anchorCtr="0" anchor="t" bIns="45700" lIns="0" spcFirstLastPara="1" rIns="91425" wrap="square" tIns="45700">
            <a:noAutofit/>
          </a:bodyPr>
          <a:lstStyle/>
          <a:p>
            <a:pPr indent="0" lvl="0" marL="0" marR="0" rtl="0" algn="l">
              <a:lnSpc>
                <a:spcPct val="98000"/>
              </a:lnSpc>
              <a:spcBef>
                <a:spcPts val="0"/>
              </a:spcBef>
              <a:spcAft>
                <a:spcPts val="0"/>
              </a:spcAft>
              <a:buNone/>
            </a:pPr>
            <a:r>
              <a:rPr b="0" i="0" lang="en-US" sz="3200" u="none" cap="none" strike="noStrike">
                <a:solidFill>
                  <a:srgbClr val="3F3F3F"/>
                </a:solidFill>
                <a:latin typeface="Calibri"/>
                <a:ea typeface="Calibri"/>
                <a:cs typeface="Calibri"/>
                <a:sym typeface="Calibri"/>
              </a:rPr>
              <a:t>SLICEM Used as a Distributed SelectRAM Memory</a:t>
            </a:r>
            <a:endParaRPr b="0" i="0" sz="3200" u="none" cap="none" strike="noStrike">
              <a:solidFill>
                <a:srgbClr val="3F3F3F"/>
              </a:solidFill>
              <a:latin typeface="Calibri"/>
              <a:ea typeface="Calibri"/>
              <a:cs typeface="Calibri"/>
              <a:sym typeface="Calibri"/>
            </a:endParaRPr>
          </a:p>
        </p:txBody>
      </p:sp>
      <p:sp>
        <p:nvSpPr>
          <p:cNvPr id="158" name="Google Shape;158;p19"/>
          <p:cNvSpPr txBox="1"/>
          <p:nvPr>
            <p:ph idx="11" type="ftr"/>
          </p:nvPr>
        </p:nvSpPr>
        <p:spPr>
          <a:xfrm>
            <a:off x="4164515" y="6579165"/>
            <a:ext cx="3859795" cy="24688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 Copyright 2016 Xilinx</a:t>
            </a:r>
            <a:endParaRPr sz="1000">
              <a:solidFill>
                <a:schemeClr val="dk1"/>
              </a:solidFill>
              <a:latin typeface="Arial"/>
              <a:ea typeface="Arial"/>
              <a:cs typeface="Arial"/>
              <a:sym typeface="Arial"/>
            </a:endParaRPr>
          </a:p>
        </p:txBody>
      </p:sp>
      <p:sp>
        <p:nvSpPr>
          <p:cNvPr id="159" name="Google Shape;159;p19"/>
          <p:cNvSpPr/>
          <p:nvPr/>
        </p:nvSpPr>
        <p:spPr>
          <a:xfrm>
            <a:off x="7848599" y="2667000"/>
            <a:ext cx="3811905" cy="382905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0"/>
          <p:cNvSpPr txBox="1"/>
          <p:nvPr>
            <p:ph idx="1" type="body"/>
          </p:nvPr>
        </p:nvSpPr>
        <p:spPr>
          <a:xfrm>
            <a:off x="609441" y="1327151"/>
            <a:ext cx="10975336" cy="4268337"/>
          </a:xfrm>
          <a:prstGeom prst="rect">
            <a:avLst/>
          </a:prstGeom>
          <a:noFill/>
          <a:ln>
            <a:noFill/>
          </a:ln>
        </p:spPr>
        <p:txBody>
          <a:bodyPr anchorCtr="0" anchor="t" bIns="45700" lIns="91425" spcFirstLastPara="1" rIns="91425" wrap="square" tIns="45700">
            <a:noAutofit/>
          </a:bodyPr>
          <a:lstStyle/>
          <a:p>
            <a:pPr indent="-290513" lvl="0" marL="290513" marR="0" rtl="0" algn="l">
              <a:lnSpc>
                <a:spcPct val="110000"/>
              </a:lnSpc>
              <a:spcBef>
                <a:spcPts val="0"/>
              </a:spcBef>
              <a:spcAft>
                <a:spcPts val="0"/>
              </a:spcAft>
              <a:buClr>
                <a:schemeClr val="dk2"/>
              </a:buClr>
              <a:buSzPts val="1936"/>
              <a:buFont typeface="Noto Sans Symbols"/>
              <a:buChar char="•"/>
            </a:pPr>
            <a:r>
              <a:rPr b="0" i="0" lang="en-US" sz="2200" u="none" cap="none" strike="noStrike">
                <a:solidFill>
                  <a:schemeClr val="dk1"/>
                </a:solidFill>
                <a:latin typeface="Arial"/>
                <a:ea typeface="Arial"/>
                <a:cs typeface="Arial"/>
                <a:sym typeface="Arial"/>
              </a:rPr>
              <a:t>SRL = Shift Register Lut</a:t>
            </a:r>
            <a:endParaRPr b="0" i="0" sz="2200" u="none" cap="none" strike="noStrike">
              <a:solidFill>
                <a:schemeClr val="dk1"/>
              </a:solidFill>
              <a:latin typeface="Arial"/>
              <a:ea typeface="Arial"/>
              <a:cs typeface="Arial"/>
              <a:sym typeface="Arial"/>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dk1"/>
                </a:solidFill>
                <a:latin typeface="Arial"/>
                <a:ea typeface="Arial"/>
                <a:cs typeface="Arial"/>
                <a:sym typeface="Arial"/>
              </a:rPr>
              <a:t>Versatile SRL-type shift registers</a:t>
            </a:r>
            <a:endParaRPr b="0" i="0" sz="2200" u="none" cap="none" strike="noStrike">
              <a:solidFill>
                <a:schemeClr val="dk1"/>
              </a:solidFill>
              <a:latin typeface="Arial"/>
              <a:ea typeface="Arial"/>
              <a:cs typeface="Arial"/>
              <a:sym typeface="Arial"/>
            </a:endParaRPr>
          </a:p>
          <a:p>
            <a:pPr indent="-180975" lvl="1" marL="574675" marR="933450" rtl="0" algn="l">
              <a:lnSpc>
                <a:spcPct val="1085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Variable-length shift register </a:t>
            </a:r>
            <a:endParaRPr b="0" i="0" sz="1600" u="none" cap="none" strike="noStrike">
              <a:solidFill>
                <a:schemeClr val="dk1"/>
              </a:solidFill>
              <a:latin typeface="Arial"/>
              <a:ea typeface="Arial"/>
              <a:cs typeface="Arial"/>
              <a:sym typeface="Arial"/>
            </a:endParaRPr>
          </a:p>
          <a:p>
            <a:pPr indent="-180975" lvl="1" marL="574675" marR="933450" rtl="0" algn="l">
              <a:lnSpc>
                <a:spcPct val="1085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Synchronous FIFOs</a:t>
            </a:r>
            <a:endParaRPr/>
          </a:p>
          <a:p>
            <a:pPr indent="-180975" lvl="1" marL="574675" marR="12700" rtl="0" algn="l">
              <a:lnSpc>
                <a:spcPct val="108400"/>
              </a:lnSpc>
              <a:spcBef>
                <a:spcPts val="6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Content-Addressable Memory (CAM) </a:t>
            </a:r>
            <a:endParaRPr b="0" i="0" sz="1600" u="none" cap="none" strike="noStrike">
              <a:solidFill>
                <a:schemeClr val="dk1"/>
              </a:solidFill>
              <a:latin typeface="Arial"/>
              <a:ea typeface="Arial"/>
              <a:cs typeface="Arial"/>
              <a:sym typeface="Arial"/>
            </a:endParaRPr>
          </a:p>
          <a:p>
            <a:pPr indent="-180975" lvl="1" marL="574675" marR="12700" rtl="0" algn="l">
              <a:lnSpc>
                <a:spcPct val="108400"/>
              </a:lnSpc>
              <a:spcBef>
                <a:spcPts val="6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Pattern generator</a:t>
            </a:r>
            <a:endParaRPr/>
          </a:p>
          <a:p>
            <a:pPr indent="-180975" lvl="1" marL="574675" marR="0" rtl="0" algn="l">
              <a:lnSpc>
                <a:spcPct val="100000"/>
              </a:lnSpc>
              <a:spcBef>
                <a:spcPts val="24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Compensate for delay / latency</a:t>
            </a:r>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dk1"/>
                </a:solidFill>
                <a:latin typeface="Arial"/>
                <a:ea typeface="Arial"/>
                <a:cs typeface="Arial"/>
                <a:sym typeface="Arial"/>
              </a:rPr>
              <a:t>Shift register length is determined by the address</a:t>
            </a:r>
            <a:endParaRPr b="0" i="0" sz="2200" u="none" cap="none" strike="noStrike">
              <a:solidFill>
                <a:schemeClr val="dk1"/>
              </a:solidFill>
              <a:latin typeface="Arial"/>
              <a:ea typeface="Arial"/>
              <a:cs typeface="Arial"/>
              <a:sym typeface="Arial"/>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Constant value giving fixed delay line </a:t>
            </a:r>
            <a:endParaRPr b="0" i="0" sz="1600" u="none" cap="none" strike="noStrike">
              <a:solidFill>
                <a:schemeClr val="dk1"/>
              </a:solidFill>
              <a:latin typeface="Arial"/>
              <a:ea typeface="Arial"/>
              <a:cs typeface="Arial"/>
              <a:sym typeface="Arial"/>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Dynamic addressing for elastic buffer</a:t>
            </a:r>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dk1"/>
                </a:solidFill>
                <a:latin typeface="Arial"/>
                <a:ea typeface="Arial"/>
                <a:cs typeface="Arial"/>
                <a:sym typeface="Arial"/>
              </a:rPr>
              <a:t>Cascadable up to 128x1 shift register in one slice</a:t>
            </a:r>
            <a:endParaRPr b="0" i="0" sz="2200" u="none" cap="none" strike="noStrike">
              <a:solidFill>
                <a:schemeClr val="dk1"/>
              </a:solidFill>
              <a:latin typeface="Arial"/>
              <a:ea typeface="Arial"/>
              <a:cs typeface="Arial"/>
              <a:sym typeface="Arial"/>
            </a:endParaRPr>
          </a:p>
        </p:txBody>
      </p:sp>
      <p:sp>
        <p:nvSpPr>
          <p:cNvPr id="165" name="Google Shape;165;p20"/>
          <p:cNvSpPr txBox="1"/>
          <p:nvPr>
            <p:ph idx="12" type="sldNum"/>
          </p:nvPr>
        </p:nvSpPr>
        <p:spPr>
          <a:xfrm>
            <a:off x="609441" y="6577014"/>
            <a:ext cx="2392551" cy="2490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Arial"/>
                <a:ea typeface="Arial"/>
                <a:cs typeface="Arial"/>
                <a:sym typeface="Arial"/>
              </a:rPr>
              <a:t>7-Series Architecture Overview 11-</a:t>
            </a:r>
            <a:fld id="{00000000-1234-1234-1234-123412341234}" type="slidenum">
              <a:rPr lang="en-US"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
        <p:nvSpPr>
          <p:cNvPr id="166" name="Google Shape;166;p20"/>
          <p:cNvSpPr txBox="1"/>
          <p:nvPr>
            <p:ph type="title"/>
          </p:nvPr>
        </p:nvSpPr>
        <p:spPr>
          <a:xfrm>
            <a:off x="609441" y="209551"/>
            <a:ext cx="10969943" cy="530352"/>
          </a:xfrm>
          <a:prstGeom prst="rect">
            <a:avLst/>
          </a:prstGeom>
          <a:noFill/>
          <a:ln>
            <a:noFill/>
          </a:ln>
        </p:spPr>
        <p:txBody>
          <a:bodyPr anchorCtr="0" anchor="t" bIns="45700" lIns="0" spcFirstLastPara="1" rIns="91425" wrap="square" tIns="45700">
            <a:noAutofit/>
          </a:bodyPr>
          <a:lstStyle/>
          <a:p>
            <a:pPr indent="0" lvl="0" marL="0" marR="0" rtl="0" algn="l">
              <a:lnSpc>
                <a:spcPct val="98000"/>
              </a:lnSpc>
              <a:spcBef>
                <a:spcPts val="0"/>
              </a:spcBef>
              <a:spcAft>
                <a:spcPts val="0"/>
              </a:spcAft>
              <a:buNone/>
            </a:pPr>
            <a:r>
              <a:rPr b="0" i="0" lang="en-US" sz="3200" u="none" cap="none" strike="noStrike">
                <a:solidFill>
                  <a:srgbClr val="3F3F3F"/>
                </a:solidFill>
                <a:latin typeface="Calibri"/>
                <a:ea typeface="Calibri"/>
                <a:cs typeface="Calibri"/>
                <a:sym typeface="Calibri"/>
              </a:rPr>
              <a:t>SLICEM Used as 32-bit Shift Register</a:t>
            </a:r>
            <a:endParaRPr b="0" i="0" sz="3200" u="none" cap="none" strike="noStrike">
              <a:solidFill>
                <a:srgbClr val="3F3F3F"/>
              </a:solidFill>
              <a:latin typeface="Calibri"/>
              <a:ea typeface="Calibri"/>
              <a:cs typeface="Calibri"/>
              <a:sym typeface="Calibri"/>
            </a:endParaRPr>
          </a:p>
        </p:txBody>
      </p:sp>
      <p:sp>
        <p:nvSpPr>
          <p:cNvPr id="167" name="Google Shape;167;p20"/>
          <p:cNvSpPr txBox="1"/>
          <p:nvPr>
            <p:ph idx="11" type="ftr"/>
          </p:nvPr>
        </p:nvSpPr>
        <p:spPr>
          <a:xfrm>
            <a:off x="4164515" y="6579165"/>
            <a:ext cx="3859795" cy="24688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 Copyright 2016 Xilinx</a:t>
            </a:r>
            <a:endParaRPr sz="1000">
              <a:solidFill>
                <a:schemeClr val="dk1"/>
              </a:solidFill>
              <a:latin typeface="Arial"/>
              <a:ea typeface="Arial"/>
              <a:cs typeface="Arial"/>
              <a:sym typeface="Arial"/>
            </a:endParaRPr>
          </a:p>
        </p:txBody>
      </p:sp>
      <p:sp>
        <p:nvSpPr>
          <p:cNvPr id="168" name="Google Shape;168;p20"/>
          <p:cNvSpPr/>
          <p:nvPr/>
        </p:nvSpPr>
        <p:spPr>
          <a:xfrm>
            <a:off x="8041003" y="1579245"/>
            <a:ext cx="3722371" cy="221170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69" name="Google Shape;169;p20"/>
          <p:cNvSpPr/>
          <p:nvPr/>
        </p:nvSpPr>
        <p:spPr>
          <a:xfrm>
            <a:off x="8848724" y="3861434"/>
            <a:ext cx="2314575" cy="1701166"/>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1"/>
          <p:cNvSpPr txBox="1"/>
          <p:nvPr>
            <p:ph idx="1" type="body"/>
          </p:nvPr>
        </p:nvSpPr>
        <p:spPr>
          <a:xfrm>
            <a:off x="609441" y="1327151"/>
            <a:ext cx="10975336" cy="4268337"/>
          </a:xfrm>
          <a:prstGeom prst="rect">
            <a:avLst/>
          </a:prstGeom>
          <a:noFill/>
          <a:ln>
            <a:noFill/>
          </a:ln>
        </p:spPr>
        <p:txBody>
          <a:bodyPr anchorCtr="0" anchor="t" bIns="45700" lIns="91425" spcFirstLastPara="1" rIns="91425" wrap="square" tIns="45700">
            <a:noAutofit/>
          </a:bodyPr>
          <a:lstStyle/>
          <a:p>
            <a:pPr indent="-290513" lvl="0" marL="290513" marR="0" rtl="0" algn="l">
              <a:lnSpc>
                <a:spcPct val="100000"/>
              </a:lnSpc>
              <a:spcBef>
                <a:spcPts val="0"/>
              </a:spcBef>
              <a:spcAft>
                <a:spcPts val="0"/>
              </a:spcAft>
              <a:buClr>
                <a:schemeClr val="dk2"/>
              </a:buClr>
              <a:buSzPts val="1936"/>
              <a:buFont typeface="Noto Sans Symbols"/>
              <a:buChar char="•"/>
            </a:pPr>
            <a:r>
              <a:rPr b="0" i="0" lang="en-US" sz="2200" u="none" cap="none" strike="noStrike">
                <a:solidFill>
                  <a:schemeClr val="lt2"/>
                </a:solidFill>
                <a:latin typeface="Arial"/>
                <a:ea typeface="Arial"/>
                <a:cs typeface="Arial"/>
                <a:sym typeface="Arial"/>
              </a:rPr>
              <a:t>Introduction to 7-Series FPGA</a:t>
            </a:r>
            <a:endParaRPr/>
          </a:p>
          <a:p>
            <a:pPr indent="-290513" lvl="0" marL="290513" marR="0" rtl="0" algn="l">
              <a:lnSpc>
                <a:spcPct val="100000"/>
              </a:lnSpc>
              <a:spcBef>
                <a:spcPts val="800"/>
              </a:spcBef>
              <a:spcAft>
                <a:spcPts val="0"/>
              </a:spcAft>
              <a:buClr>
                <a:schemeClr val="dk2"/>
              </a:buClr>
              <a:buSzPts val="1936"/>
              <a:buFont typeface="Noto Sans Symbols"/>
              <a:buChar char="•"/>
            </a:pPr>
            <a:r>
              <a:rPr b="0" i="0" lang="en-US" sz="2200" u="none" cap="none" strike="noStrike">
                <a:solidFill>
                  <a:schemeClr val="lt2"/>
                </a:solidFill>
                <a:latin typeface="Arial"/>
                <a:ea typeface="Arial"/>
                <a:cs typeface="Arial"/>
                <a:sym typeface="Arial"/>
              </a:rPr>
              <a:t>Logic Resources</a:t>
            </a:r>
            <a:endParaRPr/>
          </a:p>
          <a:p>
            <a:pPr indent="-290513" lvl="0" marL="290513" marR="0" rtl="0" algn="l">
              <a:lnSpc>
                <a:spcPct val="100000"/>
              </a:lnSpc>
              <a:spcBef>
                <a:spcPts val="800"/>
              </a:spcBef>
              <a:spcAft>
                <a:spcPts val="0"/>
              </a:spcAft>
              <a:buClr>
                <a:schemeClr val="dk2"/>
              </a:buClr>
              <a:buSzPts val="1936"/>
              <a:buFont typeface="Noto Sans Symbols"/>
              <a:buChar char="•"/>
            </a:pPr>
            <a:r>
              <a:rPr b="0" i="1" lang="en-US" sz="2200" u="none" cap="none" strike="noStrike">
                <a:solidFill>
                  <a:schemeClr val="dk1"/>
                </a:solidFill>
                <a:latin typeface="Arial"/>
                <a:ea typeface="Arial"/>
                <a:cs typeface="Arial"/>
                <a:sym typeface="Arial"/>
              </a:rPr>
              <a:t>I/O Resources</a:t>
            </a:r>
            <a:endParaRPr/>
          </a:p>
          <a:p>
            <a:pPr indent="-290513" lvl="0" marL="290513" marR="0" rtl="0" algn="l">
              <a:lnSpc>
                <a:spcPct val="100000"/>
              </a:lnSpc>
              <a:spcBef>
                <a:spcPts val="800"/>
              </a:spcBef>
              <a:spcAft>
                <a:spcPts val="0"/>
              </a:spcAft>
              <a:buClr>
                <a:schemeClr val="dk2"/>
              </a:buClr>
              <a:buSzPts val="1936"/>
              <a:buFont typeface="Noto Sans Symbols"/>
              <a:buChar char="•"/>
            </a:pPr>
            <a:r>
              <a:rPr b="0" i="0" lang="en-US" sz="2200" u="none" cap="none" strike="noStrike">
                <a:solidFill>
                  <a:schemeClr val="lt2"/>
                </a:solidFill>
                <a:latin typeface="Arial"/>
                <a:ea typeface="Arial"/>
                <a:cs typeface="Arial"/>
                <a:sym typeface="Arial"/>
              </a:rPr>
              <a:t>Memory and DSP48 Resources</a:t>
            </a:r>
            <a:endParaRPr/>
          </a:p>
          <a:p>
            <a:pPr indent="-290513" lvl="0" marL="290513" marR="0" rtl="0" algn="l">
              <a:lnSpc>
                <a:spcPct val="100000"/>
              </a:lnSpc>
              <a:spcBef>
                <a:spcPts val="800"/>
              </a:spcBef>
              <a:spcAft>
                <a:spcPts val="0"/>
              </a:spcAft>
              <a:buClr>
                <a:schemeClr val="dk2"/>
              </a:buClr>
              <a:buSzPts val="1936"/>
              <a:buFont typeface="Noto Sans Symbols"/>
              <a:buChar char="•"/>
            </a:pPr>
            <a:r>
              <a:rPr b="0" i="0" lang="en-US" sz="2200" u="none" cap="none" strike="noStrike">
                <a:solidFill>
                  <a:schemeClr val="lt2"/>
                </a:solidFill>
                <a:latin typeface="Arial"/>
                <a:ea typeface="Arial"/>
                <a:cs typeface="Arial"/>
                <a:sym typeface="Arial"/>
              </a:rPr>
              <a:t>XADC </a:t>
            </a:r>
            <a:endParaRPr b="0" i="0" sz="2200" u="none" cap="none" strike="noStrike">
              <a:solidFill>
                <a:schemeClr val="lt2"/>
              </a:solidFill>
              <a:latin typeface="Arial"/>
              <a:ea typeface="Arial"/>
              <a:cs typeface="Arial"/>
              <a:sym typeface="Arial"/>
            </a:endParaRPr>
          </a:p>
          <a:p>
            <a:pPr indent="-290513" lvl="0" marL="290513" marR="0" rtl="0" algn="l">
              <a:lnSpc>
                <a:spcPct val="100000"/>
              </a:lnSpc>
              <a:spcBef>
                <a:spcPts val="800"/>
              </a:spcBef>
              <a:spcAft>
                <a:spcPts val="0"/>
              </a:spcAft>
              <a:buClr>
                <a:schemeClr val="dk2"/>
              </a:buClr>
              <a:buSzPts val="1936"/>
              <a:buFont typeface="Noto Sans Symbols"/>
              <a:buChar char="•"/>
            </a:pPr>
            <a:r>
              <a:rPr b="0" i="0" lang="en-US" sz="2200" u="none" cap="none" strike="noStrike">
                <a:solidFill>
                  <a:schemeClr val="lt2"/>
                </a:solidFill>
                <a:latin typeface="Arial"/>
                <a:ea typeface="Arial"/>
                <a:cs typeface="Arial"/>
                <a:sym typeface="Arial"/>
              </a:rPr>
              <a:t>Clocking Resources</a:t>
            </a:r>
            <a:endParaRPr/>
          </a:p>
          <a:p>
            <a:pPr indent="-290513" lvl="0" marL="290513" marR="0" rtl="0" algn="l">
              <a:lnSpc>
                <a:spcPct val="100000"/>
              </a:lnSpc>
              <a:spcBef>
                <a:spcPts val="800"/>
              </a:spcBef>
              <a:spcAft>
                <a:spcPts val="0"/>
              </a:spcAft>
              <a:buClr>
                <a:schemeClr val="dk2"/>
              </a:buClr>
              <a:buSzPts val="1936"/>
              <a:buFont typeface="Noto Sans Symbols"/>
              <a:buChar char="•"/>
            </a:pPr>
            <a:r>
              <a:rPr b="0" i="0" lang="en-US" sz="2200" u="none" cap="none" strike="noStrike">
                <a:solidFill>
                  <a:schemeClr val="lt2"/>
                </a:solidFill>
                <a:latin typeface="Arial"/>
                <a:ea typeface="Arial"/>
                <a:cs typeface="Arial"/>
                <a:sym typeface="Arial"/>
              </a:rPr>
              <a:t>Zynq SoC</a:t>
            </a:r>
            <a:endParaRPr b="0" i="0" sz="2200" u="none" cap="none" strike="noStrike">
              <a:solidFill>
                <a:schemeClr val="lt2"/>
              </a:solidFill>
              <a:latin typeface="Arial"/>
              <a:ea typeface="Arial"/>
              <a:cs typeface="Arial"/>
              <a:sym typeface="Arial"/>
            </a:endParaRPr>
          </a:p>
        </p:txBody>
      </p:sp>
      <p:sp>
        <p:nvSpPr>
          <p:cNvPr id="175" name="Google Shape;175;p21"/>
          <p:cNvSpPr txBox="1"/>
          <p:nvPr>
            <p:ph idx="12" type="sldNum"/>
          </p:nvPr>
        </p:nvSpPr>
        <p:spPr>
          <a:xfrm>
            <a:off x="609441" y="6710664"/>
            <a:ext cx="2091300" cy="24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Arial"/>
                <a:ea typeface="Arial"/>
                <a:cs typeface="Arial"/>
                <a:sym typeface="Arial"/>
              </a:rPr>
              <a:t>7-Series Architecture Overview 11-</a:t>
            </a:r>
            <a:fld id="{00000000-1234-1234-1234-123412341234}" type="slidenum">
              <a:rPr lang="en-US"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
        <p:nvSpPr>
          <p:cNvPr id="176" name="Google Shape;176;p21"/>
          <p:cNvSpPr txBox="1"/>
          <p:nvPr>
            <p:ph type="title"/>
          </p:nvPr>
        </p:nvSpPr>
        <p:spPr>
          <a:xfrm>
            <a:off x="609441" y="209551"/>
            <a:ext cx="10969943" cy="530352"/>
          </a:xfrm>
          <a:prstGeom prst="rect">
            <a:avLst/>
          </a:prstGeom>
          <a:noFill/>
          <a:ln>
            <a:noFill/>
          </a:ln>
        </p:spPr>
        <p:txBody>
          <a:bodyPr anchorCtr="0" anchor="t" bIns="45700" lIns="0" spcFirstLastPara="1" rIns="91425" wrap="square" tIns="45700">
            <a:noAutofit/>
          </a:bodyPr>
          <a:lstStyle/>
          <a:p>
            <a:pPr indent="0" lvl="0" marL="0" marR="0" rtl="0" algn="l">
              <a:lnSpc>
                <a:spcPct val="98000"/>
              </a:lnSpc>
              <a:spcBef>
                <a:spcPts val="0"/>
              </a:spcBef>
              <a:spcAft>
                <a:spcPts val="0"/>
              </a:spcAft>
              <a:buNone/>
            </a:pPr>
            <a:r>
              <a:rPr b="0" i="0" lang="en-US" sz="3200" u="none" cap="none" strike="noStrike">
                <a:solidFill>
                  <a:srgbClr val="3F3F3F"/>
                </a:solidFill>
                <a:latin typeface="Calibri"/>
                <a:ea typeface="Calibri"/>
                <a:cs typeface="Calibri"/>
                <a:sym typeface="Calibri"/>
              </a:rPr>
              <a:t>Outline</a:t>
            </a:r>
            <a:endParaRPr b="0" i="0" sz="3200" u="none" cap="none" strike="noStrike">
              <a:solidFill>
                <a:srgbClr val="3F3F3F"/>
              </a:solidFill>
              <a:latin typeface="Calibri"/>
              <a:ea typeface="Calibri"/>
              <a:cs typeface="Calibri"/>
              <a:sym typeface="Calibri"/>
            </a:endParaRPr>
          </a:p>
        </p:txBody>
      </p:sp>
      <p:sp>
        <p:nvSpPr>
          <p:cNvPr id="177" name="Google Shape;177;p21"/>
          <p:cNvSpPr txBox="1"/>
          <p:nvPr>
            <p:ph idx="11" type="ftr"/>
          </p:nvPr>
        </p:nvSpPr>
        <p:spPr>
          <a:xfrm>
            <a:off x="4164515" y="6579165"/>
            <a:ext cx="3859795" cy="24688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 Copyright 2016 Xilinx</a:t>
            </a:r>
            <a:endParaRPr sz="100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2"/>
          <p:cNvSpPr txBox="1"/>
          <p:nvPr>
            <p:ph idx="1" type="body"/>
          </p:nvPr>
        </p:nvSpPr>
        <p:spPr>
          <a:xfrm>
            <a:off x="609441" y="1327151"/>
            <a:ext cx="10975336" cy="4268337"/>
          </a:xfrm>
          <a:prstGeom prst="rect">
            <a:avLst/>
          </a:prstGeom>
          <a:noFill/>
          <a:ln>
            <a:noFill/>
          </a:ln>
        </p:spPr>
        <p:txBody>
          <a:bodyPr anchorCtr="0" anchor="t" bIns="45700" lIns="91425" spcFirstLastPara="1" rIns="91425" wrap="square" tIns="45700">
            <a:noAutofit/>
          </a:bodyPr>
          <a:lstStyle/>
          <a:p>
            <a:pPr indent="-290513" lvl="0" marL="290513" marR="0" rtl="0" algn="l">
              <a:lnSpc>
                <a:spcPct val="110000"/>
              </a:lnSpc>
              <a:spcBef>
                <a:spcPts val="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High-speed operation with maintained signal integrity</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Source-synchronous operation (clock forwarding)</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System-synchronous operation (common systems clock)</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Terminate transmission lines to avoid signal reflections</a:t>
            </a:r>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Drive and receive data on wide parallel buses</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Compensate for bus skew and clock timing errors</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Conversion between serial and parallel data</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Achieve very high bit rate (&gt; 1 Gbps)</a:t>
            </a:r>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Single Data Rate (SDR) or Double Data Rate (DDR) interfaces</a:t>
            </a:r>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Interface to many different standards</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Different voltages, drive strengths and protocols</a:t>
            </a:r>
            <a:endParaRPr/>
          </a:p>
          <a:p>
            <a:pPr indent="-167577" lvl="0" marL="290513" marR="0" rtl="0" algn="l">
              <a:lnSpc>
                <a:spcPct val="110000"/>
              </a:lnSpc>
              <a:spcBef>
                <a:spcPts val="800"/>
              </a:spcBef>
              <a:spcAft>
                <a:spcPts val="0"/>
              </a:spcAft>
              <a:buClr>
                <a:schemeClr val="dk2"/>
              </a:buClr>
              <a:buSzPts val="1936"/>
              <a:buFont typeface="Noto Sans Symbols"/>
              <a:buNone/>
            </a:pPr>
            <a:r>
              <a:t/>
            </a:r>
            <a:endParaRPr b="0" i="0" sz="2200" u="none" cap="none" strike="noStrike">
              <a:solidFill>
                <a:schemeClr val="accent4"/>
              </a:solidFill>
              <a:latin typeface="Arial"/>
              <a:ea typeface="Arial"/>
              <a:cs typeface="Arial"/>
              <a:sym typeface="Arial"/>
            </a:endParaRPr>
          </a:p>
        </p:txBody>
      </p:sp>
      <p:sp>
        <p:nvSpPr>
          <p:cNvPr id="183" name="Google Shape;183;p22"/>
          <p:cNvSpPr txBox="1"/>
          <p:nvPr>
            <p:ph idx="12" type="sldNum"/>
          </p:nvPr>
        </p:nvSpPr>
        <p:spPr>
          <a:xfrm>
            <a:off x="609441" y="6710664"/>
            <a:ext cx="2091300" cy="24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Arial"/>
                <a:ea typeface="Arial"/>
                <a:cs typeface="Arial"/>
                <a:sym typeface="Arial"/>
              </a:rPr>
              <a:t>7-Series Architecture Overview 11-</a:t>
            </a:r>
            <a:fld id="{00000000-1234-1234-1234-123412341234}" type="slidenum">
              <a:rPr lang="en-US"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
        <p:nvSpPr>
          <p:cNvPr id="184" name="Google Shape;184;p22"/>
          <p:cNvSpPr txBox="1"/>
          <p:nvPr>
            <p:ph type="title"/>
          </p:nvPr>
        </p:nvSpPr>
        <p:spPr>
          <a:xfrm>
            <a:off x="609441" y="209551"/>
            <a:ext cx="10969943" cy="530352"/>
          </a:xfrm>
          <a:prstGeom prst="rect">
            <a:avLst/>
          </a:prstGeom>
          <a:noFill/>
          <a:ln>
            <a:noFill/>
          </a:ln>
        </p:spPr>
        <p:txBody>
          <a:bodyPr anchorCtr="0" anchor="t" bIns="45700" lIns="0" spcFirstLastPara="1" rIns="91425" wrap="square" tIns="45700">
            <a:noAutofit/>
          </a:bodyPr>
          <a:lstStyle/>
          <a:p>
            <a:pPr indent="0" lvl="0" marL="0" marR="0" rtl="0" algn="l">
              <a:lnSpc>
                <a:spcPct val="98000"/>
              </a:lnSpc>
              <a:spcBef>
                <a:spcPts val="0"/>
              </a:spcBef>
              <a:spcAft>
                <a:spcPts val="0"/>
              </a:spcAft>
              <a:buNone/>
            </a:pPr>
            <a:r>
              <a:rPr b="0" i="0" lang="en-US" sz="3200" u="none" cap="none" strike="noStrike">
                <a:solidFill>
                  <a:srgbClr val="3F3F3F"/>
                </a:solidFill>
                <a:latin typeface="Calibri"/>
                <a:ea typeface="Calibri"/>
                <a:cs typeface="Calibri"/>
                <a:sym typeface="Calibri"/>
              </a:rPr>
              <a:t>I/O Interface Challenges</a:t>
            </a:r>
            <a:endParaRPr b="0" i="0" sz="3200" u="none" cap="none" strike="noStrike">
              <a:solidFill>
                <a:srgbClr val="3F3F3F"/>
              </a:solidFill>
              <a:latin typeface="Calibri"/>
              <a:ea typeface="Calibri"/>
              <a:cs typeface="Calibri"/>
              <a:sym typeface="Calibri"/>
            </a:endParaRPr>
          </a:p>
        </p:txBody>
      </p:sp>
      <p:sp>
        <p:nvSpPr>
          <p:cNvPr id="185" name="Google Shape;185;p22"/>
          <p:cNvSpPr txBox="1"/>
          <p:nvPr>
            <p:ph idx="11" type="ftr"/>
          </p:nvPr>
        </p:nvSpPr>
        <p:spPr>
          <a:xfrm>
            <a:off x="4164515" y="6579165"/>
            <a:ext cx="3859795" cy="24688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 Copyright 2016 Xilinx</a:t>
            </a:r>
            <a:endParaRPr sz="100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3"/>
          <p:cNvSpPr txBox="1"/>
          <p:nvPr>
            <p:ph idx="1" type="body"/>
          </p:nvPr>
        </p:nvSpPr>
        <p:spPr>
          <a:xfrm>
            <a:off x="609441" y="1327151"/>
            <a:ext cx="10975336" cy="4268337"/>
          </a:xfrm>
          <a:prstGeom prst="rect">
            <a:avLst/>
          </a:prstGeom>
          <a:noFill/>
          <a:ln>
            <a:noFill/>
          </a:ln>
        </p:spPr>
        <p:txBody>
          <a:bodyPr anchorCtr="0" anchor="t" bIns="45700" lIns="91425" spcFirstLastPara="1" rIns="91425" wrap="square" tIns="45700">
            <a:noAutofit/>
          </a:bodyPr>
          <a:lstStyle/>
          <a:p>
            <a:pPr indent="-290513" lvl="0" marL="290513" marR="0" rtl="0" algn="l">
              <a:lnSpc>
                <a:spcPct val="110000"/>
              </a:lnSpc>
              <a:spcBef>
                <a:spcPts val="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Wide range of voltages</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1.2V to 3.3V operation</a:t>
            </a:r>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Wide I/O standards support</a:t>
            </a:r>
            <a:endParaRPr b="0" i="0" sz="2200" u="none" cap="none" strike="noStrike">
              <a:solidFill>
                <a:schemeClr val="accent4"/>
              </a:solidFill>
              <a:latin typeface="Arial"/>
              <a:ea typeface="Arial"/>
              <a:cs typeface="Arial"/>
              <a:sym typeface="Arial"/>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Single ended and differential</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Referenced voltage inputs</a:t>
            </a:r>
            <a:endParaRPr b="0" i="0" sz="1600" u="none" cap="none" strike="noStrike">
              <a:solidFill>
                <a:schemeClr val="dk1"/>
              </a:solidFill>
              <a:latin typeface="Arial"/>
              <a:ea typeface="Arial"/>
              <a:cs typeface="Arial"/>
              <a:sym typeface="Arial"/>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3-state capability</a:t>
            </a:r>
            <a:endParaRPr b="0" i="0" sz="1600" u="none" cap="none" strike="noStrike">
              <a:solidFill>
                <a:schemeClr val="dk1"/>
              </a:solidFill>
              <a:latin typeface="Arial"/>
              <a:ea typeface="Arial"/>
              <a:cs typeface="Arial"/>
              <a:sym typeface="Arial"/>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Very high performance</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Up to 1600 Mbps LVDS</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Up to 1866 Mbps single-ended for DDR3</a:t>
            </a:r>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Easy memory interfacing</a:t>
            </a:r>
            <a:endParaRPr b="0" i="0" sz="2200" u="none" cap="none" strike="noStrike">
              <a:solidFill>
                <a:schemeClr val="accent4"/>
              </a:solidFill>
              <a:latin typeface="Arial"/>
              <a:ea typeface="Arial"/>
              <a:cs typeface="Arial"/>
              <a:sym typeface="Arial"/>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Hardware support for QDRII+ and DDR3</a:t>
            </a:r>
            <a:endParaRPr b="0" i="0" sz="1600" u="none" cap="none" strike="noStrike">
              <a:solidFill>
                <a:schemeClr val="dk1"/>
              </a:solidFill>
              <a:latin typeface="Arial"/>
              <a:ea typeface="Arial"/>
              <a:cs typeface="Arial"/>
              <a:sym typeface="Arial"/>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Digitally controlled impedance</a:t>
            </a:r>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Power reduction features</a:t>
            </a:r>
            <a:endParaRPr/>
          </a:p>
          <a:p>
            <a:pPr indent="0" lvl="0" marL="0" marR="0" rtl="0" algn="l">
              <a:lnSpc>
                <a:spcPct val="110000"/>
              </a:lnSpc>
              <a:spcBef>
                <a:spcPts val="800"/>
              </a:spcBef>
              <a:spcAft>
                <a:spcPts val="0"/>
              </a:spcAft>
              <a:buClr>
                <a:schemeClr val="dk2"/>
              </a:buClr>
              <a:buFont typeface="Noto Sans Symbols"/>
              <a:buNone/>
            </a:pPr>
            <a:r>
              <a:t/>
            </a:r>
            <a:endParaRPr b="0" i="0" sz="2200" u="none" cap="none" strike="noStrike">
              <a:solidFill>
                <a:schemeClr val="accent4"/>
              </a:solidFill>
              <a:latin typeface="Arial"/>
              <a:ea typeface="Arial"/>
              <a:cs typeface="Arial"/>
              <a:sym typeface="Arial"/>
            </a:endParaRPr>
          </a:p>
        </p:txBody>
      </p:sp>
      <p:sp>
        <p:nvSpPr>
          <p:cNvPr id="191" name="Google Shape;191;p23"/>
          <p:cNvSpPr txBox="1"/>
          <p:nvPr>
            <p:ph idx="12" type="sldNum"/>
          </p:nvPr>
        </p:nvSpPr>
        <p:spPr>
          <a:xfrm>
            <a:off x="609441" y="6710664"/>
            <a:ext cx="2091300" cy="24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Arial"/>
                <a:ea typeface="Arial"/>
                <a:cs typeface="Arial"/>
                <a:sym typeface="Arial"/>
              </a:rPr>
              <a:t>7-Series Architecture Overview 11-</a:t>
            </a:r>
            <a:fld id="{00000000-1234-1234-1234-123412341234}" type="slidenum">
              <a:rPr lang="en-US"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
        <p:nvSpPr>
          <p:cNvPr id="192" name="Google Shape;192;p23"/>
          <p:cNvSpPr txBox="1"/>
          <p:nvPr>
            <p:ph type="title"/>
          </p:nvPr>
        </p:nvSpPr>
        <p:spPr>
          <a:xfrm>
            <a:off x="609441" y="209551"/>
            <a:ext cx="10969943" cy="530352"/>
          </a:xfrm>
          <a:prstGeom prst="rect">
            <a:avLst/>
          </a:prstGeom>
          <a:noFill/>
          <a:ln>
            <a:noFill/>
          </a:ln>
        </p:spPr>
        <p:txBody>
          <a:bodyPr anchorCtr="0" anchor="t" bIns="45700" lIns="0" spcFirstLastPara="1" rIns="91425" wrap="square" tIns="45700">
            <a:noAutofit/>
          </a:bodyPr>
          <a:lstStyle/>
          <a:p>
            <a:pPr indent="0" lvl="0" marL="0" marR="0" rtl="0" algn="l">
              <a:lnSpc>
                <a:spcPct val="98000"/>
              </a:lnSpc>
              <a:spcBef>
                <a:spcPts val="0"/>
              </a:spcBef>
              <a:spcAft>
                <a:spcPts val="0"/>
              </a:spcAft>
              <a:buNone/>
            </a:pPr>
            <a:r>
              <a:rPr b="0" i="0" lang="en-US" sz="3200" u="none" cap="none" strike="noStrike">
                <a:solidFill>
                  <a:srgbClr val="3F3F3F"/>
                </a:solidFill>
                <a:latin typeface="Calibri"/>
                <a:ea typeface="Calibri"/>
                <a:cs typeface="Calibri"/>
                <a:sym typeface="Calibri"/>
              </a:rPr>
              <a:t>7-Series FPGA I/O</a:t>
            </a:r>
            <a:endParaRPr b="0" i="0" sz="3200" u="none" cap="none" strike="noStrike">
              <a:solidFill>
                <a:srgbClr val="3F3F3F"/>
              </a:solidFill>
              <a:latin typeface="Calibri"/>
              <a:ea typeface="Calibri"/>
              <a:cs typeface="Calibri"/>
              <a:sym typeface="Calibri"/>
            </a:endParaRPr>
          </a:p>
        </p:txBody>
      </p:sp>
      <p:sp>
        <p:nvSpPr>
          <p:cNvPr id="193" name="Google Shape;193;p23"/>
          <p:cNvSpPr txBox="1"/>
          <p:nvPr>
            <p:ph idx="11" type="ftr"/>
          </p:nvPr>
        </p:nvSpPr>
        <p:spPr>
          <a:xfrm>
            <a:off x="4164515" y="6579165"/>
            <a:ext cx="3859795" cy="24688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 Copyright 2016 Xilinx</a:t>
            </a:r>
            <a:endParaRPr sz="1000">
              <a:solidFill>
                <a:schemeClr val="dk1"/>
              </a:solidFill>
              <a:latin typeface="Arial"/>
              <a:ea typeface="Arial"/>
              <a:cs typeface="Arial"/>
              <a:sym typeface="Arial"/>
            </a:endParaRPr>
          </a:p>
        </p:txBody>
      </p:sp>
      <p:pic>
        <p:nvPicPr>
          <p:cNvPr id="194" name="Google Shape;194;p23"/>
          <p:cNvPicPr preferRelativeResize="0"/>
          <p:nvPr/>
        </p:nvPicPr>
        <p:blipFill rotWithShape="1">
          <a:blip r:embed="rId3">
            <a:alphaModFix/>
          </a:blip>
          <a:srcRect b="0" l="0" r="0" t="0"/>
          <a:stretch/>
        </p:blipFill>
        <p:spPr>
          <a:xfrm>
            <a:off x="5795158" y="1698173"/>
            <a:ext cx="5474526" cy="394260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4"/>
          <p:cNvSpPr txBox="1"/>
          <p:nvPr>
            <p:ph idx="1" type="body"/>
          </p:nvPr>
        </p:nvSpPr>
        <p:spPr>
          <a:xfrm>
            <a:off x="609441" y="1327151"/>
            <a:ext cx="10975336" cy="4268337"/>
          </a:xfrm>
          <a:prstGeom prst="rect">
            <a:avLst/>
          </a:prstGeom>
          <a:noFill/>
          <a:ln>
            <a:noFill/>
          </a:ln>
        </p:spPr>
        <p:txBody>
          <a:bodyPr anchorCtr="0" anchor="t" bIns="45700" lIns="91425" spcFirstLastPara="1" rIns="91425" wrap="square" tIns="45700">
            <a:noAutofit/>
          </a:bodyPr>
          <a:lstStyle/>
          <a:p>
            <a:pPr indent="-290513" lvl="0" marL="290513" marR="0" rtl="0" algn="l">
              <a:lnSpc>
                <a:spcPct val="110000"/>
              </a:lnSpc>
              <a:spcBef>
                <a:spcPts val="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P and N pins can be configured as</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Individual single-ended signals or</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Differential pair</a:t>
            </a:r>
            <a:endParaRPr/>
          </a:p>
          <a:p>
            <a:pPr indent="-290513" lvl="0" marL="290513" marR="0" rtl="0" algn="l">
              <a:lnSpc>
                <a:spcPct val="110000"/>
              </a:lnSpc>
              <a:spcBef>
                <a:spcPts val="800"/>
              </a:spcBef>
              <a:spcAft>
                <a:spcPts val="0"/>
              </a:spcAft>
              <a:buClr>
                <a:schemeClr val="dk2"/>
              </a:buClr>
              <a:buSzPts val="1584"/>
              <a:buFont typeface="Noto Sans Symbols"/>
              <a:buChar char="•"/>
            </a:pPr>
            <a:r>
              <a:rPr b="0" i="0" lang="en-US" sz="1800" u="none" cap="none" strike="noStrike">
                <a:solidFill>
                  <a:schemeClr val="accent4"/>
                </a:solidFill>
                <a:latin typeface="Arial"/>
                <a:ea typeface="Arial"/>
                <a:cs typeface="Arial"/>
                <a:sym typeface="Arial"/>
              </a:rPr>
              <a:t>Receiver can be standard CMOS or voltage comparator</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When standard CMOS</a:t>
            </a:r>
            <a:endParaRPr/>
          </a:p>
          <a:p>
            <a:pPr indent="-174625" lvl="2" marL="682625" marR="0" rtl="0" algn="l">
              <a:lnSpc>
                <a:spcPct val="110000"/>
              </a:lnSpc>
              <a:spcBef>
                <a:spcPts val="28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Logic 0 when "near" ground</a:t>
            </a:r>
            <a:endParaRPr/>
          </a:p>
          <a:p>
            <a:pPr indent="-174625" lvl="2" marL="682625" marR="0" rtl="0" algn="l">
              <a:lnSpc>
                <a:spcPct val="110000"/>
              </a:lnSpc>
              <a:spcBef>
                <a:spcPts val="28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Logic 1 when "near" V</a:t>
            </a:r>
            <a:r>
              <a:rPr b="0" baseline="-25000" i="0" lang="en-US" sz="1400" u="none" cap="none" strike="noStrike">
                <a:solidFill>
                  <a:schemeClr val="dk1"/>
                </a:solidFill>
                <a:latin typeface="Arial"/>
                <a:ea typeface="Arial"/>
                <a:cs typeface="Arial"/>
                <a:sym typeface="Arial"/>
              </a:rPr>
              <a:t>CCO</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Referenced to V</a:t>
            </a:r>
            <a:r>
              <a:rPr b="0" baseline="-25000" i="0" lang="en-US" sz="1600" u="none" cap="none" strike="noStrike">
                <a:solidFill>
                  <a:schemeClr val="dk1"/>
                </a:solidFill>
                <a:latin typeface="Arial"/>
                <a:ea typeface="Arial"/>
                <a:cs typeface="Arial"/>
                <a:sym typeface="Arial"/>
              </a:rPr>
              <a:t>REF</a:t>
            </a:r>
            <a:endParaRPr b="0" i="0" sz="1600" u="none" cap="none" strike="noStrike">
              <a:solidFill>
                <a:schemeClr val="dk1"/>
              </a:solidFill>
              <a:latin typeface="Arial"/>
              <a:ea typeface="Arial"/>
              <a:cs typeface="Arial"/>
              <a:sym typeface="Arial"/>
            </a:endParaRPr>
          </a:p>
          <a:p>
            <a:pPr indent="-174625" lvl="2" marL="682625" marR="0" rtl="0" algn="l">
              <a:lnSpc>
                <a:spcPct val="110000"/>
              </a:lnSpc>
              <a:spcBef>
                <a:spcPts val="28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Logic 0 when below V</a:t>
            </a:r>
            <a:r>
              <a:rPr b="0" baseline="-25000" i="0" lang="en-US" sz="1400" u="none" cap="none" strike="noStrike">
                <a:solidFill>
                  <a:schemeClr val="dk1"/>
                </a:solidFill>
                <a:latin typeface="Arial"/>
                <a:ea typeface="Arial"/>
                <a:cs typeface="Arial"/>
                <a:sym typeface="Arial"/>
              </a:rPr>
              <a:t>REF</a:t>
            </a:r>
            <a:endParaRPr b="0" i="0" sz="1400" u="none" cap="none" strike="noStrike">
              <a:solidFill>
                <a:schemeClr val="dk1"/>
              </a:solidFill>
              <a:latin typeface="Arial"/>
              <a:ea typeface="Arial"/>
              <a:cs typeface="Arial"/>
              <a:sym typeface="Arial"/>
            </a:endParaRPr>
          </a:p>
          <a:p>
            <a:pPr indent="-174625" lvl="2" marL="682625" marR="0" rtl="0" algn="l">
              <a:lnSpc>
                <a:spcPct val="110000"/>
              </a:lnSpc>
              <a:spcBef>
                <a:spcPts val="28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Logic 1 when above V</a:t>
            </a:r>
            <a:r>
              <a:rPr b="0" baseline="-25000" i="0" lang="en-US" sz="1400" u="none" cap="none" strike="noStrike">
                <a:solidFill>
                  <a:schemeClr val="dk1"/>
                </a:solidFill>
                <a:latin typeface="Arial"/>
                <a:ea typeface="Arial"/>
                <a:cs typeface="Arial"/>
                <a:sym typeface="Arial"/>
              </a:rPr>
              <a:t>REF</a:t>
            </a:r>
            <a:endParaRPr b="0" i="0" sz="1400" u="none" cap="none" strike="noStrike">
              <a:solidFill>
                <a:schemeClr val="dk1"/>
              </a:solidFill>
              <a:latin typeface="Arial"/>
              <a:ea typeface="Arial"/>
              <a:cs typeface="Arial"/>
              <a:sym typeface="Arial"/>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Differential</a:t>
            </a:r>
            <a:endParaRPr/>
          </a:p>
          <a:p>
            <a:pPr indent="-174625" lvl="2" marL="682625" marR="0" rtl="0" algn="l">
              <a:lnSpc>
                <a:spcPct val="110000"/>
              </a:lnSpc>
              <a:spcBef>
                <a:spcPts val="28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Logic 0 when V</a:t>
            </a:r>
            <a:r>
              <a:rPr b="0" baseline="-25000" i="0" lang="en-US" sz="1400" u="none" cap="none" strike="noStrike">
                <a:solidFill>
                  <a:schemeClr val="dk1"/>
                </a:solidFill>
                <a:latin typeface="Arial"/>
                <a:ea typeface="Arial"/>
                <a:cs typeface="Arial"/>
                <a:sym typeface="Arial"/>
              </a:rPr>
              <a:t>P</a:t>
            </a:r>
            <a:r>
              <a:rPr b="0" i="0" lang="en-US" sz="1400" u="none" cap="none" strike="noStrike">
                <a:solidFill>
                  <a:schemeClr val="dk1"/>
                </a:solidFill>
                <a:latin typeface="Arial"/>
                <a:ea typeface="Arial"/>
                <a:cs typeface="Arial"/>
                <a:sym typeface="Arial"/>
              </a:rPr>
              <a:t> &lt; V</a:t>
            </a:r>
            <a:r>
              <a:rPr b="0" baseline="-25000" i="0" lang="en-US" sz="1400" u="none" cap="none" strike="noStrike">
                <a:solidFill>
                  <a:schemeClr val="dk1"/>
                </a:solidFill>
                <a:latin typeface="Arial"/>
                <a:ea typeface="Arial"/>
                <a:cs typeface="Arial"/>
                <a:sym typeface="Arial"/>
              </a:rPr>
              <a:t>N</a:t>
            </a:r>
            <a:endParaRPr b="0" i="0" sz="1400" u="none" cap="none" strike="noStrike">
              <a:solidFill>
                <a:schemeClr val="dk1"/>
              </a:solidFill>
              <a:latin typeface="Arial"/>
              <a:ea typeface="Arial"/>
              <a:cs typeface="Arial"/>
              <a:sym typeface="Arial"/>
            </a:endParaRPr>
          </a:p>
          <a:p>
            <a:pPr indent="-174625" lvl="2" marL="682625" marR="0" rtl="0" algn="l">
              <a:lnSpc>
                <a:spcPct val="110000"/>
              </a:lnSpc>
              <a:spcBef>
                <a:spcPts val="400"/>
              </a:spcBef>
              <a:spcAft>
                <a:spcPts val="0"/>
              </a:spcAft>
              <a:buClr>
                <a:schemeClr val="dk1"/>
              </a:buClr>
              <a:buSzPts val="2000"/>
              <a:buFont typeface="Arial"/>
              <a:buChar char="•"/>
            </a:pPr>
            <a:r>
              <a:rPr b="0" i="0" lang="en-US" sz="1400" u="none" cap="none" strike="noStrike">
                <a:solidFill>
                  <a:schemeClr val="dk1"/>
                </a:solidFill>
                <a:latin typeface="Arial"/>
                <a:ea typeface="Arial"/>
                <a:cs typeface="Arial"/>
                <a:sym typeface="Arial"/>
              </a:rPr>
              <a:t>Logic 1 when V</a:t>
            </a:r>
            <a:r>
              <a:rPr b="0" baseline="-25000" i="0" lang="en-US" sz="2000" u="none" cap="none" strike="noStrike">
                <a:solidFill>
                  <a:schemeClr val="dk1"/>
                </a:solidFill>
                <a:latin typeface="Arial"/>
                <a:ea typeface="Arial"/>
                <a:cs typeface="Arial"/>
                <a:sym typeface="Arial"/>
              </a:rPr>
              <a:t>P</a:t>
            </a:r>
            <a:r>
              <a:rPr b="0" i="0" lang="en-US" sz="1400" u="none" cap="none" strike="noStrike">
                <a:solidFill>
                  <a:schemeClr val="dk1"/>
                </a:solidFill>
                <a:latin typeface="Arial"/>
                <a:ea typeface="Arial"/>
                <a:cs typeface="Arial"/>
                <a:sym typeface="Arial"/>
              </a:rPr>
              <a:t> &gt; V</a:t>
            </a:r>
            <a:r>
              <a:rPr b="0" baseline="-25000" i="0" lang="en-US" sz="2000" u="none" cap="none" strike="noStrike">
                <a:solidFill>
                  <a:schemeClr val="dk1"/>
                </a:solidFill>
                <a:latin typeface="Arial"/>
                <a:ea typeface="Arial"/>
                <a:cs typeface="Arial"/>
                <a:sym typeface="Arial"/>
              </a:rPr>
              <a:t>N</a:t>
            </a:r>
            <a:endParaRPr b="0" i="0" sz="1400" u="none" cap="none" strike="noStrike">
              <a:solidFill>
                <a:schemeClr val="dk1"/>
              </a:solidFill>
              <a:latin typeface="Arial"/>
              <a:ea typeface="Arial"/>
              <a:cs typeface="Arial"/>
              <a:sym typeface="Arial"/>
            </a:endParaRPr>
          </a:p>
        </p:txBody>
      </p:sp>
      <p:sp>
        <p:nvSpPr>
          <p:cNvPr id="200" name="Google Shape;200;p24"/>
          <p:cNvSpPr txBox="1"/>
          <p:nvPr>
            <p:ph idx="12" type="sldNum"/>
          </p:nvPr>
        </p:nvSpPr>
        <p:spPr>
          <a:xfrm>
            <a:off x="609441" y="6710664"/>
            <a:ext cx="2091300" cy="24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Arial"/>
                <a:ea typeface="Arial"/>
                <a:cs typeface="Arial"/>
                <a:sym typeface="Arial"/>
              </a:rPr>
              <a:t>7-Series Architecture Overview 11-</a:t>
            </a:r>
            <a:fld id="{00000000-1234-1234-1234-123412341234}" type="slidenum">
              <a:rPr lang="en-US"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
        <p:nvSpPr>
          <p:cNvPr id="201" name="Google Shape;201;p24"/>
          <p:cNvSpPr txBox="1"/>
          <p:nvPr>
            <p:ph type="title"/>
          </p:nvPr>
        </p:nvSpPr>
        <p:spPr>
          <a:xfrm>
            <a:off x="609441" y="209551"/>
            <a:ext cx="10969943" cy="530352"/>
          </a:xfrm>
          <a:prstGeom prst="rect">
            <a:avLst/>
          </a:prstGeom>
          <a:noFill/>
          <a:ln>
            <a:noFill/>
          </a:ln>
        </p:spPr>
        <p:txBody>
          <a:bodyPr anchorCtr="0" anchor="t" bIns="45700" lIns="0" spcFirstLastPara="1" rIns="91425" wrap="square" tIns="45700">
            <a:noAutofit/>
          </a:bodyPr>
          <a:lstStyle/>
          <a:p>
            <a:pPr indent="0" lvl="0" marL="0" marR="0" rtl="0" algn="l">
              <a:lnSpc>
                <a:spcPct val="98000"/>
              </a:lnSpc>
              <a:spcBef>
                <a:spcPts val="0"/>
              </a:spcBef>
              <a:spcAft>
                <a:spcPts val="0"/>
              </a:spcAft>
              <a:buNone/>
            </a:pPr>
            <a:r>
              <a:rPr b="0" i="0" lang="en-US" sz="3200" u="none" cap="none" strike="noStrike">
                <a:solidFill>
                  <a:srgbClr val="3F3F3F"/>
                </a:solidFill>
                <a:latin typeface="Calibri"/>
                <a:ea typeface="Calibri"/>
                <a:cs typeface="Calibri"/>
                <a:sym typeface="Calibri"/>
              </a:rPr>
              <a:t>I/O Electrical Resources</a:t>
            </a:r>
            <a:endParaRPr b="0" i="0" sz="3200" u="none" cap="none" strike="noStrike">
              <a:solidFill>
                <a:srgbClr val="3F3F3F"/>
              </a:solidFill>
              <a:latin typeface="Calibri"/>
              <a:ea typeface="Calibri"/>
              <a:cs typeface="Calibri"/>
              <a:sym typeface="Calibri"/>
            </a:endParaRPr>
          </a:p>
        </p:txBody>
      </p:sp>
      <p:sp>
        <p:nvSpPr>
          <p:cNvPr id="202" name="Google Shape;202;p24"/>
          <p:cNvSpPr txBox="1"/>
          <p:nvPr>
            <p:ph idx="11" type="ftr"/>
          </p:nvPr>
        </p:nvSpPr>
        <p:spPr>
          <a:xfrm>
            <a:off x="4164515" y="6579165"/>
            <a:ext cx="3859795" cy="24688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 Copyright 2016 Xilinx</a:t>
            </a:r>
            <a:endParaRPr sz="1000">
              <a:solidFill>
                <a:schemeClr val="dk1"/>
              </a:solidFill>
              <a:latin typeface="Arial"/>
              <a:ea typeface="Arial"/>
              <a:cs typeface="Arial"/>
              <a:sym typeface="Arial"/>
            </a:endParaRPr>
          </a:p>
        </p:txBody>
      </p:sp>
      <p:pic>
        <p:nvPicPr>
          <p:cNvPr id="203" name="Google Shape;203;p24"/>
          <p:cNvPicPr preferRelativeResize="0"/>
          <p:nvPr/>
        </p:nvPicPr>
        <p:blipFill rotWithShape="1">
          <a:blip r:embed="rId3">
            <a:alphaModFix/>
          </a:blip>
          <a:srcRect b="0" l="0" r="0" t="0"/>
          <a:stretch/>
        </p:blipFill>
        <p:spPr>
          <a:xfrm>
            <a:off x="6772274" y="765810"/>
            <a:ext cx="4287265" cy="4914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 name="Shape 35"/>
        <p:cNvGrpSpPr/>
        <p:nvPr/>
      </p:nvGrpSpPr>
      <p:grpSpPr>
        <a:xfrm>
          <a:off x="0" y="0"/>
          <a:ext cx="0" cy="0"/>
          <a:chOff x="0" y="0"/>
          <a:chExt cx="0" cy="0"/>
        </a:xfrm>
      </p:grpSpPr>
      <p:sp>
        <p:nvSpPr>
          <p:cNvPr id="36" name="Google Shape;36;p7"/>
          <p:cNvSpPr txBox="1"/>
          <p:nvPr>
            <p:ph idx="1" type="body"/>
          </p:nvPr>
        </p:nvSpPr>
        <p:spPr>
          <a:xfrm>
            <a:off x="609441" y="1327151"/>
            <a:ext cx="10975336" cy="4268337"/>
          </a:xfrm>
          <a:prstGeom prst="rect">
            <a:avLst/>
          </a:prstGeom>
          <a:noFill/>
          <a:ln>
            <a:noFill/>
          </a:ln>
        </p:spPr>
        <p:txBody>
          <a:bodyPr anchorCtr="0" anchor="t" bIns="45700" lIns="91425" spcFirstLastPara="1" rIns="91425" wrap="square" tIns="45700">
            <a:noAutofit/>
          </a:bodyPr>
          <a:lstStyle/>
          <a:p>
            <a:pPr indent="-290513" lvl="0" marL="290513" marR="0" rtl="0" algn="l">
              <a:lnSpc>
                <a:spcPct val="100000"/>
              </a:lnSpc>
              <a:spcBef>
                <a:spcPts val="0"/>
              </a:spcBef>
              <a:spcAft>
                <a:spcPts val="0"/>
              </a:spcAft>
              <a:buClr>
                <a:schemeClr val="dk2"/>
              </a:buClr>
              <a:buSzPts val="1936"/>
              <a:buFont typeface="Noto Sans Symbols"/>
              <a:buChar char="•"/>
            </a:pPr>
            <a:r>
              <a:rPr b="0" i="1" lang="en-US" sz="2200" u="none" cap="none" strike="noStrike">
                <a:solidFill>
                  <a:schemeClr val="dk1"/>
                </a:solidFill>
                <a:latin typeface="Arial"/>
                <a:ea typeface="Arial"/>
                <a:cs typeface="Arial"/>
                <a:sym typeface="Arial"/>
              </a:rPr>
              <a:t>Introduction to 7-Series FPGA</a:t>
            </a:r>
            <a:endParaRPr/>
          </a:p>
          <a:p>
            <a:pPr indent="-290513" lvl="0" marL="290513" marR="0" rtl="0" algn="l">
              <a:lnSpc>
                <a:spcPct val="100000"/>
              </a:lnSpc>
              <a:spcBef>
                <a:spcPts val="800"/>
              </a:spcBef>
              <a:spcAft>
                <a:spcPts val="0"/>
              </a:spcAft>
              <a:buClr>
                <a:schemeClr val="dk2"/>
              </a:buClr>
              <a:buSzPts val="1936"/>
              <a:buFont typeface="Noto Sans Symbols"/>
              <a:buChar char="•"/>
            </a:pPr>
            <a:r>
              <a:rPr b="0" i="0" lang="en-US" sz="2200" u="none" cap="none" strike="noStrike">
                <a:solidFill>
                  <a:schemeClr val="lt2"/>
                </a:solidFill>
                <a:latin typeface="Arial"/>
                <a:ea typeface="Arial"/>
                <a:cs typeface="Arial"/>
                <a:sym typeface="Arial"/>
              </a:rPr>
              <a:t>Logic Resources</a:t>
            </a:r>
            <a:endParaRPr/>
          </a:p>
          <a:p>
            <a:pPr indent="-290513" lvl="0" marL="290513" marR="0" rtl="0" algn="l">
              <a:lnSpc>
                <a:spcPct val="100000"/>
              </a:lnSpc>
              <a:spcBef>
                <a:spcPts val="800"/>
              </a:spcBef>
              <a:spcAft>
                <a:spcPts val="0"/>
              </a:spcAft>
              <a:buClr>
                <a:schemeClr val="dk2"/>
              </a:buClr>
              <a:buSzPts val="1936"/>
              <a:buFont typeface="Noto Sans Symbols"/>
              <a:buChar char="•"/>
            </a:pPr>
            <a:r>
              <a:rPr b="0" i="0" lang="en-US" sz="2200" u="none" cap="none" strike="noStrike">
                <a:solidFill>
                  <a:schemeClr val="lt2"/>
                </a:solidFill>
                <a:latin typeface="Arial"/>
                <a:ea typeface="Arial"/>
                <a:cs typeface="Arial"/>
                <a:sym typeface="Arial"/>
              </a:rPr>
              <a:t>I/O Resources</a:t>
            </a:r>
            <a:endParaRPr/>
          </a:p>
          <a:p>
            <a:pPr indent="-290513" lvl="0" marL="290513" marR="0" rtl="0" algn="l">
              <a:lnSpc>
                <a:spcPct val="100000"/>
              </a:lnSpc>
              <a:spcBef>
                <a:spcPts val="800"/>
              </a:spcBef>
              <a:spcAft>
                <a:spcPts val="0"/>
              </a:spcAft>
              <a:buClr>
                <a:schemeClr val="dk2"/>
              </a:buClr>
              <a:buSzPts val="1936"/>
              <a:buFont typeface="Noto Sans Symbols"/>
              <a:buChar char="•"/>
            </a:pPr>
            <a:r>
              <a:rPr b="0" i="0" lang="en-US" sz="2200" u="none" cap="none" strike="noStrike">
                <a:solidFill>
                  <a:schemeClr val="lt2"/>
                </a:solidFill>
                <a:latin typeface="Arial"/>
                <a:ea typeface="Arial"/>
                <a:cs typeface="Arial"/>
                <a:sym typeface="Arial"/>
              </a:rPr>
              <a:t>Memory and DSP48 Resources</a:t>
            </a:r>
            <a:endParaRPr/>
          </a:p>
          <a:p>
            <a:pPr indent="-290513" lvl="0" marL="290513" marR="0" rtl="0" algn="l">
              <a:lnSpc>
                <a:spcPct val="100000"/>
              </a:lnSpc>
              <a:spcBef>
                <a:spcPts val="800"/>
              </a:spcBef>
              <a:spcAft>
                <a:spcPts val="0"/>
              </a:spcAft>
              <a:buClr>
                <a:schemeClr val="dk2"/>
              </a:buClr>
              <a:buSzPts val="1936"/>
              <a:buFont typeface="Noto Sans Symbols"/>
              <a:buChar char="•"/>
            </a:pPr>
            <a:r>
              <a:rPr b="0" i="0" lang="en-US" sz="2200" u="none" cap="none" strike="noStrike">
                <a:solidFill>
                  <a:schemeClr val="lt2"/>
                </a:solidFill>
                <a:latin typeface="Arial"/>
                <a:ea typeface="Arial"/>
                <a:cs typeface="Arial"/>
                <a:sym typeface="Arial"/>
              </a:rPr>
              <a:t>XADC </a:t>
            </a:r>
            <a:endParaRPr b="0" i="0" sz="2200" u="none" cap="none" strike="noStrike">
              <a:solidFill>
                <a:schemeClr val="lt2"/>
              </a:solidFill>
              <a:latin typeface="Arial"/>
              <a:ea typeface="Arial"/>
              <a:cs typeface="Arial"/>
              <a:sym typeface="Arial"/>
            </a:endParaRPr>
          </a:p>
          <a:p>
            <a:pPr indent="-290513" lvl="0" marL="290513" marR="0" rtl="0" algn="l">
              <a:lnSpc>
                <a:spcPct val="100000"/>
              </a:lnSpc>
              <a:spcBef>
                <a:spcPts val="800"/>
              </a:spcBef>
              <a:spcAft>
                <a:spcPts val="0"/>
              </a:spcAft>
              <a:buClr>
                <a:schemeClr val="dk2"/>
              </a:buClr>
              <a:buSzPts val="1936"/>
              <a:buFont typeface="Noto Sans Symbols"/>
              <a:buChar char="•"/>
            </a:pPr>
            <a:r>
              <a:rPr b="0" i="0" lang="en-US" sz="2200" u="none" cap="none" strike="noStrike">
                <a:solidFill>
                  <a:schemeClr val="lt2"/>
                </a:solidFill>
                <a:latin typeface="Arial"/>
                <a:ea typeface="Arial"/>
                <a:cs typeface="Arial"/>
                <a:sym typeface="Arial"/>
              </a:rPr>
              <a:t>Clocking Resources</a:t>
            </a:r>
            <a:endParaRPr/>
          </a:p>
          <a:p>
            <a:pPr indent="-290513" lvl="0" marL="290513" marR="0" rtl="0" algn="l">
              <a:lnSpc>
                <a:spcPct val="100000"/>
              </a:lnSpc>
              <a:spcBef>
                <a:spcPts val="800"/>
              </a:spcBef>
              <a:spcAft>
                <a:spcPts val="0"/>
              </a:spcAft>
              <a:buClr>
                <a:schemeClr val="dk2"/>
              </a:buClr>
              <a:buSzPts val="1936"/>
              <a:buFont typeface="Noto Sans Symbols"/>
              <a:buChar char="•"/>
            </a:pPr>
            <a:r>
              <a:rPr b="0" i="0" lang="en-US" sz="2200" u="none" cap="none" strike="noStrike">
                <a:solidFill>
                  <a:schemeClr val="lt2"/>
                </a:solidFill>
                <a:latin typeface="Arial"/>
                <a:ea typeface="Arial"/>
                <a:cs typeface="Arial"/>
                <a:sym typeface="Arial"/>
              </a:rPr>
              <a:t>Zynq SoC</a:t>
            </a:r>
            <a:endParaRPr b="0" i="0" sz="2200" u="none" cap="none" strike="noStrike">
              <a:solidFill>
                <a:schemeClr val="lt2"/>
              </a:solidFill>
              <a:latin typeface="Arial"/>
              <a:ea typeface="Arial"/>
              <a:cs typeface="Arial"/>
              <a:sym typeface="Arial"/>
            </a:endParaRPr>
          </a:p>
        </p:txBody>
      </p:sp>
      <p:sp>
        <p:nvSpPr>
          <p:cNvPr id="37" name="Google Shape;37;p7"/>
          <p:cNvSpPr txBox="1"/>
          <p:nvPr>
            <p:ph idx="12" type="sldNum"/>
          </p:nvPr>
        </p:nvSpPr>
        <p:spPr>
          <a:xfrm>
            <a:off x="609441" y="6577014"/>
            <a:ext cx="2116506" cy="2490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Arial"/>
                <a:ea typeface="Arial"/>
                <a:cs typeface="Arial"/>
                <a:sym typeface="Arial"/>
              </a:rPr>
              <a:t>7-Series Architecture Overview 11-</a:t>
            </a:r>
            <a:fld id="{00000000-1234-1234-1234-123412341234}" type="slidenum">
              <a:rPr lang="en-US"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
        <p:nvSpPr>
          <p:cNvPr id="38" name="Google Shape;38;p7"/>
          <p:cNvSpPr txBox="1"/>
          <p:nvPr>
            <p:ph type="title"/>
          </p:nvPr>
        </p:nvSpPr>
        <p:spPr>
          <a:xfrm>
            <a:off x="609441" y="209551"/>
            <a:ext cx="10969943" cy="530352"/>
          </a:xfrm>
          <a:prstGeom prst="rect">
            <a:avLst/>
          </a:prstGeom>
          <a:noFill/>
          <a:ln>
            <a:noFill/>
          </a:ln>
        </p:spPr>
        <p:txBody>
          <a:bodyPr anchorCtr="0" anchor="t" bIns="45700" lIns="0" spcFirstLastPara="1" rIns="91425" wrap="square" tIns="45700">
            <a:noAutofit/>
          </a:bodyPr>
          <a:lstStyle/>
          <a:p>
            <a:pPr indent="0" lvl="0" marL="0" marR="0" rtl="0" algn="l">
              <a:lnSpc>
                <a:spcPct val="98000"/>
              </a:lnSpc>
              <a:spcBef>
                <a:spcPts val="0"/>
              </a:spcBef>
              <a:spcAft>
                <a:spcPts val="0"/>
              </a:spcAft>
              <a:buNone/>
            </a:pPr>
            <a:r>
              <a:rPr b="0" i="0" lang="en-US" sz="3200" u="none" cap="none" strike="noStrike">
                <a:solidFill>
                  <a:srgbClr val="3F3F3F"/>
                </a:solidFill>
                <a:latin typeface="Calibri"/>
                <a:ea typeface="Calibri"/>
                <a:cs typeface="Calibri"/>
                <a:sym typeface="Calibri"/>
              </a:rPr>
              <a:t>Outline</a:t>
            </a:r>
            <a:endParaRPr b="0" i="0" sz="3200" u="none" cap="none" strike="noStrike">
              <a:solidFill>
                <a:srgbClr val="3F3F3F"/>
              </a:solidFill>
              <a:latin typeface="Calibri"/>
              <a:ea typeface="Calibri"/>
              <a:cs typeface="Calibri"/>
              <a:sym typeface="Calibri"/>
            </a:endParaRPr>
          </a:p>
        </p:txBody>
      </p:sp>
      <p:sp>
        <p:nvSpPr>
          <p:cNvPr id="39" name="Google Shape;39;p7"/>
          <p:cNvSpPr txBox="1"/>
          <p:nvPr>
            <p:ph idx="11" type="ftr"/>
          </p:nvPr>
        </p:nvSpPr>
        <p:spPr>
          <a:xfrm>
            <a:off x="4164515" y="6579165"/>
            <a:ext cx="3859795" cy="24688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 Copyright 2016 Xilinx</a:t>
            </a:r>
            <a:endParaRPr sz="100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5"/>
          <p:cNvSpPr txBox="1"/>
          <p:nvPr>
            <p:ph idx="1" type="body"/>
          </p:nvPr>
        </p:nvSpPr>
        <p:spPr>
          <a:xfrm>
            <a:off x="609441" y="1327151"/>
            <a:ext cx="10975336" cy="4268337"/>
          </a:xfrm>
          <a:prstGeom prst="rect">
            <a:avLst/>
          </a:prstGeom>
          <a:noFill/>
          <a:ln>
            <a:noFill/>
          </a:ln>
        </p:spPr>
        <p:txBody>
          <a:bodyPr anchorCtr="0" anchor="t" bIns="45700" lIns="91425" spcFirstLastPara="1" rIns="91425" wrap="square" tIns="45700">
            <a:noAutofit/>
          </a:bodyPr>
          <a:lstStyle/>
          <a:p>
            <a:pPr indent="-290513" lvl="0" marL="290513" marR="0" rtl="0" algn="l">
              <a:lnSpc>
                <a:spcPct val="110000"/>
              </a:lnSpc>
              <a:spcBef>
                <a:spcPts val="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Two blocks of logic per I/O pair</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Master and slave</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Can operate independently or concatenated</a:t>
            </a:r>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Each block contains</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ILOGIC/ISERDES</a:t>
            </a:r>
            <a:endParaRPr/>
          </a:p>
          <a:p>
            <a:pPr indent="-174625" lvl="2" marL="682625" marR="0" rtl="0" algn="l">
              <a:lnSpc>
                <a:spcPct val="110000"/>
              </a:lnSpc>
              <a:spcBef>
                <a:spcPts val="28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SDR, DDR, or high-speed serial input logic</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OLOGIC/OSERDES</a:t>
            </a:r>
            <a:endParaRPr/>
          </a:p>
          <a:p>
            <a:pPr indent="-174625" lvl="2" marL="682625" marR="0" rtl="0" algn="l">
              <a:lnSpc>
                <a:spcPct val="110000"/>
              </a:lnSpc>
              <a:spcBef>
                <a:spcPts val="28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SDR, DDR, or high-speed serial output logic</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IDELAY</a:t>
            </a:r>
            <a:endParaRPr/>
          </a:p>
          <a:p>
            <a:pPr indent="-174625" lvl="2" marL="682625" marR="0" rtl="0" algn="l">
              <a:lnSpc>
                <a:spcPct val="110000"/>
              </a:lnSpc>
              <a:spcBef>
                <a:spcPts val="28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Selectable fine-grained  input delay</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ODELAY</a:t>
            </a:r>
            <a:endParaRPr/>
          </a:p>
          <a:p>
            <a:pPr indent="-174625" lvl="2" marL="682625" marR="0" rtl="0" algn="l">
              <a:lnSpc>
                <a:spcPct val="110000"/>
              </a:lnSpc>
              <a:spcBef>
                <a:spcPts val="28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Selectable fine-grained output delay</a:t>
            </a:r>
            <a:endParaRPr/>
          </a:p>
          <a:p>
            <a:pPr indent="-174625" lvl="2" marL="682625" marR="0" rtl="0" algn="l">
              <a:lnSpc>
                <a:spcPct val="110000"/>
              </a:lnSpc>
              <a:spcBef>
                <a:spcPts val="28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Only available on High Performance I/O</a:t>
            </a:r>
            <a:endParaRPr/>
          </a:p>
        </p:txBody>
      </p:sp>
      <p:sp>
        <p:nvSpPr>
          <p:cNvPr id="209" name="Google Shape;209;p25"/>
          <p:cNvSpPr txBox="1"/>
          <p:nvPr>
            <p:ph idx="12" type="sldNum"/>
          </p:nvPr>
        </p:nvSpPr>
        <p:spPr>
          <a:xfrm>
            <a:off x="609441" y="6710664"/>
            <a:ext cx="2091300" cy="24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Arial"/>
                <a:ea typeface="Arial"/>
                <a:cs typeface="Arial"/>
                <a:sym typeface="Arial"/>
              </a:rPr>
              <a:t>7-Series Architecture Overview 11-</a:t>
            </a:r>
            <a:fld id="{00000000-1234-1234-1234-123412341234}" type="slidenum">
              <a:rPr lang="en-US"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
        <p:nvSpPr>
          <p:cNvPr id="210" name="Google Shape;210;p25"/>
          <p:cNvSpPr txBox="1"/>
          <p:nvPr>
            <p:ph type="title"/>
          </p:nvPr>
        </p:nvSpPr>
        <p:spPr>
          <a:xfrm>
            <a:off x="609441" y="209551"/>
            <a:ext cx="10969943" cy="530352"/>
          </a:xfrm>
          <a:prstGeom prst="rect">
            <a:avLst/>
          </a:prstGeom>
          <a:noFill/>
          <a:ln>
            <a:noFill/>
          </a:ln>
        </p:spPr>
        <p:txBody>
          <a:bodyPr anchorCtr="0" anchor="t" bIns="45700" lIns="0" spcFirstLastPara="1" rIns="91425" wrap="square" tIns="45700">
            <a:noAutofit/>
          </a:bodyPr>
          <a:lstStyle/>
          <a:p>
            <a:pPr indent="0" lvl="0" marL="0" marR="0" rtl="0" algn="l">
              <a:lnSpc>
                <a:spcPct val="98000"/>
              </a:lnSpc>
              <a:spcBef>
                <a:spcPts val="0"/>
              </a:spcBef>
              <a:spcAft>
                <a:spcPts val="0"/>
              </a:spcAft>
              <a:buNone/>
            </a:pPr>
            <a:r>
              <a:rPr b="0" i="0" lang="en-US" sz="3200" u="none" cap="none" strike="noStrike">
                <a:solidFill>
                  <a:srgbClr val="3F3F3F"/>
                </a:solidFill>
                <a:latin typeface="Calibri"/>
                <a:ea typeface="Calibri"/>
                <a:cs typeface="Calibri"/>
                <a:sym typeface="Calibri"/>
              </a:rPr>
              <a:t>I/O Logical Resources</a:t>
            </a:r>
            <a:endParaRPr b="0" i="0" sz="3200" u="none" cap="none" strike="noStrike">
              <a:solidFill>
                <a:srgbClr val="3F3F3F"/>
              </a:solidFill>
              <a:latin typeface="Calibri"/>
              <a:ea typeface="Calibri"/>
              <a:cs typeface="Calibri"/>
              <a:sym typeface="Calibri"/>
            </a:endParaRPr>
          </a:p>
        </p:txBody>
      </p:sp>
      <p:sp>
        <p:nvSpPr>
          <p:cNvPr id="211" name="Google Shape;211;p25"/>
          <p:cNvSpPr txBox="1"/>
          <p:nvPr>
            <p:ph idx="11" type="ftr"/>
          </p:nvPr>
        </p:nvSpPr>
        <p:spPr>
          <a:xfrm>
            <a:off x="4164515" y="6579165"/>
            <a:ext cx="3859795" cy="24688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 Copyright 2016 Xilinx</a:t>
            </a:r>
            <a:endParaRPr sz="1000">
              <a:solidFill>
                <a:schemeClr val="dk1"/>
              </a:solidFill>
              <a:latin typeface="Arial"/>
              <a:ea typeface="Arial"/>
              <a:cs typeface="Arial"/>
              <a:sym typeface="Arial"/>
            </a:endParaRPr>
          </a:p>
        </p:txBody>
      </p:sp>
      <p:pic>
        <p:nvPicPr>
          <p:cNvPr id="212" name="Google Shape;212;p25"/>
          <p:cNvPicPr preferRelativeResize="0"/>
          <p:nvPr/>
        </p:nvPicPr>
        <p:blipFill rotWithShape="1">
          <a:blip r:embed="rId3">
            <a:alphaModFix/>
          </a:blip>
          <a:srcRect b="0" l="0" r="0" t="0"/>
          <a:stretch/>
        </p:blipFill>
        <p:spPr>
          <a:xfrm>
            <a:off x="7381875" y="1666875"/>
            <a:ext cx="3848100" cy="471561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6"/>
          <p:cNvSpPr txBox="1"/>
          <p:nvPr>
            <p:ph idx="1" type="body"/>
          </p:nvPr>
        </p:nvSpPr>
        <p:spPr>
          <a:xfrm>
            <a:off x="609489" y="1600201"/>
            <a:ext cx="10975337" cy="4268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110000"/>
              </a:lnSpc>
              <a:spcBef>
                <a:spcPts val="0"/>
              </a:spcBef>
              <a:spcAft>
                <a:spcPts val="0"/>
              </a:spcAft>
              <a:buClr>
                <a:schemeClr val="dk2"/>
              </a:buClr>
              <a:buSzPts val="1760"/>
              <a:buFont typeface="Noto Sans Symbols"/>
              <a:buChar char="•"/>
            </a:pPr>
            <a:r>
              <a:rPr b="1" i="0" lang="en-US" sz="2000" u="none" cap="none" strike="noStrike">
                <a:solidFill>
                  <a:schemeClr val="accent4"/>
                </a:solidFill>
                <a:latin typeface="Arial"/>
                <a:ea typeface="Arial"/>
                <a:cs typeface="Arial"/>
                <a:sym typeface="Arial"/>
              </a:rPr>
              <a:t>Two types of ILOGIC blocks</a:t>
            </a:r>
            <a:endParaRPr/>
          </a:p>
          <a:p>
            <a:pPr indent="-228600" lvl="1" marL="571500" marR="0" rtl="0" algn="l">
              <a:lnSpc>
                <a:spcPct val="110000"/>
              </a:lnSpc>
              <a:spcBef>
                <a:spcPts val="36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ILOGICE2 for High Performance banks</a:t>
            </a:r>
            <a:endParaRPr/>
          </a:p>
          <a:p>
            <a:pPr indent="-228600" lvl="1" marL="571500" marR="0" rtl="0" algn="l">
              <a:lnSpc>
                <a:spcPct val="110000"/>
              </a:lnSpc>
              <a:spcBef>
                <a:spcPts val="36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ILOGICE3 for High Range banks</a:t>
            </a:r>
            <a:endParaRPr/>
          </a:p>
          <a:p>
            <a:pPr indent="-169862" lvl="2" marL="855663"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Has zero hold delay capability</a:t>
            </a:r>
            <a:endParaRPr/>
          </a:p>
          <a:p>
            <a:pPr indent="-228600" lvl="0" marL="228600" marR="0" rtl="0" algn="l">
              <a:lnSpc>
                <a:spcPct val="110000"/>
              </a:lnSpc>
              <a:spcBef>
                <a:spcPts val="400"/>
              </a:spcBef>
              <a:spcAft>
                <a:spcPts val="0"/>
              </a:spcAft>
              <a:buClr>
                <a:schemeClr val="dk2"/>
              </a:buClr>
              <a:buSzPts val="1760"/>
              <a:buFont typeface="Noto Sans Symbols"/>
              <a:buChar char="•"/>
            </a:pPr>
            <a:r>
              <a:rPr b="1" i="0" lang="en-US" sz="2000" u="none" cap="none" strike="noStrike">
                <a:solidFill>
                  <a:schemeClr val="accent4"/>
                </a:solidFill>
                <a:latin typeface="Arial"/>
                <a:ea typeface="Arial"/>
                <a:cs typeface="Arial"/>
                <a:sym typeface="Arial"/>
              </a:rPr>
              <a:t>ILOGIC inputs come from the input receiver</a:t>
            </a:r>
            <a:endParaRPr/>
          </a:p>
          <a:p>
            <a:pPr indent="-228600" lvl="1" marL="571500" marR="0" rtl="0" algn="l">
              <a:lnSpc>
                <a:spcPct val="110000"/>
              </a:lnSpc>
              <a:spcBef>
                <a:spcPts val="36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Directly or via the IDELAY block</a:t>
            </a:r>
            <a:endParaRPr/>
          </a:p>
          <a:p>
            <a:pPr indent="-228600" lvl="0" marL="228600" marR="0" rtl="0" algn="l">
              <a:lnSpc>
                <a:spcPct val="110000"/>
              </a:lnSpc>
              <a:spcBef>
                <a:spcPts val="400"/>
              </a:spcBef>
              <a:spcAft>
                <a:spcPts val="0"/>
              </a:spcAft>
              <a:buClr>
                <a:schemeClr val="dk2"/>
              </a:buClr>
              <a:buSzPts val="1760"/>
              <a:buFont typeface="Noto Sans Symbols"/>
              <a:buChar char="•"/>
            </a:pPr>
            <a:r>
              <a:rPr b="1" i="0" lang="en-US" sz="2000" u="none" cap="none" strike="noStrike">
                <a:solidFill>
                  <a:schemeClr val="accent4"/>
                </a:solidFill>
                <a:latin typeface="Arial"/>
                <a:ea typeface="Arial"/>
                <a:cs typeface="Arial"/>
                <a:sym typeface="Arial"/>
              </a:rPr>
              <a:t>Outputs drive the FPGA fabric</a:t>
            </a:r>
            <a:endParaRPr/>
          </a:p>
          <a:p>
            <a:pPr indent="-228600" lvl="1" marL="571500" marR="0" rtl="0" algn="l">
              <a:lnSpc>
                <a:spcPct val="110000"/>
              </a:lnSpc>
              <a:spcBef>
                <a:spcPts val="36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Directly (no clocked logic) or</a:t>
            </a:r>
            <a:endParaRPr/>
          </a:p>
          <a:p>
            <a:pPr indent="-228600" lvl="1" marL="571500" marR="0" rtl="0" algn="l">
              <a:lnSpc>
                <a:spcPct val="110000"/>
              </a:lnSpc>
              <a:spcBef>
                <a:spcPts val="36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Via the IDDR</a:t>
            </a:r>
            <a:endParaRPr/>
          </a:p>
          <a:p>
            <a:pPr indent="-169862" lvl="2" marL="855663"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In SDR mode on rising or falling edge of clock</a:t>
            </a:r>
            <a:endParaRPr/>
          </a:p>
          <a:p>
            <a:pPr indent="-169862" lvl="2" marL="855663"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In DDR mode on both edges of clock</a:t>
            </a:r>
            <a:endParaRPr/>
          </a:p>
          <a:p>
            <a:pPr indent="-174625" lvl="3" marL="1546225" marR="0" rtl="0" algn="l">
              <a:lnSpc>
                <a:spcPct val="110000"/>
              </a:lnSpc>
              <a:spcBef>
                <a:spcPts val="320"/>
              </a:spcBef>
              <a:spcAft>
                <a:spcPts val="0"/>
              </a:spcAft>
              <a:buClr>
                <a:schemeClr val="dk1"/>
              </a:buClr>
              <a:buSzPts val="1600"/>
              <a:buFont typeface="Noto Sans Symbols"/>
              <a:buChar char="▪"/>
            </a:pPr>
            <a:r>
              <a:rPr b="0" i="0" lang="en-US" sz="1600" u="none" cap="none" strike="noStrike">
                <a:solidFill>
                  <a:schemeClr val="dk1"/>
                </a:solidFill>
                <a:latin typeface="Arial"/>
                <a:ea typeface="Arial"/>
                <a:cs typeface="Arial"/>
                <a:sym typeface="Arial"/>
              </a:rPr>
              <a:t>Can also use two clocks, 180° out of phase</a:t>
            </a:r>
            <a:endParaRPr/>
          </a:p>
        </p:txBody>
      </p:sp>
      <p:sp>
        <p:nvSpPr>
          <p:cNvPr id="218" name="Google Shape;218;p26"/>
          <p:cNvSpPr txBox="1"/>
          <p:nvPr>
            <p:ph type="title"/>
          </p:nvPr>
        </p:nvSpPr>
        <p:spPr>
          <a:xfrm>
            <a:off x="609441" y="209550"/>
            <a:ext cx="10969943" cy="1143000"/>
          </a:xfrm>
          <a:prstGeom prst="rect">
            <a:avLst/>
          </a:prstGeom>
          <a:noFill/>
          <a:ln>
            <a:noFill/>
          </a:ln>
        </p:spPr>
        <p:txBody>
          <a:bodyPr anchorCtr="0" anchor="t" bIns="45700" lIns="0" spcFirstLastPara="1" rIns="91425" wrap="square" tIns="45700">
            <a:noAutofit/>
          </a:bodyPr>
          <a:lstStyle/>
          <a:p>
            <a:pPr indent="0" lvl="0" marL="0" marR="0" rtl="0" algn="l">
              <a:lnSpc>
                <a:spcPct val="98000"/>
              </a:lnSpc>
              <a:spcBef>
                <a:spcPts val="0"/>
              </a:spcBef>
              <a:spcAft>
                <a:spcPts val="0"/>
              </a:spcAft>
              <a:buNone/>
            </a:pPr>
            <a:r>
              <a:rPr b="1" i="0" lang="en-US" sz="2800" u="none" cap="none" strike="noStrike">
                <a:solidFill>
                  <a:schemeClr val="lt2"/>
                </a:solidFill>
                <a:latin typeface="Arial"/>
                <a:ea typeface="Arial"/>
                <a:cs typeface="Arial"/>
                <a:sym typeface="Arial"/>
              </a:rPr>
              <a:t>ILOGIC: Input SDR and DDR Logic</a:t>
            </a:r>
            <a:endParaRPr b="1" i="0" sz="2800" u="none" cap="none" strike="noStrike">
              <a:solidFill>
                <a:schemeClr val="lt2"/>
              </a:solidFill>
              <a:latin typeface="Arial"/>
              <a:ea typeface="Arial"/>
              <a:cs typeface="Arial"/>
              <a:sym typeface="Arial"/>
            </a:endParaRPr>
          </a:p>
        </p:txBody>
      </p:sp>
      <p:sp>
        <p:nvSpPr>
          <p:cNvPr id="219" name="Google Shape;219;p26"/>
          <p:cNvSpPr txBox="1"/>
          <p:nvPr>
            <p:ph idx="11" type="ftr"/>
          </p:nvPr>
        </p:nvSpPr>
        <p:spPr>
          <a:xfrm>
            <a:off x="4164515" y="6579165"/>
            <a:ext cx="3859795" cy="24688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 Copyright 2016 Xilinx</a:t>
            </a:r>
            <a:endParaRPr sz="1000">
              <a:solidFill>
                <a:schemeClr val="dk1"/>
              </a:solidFill>
              <a:latin typeface="Arial"/>
              <a:ea typeface="Arial"/>
              <a:cs typeface="Arial"/>
              <a:sym typeface="Arial"/>
            </a:endParaRPr>
          </a:p>
        </p:txBody>
      </p:sp>
      <p:sp>
        <p:nvSpPr>
          <p:cNvPr id="220" name="Google Shape;220;p26"/>
          <p:cNvSpPr txBox="1"/>
          <p:nvPr>
            <p:ph idx="12" type="sldNum"/>
          </p:nvPr>
        </p:nvSpPr>
        <p:spPr>
          <a:xfrm>
            <a:off x="609443" y="6580444"/>
            <a:ext cx="2143282" cy="27762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Arial"/>
                <a:ea typeface="Arial"/>
                <a:cs typeface="Arial"/>
                <a:sym typeface="Arial"/>
              </a:rPr>
              <a:t>7-Series Architecture Overview 11-</a:t>
            </a:r>
            <a:fld id="{00000000-1234-1234-1234-123412341234}" type="slidenum">
              <a:rPr lang="en-US"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pic>
        <p:nvPicPr>
          <p:cNvPr id="221" name="Google Shape;221;p26"/>
          <p:cNvPicPr preferRelativeResize="0"/>
          <p:nvPr/>
        </p:nvPicPr>
        <p:blipFill rotWithShape="1">
          <a:blip r:embed="rId3">
            <a:alphaModFix/>
          </a:blip>
          <a:srcRect b="0" l="0" r="0" t="0"/>
          <a:stretch/>
        </p:blipFill>
        <p:spPr>
          <a:xfrm>
            <a:off x="7096125" y="1657350"/>
            <a:ext cx="4286250" cy="479036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7"/>
          <p:cNvSpPr txBox="1"/>
          <p:nvPr>
            <p:ph idx="1" type="body"/>
          </p:nvPr>
        </p:nvSpPr>
        <p:spPr>
          <a:xfrm>
            <a:off x="609441" y="1327151"/>
            <a:ext cx="7016310" cy="4268337"/>
          </a:xfrm>
          <a:prstGeom prst="rect">
            <a:avLst/>
          </a:prstGeom>
          <a:noFill/>
          <a:ln>
            <a:noFill/>
          </a:ln>
        </p:spPr>
        <p:txBody>
          <a:bodyPr anchorCtr="0" anchor="t" bIns="45700" lIns="91425" spcFirstLastPara="1" rIns="91425" wrap="square" tIns="45700">
            <a:noAutofit/>
          </a:bodyPr>
          <a:lstStyle/>
          <a:p>
            <a:pPr indent="-290513" lvl="0" marL="290513" marR="0" rtl="0" algn="l">
              <a:lnSpc>
                <a:spcPct val="110000"/>
              </a:lnSpc>
              <a:spcBef>
                <a:spcPts val="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OLOGICE2 for HP banks, OLOGICE3 for HR banks</a:t>
            </a:r>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Output of OLOGIC connects to the output driver directly, or via the ODELAY</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ODELAY is available in HP banks only</a:t>
            </a:r>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Output is driven directly from the fabric</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Directly, through an SDR flip-flop or  via the ODDR using both edges of clock</a:t>
            </a:r>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Each OLOGIC block contains two ODDR</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One for controlling the data to the output driver</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One for controlling the 3-state enable</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Both ODDR are driven by same clock  and reset</a:t>
            </a:r>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SAME_EDGE or OPPOSITE_EDGE only</a:t>
            </a:r>
            <a:endParaRPr/>
          </a:p>
        </p:txBody>
      </p:sp>
      <p:sp>
        <p:nvSpPr>
          <p:cNvPr id="227" name="Google Shape;227;p27"/>
          <p:cNvSpPr txBox="1"/>
          <p:nvPr>
            <p:ph idx="12" type="sldNum"/>
          </p:nvPr>
        </p:nvSpPr>
        <p:spPr>
          <a:xfrm>
            <a:off x="609441" y="6710664"/>
            <a:ext cx="2091300" cy="24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Arial"/>
                <a:ea typeface="Arial"/>
                <a:cs typeface="Arial"/>
                <a:sym typeface="Arial"/>
              </a:rPr>
              <a:t>7-Series Architecture Overview 11-</a:t>
            </a:r>
            <a:fld id="{00000000-1234-1234-1234-123412341234}" type="slidenum">
              <a:rPr lang="en-US"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
        <p:nvSpPr>
          <p:cNvPr id="228" name="Google Shape;228;p27"/>
          <p:cNvSpPr txBox="1"/>
          <p:nvPr>
            <p:ph type="title"/>
          </p:nvPr>
        </p:nvSpPr>
        <p:spPr>
          <a:xfrm>
            <a:off x="609441" y="209551"/>
            <a:ext cx="10969943" cy="530352"/>
          </a:xfrm>
          <a:prstGeom prst="rect">
            <a:avLst/>
          </a:prstGeom>
          <a:noFill/>
          <a:ln>
            <a:noFill/>
          </a:ln>
        </p:spPr>
        <p:txBody>
          <a:bodyPr anchorCtr="0" anchor="t" bIns="45700" lIns="0" spcFirstLastPara="1" rIns="91425" wrap="square" tIns="45700">
            <a:noAutofit/>
          </a:bodyPr>
          <a:lstStyle/>
          <a:p>
            <a:pPr indent="0" lvl="0" marL="0" marR="0" rtl="0" algn="l">
              <a:lnSpc>
                <a:spcPct val="98000"/>
              </a:lnSpc>
              <a:spcBef>
                <a:spcPts val="0"/>
              </a:spcBef>
              <a:spcAft>
                <a:spcPts val="0"/>
              </a:spcAft>
              <a:buNone/>
            </a:pPr>
            <a:r>
              <a:rPr b="0" i="0" lang="en-US" sz="3200" u="none" cap="none" strike="noStrike">
                <a:solidFill>
                  <a:srgbClr val="3F3F3F"/>
                </a:solidFill>
                <a:latin typeface="Calibri"/>
                <a:ea typeface="Calibri"/>
                <a:cs typeface="Calibri"/>
                <a:sym typeface="Calibri"/>
              </a:rPr>
              <a:t>OLOGIC: Output SDR and DDR Logic</a:t>
            </a:r>
            <a:endParaRPr b="0" i="0" sz="3200" u="none" cap="none" strike="noStrike">
              <a:solidFill>
                <a:srgbClr val="3F3F3F"/>
              </a:solidFill>
              <a:latin typeface="Calibri"/>
              <a:ea typeface="Calibri"/>
              <a:cs typeface="Calibri"/>
              <a:sym typeface="Calibri"/>
            </a:endParaRPr>
          </a:p>
        </p:txBody>
      </p:sp>
      <p:sp>
        <p:nvSpPr>
          <p:cNvPr id="229" name="Google Shape;229;p27"/>
          <p:cNvSpPr txBox="1"/>
          <p:nvPr>
            <p:ph idx="11" type="ftr"/>
          </p:nvPr>
        </p:nvSpPr>
        <p:spPr>
          <a:xfrm>
            <a:off x="4164515" y="6579165"/>
            <a:ext cx="3859795" cy="24688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 Copyright 2016 Xilinx</a:t>
            </a:r>
            <a:endParaRPr sz="1000">
              <a:solidFill>
                <a:schemeClr val="dk1"/>
              </a:solidFill>
              <a:latin typeface="Arial"/>
              <a:ea typeface="Arial"/>
              <a:cs typeface="Arial"/>
              <a:sym typeface="Arial"/>
            </a:endParaRPr>
          </a:p>
        </p:txBody>
      </p:sp>
      <p:pic>
        <p:nvPicPr>
          <p:cNvPr id="230" name="Google Shape;230;p27"/>
          <p:cNvPicPr preferRelativeResize="0"/>
          <p:nvPr/>
        </p:nvPicPr>
        <p:blipFill rotWithShape="1">
          <a:blip r:embed="rId3">
            <a:alphaModFix/>
          </a:blip>
          <a:srcRect b="0" l="0" r="0" t="0"/>
          <a:stretch/>
        </p:blipFill>
        <p:spPr>
          <a:xfrm>
            <a:off x="7810500" y="1590675"/>
            <a:ext cx="3295650" cy="479068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8"/>
          <p:cNvSpPr txBox="1"/>
          <p:nvPr>
            <p:ph idx="1" type="body"/>
          </p:nvPr>
        </p:nvSpPr>
        <p:spPr>
          <a:xfrm>
            <a:off x="609441" y="1327151"/>
            <a:ext cx="10975336" cy="4268337"/>
          </a:xfrm>
          <a:prstGeom prst="rect">
            <a:avLst/>
          </a:prstGeom>
          <a:noFill/>
          <a:ln>
            <a:noFill/>
          </a:ln>
        </p:spPr>
        <p:txBody>
          <a:bodyPr anchorCtr="0" anchor="t" bIns="45700" lIns="91425" spcFirstLastPara="1" rIns="91425" wrap="square" tIns="45700">
            <a:noAutofit/>
          </a:bodyPr>
          <a:lstStyle/>
          <a:p>
            <a:pPr indent="-290513" lvl="0" marL="290513" marR="0" rtl="0" algn="l">
              <a:lnSpc>
                <a:spcPct val="110000"/>
              </a:lnSpc>
              <a:spcBef>
                <a:spcPts val="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Clocks in data from input pad or IDELAY</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D is clocked on high speed clock (CLK)</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Can be SDR or DDR</a:t>
            </a:r>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Sends de-serialized data to fabric</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Q is clocked on low speed clock (CLKDIV)</a:t>
            </a:r>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CLK and CLKDIV must be in phase</a:t>
            </a:r>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De-serializes data</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Single data rate: 2, 3, 4, 5, 6, 7, 8</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Double data rate: 4, 6, 8</a:t>
            </a:r>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Cascade with slave for wider ratios</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Double data rate: 10, 14</a:t>
            </a:r>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Has BITSLIP logic for framing parallel data</a:t>
            </a:r>
            <a:endParaRPr/>
          </a:p>
        </p:txBody>
      </p:sp>
      <p:sp>
        <p:nvSpPr>
          <p:cNvPr id="236" name="Google Shape;236;p28"/>
          <p:cNvSpPr txBox="1"/>
          <p:nvPr>
            <p:ph idx="12" type="sldNum"/>
          </p:nvPr>
        </p:nvSpPr>
        <p:spPr>
          <a:xfrm>
            <a:off x="609441" y="6710664"/>
            <a:ext cx="2091300" cy="24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Arial"/>
                <a:ea typeface="Arial"/>
                <a:cs typeface="Arial"/>
                <a:sym typeface="Arial"/>
              </a:rPr>
              <a:t>7-Series Architecture Overview 11-</a:t>
            </a:r>
            <a:fld id="{00000000-1234-1234-1234-123412341234}" type="slidenum">
              <a:rPr lang="en-US"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
        <p:nvSpPr>
          <p:cNvPr id="237" name="Google Shape;237;p28"/>
          <p:cNvSpPr txBox="1"/>
          <p:nvPr>
            <p:ph type="title"/>
          </p:nvPr>
        </p:nvSpPr>
        <p:spPr>
          <a:xfrm>
            <a:off x="609441" y="209551"/>
            <a:ext cx="10969943" cy="530352"/>
          </a:xfrm>
          <a:prstGeom prst="rect">
            <a:avLst/>
          </a:prstGeom>
          <a:noFill/>
          <a:ln>
            <a:noFill/>
          </a:ln>
        </p:spPr>
        <p:txBody>
          <a:bodyPr anchorCtr="0" anchor="t" bIns="45700" lIns="0" spcFirstLastPara="1" rIns="91425" wrap="square" tIns="45700">
            <a:noAutofit/>
          </a:bodyPr>
          <a:lstStyle/>
          <a:p>
            <a:pPr indent="0" lvl="0" marL="0" marR="0" rtl="0" algn="l">
              <a:lnSpc>
                <a:spcPct val="98000"/>
              </a:lnSpc>
              <a:spcBef>
                <a:spcPts val="0"/>
              </a:spcBef>
              <a:spcAft>
                <a:spcPts val="0"/>
              </a:spcAft>
              <a:buNone/>
            </a:pPr>
            <a:r>
              <a:rPr b="0" i="0" lang="en-US" sz="3200" u="none" cap="none" strike="noStrike">
                <a:solidFill>
                  <a:srgbClr val="3F3F3F"/>
                </a:solidFill>
                <a:latin typeface="Calibri"/>
                <a:ea typeface="Calibri"/>
                <a:cs typeface="Calibri"/>
                <a:sym typeface="Calibri"/>
              </a:rPr>
              <a:t>ISERDES: Input Serial-to-Parallel Converter</a:t>
            </a:r>
            <a:endParaRPr b="0" i="0" sz="3200" u="none" cap="none" strike="noStrike">
              <a:solidFill>
                <a:srgbClr val="3F3F3F"/>
              </a:solidFill>
              <a:latin typeface="Calibri"/>
              <a:ea typeface="Calibri"/>
              <a:cs typeface="Calibri"/>
              <a:sym typeface="Calibri"/>
            </a:endParaRPr>
          </a:p>
        </p:txBody>
      </p:sp>
      <p:sp>
        <p:nvSpPr>
          <p:cNvPr id="238" name="Google Shape;238;p28"/>
          <p:cNvSpPr txBox="1"/>
          <p:nvPr>
            <p:ph idx="11" type="ftr"/>
          </p:nvPr>
        </p:nvSpPr>
        <p:spPr>
          <a:xfrm>
            <a:off x="4164515" y="6579165"/>
            <a:ext cx="3859795" cy="24688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 Copyright 2016 Xilinx</a:t>
            </a:r>
            <a:endParaRPr sz="1000">
              <a:solidFill>
                <a:schemeClr val="dk1"/>
              </a:solidFill>
              <a:latin typeface="Arial"/>
              <a:ea typeface="Arial"/>
              <a:cs typeface="Arial"/>
              <a:sym typeface="Arial"/>
            </a:endParaRPr>
          </a:p>
        </p:txBody>
      </p:sp>
      <p:pic>
        <p:nvPicPr>
          <p:cNvPr id="239" name="Google Shape;239;p28"/>
          <p:cNvPicPr preferRelativeResize="0"/>
          <p:nvPr/>
        </p:nvPicPr>
        <p:blipFill rotWithShape="1">
          <a:blip r:embed="rId3">
            <a:alphaModFix/>
          </a:blip>
          <a:srcRect b="0" l="0" r="0" t="0"/>
          <a:stretch/>
        </p:blipFill>
        <p:spPr>
          <a:xfrm>
            <a:off x="7267575" y="1695450"/>
            <a:ext cx="4133850" cy="437887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9"/>
          <p:cNvSpPr txBox="1"/>
          <p:nvPr>
            <p:ph idx="1" type="body"/>
          </p:nvPr>
        </p:nvSpPr>
        <p:spPr>
          <a:xfrm>
            <a:off x="609441" y="1327151"/>
            <a:ext cx="10975336" cy="4268337"/>
          </a:xfrm>
          <a:prstGeom prst="rect">
            <a:avLst/>
          </a:prstGeom>
          <a:noFill/>
          <a:ln>
            <a:noFill/>
          </a:ln>
        </p:spPr>
        <p:txBody>
          <a:bodyPr anchorCtr="0" anchor="t" bIns="45700" lIns="91425" spcFirstLastPara="1" rIns="91425" wrap="square" tIns="45700">
            <a:noAutofit/>
          </a:bodyPr>
          <a:lstStyle/>
          <a:p>
            <a:pPr indent="-290513" lvl="0" marL="290513" marR="0" rtl="0" algn="l">
              <a:lnSpc>
                <a:spcPct val="110000"/>
              </a:lnSpc>
              <a:spcBef>
                <a:spcPts val="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Serializes out data to output pad or ODELAY</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Q is clocked on high speed clock (CLK)</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Can be SDR or DDR</a:t>
            </a:r>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Parallel data comes from fabric</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D is synchronous to low speed clock (CLKDIV)</a:t>
            </a:r>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CLK and CLKDIV must be in phase</a:t>
            </a:r>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Serializes data</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Single data rate: 2, 3, 4, 5, 6, 7, 8</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Double data rate: 4, 6, 8</a:t>
            </a:r>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Cascade with slave for wider ratios</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Double data rate: 10, 14</a:t>
            </a:r>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When using 3-state serializer, both the data and 3-state width must be 4</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Clocks are shared between both serializers</a:t>
            </a:r>
            <a:endParaRPr/>
          </a:p>
        </p:txBody>
      </p:sp>
      <p:sp>
        <p:nvSpPr>
          <p:cNvPr id="245" name="Google Shape;245;p29"/>
          <p:cNvSpPr txBox="1"/>
          <p:nvPr>
            <p:ph idx="12" type="sldNum"/>
          </p:nvPr>
        </p:nvSpPr>
        <p:spPr>
          <a:xfrm>
            <a:off x="609441" y="6710664"/>
            <a:ext cx="2091300" cy="24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Arial"/>
                <a:ea typeface="Arial"/>
                <a:cs typeface="Arial"/>
                <a:sym typeface="Arial"/>
              </a:rPr>
              <a:t>7-Series Architecture Overview 11-</a:t>
            </a:r>
            <a:fld id="{00000000-1234-1234-1234-123412341234}" type="slidenum">
              <a:rPr lang="en-US"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
        <p:nvSpPr>
          <p:cNvPr id="246" name="Google Shape;246;p29"/>
          <p:cNvSpPr txBox="1"/>
          <p:nvPr>
            <p:ph type="title"/>
          </p:nvPr>
        </p:nvSpPr>
        <p:spPr>
          <a:xfrm>
            <a:off x="609441" y="209551"/>
            <a:ext cx="10969943" cy="530352"/>
          </a:xfrm>
          <a:prstGeom prst="rect">
            <a:avLst/>
          </a:prstGeom>
          <a:noFill/>
          <a:ln>
            <a:noFill/>
          </a:ln>
        </p:spPr>
        <p:txBody>
          <a:bodyPr anchorCtr="0" anchor="t" bIns="45700" lIns="0" spcFirstLastPara="1" rIns="91425" wrap="square" tIns="45700">
            <a:noAutofit/>
          </a:bodyPr>
          <a:lstStyle/>
          <a:p>
            <a:pPr indent="0" lvl="0" marL="0" marR="0" rtl="0" algn="l">
              <a:lnSpc>
                <a:spcPct val="98000"/>
              </a:lnSpc>
              <a:spcBef>
                <a:spcPts val="0"/>
              </a:spcBef>
              <a:spcAft>
                <a:spcPts val="0"/>
              </a:spcAft>
              <a:buNone/>
            </a:pPr>
            <a:r>
              <a:rPr b="0" i="0" lang="en-US" sz="3200" u="none" cap="none" strike="noStrike">
                <a:solidFill>
                  <a:srgbClr val="3F3F3F"/>
                </a:solidFill>
                <a:latin typeface="Calibri"/>
                <a:ea typeface="Calibri"/>
                <a:cs typeface="Calibri"/>
                <a:sym typeface="Calibri"/>
              </a:rPr>
              <a:t>OSERDES: Output Parallel-to-Serial Converter </a:t>
            </a:r>
            <a:endParaRPr b="0" i="0" sz="3200" u="none" cap="none" strike="noStrike">
              <a:solidFill>
                <a:srgbClr val="3F3F3F"/>
              </a:solidFill>
              <a:latin typeface="Calibri"/>
              <a:ea typeface="Calibri"/>
              <a:cs typeface="Calibri"/>
              <a:sym typeface="Calibri"/>
            </a:endParaRPr>
          </a:p>
        </p:txBody>
      </p:sp>
      <p:sp>
        <p:nvSpPr>
          <p:cNvPr id="247" name="Google Shape;247;p29"/>
          <p:cNvSpPr txBox="1"/>
          <p:nvPr>
            <p:ph idx="11" type="ftr"/>
          </p:nvPr>
        </p:nvSpPr>
        <p:spPr>
          <a:xfrm>
            <a:off x="4164515" y="6579165"/>
            <a:ext cx="3859795" cy="24688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 Copyright 2016 Xilinx</a:t>
            </a:r>
            <a:endParaRPr sz="1000">
              <a:solidFill>
                <a:schemeClr val="dk1"/>
              </a:solidFill>
              <a:latin typeface="Arial"/>
              <a:ea typeface="Arial"/>
              <a:cs typeface="Arial"/>
              <a:sym typeface="Arial"/>
            </a:endParaRPr>
          </a:p>
        </p:txBody>
      </p:sp>
      <p:pic>
        <p:nvPicPr>
          <p:cNvPr id="248" name="Google Shape;248;p29"/>
          <p:cNvPicPr preferRelativeResize="0"/>
          <p:nvPr/>
        </p:nvPicPr>
        <p:blipFill rotWithShape="1">
          <a:blip r:embed="rId3">
            <a:alphaModFix/>
          </a:blip>
          <a:srcRect b="0" l="0" r="0" t="0"/>
          <a:stretch/>
        </p:blipFill>
        <p:spPr>
          <a:xfrm>
            <a:off x="7662232" y="1475356"/>
            <a:ext cx="3063961" cy="397192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0"/>
          <p:cNvSpPr txBox="1"/>
          <p:nvPr>
            <p:ph idx="1" type="body"/>
          </p:nvPr>
        </p:nvSpPr>
        <p:spPr>
          <a:xfrm>
            <a:off x="609441" y="1327151"/>
            <a:ext cx="10975336" cy="4268337"/>
          </a:xfrm>
          <a:prstGeom prst="rect">
            <a:avLst/>
          </a:prstGeom>
          <a:noFill/>
          <a:ln>
            <a:noFill/>
          </a:ln>
        </p:spPr>
        <p:txBody>
          <a:bodyPr anchorCtr="0" anchor="t" bIns="45700" lIns="91425" spcFirstLastPara="1" rIns="91425" wrap="square" tIns="45700">
            <a:noAutofit/>
          </a:bodyPr>
          <a:lstStyle/>
          <a:p>
            <a:pPr indent="-290513" lvl="0" marL="290513" marR="0" rtl="0" algn="l">
              <a:lnSpc>
                <a:spcPct val="100000"/>
              </a:lnSpc>
              <a:spcBef>
                <a:spcPts val="0"/>
              </a:spcBef>
              <a:spcAft>
                <a:spcPts val="0"/>
              </a:spcAft>
              <a:buClr>
                <a:schemeClr val="dk2"/>
              </a:buClr>
              <a:buSzPts val="1936"/>
              <a:buFont typeface="Noto Sans Symbols"/>
              <a:buChar char="•"/>
            </a:pPr>
            <a:r>
              <a:rPr b="0" i="0" lang="en-US" sz="2200" u="none" cap="none" strike="noStrike">
                <a:solidFill>
                  <a:schemeClr val="lt2"/>
                </a:solidFill>
                <a:latin typeface="Arial"/>
                <a:ea typeface="Arial"/>
                <a:cs typeface="Arial"/>
                <a:sym typeface="Arial"/>
              </a:rPr>
              <a:t>Introduction to 7-Series FPGA</a:t>
            </a:r>
            <a:endParaRPr/>
          </a:p>
          <a:p>
            <a:pPr indent="-290513" lvl="0" marL="290513" marR="0" rtl="0" algn="l">
              <a:lnSpc>
                <a:spcPct val="100000"/>
              </a:lnSpc>
              <a:spcBef>
                <a:spcPts val="800"/>
              </a:spcBef>
              <a:spcAft>
                <a:spcPts val="0"/>
              </a:spcAft>
              <a:buClr>
                <a:schemeClr val="dk2"/>
              </a:buClr>
              <a:buSzPts val="1936"/>
              <a:buFont typeface="Noto Sans Symbols"/>
              <a:buChar char="•"/>
            </a:pPr>
            <a:r>
              <a:rPr b="0" i="0" lang="en-US" sz="2200" u="none" cap="none" strike="noStrike">
                <a:solidFill>
                  <a:schemeClr val="lt2"/>
                </a:solidFill>
                <a:latin typeface="Arial"/>
                <a:ea typeface="Arial"/>
                <a:cs typeface="Arial"/>
                <a:sym typeface="Arial"/>
              </a:rPr>
              <a:t>Logic Resources</a:t>
            </a:r>
            <a:endParaRPr/>
          </a:p>
          <a:p>
            <a:pPr indent="-290513" lvl="0" marL="290513" marR="0" rtl="0" algn="l">
              <a:lnSpc>
                <a:spcPct val="100000"/>
              </a:lnSpc>
              <a:spcBef>
                <a:spcPts val="800"/>
              </a:spcBef>
              <a:spcAft>
                <a:spcPts val="0"/>
              </a:spcAft>
              <a:buClr>
                <a:schemeClr val="dk2"/>
              </a:buClr>
              <a:buSzPts val="1936"/>
              <a:buFont typeface="Noto Sans Symbols"/>
              <a:buChar char="•"/>
            </a:pPr>
            <a:r>
              <a:rPr b="0" i="0" lang="en-US" sz="2200" u="none" cap="none" strike="noStrike">
                <a:solidFill>
                  <a:schemeClr val="lt2"/>
                </a:solidFill>
                <a:latin typeface="Arial"/>
                <a:ea typeface="Arial"/>
                <a:cs typeface="Arial"/>
                <a:sym typeface="Arial"/>
              </a:rPr>
              <a:t>I/O Resources</a:t>
            </a:r>
            <a:endParaRPr/>
          </a:p>
          <a:p>
            <a:pPr indent="-290513" lvl="0" marL="290513" marR="0" rtl="0" algn="l">
              <a:lnSpc>
                <a:spcPct val="100000"/>
              </a:lnSpc>
              <a:spcBef>
                <a:spcPts val="800"/>
              </a:spcBef>
              <a:spcAft>
                <a:spcPts val="0"/>
              </a:spcAft>
              <a:buClr>
                <a:schemeClr val="dk2"/>
              </a:buClr>
              <a:buSzPts val="1936"/>
              <a:buFont typeface="Noto Sans Symbols"/>
              <a:buChar char="•"/>
            </a:pPr>
            <a:r>
              <a:rPr b="0" i="1" lang="en-US" sz="2200" u="none" cap="none" strike="noStrike">
                <a:solidFill>
                  <a:schemeClr val="dk1"/>
                </a:solidFill>
                <a:latin typeface="Arial"/>
                <a:ea typeface="Arial"/>
                <a:cs typeface="Arial"/>
                <a:sym typeface="Arial"/>
              </a:rPr>
              <a:t>Memory and DSP48 Resources</a:t>
            </a:r>
            <a:endParaRPr/>
          </a:p>
          <a:p>
            <a:pPr indent="-290513" lvl="0" marL="290513" marR="0" rtl="0" algn="l">
              <a:lnSpc>
                <a:spcPct val="100000"/>
              </a:lnSpc>
              <a:spcBef>
                <a:spcPts val="800"/>
              </a:spcBef>
              <a:spcAft>
                <a:spcPts val="0"/>
              </a:spcAft>
              <a:buClr>
                <a:schemeClr val="dk2"/>
              </a:buClr>
              <a:buSzPts val="1936"/>
              <a:buFont typeface="Noto Sans Symbols"/>
              <a:buChar char="•"/>
            </a:pPr>
            <a:r>
              <a:rPr b="0" i="0" lang="en-US" sz="2200" u="none" cap="none" strike="noStrike">
                <a:solidFill>
                  <a:schemeClr val="lt2"/>
                </a:solidFill>
                <a:latin typeface="Arial"/>
                <a:ea typeface="Arial"/>
                <a:cs typeface="Arial"/>
                <a:sym typeface="Arial"/>
              </a:rPr>
              <a:t>XADC </a:t>
            </a:r>
            <a:endParaRPr b="0" i="0" sz="2200" u="none" cap="none" strike="noStrike">
              <a:solidFill>
                <a:schemeClr val="lt2"/>
              </a:solidFill>
              <a:latin typeface="Arial"/>
              <a:ea typeface="Arial"/>
              <a:cs typeface="Arial"/>
              <a:sym typeface="Arial"/>
            </a:endParaRPr>
          </a:p>
          <a:p>
            <a:pPr indent="-290513" lvl="0" marL="290513" marR="0" rtl="0" algn="l">
              <a:lnSpc>
                <a:spcPct val="100000"/>
              </a:lnSpc>
              <a:spcBef>
                <a:spcPts val="800"/>
              </a:spcBef>
              <a:spcAft>
                <a:spcPts val="0"/>
              </a:spcAft>
              <a:buClr>
                <a:schemeClr val="dk2"/>
              </a:buClr>
              <a:buSzPts val="1936"/>
              <a:buFont typeface="Noto Sans Symbols"/>
              <a:buChar char="•"/>
            </a:pPr>
            <a:r>
              <a:rPr b="0" i="0" lang="en-US" sz="2200" u="none" cap="none" strike="noStrike">
                <a:solidFill>
                  <a:schemeClr val="lt2"/>
                </a:solidFill>
                <a:latin typeface="Arial"/>
                <a:ea typeface="Arial"/>
                <a:cs typeface="Arial"/>
                <a:sym typeface="Arial"/>
              </a:rPr>
              <a:t>Clocking Resources</a:t>
            </a:r>
            <a:endParaRPr/>
          </a:p>
          <a:p>
            <a:pPr indent="-290513" lvl="0" marL="290513" marR="0" rtl="0" algn="l">
              <a:lnSpc>
                <a:spcPct val="100000"/>
              </a:lnSpc>
              <a:spcBef>
                <a:spcPts val="800"/>
              </a:spcBef>
              <a:spcAft>
                <a:spcPts val="0"/>
              </a:spcAft>
              <a:buClr>
                <a:schemeClr val="dk2"/>
              </a:buClr>
              <a:buSzPts val="1936"/>
              <a:buFont typeface="Noto Sans Symbols"/>
              <a:buChar char="•"/>
            </a:pPr>
            <a:r>
              <a:rPr b="0" i="0" lang="en-US" sz="2200" u="none" cap="none" strike="noStrike">
                <a:solidFill>
                  <a:schemeClr val="lt2"/>
                </a:solidFill>
                <a:latin typeface="Arial"/>
                <a:ea typeface="Arial"/>
                <a:cs typeface="Arial"/>
                <a:sym typeface="Arial"/>
              </a:rPr>
              <a:t>Zynq SoC</a:t>
            </a:r>
            <a:endParaRPr b="0" i="0" sz="2200" u="none" cap="none" strike="noStrike">
              <a:solidFill>
                <a:schemeClr val="lt2"/>
              </a:solidFill>
              <a:latin typeface="Arial"/>
              <a:ea typeface="Arial"/>
              <a:cs typeface="Arial"/>
              <a:sym typeface="Arial"/>
            </a:endParaRPr>
          </a:p>
        </p:txBody>
      </p:sp>
      <p:sp>
        <p:nvSpPr>
          <p:cNvPr id="254" name="Google Shape;254;p30"/>
          <p:cNvSpPr txBox="1"/>
          <p:nvPr>
            <p:ph idx="12" type="sldNum"/>
          </p:nvPr>
        </p:nvSpPr>
        <p:spPr>
          <a:xfrm>
            <a:off x="609441" y="6710664"/>
            <a:ext cx="2091300" cy="24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Arial"/>
                <a:ea typeface="Arial"/>
                <a:cs typeface="Arial"/>
                <a:sym typeface="Arial"/>
              </a:rPr>
              <a:t>7-Series Architecture Overview 11-</a:t>
            </a:r>
            <a:fld id="{00000000-1234-1234-1234-123412341234}" type="slidenum">
              <a:rPr lang="en-US"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
        <p:nvSpPr>
          <p:cNvPr id="255" name="Google Shape;255;p30"/>
          <p:cNvSpPr txBox="1"/>
          <p:nvPr>
            <p:ph type="title"/>
          </p:nvPr>
        </p:nvSpPr>
        <p:spPr>
          <a:xfrm>
            <a:off x="609441" y="209551"/>
            <a:ext cx="10969943" cy="530352"/>
          </a:xfrm>
          <a:prstGeom prst="rect">
            <a:avLst/>
          </a:prstGeom>
          <a:noFill/>
          <a:ln>
            <a:noFill/>
          </a:ln>
        </p:spPr>
        <p:txBody>
          <a:bodyPr anchorCtr="0" anchor="t" bIns="45700" lIns="0" spcFirstLastPara="1" rIns="91425" wrap="square" tIns="45700">
            <a:noAutofit/>
          </a:bodyPr>
          <a:lstStyle/>
          <a:p>
            <a:pPr indent="0" lvl="0" marL="0" marR="0" rtl="0" algn="l">
              <a:lnSpc>
                <a:spcPct val="98000"/>
              </a:lnSpc>
              <a:spcBef>
                <a:spcPts val="0"/>
              </a:spcBef>
              <a:spcAft>
                <a:spcPts val="0"/>
              </a:spcAft>
              <a:buNone/>
            </a:pPr>
            <a:r>
              <a:rPr b="0" i="0" lang="en-US" sz="3200" u="none" cap="none" strike="noStrike">
                <a:solidFill>
                  <a:srgbClr val="3F3F3F"/>
                </a:solidFill>
                <a:latin typeface="Calibri"/>
                <a:ea typeface="Calibri"/>
                <a:cs typeface="Calibri"/>
                <a:sym typeface="Calibri"/>
              </a:rPr>
              <a:t>Outline</a:t>
            </a:r>
            <a:endParaRPr b="0" i="0" sz="3200" u="none" cap="none" strike="noStrike">
              <a:solidFill>
                <a:srgbClr val="3F3F3F"/>
              </a:solidFill>
              <a:latin typeface="Calibri"/>
              <a:ea typeface="Calibri"/>
              <a:cs typeface="Calibri"/>
              <a:sym typeface="Calibri"/>
            </a:endParaRPr>
          </a:p>
        </p:txBody>
      </p:sp>
      <p:sp>
        <p:nvSpPr>
          <p:cNvPr id="256" name="Google Shape;256;p30"/>
          <p:cNvSpPr txBox="1"/>
          <p:nvPr>
            <p:ph idx="11" type="ftr"/>
          </p:nvPr>
        </p:nvSpPr>
        <p:spPr>
          <a:xfrm>
            <a:off x="4164515" y="6579165"/>
            <a:ext cx="3859795" cy="24688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 Copyright 2016 Xilinx</a:t>
            </a:r>
            <a:endParaRPr sz="1000">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1"/>
          <p:cNvSpPr txBox="1"/>
          <p:nvPr>
            <p:ph idx="1" type="body"/>
          </p:nvPr>
        </p:nvSpPr>
        <p:spPr>
          <a:xfrm>
            <a:off x="609441" y="1327151"/>
            <a:ext cx="10975336" cy="4268337"/>
          </a:xfrm>
          <a:prstGeom prst="rect">
            <a:avLst/>
          </a:prstGeom>
          <a:noFill/>
          <a:ln>
            <a:noFill/>
          </a:ln>
        </p:spPr>
        <p:txBody>
          <a:bodyPr anchorCtr="0" anchor="t" bIns="45700" lIns="91425" spcFirstLastPara="1" rIns="91425" wrap="square" tIns="45700">
            <a:noAutofit/>
          </a:bodyPr>
          <a:lstStyle/>
          <a:p>
            <a:pPr indent="-290513" lvl="0" marL="290513" marR="0" rtl="0" algn="l">
              <a:lnSpc>
                <a:spcPct val="110000"/>
              </a:lnSpc>
              <a:spcBef>
                <a:spcPts val="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All members of the 7-series families have the same Block RAM/FIFO</a:t>
            </a:r>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Fully synchronous operation</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All operations are synchronous; all outputs are latched</a:t>
            </a:r>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Optional internal pipeline register for higher frequency operation</a:t>
            </a:r>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Two independent ports access common data</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Individual address, clock, write enable, clock enable</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Independent data widths for each port</a:t>
            </a:r>
            <a:endParaRPr b="0" i="0" sz="1600" u="none" cap="none" strike="noStrike">
              <a:solidFill>
                <a:schemeClr val="dk1"/>
              </a:solidFill>
              <a:latin typeface="Arial"/>
              <a:ea typeface="Arial"/>
              <a:cs typeface="Arial"/>
              <a:sym typeface="Arial"/>
            </a:endParaRPr>
          </a:p>
        </p:txBody>
      </p:sp>
      <p:sp>
        <p:nvSpPr>
          <p:cNvPr id="262" name="Google Shape;262;p31"/>
          <p:cNvSpPr txBox="1"/>
          <p:nvPr>
            <p:ph idx="12" type="sldNum"/>
          </p:nvPr>
        </p:nvSpPr>
        <p:spPr>
          <a:xfrm>
            <a:off x="609441" y="6710664"/>
            <a:ext cx="2091300" cy="24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Arial"/>
                <a:ea typeface="Arial"/>
                <a:cs typeface="Arial"/>
                <a:sym typeface="Arial"/>
              </a:rPr>
              <a:t>7-Series Architecture Overview 11-</a:t>
            </a:r>
            <a:fld id="{00000000-1234-1234-1234-123412341234}" type="slidenum">
              <a:rPr lang="en-US"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
        <p:nvSpPr>
          <p:cNvPr id="263" name="Google Shape;263;p31"/>
          <p:cNvSpPr txBox="1"/>
          <p:nvPr>
            <p:ph type="title"/>
          </p:nvPr>
        </p:nvSpPr>
        <p:spPr>
          <a:xfrm>
            <a:off x="609441" y="209551"/>
            <a:ext cx="10969943" cy="530352"/>
          </a:xfrm>
          <a:prstGeom prst="rect">
            <a:avLst/>
          </a:prstGeom>
          <a:noFill/>
          <a:ln>
            <a:noFill/>
          </a:ln>
        </p:spPr>
        <p:txBody>
          <a:bodyPr anchorCtr="0" anchor="t" bIns="45700" lIns="0" spcFirstLastPara="1" rIns="91425" wrap="square" tIns="45700">
            <a:noAutofit/>
          </a:bodyPr>
          <a:lstStyle/>
          <a:p>
            <a:pPr indent="0" lvl="0" marL="0" marR="0" rtl="0" algn="l">
              <a:lnSpc>
                <a:spcPct val="98000"/>
              </a:lnSpc>
              <a:spcBef>
                <a:spcPts val="0"/>
              </a:spcBef>
              <a:spcAft>
                <a:spcPts val="0"/>
              </a:spcAft>
              <a:buNone/>
            </a:pPr>
            <a:r>
              <a:rPr b="0" i="0" lang="en-US" sz="3200" u="none" cap="none" strike="noStrike">
                <a:solidFill>
                  <a:srgbClr val="3F3F3F"/>
                </a:solidFill>
                <a:latin typeface="Calibri"/>
                <a:ea typeface="Calibri"/>
                <a:cs typeface="Calibri"/>
                <a:sym typeface="Calibri"/>
              </a:rPr>
              <a:t>7-Series Block RAM and FIFO</a:t>
            </a:r>
            <a:endParaRPr b="0" i="0" sz="3200" u="none" cap="none" strike="noStrike">
              <a:solidFill>
                <a:srgbClr val="3F3F3F"/>
              </a:solidFill>
              <a:latin typeface="Calibri"/>
              <a:ea typeface="Calibri"/>
              <a:cs typeface="Calibri"/>
              <a:sym typeface="Calibri"/>
            </a:endParaRPr>
          </a:p>
        </p:txBody>
      </p:sp>
      <p:sp>
        <p:nvSpPr>
          <p:cNvPr id="264" name="Google Shape;264;p31"/>
          <p:cNvSpPr txBox="1"/>
          <p:nvPr>
            <p:ph idx="11" type="ftr"/>
          </p:nvPr>
        </p:nvSpPr>
        <p:spPr>
          <a:xfrm>
            <a:off x="4164515" y="6579165"/>
            <a:ext cx="3859795" cy="24688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 Copyright 2016 Xilinx</a:t>
            </a:r>
            <a:endParaRPr sz="1000">
              <a:solidFill>
                <a:schemeClr val="dk1"/>
              </a:solidFill>
              <a:latin typeface="Arial"/>
              <a:ea typeface="Arial"/>
              <a:cs typeface="Arial"/>
              <a:sym typeface="Arial"/>
            </a:endParaRPr>
          </a:p>
        </p:txBody>
      </p:sp>
      <p:pic>
        <p:nvPicPr>
          <p:cNvPr id="265" name="Google Shape;265;p31"/>
          <p:cNvPicPr preferRelativeResize="0"/>
          <p:nvPr/>
        </p:nvPicPr>
        <p:blipFill rotWithShape="1">
          <a:blip r:embed="rId3">
            <a:alphaModFix/>
          </a:blip>
          <a:srcRect b="0" l="0" r="0" t="0"/>
          <a:stretch/>
        </p:blipFill>
        <p:spPr>
          <a:xfrm>
            <a:off x="7191375" y="1733550"/>
            <a:ext cx="3949844" cy="45434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2"/>
          <p:cNvSpPr txBox="1"/>
          <p:nvPr>
            <p:ph idx="1" type="body"/>
          </p:nvPr>
        </p:nvSpPr>
        <p:spPr>
          <a:xfrm>
            <a:off x="609441" y="1327151"/>
            <a:ext cx="11044846" cy="4268337"/>
          </a:xfrm>
          <a:prstGeom prst="rect">
            <a:avLst/>
          </a:prstGeom>
          <a:noFill/>
          <a:ln>
            <a:noFill/>
          </a:ln>
        </p:spPr>
        <p:txBody>
          <a:bodyPr anchorCtr="0" anchor="t" bIns="45700" lIns="91425" spcFirstLastPara="1" rIns="91425" wrap="square" tIns="45700">
            <a:noAutofit/>
          </a:bodyPr>
          <a:lstStyle/>
          <a:p>
            <a:pPr indent="-290513" lvl="0" marL="290513" marR="0" rtl="0" algn="l">
              <a:lnSpc>
                <a:spcPct val="110000"/>
              </a:lnSpc>
              <a:spcBef>
                <a:spcPts val="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Single read/write port</a:t>
            </a:r>
            <a:endParaRPr b="0" i="0" sz="2200" u="none" cap="none" strike="noStrike">
              <a:solidFill>
                <a:schemeClr val="accent4"/>
              </a:solidFill>
              <a:latin typeface="Arial"/>
              <a:ea typeface="Arial"/>
              <a:cs typeface="Arial"/>
              <a:sym typeface="Arial"/>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Clock: CLKA, Address: ADDRA, Write enable: WEA</a:t>
            </a:r>
            <a:endParaRPr b="0" i="0" sz="1600" u="none" cap="none" strike="noStrike">
              <a:solidFill>
                <a:schemeClr val="dk1"/>
              </a:solidFill>
              <a:latin typeface="Arial"/>
              <a:ea typeface="Arial"/>
              <a:cs typeface="Arial"/>
              <a:sym typeface="Arial"/>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Write data: DIA, Read data: DOA</a:t>
            </a:r>
            <a:endParaRPr b="0" i="0" sz="1600" u="none" cap="none" strike="noStrike">
              <a:solidFill>
                <a:schemeClr val="dk1"/>
              </a:solidFill>
              <a:latin typeface="Arial"/>
              <a:ea typeface="Arial"/>
              <a:cs typeface="Arial"/>
              <a:sym typeface="Arial"/>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36-kbit configurations</a:t>
            </a:r>
            <a:endParaRPr b="0" i="0" sz="2200" u="none" cap="none" strike="noStrike">
              <a:solidFill>
                <a:schemeClr val="accent4"/>
              </a:solidFill>
              <a:latin typeface="Arial"/>
              <a:ea typeface="Arial"/>
              <a:cs typeface="Arial"/>
              <a:sym typeface="Arial"/>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32k x 1, 16k x 2, 8k x 4, 4k x 9, 2k x 18, 1k x 36</a:t>
            </a:r>
            <a:endParaRPr b="0" i="0" sz="1600" u="none" cap="none" strike="noStrike">
              <a:solidFill>
                <a:schemeClr val="dk1"/>
              </a:solidFill>
              <a:latin typeface="Arial"/>
              <a:ea typeface="Arial"/>
              <a:cs typeface="Arial"/>
              <a:sym typeface="Arial"/>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18-kbit configurations</a:t>
            </a:r>
            <a:endParaRPr b="0" i="0" sz="2200" u="none" cap="none" strike="noStrike">
              <a:solidFill>
                <a:schemeClr val="accent4"/>
              </a:solidFill>
              <a:latin typeface="Arial"/>
              <a:ea typeface="Arial"/>
              <a:cs typeface="Arial"/>
              <a:sym typeface="Arial"/>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16k x 1, 8k x 2, 4k x 4, 2k x 9, 1k x 18, 512 x 36</a:t>
            </a:r>
            <a:endParaRPr b="0" i="0" sz="1600" u="none" cap="none" strike="noStrike">
              <a:solidFill>
                <a:schemeClr val="dk1"/>
              </a:solidFill>
              <a:latin typeface="Arial"/>
              <a:ea typeface="Arial"/>
              <a:cs typeface="Arial"/>
              <a:sym typeface="Arial"/>
            </a:endParaRPr>
          </a:p>
        </p:txBody>
      </p:sp>
      <p:sp>
        <p:nvSpPr>
          <p:cNvPr id="271" name="Google Shape;271;p32"/>
          <p:cNvSpPr txBox="1"/>
          <p:nvPr>
            <p:ph idx="12" type="sldNum"/>
          </p:nvPr>
        </p:nvSpPr>
        <p:spPr>
          <a:xfrm>
            <a:off x="609441" y="6710664"/>
            <a:ext cx="2091300" cy="24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Arial"/>
                <a:ea typeface="Arial"/>
                <a:cs typeface="Arial"/>
                <a:sym typeface="Arial"/>
              </a:rPr>
              <a:t>7-Series Architecture Overview 11-</a:t>
            </a:r>
            <a:fld id="{00000000-1234-1234-1234-123412341234}" type="slidenum">
              <a:rPr lang="en-US"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
        <p:nvSpPr>
          <p:cNvPr id="272" name="Google Shape;272;p32"/>
          <p:cNvSpPr txBox="1"/>
          <p:nvPr>
            <p:ph type="title"/>
          </p:nvPr>
        </p:nvSpPr>
        <p:spPr>
          <a:xfrm>
            <a:off x="609441" y="209551"/>
            <a:ext cx="10969943" cy="530352"/>
          </a:xfrm>
          <a:prstGeom prst="rect">
            <a:avLst/>
          </a:prstGeom>
          <a:noFill/>
          <a:ln>
            <a:noFill/>
          </a:ln>
        </p:spPr>
        <p:txBody>
          <a:bodyPr anchorCtr="0" anchor="t" bIns="45700" lIns="0" spcFirstLastPara="1" rIns="91425" wrap="square" tIns="45700">
            <a:noAutofit/>
          </a:bodyPr>
          <a:lstStyle/>
          <a:p>
            <a:pPr indent="0" lvl="0" marL="0" marR="0" rtl="0" algn="l">
              <a:lnSpc>
                <a:spcPct val="98000"/>
              </a:lnSpc>
              <a:spcBef>
                <a:spcPts val="0"/>
              </a:spcBef>
              <a:spcAft>
                <a:spcPts val="0"/>
              </a:spcAft>
              <a:buNone/>
            </a:pPr>
            <a:r>
              <a:rPr b="0" i="0" lang="en-US" sz="3200" u="none" cap="none" strike="noStrike">
                <a:solidFill>
                  <a:srgbClr val="3F3F3F"/>
                </a:solidFill>
                <a:latin typeface="Calibri"/>
                <a:ea typeface="Calibri"/>
                <a:cs typeface="Calibri"/>
                <a:sym typeface="Calibri"/>
              </a:rPr>
              <a:t>Single-Port Block RAM</a:t>
            </a:r>
            <a:endParaRPr b="0" i="0" sz="3200" u="none" cap="none" strike="noStrike">
              <a:solidFill>
                <a:srgbClr val="3F3F3F"/>
              </a:solidFill>
              <a:latin typeface="Calibri"/>
              <a:ea typeface="Calibri"/>
              <a:cs typeface="Calibri"/>
              <a:sym typeface="Calibri"/>
            </a:endParaRPr>
          </a:p>
        </p:txBody>
      </p:sp>
      <p:sp>
        <p:nvSpPr>
          <p:cNvPr id="273" name="Google Shape;273;p32"/>
          <p:cNvSpPr txBox="1"/>
          <p:nvPr>
            <p:ph idx="11" type="ftr"/>
          </p:nvPr>
        </p:nvSpPr>
        <p:spPr>
          <a:xfrm>
            <a:off x="4164515" y="6579165"/>
            <a:ext cx="3859795" cy="24688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 Copyright 2016 Xilinx</a:t>
            </a:r>
            <a:endParaRPr sz="1000">
              <a:solidFill>
                <a:schemeClr val="dk1"/>
              </a:solidFill>
              <a:latin typeface="Arial"/>
              <a:ea typeface="Arial"/>
              <a:cs typeface="Arial"/>
              <a:sym typeface="Arial"/>
            </a:endParaRPr>
          </a:p>
        </p:txBody>
      </p:sp>
      <p:pic>
        <p:nvPicPr>
          <p:cNvPr id="274" name="Google Shape;274;p32"/>
          <p:cNvPicPr preferRelativeResize="0"/>
          <p:nvPr/>
        </p:nvPicPr>
        <p:blipFill rotWithShape="1">
          <a:blip r:embed="rId3">
            <a:alphaModFix/>
          </a:blip>
          <a:srcRect b="0" l="0" r="0" t="0"/>
          <a:stretch/>
        </p:blipFill>
        <p:spPr>
          <a:xfrm>
            <a:off x="7665796" y="1685655"/>
            <a:ext cx="3448532" cy="386769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3"/>
          <p:cNvSpPr txBox="1"/>
          <p:nvPr>
            <p:ph idx="1" type="body"/>
          </p:nvPr>
        </p:nvSpPr>
        <p:spPr>
          <a:xfrm>
            <a:off x="609441" y="1327151"/>
            <a:ext cx="6757517" cy="4268337"/>
          </a:xfrm>
          <a:prstGeom prst="rect">
            <a:avLst/>
          </a:prstGeom>
          <a:noFill/>
          <a:ln>
            <a:noFill/>
          </a:ln>
        </p:spPr>
        <p:txBody>
          <a:bodyPr anchorCtr="0" anchor="t" bIns="45700" lIns="91425" spcFirstLastPara="1" rIns="91425" wrap="square" tIns="45700">
            <a:noAutofit/>
          </a:bodyPr>
          <a:lstStyle/>
          <a:p>
            <a:pPr indent="-290513" lvl="0" marL="290513" marR="0" rtl="0" algn="l">
              <a:lnSpc>
                <a:spcPct val="110000"/>
              </a:lnSpc>
              <a:spcBef>
                <a:spcPts val="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Two separate read/write ports</a:t>
            </a:r>
            <a:endParaRPr b="0" i="0" sz="2200" u="none" cap="none" strike="noStrike">
              <a:solidFill>
                <a:schemeClr val="accent4"/>
              </a:solidFill>
              <a:latin typeface="Arial"/>
              <a:ea typeface="Arial"/>
              <a:cs typeface="Arial"/>
              <a:sym typeface="Arial"/>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Each port has separate clock, address, data in, data out, write enable…</a:t>
            </a:r>
            <a:endParaRPr b="0" i="0" sz="1600" u="none" cap="none" strike="noStrike">
              <a:solidFill>
                <a:schemeClr val="dk1"/>
              </a:solidFill>
              <a:latin typeface="Arial"/>
              <a:ea typeface="Arial"/>
              <a:cs typeface="Arial"/>
              <a:sym typeface="Arial"/>
            </a:endParaRPr>
          </a:p>
          <a:p>
            <a:pPr indent="-174625" lvl="2" marL="682625" marR="0" rtl="0" algn="l">
              <a:lnSpc>
                <a:spcPct val="110000"/>
              </a:lnSpc>
              <a:spcBef>
                <a:spcPts val="28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Clocks can be asynchronous to each other</a:t>
            </a:r>
            <a:endParaRPr b="0" i="0" sz="1400" u="none" cap="none" strike="noStrike">
              <a:solidFill>
                <a:schemeClr val="dk1"/>
              </a:solidFill>
              <a:latin typeface="Arial"/>
              <a:ea typeface="Arial"/>
              <a:cs typeface="Arial"/>
              <a:sym typeface="Arial"/>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The two ports can have different widths</a:t>
            </a:r>
            <a:endParaRPr b="0" i="0" sz="1600" u="none" cap="none" strike="noStrike">
              <a:solidFill>
                <a:schemeClr val="dk1"/>
              </a:solidFill>
              <a:latin typeface="Arial"/>
              <a:ea typeface="Arial"/>
              <a:cs typeface="Arial"/>
              <a:sym typeface="Arial"/>
            </a:endParaRPr>
          </a:p>
          <a:p>
            <a:pPr indent="-174625" lvl="2" marL="682625" marR="0" rtl="0" algn="l">
              <a:lnSpc>
                <a:spcPct val="110000"/>
              </a:lnSpc>
              <a:spcBef>
                <a:spcPts val="28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Same configurations as when single ported</a:t>
            </a:r>
            <a:endParaRPr b="0" i="0" sz="1400" u="none" cap="none" strike="noStrike">
              <a:solidFill>
                <a:schemeClr val="dk1"/>
              </a:solidFill>
              <a:latin typeface="Arial"/>
              <a:ea typeface="Arial"/>
              <a:cs typeface="Arial"/>
              <a:sym typeface="Arial"/>
            </a:endParaRPr>
          </a:p>
        </p:txBody>
      </p:sp>
      <p:sp>
        <p:nvSpPr>
          <p:cNvPr id="280" name="Google Shape;280;p33"/>
          <p:cNvSpPr txBox="1"/>
          <p:nvPr>
            <p:ph idx="12" type="sldNum"/>
          </p:nvPr>
        </p:nvSpPr>
        <p:spPr>
          <a:xfrm>
            <a:off x="609441" y="6710664"/>
            <a:ext cx="2091300" cy="24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Arial"/>
                <a:ea typeface="Arial"/>
                <a:cs typeface="Arial"/>
                <a:sym typeface="Arial"/>
              </a:rPr>
              <a:t>7-Series Architecture Overview 11-</a:t>
            </a:r>
            <a:fld id="{00000000-1234-1234-1234-123412341234}" type="slidenum">
              <a:rPr lang="en-US"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
        <p:nvSpPr>
          <p:cNvPr id="281" name="Google Shape;281;p33"/>
          <p:cNvSpPr txBox="1"/>
          <p:nvPr>
            <p:ph type="title"/>
          </p:nvPr>
        </p:nvSpPr>
        <p:spPr>
          <a:xfrm>
            <a:off x="609441" y="209551"/>
            <a:ext cx="10969943" cy="530352"/>
          </a:xfrm>
          <a:prstGeom prst="rect">
            <a:avLst/>
          </a:prstGeom>
          <a:noFill/>
          <a:ln>
            <a:noFill/>
          </a:ln>
        </p:spPr>
        <p:txBody>
          <a:bodyPr anchorCtr="0" anchor="t" bIns="45700" lIns="0" spcFirstLastPara="1" rIns="91425" wrap="square" tIns="45700">
            <a:noAutofit/>
          </a:bodyPr>
          <a:lstStyle/>
          <a:p>
            <a:pPr indent="0" lvl="0" marL="0" marR="0" rtl="0" algn="l">
              <a:lnSpc>
                <a:spcPct val="98000"/>
              </a:lnSpc>
              <a:spcBef>
                <a:spcPts val="0"/>
              </a:spcBef>
              <a:spcAft>
                <a:spcPts val="0"/>
              </a:spcAft>
              <a:buNone/>
            </a:pPr>
            <a:r>
              <a:rPr b="0" i="0" lang="en-US" sz="3200" u="none" cap="none" strike="noStrike">
                <a:solidFill>
                  <a:srgbClr val="3F3F3F"/>
                </a:solidFill>
                <a:latin typeface="Calibri"/>
                <a:ea typeface="Calibri"/>
                <a:cs typeface="Calibri"/>
                <a:sym typeface="Calibri"/>
              </a:rPr>
              <a:t>Dual-Port Block RAM</a:t>
            </a:r>
            <a:endParaRPr b="0" i="0" sz="3200" u="none" cap="none" strike="noStrike">
              <a:solidFill>
                <a:srgbClr val="3F3F3F"/>
              </a:solidFill>
              <a:latin typeface="Calibri"/>
              <a:ea typeface="Calibri"/>
              <a:cs typeface="Calibri"/>
              <a:sym typeface="Calibri"/>
            </a:endParaRPr>
          </a:p>
        </p:txBody>
      </p:sp>
      <p:sp>
        <p:nvSpPr>
          <p:cNvPr id="282" name="Google Shape;282;p33"/>
          <p:cNvSpPr txBox="1"/>
          <p:nvPr>
            <p:ph idx="11" type="ftr"/>
          </p:nvPr>
        </p:nvSpPr>
        <p:spPr>
          <a:xfrm>
            <a:off x="4164515" y="6579165"/>
            <a:ext cx="3859795" cy="24688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 Copyright 2016 Xilinx</a:t>
            </a:r>
            <a:endParaRPr sz="1000">
              <a:solidFill>
                <a:schemeClr val="dk1"/>
              </a:solidFill>
              <a:latin typeface="Arial"/>
              <a:ea typeface="Arial"/>
              <a:cs typeface="Arial"/>
              <a:sym typeface="Arial"/>
            </a:endParaRPr>
          </a:p>
        </p:txBody>
      </p:sp>
      <p:pic>
        <p:nvPicPr>
          <p:cNvPr id="283" name="Google Shape;283;p33"/>
          <p:cNvPicPr preferRelativeResize="0"/>
          <p:nvPr/>
        </p:nvPicPr>
        <p:blipFill rotWithShape="1">
          <a:blip r:embed="rId3">
            <a:alphaModFix/>
          </a:blip>
          <a:srcRect b="0" l="0" r="0" t="0"/>
          <a:stretch/>
        </p:blipFill>
        <p:spPr>
          <a:xfrm>
            <a:off x="7675320" y="1761855"/>
            <a:ext cx="3707055" cy="415763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4"/>
          <p:cNvSpPr txBox="1"/>
          <p:nvPr>
            <p:ph idx="1" type="body"/>
          </p:nvPr>
        </p:nvSpPr>
        <p:spPr>
          <a:xfrm>
            <a:off x="609441" y="1327151"/>
            <a:ext cx="6421087" cy="4268337"/>
          </a:xfrm>
          <a:prstGeom prst="rect">
            <a:avLst/>
          </a:prstGeom>
          <a:noFill/>
          <a:ln>
            <a:noFill/>
          </a:ln>
        </p:spPr>
        <p:txBody>
          <a:bodyPr anchorCtr="0" anchor="t" bIns="45700" lIns="91425" spcFirstLastPara="1" rIns="91425" wrap="square" tIns="45700">
            <a:noAutofit/>
          </a:bodyPr>
          <a:lstStyle/>
          <a:p>
            <a:pPr indent="-290513" lvl="0" marL="290513" marR="0" rtl="0" algn="l">
              <a:lnSpc>
                <a:spcPct val="110000"/>
              </a:lnSpc>
              <a:spcBef>
                <a:spcPts val="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Full featured</a:t>
            </a:r>
            <a:endParaRPr b="0" i="0" sz="2200" u="none" cap="none" strike="noStrike">
              <a:solidFill>
                <a:schemeClr val="accent4"/>
              </a:solidFill>
              <a:latin typeface="Arial"/>
              <a:ea typeface="Arial"/>
              <a:cs typeface="Arial"/>
              <a:sym typeface="Arial"/>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Synchronous or asynchronous read and write clocks</a:t>
            </a:r>
            <a:endParaRPr b="0" i="0" sz="1600" u="none" cap="none" strike="noStrike">
              <a:solidFill>
                <a:schemeClr val="dk1"/>
              </a:solidFill>
              <a:latin typeface="Arial"/>
              <a:ea typeface="Arial"/>
              <a:cs typeface="Arial"/>
              <a:sym typeface="Arial"/>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FIFO configurations</a:t>
            </a:r>
            <a:endParaRPr b="0" i="0" sz="2200" u="none" cap="none" strike="noStrike">
              <a:solidFill>
                <a:schemeClr val="accent4"/>
              </a:solidFill>
              <a:latin typeface="Arial"/>
              <a:ea typeface="Arial"/>
              <a:cs typeface="Arial"/>
              <a:sym typeface="Arial"/>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Any 36-Kb block RAM: 8Kx4, 4Kx9, 2Kx18, 1Kx36, 512x72</a:t>
            </a:r>
            <a:endParaRPr b="0" i="0" sz="1600" u="none" cap="none" strike="noStrike">
              <a:solidFill>
                <a:schemeClr val="dk1"/>
              </a:solidFill>
              <a:latin typeface="Arial"/>
              <a:ea typeface="Arial"/>
              <a:cs typeface="Arial"/>
              <a:sym typeface="Arial"/>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Any 18-Kb block RAM: 4Kx4, 2Kx9, 1Kx18, 512x36</a:t>
            </a:r>
            <a:endParaRPr b="0" i="0" sz="1600" u="none" cap="none" strike="noStrike">
              <a:solidFill>
                <a:schemeClr val="dk1"/>
              </a:solidFill>
              <a:latin typeface="Arial"/>
              <a:ea typeface="Arial"/>
              <a:cs typeface="Arial"/>
              <a:sym typeface="Arial"/>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Write and read width must be equal</a:t>
            </a:r>
            <a:endParaRPr b="0" i="0" sz="1600" u="none" cap="none" strike="noStrike">
              <a:solidFill>
                <a:schemeClr val="dk1"/>
              </a:solidFill>
              <a:latin typeface="Arial"/>
              <a:ea typeface="Arial"/>
              <a:cs typeface="Arial"/>
              <a:sym typeface="Arial"/>
            </a:endParaRPr>
          </a:p>
        </p:txBody>
      </p:sp>
      <p:sp>
        <p:nvSpPr>
          <p:cNvPr id="289" name="Google Shape;289;p34"/>
          <p:cNvSpPr txBox="1"/>
          <p:nvPr>
            <p:ph idx="12" type="sldNum"/>
          </p:nvPr>
        </p:nvSpPr>
        <p:spPr>
          <a:xfrm>
            <a:off x="609441" y="6710664"/>
            <a:ext cx="2091300" cy="24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Arial"/>
                <a:ea typeface="Arial"/>
                <a:cs typeface="Arial"/>
                <a:sym typeface="Arial"/>
              </a:rPr>
              <a:t>7-Series Architecture Overview 11-</a:t>
            </a:r>
            <a:fld id="{00000000-1234-1234-1234-123412341234}" type="slidenum">
              <a:rPr lang="en-US"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
        <p:nvSpPr>
          <p:cNvPr id="290" name="Google Shape;290;p34"/>
          <p:cNvSpPr txBox="1"/>
          <p:nvPr>
            <p:ph type="title"/>
          </p:nvPr>
        </p:nvSpPr>
        <p:spPr>
          <a:xfrm>
            <a:off x="609441" y="209551"/>
            <a:ext cx="10969943" cy="530352"/>
          </a:xfrm>
          <a:prstGeom prst="rect">
            <a:avLst/>
          </a:prstGeom>
          <a:noFill/>
          <a:ln>
            <a:noFill/>
          </a:ln>
        </p:spPr>
        <p:txBody>
          <a:bodyPr anchorCtr="0" anchor="t" bIns="45700" lIns="0" spcFirstLastPara="1" rIns="91425" wrap="square" tIns="45700">
            <a:noAutofit/>
          </a:bodyPr>
          <a:lstStyle/>
          <a:p>
            <a:pPr indent="0" lvl="0" marL="0" marR="0" rtl="0" algn="l">
              <a:lnSpc>
                <a:spcPct val="98000"/>
              </a:lnSpc>
              <a:spcBef>
                <a:spcPts val="0"/>
              </a:spcBef>
              <a:spcAft>
                <a:spcPts val="0"/>
              </a:spcAft>
              <a:buNone/>
            </a:pPr>
            <a:r>
              <a:rPr b="0" i="0" lang="en-US" sz="3200" u="none" cap="none" strike="noStrike">
                <a:solidFill>
                  <a:srgbClr val="3F3F3F"/>
                </a:solidFill>
                <a:latin typeface="Calibri"/>
                <a:ea typeface="Calibri"/>
                <a:cs typeface="Calibri"/>
                <a:sym typeface="Calibri"/>
              </a:rPr>
              <a:t>FIFO</a:t>
            </a:r>
            <a:endParaRPr b="0" i="0" sz="3200" u="none" cap="none" strike="noStrike">
              <a:solidFill>
                <a:srgbClr val="3F3F3F"/>
              </a:solidFill>
              <a:latin typeface="Calibri"/>
              <a:ea typeface="Calibri"/>
              <a:cs typeface="Calibri"/>
              <a:sym typeface="Calibri"/>
            </a:endParaRPr>
          </a:p>
        </p:txBody>
      </p:sp>
      <p:sp>
        <p:nvSpPr>
          <p:cNvPr id="291" name="Google Shape;291;p34"/>
          <p:cNvSpPr txBox="1"/>
          <p:nvPr>
            <p:ph idx="11" type="ftr"/>
          </p:nvPr>
        </p:nvSpPr>
        <p:spPr>
          <a:xfrm>
            <a:off x="4164515" y="6579165"/>
            <a:ext cx="3859795" cy="24688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 Copyright 2016 Xilinx</a:t>
            </a:r>
            <a:endParaRPr sz="1000">
              <a:solidFill>
                <a:schemeClr val="dk1"/>
              </a:solidFill>
              <a:latin typeface="Arial"/>
              <a:ea typeface="Arial"/>
              <a:cs typeface="Arial"/>
              <a:sym typeface="Arial"/>
            </a:endParaRPr>
          </a:p>
        </p:txBody>
      </p:sp>
      <p:pic>
        <p:nvPicPr>
          <p:cNvPr id="292" name="Google Shape;292;p34"/>
          <p:cNvPicPr preferRelativeResize="0"/>
          <p:nvPr/>
        </p:nvPicPr>
        <p:blipFill rotWithShape="1">
          <a:blip r:embed="rId3">
            <a:alphaModFix/>
          </a:blip>
          <a:srcRect b="0" l="0" r="0" t="0"/>
          <a:stretch/>
        </p:blipFill>
        <p:spPr>
          <a:xfrm>
            <a:off x="6698888" y="1795213"/>
            <a:ext cx="5172797" cy="353426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8"/>
          <p:cNvSpPr txBox="1"/>
          <p:nvPr>
            <p:ph idx="1" type="body"/>
          </p:nvPr>
        </p:nvSpPr>
        <p:spPr>
          <a:xfrm>
            <a:off x="609441" y="1327151"/>
            <a:ext cx="10975336" cy="4268337"/>
          </a:xfrm>
          <a:prstGeom prst="rect">
            <a:avLst/>
          </a:prstGeom>
          <a:noFill/>
          <a:ln>
            <a:noFill/>
          </a:ln>
        </p:spPr>
        <p:txBody>
          <a:bodyPr anchorCtr="0" anchor="t" bIns="45700" lIns="91425" spcFirstLastPara="1" rIns="91425" wrap="square" tIns="45700">
            <a:noAutofit/>
          </a:bodyPr>
          <a:lstStyle/>
          <a:p>
            <a:pPr indent="-290513" lvl="0" marL="290513" marR="0" rtl="0" algn="l">
              <a:lnSpc>
                <a:spcPct val="80000"/>
              </a:lnSpc>
              <a:spcBef>
                <a:spcPts val="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All Xilinx FPGAs contain the same basic resources</a:t>
            </a:r>
            <a:endParaRPr/>
          </a:p>
          <a:p>
            <a:pPr indent="-184150" lvl="1" marL="463550" marR="0" rtl="0" algn="l">
              <a:lnSpc>
                <a:spcPct val="8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Logic Resources</a:t>
            </a:r>
            <a:endParaRPr/>
          </a:p>
          <a:p>
            <a:pPr indent="-174625" lvl="2" marL="682625" marR="0" rtl="0" algn="l">
              <a:lnSpc>
                <a:spcPct val="80000"/>
              </a:lnSpc>
              <a:spcBef>
                <a:spcPts val="28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Slices (grouped into configurable logic blocks (CLB))</a:t>
            </a:r>
            <a:endParaRPr b="0" i="0" sz="1400" u="none" cap="none" strike="noStrike">
              <a:solidFill>
                <a:schemeClr val="dk1"/>
              </a:solidFill>
              <a:latin typeface="Arial"/>
              <a:ea typeface="Arial"/>
              <a:cs typeface="Arial"/>
              <a:sym typeface="Arial"/>
            </a:endParaRPr>
          </a:p>
          <a:p>
            <a:pPr indent="-174625" lvl="3" marL="1139825" marR="0" rtl="0" algn="l">
              <a:lnSpc>
                <a:spcPct val="80000"/>
              </a:lnSpc>
              <a:spcBef>
                <a:spcPts val="28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Containing combinatorial logic and register resources</a:t>
            </a:r>
            <a:endParaRPr/>
          </a:p>
          <a:p>
            <a:pPr indent="-174625" lvl="2" marL="682625" marR="0" rtl="0" algn="l">
              <a:lnSpc>
                <a:spcPct val="80000"/>
              </a:lnSpc>
              <a:spcBef>
                <a:spcPts val="28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Memory</a:t>
            </a:r>
            <a:endParaRPr/>
          </a:p>
          <a:p>
            <a:pPr indent="-174625" lvl="2" marL="682625" marR="0" rtl="0" algn="l">
              <a:lnSpc>
                <a:spcPct val="80000"/>
              </a:lnSpc>
              <a:spcBef>
                <a:spcPts val="28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Multipliers</a:t>
            </a:r>
            <a:endParaRPr/>
          </a:p>
          <a:p>
            <a:pPr indent="-184150" lvl="1" marL="463550" marR="0" rtl="0" algn="l">
              <a:lnSpc>
                <a:spcPct val="8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Interconnect Resources</a:t>
            </a:r>
            <a:endParaRPr/>
          </a:p>
          <a:p>
            <a:pPr indent="-174625" lvl="2" marL="682625" marR="0" rtl="0" algn="l">
              <a:lnSpc>
                <a:spcPct val="80000"/>
              </a:lnSpc>
              <a:spcBef>
                <a:spcPts val="28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Programmable interconnect </a:t>
            </a:r>
            <a:endParaRPr/>
          </a:p>
          <a:p>
            <a:pPr indent="-174625" lvl="2" marL="682625" marR="0" rtl="0" algn="l">
              <a:lnSpc>
                <a:spcPct val="80000"/>
              </a:lnSpc>
              <a:spcBef>
                <a:spcPts val="28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IOBs</a:t>
            </a:r>
            <a:endParaRPr/>
          </a:p>
          <a:p>
            <a:pPr indent="-182562" lvl="3" marL="1198563" marR="0" rtl="0" algn="l">
              <a:lnSpc>
                <a:spcPct val="80000"/>
              </a:lnSpc>
              <a:spcBef>
                <a:spcPts val="28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Interfaces between the FPGA and the outside world</a:t>
            </a:r>
            <a:endParaRPr/>
          </a:p>
          <a:p>
            <a:pPr indent="-184150" lvl="1" marL="463550" marR="0" rtl="0" algn="l">
              <a:lnSpc>
                <a:spcPct val="8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Other resources</a:t>
            </a:r>
            <a:endParaRPr/>
          </a:p>
          <a:p>
            <a:pPr indent="-174625" lvl="2" marL="682625" marR="0" rtl="0" algn="l">
              <a:lnSpc>
                <a:spcPct val="80000"/>
              </a:lnSpc>
              <a:spcBef>
                <a:spcPts val="28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Global clock buffers</a:t>
            </a:r>
            <a:endParaRPr/>
          </a:p>
          <a:p>
            <a:pPr indent="-174625" lvl="2" marL="682625" marR="0" rtl="0" algn="l">
              <a:lnSpc>
                <a:spcPct val="80000"/>
              </a:lnSpc>
              <a:spcBef>
                <a:spcPts val="28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Boundary scan logic</a:t>
            </a:r>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Through various generations, Xilinx added new architectural resources to target various markets and application areas</a:t>
            </a:r>
            <a:endParaRPr b="0" i="0" sz="2200" u="none" cap="none" strike="noStrike">
              <a:solidFill>
                <a:schemeClr val="accent4"/>
              </a:solidFill>
              <a:latin typeface="Arial"/>
              <a:ea typeface="Arial"/>
              <a:cs typeface="Arial"/>
              <a:sym typeface="Arial"/>
            </a:endParaRPr>
          </a:p>
        </p:txBody>
      </p:sp>
      <p:sp>
        <p:nvSpPr>
          <p:cNvPr id="45" name="Google Shape;45;p8"/>
          <p:cNvSpPr txBox="1"/>
          <p:nvPr>
            <p:ph idx="12" type="sldNum"/>
          </p:nvPr>
        </p:nvSpPr>
        <p:spPr>
          <a:xfrm>
            <a:off x="609441" y="6567749"/>
            <a:ext cx="1978484" cy="2902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Arial"/>
                <a:ea typeface="Arial"/>
                <a:cs typeface="Arial"/>
                <a:sym typeface="Arial"/>
              </a:rPr>
              <a:t>7-Series Architecture Overview 11-</a:t>
            </a:r>
            <a:fld id="{00000000-1234-1234-1234-123412341234}" type="slidenum">
              <a:rPr lang="en-US"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
        <p:nvSpPr>
          <p:cNvPr id="46" name="Google Shape;46;p8"/>
          <p:cNvSpPr txBox="1"/>
          <p:nvPr>
            <p:ph type="title"/>
          </p:nvPr>
        </p:nvSpPr>
        <p:spPr>
          <a:xfrm>
            <a:off x="609441" y="209551"/>
            <a:ext cx="10969943" cy="530352"/>
          </a:xfrm>
          <a:prstGeom prst="rect">
            <a:avLst/>
          </a:prstGeom>
          <a:noFill/>
          <a:ln>
            <a:noFill/>
          </a:ln>
        </p:spPr>
        <p:txBody>
          <a:bodyPr anchorCtr="0" anchor="t" bIns="45700" lIns="0" spcFirstLastPara="1" rIns="91425" wrap="square" tIns="45700">
            <a:noAutofit/>
          </a:bodyPr>
          <a:lstStyle/>
          <a:p>
            <a:pPr indent="0" lvl="0" marL="0" marR="0" rtl="0" algn="l">
              <a:lnSpc>
                <a:spcPct val="98000"/>
              </a:lnSpc>
              <a:spcBef>
                <a:spcPts val="0"/>
              </a:spcBef>
              <a:spcAft>
                <a:spcPts val="0"/>
              </a:spcAft>
              <a:buNone/>
            </a:pPr>
            <a:r>
              <a:rPr b="0" i="0" lang="en-US" sz="3200" u="none" cap="none" strike="noStrike">
                <a:solidFill>
                  <a:srgbClr val="3F3F3F"/>
                </a:solidFill>
                <a:latin typeface="Calibri"/>
                <a:ea typeface="Calibri"/>
                <a:cs typeface="Calibri"/>
                <a:sym typeface="Calibri"/>
              </a:rPr>
              <a:t>Introduction</a:t>
            </a:r>
            <a:endParaRPr b="0" i="0" sz="3200" u="none" cap="none" strike="noStrike">
              <a:solidFill>
                <a:srgbClr val="3F3F3F"/>
              </a:solidFill>
              <a:latin typeface="Calibri"/>
              <a:ea typeface="Calibri"/>
              <a:cs typeface="Calibri"/>
              <a:sym typeface="Calibri"/>
            </a:endParaRPr>
          </a:p>
        </p:txBody>
      </p:sp>
      <p:sp>
        <p:nvSpPr>
          <p:cNvPr id="47" name="Google Shape;47;p8"/>
          <p:cNvSpPr txBox="1"/>
          <p:nvPr>
            <p:ph idx="11" type="ftr"/>
          </p:nvPr>
        </p:nvSpPr>
        <p:spPr>
          <a:xfrm>
            <a:off x="4164515" y="6579165"/>
            <a:ext cx="3859795" cy="24688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 Copyright 2016 Xilinx</a:t>
            </a:r>
            <a:endParaRPr sz="1000">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5"/>
          <p:cNvSpPr txBox="1"/>
          <p:nvPr>
            <p:ph idx="1" type="body"/>
          </p:nvPr>
        </p:nvSpPr>
        <p:spPr>
          <a:xfrm>
            <a:off x="609441" y="1327151"/>
            <a:ext cx="10975336" cy="4268337"/>
          </a:xfrm>
          <a:prstGeom prst="rect">
            <a:avLst/>
          </a:prstGeom>
          <a:noFill/>
          <a:ln>
            <a:noFill/>
          </a:ln>
        </p:spPr>
        <p:txBody>
          <a:bodyPr anchorCtr="0" anchor="t" bIns="45700" lIns="91425" spcFirstLastPara="1" rIns="91425" wrap="square" tIns="45700">
            <a:noAutofit/>
          </a:bodyPr>
          <a:lstStyle/>
          <a:p>
            <a:pPr indent="-167577" lvl="0" marL="290513" marR="0" rtl="0" algn="l">
              <a:lnSpc>
                <a:spcPct val="110000"/>
              </a:lnSpc>
              <a:spcBef>
                <a:spcPts val="0"/>
              </a:spcBef>
              <a:spcAft>
                <a:spcPts val="0"/>
              </a:spcAft>
              <a:buClr>
                <a:schemeClr val="dk2"/>
              </a:buClr>
              <a:buSzPts val="1936"/>
              <a:buFont typeface="Noto Sans Symbols"/>
              <a:buNone/>
            </a:pPr>
            <a:r>
              <a:t/>
            </a:r>
            <a:endParaRPr b="0" i="0" sz="2200" u="none" cap="none" strike="noStrike">
              <a:solidFill>
                <a:schemeClr val="accent4"/>
              </a:solidFill>
              <a:latin typeface="Arial"/>
              <a:ea typeface="Arial"/>
              <a:cs typeface="Arial"/>
              <a:sym typeface="Arial"/>
            </a:endParaRPr>
          </a:p>
        </p:txBody>
      </p:sp>
      <p:sp>
        <p:nvSpPr>
          <p:cNvPr id="298" name="Google Shape;298;p35"/>
          <p:cNvSpPr txBox="1"/>
          <p:nvPr>
            <p:ph idx="12" type="sldNum"/>
          </p:nvPr>
        </p:nvSpPr>
        <p:spPr>
          <a:xfrm>
            <a:off x="609441" y="6710664"/>
            <a:ext cx="2091300" cy="24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Arial"/>
                <a:ea typeface="Arial"/>
                <a:cs typeface="Arial"/>
                <a:sym typeface="Arial"/>
              </a:rPr>
              <a:t>7-Series Architecture Overview 11-</a:t>
            </a:r>
            <a:fld id="{00000000-1234-1234-1234-123412341234}" type="slidenum">
              <a:rPr lang="en-US"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
        <p:nvSpPr>
          <p:cNvPr id="299" name="Google Shape;299;p35"/>
          <p:cNvSpPr txBox="1"/>
          <p:nvPr>
            <p:ph type="title"/>
          </p:nvPr>
        </p:nvSpPr>
        <p:spPr>
          <a:xfrm>
            <a:off x="609441" y="209551"/>
            <a:ext cx="10969943" cy="530352"/>
          </a:xfrm>
          <a:prstGeom prst="rect">
            <a:avLst/>
          </a:prstGeom>
          <a:noFill/>
          <a:ln>
            <a:noFill/>
          </a:ln>
        </p:spPr>
        <p:txBody>
          <a:bodyPr anchorCtr="0" anchor="t" bIns="45700" lIns="0" spcFirstLastPara="1" rIns="91425" wrap="square" tIns="45700">
            <a:noAutofit/>
          </a:bodyPr>
          <a:lstStyle/>
          <a:p>
            <a:pPr indent="0" lvl="0" marL="0" marR="0" rtl="0" algn="l">
              <a:lnSpc>
                <a:spcPct val="98000"/>
              </a:lnSpc>
              <a:spcBef>
                <a:spcPts val="0"/>
              </a:spcBef>
              <a:spcAft>
                <a:spcPts val="0"/>
              </a:spcAft>
              <a:buNone/>
            </a:pPr>
            <a:r>
              <a:rPr b="0" i="0" lang="en-US" sz="3200" u="none" cap="none" strike="noStrike">
                <a:solidFill>
                  <a:srgbClr val="3F3F3F"/>
                </a:solidFill>
                <a:latin typeface="Calibri"/>
                <a:ea typeface="Calibri"/>
                <a:cs typeface="Calibri"/>
                <a:sym typeface="Calibri"/>
              </a:rPr>
              <a:t>7-Series DSP48E1 Slice</a:t>
            </a:r>
            <a:endParaRPr b="0" i="0" sz="3200" u="none" cap="none" strike="noStrike">
              <a:solidFill>
                <a:srgbClr val="3F3F3F"/>
              </a:solidFill>
              <a:latin typeface="Calibri"/>
              <a:ea typeface="Calibri"/>
              <a:cs typeface="Calibri"/>
              <a:sym typeface="Calibri"/>
            </a:endParaRPr>
          </a:p>
        </p:txBody>
      </p:sp>
      <p:sp>
        <p:nvSpPr>
          <p:cNvPr id="300" name="Google Shape;300;p35"/>
          <p:cNvSpPr txBox="1"/>
          <p:nvPr>
            <p:ph idx="11" type="ftr"/>
          </p:nvPr>
        </p:nvSpPr>
        <p:spPr>
          <a:xfrm>
            <a:off x="4164515" y="6579165"/>
            <a:ext cx="3859795" cy="24688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 Copyright 2016 Xilinx</a:t>
            </a:r>
            <a:endParaRPr sz="1000">
              <a:solidFill>
                <a:schemeClr val="dk1"/>
              </a:solidFill>
              <a:latin typeface="Arial"/>
              <a:ea typeface="Arial"/>
              <a:cs typeface="Arial"/>
              <a:sym typeface="Arial"/>
            </a:endParaRPr>
          </a:p>
        </p:txBody>
      </p:sp>
      <p:pic>
        <p:nvPicPr>
          <p:cNvPr id="301" name="Google Shape;301;p35"/>
          <p:cNvPicPr preferRelativeResize="0"/>
          <p:nvPr/>
        </p:nvPicPr>
        <p:blipFill rotWithShape="1">
          <a:blip r:embed="rId3">
            <a:alphaModFix/>
          </a:blip>
          <a:srcRect b="0" l="0" r="0" t="0"/>
          <a:stretch/>
        </p:blipFill>
        <p:spPr>
          <a:xfrm>
            <a:off x="1981200" y="1162050"/>
            <a:ext cx="8338276" cy="51720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6"/>
          <p:cNvSpPr txBox="1"/>
          <p:nvPr>
            <p:ph idx="1" type="body"/>
          </p:nvPr>
        </p:nvSpPr>
        <p:spPr>
          <a:xfrm>
            <a:off x="609441" y="1327151"/>
            <a:ext cx="10975336" cy="4268337"/>
          </a:xfrm>
          <a:prstGeom prst="rect">
            <a:avLst/>
          </a:prstGeom>
          <a:noFill/>
          <a:ln>
            <a:noFill/>
          </a:ln>
        </p:spPr>
        <p:txBody>
          <a:bodyPr anchorCtr="0" anchor="t" bIns="45700" lIns="91425" spcFirstLastPara="1" rIns="91425" wrap="square" tIns="45700">
            <a:noAutofit/>
          </a:bodyPr>
          <a:lstStyle/>
          <a:p>
            <a:pPr indent="-290513" lvl="0" marL="290513" marR="0" rtl="0" algn="l">
              <a:lnSpc>
                <a:spcPct val="100000"/>
              </a:lnSpc>
              <a:spcBef>
                <a:spcPts val="0"/>
              </a:spcBef>
              <a:spcAft>
                <a:spcPts val="0"/>
              </a:spcAft>
              <a:buClr>
                <a:schemeClr val="dk2"/>
              </a:buClr>
              <a:buSzPts val="1936"/>
              <a:buFont typeface="Noto Sans Symbols"/>
              <a:buChar char="•"/>
            </a:pPr>
            <a:r>
              <a:rPr b="0" i="0" lang="en-US" sz="2200" u="none" cap="none" strike="noStrike">
                <a:solidFill>
                  <a:schemeClr val="lt2"/>
                </a:solidFill>
                <a:latin typeface="Arial"/>
                <a:ea typeface="Arial"/>
                <a:cs typeface="Arial"/>
                <a:sym typeface="Arial"/>
              </a:rPr>
              <a:t>Introduction to 7-Series FPGA</a:t>
            </a:r>
            <a:endParaRPr/>
          </a:p>
          <a:p>
            <a:pPr indent="-290513" lvl="0" marL="290513" marR="0" rtl="0" algn="l">
              <a:lnSpc>
                <a:spcPct val="100000"/>
              </a:lnSpc>
              <a:spcBef>
                <a:spcPts val="800"/>
              </a:spcBef>
              <a:spcAft>
                <a:spcPts val="0"/>
              </a:spcAft>
              <a:buClr>
                <a:schemeClr val="dk2"/>
              </a:buClr>
              <a:buSzPts val="1936"/>
              <a:buFont typeface="Noto Sans Symbols"/>
              <a:buChar char="•"/>
            </a:pPr>
            <a:r>
              <a:rPr b="0" i="0" lang="en-US" sz="2200" u="none" cap="none" strike="noStrike">
                <a:solidFill>
                  <a:schemeClr val="lt2"/>
                </a:solidFill>
                <a:latin typeface="Arial"/>
                <a:ea typeface="Arial"/>
                <a:cs typeface="Arial"/>
                <a:sym typeface="Arial"/>
              </a:rPr>
              <a:t>Logic Resources</a:t>
            </a:r>
            <a:endParaRPr/>
          </a:p>
          <a:p>
            <a:pPr indent="-290513" lvl="0" marL="290513" marR="0" rtl="0" algn="l">
              <a:lnSpc>
                <a:spcPct val="100000"/>
              </a:lnSpc>
              <a:spcBef>
                <a:spcPts val="800"/>
              </a:spcBef>
              <a:spcAft>
                <a:spcPts val="0"/>
              </a:spcAft>
              <a:buClr>
                <a:schemeClr val="dk2"/>
              </a:buClr>
              <a:buSzPts val="1936"/>
              <a:buFont typeface="Noto Sans Symbols"/>
              <a:buChar char="•"/>
            </a:pPr>
            <a:r>
              <a:rPr b="0" i="0" lang="en-US" sz="2200" u="none" cap="none" strike="noStrike">
                <a:solidFill>
                  <a:schemeClr val="lt2"/>
                </a:solidFill>
                <a:latin typeface="Arial"/>
                <a:ea typeface="Arial"/>
                <a:cs typeface="Arial"/>
                <a:sym typeface="Arial"/>
              </a:rPr>
              <a:t>I/O Resources</a:t>
            </a:r>
            <a:endParaRPr/>
          </a:p>
          <a:p>
            <a:pPr indent="-290513" lvl="0" marL="290513" marR="0" rtl="0" algn="l">
              <a:lnSpc>
                <a:spcPct val="100000"/>
              </a:lnSpc>
              <a:spcBef>
                <a:spcPts val="800"/>
              </a:spcBef>
              <a:spcAft>
                <a:spcPts val="0"/>
              </a:spcAft>
              <a:buClr>
                <a:schemeClr val="dk2"/>
              </a:buClr>
              <a:buSzPts val="1936"/>
              <a:buFont typeface="Noto Sans Symbols"/>
              <a:buChar char="•"/>
            </a:pPr>
            <a:r>
              <a:rPr b="0" i="0" lang="en-US" sz="2200" u="none" cap="none" strike="noStrike">
                <a:solidFill>
                  <a:schemeClr val="lt2"/>
                </a:solidFill>
                <a:latin typeface="Arial"/>
                <a:ea typeface="Arial"/>
                <a:cs typeface="Arial"/>
                <a:sym typeface="Arial"/>
              </a:rPr>
              <a:t>Memory and DSP48 Resources</a:t>
            </a:r>
            <a:endParaRPr/>
          </a:p>
          <a:p>
            <a:pPr indent="-290513" lvl="0" marL="290513" marR="0" rtl="0" algn="l">
              <a:lnSpc>
                <a:spcPct val="100000"/>
              </a:lnSpc>
              <a:spcBef>
                <a:spcPts val="800"/>
              </a:spcBef>
              <a:spcAft>
                <a:spcPts val="0"/>
              </a:spcAft>
              <a:buClr>
                <a:schemeClr val="dk2"/>
              </a:buClr>
              <a:buSzPts val="1936"/>
              <a:buFont typeface="Noto Sans Symbols"/>
              <a:buChar char="•"/>
            </a:pPr>
            <a:r>
              <a:rPr b="0" i="1" lang="en-US" sz="2200" u="none" cap="none" strike="noStrike">
                <a:solidFill>
                  <a:schemeClr val="dk1"/>
                </a:solidFill>
                <a:latin typeface="Arial"/>
                <a:ea typeface="Arial"/>
                <a:cs typeface="Arial"/>
                <a:sym typeface="Arial"/>
              </a:rPr>
              <a:t>XADC</a:t>
            </a:r>
            <a:endParaRPr b="0" i="1" sz="2200" u="none" cap="none" strike="noStrike">
              <a:solidFill>
                <a:schemeClr val="dk1"/>
              </a:solidFill>
              <a:latin typeface="Arial"/>
              <a:ea typeface="Arial"/>
              <a:cs typeface="Arial"/>
              <a:sym typeface="Arial"/>
            </a:endParaRPr>
          </a:p>
          <a:p>
            <a:pPr indent="-290513" lvl="0" marL="290513" marR="0" rtl="0" algn="l">
              <a:lnSpc>
                <a:spcPct val="100000"/>
              </a:lnSpc>
              <a:spcBef>
                <a:spcPts val="800"/>
              </a:spcBef>
              <a:spcAft>
                <a:spcPts val="0"/>
              </a:spcAft>
              <a:buClr>
                <a:schemeClr val="dk2"/>
              </a:buClr>
              <a:buSzPts val="1936"/>
              <a:buFont typeface="Noto Sans Symbols"/>
              <a:buChar char="•"/>
            </a:pPr>
            <a:r>
              <a:rPr b="0" i="0" lang="en-US" sz="2200" u="none" cap="none" strike="noStrike">
                <a:solidFill>
                  <a:schemeClr val="lt2"/>
                </a:solidFill>
                <a:latin typeface="Arial"/>
                <a:ea typeface="Arial"/>
                <a:cs typeface="Arial"/>
                <a:sym typeface="Arial"/>
              </a:rPr>
              <a:t>Clocking Resources</a:t>
            </a:r>
            <a:endParaRPr/>
          </a:p>
          <a:p>
            <a:pPr indent="-290513" lvl="0" marL="290513" marR="0" rtl="0" algn="l">
              <a:lnSpc>
                <a:spcPct val="100000"/>
              </a:lnSpc>
              <a:spcBef>
                <a:spcPts val="800"/>
              </a:spcBef>
              <a:spcAft>
                <a:spcPts val="0"/>
              </a:spcAft>
              <a:buClr>
                <a:schemeClr val="dk2"/>
              </a:buClr>
              <a:buSzPts val="1936"/>
              <a:buFont typeface="Noto Sans Symbols"/>
              <a:buChar char="•"/>
            </a:pPr>
            <a:r>
              <a:rPr b="0" i="0" lang="en-US" sz="2200" u="none" cap="none" strike="noStrike">
                <a:solidFill>
                  <a:schemeClr val="lt2"/>
                </a:solidFill>
                <a:latin typeface="Arial"/>
                <a:ea typeface="Arial"/>
                <a:cs typeface="Arial"/>
                <a:sym typeface="Arial"/>
              </a:rPr>
              <a:t>Zynq SoC</a:t>
            </a:r>
            <a:endParaRPr b="0" i="0" sz="2200" u="none" cap="none" strike="noStrike">
              <a:solidFill>
                <a:schemeClr val="lt2"/>
              </a:solidFill>
              <a:latin typeface="Arial"/>
              <a:ea typeface="Arial"/>
              <a:cs typeface="Arial"/>
              <a:sym typeface="Arial"/>
            </a:endParaRPr>
          </a:p>
        </p:txBody>
      </p:sp>
      <p:sp>
        <p:nvSpPr>
          <p:cNvPr id="307" name="Google Shape;307;p36"/>
          <p:cNvSpPr txBox="1"/>
          <p:nvPr>
            <p:ph idx="12" type="sldNum"/>
          </p:nvPr>
        </p:nvSpPr>
        <p:spPr>
          <a:xfrm>
            <a:off x="609441" y="6710664"/>
            <a:ext cx="2091300" cy="24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Arial"/>
                <a:ea typeface="Arial"/>
                <a:cs typeface="Arial"/>
                <a:sym typeface="Arial"/>
              </a:rPr>
              <a:t>7-Series Architecture Overview 11-</a:t>
            </a:r>
            <a:fld id="{00000000-1234-1234-1234-123412341234}" type="slidenum">
              <a:rPr lang="en-US"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
        <p:nvSpPr>
          <p:cNvPr id="308" name="Google Shape;308;p36"/>
          <p:cNvSpPr txBox="1"/>
          <p:nvPr>
            <p:ph type="title"/>
          </p:nvPr>
        </p:nvSpPr>
        <p:spPr>
          <a:xfrm>
            <a:off x="609441" y="209551"/>
            <a:ext cx="10969943" cy="530352"/>
          </a:xfrm>
          <a:prstGeom prst="rect">
            <a:avLst/>
          </a:prstGeom>
          <a:noFill/>
          <a:ln>
            <a:noFill/>
          </a:ln>
        </p:spPr>
        <p:txBody>
          <a:bodyPr anchorCtr="0" anchor="t" bIns="45700" lIns="0" spcFirstLastPara="1" rIns="91425" wrap="square" tIns="45700">
            <a:noAutofit/>
          </a:bodyPr>
          <a:lstStyle/>
          <a:p>
            <a:pPr indent="0" lvl="0" marL="0" marR="0" rtl="0" algn="l">
              <a:lnSpc>
                <a:spcPct val="98000"/>
              </a:lnSpc>
              <a:spcBef>
                <a:spcPts val="0"/>
              </a:spcBef>
              <a:spcAft>
                <a:spcPts val="0"/>
              </a:spcAft>
              <a:buNone/>
            </a:pPr>
            <a:r>
              <a:rPr b="0" i="0" lang="en-US" sz="3200" u="none" cap="none" strike="noStrike">
                <a:solidFill>
                  <a:srgbClr val="3F3F3F"/>
                </a:solidFill>
                <a:latin typeface="Calibri"/>
                <a:ea typeface="Calibri"/>
                <a:cs typeface="Calibri"/>
                <a:sym typeface="Calibri"/>
              </a:rPr>
              <a:t>Outline</a:t>
            </a:r>
            <a:endParaRPr b="0" i="0" sz="3200" u="none" cap="none" strike="noStrike">
              <a:solidFill>
                <a:srgbClr val="3F3F3F"/>
              </a:solidFill>
              <a:latin typeface="Calibri"/>
              <a:ea typeface="Calibri"/>
              <a:cs typeface="Calibri"/>
              <a:sym typeface="Calibri"/>
            </a:endParaRPr>
          </a:p>
        </p:txBody>
      </p:sp>
      <p:sp>
        <p:nvSpPr>
          <p:cNvPr id="309" name="Google Shape;309;p36"/>
          <p:cNvSpPr txBox="1"/>
          <p:nvPr>
            <p:ph idx="11" type="ftr"/>
          </p:nvPr>
        </p:nvSpPr>
        <p:spPr>
          <a:xfrm>
            <a:off x="4164515" y="6579165"/>
            <a:ext cx="3859795" cy="24688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 Copyright 2016 Xilinx</a:t>
            </a:r>
            <a:endParaRPr sz="1000">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7"/>
          <p:cNvSpPr txBox="1"/>
          <p:nvPr>
            <p:ph idx="1" type="body"/>
          </p:nvPr>
        </p:nvSpPr>
        <p:spPr>
          <a:xfrm>
            <a:off x="609441" y="1327151"/>
            <a:ext cx="10975336" cy="4268337"/>
          </a:xfrm>
          <a:prstGeom prst="rect">
            <a:avLst/>
          </a:prstGeom>
          <a:noFill/>
          <a:ln>
            <a:noFill/>
          </a:ln>
        </p:spPr>
        <p:txBody>
          <a:bodyPr anchorCtr="0" anchor="t" bIns="45700" lIns="91425" spcFirstLastPara="1" rIns="91425" wrap="square" tIns="45700">
            <a:noAutofit/>
          </a:bodyPr>
          <a:lstStyle/>
          <a:p>
            <a:pPr indent="-290513" lvl="0" marL="290513" marR="0" rtl="0" algn="l">
              <a:lnSpc>
                <a:spcPct val="110000"/>
              </a:lnSpc>
              <a:spcBef>
                <a:spcPts val="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XADC is a high quality and flexible analog interface new to the 7-series</a:t>
            </a:r>
            <a:endParaRPr b="0" i="0" sz="2200" u="none" cap="none" strike="noStrike">
              <a:solidFill>
                <a:schemeClr val="accent4"/>
              </a:solidFill>
              <a:latin typeface="Arial"/>
              <a:ea typeface="Arial"/>
              <a:cs typeface="Arial"/>
              <a:sym typeface="Arial"/>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Dual 12-bit 1Msps ADCs, on-chip sensors, 17 flexible analog inputs, and track &amp; holds with programmable signal conditioning</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1V input range</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16-bit resolution conversion</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Built in digital gain and offset calibration</a:t>
            </a:r>
            <a:endParaRPr b="0" i="0" sz="1600" u="none" cap="none" strike="noStrike">
              <a:solidFill>
                <a:schemeClr val="dk1"/>
              </a:solidFill>
              <a:latin typeface="Arial"/>
              <a:ea typeface="Arial"/>
              <a:cs typeface="Arial"/>
              <a:sym typeface="Arial"/>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Analog Mixed Signal (AMS)</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Using the FPGA programmable logic to customize the XADC and replace other external analog functions; for example, linearization, calibration, filtering, and DC balancing to improve data conversion resolution</a:t>
            </a:r>
            <a:endParaRPr/>
          </a:p>
          <a:p>
            <a:pPr indent="-167577" lvl="0" marL="290513" marR="0" rtl="0" algn="l">
              <a:lnSpc>
                <a:spcPct val="110000"/>
              </a:lnSpc>
              <a:spcBef>
                <a:spcPts val="800"/>
              </a:spcBef>
              <a:spcAft>
                <a:spcPts val="0"/>
              </a:spcAft>
              <a:buClr>
                <a:schemeClr val="dk2"/>
              </a:buClr>
              <a:buSzPts val="1936"/>
              <a:buFont typeface="Noto Sans Symbols"/>
              <a:buNone/>
            </a:pPr>
            <a:r>
              <a:t/>
            </a:r>
            <a:endParaRPr b="0" i="0" sz="2200" u="none" cap="none" strike="noStrike">
              <a:solidFill>
                <a:schemeClr val="accent4"/>
              </a:solidFill>
              <a:latin typeface="Arial"/>
              <a:ea typeface="Arial"/>
              <a:cs typeface="Arial"/>
              <a:sym typeface="Arial"/>
            </a:endParaRPr>
          </a:p>
        </p:txBody>
      </p:sp>
      <p:sp>
        <p:nvSpPr>
          <p:cNvPr id="315" name="Google Shape;315;p37"/>
          <p:cNvSpPr txBox="1"/>
          <p:nvPr>
            <p:ph idx="12" type="sldNum"/>
          </p:nvPr>
        </p:nvSpPr>
        <p:spPr>
          <a:xfrm>
            <a:off x="609441" y="6710664"/>
            <a:ext cx="2091300" cy="24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Arial"/>
                <a:ea typeface="Arial"/>
                <a:cs typeface="Arial"/>
                <a:sym typeface="Arial"/>
              </a:rPr>
              <a:t>7-Series Architecture Overview 11-</a:t>
            </a:r>
            <a:fld id="{00000000-1234-1234-1234-123412341234}" type="slidenum">
              <a:rPr lang="en-US"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
        <p:nvSpPr>
          <p:cNvPr id="316" name="Google Shape;316;p37"/>
          <p:cNvSpPr txBox="1"/>
          <p:nvPr>
            <p:ph type="title"/>
          </p:nvPr>
        </p:nvSpPr>
        <p:spPr>
          <a:xfrm>
            <a:off x="609441" y="209551"/>
            <a:ext cx="10969943" cy="530352"/>
          </a:xfrm>
          <a:prstGeom prst="rect">
            <a:avLst/>
          </a:prstGeom>
          <a:noFill/>
          <a:ln>
            <a:noFill/>
          </a:ln>
        </p:spPr>
        <p:txBody>
          <a:bodyPr anchorCtr="0" anchor="t" bIns="45700" lIns="0" spcFirstLastPara="1" rIns="91425" wrap="square" tIns="45700">
            <a:noAutofit/>
          </a:bodyPr>
          <a:lstStyle/>
          <a:p>
            <a:pPr indent="0" lvl="0" marL="0" marR="0" rtl="0" algn="l">
              <a:lnSpc>
                <a:spcPct val="98000"/>
              </a:lnSpc>
              <a:spcBef>
                <a:spcPts val="0"/>
              </a:spcBef>
              <a:spcAft>
                <a:spcPts val="0"/>
              </a:spcAft>
              <a:buNone/>
            </a:pPr>
            <a:r>
              <a:rPr b="0" i="0" lang="en-US" sz="3200" u="none" cap="none" strike="noStrike">
                <a:solidFill>
                  <a:srgbClr val="3F3F3F"/>
                </a:solidFill>
                <a:latin typeface="Calibri"/>
                <a:ea typeface="Calibri"/>
                <a:cs typeface="Calibri"/>
                <a:sym typeface="Calibri"/>
              </a:rPr>
              <a:t>XADC and AMS</a:t>
            </a:r>
            <a:endParaRPr b="0" i="0" sz="3200" u="none" cap="none" strike="noStrike">
              <a:solidFill>
                <a:srgbClr val="3F3F3F"/>
              </a:solidFill>
              <a:latin typeface="Calibri"/>
              <a:ea typeface="Calibri"/>
              <a:cs typeface="Calibri"/>
              <a:sym typeface="Calibri"/>
            </a:endParaRPr>
          </a:p>
        </p:txBody>
      </p:sp>
      <p:sp>
        <p:nvSpPr>
          <p:cNvPr id="317" name="Google Shape;317;p37"/>
          <p:cNvSpPr txBox="1"/>
          <p:nvPr>
            <p:ph idx="11" type="ftr"/>
          </p:nvPr>
        </p:nvSpPr>
        <p:spPr>
          <a:xfrm>
            <a:off x="4164515" y="6579165"/>
            <a:ext cx="3859795" cy="24688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 Copyright 2016 Xilinx</a:t>
            </a:r>
            <a:endParaRPr sz="1000">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8"/>
          <p:cNvSpPr txBox="1"/>
          <p:nvPr>
            <p:ph idx="1" type="body"/>
          </p:nvPr>
        </p:nvSpPr>
        <p:spPr>
          <a:xfrm>
            <a:off x="609441" y="1327151"/>
            <a:ext cx="5019002" cy="4268337"/>
          </a:xfrm>
          <a:prstGeom prst="rect">
            <a:avLst/>
          </a:prstGeom>
          <a:noFill/>
          <a:ln>
            <a:noFill/>
          </a:ln>
        </p:spPr>
        <p:txBody>
          <a:bodyPr anchorCtr="0" anchor="t" bIns="45700" lIns="91425" spcFirstLastPara="1" rIns="91425" wrap="square" tIns="45700">
            <a:noAutofit/>
          </a:bodyPr>
          <a:lstStyle/>
          <a:p>
            <a:pPr indent="-290513" lvl="0" marL="290513" marR="0" rtl="0" algn="l">
              <a:lnSpc>
                <a:spcPct val="110000"/>
              </a:lnSpc>
              <a:spcBef>
                <a:spcPts val="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Fast sampling</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Conversion time of 1 us with support for simultaneous sampling</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Flexible timing modes (self and externally triggered sampling modes)</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Separate track/hold amplifier for each ADC ensures maximum throughput using  multiplexed analog input channels</a:t>
            </a:r>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Flexible analog inputs</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Differential analog inputs with high common mode noise rejection</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Support for unipolar, bipolar, and true differential input signal types</a:t>
            </a:r>
            <a:endParaRPr/>
          </a:p>
          <a:p>
            <a:pPr indent="-167577" lvl="0" marL="290513" marR="0" rtl="0" algn="l">
              <a:lnSpc>
                <a:spcPct val="110000"/>
              </a:lnSpc>
              <a:spcBef>
                <a:spcPts val="800"/>
              </a:spcBef>
              <a:spcAft>
                <a:spcPts val="0"/>
              </a:spcAft>
              <a:buClr>
                <a:schemeClr val="dk2"/>
              </a:buClr>
              <a:buSzPts val="1936"/>
              <a:buFont typeface="Noto Sans Symbols"/>
              <a:buNone/>
            </a:pPr>
            <a:r>
              <a:t/>
            </a:r>
            <a:endParaRPr b="0" i="0" sz="2200" u="none" cap="none" strike="noStrike">
              <a:solidFill>
                <a:schemeClr val="accent4"/>
              </a:solidFill>
              <a:latin typeface="Arial"/>
              <a:ea typeface="Arial"/>
              <a:cs typeface="Arial"/>
              <a:sym typeface="Arial"/>
            </a:endParaRPr>
          </a:p>
        </p:txBody>
      </p:sp>
      <p:sp>
        <p:nvSpPr>
          <p:cNvPr id="323" name="Google Shape;323;p38"/>
          <p:cNvSpPr txBox="1"/>
          <p:nvPr>
            <p:ph idx="12" type="sldNum"/>
          </p:nvPr>
        </p:nvSpPr>
        <p:spPr>
          <a:xfrm>
            <a:off x="609441" y="6710664"/>
            <a:ext cx="2091300" cy="24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Arial"/>
                <a:ea typeface="Arial"/>
                <a:cs typeface="Arial"/>
                <a:sym typeface="Arial"/>
              </a:rPr>
              <a:t>7-Series Architecture Overview 11-</a:t>
            </a:r>
            <a:fld id="{00000000-1234-1234-1234-123412341234}" type="slidenum">
              <a:rPr lang="en-US"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
        <p:nvSpPr>
          <p:cNvPr id="324" name="Google Shape;324;p38"/>
          <p:cNvSpPr txBox="1"/>
          <p:nvPr>
            <p:ph type="title"/>
          </p:nvPr>
        </p:nvSpPr>
        <p:spPr>
          <a:xfrm>
            <a:off x="609441" y="209551"/>
            <a:ext cx="10969943" cy="530352"/>
          </a:xfrm>
          <a:prstGeom prst="rect">
            <a:avLst/>
          </a:prstGeom>
          <a:noFill/>
          <a:ln>
            <a:noFill/>
          </a:ln>
        </p:spPr>
        <p:txBody>
          <a:bodyPr anchorCtr="0" anchor="t" bIns="45700" lIns="0" spcFirstLastPara="1" rIns="91425" wrap="square" tIns="45700">
            <a:noAutofit/>
          </a:bodyPr>
          <a:lstStyle/>
          <a:p>
            <a:pPr indent="0" lvl="0" marL="0" marR="0" rtl="0" algn="l">
              <a:lnSpc>
                <a:spcPct val="98000"/>
              </a:lnSpc>
              <a:spcBef>
                <a:spcPts val="0"/>
              </a:spcBef>
              <a:spcAft>
                <a:spcPts val="0"/>
              </a:spcAft>
              <a:buNone/>
            </a:pPr>
            <a:r>
              <a:rPr b="0" i="0" lang="en-US" sz="3200" u="none" cap="none" strike="noStrike">
                <a:solidFill>
                  <a:srgbClr val="3F3F3F"/>
                </a:solidFill>
                <a:latin typeface="Calibri"/>
                <a:ea typeface="Calibri"/>
                <a:cs typeface="Calibri"/>
                <a:sym typeface="Calibri"/>
              </a:rPr>
              <a:t>XADC Block Diagram</a:t>
            </a:r>
            <a:endParaRPr b="0" i="0" sz="3200" u="none" cap="none" strike="noStrike">
              <a:solidFill>
                <a:srgbClr val="3F3F3F"/>
              </a:solidFill>
              <a:latin typeface="Calibri"/>
              <a:ea typeface="Calibri"/>
              <a:cs typeface="Calibri"/>
              <a:sym typeface="Calibri"/>
            </a:endParaRPr>
          </a:p>
        </p:txBody>
      </p:sp>
      <p:sp>
        <p:nvSpPr>
          <p:cNvPr id="325" name="Google Shape;325;p38"/>
          <p:cNvSpPr txBox="1"/>
          <p:nvPr>
            <p:ph idx="11" type="ftr"/>
          </p:nvPr>
        </p:nvSpPr>
        <p:spPr>
          <a:xfrm>
            <a:off x="4164515" y="6579165"/>
            <a:ext cx="3859795" cy="24688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 Copyright 2016 Xilinx</a:t>
            </a:r>
            <a:endParaRPr sz="1000">
              <a:solidFill>
                <a:schemeClr val="dk1"/>
              </a:solidFill>
              <a:latin typeface="Arial"/>
              <a:ea typeface="Arial"/>
              <a:cs typeface="Arial"/>
              <a:sym typeface="Arial"/>
            </a:endParaRPr>
          </a:p>
        </p:txBody>
      </p:sp>
      <p:pic>
        <p:nvPicPr>
          <p:cNvPr id="326" name="Google Shape;326;p38"/>
          <p:cNvPicPr preferRelativeResize="0"/>
          <p:nvPr/>
        </p:nvPicPr>
        <p:blipFill rotWithShape="1">
          <a:blip r:embed="rId3">
            <a:alphaModFix/>
          </a:blip>
          <a:srcRect b="0" l="0" r="0" t="0"/>
          <a:stretch/>
        </p:blipFill>
        <p:spPr>
          <a:xfrm>
            <a:off x="5695950" y="1884036"/>
            <a:ext cx="6105525" cy="356169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39"/>
          <p:cNvSpPr txBox="1"/>
          <p:nvPr>
            <p:ph idx="1" type="body"/>
          </p:nvPr>
        </p:nvSpPr>
        <p:spPr>
          <a:xfrm>
            <a:off x="609441" y="1327151"/>
            <a:ext cx="10975336" cy="4268337"/>
          </a:xfrm>
          <a:prstGeom prst="rect">
            <a:avLst/>
          </a:prstGeom>
          <a:noFill/>
          <a:ln>
            <a:noFill/>
          </a:ln>
        </p:spPr>
        <p:txBody>
          <a:bodyPr anchorCtr="0" anchor="t" bIns="45700" lIns="91425" spcFirstLastPara="1" rIns="91425" wrap="square" tIns="45700">
            <a:noAutofit/>
          </a:bodyPr>
          <a:lstStyle/>
          <a:p>
            <a:pPr indent="-290513" lvl="0" marL="290513" marR="0" rtl="0" algn="l">
              <a:lnSpc>
                <a:spcPct val="100000"/>
              </a:lnSpc>
              <a:spcBef>
                <a:spcPts val="0"/>
              </a:spcBef>
              <a:spcAft>
                <a:spcPts val="0"/>
              </a:spcAft>
              <a:buClr>
                <a:schemeClr val="dk2"/>
              </a:buClr>
              <a:buSzPts val="1936"/>
              <a:buFont typeface="Noto Sans Symbols"/>
              <a:buChar char="•"/>
            </a:pPr>
            <a:r>
              <a:rPr b="0" i="0" lang="en-US" sz="2200" u="none" cap="none" strike="noStrike">
                <a:solidFill>
                  <a:schemeClr val="lt2"/>
                </a:solidFill>
                <a:latin typeface="Arial"/>
                <a:ea typeface="Arial"/>
                <a:cs typeface="Arial"/>
                <a:sym typeface="Arial"/>
              </a:rPr>
              <a:t>Introduction to 7-Series FPGA</a:t>
            </a:r>
            <a:endParaRPr/>
          </a:p>
          <a:p>
            <a:pPr indent="-290513" lvl="0" marL="290513" marR="0" rtl="0" algn="l">
              <a:lnSpc>
                <a:spcPct val="100000"/>
              </a:lnSpc>
              <a:spcBef>
                <a:spcPts val="800"/>
              </a:spcBef>
              <a:spcAft>
                <a:spcPts val="0"/>
              </a:spcAft>
              <a:buClr>
                <a:schemeClr val="dk2"/>
              </a:buClr>
              <a:buSzPts val="1936"/>
              <a:buFont typeface="Noto Sans Symbols"/>
              <a:buChar char="•"/>
            </a:pPr>
            <a:r>
              <a:rPr b="0" i="0" lang="en-US" sz="2200" u="none" cap="none" strike="noStrike">
                <a:solidFill>
                  <a:schemeClr val="lt2"/>
                </a:solidFill>
                <a:latin typeface="Arial"/>
                <a:ea typeface="Arial"/>
                <a:cs typeface="Arial"/>
                <a:sym typeface="Arial"/>
              </a:rPr>
              <a:t>Logic Resources</a:t>
            </a:r>
            <a:endParaRPr/>
          </a:p>
          <a:p>
            <a:pPr indent="-290513" lvl="0" marL="290513" marR="0" rtl="0" algn="l">
              <a:lnSpc>
                <a:spcPct val="100000"/>
              </a:lnSpc>
              <a:spcBef>
                <a:spcPts val="800"/>
              </a:spcBef>
              <a:spcAft>
                <a:spcPts val="0"/>
              </a:spcAft>
              <a:buClr>
                <a:schemeClr val="dk2"/>
              </a:buClr>
              <a:buSzPts val="1936"/>
              <a:buFont typeface="Noto Sans Symbols"/>
              <a:buChar char="•"/>
            </a:pPr>
            <a:r>
              <a:rPr b="0" i="0" lang="en-US" sz="2200" u="none" cap="none" strike="noStrike">
                <a:solidFill>
                  <a:schemeClr val="lt2"/>
                </a:solidFill>
                <a:latin typeface="Arial"/>
                <a:ea typeface="Arial"/>
                <a:cs typeface="Arial"/>
                <a:sym typeface="Arial"/>
              </a:rPr>
              <a:t>I/O Resources</a:t>
            </a:r>
            <a:endParaRPr/>
          </a:p>
          <a:p>
            <a:pPr indent="-290513" lvl="0" marL="290513" marR="0" rtl="0" algn="l">
              <a:lnSpc>
                <a:spcPct val="100000"/>
              </a:lnSpc>
              <a:spcBef>
                <a:spcPts val="800"/>
              </a:spcBef>
              <a:spcAft>
                <a:spcPts val="0"/>
              </a:spcAft>
              <a:buClr>
                <a:schemeClr val="dk2"/>
              </a:buClr>
              <a:buSzPts val="1936"/>
              <a:buFont typeface="Noto Sans Symbols"/>
              <a:buChar char="•"/>
            </a:pPr>
            <a:r>
              <a:rPr b="0" i="0" lang="en-US" sz="2200" u="none" cap="none" strike="noStrike">
                <a:solidFill>
                  <a:schemeClr val="lt2"/>
                </a:solidFill>
                <a:latin typeface="Arial"/>
                <a:ea typeface="Arial"/>
                <a:cs typeface="Arial"/>
                <a:sym typeface="Arial"/>
              </a:rPr>
              <a:t>Memory and DSP48 Resources</a:t>
            </a:r>
            <a:endParaRPr/>
          </a:p>
          <a:p>
            <a:pPr indent="-290513" lvl="0" marL="290513" marR="0" rtl="0" algn="l">
              <a:lnSpc>
                <a:spcPct val="100000"/>
              </a:lnSpc>
              <a:spcBef>
                <a:spcPts val="800"/>
              </a:spcBef>
              <a:spcAft>
                <a:spcPts val="0"/>
              </a:spcAft>
              <a:buClr>
                <a:schemeClr val="dk2"/>
              </a:buClr>
              <a:buSzPts val="1936"/>
              <a:buFont typeface="Noto Sans Symbols"/>
              <a:buChar char="•"/>
            </a:pPr>
            <a:r>
              <a:rPr b="0" i="0" lang="en-US" sz="2200" u="none" cap="none" strike="noStrike">
                <a:solidFill>
                  <a:schemeClr val="lt2"/>
                </a:solidFill>
                <a:latin typeface="Arial"/>
                <a:ea typeface="Arial"/>
                <a:cs typeface="Arial"/>
                <a:sym typeface="Arial"/>
              </a:rPr>
              <a:t>XADC</a:t>
            </a:r>
            <a:endParaRPr b="0" i="0" sz="2200" u="none" cap="none" strike="noStrike">
              <a:solidFill>
                <a:schemeClr val="lt2"/>
              </a:solidFill>
              <a:latin typeface="Arial"/>
              <a:ea typeface="Arial"/>
              <a:cs typeface="Arial"/>
              <a:sym typeface="Arial"/>
            </a:endParaRPr>
          </a:p>
          <a:p>
            <a:pPr indent="-290513" lvl="0" marL="290513" marR="0" rtl="0" algn="l">
              <a:lnSpc>
                <a:spcPct val="100000"/>
              </a:lnSpc>
              <a:spcBef>
                <a:spcPts val="800"/>
              </a:spcBef>
              <a:spcAft>
                <a:spcPts val="0"/>
              </a:spcAft>
              <a:buClr>
                <a:schemeClr val="dk2"/>
              </a:buClr>
              <a:buSzPts val="1936"/>
              <a:buFont typeface="Noto Sans Symbols"/>
              <a:buChar char="•"/>
            </a:pPr>
            <a:r>
              <a:rPr b="0" i="1" lang="en-US" sz="2200" u="none" cap="none" strike="noStrike">
                <a:solidFill>
                  <a:schemeClr val="dk1"/>
                </a:solidFill>
                <a:latin typeface="Arial"/>
                <a:ea typeface="Arial"/>
                <a:cs typeface="Arial"/>
                <a:sym typeface="Arial"/>
              </a:rPr>
              <a:t>Clocking Resources</a:t>
            </a:r>
            <a:endParaRPr/>
          </a:p>
          <a:p>
            <a:pPr indent="-290513" lvl="0" marL="290513" marR="0" rtl="0" algn="l">
              <a:lnSpc>
                <a:spcPct val="100000"/>
              </a:lnSpc>
              <a:spcBef>
                <a:spcPts val="800"/>
              </a:spcBef>
              <a:spcAft>
                <a:spcPts val="0"/>
              </a:spcAft>
              <a:buClr>
                <a:schemeClr val="dk2"/>
              </a:buClr>
              <a:buSzPts val="1936"/>
              <a:buFont typeface="Noto Sans Symbols"/>
              <a:buChar char="•"/>
            </a:pPr>
            <a:r>
              <a:rPr b="0" i="0" lang="en-US" sz="2200" u="none" cap="none" strike="noStrike">
                <a:solidFill>
                  <a:schemeClr val="lt2"/>
                </a:solidFill>
                <a:latin typeface="Arial"/>
                <a:ea typeface="Arial"/>
                <a:cs typeface="Arial"/>
                <a:sym typeface="Arial"/>
              </a:rPr>
              <a:t>Zynq SoC</a:t>
            </a:r>
            <a:endParaRPr b="0" i="0" sz="2200" u="none" cap="none" strike="noStrike">
              <a:solidFill>
                <a:schemeClr val="lt2"/>
              </a:solidFill>
              <a:latin typeface="Arial"/>
              <a:ea typeface="Arial"/>
              <a:cs typeface="Arial"/>
              <a:sym typeface="Arial"/>
            </a:endParaRPr>
          </a:p>
        </p:txBody>
      </p:sp>
      <p:sp>
        <p:nvSpPr>
          <p:cNvPr id="332" name="Google Shape;332;p39"/>
          <p:cNvSpPr txBox="1"/>
          <p:nvPr>
            <p:ph idx="12" type="sldNum"/>
          </p:nvPr>
        </p:nvSpPr>
        <p:spPr>
          <a:xfrm>
            <a:off x="609441" y="6710664"/>
            <a:ext cx="2091300" cy="24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Arial"/>
                <a:ea typeface="Arial"/>
                <a:cs typeface="Arial"/>
                <a:sym typeface="Arial"/>
              </a:rPr>
              <a:t>7-Series Architecture Overview 11-</a:t>
            </a:r>
            <a:fld id="{00000000-1234-1234-1234-123412341234}" type="slidenum">
              <a:rPr lang="en-US"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
        <p:nvSpPr>
          <p:cNvPr id="333" name="Google Shape;333;p39"/>
          <p:cNvSpPr txBox="1"/>
          <p:nvPr>
            <p:ph type="title"/>
          </p:nvPr>
        </p:nvSpPr>
        <p:spPr>
          <a:xfrm>
            <a:off x="609441" y="209551"/>
            <a:ext cx="10969943" cy="530352"/>
          </a:xfrm>
          <a:prstGeom prst="rect">
            <a:avLst/>
          </a:prstGeom>
          <a:noFill/>
          <a:ln>
            <a:noFill/>
          </a:ln>
        </p:spPr>
        <p:txBody>
          <a:bodyPr anchorCtr="0" anchor="t" bIns="45700" lIns="0" spcFirstLastPara="1" rIns="91425" wrap="square" tIns="45700">
            <a:noAutofit/>
          </a:bodyPr>
          <a:lstStyle/>
          <a:p>
            <a:pPr indent="0" lvl="0" marL="0" marR="0" rtl="0" algn="l">
              <a:lnSpc>
                <a:spcPct val="98000"/>
              </a:lnSpc>
              <a:spcBef>
                <a:spcPts val="0"/>
              </a:spcBef>
              <a:spcAft>
                <a:spcPts val="0"/>
              </a:spcAft>
              <a:buNone/>
            </a:pPr>
            <a:r>
              <a:rPr b="0" i="0" lang="en-US" sz="3200" u="none" cap="none" strike="noStrike">
                <a:solidFill>
                  <a:srgbClr val="3F3F3F"/>
                </a:solidFill>
                <a:latin typeface="Calibri"/>
                <a:ea typeface="Calibri"/>
                <a:cs typeface="Calibri"/>
                <a:sym typeface="Calibri"/>
              </a:rPr>
              <a:t>Outline</a:t>
            </a:r>
            <a:endParaRPr b="0" i="0" sz="3200" u="none" cap="none" strike="noStrike">
              <a:solidFill>
                <a:srgbClr val="3F3F3F"/>
              </a:solidFill>
              <a:latin typeface="Calibri"/>
              <a:ea typeface="Calibri"/>
              <a:cs typeface="Calibri"/>
              <a:sym typeface="Calibri"/>
            </a:endParaRPr>
          </a:p>
        </p:txBody>
      </p:sp>
      <p:sp>
        <p:nvSpPr>
          <p:cNvPr id="334" name="Google Shape;334;p39"/>
          <p:cNvSpPr txBox="1"/>
          <p:nvPr>
            <p:ph idx="11" type="ftr"/>
          </p:nvPr>
        </p:nvSpPr>
        <p:spPr>
          <a:xfrm>
            <a:off x="4164515" y="6579165"/>
            <a:ext cx="3859795" cy="24688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 Copyright 2016 Xilinx</a:t>
            </a:r>
            <a:endParaRPr sz="1000">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40"/>
          <p:cNvSpPr txBox="1"/>
          <p:nvPr>
            <p:ph idx="1" type="body"/>
          </p:nvPr>
        </p:nvSpPr>
        <p:spPr>
          <a:xfrm>
            <a:off x="609441" y="1327151"/>
            <a:ext cx="6886734" cy="4268337"/>
          </a:xfrm>
          <a:prstGeom prst="rect">
            <a:avLst/>
          </a:prstGeom>
          <a:noFill/>
          <a:ln>
            <a:noFill/>
          </a:ln>
        </p:spPr>
        <p:txBody>
          <a:bodyPr anchorCtr="0" anchor="t" bIns="45700" lIns="91425" spcFirstLastPara="1" rIns="91425" wrap="square" tIns="45700">
            <a:noAutofit/>
          </a:bodyPr>
          <a:lstStyle/>
          <a:p>
            <a:pPr indent="-290513" lvl="0" marL="290513" marR="0" rtl="0" algn="l">
              <a:lnSpc>
                <a:spcPct val="110000"/>
              </a:lnSpc>
              <a:spcBef>
                <a:spcPts val="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Global clock buffers</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High fanout clock distribution buffer</a:t>
            </a:r>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Low-skew clock distribution</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Regional clock routing</a:t>
            </a:r>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Clock management tile (CMT)</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One Mixed-Mode Clock Managers (MMCMs) and one Phase Locked Loop (PLL) in each Clock </a:t>
            </a:r>
            <a:endParaRPr b="0" i="0" sz="1600" u="none" cap="none" strike="noStrike">
              <a:solidFill>
                <a:schemeClr val="dk1"/>
              </a:solidFill>
              <a:latin typeface="Arial"/>
              <a:ea typeface="Arial"/>
              <a:cs typeface="Arial"/>
              <a:sym typeface="Arial"/>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Performs frequency synthesis, clock de-skew, and jitter-filtering</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High input frequency range</a:t>
            </a:r>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Simple design creation through the Clocking Wizard</a:t>
            </a:r>
            <a:endParaRPr b="0" i="0" sz="2200" u="none" cap="none" strike="noStrike">
              <a:solidFill>
                <a:schemeClr val="accent4"/>
              </a:solidFill>
              <a:latin typeface="Arial"/>
              <a:ea typeface="Arial"/>
              <a:cs typeface="Arial"/>
              <a:sym typeface="Arial"/>
            </a:endParaRPr>
          </a:p>
        </p:txBody>
      </p:sp>
      <p:sp>
        <p:nvSpPr>
          <p:cNvPr id="340" name="Google Shape;340;p40"/>
          <p:cNvSpPr txBox="1"/>
          <p:nvPr>
            <p:ph idx="12" type="sldNum"/>
          </p:nvPr>
        </p:nvSpPr>
        <p:spPr>
          <a:xfrm>
            <a:off x="609441" y="6710664"/>
            <a:ext cx="2091300" cy="24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Arial"/>
                <a:ea typeface="Arial"/>
                <a:cs typeface="Arial"/>
                <a:sym typeface="Arial"/>
              </a:rPr>
              <a:t>7-Series Architecture Overview 11-</a:t>
            </a:r>
            <a:fld id="{00000000-1234-1234-1234-123412341234}" type="slidenum">
              <a:rPr lang="en-US"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
        <p:nvSpPr>
          <p:cNvPr id="341" name="Google Shape;341;p40"/>
          <p:cNvSpPr txBox="1"/>
          <p:nvPr>
            <p:ph type="title"/>
          </p:nvPr>
        </p:nvSpPr>
        <p:spPr>
          <a:xfrm>
            <a:off x="609441" y="209551"/>
            <a:ext cx="10969943" cy="530352"/>
          </a:xfrm>
          <a:prstGeom prst="rect">
            <a:avLst/>
          </a:prstGeom>
          <a:noFill/>
          <a:ln>
            <a:noFill/>
          </a:ln>
        </p:spPr>
        <p:txBody>
          <a:bodyPr anchorCtr="0" anchor="t" bIns="45700" lIns="0" spcFirstLastPara="1" rIns="91425" wrap="square" tIns="45700">
            <a:noAutofit/>
          </a:bodyPr>
          <a:lstStyle/>
          <a:p>
            <a:pPr indent="0" lvl="0" marL="0" marR="0" rtl="0" algn="l">
              <a:lnSpc>
                <a:spcPct val="98000"/>
              </a:lnSpc>
              <a:spcBef>
                <a:spcPts val="0"/>
              </a:spcBef>
              <a:spcAft>
                <a:spcPts val="0"/>
              </a:spcAft>
              <a:buNone/>
            </a:pPr>
            <a:r>
              <a:rPr b="0" i="0" lang="en-US" sz="3200" u="none" cap="none" strike="noStrike">
                <a:solidFill>
                  <a:srgbClr val="3F3F3F"/>
                </a:solidFill>
                <a:latin typeface="Calibri"/>
                <a:ea typeface="Calibri"/>
                <a:cs typeface="Calibri"/>
                <a:sym typeface="Calibri"/>
              </a:rPr>
              <a:t>7-Series FPGAs Clock Management</a:t>
            </a:r>
            <a:endParaRPr b="0" i="0" sz="3200" u="none" cap="none" strike="noStrike">
              <a:solidFill>
                <a:srgbClr val="3F3F3F"/>
              </a:solidFill>
              <a:latin typeface="Calibri"/>
              <a:ea typeface="Calibri"/>
              <a:cs typeface="Calibri"/>
              <a:sym typeface="Calibri"/>
            </a:endParaRPr>
          </a:p>
        </p:txBody>
      </p:sp>
      <p:sp>
        <p:nvSpPr>
          <p:cNvPr id="342" name="Google Shape;342;p40"/>
          <p:cNvSpPr txBox="1"/>
          <p:nvPr>
            <p:ph idx="11" type="ftr"/>
          </p:nvPr>
        </p:nvSpPr>
        <p:spPr>
          <a:xfrm>
            <a:off x="4164515" y="6579165"/>
            <a:ext cx="3859795" cy="24688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 Copyright 2016 Xilinx</a:t>
            </a:r>
            <a:endParaRPr sz="1000">
              <a:solidFill>
                <a:schemeClr val="dk1"/>
              </a:solidFill>
              <a:latin typeface="Arial"/>
              <a:ea typeface="Arial"/>
              <a:cs typeface="Arial"/>
              <a:sym typeface="Arial"/>
            </a:endParaRPr>
          </a:p>
        </p:txBody>
      </p:sp>
      <p:pic>
        <p:nvPicPr>
          <p:cNvPr id="343" name="Google Shape;343;p40"/>
          <p:cNvPicPr preferRelativeResize="0"/>
          <p:nvPr/>
        </p:nvPicPr>
        <p:blipFill rotWithShape="1">
          <a:blip r:embed="rId3">
            <a:alphaModFix/>
          </a:blip>
          <a:srcRect b="0" l="0" r="0" t="0"/>
          <a:stretch/>
        </p:blipFill>
        <p:spPr>
          <a:xfrm>
            <a:off x="7496175" y="1743074"/>
            <a:ext cx="4152900" cy="396764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41"/>
          <p:cNvSpPr txBox="1"/>
          <p:nvPr>
            <p:ph idx="1" type="body"/>
          </p:nvPr>
        </p:nvSpPr>
        <p:spPr>
          <a:xfrm>
            <a:off x="609441" y="1327151"/>
            <a:ext cx="5929382" cy="4268337"/>
          </a:xfrm>
          <a:prstGeom prst="rect">
            <a:avLst/>
          </a:prstGeom>
          <a:noFill/>
          <a:ln>
            <a:noFill/>
          </a:ln>
        </p:spPr>
        <p:txBody>
          <a:bodyPr anchorCtr="0" anchor="t" bIns="45700" lIns="91425" spcFirstLastPara="1" rIns="91425" wrap="square" tIns="45700">
            <a:noAutofit/>
          </a:bodyPr>
          <a:lstStyle/>
          <a:p>
            <a:pPr indent="-290513" lvl="0" marL="290513" marR="0" rtl="0" algn="l">
              <a:lnSpc>
                <a:spcPct val="110000"/>
              </a:lnSpc>
              <a:spcBef>
                <a:spcPts val="0"/>
              </a:spcBef>
              <a:spcAft>
                <a:spcPts val="0"/>
              </a:spcAft>
              <a:buClr>
                <a:schemeClr val="dk2"/>
              </a:buClr>
              <a:buSzPts val="1584"/>
              <a:buFont typeface="Noto Sans Symbols"/>
              <a:buChar char="•"/>
            </a:pPr>
            <a:r>
              <a:rPr b="0" i="0" lang="en-US" sz="1800" u="none" cap="none" strike="noStrike">
                <a:solidFill>
                  <a:schemeClr val="accent4"/>
                </a:solidFill>
                <a:latin typeface="Arial"/>
                <a:ea typeface="Arial"/>
                <a:cs typeface="Arial"/>
                <a:sym typeface="Arial"/>
              </a:rPr>
              <a:t>All synchronous designs need at least one external clock reference</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These clocks need to be brought into the FPGA </a:t>
            </a:r>
            <a:endParaRPr b="0" i="0" sz="1600" u="none" cap="none" strike="noStrike">
              <a:solidFill>
                <a:schemeClr val="dk1"/>
              </a:solidFill>
              <a:latin typeface="Arial"/>
              <a:ea typeface="Arial"/>
              <a:cs typeface="Arial"/>
              <a:sym typeface="Arial"/>
            </a:endParaRPr>
          </a:p>
          <a:p>
            <a:pPr indent="-290513" lvl="0" marL="290513" marR="0" rtl="0" algn="l">
              <a:lnSpc>
                <a:spcPct val="110000"/>
              </a:lnSpc>
              <a:spcBef>
                <a:spcPts val="800"/>
              </a:spcBef>
              <a:spcAft>
                <a:spcPts val="0"/>
              </a:spcAft>
              <a:buClr>
                <a:schemeClr val="dk2"/>
              </a:buClr>
              <a:buSzPts val="1584"/>
              <a:buFont typeface="Noto Sans Symbols"/>
              <a:buChar char="•"/>
            </a:pPr>
            <a:r>
              <a:rPr b="0" i="0" lang="en-US" sz="1800" u="none" cap="none" strike="noStrike">
                <a:solidFill>
                  <a:schemeClr val="accent4"/>
                </a:solidFill>
                <a:latin typeface="Arial"/>
                <a:ea typeface="Arial"/>
                <a:cs typeface="Arial"/>
                <a:sym typeface="Arial"/>
              </a:rPr>
              <a:t>Every 7-series FPGA has clock-capable inputs in every I/O bank</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These inputs are regular I/O pins with dedicated connections to internal clock resources</a:t>
            </a:r>
            <a:endParaRPr/>
          </a:p>
          <a:p>
            <a:pPr indent="-9525" lvl="1" marL="288925" marR="0" rtl="0" algn="l">
              <a:lnSpc>
                <a:spcPct val="110000"/>
              </a:lnSpc>
              <a:spcBef>
                <a:spcPts val="320"/>
              </a:spcBef>
              <a:spcAft>
                <a:spcPts val="0"/>
              </a:spcAft>
              <a:buClr>
                <a:schemeClr val="dk1"/>
              </a:buClr>
              <a:buFont typeface="Arial"/>
              <a:buNone/>
            </a:pPr>
            <a:r>
              <a:t/>
            </a:r>
            <a:endParaRPr b="0" i="0" sz="1600" u="none" cap="none" strike="noStrike">
              <a:solidFill>
                <a:schemeClr val="dk1"/>
              </a:solidFill>
              <a:latin typeface="Arial"/>
              <a:ea typeface="Arial"/>
              <a:cs typeface="Arial"/>
              <a:sym typeface="Arial"/>
            </a:endParaRPr>
          </a:p>
        </p:txBody>
      </p:sp>
      <p:sp>
        <p:nvSpPr>
          <p:cNvPr id="349" name="Google Shape;349;p41"/>
          <p:cNvSpPr txBox="1"/>
          <p:nvPr>
            <p:ph idx="12" type="sldNum"/>
          </p:nvPr>
        </p:nvSpPr>
        <p:spPr>
          <a:xfrm>
            <a:off x="609441" y="6710664"/>
            <a:ext cx="2091300" cy="24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Arial"/>
                <a:ea typeface="Arial"/>
                <a:cs typeface="Arial"/>
                <a:sym typeface="Arial"/>
              </a:rPr>
              <a:t>7-Series Architecture Overview 11-</a:t>
            </a:r>
            <a:fld id="{00000000-1234-1234-1234-123412341234}" type="slidenum">
              <a:rPr lang="en-US"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
        <p:nvSpPr>
          <p:cNvPr id="350" name="Google Shape;350;p41"/>
          <p:cNvSpPr txBox="1"/>
          <p:nvPr>
            <p:ph type="title"/>
          </p:nvPr>
        </p:nvSpPr>
        <p:spPr>
          <a:xfrm>
            <a:off x="609441" y="209551"/>
            <a:ext cx="10969943" cy="530352"/>
          </a:xfrm>
          <a:prstGeom prst="rect">
            <a:avLst/>
          </a:prstGeom>
          <a:noFill/>
          <a:ln>
            <a:noFill/>
          </a:ln>
        </p:spPr>
        <p:txBody>
          <a:bodyPr anchorCtr="0" anchor="t" bIns="45700" lIns="0" spcFirstLastPara="1" rIns="91425" wrap="square" tIns="45700">
            <a:noAutofit/>
          </a:bodyPr>
          <a:lstStyle/>
          <a:p>
            <a:pPr indent="0" lvl="0" marL="0" marR="0" rtl="0" algn="l">
              <a:lnSpc>
                <a:spcPct val="98000"/>
              </a:lnSpc>
              <a:spcBef>
                <a:spcPts val="0"/>
              </a:spcBef>
              <a:spcAft>
                <a:spcPts val="0"/>
              </a:spcAft>
              <a:buNone/>
            </a:pPr>
            <a:r>
              <a:rPr b="0" i="0" lang="en-US" sz="3200" u="none" cap="none" strike="noStrike">
                <a:solidFill>
                  <a:srgbClr val="3F3F3F"/>
                </a:solidFill>
                <a:latin typeface="Calibri"/>
                <a:ea typeface="Calibri"/>
                <a:cs typeface="Calibri"/>
                <a:sym typeface="Calibri"/>
              </a:rPr>
              <a:t>Clock-Capable Inputs</a:t>
            </a:r>
            <a:endParaRPr b="0" i="0" sz="3200" u="none" cap="none" strike="noStrike">
              <a:solidFill>
                <a:srgbClr val="3F3F3F"/>
              </a:solidFill>
              <a:latin typeface="Calibri"/>
              <a:ea typeface="Calibri"/>
              <a:cs typeface="Calibri"/>
              <a:sym typeface="Calibri"/>
            </a:endParaRPr>
          </a:p>
        </p:txBody>
      </p:sp>
      <p:sp>
        <p:nvSpPr>
          <p:cNvPr id="351" name="Google Shape;351;p41"/>
          <p:cNvSpPr txBox="1"/>
          <p:nvPr>
            <p:ph idx="11" type="ftr"/>
          </p:nvPr>
        </p:nvSpPr>
        <p:spPr>
          <a:xfrm>
            <a:off x="4164515" y="6579165"/>
            <a:ext cx="3859795" cy="24688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 Copyright 2016 Xilinx</a:t>
            </a:r>
            <a:endParaRPr sz="1000">
              <a:solidFill>
                <a:schemeClr val="dk1"/>
              </a:solidFill>
              <a:latin typeface="Arial"/>
              <a:ea typeface="Arial"/>
              <a:cs typeface="Arial"/>
              <a:sym typeface="Arial"/>
            </a:endParaRPr>
          </a:p>
        </p:txBody>
      </p:sp>
      <p:pic>
        <p:nvPicPr>
          <p:cNvPr id="352" name="Google Shape;352;p41"/>
          <p:cNvPicPr preferRelativeResize="0"/>
          <p:nvPr/>
        </p:nvPicPr>
        <p:blipFill rotWithShape="1">
          <a:blip r:embed="rId3">
            <a:alphaModFix/>
          </a:blip>
          <a:srcRect b="0" l="0" r="0" t="0"/>
          <a:stretch/>
        </p:blipFill>
        <p:spPr>
          <a:xfrm>
            <a:off x="6151417" y="1543793"/>
            <a:ext cx="5783283" cy="406637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2"/>
          <p:cNvSpPr txBox="1"/>
          <p:nvPr>
            <p:ph idx="1" type="body"/>
          </p:nvPr>
        </p:nvSpPr>
        <p:spPr>
          <a:xfrm>
            <a:off x="609441" y="1327151"/>
            <a:ext cx="7401084" cy="4268337"/>
          </a:xfrm>
          <a:prstGeom prst="rect">
            <a:avLst/>
          </a:prstGeom>
          <a:noFill/>
          <a:ln>
            <a:noFill/>
          </a:ln>
        </p:spPr>
        <p:txBody>
          <a:bodyPr anchorCtr="0" anchor="t" bIns="45700" lIns="91425" spcFirstLastPara="1" rIns="91425" wrap="square" tIns="45700">
            <a:noAutofit/>
          </a:bodyPr>
          <a:lstStyle/>
          <a:p>
            <a:pPr indent="-290513" lvl="0" marL="290513" marR="0" rtl="0" algn="l">
              <a:lnSpc>
                <a:spcPct val="110000"/>
              </a:lnSpc>
              <a:spcBef>
                <a:spcPts val="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BUFGCTRLs (or BUFG) reside in the center of the device</a:t>
            </a:r>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BUFGCTRLs can be driven by</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Clock-capable I/O (CCIO) in the same half</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CMT outputs in the same half</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Gigabit transceiver clocks in the same half</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Other BUFG, interconnect, or BUFR</a:t>
            </a:r>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BUFGCTRL outputs drive the vertical global clock spine</a:t>
            </a:r>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BUFGCTRL component implements</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Simple clock buffer (BUFG)</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Clock buffer with clock switching (BUFGMUX or BUFGMUX_CTRL)</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Clock buffer with clock enable (BUFGCE)</a:t>
            </a:r>
            <a:endParaRPr b="0" i="0" sz="1600" u="none" cap="none" strike="noStrike">
              <a:solidFill>
                <a:schemeClr val="dk1"/>
              </a:solidFill>
              <a:latin typeface="Arial"/>
              <a:ea typeface="Arial"/>
              <a:cs typeface="Arial"/>
              <a:sym typeface="Arial"/>
            </a:endParaRPr>
          </a:p>
        </p:txBody>
      </p:sp>
      <p:sp>
        <p:nvSpPr>
          <p:cNvPr id="358" name="Google Shape;358;p42"/>
          <p:cNvSpPr txBox="1"/>
          <p:nvPr>
            <p:ph idx="12" type="sldNum"/>
          </p:nvPr>
        </p:nvSpPr>
        <p:spPr>
          <a:xfrm>
            <a:off x="609441" y="6710664"/>
            <a:ext cx="2091300" cy="24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Arial"/>
                <a:ea typeface="Arial"/>
                <a:cs typeface="Arial"/>
                <a:sym typeface="Arial"/>
              </a:rPr>
              <a:t>7-Series Architecture Overview 11-</a:t>
            </a:r>
            <a:fld id="{00000000-1234-1234-1234-123412341234}" type="slidenum">
              <a:rPr lang="en-US"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
        <p:nvSpPr>
          <p:cNvPr id="359" name="Google Shape;359;p42"/>
          <p:cNvSpPr txBox="1"/>
          <p:nvPr>
            <p:ph type="title"/>
          </p:nvPr>
        </p:nvSpPr>
        <p:spPr>
          <a:xfrm>
            <a:off x="609441" y="209551"/>
            <a:ext cx="10969943" cy="530352"/>
          </a:xfrm>
          <a:prstGeom prst="rect">
            <a:avLst/>
          </a:prstGeom>
          <a:noFill/>
          <a:ln>
            <a:noFill/>
          </a:ln>
        </p:spPr>
        <p:txBody>
          <a:bodyPr anchorCtr="0" anchor="t" bIns="45700" lIns="0" spcFirstLastPara="1" rIns="91425" wrap="square" tIns="45700">
            <a:noAutofit/>
          </a:bodyPr>
          <a:lstStyle/>
          <a:p>
            <a:pPr indent="0" lvl="0" marL="0" marR="0" rtl="0" algn="l">
              <a:lnSpc>
                <a:spcPct val="98000"/>
              </a:lnSpc>
              <a:spcBef>
                <a:spcPts val="0"/>
              </a:spcBef>
              <a:spcAft>
                <a:spcPts val="0"/>
              </a:spcAft>
              <a:buNone/>
            </a:pPr>
            <a:r>
              <a:rPr b="0" i="0" lang="en-US" sz="3200" u="none" cap="none" strike="noStrike">
                <a:solidFill>
                  <a:srgbClr val="3F3F3F"/>
                </a:solidFill>
                <a:latin typeface="Calibri"/>
                <a:ea typeface="Calibri"/>
                <a:cs typeface="Calibri"/>
                <a:sym typeface="Calibri"/>
              </a:rPr>
              <a:t>Global Clock Buffer (BUFGCTRL)</a:t>
            </a:r>
            <a:endParaRPr b="0" i="0" sz="3200" u="none" cap="none" strike="noStrike">
              <a:solidFill>
                <a:srgbClr val="3F3F3F"/>
              </a:solidFill>
              <a:latin typeface="Calibri"/>
              <a:ea typeface="Calibri"/>
              <a:cs typeface="Calibri"/>
              <a:sym typeface="Calibri"/>
            </a:endParaRPr>
          </a:p>
        </p:txBody>
      </p:sp>
      <p:sp>
        <p:nvSpPr>
          <p:cNvPr id="360" name="Google Shape;360;p42"/>
          <p:cNvSpPr txBox="1"/>
          <p:nvPr>
            <p:ph idx="11" type="ftr"/>
          </p:nvPr>
        </p:nvSpPr>
        <p:spPr>
          <a:xfrm>
            <a:off x="4164515" y="6579165"/>
            <a:ext cx="3859795" cy="24688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 Copyright 2016 Xilinx</a:t>
            </a:r>
            <a:endParaRPr sz="1000">
              <a:solidFill>
                <a:schemeClr val="dk1"/>
              </a:solidFill>
              <a:latin typeface="Arial"/>
              <a:ea typeface="Arial"/>
              <a:cs typeface="Arial"/>
              <a:sym typeface="Arial"/>
            </a:endParaRPr>
          </a:p>
        </p:txBody>
      </p:sp>
      <p:pic>
        <p:nvPicPr>
          <p:cNvPr id="361" name="Google Shape;361;p42"/>
          <p:cNvPicPr preferRelativeResize="0"/>
          <p:nvPr/>
        </p:nvPicPr>
        <p:blipFill rotWithShape="1">
          <a:blip r:embed="rId3">
            <a:alphaModFix/>
          </a:blip>
          <a:srcRect b="0" l="0" r="0" t="0"/>
          <a:stretch/>
        </p:blipFill>
        <p:spPr>
          <a:xfrm>
            <a:off x="8010525" y="1619250"/>
            <a:ext cx="2228850" cy="2038350"/>
          </a:xfrm>
          <a:prstGeom prst="rect">
            <a:avLst/>
          </a:prstGeom>
          <a:noFill/>
          <a:ln>
            <a:noFill/>
          </a:ln>
        </p:spPr>
      </p:pic>
      <p:pic>
        <p:nvPicPr>
          <p:cNvPr id="362" name="Google Shape;362;p42"/>
          <p:cNvPicPr preferRelativeResize="0"/>
          <p:nvPr/>
        </p:nvPicPr>
        <p:blipFill rotWithShape="1">
          <a:blip r:embed="rId4">
            <a:alphaModFix/>
          </a:blip>
          <a:srcRect b="0" l="0" r="0" t="0"/>
          <a:stretch/>
        </p:blipFill>
        <p:spPr>
          <a:xfrm>
            <a:off x="10058400" y="3438525"/>
            <a:ext cx="1828800" cy="1371600"/>
          </a:xfrm>
          <a:prstGeom prst="rect">
            <a:avLst/>
          </a:prstGeom>
          <a:noFill/>
          <a:ln>
            <a:noFill/>
          </a:ln>
        </p:spPr>
      </p:pic>
      <p:pic>
        <p:nvPicPr>
          <p:cNvPr id="363" name="Google Shape;363;p42"/>
          <p:cNvPicPr preferRelativeResize="0"/>
          <p:nvPr/>
        </p:nvPicPr>
        <p:blipFill rotWithShape="1">
          <a:blip r:embed="rId5">
            <a:alphaModFix/>
          </a:blip>
          <a:srcRect b="0" l="0" r="0" t="0"/>
          <a:stretch/>
        </p:blipFill>
        <p:spPr>
          <a:xfrm>
            <a:off x="8305800" y="5038725"/>
            <a:ext cx="3505200" cy="1379538"/>
          </a:xfrm>
          <a:prstGeom prst="rect">
            <a:avLst/>
          </a:prstGeom>
          <a:noFill/>
          <a:ln>
            <a:noFill/>
          </a:ln>
        </p:spPr>
      </p:pic>
      <p:pic>
        <p:nvPicPr>
          <p:cNvPr id="364" name="Google Shape;364;p42"/>
          <p:cNvPicPr preferRelativeResize="0"/>
          <p:nvPr/>
        </p:nvPicPr>
        <p:blipFill rotWithShape="1">
          <a:blip r:embed="rId6">
            <a:alphaModFix/>
          </a:blip>
          <a:srcRect b="0" l="0" r="0" t="0"/>
          <a:stretch/>
        </p:blipFill>
        <p:spPr>
          <a:xfrm>
            <a:off x="8324850" y="3657600"/>
            <a:ext cx="1493838" cy="14478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43"/>
          <p:cNvSpPr txBox="1"/>
          <p:nvPr>
            <p:ph idx="1" type="body"/>
          </p:nvPr>
        </p:nvSpPr>
        <p:spPr>
          <a:xfrm>
            <a:off x="609441" y="1327151"/>
            <a:ext cx="10975336" cy="4268337"/>
          </a:xfrm>
          <a:prstGeom prst="rect">
            <a:avLst/>
          </a:prstGeom>
          <a:noFill/>
          <a:ln>
            <a:noFill/>
          </a:ln>
        </p:spPr>
        <p:txBody>
          <a:bodyPr anchorCtr="0" anchor="t" bIns="45700" lIns="91425" spcFirstLastPara="1" rIns="91425" wrap="square" tIns="45700">
            <a:noAutofit/>
          </a:bodyPr>
          <a:lstStyle/>
          <a:p>
            <a:pPr indent="-290513" lvl="0" marL="290513" marR="0" rtl="0" algn="l">
              <a:lnSpc>
                <a:spcPct val="100000"/>
              </a:lnSpc>
              <a:spcBef>
                <a:spcPts val="0"/>
              </a:spcBef>
              <a:spcAft>
                <a:spcPts val="0"/>
              </a:spcAft>
              <a:buClr>
                <a:schemeClr val="dk2"/>
              </a:buClr>
              <a:buSzPts val="1936"/>
              <a:buFont typeface="Noto Sans Symbols"/>
              <a:buChar char="•"/>
            </a:pPr>
            <a:r>
              <a:rPr b="0" i="0" lang="en-US" sz="2200" u="none" cap="none" strike="noStrike">
                <a:solidFill>
                  <a:schemeClr val="lt2"/>
                </a:solidFill>
                <a:latin typeface="Arial"/>
                <a:ea typeface="Arial"/>
                <a:cs typeface="Arial"/>
                <a:sym typeface="Arial"/>
              </a:rPr>
              <a:t>Introduction to 7-Series FPGA</a:t>
            </a:r>
            <a:endParaRPr/>
          </a:p>
          <a:p>
            <a:pPr indent="-290513" lvl="0" marL="290513" marR="0" rtl="0" algn="l">
              <a:lnSpc>
                <a:spcPct val="100000"/>
              </a:lnSpc>
              <a:spcBef>
                <a:spcPts val="800"/>
              </a:spcBef>
              <a:spcAft>
                <a:spcPts val="0"/>
              </a:spcAft>
              <a:buClr>
                <a:schemeClr val="dk2"/>
              </a:buClr>
              <a:buSzPts val="1936"/>
              <a:buFont typeface="Noto Sans Symbols"/>
              <a:buChar char="•"/>
            </a:pPr>
            <a:r>
              <a:rPr b="0" i="0" lang="en-US" sz="2200" u="none" cap="none" strike="noStrike">
                <a:solidFill>
                  <a:schemeClr val="lt2"/>
                </a:solidFill>
                <a:latin typeface="Arial"/>
                <a:ea typeface="Arial"/>
                <a:cs typeface="Arial"/>
                <a:sym typeface="Arial"/>
              </a:rPr>
              <a:t>Logic Resources</a:t>
            </a:r>
            <a:endParaRPr/>
          </a:p>
          <a:p>
            <a:pPr indent="-290513" lvl="0" marL="290513" marR="0" rtl="0" algn="l">
              <a:lnSpc>
                <a:spcPct val="100000"/>
              </a:lnSpc>
              <a:spcBef>
                <a:spcPts val="800"/>
              </a:spcBef>
              <a:spcAft>
                <a:spcPts val="0"/>
              </a:spcAft>
              <a:buClr>
                <a:schemeClr val="dk2"/>
              </a:buClr>
              <a:buSzPts val="1936"/>
              <a:buFont typeface="Noto Sans Symbols"/>
              <a:buChar char="•"/>
            </a:pPr>
            <a:r>
              <a:rPr b="0" i="0" lang="en-US" sz="2200" u="none" cap="none" strike="noStrike">
                <a:solidFill>
                  <a:schemeClr val="lt2"/>
                </a:solidFill>
                <a:latin typeface="Arial"/>
                <a:ea typeface="Arial"/>
                <a:cs typeface="Arial"/>
                <a:sym typeface="Arial"/>
              </a:rPr>
              <a:t>I/O Resources</a:t>
            </a:r>
            <a:endParaRPr/>
          </a:p>
          <a:p>
            <a:pPr indent="-290513" lvl="0" marL="290513" marR="0" rtl="0" algn="l">
              <a:lnSpc>
                <a:spcPct val="100000"/>
              </a:lnSpc>
              <a:spcBef>
                <a:spcPts val="800"/>
              </a:spcBef>
              <a:spcAft>
                <a:spcPts val="0"/>
              </a:spcAft>
              <a:buClr>
                <a:schemeClr val="dk2"/>
              </a:buClr>
              <a:buSzPts val="1936"/>
              <a:buFont typeface="Noto Sans Symbols"/>
              <a:buChar char="•"/>
            </a:pPr>
            <a:r>
              <a:rPr b="0" i="0" lang="en-US" sz="2200" u="none" cap="none" strike="noStrike">
                <a:solidFill>
                  <a:schemeClr val="lt2"/>
                </a:solidFill>
                <a:latin typeface="Arial"/>
                <a:ea typeface="Arial"/>
                <a:cs typeface="Arial"/>
                <a:sym typeface="Arial"/>
              </a:rPr>
              <a:t>Memory and DSP48 Resources</a:t>
            </a:r>
            <a:endParaRPr/>
          </a:p>
          <a:p>
            <a:pPr indent="-290513" lvl="0" marL="290513" marR="0" rtl="0" algn="l">
              <a:lnSpc>
                <a:spcPct val="100000"/>
              </a:lnSpc>
              <a:spcBef>
                <a:spcPts val="800"/>
              </a:spcBef>
              <a:spcAft>
                <a:spcPts val="0"/>
              </a:spcAft>
              <a:buClr>
                <a:schemeClr val="dk2"/>
              </a:buClr>
              <a:buSzPts val="1936"/>
              <a:buFont typeface="Noto Sans Symbols"/>
              <a:buChar char="•"/>
            </a:pPr>
            <a:r>
              <a:rPr b="0" i="0" lang="en-US" sz="2200" u="none" cap="none" strike="noStrike">
                <a:solidFill>
                  <a:schemeClr val="lt2"/>
                </a:solidFill>
                <a:latin typeface="Arial"/>
                <a:ea typeface="Arial"/>
                <a:cs typeface="Arial"/>
                <a:sym typeface="Arial"/>
              </a:rPr>
              <a:t>XADC </a:t>
            </a:r>
            <a:endParaRPr b="0" i="0" sz="2200" u="none" cap="none" strike="noStrike">
              <a:solidFill>
                <a:schemeClr val="lt2"/>
              </a:solidFill>
              <a:latin typeface="Arial"/>
              <a:ea typeface="Arial"/>
              <a:cs typeface="Arial"/>
              <a:sym typeface="Arial"/>
            </a:endParaRPr>
          </a:p>
          <a:p>
            <a:pPr indent="-290513" lvl="0" marL="290513" marR="0" rtl="0" algn="l">
              <a:lnSpc>
                <a:spcPct val="100000"/>
              </a:lnSpc>
              <a:spcBef>
                <a:spcPts val="800"/>
              </a:spcBef>
              <a:spcAft>
                <a:spcPts val="0"/>
              </a:spcAft>
              <a:buClr>
                <a:schemeClr val="dk2"/>
              </a:buClr>
              <a:buSzPts val="1936"/>
              <a:buFont typeface="Noto Sans Symbols"/>
              <a:buChar char="•"/>
            </a:pPr>
            <a:r>
              <a:rPr b="0" i="0" lang="en-US" sz="2200" u="none" cap="none" strike="noStrike">
                <a:solidFill>
                  <a:schemeClr val="lt2"/>
                </a:solidFill>
                <a:latin typeface="Arial"/>
                <a:ea typeface="Arial"/>
                <a:cs typeface="Arial"/>
                <a:sym typeface="Arial"/>
              </a:rPr>
              <a:t>Clocking Resources</a:t>
            </a:r>
            <a:endParaRPr/>
          </a:p>
          <a:p>
            <a:pPr indent="-290513" lvl="0" marL="290513" marR="0" rtl="0" algn="l">
              <a:lnSpc>
                <a:spcPct val="100000"/>
              </a:lnSpc>
              <a:spcBef>
                <a:spcPts val="800"/>
              </a:spcBef>
              <a:spcAft>
                <a:spcPts val="0"/>
              </a:spcAft>
              <a:buClr>
                <a:schemeClr val="dk2"/>
              </a:buClr>
              <a:buSzPts val="1936"/>
              <a:buFont typeface="Noto Sans Symbols"/>
              <a:buChar char="•"/>
            </a:pPr>
            <a:r>
              <a:rPr b="0" i="1" lang="en-US" sz="2200" u="none" cap="none" strike="noStrike">
                <a:solidFill>
                  <a:schemeClr val="dk1"/>
                </a:solidFill>
                <a:latin typeface="Arial"/>
                <a:ea typeface="Arial"/>
                <a:cs typeface="Arial"/>
                <a:sym typeface="Arial"/>
              </a:rPr>
              <a:t>Zynq SoC</a:t>
            </a:r>
            <a:endParaRPr b="0" i="1" sz="2200" u="none" cap="none" strike="noStrike">
              <a:solidFill>
                <a:schemeClr val="dk1"/>
              </a:solidFill>
              <a:latin typeface="Arial"/>
              <a:ea typeface="Arial"/>
              <a:cs typeface="Arial"/>
              <a:sym typeface="Arial"/>
            </a:endParaRPr>
          </a:p>
        </p:txBody>
      </p:sp>
      <p:sp>
        <p:nvSpPr>
          <p:cNvPr id="370" name="Google Shape;370;p43"/>
          <p:cNvSpPr txBox="1"/>
          <p:nvPr>
            <p:ph idx="12" type="sldNum"/>
          </p:nvPr>
        </p:nvSpPr>
        <p:spPr>
          <a:xfrm>
            <a:off x="609441" y="6710664"/>
            <a:ext cx="2091300" cy="24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Arial"/>
                <a:ea typeface="Arial"/>
                <a:cs typeface="Arial"/>
                <a:sym typeface="Arial"/>
              </a:rPr>
              <a:t>7-Series Architecture Overview 11-</a:t>
            </a:r>
            <a:fld id="{00000000-1234-1234-1234-123412341234}" type="slidenum">
              <a:rPr lang="en-US"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
        <p:nvSpPr>
          <p:cNvPr id="371" name="Google Shape;371;p43"/>
          <p:cNvSpPr txBox="1"/>
          <p:nvPr>
            <p:ph type="title"/>
          </p:nvPr>
        </p:nvSpPr>
        <p:spPr>
          <a:xfrm>
            <a:off x="609441" y="209551"/>
            <a:ext cx="10969943" cy="530352"/>
          </a:xfrm>
          <a:prstGeom prst="rect">
            <a:avLst/>
          </a:prstGeom>
          <a:noFill/>
          <a:ln>
            <a:noFill/>
          </a:ln>
        </p:spPr>
        <p:txBody>
          <a:bodyPr anchorCtr="0" anchor="t" bIns="45700" lIns="0" spcFirstLastPara="1" rIns="91425" wrap="square" tIns="45700">
            <a:noAutofit/>
          </a:bodyPr>
          <a:lstStyle/>
          <a:p>
            <a:pPr indent="0" lvl="0" marL="0" marR="0" rtl="0" algn="l">
              <a:lnSpc>
                <a:spcPct val="98000"/>
              </a:lnSpc>
              <a:spcBef>
                <a:spcPts val="0"/>
              </a:spcBef>
              <a:spcAft>
                <a:spcPts val="0"/>
              </a:spcAft>
              <a:buNone/>
            </a:pPr>
            <a:r>
              <a:rPr b="0" i="0" lang="en-US" sz="3200" u="none" cap="none" strike="noStrike">
                <a:solidFill>
                  <a:srgbClr val="3F3F3F"/>
                </a:solidFill>
                <a:latin typeface="Calibri"/>
                <a:ea typeface="Calibri"/>
                <a:cs typeface="Calibri"/>
                <a:sym typeface="Calibri"/>
              </a:rPr>
              <a:t>Outline</a:t>
            </a:r>
            <a:endParaRPr b="0" i="0" sz="3200" u="none" cap="none" strike="noStrike">
              <a:solidFill>
                <a:srgbClr val="3F3F3F"/>
              </a:solidFill>
              <a:latin typeface="Calibri"/>
              <a:ea typeface="Calibri"/>
              <a:cs typeface="Calibri"/>
              <a:sym typeface="Calibri"/>
            </a:endParaRPr>
          </a:p>
        </p:txBody>
      </p:sp>
      <p:sp>
        <p:nvSpPr>
          <p:cNvPr id="372" name="Google Shape;372;p43"/>
          <p:cNvSpPr txBox="1"/>
          <p:nvPr>
            <p:ph idx="11" type="ftr"/>
          </p:nvPr>
        </p:nvSpPr>
        <p:spPr>
          <a:xfrm>
            <a:off x="4164515" y="6579165"/>
            <a:ext cx="3859795" cy="24688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 Copyright 2016 Xilinx</a:t>
            </a:r>
            <a:endParaRPr sz="1000">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pic>
        <p:nvPicPr>
          <p:cNvPr id="377" name="Google Shape;377;p44"/>
          <p:cNvPicPr preferRelativeResize="0"/>
          <p:nvPr/>
        </p:nvPicPr>
        <p:blipFill rotWithShape="1">
          <a:blip r:embed="rId3">
            <a:alphaModFix/>
          </a:blip>
          <a:srcRect b="0" l="0" r="0" t="0"/>
          <a:stretch/>
        </p:blipFill>
        <p:spPr>
          <a:xfrm>
            <a:off x="5653147" y="1579728"/>
            <a:ext cx="6535678" cy="4015760"/>
          </a:xfrm>
          <a:prstGeom prst="rect">
            <a:avLst/>
          </a:prstGeom>
          <a:noFill/>
          <a:ln>
            <a:noFill/>
          </a:ln>
        </p:spPr>
      </p:pic>
      <p:sp>
        <p:nvSpPr>
          <p:cNvPr id="378" name="Google Shape;378;p44"/>
          <p:cNvSpPr txBox="1"/>
          <p:nvPr>
            <p:ph idx="1" type="body"/>
          </p:nvPr>
        </p:nvSpPr>
        <p:spPr>
          <a:xfrm>
            <a:off x="609441" y="1327151"/>
            <a:ext cx="5161631" cy="4268337"/>
          </a:xfrm>
          <a:prstGeom prst="rect">
            <a:avLst/>
          </a:prstGeom>
          <a:noFill/>
          <a:ln>
            <a:noFill/>
          </a:ln>
        </p:spPr>
        <p:txBody>
          <a:bodyPr anchorCtr="0" anchor="t" bIns="45700" lIns="91425" spcFirstLastPara="1" rIns="91425" wrap="square" tIns="45700">
            <a:noAutofit/>
          </a:bodyPr>
          <a:lstStyle/>
          <a:p>
            <a:pPr indent="-290513" lvl="0" marL="290513" marR="0" rtl="0" algn="l">
              <a:lnSpc>
                <a:spcPct val="110000"/>
              </a:lnSpc>
              <a:spcBef>
                <a:spcPts val="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Complete ARM®-based processing system</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Application Processor Unit (APU)</a:t>
            </a:r>
            <a:endParaRPr b="0" i="0" sz="1600" u="none" cap="none" strike="noStrike">
              <a:solidFill>
                <a:schemeClr val="dk1"/>
              </a:solidFill>
              <a:latin typeface="Arial"/>
              <a:ea typeface="Arial"/>
              <a:cs typeface="Arial"/>
              <a:sym typeface="Arial"/>
            </a:endParaRPr>
          </a:p>
          <a:p>
            <a:pPr indent="-174625" lvl="2" marL="682625" marR="0" rtl="0" algn="l">
              <a:lnSpc>
                <a:spcPct val="110000"/>
              </a:lnSpc>
              <a:spcBef>
                <a:spcPts val="28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Dual ARM Cortex™-A9 processors</a:t>
            </a:r>
            <a:endParaRPr/>
          </a:p>
          <a:p>
            <a:pPr indent="-174625" lvl="2" marL="682625" marR="0" rtl="0" algn="l">
              <a:lnSpc>
                <a:spcPct val="110000"/>
              </a:lnSpc>
              <a:spcBef>
                <a:spcPts val="28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Caches and support blocks</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Fully integrated memory controllers</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I/O peripherals</a:t>
            </a:r>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Tightly integrated programmable logic</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Used to extend the processing system</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Scalable density and performance</a:t>
            </a:r>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Flexible array of I/O</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Wide range of external multi-standard I/O</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High-performance integrated serial transceivers</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Analog-to-digital converter inputs</a:t>
            </a:r>
            <a:endParaRPr/>
          </a:p>
          <a:p>
            <a:pPr indent="-167577" lvl="0" marL="290513" marR="0" rtl="0" algn="l">
              <a:lnSpc>
                <a:spcPct val="110000"/>
              </a:lnSpc>
              <a:spcBef>
                <a:spcPts val="800"/>
              </a:spcBef>
              <a:spcAft>
                <a:spcPts val="0"/>
              </a:spcAft>
              <a:buClr>
                <a:schemeClr val="dk2"/>
              </a:buClr>
              <a:buSzPts val="1936"/>
              <a:buFont typeface="Noto Sans Symbols"/>
              <a:buNone/>
            </a:pPr>
            <a:r>
              <a:t/>
            </a:r>
            <a:endParaRPr b="0" i="0" sz="2200" u="none" cap="none" strike="noStrike">
              <a:solidFill>
                <a:schemeClr val="accent4"/>
              </a:solidFill>
              <a:latin typeface="Arial"/>
              <a:ea typeface="Arial"/>
              <a:cs typeface="Arial"/>
              <a:sym typeface="Arial"/>
            </a:endParaRPr>
          </a:p>
        </p:txBody>
      </p:sp>
      <p:sp>
        <p:nvSpPr>
          <p:cNvPr id="379" name="Google Shape;379;p44"/>
          <p:cNvSpPr txBox="1"/>
          <p:nvPr>
            <p:ph idx="12" type="sldNum"/>
          </p:nvPr>
        </p:nvSpPr>
        <p:spPr>
          <a:xfrm>
            <a:off x="609441" y="6710664"/>
            <a:ext cx="2091300" cy="24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Arial"/>
                <a:ea typeface="Arial"/>
                <a:cs typeface="Arial"/>
                <a:sym typeface="Arial"/>
              </a:rPr>
              <a:t>7-Series Architecture Overview 11-</a:t>
            </a:r>
            <a:fld id="{00000000-1234-1234-1234-123412341234}" type="slidenum">
              <a:rPr lang="en-US"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
        <p:nvSpPr>
          <p:cNvPr id="380" name="Google Shape;380;p44"/>
          <p:cNvSpPr txBox="1"/>
          <p:nvPr>
            <p:ph type="title"/>
          </p:nvPr>
        </p:nvSpPr>
        <p:spPr>
          <a:xfrm>
            <a:off x="609441" y="209551"/>
            <a:ext cx="10969943" cy="530352"/>
          </a:xfrm>
          <a:prstGeom prst="rect">
            <a:avLst/>
          </a:prstGeom>
          <a:noFill/>
          <a:ln>
            <a:noFill/>
          </a:ln>
        </p:spPr>
        <p:txBody>
          <a:bodyPr anchorCtr="0" anchor="t" bIns="45700" lIns="0" spcFirstLastPara="1" rIns="91425" wrap="square" tIns="45700">
            <a:noAutofit/>
          </a:bodyPr>
          <a:lstStyle/>
          <a:p>
            <a:pPr indent="0" lvl="0" marL="0" marR="0" rtl="0" algn="l">
              <a:lnSpc>
                <a:spcPct val="98000"/>
              </a:lnSpc>
              <a:spcBef>
                <a:spcPts val="0"/>
              </a:spcBef>
              <a:spcAft>
                <a:spcPts val="0"/>
              </a:spcAft>
              <a:buNone/>
            </a:pPr>
            <a:r>
              <a:rPr b="0" i="0" lang="en-US" sz="3200" u="none" cap="none" strike="noStrike">
                <a:solidFill>
                  <a:srgbClr val="3F3F3F"/>
                </a:solidFill>
                <a:latin typeface="Calibri"/>
                <a:ea typeface="Calibri"/>
                <a:cs typeface="Calibri"/>
                <a:sym typeface="Calibri"/>
              </a:rPr>
              <a:t>Zynq-7000 Family Highlights</a:t>
            </a:r>
            <a:endParaRPr b="0" i="0" sz="3200" u="none" cap="none" strike="noStrike">
              <a:solidFill>
                <a:srgbClr val="3F3F3F"/>
              </a:solidFill>
              <a:latin typeface="Calibri"/>
              <a:ea typeface="Calibri"/>
              <a:cs typeface="Calibri"/>
              <a:sym typeface="Calibri"/>
            </a:endParaRPr>
          </a:p>
        </p:txBody>
      </p:sp>
      <p:sp>
        <p:nvSpPr>
          <p:cNvPr id="381" name="Google Shape;381;p44"/>
          <p:cNvSpPr txBox="1"/>
          <p:nvPr>
            <p:ph idx="11" type="ftr"/>
          </p:nvPr>
        </p:nvSpPr>
        <p:spPr>
          <a:xfrm>
            <a:off x="4164515" y="6579165"/>
            <a:ext cx="3859795" cy="24688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 Copyright 2016 Xilinx</a:t>
            </a:r>
            <a:endParaRPr sz="100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9"/>
          <p:cNvSpPr/>
          <p:nvPr/>
        </p:nvSpPr>
        <p:spPr>
          <a:xfrm>
            <a:off x="9682208" y="1957032"/>
            <a:ext cx="2195467" cy="4185008"/>
          </a:xfrm>
          <a:prstGeom prst="rect">
            <a:avLst/>
          </a:prstGeom>
          <a:solidFill>
            <a:srgbClr val="000000">
              <a:alpha val="0"/>
            </a:srgbClr>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latin typeface="Arial"/>
              <a:ea typeface="Arial"/>
              <a:cs typeface="Arial"/>
              <a:sym typeface="Arial"/>
            </a:endParaRPr>
          </a:p>
        </p:txBody>
      </p:sp>
      <p:sp>
        <p:nvSpPr>
          <p:cNvPr id="53" name="Google Shape;53;p9"/>
          <p:cNvSpPr/>
          <p:nvPr/>
        </p:nvSpPr>
        <p:spPr>
          <a:xfrm>
            <a:off x="3076666" y="1957032"/>
            <a:ext cx="2195467" cy="4165958"/>
          </a:xfrm>
          <a:prstGeom prst="rect">
            <a:avLst/>
          </a:prstGeom>
          <a:solidFill>
            <a:srgbClr val="000000">
              <a:alpha val="0"/>
            </a:srgbClr>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latin typeface="Arial"/>
              <a:ea typeface="Arial"/>
              <a:cs typeface="Arial"/>
              <a:sym typeface="Arial"/>
            </a:endParaRPr>
          </a:p>
        </p:txBody>
      </p:sp>
      <p:sp>
        <p:nvSpPr>
          <p:cNvPr id="54" name="Google Shape;54;p9"/>
          <p:cNvSpPr/>
          <p:nvPr/>
        </p:nvSpPr>
        <p:spPr>
          <a:xfrm>
            <a:off x="5272125" y="1957025"/>
            <a:ext cx="2209800" cy="4175400"/>
          </a:xfrm>
          <a:prstGeom prst="rect">
            <a:avLst/>
          </a:prstGeom>
          <a:solidFill>
            <a:srgbClr val="000000">
              <a:alpha val="0"/>
            </a:srgbClr>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latin typeface="Arial"/>
              <a:ea typeface="Arial"/>
              <a:cs typeface="Arial"/>
              <a:sym typeface="Arial"/>
            </a:endParaRPr>
          </a:p>
        </p:txBody>
      </p:sp>
      <p:pic>
        <p:nvPicPr>
          <p:cNvPr descr="Virtex7_CLR_RGB.png" id="55" name="Google Shape;55;p9"/>
          <p:cNvPicPr preferRelativeResize="0"/>
          <p:nvPr/>
        </p:nvPicPr>
        <p:blipFill rotWithShape="1">
          <a:blip r:embed="rId3">
            <a:alphaModFix/>
          </a:blip>
          <a:srcRect b="0" l="0" r="0" t="0"/>
          <a:stretch/>
        </p:blipFill>
        <p:spPr>
          <a:xfrm>
            <a:off x="8006126" y="1493838"/>
            <a:ext cx="1692892" cy="334963"/>
          </a:xfrm>
          <a:prstGeom prst="rect">
            <a:avLst/>
          </a:prstGeom>
          <a:noFill/>
          <a:ln>
            <a:noFill/>
          </a:ln>
        </p:spPr>
      </p:pic>
      <p:pic>
        <p:nvPicPr>
          <p:cNvPr descr="Artix7_CLR_RGB.png" id="56" name="Google Shape;56;p9"/>
          <p:cNvPicPr preferRelativeResize="0"/>
          <p:nvPr/>
        </p:nvPicPr>
        <p:blipFill rotWithShape="1">
          <a:blip r:embed="rId4">
            <a:alphaModFix/>
          </a:blip>
          <a:srcRect b="0" l="0" r="0" t="0"/>
          <a:stretch/>
        </p:blipFill>
        <p:spPr>
          <a:xfrm>
            <a:off x="3359820" y="1507646"/>
            <a:ext cx="1422030" cy="342900"/>
          </a:xfrm>
          <a:prstGeom prst="rect">
            <a:avLst/>
          </a:prstGeom>
          <a:noFill/>
          <a:ln>
            <a:noFill/>
          </a:ln>
        </p:spPr>
      </p:pic>
      <p:pic>
        <p:nvPicPr>
          <p:cNvPr descr="Kintex7_CLR_RGB.png" id="57" name="Google Shape;57;p9"/>
          <p:cNvPicPr preferRelativeResize="0"/>
          <p:nvPr/>
        </p:nvPicPr>
        <p:blipFill rotWithShape="1">
          <a:blip r:embed="rId5">
            <a:alphaModFix/>
          </a:blip>
          <a:srcRect b="0" l="0" r="0" t="0"/>
          <a:stretch/>
        </p:blipFill>
        <p:spPr>
          <a:xfrm>
            <a:off x="5596394" y="1493837"/>
            <a:ext cx="1697125" cy="334962"/>
          </a:xfrm>
          <a:prstGeom prst="rect">
            <a:avLst/>
          </a:prstGeom>
          <a:noFill/>
          <a:ln>
            <a:noFill/>
          </a:ln>
        </p:spPr>
      </p:pic>
      <p:sp>
        <p:nvSpPr>
          <p:cNvPr id="58" name="Google Shape;58;p9"/>
          <p:cNvSpPr/>
          <p:nvPr/>
        </p:nvSpPr>
        <p:spPr>
          <a:xfrm>
            <a:off x="7481933" y="1957031"/>
            <a:ext cx="2195467" cy="4175483"/>
          </a:xfrm>
          <a:prstGeom prst="rect">
            <a:avLst/>
          </a:prstGeom>
          <a:solidFill>
            <a:srgbClr val="000000">
              <a:alpha val="0"/>
            </a:srgbClr>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latin typeface="Arial"/>
              <a:ea typeface="Arial"/>
              <a:cs typeface="Arial"/>
              <a:sym typeface="Arial"/>
            </a:endParaRPr>
          </a:p>
        </p:txBody>
      </p:sp>
      <p:graphicFrame>
        <p:nvGraphicFramePr>
          <p:cNvPr id="59" name="Google Shape;59;p9"/>
          <p:cNvGraphicFramePr/>
          <p:nvPr/>
        </p:nvGraphicFramePr>
        <p:xfrm>
          <a:off x="409574" y="2655390"/>
          <a:ext cx="3000000" cy="3000000"/>
        </p:xfrm>
        <a:graphic>
          <a:graphicData uri="http://schemas.openxmlformats.org/drawingml/2006/table">
            <a:tbl>
              <a:tblPr>
                <a:noFill/>
                <a:tableStyleId>{9303B4D3-4049-4BF4-B733-C9898192AC9E}</a:tableStyleId>
              </a:tblPr>
              <a:tblGrid>
                <a:gridCol w="2657475"/>
                <a:gridCol w="2200275"/>
                <a:gridCol w="2219325"/>
                <a:gridCol w="2219325"/>
                <a:gridCol w="2171700"/>
              </a:tblGrid>
              <a:tr h="336225">
                <a:tc>
                  <a:txBody>
                    <a:bodyPr/>
                    <a:lstStyle/>
                    <a:p>
                      <a:pPr indent="0" lvl="0" marL="0" marR="0" rtl="0" algn="l">
                        <a:spcBef>
                          <a:spcPts val="0"/>
                        </a:spcBef>
                        <a:spcAft>
                          <a:spcPts val="0"/>
                        </a:spcAft>
                        <a:buNone/>
                      </a:pPr>
                      <a:r>
                        <a:rPr b="0" lang="en-US" sz="1600" u="none" cap="none" strike="noStrike">
                          <a:solidFill>
                            <a:schemeClr val="dk1"/>
                          </a:solidFill>
                          <a:latin typeface="Arial"/>
                          <a:ea typeface="Arial"/>
                          <a:cs typeface="Arial"/>
                          <a:sym typeface="Arial"/>
                        </a:rPr>
                        <a:t>Logic Cells in K</a:t>
                      </a:r>
                      <a:endParaRPr b="0" sz="1600">
                        <a:solidFill>
                          <a:schemeClr val="dk1"/>
                        </a:solidFill>
                        <a:latin typeface="Arial"/>
                        <a:ea typeface="Arial"/>
                        <a:cs typeface="Arial"/>
                        <a:sym typeface="Arial"/>
                      </a:endParaRPr>
                    </a:p>
                  </a:txBody>
                  <a:tcPr marT="45725" marB="45725" marR="121900" marL="121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1600">
                          <a:solidFill>
                            <a:srgbClr val="000000"/>
                          </a:solidFill>
                          <a:latin typeface="Arial"/>
                          <a:ea typeface="Arial"/>
                          <a:cs typeface="Arial"/>
                          <a:sym typeface="Arial"/>
                        </a:rPr>
                        <a:t>33 – 215</a:t>
                      </a:r>
                      <a:endParaRPr b="0" sz="1600">
                        <a:solidFill>
                          <a:srgbClr val="000000"/>
                        </a:solidFill>
                        <a:latin typeface="Arial"/>
                        <a:ea typeface="Arial"/>
                        <a:cs typeface="Arial"/>
                        <a:sym typeface="Arial"/>
                      </a:endParaRPr>
                    </a:p>
                  </a:txBody>
                  <a:tcPr marT="45725" marB="45725" marR="121900" marL="121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b="0" lang="en-US" sz="1600">
                          <a:solidFill>
                            <a:srgbClr val="000000"/>
                          </a:solidFill>
                          <a:latin typeface="Arial"/>
                          <a:ea typeface="Arial"/>
                          <a:cs typeface="Arial"/>
                          <a:sym typeface="Arial"/>
                        </a:rPr>
                        <a:t>66 – 478</a:t>
                      </a:r>
                      <a:endParaRPr b="0" sz="1600">
                        <a:solidFill>
                          <a:srgbClr val="000000"/>
                        </a:solidFill>
                        <a:latin typeface="Arial"/>
                        <a:ea typeface="Arial"/>
                        <a:cs typeface="Arial"/>
                        <a:sym typeface="Arial"/>
                      </a:endParaRPr>
                    </a:p>
                  </a:txBody>
                  <a:tcPr marT="45725" marB="45725" marR="121900" marL="121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b="0" lang="en-US" sz="1600">
                          <a:solidFill>
                            <a:srgbClr val="000000"/>
                          </a:solidFill>
                          <a:latin typeface="Arial"/>
                          <a:ea typeface="Arial"/>
                          <a:cs typeface="Arial"/>
                          <a:sym typeface="Arial"/>
                        </a:rPr>
                        <a:t>583 – 1,139</a:t>
                      </a:r>
                      <a:endParaRPr b="0" sz="1600">
                        <a:solidFill>
                          <a:srgbClr val="000000"/>
                        </a:solidFill>
                        <a:latin typeface="Arial"/>
                        <a:ea typeface="Arial"/>
                        <a:cs typeface="Arial"/>
                        <a:sym typeface="Arial"/>
                      </a:endParaRPr>
                    </a:p>
                  </a:txBody>
                  <a:tcPr marT="45725" marB="45725" marR="121900" marL="121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Font typeface="Arial"/>
                        <a:buNone/>
                      </a:pPr>
                      <a:r>
                        <a:rPr b="0" lang="en-US" sz="1600">
                          <a:solidFill>
                            <a:srgbClr val="000000"/>
                          </a:solidFill>
                          <a:latin typeface="Arial"/>
                          <a:ea typeface="Arial"/>
                          <a:cs typeface="Arial"/>
                          <a:sym typeface="Arial"/>
                        </a:rPr>
                        <a:t>28 – 444</a:t>
                      </a:r>
                      <a:endParaRPr>
                        <a:solidFill>
                          <a:srgbClr val="000000"/>
                        </a:solidFill>
                      </a:endParaRPr>
                    </a:p>
                  </a:txBody>
                  <a:tcPr marT="45725" marB="45725" marR="121900" marL="121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36225">
                <a:tc>
                  <a:txBody>
                    <a:bodyPr/>
                    <a:lstStyle/>
                    <a:p>
                      <a:pPr indent="0" lvl="0" marL="0" marR="0" rtl="0" algn="l">
                        <a:spcBef>
                          <a:spcPts val="0"/>
                        </a:spcBef>
                        <a:spcAft>
                          <a:spcPts val="0"/>
                        </a:spcAft>
                        <a:buNone/>
                      </a:pPr>
                      <a:r>
                        <a:rPr b="0" lang="en-US" sz="1600">
                          <a:solidFill>
                            <a:schemeClr val="dk1"/>
                          </a:solidFill>
                          <a:latin typeface="Arial"/>
                          <a:ea typeface="Arial"/>
                          <a:cs typeface="Arial"/>
                          <a:sym typeface="Arial"/>
                        </a:rPr>
                        <a:t>Block RAM in Mb</a:t>
                      </a:r>
                      <a:endParaRPr b="0" sz="1600">
                        <a:solidFill>
                          <a:schemeClr val="dk1"/>
                        </a:solidFill>
                        <a:latin typeface="Arial"/>
                        <a:ea typeface="Arial"/>
                        <a:cs typeface="Arial"/>
                        <a:sym typeface="Arial"/>
                      </a:endParaRPr>
                    </a:p>
                  </a:txBody>
                  <a:tcPr marT="45725" marB="45725" marR="121900" marL="121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1600">
                          <a:solidFill>
                            <a:srgbClr val="000000"/>
                          </a:solidFill>
                          <a:latin typeface="Arial"/>
                          <a:ea typeface="Arial"/>
                          <a:cs typeface="Arial"/>
                          <a:sym typeface="Arial"/>
                        </a:rPr>
                        <a:t>2</a:t>
                      </a:r>
                      <a:r>
                        <a:rPr b="0" lang="en-US" sz="1600">
                          <a:solidFill>
                            <a:srgbClr val="000000"/>
                          </a:solidFill>
                          <a:latin typeface="Arial"/>
                          <a:ea typeface="Arial"/>
                          <a:cs typeface="Arial"/>
                          <a:sym typeface="Arial"/>
                        </a:rPr>
                        <a:t> </a:t>
                      </a:r>
                      <a:r>
                        <a:rPr b="0" lang="en-US" sz="1600">
                          <a:solidFill>
                            <a:srgbClr val="000000"/>
                          </a:solidFill>
                          <a:latin typeface="Arial"/>
                          <a:ea typeface="Arial"/>
                          <a:cs typeface="Arial"/>
                          <a:sym typeface="Arial"/>
                        </a:rPr>
                        <a:t>–</a:t>
                      </a:r>
                      <a:r>
                        <a:rPr b="0" lang="en-US" sz="1600">
                          <a:solidFill>
                            <a:srgbClr val="000000"/>
                          </a:solidFill>
                          <a:latin typeface="Arial"/>
                          <a:ea typeface="Arial"/>
                          <a:cs typeface="Arial"/>
                          <a:sym typeface="Arial"/>
                        </a:rPr>
                        <a:t> </a:t>
                      </a:r>
                      <a:r>
                        <a:rPr b="0" lang="en-US" sz="1600">
                          <a:solidFill>
                            <a:srgbClr val="000000"/>
                          </a:solidFill>
                          <a:latin typeface="Arial"/>
                          <a:ea typeface="Arial"/>
                          <a:cs typeface="Arial"/>
                          <a:sym typeface="Arial"/>
                        </a:rPr>
                        <a:t>12</a:t>
                      </a:r>
                      <a:endParaRPr b="0" sz="1600">
                        <a:solidFill>
                          <a:srgbClr val="000000"/>
                        </a:solidFill>
                        <a:latin typeface="Arial"/>
                        <a:ea typeface="Arial"/>
                        <a:cs typeface="Arial"/>
                        <a:sym typeface="Arial"/>
                      </a:endParaRPr>
                    </a:p>
                  </a:txBody>
                  <a:tcPr marT="45725" marB="45725" marR="121900" marL="121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b="0" lang="en-US" sz="1600">
                          <a:solidFill>
                            <a:srgbClr val="000000"/>
                          </a:solidFill>
                          <a:latin typeface="Arial"/>
                          <a:ea typeface="Arial"/>
                          <a:cs typeface="Arial"/>
                          <a:sym typeface="Arial"/>
                        </a:rPr>
                        <a:t>4 – 34</a:t>
                      </a:r>
                      <a:endParaRPr b="0" sz="1600">
                        <a:solidFill>
                          <a:srgbClr val="000000"/>
                        </a:solidFill>
                        <a:latin typeface="Arial"/>
                        <a:ea typeface="Arial"/>
                        <a:cs typeface="Arial"/>
                        <a:sym typeface="Arial"/>
                      </a:endParaRPr>
                    </a:p>
                  </a:txBody>
                  <a:tcPr marT="45725" marB="45725" marR="121900" marL="121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b="0" lang="en-US" sz="1600">
                          <a:solidFill>
                            <a:srgbClr val="000000"/>
                          </a:solidFill>
                          <a:latin typeface="Arial"/>
                          <a:ea typeface="Arial"/>
                          <a:cs typeface="Arial"/>
                          <a:sym typeface="Arial"/>
                        </a:rPr>
                        <a:t>28 – 68</a:t>
                      </a:r>
                      <a:endParaRPr b="0" sz="1600">
                        <a:solidFill>
                          <a:srgbClr val="000000"/>
                        </a:solidFill>
                        <a:latin typeface="Arial"/>
                        <a:ea typeface="Arial"/>
                        <a:cs typeface="Arial"/>
                        <a:sym typeface="Arial"/>
                      </a:endParaRPr>
                    </a:p>
                  </a:txBody>
                  <a:tcPr marT="45725" marB="45725" marR="121900" marL="121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b="0" lang="en-US" sz="1600">
                          <a:solidFill>
                            <a:srgbClr val="000000"/>
                          </a:solidFill>
                          <a:latin typeface="Arial"/>
                          <a:ea typeface="Arial"/>
                          <a:cs typeface="Arial"/>
                          <a:sym typeface="Arial"/>
                        </a:rPr>
                        <a:t>2 - 27</a:t>
                      </a:r>
                      <a:endParaRPr b="0" sz="1600">
                        <a:solidFill>
                          <a:srgbClr val="000000"/>
                        </a:solidFill>
                        <a:latin typeface="Arial"/>
                        <a:ea typeface="Arial"/>
                        <a:cs typeface="Arial"/>
                        <a:sym typeface="Arial"/>
                      </a:endParaRPr>
                    </a:p>
                  </a:txBody>
                  <a:tcPr marT="45725" marB="45725" marR="121900" marL="121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36225">
                <a:tc>
                  <a:txBody>
                    <a:bodyPr/>
                    <a:lstStyle/>
                    <a:p>
                      <a:pPr indent="0" lvl="0" marL="0" marR="0" rtl="0" algn="l">
                        <a:spcBef>
                          <a:spcPts val="0"/>
                        </a:spcBef>
                        <a:spcAft>
                          <a:spcPts val="0"/>
                        </a:spcAft>
                        <a:buNone/>
                      </a:pPr>
                      <a:r>
                        <a:rPr b="0" lang="en-US" sz="1600">
                          <a:solidFill>
                            <a:schemeClr val="dk1"/>
                          </a:solidFill>
                          <a:latin typeface="Arial"/>
                          <a:ea typeface="Arial"/>
                          <a:cs typeface="Arial"/>
                          <a:sym typeface="Arial"/>
                        </a:rPr>
                        <a:t>DSP Slices</a:t>
                      </a:r>
                      <a:endParaRPr b="0" sz="1600">
                        <a:solidFill>
                          <a:schemeClr val="dk1"/>
                        </a:solidFill>
                        <a:latin typeface="Arial"/>
                        <a:ea typeface="Arial"/>
                        <a:cs typeface="Arial"/>
                        <a:sym typeface="Arial"/>
                      </a:endParaRPr>
                    </a:p>
                  </a:txBody>
                  <a:tcPr marT="45725" marB="45725" marR="121900" marL="121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1600">
                          <a:solidFill>
                            <a:srgbClr val="000000"/>
                          </a:solidFill>
                          <a:latin typeface="Arial"/>
                          <a:ea typeface="Arial"/>
                          <a:cs typeface="Arial"/>
                          <a:sym typeface="Arial"/>
                        </a:rPr>
                        <a:t>90 – 740</a:t>
                      </a:r>
                      <a:endParaRPr b="0" sz="1600">
                        <a:solidFill>
                          <a:srgbClr val="000000"/>
                        </a:solidFill>
                        <a:latin typeface="Arial"/>
                        <a:ea typeface="Arial"/>
                        <a:cs typeface="Arial"/>
                        <a:sym typeface="Arial"/>
                      </a:endParaRPr>
                    </a:p>
                  </a:txBody>
                  <a:tcPr marT="45725" marB="45725" marR="121900" marL="121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b="0" lang="en-US" sz="1600">
                          <a:solidFill>
                            <a:srgbClr val="000000"/>
                          </a:solidFill>
                          <a:latin typeface="Arial"/>
                          <a:ea typeface="Arial"/>
                          <a:cs typeface="Arial"/>
                          <a:sym typeface="Arial"/>
                        </a:rPr>
                        <a:t>240 – 1,920</a:t>
                      </a:r>
                      <a:endParaRPr b="0" sz="1600">
                        <a:solidFill>
                          <a:srgbClr val="000000"/>
                        </a:solidFill>
                        <a:latin typeface="Arial"/>
                        <a:ea typeface="Arial"/>
                        <a:cs typeface="Arial"/>
                        <a:sym typeface="Arial"/>
                      </a:endParaRPr>
                    </a:p>
                  </a:txBody>
                  <a:tcPr marT="45725" marB="45725" marR="121900" marL="121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b="0" lang="en-US" sz="1600">
                          <a:solidFill>
                            <a:srgbClr val="000000"/>
                          </a:solidFill>
                          <a:latin typeface="Arial"/>
                          <a:ea typeface="Arial"/>
                          <a:cs typeface="Arial"/>
                          <a:sym typeface="Arial"/>
                        </a:rPr>
                        <a:t>1,260 – 3,360</a:t>
                      </a:r>
                      <a:endParaRPr b="0" sz="1600">
                        <a:solidFill>
                          <a:srgbClr val="000000"/>
                        </a:solidFill>
                        <a:latin typeface="Arial"/>
                        <a:ea typeface="Arial"/>
                        <a:cs typeface="Arial"/>
                        <a:sym typeface="Arial"/>
                      </a:endParaRPr>
                    </a:p>
                  </a:txBody>
                  <a:tcPr marT="45725" marB="45725" marR="121900" marL="121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b="0" lang="en-US" sz="1600">
                          <a:solidFill>
                            <a:srgbClr val="000000"/>
                          </a:solidFill>
                          <a:latin typeface="Arial"/>
                          <a:ea typeface="Arial"/>
                          <a:cs typeface="Arial"/>
                          <a:sym typeface="Arial"/>
                        </a:rPr>
                        <a:t>80–2,020</a:t>
                      </a:r>
                      <a:endParaRPr b="0" sz="1600">
                        <a:solidFill>
                          <a:srgbClr val="000000"/>
                        </a:solidFill>
                        <a:latin typeface="Arial"/>
                        <a:ea typeface="Arial"/>
                        <a:cs typeface="Arial"/>
                        <a:sym typeface="Arial"/>
                      </a:endParaRPr>
                    </a:p>
                  </a:txBody>
                  <a:tcPr marT="45725" marB="45725" marR="121900" marL="121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36225">
                <a:tc>
                  <a:txBody>
                    <a:bodyPr/>
                    <a:lstStyle/>
                    <a:p>
                      <a:pPr indent="0" lvl="0" marL="0" marR="0" rtl="0" algn="l">
                        <a:spcBef>
                          <a:spcPts val="0"/>
                        </a:spcBef>
                        <a:spcAft>
                          <a:spcPts val="0"/>
                        </a:spcAft>
                        <a:buNone/>
                      </a:pPr>
                      <a:r>
                        <a:rPr b="0" lang="en-US" sz="1600">
                          <a:solidFill>
                            <a:schemeClr val="dk1"/>
                          </a:solidFill>
                          <a:latin typeface="Arial"/>
                          <a:ea typeface="Arial"/>
                          <a:cs typeface="Arial"/>
                          <a:sym typeface="Arial"/>
                        </a:rPr>
                        <a:t>Peak DSP Perf. (GMACs)</a:t>
                      </a:r>
                      <a:endParaRPr b="0" sz="1600">
                        <a:solidFill>
                          <a:schemeClr val="dk1"/>
                        </a:solidFill>
                        <a:latin typeface="Arial"/>
                        <a:ea typeface="Arial"/>
                        <a:cs typeface="Arial"/>
                        <a:sym typeface="Arial"/>
                      </a:endParaRPr>
                    </a:p>
                  </a:txBody>
                  <a:tcPr marT="45725" marB="45725" marR="121900" marL="121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1600">
                          <a:solidFill>
                            <a:srgbClr val="000000"/>
                          </a:solidFill>
                          <a:latin typeface="Arial"/>
                          <a:ea typeface="Arial"/>
                          <a:cs typeface="Arial"/>
                          <a:sym typeface="Arial"/>
                        </a:rPr>
                        <a:t>929</a:t>
                      </a:r>
                      <a:endParaRPr b="0" sz="1600">
                        <a:solidFill>
                          <a:srgbClr val="000000"/>
                        </a:solidFill>
                        <a:latin typeface="Arial"/>
                        <a:ea typeface="Arial"/>
                        <a:cs typeface="Arial"/>
                        <a:sym typeface="Arial"/>
                      </a:endParaRPr>
                    </a:p>
                  </a:txBody>
                  <a:tcPr marT="45725" marB="45725" marR="121900" marL="121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b="0" lang="en-US" sz="1600">
                          <a:solidFill>
                            <a:srgbClr val="000000"/>
                          </a:solidFill>
                          <a:latin typeface="Arial"/>
                          <a:ea typeface="Arial"/>
                          <a:cs typeface="Arial"/>
                          <a:sym typeface="Arial"/>
                        </a:rPr>
                        <a:t>2,845</a:t>
                      </a:r>
                      <a:endParaRPr b="0" sz="1600">
                        <a:solidFill>
                          <a:srgbClr val="000000"/>
                        </a:solidFill>
                        <a:latin typeface="Arial"/>
                        <a:ea typeface="Arial"/>
                        <a:cs typeface="Arial"/>
                        <a:sym typeface="Arial"/>
                      </a:endParaRPr>
                    </a:p>
                  </a:txBody>
                  <a:tcPr marT="45725" marB="45725" marR="121900" marL="121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b="0" lang="en-US" sz="1600">
                          <a:solidFill>
                            <a:srgbClr val="000000"/>
                          </a:solidFill>
                          <a:latin typeface="Arial"/>
                          <a:ea typeface="Arial"/>
                          <a:cs typeface="Arial"/>
                          <a:sym typeface="Arial"/>
                        </a:rPr>
                        <a:t>5,335</a:t>
                      </a:r>
                      <a:endParaRPr b="0" sz="1600">
                        <a:solidFill>
                          <a:srgbClr val="000000"/>
                        </a:solidFill>
                        <a:latin typeface="Arial"/>
                        <a:ea typeface="Arial"/>
                        <a:cs typeface="Arial"/>
                        <a:sym typeface="Arial"/>
                      </a:endParaRPr>
                    </a:p>
                  </a:txBody>
                  <a:tcPr marT="45725" marB="45725" marR="121900" marL="121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b="0" lang="en-US" sz="1600">
                          <a:solidFill>
                            <a:srgbClr val="000000"/>
                          </a:solidFill>
                          <a:latin typeface="Arial"/>
                          <a:ea typeface="Arial"/>
                          <a:cs typeface="Arial"/>
                          <a:sym typeface="Arial"/>
                        </a:rPr>
                        <a:t>2,622</a:t>
                      </a:r>
                      <a:endParaRPr b="0" sz="1600">
                        <a:solidFill>
                          <a:srgbClr val="000000"/>
                        </a:solidFill>
                        <a:latin typeface="Arial"/>
                        <a:ea typeface="Arial"/>
                        <a:cs typeface="Arial"/>
                        <a:sym typeface="Arial"/>
                      </a:endParaRPr>
                    </a:p>
                  </a:txBody>
                  <a:tcPr marT="45725" marB="45725" marR="121900" marL="121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36225">
                <a:tc>
                  <a:txBody>
                    <a:bodyPr/>
                    <a:lstStyle/>
                    <a:p>
                      <a:pPr indent="0" lvl="0" marL="0" marR="0" rtl="0" algn="l">
                        <a:spcBef>
                          <a:spcPts val="0"/>
                        </a:spcBef>
                        <a:spcAft>
                          <a:spcPts val="0"/>
                        </a:spcAft>
                        <a:buNone/>
                      </a:pPr>
                      <a:r>
                        <a:rPr b="0" lang="en-US" sz="1600">
                          <a:solidFill>
                            <a:schemeClr val="dk1"/>
                          </a:solidFill>
                          <a:latin typeface="Arial"/>
                          <a:ea typeface="Arial"/>
                          <a:cs typeface="Arial"/>
                          <a:sym typeface="Arial"/>
                        </a:rPr>
                        <a:t>Transceivers</a:t>
                      </a:r>
                      <a:endParaRPr b="0" sz="1600">
                        <a:solidFill>
                          <a:schemeClr val="dk1"/>
                        </a:solidFill>
                        <a:latin typeface="Arial"/>
                        <a:ea typeface="Arial"/>
                        <a:cs typeface="Arial"/>
                        <a:sym typeface="Arial"/>
                      </a:endParaRPr>
                    </a:p>
                  </a:txBody>
                  <a:tcPr marT="45725" marB="45725" marR="121900" marL="121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1600">
                          <a:solidFill>
                            <a:srgbClr val="000000"/>
                          </a:solidFill>
                          <a:latin typeface="Arial"/>
                          <a:ea typeface="Arial"/>
                          <a:cs typeface="Arial"/>
                          <a:sym typeface="Arial"/>
                        </a:rPr>
                        <a:t>Up to 16</a:t>
                      </a:r>
                      <a:endParaRPr b="0" sz="1600">
                        <a:solidFill>
                          <a:srgbClr val="000000"/>
                        </a:solidFill>
                        <a:latin typeface="Arial"/>
                        <a:ea typeface="Arial"/>
                        <a:cs typeface="Arial"/>
                        <a:sym typeface="Arial"/>
                      </a:endParaRPr>
                    </a:p>
                  </a:txBody>
                  <a:tcPr marT="45725" marB="45725" marR="121900" marL="121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b="0" lang="en-US" sz="1600">
                          <a:solidFill>
                            <a:srgbClr val="000000"/>
                          </a:solidFill>
                          <a:latin typeface="Arial"/>
                          <a:ea typeface="Arial"/>
                          <a:cs typeface="Arial"/>
                          <a:sym typeface="Arial"/>
                        </a:rPr>
                        <a:t>Up to 32</a:t>
                      </a:r>
                      <a:endParaRPr b="0" sz="1600">
                        <a:solidFill>
                          <a:srgbClr val="000000"/>
                        </a:solidFill>
                        <a:latin typeface="Arial"/>
                        <a:ea typeface="Arial"/>
                        <a:cs typeface="Arial"/>
                        <a:sym typeface="Arial"/>
                      </a:endParaRPr>
                    </a:p>
                  </a:txBody>
                  <a:tcPr marT="45725" marB="45725" marR="121900" marL="121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b="0" lang="en-US" sz="1600">
                          <a:solidFill>
                            <a:srgbClr val="000000"/>
                          </a:solidFill>
                          <a:latin typeface="Arial"/>
                          <a:ea typeface="Arial"/>
                          <a:cs typeface="Arial"/>
                          <a:sym typeface="Arial"/>
                        </a:rPr>
                        <a:t>Up to 88</a:t>
                      </a:r>
                      <a:endParaRPr b="0" sz="1600">
                        <a:solidFill>
                          <a:srgbClr val="000000"/>
                        </a:solidFill>
                        <a:latin typeface="Arial"/>
                        <a:ea typeface="Arial"/>
                        <a:cs typeface="Arial"/>
                        <a:sym typeface="Arial"/>
                      </a:endParaRPr>
                    </a:p>
                  </a:txBody>
                  <a:tcPr marT="45725" marB="45725" marR="121900" marL="121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b="0" lang="en-US" sz="1600">
                          <a:solidFill>
                            <a:srgbClr val="000000"/>
                          </a:solidFill>
                          <a:latin typeface="Arial"/>
                          <a:ea typeface="Arial"/>
                          <a:cs typeface="Arial"/>
                          <a:sym typeface="Arial"/>
                        </a:rPr>
                        <a:t>Up to 16</a:t>
                      </a:r>
                      <a:endParaRPr b="0" sz="1600">
                        <a:solidFill>
                          <a:srgbClr val="000000"/>
                        </a:solidFill>
                        <a:latin typeface="Arial"/>
                        <a:ea typeface="Arial"/>
                        <a:cs typeface="Arial"/>
                        <a:sym typeface="Arial"/>
                      </a:endParaRPr>
                    </a:p>
                  </a:txBody>
                  <a:tcPr marT="45725" marB="45725" marR="121900" marL="121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489050">
                <a:tc>
                  <a:txBody>
                    <a:bodyPr/>
                    <a:lstStyle/>
                    <a:p>
                      <a:pPr indent="0" lvl="0" marL="0" marR="0" rtl="0" algn="l">
                        <a:spcBef>
                          <a:spcPts val="0"/>
                        </a:spcBef>
                        <a:spcAft>
                          <a:spcPts val="0"/>
                        </a:spcAft>
                        <a:buNone/>
                      </a:pPr>
                      <a:r>
                        <a:rPr b="0" lang="en-US" sz="1600">
                          <a:solidFill>
                            <a:schemeClr val="dk1"/>
                          </a:solidFill>
                          <a:latin typeface="Arial"/>
                          <a:ea typeface="Arial"/>
                          <a:cs typeface="Arial"/>
                          <a:sym typeface="Arial"/>
                        </a:rPr>
                        <a:t>Transceiver Perf. (Gbps)</a:t>
                      </a:r>
                      <a:endParaRPr b="0" sz="1600">
                        <a:solidFill>
                          <a:schemeClr val="dk1"/>
                        </a:solidFill>
                        <a:latin typeface="Arial"/>
                        <a:ea typeface="Arial"/>
                        <a:cs typeface="Arial"/>
                        <a:sym typeface="Arial"/>
                      </a:endParaRPr>
                    </a:p>
                  </a:txBody>
                  <a:tcPr marT="45725" marB="45725" marR="121900" marL="121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1600">
                          <a:solidFill>
                            <a:srgbClr val="000000"/>
                          </a:solidFill>
                          <a:latin typeface="Arial"/>
                          <a:ea typeface="Arial"/>
                          <a:cs typeface="Arial"/>
                          <a:sym typeface="Arial"/>
                        </a:rPr>
                        <a:t>6.6</a:t>
                      </a:r>
                      <a:endParaRPr b="0" sz="1600">
                        <a:solidFill>
                          <a:srgbClr val="000000"/>
                        </a:solidFill>
                        <a:latin typeface="Arial"/>
                        <a:ea typeface="Arial"/>
                        <a:cs typeface="Arial"/>
                        <a:sym typeface="Arial"/>
                      </a:endParaRPr>
                    </a:p>
                  </a:txBody>
                  <a:tcPr marT="45725" marB="45725" marR="121900" marL="121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b="0" lang="en-US" sz="1600">
                          <a:solidFill>
                            <a:srgbClr val="000000"/>
                          </a:solidFill>
                          <a:latin typeface="Arial"/>
                          <a:ea typeface="Arial"/>
                          <a:cs typeface="Arial"/>
                          <a:sym typeface="Arial"/>
                        </a:rPr>
                        <a:t>12.5</a:t>
                      </a:r>
                      <a:endParaRPr b="0" sz="1600">
                        <a:solidFill>
                          <a:srgbClr val="000000"/>
                        </a:solidFill>
                        <a:latin typeface="Arial"/>
                        <a:ea typeface="Arial"/>
                        <a:cs typeface="Arial"/>
                        <a:sym typeface="Arial"/>
                      </a:endParaRPr>
                    </a:p>
                  </a:txBody>
                  <a:tcPr marT="45725" marB="45725" marR="121900" marL="121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b="0" lang="en-US" sz="1600">
                          <a:solidFill>
                            <a:srgbClr val="000000"/>
                          </a:solidFill>
                          <a:latin typeface="Arial"/>
                          <a:ea typeface="Arial"/>
                          <a:cs typeface="Arial"/>
                          <a:sym typeface="Arial"/>
                        </a:rPr>
                        <a:t>12.5, 13.1 and 28</a:t>
                      </a:r>
                      <a:endParaRPr b="0" sz="1600">
                        <a:solidFill>
                          <a:srgbClr val="000000"/>
                        </a:solidFill>
                        <a:latin typeface="Arial"/>
                        <a:ea typeface="Arial"/>
                        <a:cs typeface="Arial"/>
                        <a:sym typeface="Arial"/>
                      </a:endParaRPr>
                    </a:p>
                  </a:txBody>
                  <a:tcPr marT="45725" marB="45725" marR="121900" marL="121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b="0" lang="en-US" sz="1600">
                          <a:solidFill>
                            <a:srgbClr val="000000"/>
                          </a:solidFill>
                          <a:latin typeface="Arial"/>
                          <a:ea typeface="Arial"/>
                          <a:cs typeface="Arial"/>
                          <a:sym typeface="Arial"/>
                        </a:rPr>
                        <a:t>6.6, 12.5</a:t>
                      </a:r>
                      <a:endParaRPr b="0" sz="1600">
                        <a:solidFill>
                          <a:srgbClr val="000000"/>
                        </a:solidFill>
                        <a:latin typeface="Arial"/>
                        <a:ea typeface="Arial"/>
                        <a:cs typeface="Arial"/>
                        <a:sym typeface="Arial"/>
                      </a:endParaRPr>
                    </a:p>
                  </a:txBody>
                  <a:tcPr marT="45725" marB="45725" marR="121900" marL="121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36225">
                <a:tc>
                  <a:txBody>
                    <a:bodyPr/>
                    <a:lstStyle/>
                    <a:p>
                      <a:pPr indent="0" lvl="0" marL="0" marR="0" rtl="0" algn="l">
                        <a:spcBef>
                          <a:spcPts val="0"/>
                        </a:spcBef>
                        <a:spcAft>
                          <a:spcPts val="0"/>
                        </a:spcAft>
                        <a:buNone/>
                      </a:pPr>
                      <a:r>
                        <a:rPr b="0" lang="en-US" sz="1600">
                          <a:solidFill>
                            <a:schemeClr val="dk1"/>
                          </a:solidFill>
                          <a:latin typeface="Arial"/>
                          <a:ea typeface="Arial"/>
                          <a:cs typeface="Arial"/>
                          <a:sym typeface="Arial"/>
                        </a:rPr>
                        <a:t>Memory Perf. (Mbps)</a:t>
                      </a:r>
                      <a:endParaRPr b="0" sz="1600">
                        <a:solidFill>
                          <a:schemeClr val="dk1"/>
                        </a:solidFill>
                        <a:latin typeface="Arial"/>
                        <a:ea typeface="Arial"/>
                        <a:cs typeface="Arial"/>
                        <a:sym typeface="Arial"/>
                      </a:endParaRPr>
                    </a:p>
                  </a:txBody>
                  <a:tcPr marT="45725" marB="45725" marR="121900" marL="121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1600">
                          <a:solidFill>
                            <a:srgbClr val="000000"/>
                          </a:solidFill>
                          <a:latin typeface="Arial"/>
                          <a:ea typeface="Arial"/>
                          <a:cs typeface="Arial"/>
                          <a:sym typeface="Arial"/>
                        </a:rPr>
                        <a:t>1066</a:t>
                      </a:r>
                      <a:endParaRPr b="0" sz="1600">
                        <a:solidFill>
                          <a:srgbClr val="000000"/>
                        </a:solidFill>
                        <a:latin typeface="Arial"/>
                        <a:ea typeface="Arial"/>
                        <a:cs typeface="Arial"/>
                        <a:sym typeface="Arial"/>
                      </a:endParaRPr>
                    </a:p>
                  </a:txBody>
                  <a:tcPr marT="45725" marB="45725" marR="121900" marL="121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b="0" lang="en-US" sz="1600">
                          <a:solidFill>
                            <a:srgbClr val="000000"/>
                          </a:solidFill>
                          <a:latin typeface="Arial"/>
                          <a:ea typeface="Arial"/>
                          <a:cs typeface="Arial"/>
                          <a:sym typeface="Arial"/>
                        </a:rPr>
                        <a:t>1866</a:t>
                      </a:r>
                      <a:endParaRPr b="0" sz="1600">
                        <a:solidFill>
                          <a:srgbClr val="000000"/>
                        </a:solidFill>
                        <a:latin typeface="Arial"/>
                        <a:ea typeface="Arial"/>
                        <a:cs typeface="Arial"/>
                        <a:sym typeface="Arial"/>
                      </a:endParaRPr>
                    </a:p>
                  </a:txBody>
                  <a:tcPr marT="45725" marB="45725" marR="121900" marL="121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b="0" lang="en-US" sz="1600">
                          <a:solidFill>
                            <a:srgbClr val="000000"/>
                          </a:solidFill>
                          <a:latin typeface="Arial"/>
                          <a:ea typeface="Arial"/>
                          <a:cs typeface="Arial"/>
                          <a:sym typeface="Arial"/>
                        </a:rPr>
                        <a:t>1866</a:t>
                      </a:r>
                      <a:endParaRPr b="0" sz="1600">
                        <a:solidFill>
                          <a:srgbClr val="000000"/>
                        </a:solidFill>
                        <a:latin typeface="Arial"/>
                        <a:ea typeface="Arial"/>
                        <a:cs typeface="Arial"/>
                        <a:sym typeface="Arial"/>
                      </a:endParaRPr>
                    </a:p>
                  </a:txBody>
                  <a:tcPr marT="45725" marB="45725" marR="121900" marL="121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b="0" lang="en-US" sz="1600">
                          <a:solidFill>
                            <a:srgbClr val="000000"/>
                          </a:solidFill>
                          <a:latin typeface="Arial"/>
                          <a:ea typeface="Arial"/>
                          <a:cs typeface="Arial"/>
                          <a:sym typeface="Arial"/>
                        </a:rPr>
                        <a:t>1333</a:t>
                      </a:r>
                      <a:endParaRPr b="0" sz="1600">
                        <a:solidFill>
                          <a:srgbClr val="000000"/>
                        </a:solidFill>
                        <a:latin typeface="Arial"/>
                        <a:ea typeface="Arial"/>
                        <a:cs typeface="Arial"/>
                        <a:sym typeface="Arial"/>
                      </a:endParaRPr>
                    </a:p>
                  </a:txBody>
                  <a:tcPr marT="45725" marB="45725" marR="121900" marL="121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406100">
                <a:tc>
                  <a:txBody>
                    <a:bodyPr/>
                    <a:lstStyle/>
                    <a:p>
                      <a:pPr indent="0" lvl="0" marL="0" marR="0" rtl="0" algn="l">
                        <a:spcBef>
                          <a:spcPts val="0"/>
                        </a:spcBef>
                        <a:spcAft>
                          <a:spcPts val="0"/>
                        </a:spcAft>
                        <a:buNone/>
                      </a:pPr>
                      <a:r>
                        <a:rPr b="0" lang="en-US" sz="1600">
                          <a:solidFill>
                            <a:schemeClr val="dk1"/>
                          </a:solidFill>
                          <a:latin typeface="Arial"/>
                          <a:ea typeface="Arial"/>
                          <a:cs typeface="Arial"/>
                          <a:sym typeface="Arial"/>
                        </a:rPr>
                        <a:t>User I/O Pins</a:t>
                      </a:r>
                      <a:endParaRPr b="0" sz="1600">
                        <a:solidFill>
                          <a:schemeClr val="dk1"/>
                        </a:solidFill>
                        <a:latin typeface="Arial"/>
                        <a:ea typeface="Arial"/>
                        <a:cs typeface="Arial"/>
                        <a:sym typeface="Arial"/>
                      </a:endParaRPr>
                    </a:p>
                  </a:txBody>
                  <a:tcPr marT="45725" marB="45725" marR="121900" marL="121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1600">
                          <a:solidFill>
                            <a:srgbClr val="000000"/>
                          </a:solidFill>
                          <a:latin typeface="Arial"/>
                          <a:ea typeface="Arial"/>
                          <a:cs typeface="Arial"/>
                          <a:sym typeface="Arial"/>
                        </a:rPr>
                        <a:t>106 – 500</a:t>
                      </a:r>
                      <a:endParaRPr b="0" sz="1600">
                        <a:solidFill>
                          <a:srgbClr val="000000"/>
                        </a:solidFill>
                        <a:latin typeface="Arial"/>
                        <a:ea typeface="Arial"/>
                        <a:cs typeface="Arial"/>
                        <a:sym typeface="Arial"/>
                      </a:endParaRPr>
                    </a:p>
                  </a:txBody>
                  <a:tcPr marT="45725" marB="45725" marR="121900" marL="121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b="0" lang="en-US" sz="1600">
                          <a:solidFill>
                            <a:srgbClr val="000000"/>
                          </a:solidFill>
                          <a:latin typeface="Arial"/>
                          <a:ea typeface="Arial"/>
                          <a:cs typeface="Arial"/>
                          <a:sym typeface="Arial"/>
                        </a:rPr>
                        <a:t>285 – 500</a:t>
                      </a:r>
                      <a:endParaRPr b="0" sz="1600">
                        <a:solidFill>
                          <a:srgbClr val="000000"/>
                        </a:solidFill>
                        <a:latin typeface="Arial"/>
                        <a:ea typeface="Arial"/>
                        <a:cs typeface="Arial"/>
                        <a:sym typeface="Arial"/>
                      </a:endParaRPr>
                    </a:p>
                  </a:txBody>
                  <a:tcPr marT="45725" marB="45725" marR="121900" marL="121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b="0" lang="en-US" sz="1600">
                          <a:solidFill>
                            <a:srgbClr val="000000"/>
                          </a:solidFill>
                          <a:latin typeface="Arial"/>
                          <a:ea typeface="Arial"/>
                          <a:cs typeface="Arial"/>
                          <a:sym typeface="Arial"/>
                        </a:rPr>
                        <a:t>350 – 1,100</a:t>
                      </a:r>
                      <a:endParaRPr b="0" sz="1600">
                        <a:solidFill>
                          <a:srgbClr val="000000"/>
                        </a:solidFill>
                        <a:latin typeface="Arial"/>
                        <a:ea typeface="Arial"/>
                        <a:cs typeface="Arial"/>
                        <a:sym typeface="Arial"/>
                      </a:endParaRPr>
                    </a:p>
                  </a:txBody>
                  <a:tcPr marT="45725" marB="45725" marR="121900" marL="121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b="0" lang="en-US" sz="1600">
                          <a:solidFill>
                            <a:srgbClr val="000000"/>
                          </a:solidFill>
                          <a:latin typeface="Arial"/>
                          <a:ea typeface="Arial"/>
                          <a:cs typeface="Arial"/>
                          <a:sym typeface="Arial"/>
                        </a:rPr>
                        <a:t>54 – 400</a:t>
                      </a:r>
                      <a:endParaRPr b="0" sz="1600">
                        <a:solidFill>
                          <a:srgbClr val="000000"/>
                        </a:solidFill>
                        <a:latin typeface="Arial"/>
                        <a:ea typeface="Arial"/>
                        <a:cs typeface="Arial"/>
                        <a:sym typeface="Arial"/>
                      </a:endParaRPr>
                    </a:p>
                  </a:txBody>
                  <a:tcPr marT="45725" marB="45725" marR="121900" marL="121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580750">
                <a:tc>
                  <a:txBody>
                    <a:bodyPr/>
                    <a:lstStyle/>
                    <a:p>
                      <a:pPr indent="0" lvl="0" marL="0" marR="0" rtl="0" algn="l">
                        <a:spcBef>
                          <a:spcPts val="0"/>
                        </a:spcBef>
                        <a:spcAft>
                          <a:spcPts val="0"/>
                        </a:spcAft>
                        <a:buNone/>
                      </a:pPr>
                      <a:r>
                        <a:rPr b="0" lang="en-US" sz="1600">
                          <a:solidFill>
                            <a:schemeClr val="dk1"/>
                          </a:solidFill>
                          <a:latin typeface="Arial"/>
                          <a:ea typeface="Arial"/>
                          <a:cs typeface="Arial"/>
                          <a:sym typeface="Arial"/>
                        </a:rPr>
                        <a:t>I/O </a:t>
                      </a:r>
                      <a:r>
                        <a:rPr b="0" lang="en-US" sz="1600">
                          <a:solidFill>
                            <a:schemeClr val="dk1"/>
                          </a:solidFill>
                          <a:latin typeface="Arial"/>
                          <a:ea typeface="Arial"/>
                          <a:cs typeface="Arial"/>
                          <a:sym typeface="Arial"/>
                        </a:rPr>
                        <a:t>Voltages</a:t>
                      </a:r>
                      <a:endParaRPr b="0" sz="1600">
                        <a:solidFill>
                          <a:schemeClr val="dk1"/>
                        </a:solidFill>
                        <a:latin typeface="Arial"/>
                        <a:ea typeface="Arial"/>
                        <a:cs typeface="Arial"/>
                        <a:sym typeface="Arial"/>
                      </a:endParaRPr>
                    </a:p>
                  </a:txBody>
                  <a:tcPr marT="45725" marB="45725" marR="121900" marL="121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1600">
                          <a:solidFill>
                            <a:srgbClr val="000000"/>
                          </a:solidFill>
                          <a:latin typeface="Arial"/>
                          <a:ea typeface="Arial"/>
                          <a:cs typeface="Arial"/>
                          <a:sym typeface="Arial"/>
                        </a:rPr>
                        <a:t>3.3V</a:t>
                      </a:r>
                      <a:r>
                        <a:rPr b="0" lang="en-US" sz="1600">
                          <a:solidFill>
                            <a:srgbClr val="000000"/>
                          </a:solidFill>
                          <a:latin typeface="Arial"/>
                          <a:ea typeface="Arial"/>
                          <a:cs typeface="Arial"/>
                          <a:sym typeface="Arial"/>
                        </a:rPr>
                        <a:t> and below</a:t>
                      </a:r>
                      <a:endParaRPr b="0" sz="1600">
                        <a:solidFill>
                          <a:srgbClr val="000000"/>
                        </a:solidFill>
                        <a:latin typeface="Arial"/>
                        <a:ea typeface="Arial"/>
                        <a:cs typeface="Arial"/>
                        <a:sym typeface="Arial"/>
                      </a:endParaRPr>
                    </a:p>
                    <a:p>
                      <a:pPr indent="0" lvl="0" marL="0" marR="0" rtl="0" algn="ctr">
                        <a:spcBef>
                          <a:spcPts val="0"/>
                        </a:spcBef>
                        <a:spcAft>
                          <a:spcPts val="0"/>
                        </a:spcAft>
                        <a:buNone/>
                      </a:pPr>
                      <a:r>
                        <a:t/>
                      </a:r>
                      <a:endParaRPr b="0" sz="1600">
                        <a:solidFill>
                          <a:srgbClr val="000000"/>
                        </a:solidFill>
                        <a:latin typeface="Arial"/>
                        <a:ea typeface="Arial"/>
                        <a:cs typeface="Arial"/>
                        <a:sym typeface="Arial"/>
                      </a:endParaRPr>
                    </a:p>
                  </a:txBody>
                  <a:tcPr marT="45725" marB="45725" marR="121900" marL="121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Font typeface="Arial"/>
                        <a:buNone/>
                      </a:pPr>
                      <a:r>
                        <a:rPr b="0" lang="en-US" sz="1600">
                          <a:solidFill>
                            <a:srgbClr val="000000"/>
                          </a:solidFill>
                          <a:latin typeface="Arial"/>
                          <a:ea typeface="Arial"/>
                          <a:cs typeface="Arial"/>
                          <a:sym typeface="Arial"/>
                        </a:rPr>
                        <a:t>3.3V</a:t>
                      </a:r>
                      <a:r>
                        <a:rPr b="0" lang="en-US" sz="1600">
                          <a:solidFill>
                            <a:srgbClr val="000000"/>
                          </a:solidFill>
                          <a:latin typeface="Arial"/>
                          <a:ea typeface="Arial"/>
                          <a:cs typeface="Arial"/>
                          <a:sym typeface="Arial"/>
                        </a:rPr>
                        <a:t> and below</a:t>
                      </a:r>
                      <a:endParaRPr b="0" sz="1600">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lt1"/>
                        </a:buClr>
                        <a:buFont typeface="Arial"/>
                        <a:buNone/>
                      </a:pPr>
                      <a:r>
                        <a:rPr b="0" lang="en-US" sz="1600">
                          <a:solidFill>
                            <a:srgbClr val="000000"/>
                          </a:solidFill>
                          <a:latin typeface="Arial"/>
                          <a:ea typeface="Arial"/>
                          <a:cs typeface="Arial"/>
                          <a:sym typeface="Arial"/>
                        </a:rPr>
                        <a:t>1.8V</a:t>
                      </a:r>
                      <a:r>
                        <a:rPr b="0" lang="en-US" sz="1600">
                          <a:solidFill>
                            <a:srgbClr val="000000"/>
                          </a:solidFill>
                          <a:latin typeface="Arial"/>
                          <a:ea typeface="Arial"/>
                          <a:cs typeface="Arial"/>
                          <a:sym typeface="Arial"/>
                        </a:rPr>
                        <a:t> and below</a:t>
                      </a:r>
                      <a:endParaRPr b="0" sz="1600">
                        <a:solidFill>
                          <a:srgbClr val="000000"/>
                        </a:solidFill>
                        <a:latin typeface="Arial"/>
                        <a:ea typeface="Arial"/>
                        <a:cs typeface="Arial"/>
                        <a:sym typeface="Arial"/>
                      </a:endParaRPr>
                    </a:p>
                  </a:txBody>
                  <a:tcPr marT="45725" marB="45725" marR="121900" marL="121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Font typeface="Arial"/>
                        <a:buNone/>
                      </a:pPr>
                      <a:r>
                        <a:rPr b="0" lang="en-US" sz="1600">
                          <a:solidFill>
                            <a:srgbClr val="000000"/>
                          </a:solidFill>
                          <a:latin typeface="Arial"/>
                          <a:ea typeface="Arial"/>
                          <a:cs typeface="Arial"/>
                          <a:sym typeface="Arial"/>
                        </a:rPr>
                        <a:t>3.3V</a:t>
                      </a:r>
                      <a:r>
                        <a:rPr b="0" lang="en-US" sz="1600">
                          <a:solidFill>
                            <a:srgbClr val="000000"/>
                          </a:solidFill>
                          <a:latin typeface="Arial"/>
                          <a:ea typeface="Arial"/>
                          <a:cs typeface="Arial"/>
                          <a:sym typeface="Arial"/>
                        </a:rPr>
                        <a:t> and below</a:t>
                      </a:r>
                      <a:endParaRPr b="0" sz="1600">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lt1"/>
                        </a:buClr>
                        <a:buFont typeface="Arial"/>
                        <a:buNone/>
                      </a:pPr>
                      <a:r>
                        <a:rPr b="0" lang="en-US" sz="1600">
                          <a:solidFill>
                            <a:srgbClr val="000000"/>
                          </a:solidFill>
                          <a:latin typeface="Arial"/>
                          <a:ea typeface="Arial"/>
                          <a:cs typeface="Arial"/>
                          <a:sym typeface="Arial"/>
                        </a:rPr>
                        <a:t>1.8V</a:t>
                      </a:r>
                      <a:r>
                        <a:rPr b="0" lang="en-US" sz="1600">
                          <a:solidFill>
                            <a:srgbClr val="000000"/>
                          </a:solidFill>
                          <a:latin typeface="Arial"/>
                          <a:ea typeface="Arial"/>
                          <a:cs typeface="Arial"/>
                          <a:sym typeface="Arial"/>
                        </a:rPr>
                        <a:t> and below</a:t>
                      </a:r>
                      <a:endParaRPr b="0" sz="1600">
                        <a:solidFill>
                          <a:srgbClr val="000000"/>
                        </a:solidFill>
                        <a:latin typeface="Arial"/>
                        <a:ea typeface="Arial"/>
                        <a:cs typeface="Arial"/>
                        <a:sym typeface="Arial"/>
                      </a:endParaRPr>
                    </a:p>
                  </a:txBody>
                  <a:tcPr marT="45725" marB="45725" marR="121900" marL="121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Font typeface="Arial"/>
                        <a:buNone/>
                      </a:pPr>
                      <a:r>
                        <a:rPr b="0" lang="en-US" sz="1600">
                          <a:solidFill>
                            <a:srgbClr val="000000"/>
                          </a:solidFill>
                          <a:latin typeface="Arial"/>
                          <a:ea typeface="Arial"/>
                          <a:cs typeface="Arial"/>
                          <a:sym typeface="Arial"/>
                        </a:rPr>
                        <a:t>3.3V</a:t>
                      </a:r>
                      <a:r>
                        <a:rPr b="0" lang="en-US" sz="1600">
                          <a:solidFill>
                            <a:srgbClr val="000000"/>
                          </a:solidFill>
                          <a:latin typeface="Arial"/>
                          <a:ea typeface="Arial"/>
                          <a:cs typeface="Arial"/>
                          <a:sym typeface="Arial"/>
                        </a:rPr>
                        <a:t> and below</a:t>
                      </a:r>
                      <a:endParaRPr b="0" sz="1600">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lt1"/>
                        </a:buClr>
                        <a:buFont typeface="Arial"/>
                        <a:buNone/>
                      </a:pPr>
                      <a:r>
                        <a:rPr b="0" lang="en-US" sz="1600">
                          <a:solidFill>
                            <a:srgbClr val="000000"/>
                          </a:solidFill>
                          <a:latin typeface="Arial"/>
                          <a:ea typeface="Arial"/>
                          <a:cs typeface="Arial"/>
                          <a:sym typeface="Arial"/>
                        </a:rPr>
                        <a:t>1.8V</a:t>
                      </a:r>
                      <a:r>
                        <a:rPr b="0" lang="en-US" sz="1600">
                          <a:solidFill>
                            <a:srgbClr val="000000"/>
                          </a:solidFill>
                          <a:latin typeface="Arial"/>
                          <a:ea typeface="Arial"/>
                          <a:cs typeface="Arial"/>
                          <a:sym typeface="Arial"/>
                        </a:rPr>
                        <a:t> and below</a:t>
                      </a:r>
                      <a:endParaRPr b="0" sz="1600">
                        <a:solidFill>
                          <a:srgbClr val="000000"/>
                        </a:solidFill>
                        <a:latin typeface="Arial"/>
                        <a:ea typeface="Arial"/>
                        <a:cs typeface="Arial"/>
                        <a:sym typeface="Arial"/>
                      </a:endParaRPr>
                    </a:p>
                  </a:txBody>
                  <a:tcPr marT="45725" marB="45725" marR="121900" marL="121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60" name="Google Shape;60;p9"/>
          <p:cNvSpPr txBox="1"/>
          <p:nvPr/>
        </p:nvSpPr>
        <p:spPr>
          <a:xfrm>
            <a:off x="3076666" y="2039939"/>
            <a:ext cx="2195467"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latin typeface="Arial"/>
                <a:ea typeface="Arial"/>
                <a:cs typeface="Arial"/>
                <a:sym typeface="Arial"/>
              </a:rPr>
              <a:t>Lowest Power </a:t>
            </a:r>
            <a:endParaRPr/>
          </a:p>
          <a:p>
            <a:pPr indent="0" lvl="0" marL="0" marR="0" rtl="0" algn="ctr">
              <a:spcBef>
                <a:spcPts val="0"/>
              </a:spcBef>
              <a:spcAft>
                <a:spcPts val="0"/>
              </a:spcAft>
              <a:buNone/>
            </a:pPr>
            <a:r>
              <a:rPr lang="en-US" sz="1600">
                <a:latin typeface="Arial"/>
                <a:ea typeface="Arial"/>
                <a:cs typeface="Arial"/>
                <a:sym typeface="Arial"/>
              </a:rPr>
              <a:t>and Cost</a:t>
            </a:r>
            <a:endParaRPr/>
          </a:p>
        </p:txBody>
      </p:sp>
      <p:sp>
        <p:nvSpPr>
          <p:cNvPr id="61" name="Google Shape;61;p9"/>
          <p:cNvSpPr txBox="1"/>
          <p:nvPr/>
        </p:nvSpPr>
        <p:spPr>
          <a:xfrm>
            <a:off x="5272134" y="2070617"/>
            <a:ext cx="2209800"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latin typeface="Arial"/>
                <a:ea typeface="Arial"/>
                <a:cs typeface="Arial"/>
                <a:sym typeface="Arial"/>
              </a:rPr>
              <a:t>Industry’s Best Price/Performance</a:t>
            </a:r>
            <a:endParaRPr/>
          </a:p>
        </p:txBody>
      </p:sp>
      <p:sp>
        <p:nvSpPr>
          <p:cNvPr id="62" name="Google Shape;62;p9"/>
          <p:cNvSpPr txBox="1"/>
          <p:nvPr/>
        </p:nvSpPr>
        <p:spPr>
          <a:xfrm>
            <a:off x="7481933" y="2039939"/>
            <a:ext cx="2185436"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latin typeface="Arial"/>
                <a:ea typeface="Arial"/>
                <a:cs typeface="Arial"/>
                <a:sym typeface="Arial"/>
              </a:rPr>
              <a:t>Industry’s Highest </a:t>
            </a:r>
            <a:endParaRPr/>
          </a:p>
          <a:p>
            <a:pPr indent="0" lvl="0" marL="0" marR="0" rtl="0" algn="ctr">
              <a:spcBef>
                <a:spcPts val="0"/>
              </a:spcBef>
              <a:spcAft>
                <a:spcPts val="0"/>
              </a:spcAft>
              <a:buNone/>
            </a:pPr>
            <a:r>
              <a:rPr lang="en-US" sz="1600">
                <a:latin typeface="Arial"/>
                <a:ea typeface="Arial"/>
                <a:cs typeface="Arial"/>
                <a:sym typeface="Arial"/>
              </a:rPr>
              <a:t>Performance</a:t>
            </a:r>
            <a:endParaRPr sz="1600">
              <a:latin typeface="Arial"/>
              <a:ea typeface="Arial"/>
              <a:cs typeface="Arial"/>
              <a:sym typeface="Arial"/>
            </a:endParaRPr>
          </a:p>
        </p:txBody>
      </p:sp>
      <p:sp>
        <p:nvSpPr>
          <p:cNvPr id="63" name="Google Shape;63;p9"/>
          <p:cNvSpPr txBox="1"/>
          <p:nvPr/>
        </p:nvSpPr>
        <p:spPr>
          <a:xfrm>
            <a:off x="402043" y="2147660"/>
            <a:ext cx="2262158"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0070C0"/>
                </a:solidFill>
                <a:latin typeface="Arial"/>
                <a:ea typeface="Arial"/>
                <a:cs typeface="Arial"/>
                <a:sym typeface="Arial"/>
              </a:rPr>
              <a:t>Maximum Capability</a:t>
            </a:r>
            <a:endParaRPr/>
          </a:p>
        </p:txBody>
      </p:sp>
      <p:sp>
        <p:nvSpPr>
          <p:cNvPr id="64" name="Google Shape;64;p9"/>
          <p:cNvSpPr txBox="1"/>
          <p:nvPr/>
        </p:nvSpPr>
        <p:spPr>
          <a:xfrm>
            <a:off x="9682208" y="2028331"/>
            <a:ext cx="2210306"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latin typeface="Arial"/>
                <a:ea typeface="Arial"/>
                <a:cs typeface="Arial"/>
                <a:sym typeface="Arial"/>
              </a:rPr>
              <a:t>All Programmable SoC</a:t>
            </a:r>
            <a:endParaRPr sz="1600">
              <a:latin typeface="Arial"/>
              <a:ea typeface="Arial"/>
              <a:cs typeface="Arial"/>
              <a:sym typeface="Arial"/>
            </a:endParaRPr>
          </a:p>
        </p:txBody>
      </p:sp>
      <p:sp>
        <p:nvSpPr>
          <p:cNvPr id="65" name="Google Shape;65;p9"/>
          <p:cNvSpPr txBox="1"/>
          <p:nvPr>
            <p:ph idx="12" type="sldNum"/>
          </p:nvPr>
        </p:nvSpPr>
        <p:spPr>
          <a:xfrm>
            <a:off x="609441" y="6577014"/>
            <a:ext cx="1978484" cy="2699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Arial"/>
                <a:ea typeface="Arial"/>
                <a:cs typeface="Arial"/>
                <a:sym typeface="Arial"/>
              </a:rPr>
              <a:t>7-Series Architecture Overview 11-</a:t>
            </a:r>
            <a:fld id="{00000000-1234-1234-1234-123412341234}" type="slidenum">
              <a:rPr lang="en-US"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
        <p:nvSpPr>
          <p:cNvPr id="66" name="Google Shape;66;p9"/>
          <p:cNvSpPr txBox="1"/>
          <p:nvPr>
            <p:ph type="title"/>
          </p:nvPr>
        </p:nvSpPr>
        <p:spPr>
          <a:xfrm>
            <a:off x="609441" y="209551"/>
            <a:ext cx="10969943" cy="530352"/>
          </a:xfrm>
          <a:prstGeom prst="rect">
            <a:avLst/>
          </a:prstGeom>
          <a:noFill/>
          <a:ln>
            <a:noFill/>
          </a:ln>
        </p:spPr>
        <p:txBody>
          <a:bodyPr anchorCtr="0" anchor="t" bIns="45700" lIns="0" spcFirstLastPara="1" rIns="91425" wrap="square" tIns="45700">
            <a:noAutofit/>
          </a:bodyPr>
          <a:lstStyle/>
          <a:p>
            <a:pPr indent="0" lvl="0" marL="0" marR="0" rtl="0" algn="l">
              <a:lnSpc>
                <a:spcPct val="98000"/>
              </a:lnSpc>
              <a:spcBef>
                <a:spcPts val="0"/>
              </a:spcBef>
              <a:spcAft>
                <a:spcPts val="0"/>
              </a:spcAft>
              <a:buNone/>
            </a:pPr>
            <a:r>
              <a:rPr b="0" i="0" lang="en-US" sz="3200" u="none" cap="none" strike="noStrike">
                <a:solidFill>
                  <a:srgbClr val="3F3F3F"/>
                </a:solidFill>
                <a:latin typeface="Calibri"/>
                <a:ea typeface="Calibri"/>
                <a:cs typeface="Calibri"/>
                <a:sym typeface="Calibri"/>
              </a:rPr>
              <a:t>7-Series FPGA+SoC Families</a:t>
            </a:r>
            <a:br>
              <a:rPr b="0" i="0" lang="en-US" sz="3200" u="none" cap="none" strike="noStrike">
                <a:solidFill>
                  <a:srgbClr val="3F3F3F"/>
                </a:solidFill>
                <a:latin typeface="Calibri"/>
                <a:ea typeface="Calibri"/>
                <a:cs typeface="Calibri"/>
                <a:sym typeface="Calibri"/>
              </a:rPr>
            </a:br>
            <a:endParaRPr b="0" i="0" sz="3200" u="none" cap="none" strike="noStrike">
              <a:solidFill>
                <a:srgbClr val="3F3F3F"/>
              </a:solidFill>
              <a:latin typeface="Calibri"/>
              <a:ea typeface="Calibri"/>
              <a:cs typeface="Calibri"/>
              <a:sym typeface="Calibri"/>
            </a:endParaRPr>
          </a:p>
        </p:txBody>
      </p:sp>
      <p:sp>
        <p:nvSpPr>
          <p:cNvPr id="67" name="Google Shape;67;p9"/>
          <p:cNvSpPr txBox="1"/>
          <p:nvPr>
            <p:ph idx="11" type="ftr"/>
          </p:nvPr>
        </p:nvSpPr>
        <p:spPr>
          <a:xfrm>
            <a:off x="4164515" y="6579165"/>
            <a:ext cx="3859795" cy="24688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 Copyright 2016 Xilinx</a:t>
            </a:r>
            <a:endParaRPr sz="1000">
              <a:solidFill>
                <a:schemeClr val="dk1"/>
              </a:solidFill>
              <a:latin typeface="Arial"/>
              <a:ea typeface="Arial"/>
              <a:cs typeface="Arial"/>
              <a:sym typeface="Arial"/>
            </a:endParaRPr>
          </a:p>
        </p:txBody>
      </p:sp>
      <p:pic>
        <p:nvPicPr>
          <p:cNvPr descr="http://www.bltinc.com/Images/ZYNQ_LOGO_FINAL.jpg" id="68" name="Google Shape;68;p9"/>
          <p:cNvPicPr preferRelativeResize="0"/>
          <p:nvPr/>
        </p:nvPicPr>
        <p:blipFill rotWithShape="1">
          <a:blip r:embed="rId6">
            <a:alphaModFix/>
          </a:blip>
          <a:srcRect b="0" l="0" r="0" t="0"/>
          <a:stretch/>
        </p:blipFill>
        <p:spPr>
          <a:xfrm>
            <a:off x="10397516" y="1484622"/>
            <a:ext cx="1101318" cy="3395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10"/>
          <p:cNvPicPr preferRelativeResize="0"/>
          <p:nvPr/>
        </p:nvPicPr>
        <p:blipFill>
          <a:blip r:embed="rId3">
            <a:alphaModFix/>
          </a:blip>
          <a:stretch>
            <a:fillRect/>
          </a:stretch>
        </p:blipFill>
        <p:spPr>
          <a:xfrm>
            <a:off x="152400" y="152400"/>
            <a:ext cx="11884026" cy="604000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1"/>
          <p:cNvSpPr txBox="1"/>
          <p:nvPr>
            <p:ph type="title"/>
          </p:nvPr>
        </p:nvSpPr>
        <p:spPr>
          <a:xfrm>
            <a:off x="609441" y="209551"/>
            <a:ext cx="10969943" cy="530352"/>
          </a:xfrm>
          <a:prstGeom prst="rect">
            <a:avLst/>
          </a:prstGeom>
          <a:noFill/>
          <a:ln>
            <a:noFill/>
          </a:ln>
        </p:spPr>
        <p:txBody>
          <a:bodyPr anchorCtr="0" anchor="t" bIns="45700" lIns="0" spcFirstLastPara="1" rIns="91425" wrap="square" tIns="45700">
            <a:noAutofit/>
          </a:bodyPr>
          <a:lstStyle/>
          <a:p>
            <a:pPr indent="0" lvl="0" marL="0" marR="0" rtl="0" algn="l">
              <a:lnSpc>
                <a:spcPct val="98000"/>
              </a:lnSpc>
              <a:spcBef>
                <a:spcPts val="0"/>
              </a:spcBef>
              <a:spcAft>
                <a:spcPts val="0"/>
              </a:spcAft>
              <a:buNone/>
            </a:pPr>
            <a:r>
              <a:rPr b="0" i="0" lang="en-US" sz="3200" u="none" cap="none" strike="noStrike">
                <a:solidFill>
                  <a:srgbClr val="3F3F3F"/>
                </a:solidFill>
                <a:latin typeface="Calibri"/>
                <a:ea typeface="Calibri"/>
                <a:cs typeface="Calibri"/>
                <a:sym typeface="Calibri"/>
              </a:rPr>
              <a:t>7-Series Architecture Alignment</a:t>
            </a:r>
            <a:endParaRPr b="0" i="0" sz="3200" u="none" cap="none" strike="noStrike">
              <a:solidFill>
                <a:srgbClr val="3F3F3F"/>
              </a:solidFill>
              <a:latin typeface="Calibri"/>
              <a:ea typeface="Calibri"/>
              <a:cs typeface="Calibri"/>
              <a:sym typeface="Calibri"/>
            </a:endParaRPr>
          </a:p>
        </p:txBody>
      </p:sp>
      <p:sp>
        <p:nvSpPr>
          <p:cNvPr id="79" name="Google Shape;79;p11"/>
          <p:cNvSpPr txBox="1"/>
          <p:nvPr>
            <p:ph idx="1" type="body"/>
          </p:nvPr>
        </p:nvSpPr>
        <p:spPr>
          <a:xfrm>
            <a:off x="609441" y="1600206"/>
            <a:ext cx="5078677" cy="4525963"/>
          </a:xfrm>
          <a:prstGeom prst="rect">
            <a:avLst/>
          </a:prstGeom>
          <a:noFill/>
          <a:ln>
            <a:noFill/>
          </a:ln>
        </p:spPr>
        <p:txBody>
          <a:bodyPr anchorCtr="0" anchor="t" bIns="45700" lIns="0" spcFirstLastPara="1" rIns="91425" wrap="square" tIns="45700">
            <a:noAutofit/>
          </a:bodyPr>
          <a:lstStyle/>
          <a:p>
            <a:pPr indent="-228600" lvl="0" marL="228600" marR="0" rtl="0" algn="l">
              <a:lnSpc>
                <a:spcPct val="110000"/>
              </a:lnSpc>
              <a:spcBef>
                <a:spcPts val="0"/>
              </a:spcBef>
              <a:spcAft>
                <a:spcPts val="0"/>
              </a:spcAft>
              <a:buClr>
                <a:schemeClr val="dk2"/>
              </a:buClr>
              <a:buSzPts val="1760"/>
              <a:buFont typeface="Noto Sans Symbols"/>
              <a:buChar char="•"/>
            </a:pPr>
            <a:r>
              <a:rPr b="1" i="0" lang="en-US" sz="2000" u="none" cap="none" strike="noStrike">
                <a:solidFill>
                  <a:srgbClr val="3E3E3E"/>
                </a:solidFill>
                <a:latin typeface="Arial"/>
                <a:ea typeface="Arial"/>
                <a:cs typeface="Arial"/>
                <a:sym typeface="Arial"/>
              </a:rPr>
              <a:t>Common elements enable easy IP reuse for quick design  portability across all 7-series families</a:t>
            </a:r>
            <a:endParaRPr b="1" i="0" sz="2000" u="none" cap="none" strike="noStrike">
              <a:solidFill>
                <a:schemeClr val="accent4"/>
              </a:solidFill>
              <a:latin typeface="Arial"/>
              <a:ea typeface="Arial"/>
              <a:cs typeface="Arial"/>
              <a:sym typeface="Arial"/>
            </a:endParaRPr>
          </a:p>
          <a:p>
            <a:pPr indent="-228600" lvl="1" marL="457200" marR="12700" rtl="0" algn="l">
              <a:lnSpc>
                <a:spcPct val="108500"/>
              </a:lnSpc>
              <a:spcBef>
                <a:spcPts val="360"/>
              </a:spcBef>
              <a:spcAft>
                <a:spcPts val="0"/>
              </a:spcAft>
              <a:buClr>
                <a:schemeClr val="dk1"/>
              </a:buClr>
              <a:buSzPts val="1800"/>
              <a:buFont typeface="Arial"/>
              <a:buChar char="–"/>
            </a:pPr>
            <a:r>
              <a:rPr b="0" i="0" lang="en-US" sz="1800" u="none" cap="none" strike="noStrike">
                <a:solidFill>
                  <a:srgbClr val="3E3E3E"/>
                </a:solidFill>
                <a:latin typeface="Arial"/>
                <a:ea typeface="Arial"/>
                <a:cs typeface="Arial"/>
                <a:sym typeface="Arial"/>
              </a:rPr>
              <a:t>Design scalability from low-cost to high-performance </a:t>
            </a:r>
            <a:endParaRPr b="0" i="0" sz="1800" u="none" cap="none" strike="noStrike">
              <a:solidFill>
                <a:srgbClr val="3E3E3E"/>
              </a:solidFill>
              <a:latin typeface="Arial"/>
              <a:ea typeface="Arial"/>
              <a:cs typeface="Arial"/>
              <a:sym typeface="Arial"/>
            </a:endParaRPr>
          </a:p>
          <a:p>
            <a:pPr indent="-228600" lvl="1" marL="457200" marR="12700" rtl="0" algn="l">
              <a:lnSpc>
                <a:spcPct val="108500"/>
              </a:lnSpc>
              <a:spcBef>
                <a:spcPts val="360"/>
              </a:spcBef>
              <a:spcAft>
                <a:spcPts val="0"/>
              </a:spcAft>
              <a:buClr>
                <a:schemeClr val="dk1"/>
              </a:buClr>
              <a:buSzPts val="1800"/>
              <a:buFont typeface="Arial"/>
              <a:buChar char="–"/>
            </a:pPr>
            <a:r>
              <a:rPr b="0" i="0" lang="en-US" sz="1800" u="none" cap="none" strike="noStrike">
                <a:solidFill>
                  <a:srgbClr val="3E3E3E"/>
                </a:solidFill>
                <a:latin typeface="Arial"/>
                <a:ea typeface="Arial"/>
                <a:cs typeface="Arial"/>
                <a:sym typeface="Arial"/>
              </a:rPr>
              <a:t>Expanded eco-system support</a:t>
            </a:r>
            <a:endParaRPr b="0" i="0" sz="1800" u="none" cap="none" strike="noStrike">
              <a:solidFill>
                <a:schemeClr val="dk1"/>
              </a:solidFill>
              <a:latin typeface="Arial"/>
              <a:ea typeface="Arial"/>
              <a:cs typeface="Arial"/>
              <a:sym typeface="Arial"/>
            </a:endParaRPr>
          </a:p>
          <a:p>
            <a:pPr indent="-228600" lvl="1" marL="457200" marR="0" rtl="0" algn="l">
              <a:lnSpc>
                <a:spcPct val="100000"/>
              </a:lnSpc>
              <a:spcBef>
                <a:spcPts val="240"/>
              </a:spcBef>
              <a:spcAft>
                <a:spcPts val="0"/>
              </a:spcAft>
              <a:buClr>
                <a:schemeClr val="dk1"/>
              </a:buClr>
              <a:buSzPts val="1800"/>
              <a:buFont typeface="Arial"/>
              <a:buChar char="–"/>
            </a:pPr>
            <a:r>
              <a:rPr b="0" i="0" lang="en-US" sz="1800" u="none" cap="none" strike="noStrike">
                <a:solidFill>
                  <a:srgbClr val="3E3E3E"/>
                </a:solidFill>
                <a:latin typeface="Arial"/>
                <a:ea typeface="Arial"/>
                <a:cs typeface="Arial"/>
                <a:sym typeface="Arial"/>
              </a:rPr>
              <a:t>Quickest time to market</a:t>
            </a:r>
            <a:endParaRPr b="0" i="0" sz="1800" u="none" cap="none" strike="noStrike">
              <a:solidFill>
                <a:schemeClr val="dk1"/>
              </a:solidFill>
              <a:latin typeface="Arial"/>
              <a:ea typeface="Arial"/>
              <a:cs typeface="Arial"/>
              <a:sym typeface="Arial"/>
            </a:endParaRPr>
          </a:p>
          <a:p>
            <a:pPr indent="-114300" lvl="1" marL="571500" marR="0" rtl="0" algn="l">
              <a:lnSpc>
                <a:spcPct val="110000"/>
              </a:lnSpc>
              <a:spcBef>
                <a:spcPts val="36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0" name="Google Shape;80;p11"/>
          <p:cNvSpPr txBox="1"/>
          <p:nvPr>
            <p:ph idx="2" type="body"/>
          </p:nvPr>
        </p:nvSpPr>
        <p:spPr>
          <a:xfrm>
            <a:off x="6462953" y="1600206"/>
            <a:ext cx="5135478" cy="4525963"/>
          </a:xfrm>
          <a:prstGeom prst="rect">
            <a:avLst/>
          </a:prstGeom>
          <a:noFill/>
          <a:ln>
            <a:noFill/>
          </a:ln>
        </p:spPr>
        <p:txBody>
          <a:bodyPr anchorCtr="0" anchor="t" bIns="45700" lIns="0" spcFirstLastPara="1" rIns="91425" wrap="square" tIns="45700">
            <a:noAutofit/>
          </a:bodyPr>
          <a:lstStyle/>
          <a:p>
            <a:pPr indent="-116840" lvl="0" marL="228600" marR="0" rtl="0" algn="l">
              <a:lnSpc>
                <a:spcPct val="110000"/>
              </a:lnSpc>
              <a:spcBef>
                <a:spcPts val="0"/>
              </a:spcBef>
              <a:spcAft>
                <a:spcPts val="0"/>
              </a:spcAft>
              <a:buClr>
                <a:schemeClr val="dk2"/>
              </a:buClr>
              <a:buSzPts val="1760"/>
              <a:buFont typeface="Noto Sans Symbols"/>
              <a:buNone/>
            </a:pPr>
            <a:r>
              <a:t/>
            </a:r>
            <a:endParaRPr b="1" i="0" sz="2000" u="none" cap="none" strike="noStrike">
              <a:solidFill>
                <a:schemeClr val="accent4"/>
              </a:solidFill>
              <a:latin typeface="Arial"/>
              <a:ea typeface="Arial"/>
              <a:cs typeface="Arial"/>
              <a:sym typeface="Arial"/>
            </a:endParaRPr>
          </a:p>
        </p:txBody>
      </p:sp>
      <p:sp>
        <p:nvSpPr>
          <p:cNvPr id="81" name="Google Shape;81;p11"/>
          <p:cNvSpPr txBox="1"/>
          <p:nvPr>
            <p:ph idx="11" type="ftr"/>
          </p:nvPr>
        </p:nvSpPr>
        <p:spPr>
          <a:xfrm>
            <a:off x="4164515" y="6579165"/>
            <a:ext cx="3859795" cy="24688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 Copyright 2016 Xilinx</a:t>
            </a:r>
            <a:endParaRPr sz="1000">
              <a:solidFill>
                <a:schemeClr val="dk1"/>
              </a:solidFill>
              <a:latin typeface="Arial"/>
              <a:ea typeface="Arial"/>
              <a:cs typeface="Arial"/>
              <a:sym typeface="Arial"/>
            </a:endParaRPr>
          </a:p>
        </p:txBody>
      </p:sp>
      <p:sp>
        <p:nvSpPr>
          <p:cNvPr id="82" name="Google Shape;82;p11"/>
          <p:cNvSpPr txBox="1"/>
          <p:nvPr>
            <p:ph idx="12" type="sldNum"/>
          </p:nvPr>
        </p:nvSpPr>
        <p:spPr>
          <a:xfrm>
            <a:off x="609443" y="6580444"/>
            <a:ext cx="2143282" cy="27762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Arial"/>
                <a:ea typeface="Arial"/>
                <a:cs typeface="Arial"/>
                <a:sym typeface="Arial"/>
              </a:rPr>
              <a:t>7-Series Architecture Overview 11-</a:t>
            </a:r>
            <a:fld id="{00000000-1234-1234-1234-123412341234}" type="slidenum">
              <a:rPr lang="en-US"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pic>
        <p:nvPicPr>
          <p:cNvPr id="83" name="Google Shape;83;p11"/>
          <p:cNvPicPr preferRelativeResize="0"/>
          <p:nvPr/>
        </p:nvPicPr>
        <p:blipFill rotWithShape="1">
          <a:blip r:embed="rId3">
            <a:alphaModFix/>
          </a:blip>
          <a:srcRect b="0" l="0" r="0" t="0"/>
          <a:stretch/>
        </p:blipFill>
        <p:spPr>
          <a:xfrm>
            <a:off x="5308269" y="1552575"/>
            <a:ext cx="6880555" cy="4544635"/>
          </a:xfrm>
          <a:prstGeom prst="rect">
            <a:avLst/>
          </a:prstGeom>
          <a:noFill/>
          <a:ln>
            <a:noFill/>
          </a:ln>
        </p:spPr>
      </p:pic>
      <p:sp>
        <p:nvSpPr>
          <p:cNvPr id="84" name="Google Shape;84;p11"/>
          <p:cNvSpPr txBox="1"/>
          <p:nvPr/>
        </p:nvSpPr>
        <p:spPr>
          <a:xfrm>
            <a:off x="7846256" y="6090502"/>
            <a:ext cx="4342568" cy="420583"/>
          </a:xfrm>
          <a:prstGeom prst="rect">
            <a:avLst/>
          </a:prstGeom>
          <a:noFill/>
          <a:ln>
            <a:noFill/>
          </a:ln>
        </p:spPr>
        <p:txBody>
          <a:bodyPr anchorCtr="0" anchor="t" bIns="45700" lIns="0" spcFirstLastPara="1" rIns="91425" wrap="square" tIns="45700">
            <a:noAutofit/>
          </a:bodyPr>
          <a:lstStyle/>
          <a:p>
            <a:pPr indent="0" lvl="1" marL="342900" marR="0" rtl="0" algn="l">
              <a:lnSpc>
                <a:spcPct val="110000"/>
              </a:lnSpc>
              <a:spcBef>
                <a:spcPts val="0"/>
              </a:spcBef>
              <a:spcAft>
                <a:spcPts val="0"/>
              </a:spcAft>
              <a:buClr>
                <a:schemeClr val="dk1"/>
              </a:buClr>
              <a:buFont typeface="Arial"/>
              <a:buNone/>
            </a:pPr>
            <a:r>
              <a:rPr b="0" i="0" lang="en-US" sz="1800" u="none" cap="none" strike="noStrike">
                <a:solidFill>
                  <a:schemeClr val="dk1"/>
                </a:solidFill>
                <a:latin typeface="Arial"/>
                <a:ea typeface="Arial"/>
                <a:cs typeface="Arial"/>
                <a:sym typeface="Arial"/>
              </a:rPr>
              <a:t>Artix-7 Architecture Overview</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2"/>
          <p:cNvSpPr txBox="1"/>
          <p:nvPr>
            <p:ph idx="1" type="body"/>
          </p:nvPr>
        </p:nvSpPr>
        <p:spPr>
          <a:xfrm>
            <a:off x="609441" y="1327151"/>
            <a:ext cx="10975336" cy="4268337"/>
          </a:xfrm>
          <a:prstGeom prst="rect">
            <a:avLst/>
          </a:prstGeom>
          <a:noFill/>
          <a:ln>
            <a:noFill/>
          </a:ln>
        </p:spPr>
        <p:txBody>
          <a:bodyPr anchorCtr="0" anchor="t" bIns="45700" lIns="91425" spcFirstLastPara="1" rIns="91425" wrap="square" tIns="45700">
            <a:noAutofit/>
          </a:bodyPr>
          <a:lstStyle/>
          <a:p>
            <a:pPr indent="-290513" lvl="0" marL="290513" marR="0" rtl="0" algn="l">
              <a:lnSpc>
                <a:spcPct val="100000"/>
              </a:lnSpc>
              <a:spcBef>
                <a:spcPts val="0"/>
              </a:spcBef>
              <a:spcAft>
                <a:spcPts val="0"/>
              </a:spcAft>
              <a:buClr>
                <a:schemeClr val="dk2"/>
              </a:buClr>
              <a:buSzPts val="1936"/>
              <a:buFont typeface="Noto Sans Symbols"/>
              <a:buChar char="•"/>
            </a:pPr>
            <a:r>
              <a:rPr b="0" i="0" lang="en-US" sz="2200" u="none" cap="none" strike="noStrike">
                <a:solidFill>
                  <a:schemeClr val="lt2"/>
                </a:solidFill>
                <a:latin typeface="Arial"/>
                <a:ea typeface="Arial"/>
                <a:cs typeface="Arial"/>
                <a:sym typeface="Arial"/>
              </a:rPr>
              <a:t>Introduction to 7-Series FPGA</a:t>
            </a:r>
            <a:endParaRPr/>
          </a:p>
          <a:p>
            <a:pPr indent="-290513" lvl="0" marL="290513" marR="0" rtl="0" algn="l">
              <a:lnSpc>
                <a:spcPct val="100000"/>
              </a:lnSpc>
              <a:spcBef>
                <a:spcPts val="800"/>
              </a:spcBef>
              <a:spcAft>
                <a:spcPts val="0"/>
              </a:spcAft>
              <a:buClr>
                <a:schemeClr val="dk2"/>
              </a:buClr>
              <a:buSzPts val="1936"/>
              <a:buFont typeface="Noto Sans Symbols"/>
              <a:buChar char="•"/>
            </a:pPr>
            <a:r>
              <a:rPr b="0" i="1" lang="en-US" sz="2200" u="none" cap="none" strike="noStrike">
                <a:solidFill>
                  <a:schemeClr val="dk1"/>
                </a:solidFill>
                <a:latin typeface="Arial"/>
                <a:ea typeface="Arial"/>
                <a:cs typeface="Arial"/>
                <a:sym typeface="Arial"/>
              </a:rPr>
              <a:t>Logic Resources</a:t>
            </a:r>
            <a:endParaRPr/>
          </a:p>
          <a:p>
            <a:pPr indent="-290513" lvl="0" marL="290513" marR="0" rtl="0" algn="l">
              <a:lnSpc>
                <a:spcPct val="100000"/>
              </a:lnSpc>
              <a:spcBef>
                <a:spcPts val="800"/>
              </a:spcBef>
              <a:spcAft>
                <a:spcPts val="0"/>
              </a:spcAft>
              <a:buClr>
                <a:schemeClr val="dk2"/>
              </a:buClr>
              <a:buSzPts val="1936"/>
              <a:buFont typeface="Noto Sans Symbols"/>
              <a:buChar char="•"/>
            </a:pPr>
            <a:r>
              <a:rPr b="0" i="0" lang="en-US" sz="2200" u="none" cap="none" strike="noStrike">
                <a:solidFill>
                  <a:schemeClr val="lt2"/>
                </a:solidFill>
                <a:latin typeface="Arial"/>
                <a:ea typeface="Arial"/>
                <a:cs typeface="Arial"/>
                <a:sym typeface="Arial"/>
              </a:rPr>
              <a:t>I/O Resources</a:t>
            </a:r>
            <a:endParaRPr/>
          </a:p>
          <a:p>
            <a:pPr indent="-290513" lvl="0" marL="290513" marR="0" rtl="0" algn="l">
              <a:lnSpc>
                <a:spcPct val="100000"/>
              </a:lnSpc>
              <a:spcBef>
                <a:spcPts val="800"/>
              </a:spcBef>
              <a:spcAft>
                <a:spcPts val="0"/>
              </a:spcAft>
              <a:buClr>
                <a:schemeClr val="dk2"/>
              </a:buClr>
              <a:buSzPts val="1936"/>
              <a:buFont typeface="Noto Sans Symbols"/>
              <a:buChar char="•"/>
            </a:pPr>
            <a:r>
              <a:rPr b="0" i="0" lang="en-US" sz="2200" u="none" cap="none" strike="noStrike">
                <a:solidFill>
                  <a:schemeClr val="lt2"/>
                </a:solidFill>
                <a:latin typeface="Arial"/>
                <a:ea typeface="Arial"/>
                <a:cs typeface="Arial"/>
                <a:sym typeface="Arial"/>
              </a:rPr>
              <a:t>Memory and DSP48 Resources</a:t>
            </a:r>
            <a:endParaRPr/>
          </a:p>
          <a:p>
            <a:pPr indent="-290513" lvl="0" marL="290513" marR="0" rtl="0" algn="l">
              <a:lnSpc>
                <a:spcPct val="100000"/>
              </a:lnSpc>
              <a:spcBef>
                <a:spcPts val="800"/>
              </a:spcBef>
              <a:spcAft>
                <a:spcPts val="0"/>
              </a:spcAft>
              <a:buClr>
                <a:schemeClr val="dk2"/>
              </a:buClr>
              <a:buSzPts val="1936"/>
              <a:buFont typeface="Noto Sans Symbols"/>
              <a:buChar char="•"/>
            </a:pPr>
            <a:r>
              <a:rPr b="0" i="0" lang="en-US" sz="2200" u="none" cap="none" strike="noStrike">
                <a:solidFill>
                  <a:schemeClr val="lt2"/>
                </a:solidFill>
                <a:latin typeface="Arial"/>
                <a:ea typeface="Arial"/>
                <a:cs typeface="Arial"/>
                <a:sym typeface="Arial"/>
              </a:rPr>
              <a:t>XADC </a:t>
            </a:r>
            <a:endParaRPr b="0" i="0" sz="2200" u="none" cap="none" strike="noStrike">
              <a:solidFill>
                <a:schemeClr val="lt2"/>
              </a:solidFill>
              <a:latin typeface="Arial"/>
              <a:ea typeface="Arial"/>
              <a:cs typeface="Arial"/>
              <a:sym typeface="Arial"/>
            </a:endParaRPr>
          </a:p>
          <a:p>
            <a:pPr indent="-290513" lvl="0" marL="290513" marR="0" rtl="0" algn="l">
              <a:lnSpc>
                <a:spcPct val="100000"/>
              </a:lnSpc>
              <a:spcBef>
                <a:spcPts val="800"/>
              </a:spcBef>
              <a:spcAft>
                <a:spcPts val="0"/>
              </a:spcAft>
              <a:buClr>
                <a:schemeClr val="dk2"/>
              </a:buClr>
              <a:buSzPts val="1936"/>
              <a:buFont typeface="Noto Sans Symbols"/>
              <a:buChar char="•"/>
            </a:pPr>
            <a:r>
              <a:rPr b="0" i="0" lang="en-US" sz="2200" u="none" cap="none" strike="noStrike">
                <a:solidFill>
                  <a:schemeClr val="lt2"/>
                </a:solidFill>
                <a:latin typeface="Arial"/>
                <a:ea typeface="Arial"/>
                <a:cs typeface="Arial"/>
                <a:sym typeface="Arial"/>
              </a:rPr>
              <a:t>Clocking Resources</a:t>
            </a:r>
            <a:endParaRPr/>
          </a:p>
          <a:p>
            <a:pPr indent="-290513" lvl="0" marL="290513" marR="0" rtl="0" algn="l">
              <a:lnSpc>
                <a:spcPct val="100000"/>
              </a:lnSpc>
              <a:spcBef>
                <a:spcPts val="800"/>
              </a:spcBef>
              <a:spcAft>
                <a:spcPts val="0"/>
              </a:spcAft>
              <a:buClr>
                <a:schemeClr val="dk2"/>
              </a:buClr>
              <a:buSzPts val="1936"/>
              <a:buFont typeface="Noto Sans Symbols"/>
              <a:buChar char="•"/>
            </a:pPr>
            <a:r>
              <a:rPr b="0" i="0" lang="en-US" sz="2200" u="none" cap="none" strike="noStrike">
                <a:solidFill>
                  <a:schemeClr val="lt2"/>
                </a:solidFill>
                <a:latin typeface="Arial"/>
                <a:ea typeface="Arial"/>
                <a:cs typeface="Arial"/>
                <a:sym typeface="Arial"/>
              </a:rPr>
              <a:t>Zynq SoC </a:t>
            </a:r>
            <a:endParaRPr b="0" i="0" sz="2200" u="none" cap="none" strike="noStrike">
              <a:solidFill>
                <a:schemeClr val="lt2"/>
              </a:solidFill>
              <a:latin typeface="Arial"/>
              <a:ea typeface="Arial"/>
              <a:cs typeface="Arial"/>
              <a:sym typeface="Arial"/>
            </a:endParaRPr>
          </a:p>
        </p:txBody>
      </p:sp>
      <p:sp>
        <p:nvSpPr>
          <p:cNvPr id="90" name="Google Shape;90;p12"/>
          <p:cNvSpPr txBox="1"/>
          <p:nvPr>
            <p:ph idx="12" type="sldNum"/>
          </p:nvPr>
        </p:nvSpPr>
        <p:spPr>
          <a:xfrm>
            <a:off x="609441" y="6577014"/>
            <a:ext cx="1926725" cy="2490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Arial"/>
                <a:ea typeface="Arial"/>
                <a:cs typeface="Arial"/>
                <a:sym typeface="Arial"/>
              </a:rPr>
              <a:t>7-Series Architecture Overview 11-</a:t>
            </a:r>
            <a:fld id="{00000000-1234-1234-1234-123412341234}" type="slidenum">
              <a:rPr lang="en-US"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
        <p:nvSpPr>
          <p:cNvPr id="91" name="Google Shape;91;p12"/>
          <p:cNvSpPr txBox="1"/>
          <p:nvPr>
            <p:ph type="title"/>
          </p:nvPr>
        </p:nvSpPr>
        <p:spPr>
          <a:xfrm>
            <a:off x="609441" y="209551"/>
            <a:ext cx="10969943" cy="530352"/>
          </a:xfrm>
          <a:prstGeom prst="rect">
            <a:avLst/>
          </a:prstGeom>
          <a:noFill/>
          <a:ln>
            <a:noFill/>
          </a:ln>
        </p:spPr>
        <p:txBody>
          <a:bodyPr anchorCtr="0" anchor="t" bIns="45700" lIns="0" spcFirstLastPara="1" rIns="91425" wrap="square" tIns="45700">
            <a:noAutofit/>
          </a:bodyPr>
          <a:lstStyle/>
          <a:p>
            <a:pPr indent="0" lvl="0" marL="0" marR="0" rtl="0" algn="l">
              <a:lnSpc>
                <a:spcPct val="98000"/>
              </a:lnSpc>
              <a:spcBef>
                <a:spcPts val="0"/>
              </a:spcBef>
              <a:spcAft>
                <a:spcPts val="0"/>
              </a:spcAft>
              <a:buNone/>
            </a:pPr>
            <a:r>
              <a:rPr b="0" i="0" lang="en-US" sz="3200" u="none" cap="none" strike="noStrike">
                <a:solidFill>
                  <a:srgbClr val="3F3F3F"/>
                </a:solidFill>
                <a:latin typeface="Calibri"/>
                <a:ea typeface="Calibri"/>
                <a:cs typeface="Calibri"/>
                <a:sym typeface="Calibri"/>
              </a:rPr>
              <a:t>Outline</a:t>
            </a:r>
            <a:endParaRPr b="0" i="0" sz="3200" u="none" cap="none" strike="noStrike">
              <a:solidFill>
                <a:srgbClr val="3F3F3F"/>
              </a:solidFill>
              <a:latin typeface="Calibri"/>
              <a:ea typeface="Calibri"/>
              <a:cs typeface="Calibri"/>
              <a:sym typeface="Calibri"/>
            </a:endParaRPr>
          </a:p>
        </p:txBody>
      </p:sp>
      <p:sp>
        <p:nvSpPr>
          <p:cNvPr id="92" name="Google Shape;92;p12"/>
          <p:cNvSpPr txBox="1"/>
          <p:nvPr>
            <p:ph idx="11" type="ftr"/>
          </p:nvPr>
        </p:nvSpPr>
        <p:spPr>
          <a:xfrm>
            <a:off x="4164515" y="6579165"/>
            <a:ext cx="3859795" cy="24688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 Copyright 2016 Xilinx</a:t>
            </a:r>
            <a:endParaRPr sz="10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3"/>
          <p:cNvSpPr txBox="1"/>
          <p:nvPr>
            <p:ph idx="1" type="body"/>
          </p:nvPr>
        </p:nvSpPr>
        <p:spPr>
          <a:xfrm>
            <a:off x="609441" y="1327151"/>
            <a:ext cx="5108345" cy="4268337"/>
          </a:xfrm>
          <a:prstGeom prst="rect">
            <a:avLst/>
          </a:prstGeom>
          <a:noFill/>
          <a:ln>
            <a:noFill/>
          </a:ln>
        </p:spPr>
        <p:txBody>
          <a:bodyPr anchorCtr="0" anchor="t" bIns="45700" lIns="91425" spcFirstLastPara="1" rIns="91425" wrap="square" tIns="45700">
            <a:noAutofit/>
          </a:bodyPr>
          <a:lstStyle/>
          <a:p>
            <a:pPr indent="-290513" lvl="0" marL="290513" marR="0" rtl="0" algn="l">
              <a:lnSpc>
                <a:spcPct val="110000"/>
              </a:lnSpc>
              <a:spcBef>
                <a:spcPts val="0"/>
              </a:spcBef>
              <a:spcAft>
                <a:spcPts val="0"/>
              </a:spcAft>
              <a:buClr>
                <a:schemeClr val="dk2"/>
              </a:buClr>
              <a:buSzPts val="1936"/>
              <a:buFont typeface="Noto Sans Symbols"/>
              <a:buChar char="•"/>
            </a:pPr>
            <a:r>
              <a:rPr b="0" i="0" lang="en-US" sz="2200" u="none" cap="none" strike="noStrike">
                <a:solidFill>
                  <a:schemeClr val="dk1"/>
                </a:solidFill>
                <a:latin typeface="Arial"/>
                <a:ea typeface="Arial"/>
                <a:cs typeface="Arial"/>
                <a:sym typeface="Arial"/>
              </a:rPr>
              <a:t>Primary resource for design in Xilinx FPGAs</a:t>
            </a:r>
            <a:endParaRPr b="0" i="0" sz="2200" u="none" cap="none" strike="noStrike">
              <a:solidFill>
                <a:schemeClr val="dk1"/>
              </a:solidFill>
              <a:latin typeface="Arial"/>
              <a:ea typeface="Arial"/>
              <a:cs typeface="Arial"/>
              <a:sym typeface="Arial"/>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Combinatorial functions </a:t>
            </a:r>
            <a:endParaRPr b="0" i="0" sz="1600" u="none" cap="none" strike="noStrike">
              <a:solidFill>
                <a:schemeClr val="dk1"/>
              </a:solidFill>
              <a:latin typeface="Arial"/>
              <a:ea typeface="Arial"/>
              <a:cs typeface="Arial"/>
              <a:sym typeface="Arial"/>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Flip-flops</a:t>
            </a:r>
            <a:endParaRPr b="0" i="0" sz="1600" u="none" cap="none" strike="noStrike">
              <a:solidFill>
                <a:schemeClr val="dk1"/>
              </a:solidFill>
              <a:latin typeface="Arial"/>
              <a:ea typeface="Arial"/>
              <a:cs typeface="Arial"/>
              <a:sym typeface="Arial"/>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dk1"/>
                </a:solidFill>
                <a:latin typeface="Arial"/>
                <a:ea typeface="Arial"/>
                <a:cs typeface="Arial"/>
                <a:sym typeface="Arial"/>
              </a:rPr>
              <a:t>CLB contains two slices</a:t>
            </a:r>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dk1"/>
                </a:solidFill>
                <a:latin typeface="Arial"/>
                <a:ea typeface="Arial"/>
                <a:cs typeface="Arial"/>
                <a:sym typeface="Arial"/>
              </a:rPr>
              <a:t>Connected to switch matrix for routing to other FPGA resources</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Carry chain runs vertically in a column from one slice to the one above</a:t>
            </a:r>
            <a:endParaRPr/>
          </a:p>
          <a:p>
            <a:pPr indent="-82550" lvl="1" marL="463550" marR="0" rtl="0" algn="l">
              <a:lnSpc>
                <a:spcPct val="110000"/>
              </a:lnSpc>
              <a:spcBef>
                <a:spcPts val="320"/>
              </a:spcBef>
              <a:spcAft>
                <a:spcPts val="0"/>
              </a:spcAft>
              <a:buClr>
                <a:schemeClr val="dk1"/>
              </a:buClr>
              <a:buSzPts val="1600"/>
              <a:buFont typeface="Arial"/>
              <a:buNone/>
            </a:pPr>
            <a:r>
              <a:t/>
            </a:r>
            <a:endParaRPr b="0" i="0" sz="1600" u="none" cap="none" strike="noStrike">
              <a:solidFill>
                <a:srgbClr val="000000"/>
              </a:solidFill>
              <a:latin typeface="Arial"/>
              <a:ea typeface="Arial"/>
              <a:cs typeface="Arial"/>
              <a:sym typeface="Arial"/>
            </a:endParaRPr>
          </a:p>
          <a:p>
            <a:pPr indent="-167577" lvl="0" marL="290513" marR="0" rtl="0" algn="l">
              <a:lnSpc>
                <a:spcPct val="110000"/>
              </a:lnSpc>
              <a:spcBef>
                <a:spcPts val="800"/>
              </a:spcBef>
              <a:spcAft>
                <a:spcPts val="0"/>
              </a:spcAft>
              <a:buClr>
                <a:schemeClr val="dk2"/>
              </a:buClr>
              <a:buSzPts val="1936"/>
              <a:buFont typeface="Noto Sans Symbols"/>
              <a:buNone/>
            </a:pPr>
            <a:r>
              <a:t/>
            </a:r>
            <a:endParaRPr b="0" i="0" sz="2200" u="none" cap="none" strike="noStrike">
              <a:solidFill>
                <a:schemeClr val="accent4"/>
              </a:solidFill>
              <a:latin typeface="Arial"/>
              <a:ea typeface="Arial"/>
              <a:cs typeface="Arial"/>
              <a:sym typeface="Arial"/>
            </a:endParaRPr>
          </a:p>
        </p:txBody>
      </p:sp>
      <p:sp>
        <p:nvSpPr>
          <p:cNvPr id="98" name="Google Shape;98;p13"/>
          <p:cNvSpPr txBox="1"/>
          <p:nvPr>
            <p:ph idx="12" type="sldNum"/>
          </p:nvPr>
        </p:nvSpPr>
        <p:spPr>
          <a:xfrm>
            <a:off x="609441" y="6577014"/>
            <a:ext cx="1952604" cy="2490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Arial"/>
                <a:ea typeface="Arial"/>
                <a:cs typeface="Arial"/>
                <a:sym typeface="Arial"/>
              </a:rPr>
              <a:t>7-Series Architecture Overview 11-</a:t>
            </a:r>
            <a:fld id="{00000000-1234-1234-1234-123412341234}" type="slidenum">
              <a:rPr lang="en-US"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
        <p:nvSpPr>
          <p:cNvPr id="99" name="Google Shape;99;p13"/>
          <p:cNvSpPr txBox="1"/>
          <p:nvPr>
            <p:ph type="title"/>
          </p:nvPr>
        </p:nvSpPr>
        <p:spPr>
          <a:xfrm>
            <a:off x="609441" y="209551"/>
            <a:ext cx="10969943" cy="530352"/>
          </a:xfrm>
          <a:prstGeom prst="rect">
            <a:avLst/>
          </a:prstGeom>
          <a:noFill/>
          <a:ln>
            <a:noFill/>
          </a:ln>
        </p:spPr>
        <p:txBody>
          <a:bodyPr anchorCtr="0" anchor="t" bIns="45700" lIns="0" spcFirstLastPara="1" rIns="91425" wrap="square" tIns="45700">
            <a:noAutofit/>
          </a:bodyPr>
          <a:lstStyle/>
          <a:p>
            <a:pPr indent="0" lvl="0" marL="0" marR="0" rtl="0" algn="l">
              <a:lnSpc>
                <a:spcPct val="98000"/>
              </a:lnSpc>
              <a:spcBef>
                <a:spcPts val="0"/>
              </a:spcBef>
              <a:spcAft>
                <a:spcPts val="0"/>
              </a:spcAft>
              <a:buNone/>
            </a:pPr>
            <a:r>
              <a:rPr b="0" i="0" lang="en-US" sz="3200" u="none" cap="none" strike="noStrike">
                <a:solidFill>
                  <a:srgbClr val="3F3F3F"/>
                </a:solidFill>
                <a:latin typeface="Calibri"/>
                <a:ea typeface="Calibri"/>
                <a:cs typeface="Calibri"/>
                <a:sym typeface="Calibri"/>
              </a:rPr>
              <a:t>Configurable Logic Block (CLB) in 7-Series FPGAs</a:t>
            </a:r>
            <a:endParaRPr b="0" i="0" sz="3200" u="none" cap="none" strike="noStrike">
              <a:solidFill>
                <a:srgbClr val="3F3F3F"/>
              </a:solidFill>
              <a:latin typeface="Calibri"/>
              <a:ea typeface="Calibri"/>
              <a:cs typeface="Calibri"/>
              <a:sym typeface="Calibri"/>
            </a:endParaRPr>
          </a:p>
        </p:txBody>
      </p:sp>
      <p:sp>
        <p:nvSpPr>
          <p:cNvPr id="100" name="Google Shape;100;p13"/>
          <p:cNvSpPr txBox="1"/>
          <p:nvPr>
            <p:ph idx="11" type="ftr"/>
          </p:nvPr>
        </p:nvSpPr>
        <p:spPr>
          <a:xfrm>
            <a:off x="4164515" y="6579165"/>
            <a:ext cx="3859795" cy="24688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 Copyright 2016 Xilinx</a:t>
            </a:r>
            <a:endParaRPr sz="1000">
              <a:solidFill>
                <a:schemeClr val="dk1"/>
              </a:solidFill>
              <a:latin typeface="Arial"/>
              <a:ea typeface="Arial"/>
              <a:cs typeface="Arial"/>
              <a:sym typeface="Arial"/>
            </a:endParaRPr>
          </a:p>
        </p:txBody>
      </p:sp>
      <p:pic>
        <p:nvPicPr>
          <p:cNvPr id="101" name="Google Shape;101;p13"/>
          <p:cNvPicPr preferRelativeResize="0"/>
          <p:nvPr/>
        </p:nvPicPr>
        <p:blipFill rotWithShape="1">
          <a:blip r:embed="rId3">
            <a:alphaModFix/>
          </a:blip>
          <a:srcRect b="0" l="0" r="0" t="0"/>
          <a:stretch/>
        </p:blipFill>
        <p:spPr>
          <a:xfrm>
            <a:off x="5717786" y="1580875"/>
            <a:ext cx="6075368" cy="4257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4"/>
          <p:cNvSpPr txBox="1"/>
          <p:nvPr>
            <p:ph idx="1" type="body"/>
          </p:nvPr>
        </p:nvSpPr>
        <p:spPr>
          <a:xfrm>
            <a:off x="609441" y="1327151"/>
            <a:ext cx="5036757" cy="4268337"/>
          </a:xfrm>
          <a:prstGeom prst="rect">
            <a:avLst/>
          </a:prstGeom>
          <a:noFill/>
          <a:ln>
            <a:noFill/>
          </a:ln>
        </p:spPr>
        <p:txBody>
          <a:bodyPr anchorCtr="0" anchor="t" bIns="45700" lIns="91425" spcFirstLastPara="1" rIns="91425" wrap="square" tIns="45700">
            <a:noAutofit/>
          </a:bodyPr>
          <a:lstStyle/>
          <a:p>
            <a:pPr indent="-290513" lvl="0" marL="290513" marR="0" rtl="0" algn="l">
              <a:lnSpc>
                <a:spcPct val="110000"/>
              </a:lnSpc>
              <a:spcBef>
                <a:spcPts val="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Four six-input Look-Up Tables (LUT)</a:t>
            </a:r>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dk2"/>
                </a:solidFill>
                <a:latin typeface="Arial"/>
                <a:ea typeface="Arial"/>
                <a:cs typeface="Arial"/>
                <a:sym typeface="Arial"/>
              </a:rPr>
              <a:t>Multiplexers</a:t>
            </a:r>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lt2"/>
                </a:solidFill>
                <a:latin typeface="Arial"/>
                <a:ea typeface="Arial"/>
                <a:cs typeface="Arial"/>
                <a:sym typeface="Arial"/>
              </a:rPr>
              <a:t>Carry chains</a:t>
            </a:r>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SRL </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Cascade path is not shown</a:t>
            </a:r>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rgbClr val="00B050"/>
                </a:solidFill>
                <a:latin typeface="Arial"/>
                <a:ea typeface="Arial"/>
                <a:cs typeface="Arial"/>
                <a:sym typeface="Arial"/>
              </a:rPr>
              <a:t>Four flip-flops/latches</a:t>
            </a:r>
            <a:endParaRPr/>
          </a:p>
          <a:p>
            <a:pPr indent="-184150" lvl="1" marL="463550" marR="0" rtl="0" algn="l">
              <a:lnSpc>
                <a:spcPct val="110000"/>
              </a:lnSpc>
              <a:spcBef>
                <a:spcPts val="320"/>
              </a:spcBef>
              <a:spcAft>
                <a:spcPts val="0"/>
              </a:spcAft>
              <a:buClr>
                <a:schemeClr val="dk1"/>
              </a:buClr>
              <a:buSzPts val="1600"/>
              <a:buFont typeface="Arial"/>
              <a:buChar char="–"/>
            </a:pPr>
            <a:r>
              <a:rPr b="0" i="0" lang="en-US" sz="1600" u="none" cap="none" strike="noStrike">
                <a:solidFill>
                  <a:srgbClr val="00B0F0"/>
                </a:solidFill>
                <a:latin typeface="Arial"/>
                <a:ea typeface="Arial"/>
                <a:cs typeface="Arial"/>
                <a:sym typeface="Arial"/>
              </a:rPr>
              <a:t>Four additional flip-flops</a:t>
            </a:r>
            <a:endParaRPr/>
          </a:p>
          <a:p>
            <a:pPr indent="-290513" lvl="0" marL="290513" marR="0" rtl="0" algn="l">
              <a:lnSpc>
                <a:spcPct val="110000"/>
              </a:lnSpc>
              <a:spcBef>
                <a:spcPts val="800"/>
              </a:spcBef>
              <a:spcAft>
                <a:spcPts val="0"/>
              </a:spcAft>
              <a:buClr>
                <a:schemeClr val="dk2"/>
              </a:buClr>
              <a:buSzPts val="1936"/>
              <a:buFont typeface="Noto Sans Symbols"/>
              <a:buChar char="•"/>
            </a:pPr>
            <a:r>
              <a:rPr b="0" i="0" lang="en-US" sz="2200" u="none" cap="none" strike="noStrike">
                <a:solidFill>
                  <a:schemeClr val="accent4"/>
                </a:solidFill>
                <a:latin typeface="Arial"/>
                <a:ea typeface="Arial"/>
                <a:cs typeface="Arial"/>
                <a:sym typeface="Arial"/>
              </a:rPr>
              <a:t>The implementation tool will pack multiple slices in the same CLB if certain rules are followed</a:t>
            </a:r>
            <a:endParaRPr b="0" i="0" sz="2200" u="none" cap="none" strike="noStrike">
              <a:solidFill>
                <a:schemeClr val="accent4"/>
              </a:solidFill>
              <a:latin typeface="Arial"/>
              <a:ea typeface="Arial"/>
              <a:cs typeface="Arial"/>
              <a:sym typeface="Arial"/>
            </a:endParaRPr>
          </a:p>
        </p:txBody>
      </p:sp>
      <p:sp>
        <p:nvSpPr>
          <p:cNvPr id="107" name="Google Shape;107;p14"/>
          <p:cNvSpPr txBox="1"/>
          <p:nvPr>
            <p:ph idx="12" type="sldNum"/>
          </p:nvPr>
        </p:nvSpPr>
        <p:spPr>
          <a:xfrm>
            <a:off x="609441" y="6577014"/>
            <a:ext cx="2030242" cy="2490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Arial"/>
                <a:ea typeface="Arial"/>
                <a:cs typeface="Arial"/>
                <a:sym typeface="Arial"/>
              </a:rPr>
              <a:t>7-Series Architecture Overview 11-</a:t>
            </a:r>
            <a:fld id="{00000000-1234-1234-1234-123412341234}" type="slidenum">
              <a:rPr lang="en-US"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
        <p:nvSpPr>
          <p:cNvPr id="108" name="Google Shape;108;p14"/>
          <p:cNvSpPr txBox="1"/>
          <p:nvPr>
            <p:ph type="title"/>
          </p:nvPr>
        </p:nvSpPr>
        <p:spPr>
          <a:xfrm>
            <a:off x="609441" y="209551"/>
            <a:ext cx="10969943" cy="530352"/>
          </a:xfrm>
          <a:prstGeom prst="rect">
            <a:avLst/>
          </a:prstGeom>
          <a:noFill/>
          <a:ln>
            <a:noFill/>
          </a:ln>
        </p:spPr>
        <p:txBody>
          <a:bodyPr anchorCtr="0" anchor="t" bIns="45700" lIns="0" spcFirstLastPara="1" rIns="91425" wrap="square" tIns="45700">
            <a:noAutofit/>
          </a:bodyPr>
          <a:lstStyle/>
          <a:p>
            <a:pPr indent="0" lvl="0" marL="0" marR="0" rtl="0" algn="l">
              <a:lnSpc>
                <a:spcPct val="98000"/>
              </a:lnSpc>
              <a:spcBef>
                <a:spcPts val="0"/>
              </a:spcBef>
              <a:spcAft>
                <a:spcPts val="0"/>
              </a:spcAft>
              <a:buNone/>
            </a:pPr>
            <a:r>
              <a:rPr b="0" i="0" lang="en-US" sz="3200" u="none" cap="none" strike="noStrike">
                <a:solidFill>
                  <a:srgbClr val="3F3F3F"/>
                </a:solidFill>
                <a:latin typeface="Calibri"/>
                <a:ea typeface="Calibri"/>
                <a:cs typeface="Calibri"/>
                <a:sym typeface="Calibri"/>
              </a:rPr>
              <a:t>Slice Resource</a:t>
            </a:r>
            <a:endParaRPr b="0" i="0" sz="3200" u="none" cap="none" strike="noStrike">
              <a:solidFill>
                <a:srgbClr val="3F3F3F"/>
              </a:solidFill>
              <a:latin typeface="Calibri"/>
              <a:ea typeface="Calibri"/>
              <a:cs typeface="Calibri"/>
              <a:sym typeface="Calibri"/>
            </a:endParaRPr>
          </a:p>
        </p:txBody>
      </p:sp>
      <p:sp>
        <p:nvSpPr>
          <p:cNvPr id="109" name="Google Shape;109;p14"/>
          <p:cNvSpPr txBox="1"/>
          <p:nvPr>
            <p:ph idx="11" type="ftr"/>
          </p:nvPr>
        </p:nvSpPr>
        <p:spPr>
          <a:xfrm>
            <a:off x="4164515" y="6579165"/>
            <a:ext cx="3859795" cy="24688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 Copyright 2016 Xilinx</a:t>
            </a:r>
            <a:endParaRPr sz="1000">
              <a:solidFill>
                <a:schemeClr val="dk1"/>
              </a:solidFill>
              <a:latin typeface="Arial"/>
              <a:ea typeface="Arial"/>
              <a:cs typeface="Arial"/>
              <a:sym typeface="Arial"/>
            </a:endParaRPr>
          </a:p>
        </p:txBody>
      </p:sp>
      <p:sp>
        <p:nvSpPr>
          <p:cNvPr id="110" name="Google Shape;110;p14"/>
          <p:cNvSpPr/>
          <p:nvPr/>
        </p:nvSpPr>
        <p:spPr>
          <a:xfrm>
            <a:off x="5876924" y="800100"/>
            <a:ext cx="6048375" cy="556259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 name="Google Shape;111;p14"/>
          <p:cNvSpPr/>
          <p:nvPr/>
        </p:nvSpPr>
        <p:spPr>
          <a:xfrm>
            <a:off x="7943850" y="1047750"/>
            <a:ext cx="638175" cy="5419725"/>
          </a:xfrm>
          <a:prstGeom prst="rect">
            <a:avLst/>
          </a:prstGeom>
          <a:noFill/>
          <a:ln cap="flat" cmpd="sng" w="2857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sp>
        <p:nvSpPr>
          <p:cNvPr id="112" name="Google Shape;112;p14"/>
          <p:cNvSpPr/>
          <p:nvPr/>
        </p:nvSpPr>
        <p:spPr>
          <a:xfrm>
            <a:off x="10129503" y="1218181"/>
            <a:ext cx="247650" cy="4486275"/>
          </a:xfrm>
          <a:prstGeom prst="rect">
            <a:avLst/>
          </a:prstGeom>
          <a:noFill/>
          <a:ln cap="flat" cmpd="sng" w="2857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sp>
        <p:nvSpPr>
          <p:cNvPr id="113" name="Google Shape;113;p14"/>
          <p:cNvSpPr/>
          <p:nvPr/>
        </p:nvSpPr>
        <p:spPr>
          <a:xfrm>
            <a:off x="9124616" y="809625"/>
            <a:ext cx="657559" cy="4048126"/>
          </a:xfrm>
          <a:prstGeom prst="rect">
            <a:avLst/>
          </a:prstGeom>
          <a:noFill/>
          <a:ln cap="flat" cmpd="sng" w="28575">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sp>
        <p:nvSpPr>
          <p:cNvPr id="114" name="Google Shape;114;p14"/>
          <p:cNvSpPr/>
          <p:nvPr/>
        </p:nvSpPr>
        <p:spPr>
          <a:xfrm>
            <a:off x="10724482" y="1647824"/>
            <a:ext cx="657559" cy="4229102"/>
          </a:xfrm>
          <a:prstGeom prst="rect">
            <a:avLst/>
          </a:prstGeom>
          <a:noFill/>
          <a:ln cap="flat" cmpd="sng" w="28575">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1_Xilinx_All_Programmable_Template_08-01-12">
  <a:themeElements>
    <a:clrScheme name="Xilinx All Programmable">
      <a:dk1>
        <a:srgbClr val="000000"/>
      </a:dk1>
      <a:lt1>
        <a:srgbClr val="FFFFFF"/>
      </a:lt1>
      <a:dk2>
        <a:srgbClr val="EC891D"/>
      </a:dk2>
      <a:lt2>
        <a:srgbClr val="EE3424"/>
      </a:lt2>
      <a:accent1>
        <a:srgbClr val="008CA8"/>
      </a:accent1>
      <a:accent2>
        <a:srgbClr val="B20838"/>
      </a:accent2>
      <a:accent3>
        <a:srgbClr val="6D7076"/>
      </a:accent3>
      <a:accent4>
        <a:srgbClr val="3F3F3F"/>
      </a:accent4>
      <a:accent5>
        <a:srgbClr val="D9DA56"/>
      </a:accent5>
      <a:accent6>
        <a:srgbClr val="8B8D09"/>
      </a:accent6>
      <a:hlink>
        <a:srgbClr val="008CA8"/>
      </a:hlink>
      <a:folHlink>
        <a:srgbClr val="00465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