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f463887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f463887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0f4638874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0f4638874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0f463887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0f463887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aa4ae8b4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aa4ae8b4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f463887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f463887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0f4b212b7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0f4b212b7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0f4638874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0f4638874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0f4b212b7_1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0f4b212b7_1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Проектиране на ЦИС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въведение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Класификация на ИС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Предназначение</a:t>
            </a:r>
            <a:endParaRPr b="1"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Стандартни - памети, процесори, логика, интерфейси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Специализирани - разработват се за конкретен проект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Реализация на специализирани ИС</a:t>
            </a:r>
            <a:endParaRPr b="1"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Application-specific integrated circuit (ASIC)</a:t>
            </a:r>
            <a:r>
              <a:rPr lang="en"/>
              <a:t> - </a:t>
            </a:r>
            <a:r>
              <a:rPr lang="en"/>
              <a:t>маски, завод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Field-programmable gate array (FPGA) </a:t>
            </a:r>
            <a:r>
              <a:rPr lang="en"/>
              <a:t>- конфигурират се от “потребителя”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ASIC vs FPGA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FPGA предимства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Съкратено време за излизане на пазара. Не се нужни маски и производство.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Отсъстват non-recurring expenses (NRE).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Опростено проектиране - автоматизирани са повечето от етапите.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Предсказуемо планиране - елиминират се потенциални източници на закъснения (re-spin, капацитет на заводите за ИС).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Поддръжка - изделието може да бъде променяно след като е доставено (чрез зареждане на нова конфигурация)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ASIC vs FPGA (продължение)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ASIC предимства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Гъвкавост (Full Custom) - ИС е разработена и произведена съгласно изискванията на конкретния проект.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Ниска единична цена - при много висока серийност на изделието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По-малки размери - ИС съдържа само това, което е нужно за конкретния проект</a:t>
            </a:r>
            <a:endParaRPr sz="8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8175" y="266925"/>
            <a:ext cx="3576876" cy="251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7451" y="152400"/>
            <a:ext cx="5014149" cy="270294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5011750" y="3252800"/>
            <a:ext cx="3469800" cy="4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mask-set for the state-of-art technology like 5nm costs around $10-15 million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0" y="0"/>
            <a:ext cx="4259400" cy="54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Field-programmable gate array (FPGA)</a:t>
            </a:r>
            <a:endParaRPr sz="1800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6800" y="546300"/>
            <a:ext cx="5950949" cy="4338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6276" y="649526"/>
            <a:ext cx="3202850" cy="19764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9"/>
          <p:cNvSpPr txBox="1"/>
          <p:nvPr>
            <p:ph type="title"/>
          </p:nvPr>
        </p:nvSpPr>
        <p:spPr>
          <a:xfrm>
            <a:off x="0" y="0"/>
            <a:ext cx="4259400" cy="54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Field-programmable gate array (FPGA)</a:t>
            </a:r>
            <a:endParaRPr sz="1800"/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48026" y="492175"/>
            <a:ext cx="4986122" cy="42924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 txBox="1"/>
          <p:nvPr/>
        </p:nvSpPr>
        <p:spPr>
          <a:xfrm>
            <a:off x="1961925" y="4383000"/>
            <a:ext cx="2445900" cy="3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Configurable Logic Block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0" y="0"/>
            <a:ext cx="2138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FPGA Design Flow</a:t>
            </a:r>
            <a:endParaRPr sz="1800"/>
          </a:p>
        </p:txBody>
      </p:sp>
      <p:sp>
        <p:nvSpPr>
          <p:cNvPr id="101" name="Google Shape;101;p20"/>
          <p:cNvSpPr/>
          <p:nvPr/>
        </p:nvSpPr>
        <p:spPr>
          <a:xfrm>
            <a:off x="4086475" y="462013"/>
            <a:ext cx="2642700" cy="25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Функционална спецификация</a:t>
            </a:r>
            <a:endParaRPr/>
          </a:p>
        </p:txBody>
      </p:sp>
      <p:sp>
        <p:nvSpPr>
          <p:cNvPr id="102" name="Google Shape;102;p20"/>
          <p:cNvSpPr/>
          <p:nvPr/>
        </p:nvSpPr>
        <p:spPr>
          <a:xfrm>
            <a:off x="4602175" y="2032450"/>
            <a:ext cx="1611300" cy="2514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Синтез</a:t>
            </a:r>
            <a:endParaRPr/>
          </a:p>
        </p:txBody>
      </p:sp>
      <p:sp>
        <p:nvSpPr>
          <p:cNvPr id="103" name="Google Shape;103;p20"/>
          <p:cNvSpPr/>
          <p:nvPr/>
        </p:nvSpPr>
        <p:spPr>
          <a:xfrm>
            <a:off x="6619525" y="1172463"/>
            <a:ext cx="1707900" cy="4824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Поведенческа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симулация</a:t>
            </a:r>
            <a:endParaRPr/>
          </a:p>
        </p:txBody>
      </p:sp>
      <p:sp>
        <p:nvSpPr>
          <p:cNvPr id="104" name="Google Shape;104;p20"/>
          <p:cNvSpPr/>
          <p:nvPr/>
        </p:nvSpPr>
        <p:spPr>
          <a:xfrm>
            <a:off x="4602175" y="3173050"/>
            <a:ext cx="1611300" cy="2514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Place &amp; Route</a:t>
            </a:r>
            <a:endParaRPr/>
          </a:p>
        </p:txBody>
      </p:sp>
      <p:sp>
        <p:nvSpPr>
          <p:cNvPr id="105" name="Google Shape;105;p20"/>
          <p:cNvSpPr/>
          <p:nvPr/>
        </p:nvSpPr>
        <p:spPr>
          <a:xfrm>
            <a:off x="6591675" y="3093863"/>
            <a:ext cx="1673400" cy="4098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</a:t>
            </a:r>
            <a:r>
              <a:rPr lang="en"/>
              <a:t>имулация на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закъсненията</a:t>
            </a:r>
            <a:endParaRPr/>
          </a:p>
        </p:txBody>
      </p:sp>
      <p:sp>
        <p:nvSpPr>
          <p:cNvPr id="106" name="Google Shape;106;p20"/>
          <p:cNvSpPr/>
          <p:nvPr/>
        </p:nvSpPr>
        <p:spPr>
          <a:xfrm>
            <a:off x="4924375" y="2523571"/>
            <a:ext cx="966900" cy="40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net-list</a:t>
            </a:r>
            <a:endParaRPr/>
          </a:p>
        </p:txBody>
      </p:sp>
      <p:sp>
        <p:nvSpPr>
          <p:cNvPr id="107" name="Google Shape;107;p20"/>
          <p:cNvSpPr/>
          <p:nvPr/>
        </p:nvSpPr>
        <p:spPr>
          <a:xfrm>
            <a:off x="4924375" y="1104213"/>
            <a:ext cx="966900" cy="618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HDL модел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8" name="Google Shape;108;p20"/>
          <p:cNvSpPr/>
          <p:nvPr/>
        </p:nvSpPr>
        <p:spPr>
          <a:xfrm>
            <a:off x="4520575" y="3743638"/>
            <a:ext cx="1774500" cy="40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Конфигурация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(bitstream)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09" name="Google Shape;109;p20"/>
          <p:cNvCxnSpPr>
            <a:stCxn id="101" idx="2"/>
            <a:endCxn id="107" idx="0"/>
          </p:cNvCxnSpPr>
          <p:nvPr/>
        </p:nvCxnSpPr>
        <p:spPr>
          <a:xfrm>
            <a:off x="5407825" y="713413"/>
            <a:ext cx="0" cy="390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0" name="Google Shape;110;p20"/>
          <p:cNvCxnSpPr>
            <a:stCxn id="107" idx="2"/>
            <a:endCxn id="102" idx="0"/>
          </p:cNvCxnSpPr>
          <p:nvPr/>
        </p:nvCxnSpPr>
        <p:spPr>
          <a:xfrm>
            <a:off x="5407825" y="1723113"/>
            <a:ext cx="0" cy="30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1" name="Google Shape;111;p20"/>
          <p:cNvCxnSpPr>
            <a:stCxn id="107" idx="3"/>
            <a:endCxn id="103" idx="1"/>
          </p:cNvCxnSpPr>
          <p:nvPr/>
        </p:nvCxnSpPr>
        <p:spPr>
          <a:xfrm>
            <a:off x="5891275" y="1413663"/>
            <a:ext cx="728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2" name="Google Shape;112;p20"/>
          <p:cNvCxnSpPr>
            <a:stCxn id="103" idx="0"/>
          </p:cNvCxnSpPr>
          <p:nvPr/>
        </p:nvCxnSpPr>
        <p:spPr>
          <a:xfrm flipH="1" rot="5400000">
            <a:off x="6298075" y="-2937"/>
            <a:ext cx="291600" cy="20592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3" name="Google Shape;113;p20"/>
          <p:cNvCxnSpPr>
            <a:stCxn id="102" idx="2"/>
            <a:endCxn id="106" idx="0"/>
          </p:cNvCxnSpPr>
          <p:nvPr/>
        </p:nvCxnSpPr>
        <p:spPr>
          <a:xfrm>
            <a:off x="5407825" y="2283850"/>
            <a:ext cx="0" cy="23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4" name="Google Shape;114;p20"/>
          <p:cNvCxnSpPr>
            <a:stCxn id="106" idx="2"/>
            <a:endCxn id="104" idx="0"/>
          </p:cNvCxnSpPr>
          <p:nvPr/>
        </p:nvCxnSpPr>
        <p:spPr>
          <a:xfrm>
            <a:off x="5407825" y="2933371"/>
            <a:ext cx="0" cy="23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5" name="Google Shape;115;p20"/>
          <p:cNvCxnSpPr>
            <a:stCxn id="104" idx="2"/>
            <a:endCxn id="108" idx="0"/>
          </p:cNvCxnSpPr>
          <p:nvPr/>
        </p:nvCxnSpPr>
        <p:spPr>
          <a:xfrm>
            <a:off x="5407825" y="3424450"/>
            <a:ext cx="0" cy="31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6" name="Google Shape;116;p20"/>
          <p:cNvCxnSpPr>
            <a:stCxn id="105" idx="0"/>
            <a:endCxn id="102" idx="3"/>
          </p:cNvCxnSpPr>
          <p:nvPr/>
        </p:nvCxnSpPr>
        <p:spPr>
          <a:xfrm flipH="1" rot="5400000">
            <a:off x="6353025" y="2018513"/>
            <a:ext cx="935700" cy="12150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7" name="Google Shape;117;p20"/>
          <p:cNvCxnSpPr>
            <a:stCxn id="104" idx="3"/>
            <a:endCxn id="105" idx="1"/>
          </p:cNvCxnSpPr>
          <p:nvPr/>
        </p:nvCxnSpPr>
        <p:spPr>
          <a:xfrm>
            <a:off x="6213475" y="3298750"/>
            <a:ext cx="37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8" name="Google Shape;118;p20"/>
          <p:cNvCxnSpPr>
            <a:stCxn id="105" idx="3"/>
          </p:cNvCxnSpPr>
          <p:nvPr/>
        </p:nvCxnSpPr>
        <p:spPr>
          <a:xfrm rot="10800000">
            <a:off x="7476675" y="881063"/>
            <a:ext cx="788400" cy="2417700"/>
          </a:xfrm>
          <a:prstGeom prst="bentConnector4">
            <a:avLst>
              <a:gd fmla="val -30204" name="adj1"/>
              <a:gd fmla="val 100005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9" name="Google Shape;119;p20"/>
          <p:cNvSpPr/>
          <p:nvPr/>
        </p:nvSpPr>
        <p:spPr>
          <a:xfrm>
            <a:off x="4602175" y="4524225"/>
            <a:ext cx="1611300" cy="2514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Тестване</a:t>
            </a:r>
            <a:endParaRPr/>
          </a:p>
        </p:txBody>
      </p:sp>
      <p:sp>
        <p:nvSpPr>
          <p:cNvPr id="120" name="Google Shape;120;p20"/>
          <p:cNvSpPr/>
          <p:nvPr/>
        </p:nvSpPr>
        <p:spPr>
          <a:xfrm>
            <a:off x="2296675" y="3093863"/>
            <a:ext cx="1673400" cy="4098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Статичен анализ на закъсненията</a:t>
            </a:r>
            <a:endParaRPr/>
          </a:p>
        </p:txBody>
      </p:sp>
      <p:cxnSp>
        <p:nvCxnSpPr>
          <p:cNvPr id="121" name="Google Shape;121;p20"/>
          <p:cNvCxnSpPr>
            <a:stCxn id="104" idx="1"/>
            <a:endCxn id="120" idx="3"/>
          </p:cNvCxnSpPr>
          <p:nvPr/>
        </p:nvCxnSpPr>
        <p:spPr>
          <a:xfrm rot="10800000">
            <a:off x="3970075" y="3298750"/>
            <a:ext cx="632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2" name="Google Shape;122;p20"/>
          <p:cNvCxnSpPr>
            <a:stCxn id="120" idx="0"/>
            <a:endCxn id="107" idx="1"/>
          </p:cNvCxnSpPr>
          <p:nvPr/>
        </p:nvCxnSpPr>
        <p:spPr>
          <a:xfrm rot="-5400000">
            <a:off x="3188725" y="1358213"/>
            <a:ext cx="1680300" cy="17910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3" name="Google Shape;123;p20"/>
          <p:cNvCxnSpPr>
            <a:endCxn id="102" idx="1"/>
          </p:cNvCxnSpPr>
          <p:nvPr/>
        </p:nvCxnSpPr>
        <p:spPr>
          <a:xfrm>
            <a:off x="3142075" y="2158150"/>
            <a:ext cx="1460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4" name="Google Shape;124;p20"/>
          <p:cNvCxnSpPr>
            <a:stCxn id="108" idx="2"/>
            <a:endCxn id="119" idx="0"/>
          </p:cNvCxnSpPr>
          <p:nvPr/>
        </p:nvCxnSpPr>
        <p:spPr>
          <a:xfrm>
            <a:off x="5407825" y="4153438"/>
            <a:ext cx="0" cy="370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5" name="Google Shape;125;p20"/>
          <p:cNvCxnSpPr>
            <a:stCxn id="119" idx="3"/>
          </p:cNvCxnSpPr>
          <p:nvPr/>
        </p:nvCxnSpPr>
        <p:spPr>
          <a:xfrm flipH="1" rot="10800000">
            <a:off x="6213475" y="3304425"/>
            <a:ext cx="2291100" cy="1345500"/>
          </a:xfrm>
          <a:prstGeom prst="bentConnector3">
            <a:avLst>
              <a:gd fmla="val 10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FPGA Архитектура</a:t>
            </a:r>
            <a:endParaRPr/>
          </a:p>
        </p:txBody>
      </p:sp>
      <p:sp>
        <p:nvSpPr>
          <p:cNvPr id="131" name="Google Shape;13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Виж Xilinx 7 Series Architecture Overview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