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y="6858000" cx="9144000"/>
  <p:notesSz cx="9144000" cy="6858000"/>
  <p:embeddedFontLst>
    <p:embeddedFont>
      <p:font typeface="Palatino Linotype"/>
      <p:regular r:id="rId38"/>
      <p:bold r:id="rId39"/>
      <p:italic r:id="rId40"/>
      <p:boldItalic r:id="rId41"/>
    </p:embeddedFont>
    <p:embeddedFont>
      <p:font typeface="Rambla"/>
      <p:regular r:id="rId42"/>
      <p:bold r:id="rId43"/>
      <p:italic r:id="rId44"/>
      <p:boldItalic r:id="rId45"/>
    </p:embeddedFont>
    <p:embeddedFont>
      <p:font typeface="Century Gothic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44E200C-4E0C-440D-AAC6-B22ACB80E25B}">
  <a:tblStyle styleId="{D44E200C-4E0C-440D-AAC6-B22ACB80E25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alatinoLinotype-italic.fntdata"/><Relationship Id="rId42" Type="http://schemas.openxmlformats.org/officeDocument/2006/relationships/font" Target="fonts/Rambla-regular.fntdata"/><Relationship Id="rId41" Type="http://schemas.openxmlformats.org/officeDocument/2006/relationships/font" Target="fonts/PalatinoLinotype-boldItalic.fntdata"/><Relationship Id="rId44" Type="http://schemas.openxmlformats.org/officeDocument/2006/relationships/font" Target="fonts/Rambla-italic.fntdata"/><Relationship Id="rId43" Type="http://schemas.openxmlformats.org/officeDocument/2006/relationships/font" Target="fonts/Rambla-bold.fntdata"/><Relationship Id="rId46" Type="http://schemas.openxmlformats.org/officeDocument/2006/relationships/font" Target="fonts/CenturyGothic-regular.fntdata"/><Relationship Id="rId45" Type="http://schemas.openxmlformats.org/officeDocument/2006/relationships/font" Target="fonts/Rambla-bold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CenturyGothic-italic.fntdata"/><Relationship Id="rId47" Type="http://schemas.openxmlformats.org/officeDocument/2006/relationships/font" Target="fonts/CenturyGothic-bold.fntdata"/><Relationship Id="rId49" Type="http://schemas.openxmlformats.org/officeDocument/2006/relationships/font" Target="fonts/CenturyGothic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font" Target="fonts/PalatinoLinotype-bold.fntdata"/><Relationship Id="rId38" Type="http://schemas.openxmlformats.org/officeDocument/2006/relationships/font" Target="fonts/PalatinoLinotype-regular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5180012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5180012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1" name="Shape 351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0" name="Shape 370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9" name="Shape 379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9" name="Shape 389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9" name="Shape 399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9" name="Shape 409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9" name="Shape 419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8" name="Shape 428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7" name="Shape 437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6" name="Shape 446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6" name="Shape 456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6" name="Shape 466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alatino Linotype"/>
              <a:buNone/>
              <a:defRPr b="0" i="0" sz="4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1679576" y="228600"/>
            <a:ext cx="5711824" cy="8953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3" name="Shape 43"/>
          <p:cNvSpPr/>
          <p:nvPr>
            <p:ph idx="2" type="pic"/>
          </p:nvPr>
        </p:nvSpPr>
        <p:spPr>
          <a:xfrm>
            <a:off x="1508126" y="1143000"/>
            <a:ext cx="6054724" cy="4541044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88900" rotWithShape="0" algn="ctr" dir="5400000" dist="50800">
              <a:srgbClr val="000000">
                <a:alpha val="24705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400"/>
              </a:spcBef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400"/>
              </a:spcBef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1679576" y="5810250"/>
            <a:ext cx="571182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5907087" y="266700"/>
            <a:ext cx="3008313" cy="209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719137" y="273050"/>
            <a:ext cx="4995863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01600" lvl="5" marL="25146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01600" lvl="6" marL="29718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01600" lvl="7" marL="34290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01600" lvl="8" marL="38862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2" type="body"/>
          </p:nvPr>
        </p:nvSpPr>
        <p:spPr>
          <a:xfrm>
            <a:off x="4648200" y="1600200"/>
            <a:ext cx="40417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3" type="body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4" type="body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15" name="Shape 15"/>
          <p:cNvSpPr/>
          <p:nvPr/>
        </p:nvSpPr>
        <p:spPr>
          <a:xfrm>
            <a:off x="8458200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569912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8458200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569912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4495800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4695825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4297362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subTitle"/>
          </p:nvPr>
        </p:nvSpPr>
        <p:spPr>
          <a:xfrm>
            <a:off x="228600" y="304800"/>
            <a:ext cx="86106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1596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1596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1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4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ЛЕКЦИЯ № 9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1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3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ИНТЕРФЕЙСИ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1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en-US" sz="32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 Паралелен интерфейс</a:t>
            </a:r>
          </a:p>
          <a:p>
            <a:pPr indent="0" lvl="3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en-US" sz="32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 Особености на изходните шини</a:t>
            </a:r>
          </a:p>
          <a:p>
            <a:pPr indent="0" lvl="3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en-US" sz="32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 Аналогов интерфейс</a:t>
            </a: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1" sz="32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3" name="Shape 103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subTitle"/>
          </p:nvPr>
        </p:nvSpPr>
        <p:spPr>
          <a:xfrm>
            <a:off x="228600" y="457200"/>
            <a:ext cx="8610600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ИНТЕРФЕЙСИ НА НС11</a:t>
            </a: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Паралелен интерфейс – Порт Е (PORTE )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Порт Е се ползва като:</a:t>
            </a:r>
          </a:p>
          <a:p>
            <a:pPr indent="0" lvl="0" marL="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Цифрови входове с общо предназначение;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Входове на системата за АЦП.</a:t>
            </a:r>
          </a:p>
          <a:p>
            <a:pPr indent="0" lvl="0" marL="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Част от изводите могат да се ползват като входове с общо предназначение, останалите – като АЦП входове.</a:t>
            </a:r>
          </a:p>
          <a:p>
            <a:pPr indent="0" lvl="0" marL="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PORTE не следва да се чете по време на sample периода от АЦ преобразуване.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9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4191000"/>
            <a:ext cx="8534400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97" name="Shape 197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subTitle"/>
          </p:nvPr>
        </p:nvSpPr>
        <p:spPr>
          <a:xfrm>
            <a:off x="228600" y="457200"/>
            <a:ext cx="86106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ИНТЕРФЕЙСИ НА НС11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5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“</a:t>
            </a:r>
            <a:r>
              <a:rPr b="1" i="1" lang="en-US" sz="25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Handshake” протокол</a:t>
            </a: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Възможни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опростена и пълна “handshake” функции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на портове В и С в режим Single-chip (ЕМК).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Опростен строб-режим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- порт В се стробира (установява) като изход, а порт С се чете по фронт като вход. Двете функции се изпълняват едновременно.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Изходът STRB се установява в 2 (два) Е-clock цикъла когато има запис към регистъра (PORTB). Бит INVB от регистъра PIOC определя полярността на импулсите STRB. Нивата на порт С се запомнят в регистъра (PORTCL) при всяко установяване на входа STRA. Флагът за избор на установяващ фронт на STRA и битовете за разрешаване на прекъсване са разположени в регистъра PIOC. При това (в строб-режим) всички или някои от изводите от порт С могат да се ползват като I/O с общо предназначение.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Shape 205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06" name="Shape 206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subTitle"/>
          </p:nvPr>
        </p:nvSpPr>
        <p:spPr>
          <a:xfrm>
            <a:off x="266700" y="533400"/>
            <a:ext cx="86106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ИНТЕРФЕЙСИ НА НС11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5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“</a:t>
            </a:r>
            <a:r>
              <a:rPr b="1" i="1" lang="en-US" sz="25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Handshake” протокол</a:t>
            </a: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Пълни “handshake” режими 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(входен, изходен  с H.I.) - използва изводите от порт С и линиите STRA,STRB.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STRA е вход, установяващ по фронт, STRB е “handshake” изход. Контролни и разрешаващи битове – в регистъра PIOC.</a:t>
            </a: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Пълен входен “handshake” режим 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 ЕМК  използва STRB да сигнализира външната система, че е готов да приема данни през порт C. Данните се запомнят в регистър PORTCL при подаване на потвърждение по STRA от външната система. ЕМК реактивира STRB след прочитане на данните от регистър PORTCL. При този режим на порт С може да има входни и изходни сигнали в зависимост от използването на регистри PORTC  и PORTCL.</a:t>
            </a:r>
          </a:p>
          <a:p>
            <a:pPr indent="0" lvl="0" marL="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15" name="Shape 215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1" type="subTitle"/>
          </p:nvPr>
        </p:nvSpPr>
        <p:spPr>
          <a:xfrm>
            <a:off x="228600" y="457200"/>
            <a:ext cx="86106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ИНТЕРФЕЙСИ НА НС11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“</a:t>
            </a: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Handshake” протокол – продължение</a:t>
            </a:r>
          </a:p>
          <a:p>
            <a:pPr indent="0" lvl="0" marL="0" marR="0" rtl="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Пълен изходен “handshake” режим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- ЕМК записва данни в PORTCL, който установява изхода STRB за готовност на данните за четене. Външната система чете данните от порт С и установява входа STRA за потвърждение, че данните са получени.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Вариант H.I. (3-state) изходен “handshake” режим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-линиите, определени като H.I. handshake изходи се конфигурират като входове чрез нулиране на съответните битове от регистъра DDRC. ЕМК записва данни в PORTCL и установява STRB. Външната система отговаря чрез активиране на входа STRA, с което се разрешават данните във всички изводи от порт С. След фронта на сигнала  STRA,  ЕМК нулира STRB. В този случай не се допуска част от изводите на порт С да бъдат ползвани като статични входове.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8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24" name="Shape 224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subTitle"/>
          </p:nvPr>
        </p:nvSpPr>
        <p:spPr>
          <a:xfrm>
            <a:off x="228600" y="457200"/>
            <a:ext cx="86106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ИНТЕРФЕЙСИ НА НС11 - PIOC РЕГИСТЪР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Паралелни “handshake” функции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САМО в режим ЕМК.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PIOC – регистър от който може да се чете и записва (без бит 7 – само за четене).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7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1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7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Shape 231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675" y="2667000"/>
            <a:ext cx="8366125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34" name="Shape 234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idx="1" type="subTitle"/>
          </p:nvPr>
        </p:nvSpPr>
        <p:spPr>
          <a:xfrm>
            <a:off x="228600" y="457200"/>
            <a:ext cx="86106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ИНТЕРФЕЙСИ НА НС11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“</a:t>
            </a:r>
            <a:r>
              <a:rPr b="1" i="1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Handshake” протокол – продължение. Регистър PIOC</a:t>
            </a: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STAF -  Strobe A Interrupt Status flag (флаг за прекъсване STRA)</a:t>
            </a: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STAF=1 при фронт на STRA. Нулира се при четене от PIOC и STAF=1, последвано от четене от PORTCL (</a:t>
            </a:r>
            <a:r>
              <a:rPr b="0" i="1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опростен стробиращ </a:t>
            </a: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или </a:t>
            </a:r>
            <a:r>
              <a:rPr b="0" i="1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пълен входен handshake </a:t>
            </a: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режим) или при запис в PORTCL (изходен handshake режим).</a:t>
            </a: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0 – липса на фронт на STRA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1 – наличен фронт на STRA</a:t>
            </a: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STAI - Strobe A Interrupt Enable mask (маска за прекъсване STRA)</a:t>
            </a: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0 - STAF не изисква прекъсване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1 - STAF изисква прекъсване</a:t>
            </a: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CWOM - Port C Wired-OR Mode Bit (порт С бит за режим “жично-ИЛИ”) - засяга всички 8 извода нa порт C)</a:t>
            </a: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0 - изходите на порт C са “нормални” CMOS изходи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1 - изходите на порт C са изходи с ОД.</a:t>
            </a: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1447800"/>
            <a:ext cx="6534150" cy="155098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44" name="Shape 244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subTitle"/>
          </p:nvPr>
        </p:nvSpPr>
        <p:spPr>
          <a:xfrm>
            <a:off x="266700" y="762000"/>
            <a:ext cx="86106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ИНТЕРФЕЙСИ НА НС11</a:t>
            </a:r>
          </a:p>
          <a:p>
            <a:pPr indent="0" lvl="0" marL="0" marR="0" rtl="0" algn="ctr">
              <a:lnSpc>
                <a:spcPct val="3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3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“Handshake” протокол – продължение. Регистър PIOC</a:t>
            </a:r>
          </a:p>
          <a:p>
            <a:pPr indent="0" lvl="0" marL="0" marR="0" rtl="0" algn="l">
              <a:lnSpc>
                <a:spcPct val="3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HNDS - Handshake Mode Bit (тип handshake режим)</a:t>
            </a:r>
          </a:p>
          <a:p>
            <a:pPr indent="0" lvl="0" marL="0" marR="0" rtl="0" algn="l">
              <a:lnSpc>
                <a:spcPct val="3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0 - обикновен строб режим</a:t>
            </a:r>
          </a:p>
          <a:p>
            <a:pPr indent="0" lvl="0" marL="0" marR="0" rtl="0" algn="l">
              <a:lnSpc>
                <a:spcPct val="3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1 – пълен входен или изходен handshake режим</a:t>
            </a:r>
          </a:p>
          <a:p>
            <a:pPr indent="0" lvl="0" marL="0" marR="0" rtl="0" algn="l">
              <a:lnSpc>
                <a:spcPct val="3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OIN - Output/Input Handshake Select Bit (входен/изходен </a:t>
            </a:r>
          </a:p>
          <a:p>
            <a:pPr indent="0" lvl="0" marL="0" marR="0" rtl="0" algn="l">
              <a:lnSpc>
                <a:spcPct val="3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handshake режим)</a:t>
            </a:r>
          </a:p>
          <a:p>
            <a:pPr indent="0" lvl="0" marL="0" marR="0" rtl="0" algn="l">
              <a:lnSpc>
                <a:spcPct val="3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В сила при HNDS=“1”.</a:t>
            </a:r>
          </a:p>
          <a:p>
            <a:pPr indent="0" lvl="0" marL="0" marR="0" rtl="0" algn="l">
              <a:lnSpc>
                <a:spcPct val="3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0 - входен handshake режим</a:t>
            </a:r>
          </a:p>
          <a:p>
            <a:pPr indent="0" lvl="0" marL="0" marR="0" rtl="0" algn="l">
              <a:lnSpc>
                <a:spcPct val="3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1 - изходен handshake режим</a:t>
            </a:r>
          </a:p>
          <a:p>
            <a:pPr indent="0" lvl="0" marL="0" marR="0" rtl="0" algn="l">
              <a:lnSpc>
                <a:spcPct val="3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PLS - Pulsed/Interlocked Handshake Operation Bit</a:t>
            </a:r>
          </a:p>
          <a:p>
            <a:pPr indent="0" lvl="0" marL="0" marR="0" rtl="0" algn="l">
              <a:lnSpc>
                <a:spcPct val="3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В сила при HNDS=“0”. При избран “interlocked handshake”</a:t>
            </a:r>
          </a:p>
          <a:p>
            <a:pPr indent="0" lvl="0" marL="0" marR="0" rtl="0" algn="l">
              <a:lnSpc>
                <a:spcPct val="3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, STRB е активен до 	“прихващане” на фронт от STRA.</a:t>
            </a:r>
          </a:p>
          <a:p>
            <a:pPr indent="0" lvl="0" marL="0" marR="0" rtl="0" algn="l">
              <a:lnSpc>
                <a:spcPct val="3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0 - Interlocked handshake</a:t>
            </a:r>
          </a:p>
          <a:p>
            <a:pPr indent="0" lvl="0" marL="0" marR="0" rtl="0" algn="l">
              <a:lnSpc>
                <a:spcPct val="3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1 - Pulsed handshake (STRB=“1” за 2 Е-clock цикъла)</a:t>
            </a:r>
          </a:p>
          <a:p>
            <a:pPr indent="0" lvl="0" marL="0" marR="0" rtl="0" algn="l">
              <a:lnSpc>
                <a:spcPct val="3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EGA - Active Edge for Strobe A Bit</a:t>
            </a:r>
          </a:p>
          <a:p>
            <a:pPr indent="0" lvl="0" marL="0" marR="0" rtl="0" algn="l">
              <a:lnSpc>
                <a:spcPct val="3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0 - STRA по заден фронт,   “1” активира изходите от порт С</a:t>
            </a:r>
          </a:p>
          <a:p>
            <a:pPr indent="0" lvl="0" marL="0" marR="0" rtl="0" algn="l">
              <a:lnSpc>
                <a:spcPct val="3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(output handshake) 	1 - STRA по преден фронт, “0” активира </a:t>
            </a:r>
          </a:p>
          <a:p>
            <a:pPr indent="0" lvl="0" marL="0" marR="0" rtl="0" algn="l">
              <a:lnSpc>
                <a:spcPct val="3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изходите от порт С (output handshake)</a:t>
            </a:r>
          </a:p>
          <a:p>
            <a:pPr indent="0" lvl="0" marL="0" marR="0" rtl="0" algn="l">
              <a:lnSpc>
                <a:spcPct val="3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INVB - Invert Strobe B Bit</a:t>
            </a:r>
          </a:p>
          <a:p>
            <a:pPr indent="0" lvl="0" marL="0" marR="0" rtl="0" algn="l">
              <a:lnSpc>
                <a:spcPct val="3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0 - активно ниво “0”	1 - активно ниво “1”.</a:t>
            </a:r>
          </a:p>
          <a:p>
            <a:pPr indent="0" lvl="0" marL="0" marR="0" rtl="0" algn="l">
              <a:lnSpc>
                <a:spcPct val="30000"/>
              </a:lnSpc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1" name="Shape 251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53" name="Shape 253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" type="subTitle"/>
          </p:nvPr>
        </p:nvSpPr>
        <p:spPr>
          <a:xfrm>
            <a:off x="228600" y="457200"/>
            <a:ext cx="86106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ОСОБЕНОСТИ НА ИЗХОДНИТЕ ШИНИ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Активно изходно ниво (low/high);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RESET –  задължително в неактивно състояние за ЕМК;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Електрически схеми при свързване към изходните шини на: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ЛС – повторител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                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ЛС  –  инвертор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0" name="Shape 260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" name="Shape 261"/>
          <p:cNvGrpSpPr/>
          <p:nvPr/>
        </p:nvGrpSpPr>
        <p:grpSpPr>
          <a:xfrm>
            <a:off x="228600" y="3124200"/>
            <a:ext cx="8324851" cy="3152775"/>
            <a:chOff x="122237" y="14033500"/>
            <a:chExt cx="16263938" cy="5881687"/>
          </a:xfrm>
        </p:grpSpPr>
        <p:sp>
          <p:nvSpPr>
            <p:cNvPr id="262" name="Shape 262"/>
            <p:cNvSpPr txBox="1"/>
            <p:nvPr/>
          </p:nvSpPr>
          <p:spPr>
            <a:xfrm>
              <a:off x="3959225" y="14033500"/>
              <a:ext cx="3168650" cy="2143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rIns="91425" wrap="square" tIns="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V</a:t>
              </a:r>
              <a:r>
                <a:rPr b="0" baseline="-2500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CC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Изпълнителен механизъм</a:t>
              </a:r>
            </a:p>
          </p:txBody>
        </p:sp>
        <p:cxnSp>
          <p:nvCxnSpPr>
            <p:cNvPr id="263" name="Shape 263"/>
            <p:cNvCxnSpPr/>
            <p:nvPr/>
          </p:nvCxnSpPr>
          <p:spPr>
            <a:xfrm>
              <a:off x="2317750" y="17002125"/>
              <a:ext cx="19208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64" name="Shape 264"/>
            <p:cNvSpPr/>
            <p:nvPr/>
          </p:nvSpPr>
          <p:spPr>
            <a:xfrm rot="5400000">
              <a:off x="4270375" y="16478250"/>
              <a:ext cx="1000125" cy="1063625"/>
            </a:xfrm>
            <a:prstGeom prst="flowChartExtra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5" name="Shape 265"/>
            <p:cNvSpPr txBox="1"/>
            <p:nvPr/>
          </p:nvSpPr>
          <p:spPr>
            <a:xfrm rot="10800000">
              <a:off x="4238625" y="16760031"/>
              <a:ext cx="531813" cy="500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6" name="Shape 266"/>
            <p:cNvCxnSpPr/>
            <p:nvPr/>
          </p:nvCxnSpPr>
          <p:spPr>
            <a:xfrm>
              <a:off x="5286375" y="17002125"/>
              <a:ext cx="19208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7" name="Shape 267"/>
            <p:cNvCxnSpPr/>
            <p:nvPr/>
          </p:nvCxnSpPr>
          <p:spPr>
            <a:xfrm>
              <a:off x="7207250" y="14351000"/>
              <a:ext cx="1587" cy="26511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68" name="Shape 268"/>
            <p:cNvSpPr txBox="1"/>
            <p:nvPr/>
          </p:nvSpPr>
          <p:spPr>
            <a:xfrm>
              <a:off x="7048500" y="14843125"/>
              <a:ext cx="317500" cy="762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Shape 269"/>
            <p:cNvSpPr/>
            <p:nvPr/>
          </p:nvSpPr>
          <p:spPr>
            <a:xfrm>
              <a:off x="7000875" y="16033750"/>
              <a:ext cx="396875" cy="396875"/>
            </a:xfrm>
            <a:prstGeom prst="flowChartMerg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0" name="Shape 270"/>
            <p:cNvCxnSpPr/>
            <p:nvPr/>
          </p:nvCxnSpPr>
          <p:spPr>
            <a:xfrm>
              <a:off x="6985000" y="16430625"/>
              <a:ext cx="4286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1" name="Shape 271"/>
            <p:cNvCxnSpPr/>
            <p:nvPr/>
          </p:nvCxnSpPr>
          <p:spPr>
            <a:xfrm flipH="1" rot="10800000">
              <a:off x="7048500" y="14319250"/>
              <a:ext cx="317500" cy="777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2" name="Shape 272"/>
            <p:cNvCxnSpPr/>
            <p:nvPr/>
          </p:nvCxnSpPr>
          <p:spPr>
            <a:xfrm flipH="1" rot="10800000">
              <a:off x="7508875" y="15859125"/>
              <a:ext cx="381000" cy="317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273" name="Shape 273"/>
            <p:cNvCxnSpPr/>
            <p:nvPr/>
          </p:nvCxnSpPr>
          <p:spPr>
            <a:xfrm flipH="1" rot="10800000">
              <a:off x="7524750" y="16033750"/>
              <a:ext cx="381000" cy="317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274" name="Shape 274"/>
            <p:cNvSpPr txBox="1"/>
            <p:nvPr/>
          </p:nvSpPr>
          <p:spPr>
            <a:xfrm>
              <a:off x="122237" y="15454313"/>
              <a:ext cx="3836987" cy="1000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rIns="91425" wrap="square" tIns="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Pin (изход на ЕМК)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Акт.ниво → 1/0 </a:t>
              </a:r>
            </a:p>
          </p:txBody>
        </p:sp>
        <p:cxnSp>
          <p:nvCxnSpPr>
            <p:cNvPr id="275" name="Shape 275"/>
            <p:cNvCxnSpPr/>
            <p:nvPr/>
          </p:nvCxnSpPr>
          <p:spPr>
            <a:xfrm flipH="1">
              <a:off x="2171700" y="17351375"/>
              <a:ext cx="796925" cy="412750"/>
            </a:xfrm>
            <a:prstGeom prst="bentConnector3">
              <a:avLst>
                <a:gd fmla="val -287564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6" name="Shape 276"/>
            <p:cNvCxnSpPr/>
            <p:nvPr/>
          </p:nvCxnSpPr>
          <p:spPr>
            <a:xfrm rot="10800000">
              <a:off x="2171700" y="18111786"/>
              <a:ext cx="796925" cy="461962"/>
            </a:xfrm>
            <a:prstGeom prst="bentConnector3">
              <a:avLst>
                <a:gd fmla="val -285882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77" name="Shape 277"/>
            <p:cNvSpPr txBox="1"/>
            <p:nvPr/>
          </p:nvSpPr>
          <p:spPr>
            <a:xfrm>
              <a:off x="4325937" y="19248438"/>
              <a:ext cx="9210675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rIns="91425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1" i="1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При RESET – ЗАДЪЛЖИТЕЛНО ИЗКЛЮЧЕН !</a:t>
              </a:r>
            </a:p>
          </p:txBody>
        </p:sp>
        <p:sp>
          <p:nvSpPr>
            <p:cNvPr id="278" name="Shape 278"/>
            <p:cNvSpPr txBox="1"/>
            <p:nvPr/>
          </p:nvSpPr>
          <p:spPr>
            <a:xfrm>
              <a:off x="6556375" y="17351375"/>
              <a:ext cx="1206500" cy="133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rIns="91425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НА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АК</a:t>
              </a:r>
            </a:p>
          </p:txBody>
        </p:sp>
        <p:sp>
          <p:nvSpPr>
            <p:cNvPr id="279" name="Shape 279"/>
            <p:cNvSpPr txBox="1"/>
            <p:nvPr/>
          </p:nvSpPr>
          <p:spPr>
            <a:xfrm>
              <a:off x="14541500" y="14033500"/>
              <a:ext cx="1066800" cy="920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rIns="91425" wrap="square" tIns="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V</a:t>
              </a:r>
              <a:r>
                <a:rPr b="0" baseline="-2500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CC</a:t>
              </a:r>
            </a:p>
          </p:txBody>
        </p:sp>
        <p:cxnSp>
          <p:nvCxnSpPr>
            <p:cNvPr id="280" name="Shape 280"/>
            <p:cNvCxnSpPr/>
            <p:nvPr/>
          </p:nvCxnSpPr>
          <p:spPr>
            <a:xfrm>
              <a:off x="10798175" y="17002125"/>
              <a:ext cx="19208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81" name="Shape 281"/>
            <p:cNvSpPr/>
            <p:nvPr/>
          </p:nvSpPr>
          <p:spPr>
            <a:xfrm rot="5400000">
              <a:off x="12750800" y="16478250"/>
              <a:ext cx="1000125" cy="1063625"/>
            </a:xfrm>
            <a:prstGeom prst="flowChartExtra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2" name="Shape 282"/>
            <p:cNvSpPr txBox="1"/>
            <p:nvPr/>
          </p:nvSpPr>
          <p:spPr>
            <a:xfrm rot="10800000">
              <a:off x="12719050" y="16760031"/>
              <a:ext cx="531813" cy="500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3" name="Shape 283"/>
            <p:cNvCxnSpPr/>
            <p:nvPr/>
          </p:nvCxnSpPr>
          <p:spPr>
            <a:xfrm>
              <a:off x="13766800" y="17002125"/>
              <a:ext cx="19208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4" name="Shape 284"/>
            <p:cNvCxnSpPr/>
            <p:nvPr/>
          </p:nvCxnSpPr>
          <p:spPr>
            <a:xfrm>
              <a:off x="15687675" y="14351000"/>
              <a:ext cx="1587" cy="26511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85" name="Shape 285"/>
            <p:cNvSpPr txBox="1"/>
            <p:nvPr/>
          </p:nvSpPr>
          <p:spPr>
            <a:xfrm>
              <a:off x="15528925" y="14843125"/>
              <a:ext cx="317500" cy="762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15481300" y="16033750"/>
              <a:ext cx="396875" cy="396875"/>
            </a:xfrm>
            <a:prstGeom prst="flowChartMerg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7" name="Shape 287"/>
            <p:cNvCxnSpPr/>
            <p:nvPr/>
          </p:nvCxnSpPr>
          <p:spPr>
            <a:xfrm>
              <a:off x="15465425" y="16430625"/>
              <a:ext cx="4286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8" name="Shape 288"/>
            <p:cNvCxnSpPr/>
            <p:nvPr/>
          </p:nvCxnSpPr>
          <p:spPr>
            <a:xfrm flipH="1" rot="10800000">
              <a:off x="15528925" y="14319250"/>
              <a:ext cx="317500" cy="777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9" name="Shape 289"/>
            <p:cNvCxnSpPr/>
            <p:nvPr/>
          </p:nvCxnSpPr>
          <p:spPr>
            <a:xfrm flipH="1" rot="10800000">
              <a:off x="15989300" y="15859125"/>
              <a:ext cx="381000" cy="317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290" name="Shape 290"/>
            <p:cNvCxnSpPr/>
            <p:nvPr/>
          </p:nvCxnSpPr>
          <p:spPr>
            <a:xfrm flipH="1" rot="10800000">
              <a:off x="16005175" y="16033750"/>
              <a:ext cx="381000" cy="317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291" name="Shape 291"/>
            <p:cNvCxnSpPr/>
            <p:nvPr/>
          </p:nvCxnSpPr>
          <p:spPr>
            <a:xfrm flipH="1">
              <a:off x="10652125" y="17351375"/>
              <a:ext cx="796925" cy="41275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92" name="Shape 292"/>
            <p:cNvCxnSpPr/>
            <p:nvPr/>
          </p:nvCxnSpPr>
          <p:spPr>
            <a:xfrm rot="10800000">
              <a:off x="10652125" y="18111786"/>
              <a:ext cx="796925" cy="461962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93" name="Shape 293"/>
            <p:cNvSpPr txBox="1"/>
            <p:nvPr/>
          </p:nvSpPr>
          <p:spPr>
            <a:xfrm>
              <a:off x="15036800" y="17351375"/>
              <a:ext cx="1206500" cy="133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rIns="91425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АК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НА</a:t>
              </a:r>
            </a:p>
          </p:txBody>
        </p:sp>
        <p:sp>
          <p:nvSpPr>
            <p:cNvPr id="294" name="Shape 294"/>
            <p:cNvSpPr/>
            <p:nvPr/>
          </p:nvSpPr>
          <p:spPr>
            <a:xfrm>
              <a:off x="13750925" y="16922750"/>
              <a:ext cx="160337" cy="160337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Shape 295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96" name="Shape 296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idx="1" type="subTitle"/>
          </p:nvPr>
        </p:nvSpPr>
        <p:spPr>
          <a:xfrm>
            <a:off x="228600" y="457200"/>
            <a:ext cx="86106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ОСОБЕНОСТИ НА ИЗХОДНИТЕ ШИНИ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Електрически схеми при свързване към изходните шини на: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Буфер с Транзистор (NPN)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       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Буфер с Транзистор (PNP)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sng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Shape 303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" name="Shape 304"/>
          <p:cNvGrpSpPr/>
          <p:nvPr/>
        </p:nvGrpSpPr>
        <p:grpSpPr>
          <a:xfrm>
            <a:off x="685800" y="2614612"/>
            <a:ext cx="7696200" cy="3241675"/>
            <a:chOff x="769937" y="2428875"/>
            <a:chExt cx="17502188" cy="6548437"/>
          </a:xfrm>
        </p:grpSpPr>
        <p:sp>
          <p:nvSpPr>
            <p:cNvPr id="305" name="Shape 305"/>
            <p:cNvSpPr txBox="1"/>
            <p:nvPr/>
          </p:nvSpPr>
          <p:spPr>
            <a:xfrm>
              <a:off x="4929187" y="2428875"/>
              <a:ext cx="3246437" cy="2143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rIns="91425" wrap="square" tIns="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V</a:t>
              </a:r>
              <a:r>
                <a:rPr b="0" baseline="-2500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CC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Изпълнителен</a:t>
              </a:r>
              <a:r>
                <a:rPr b="0" i="0" lang="en-US" sz="16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механизъм</a:t>
              </a:r>
            </a:p>
          </p:txBody>
        </p:sp>
        <p:cxnSp>
          <p:nvCxnSpPr>
            <p:cNvPr id="306" name="Shape 306"/>
            <p:cNvCxnSpPr/>
            <p:nvPr/>
          </p:nvCxnSpPr>
          <p:spPr>
            <a:xfrm>
              <a:off x="4987925" y="6318250"/>
              <a:ext cx="19208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07" name="Shape 307"/>
            <p:cNvCxnSpPr/>
            <p:nvPr/>
          </p:nvCxnSpPr>
          <p:spPr>
            <a:xfrm>
              <a:off x="8242300" y="5318125"/>
              <a:ext cx="7112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08" name="Shape 308"/>
            <p:cNvCxnSpPr/>
            <p:nvPr/>
          </p:nvCxnSpPr>
          <p:spPr>
            <a:xfrm>
              <a:off x="8255000" y="2746375"/>
              <a:ext cx="1587" cy="26511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09" name="Shape 309"/>
            <p:cNvSpPr txBox="1"/>
            <p:nvPr/>
          </p:nvSpPr>
          <p:spPr>
            <a:xfrm>
              <a:off x="8096250" y="3238500"/>
              <a:ext cx="317500" cy="762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Shape 310"/>
            <p:cNvSpPr/>
            <p:nvPr/>
          </p:nvSpPr>
          <p:spPr>
            <a:xfrm>
              <a:off x="8048625" y="4429125"/>
              <a:ext cx="396875" cy="396875"/>
            </a:xfrm>
            <a:prstGeom prst="flowChartMerg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1" name="Shape 311"/>
            <p:cNvCxnSpPr/>
            <p:nvPr/>
          </p:nvCxnSpPr>
          <p:spPr>
            <a:xfrm>
              <a:off x="8032750" y="4826000"/>
              <a:ext cx="4286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12" name="Shape 312"/>
            <p:cNvCxnSpPr/>
            <p:nvPr/>
          </p:nvCxnSpPr>
          <p:spPr>
            <a:xfrm flipH="1" rot="10800000">
              <a:off x="8096250" y="2714625"/>
              <a:ext cx="317500" cy="777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13" name="Shape 313"/>
            <p:cNvCxnSpPr/>
            <p:nvPr/>
          </p:nvCxnSpPr>
          <p:spPr>
            <a:xfrm flipH="1" rot="10800000">
              <a:off x="8556625" y="4254500"/>
              <a:ext cx="381000" cy="317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314" name="Shape 314"/>
            <p:cNvCxnSpPr/>
            <p:nvPr/>
          </p:nvCxnSpPr>
          <p:spPr>
            <a:xfrm flipH="1" rot="10800000">
              <a:off x="8572500" y="4429125"/>
              <a:ext cx="381000" cy="317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315" name="Shape 315"/>
            <p:cNvSpPr txBox="1"/>
            <p:nvPr/>
          </p:nvSpPr>
          <p:spPr>
            <a:xfrm>
              <a:off x="769937" y="4583112"/>
              <a:ext cx="4722812" cy="1000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rIns="91425" wrap="square" tIns="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Pin (изход на ЕМК)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Акт.ниво </a:t>
              </a:r>
              <a:r>
                <a:rPr b="0" i="0" lang="en-US" sz="1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→</a:t>
              </a:r>
              <a:r>
                <a:rPr b="0" i="0" lang="en-US" sz="16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1/0 </a:t>
              </a:r>
            </a:p>
          </p:txBody>
        </p:sp>
        <p:cxnSp>
          <p:nvCxnSpPr>
            <p:cNvPr id="316" name="Shape 316"/>
            <p:cNvCxnSpPr/>
            <p:nvPr/>
          </p:nvCxnSpPr>
          <p:spPr>
            <a:xfrm flipH="1">
              <a:off x="3775075" y="5746750"/>
              <a:ext cx="796925" cy="412750"/>
            </a:xfrm>
            <a:prstGeom prst="bentConnector3">
              <a:avLst>
                <a:gd fmla="val -600480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17" name="Shape 317"/>
            <p:cNvCxnSpPr/>
            <p:nvPr/>
          </p:nvCxnSpPr>
          <p:spPr>
            <a:xfrm rot="10800000">
              <a:off x="3790950" y="6507162"/>
              <a:ext cx="796925" cy="461962"/>
            </a:xfrm>
            <a:prstGeom prst="bentConnector3">
              <a:avLst>
                <a:gd fmla="val -601060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18" name="Shape 318"/>
            <p:cNvSpPr txBox="1"/>
            <p:nvPr/>
          </p:nvSpPr>
          <p:spPr>
            <a:xfrm>
              <a:off x="4090987" y="8310562"/>
              <a:ext cx="10321925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rIns="91425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1" i="1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ПРИ RESET – ЗАДЪЛЖИТЕЛНО ИЗКЛЮЧЕН !</a:t>
              </a:r>
            </a:p>
          </p:txBody>
        </p:sp>
        <p:sp>
          <p:nvSpPr>
            <p:cNvPr id="319" name="Shape 319"/>
            <p:cNvSpPr txBox="1"/>
            <p:nvPr/>
          </p:nvSpPr>
          <p:spPr>
            <a:xfrm>
              <a:off x="8670925" y="5699125"/>
              <a:ext cx="1206500" cy="133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rIns="91425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АК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НА</a:t>
              </a:r>
            </a:p>
          </p:txBody>
        </p:sp>
        <p:cxnSp>
          <p:nvCxnSpPr>
            <p:cNvPr id="320" name="Shape 320"/>
            <p:cNvCxnSpPr/>
            <p:nvPr/>
          </p:nvCxnSpPr>
          <p:spPr>
            <a:xfrm rot="10800000">
              <a:off x="7718425" y="5986462"/>
              <a:ext cx="0" cy="6651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1" name="Shape 321"/>
            <p:cNvCxnSpPr/>
            <p:nvPr/>
          </p:nvCxnSpPr>
          <p:spPr>
            <a:xfrm flipH="1">
              <a:off x="7718425" y="5889625"/>
              <a:ext cx="538162" cy="3016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2" name="Shape 322"/>
            <p:cNvCxnSpPr/>
            <p:nvPr/>
          </p:nvCxnSpPr>
          <p:spPr>
            <a:xfrm>
              <a:off x="7718425" y="6459537"/>
              <a:ext cx="538162" cy="2698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323" name="Shape 323"/>
            <p:cNvCxnSpPr/>
            <p:nvPr/>
          </p:nvCxnSpPr>
          <p:spPr>
            <a:xfrm rot="10800000">
              <a:off x="8256587" y="5224462"/>
              <a:ext cx="0" cy="6651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4" name="Shape 324"/>
            <p:cNvCxnSpPr/>
            <p:nvPr/>
          </p:nvCxnSpPr>
          <p:spPr>
            <a:xfrm rot="10800000">
              <a:off x="8240712" y="6731000"/>
              <a:ext cx="0" cy="6651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5" name="Shape 325"/>
            <p:cNvCxnSpPr/>
            <p:nvPr/>
          </p:nvCxnSpPr>
          <p:spPr>
            <a:xfrm>
              <a:off x="6908800" y="6318250"/>
              <a:ext cx="7937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6" name="Shape 326"/>
            <p:cNvCxnSpPr/>
            <p:nvPr/>
          </p:nvCxnSpPr>
          <p:spPr>
            <a:xfrm>
              <a:off x="8001000" y="7396162"/>
              <a:ext cx="4254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27" name="Shape 327"/>
            <p:cNvSpPr txBox="1"/>
            <p:nvPr/>
          </p:nvSpPr>
          <p:spPr>
            <a:xfrm>
              <a:off x="13939838" y="2908300"/>
              <a:ext cx="1455737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rIns="91425" wrap="square" tIns="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V</a:t>
              </a:r>
              <a:r>
                <a:rPr b="0" baseline="-2500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CC</a:t>
              </a:r>
            </a:p>
          </p:txBody>
        </p:sp>
        <p:cxnSp>
          <p:nvCxnSpPr>
            <p:cNvPr id="328" name="Shape 328"/>
            <p:cNvCxnSpPr/>
            <p:nvPr/>
          </p:nvCxnSpPr>
          <p:spPr>
            <a:xfrm>
              <a:off x="12287250" y="4540250"/>
              <a:ext cx="19208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9" name="Shape 329"/>
            <p:cNvCxnSpPr/>
            <p:nvPr/>
          </p:nvCxnSpPr>
          <p:spPr>
            <a:xfrm>
              <a:off x="15540038" y="5984875"/>
              <a:ext cx="7112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0" name="Shape 330"/>
            <p:cNvCxnSpPr/>
            <p:nvPr/>
          </p:nvCxnSpPr>
          <p:spPr>
            <a:xfrm>
              <a:off x="15347950" y="5715000"/>
              <a:ext cx="4286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1" name="Shape 331"/>
            <p:cNvCxnSpPr/>
            <p:nvPr/>
          </p:nvCxnSpPr>
          <p:spPr>
            <a:xfrm flipH="1" rot="10800000">
              <a:off x="15363825" y="3305175"/>
              <a:ext cx="317500" cy="777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2" name="Shape 332"/>
            <p:cNvCxnSpPr/>
            <p:nvPr/>
          </p:nvCxnSpPr>
          <p:spPr>
            <a:xfrm flipH="1" rot="10800000">
              <a:off x="15871825" y="5095875"/>
              <a:ext cx="381000" cy="317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333" name="Shape 333"/>
            <p:cNvCxnSpPr/>
            <p:nvPr/>
          </p:nvCxnSpPr>
          <p:spPr>
            <a:xfrm flipH="1" rot="10800000">
              <a:off x="15970250" y="5286375"/>
              <a:ext cx="381000" cy="317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334" name="Shape 334"/>
            <p:cNvCxnSpPr/>
            <p:nvPr/>
          </p:nvCxnSpPr>
          <p:spPr>
            <a:xfrm flipH="1">
              <a:off x="11074400" y="3968750"/>
              <a:ext cx="796925" cy="412750"/>
            </a:xfrm>
            <a:prstGeom prst="bentConnector3">
              <a:avLst>
                <a:gd fmla="val -1767505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5" name="Shape 335"/>
            <p:cNvCxnSpPr/>
            <p:nvPr/>
          </p:nvCxnSpPr>
          <p:spPr>
            <a:xfrm rot="10800000">
              <a:off x="11090275" y="4729162"/>
              <a:ext cx="796925" cy="461962"/>
            </a:xfrm>
            <a:prstGeom prst="bentConnector3">
              <a:avLst>
                <a:gd fmla="val -1768085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36" name="Shape 336"/>
            <p:cNvSpPr txBox="1"/>
            <p:nvPr/>
          </p:nvSpPr>
          <p:spPr>
            <a:xfrm>
              <a:off x="16521113" y="3937000"/>
              <a:ext cx="1751012" cy="133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rIns="91425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НА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АК</a:t>
              </a:r>
            </a:p>
          </p:txBody>
        </p:sp>
        <p:cxnSp>
          <p:nvCxnSpPr>
            <p:cNvPr id="337" name="Shape 337"/>
            <p:cNvCxnSpPr/>
            <p:nvPr/>
          </p:nvCxnSpPr>
          <p:spPr>
            <a:xfrm rot="10800000">
              <a:off x="15017750" y="4208462"/>
              <a:ext cx="0" cy="6651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8" name="Shape 338"/>
            <p:cNvCxnSpPr/>
            <p:nvPr/>
          </p:nvCxnSpPr>
          <p:spPr>
            <a:xfrm rot="10800000">
              <a:off x="15017751" y="4730750"/>
              <a:ext cx="522287" cy="2222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9" name="Shape 339"/>
            <p:cNvCxnSpPr/>
            <p:nvPr/>
          </p:nvCxnSpPr>
          <p:spPr>
            <a:xfrm flipH="1">
              <a:off x="15017750" y="4000500"/>
              <a:ext cx="523875" cy="4286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340" name="Shape 340"/>
            <p:cNvCxnSpPr/>
            <p:nvPr/>
          </p:nvCxnSpPr>
          <p:spPr>
            <a:xfrm rot="10800000">
              <a:off x="15555913" y="3335337"/>
              <a:ext cx="0" cy="6651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41" name="Shape 341"/>
            <p:cNvCxnSpPr/>
            <p:nvPr/>
          </p:nvCxnSpPr>
          <p:spPr>
            <a:xfrm flipH="1" rot="10800000">
              <a:off x="15540038" y="4953000"/>
              <a:ext cx="1587" cy="23971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42" name="Shape 342"/>
            <p:cNvCxnSpPr/>
            <p:nvPr/>
          </p:nvCxnSpPr>
          <p:spPr>
            <a:xfrm>
              <a:off x="14208125" y="4540250"/>
              <a:ext cx="7937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43" name="Shape 343"/>
            <p:cNvCxnSpPr/>
            <p:nvPr/>
          </p:nvCxnSpPr>
          <p:spPr>
            <a:xfrm>
              <a:off x="15332075" y="7350125"/>
              <a:ext cx="4254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44" name="Shape 344"/>
            <p:cNvSpPr txBox="1"/>
            <p:nvPr/>
          </p:nvSpPr>
          <p:spPr>
            <a:xfrm>
              <a:off x="15379700" y="6157912"/>
              <a:ext cx="317500" cy="762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Shape 345"/>
            <p:cNvSpPr/>
            <p:nvPr/>
          </p:nvSpPr>
          <p:spPr>
            <a:xfrm>
              <a:off x="15347950" y="5318125"/>
              <a:ext cx="396875" cy="396875"/>
            </a:xfrm>
            <a:prstGeom prst="flowChartMerg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Shape 34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47" name="Shape 347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idx="1" type="subTitle"/>
          </p:nvPr>
        </p:nvSpPr>
        <p:spPr>
          <a:xfrm>
            <a:off x="228600" y="457200"/>
            <a:ext cx="86106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ИНТЕРФЕЙСИ НА НС11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Аналогов интерфейс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Системата за АЦ преобразуване (A/D система) използва: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АЦП с последователна апроксимация и редистрибуция на заряда за преобразуване на аналоговия сигнал в цифров;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8-канална система (съответно 8-битов мултиплексор), 8-битова точност на преобразуване;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Не изисква външна S/H (sample and hold) верига поради ползване техника на разпределение на заряд; 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АЦП може да синхронизиран от системния (E clock) или от вътрешен RC осцилатор.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Състав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мултиплексор;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АЦП;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верига за цифров контрол;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структура за запомняне резултата от преобразуването.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4" name="Shape 354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Shape 355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56" name="Shape 356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subTitle"/>
          </p:nvPr>
        </p:nvSpPr>
        <p:spPr>
          <a:xfrm>
            <a:off x="228600" y="457200"/>
            <a:ext cx="86106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ИНТЕРФЕЙСИ НА НС11</a:t>
            </a:r>
          </a:p>
          <a:p>
            <a:pPr indent="0" lvl="0" marL="0" marR="0" rtl="0" algn="l">
              <a:lnSpc>
                <a:spcPct val="80000"/>
              </a:lnSpc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1" sz="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Паралелен интерфейс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Общо 5 (пет) I/O порта (А, В, С, D, E) за всички ЕМК от фамилията M68HC11 (E-серия) – до 38 използваеми линии в зависимост от избрания режим на работа.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Функциите на съответните изводи ЗАВИСЯТ ОТ РЕЖИМА на работа.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 Reset изводите могат да имат съответно състояние, различно от определените им работни функции.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Всеки извод се установява в определено логическо ниво в “0” или “1”.</a:t>
            </a: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graphicFrame>
        <p:nvGraphicFramePr>
          <p:cNvPr id="110" name="Shape 110"/>
          <p:cNvGraphicFramePr/>
          <p:nvPr/>
        </p:nvGraphicFramePr>
        <p:xfrm>
          <a:off x="1295400" y="2362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{D44E200C-4E0C-440D-AAC6-B22ACB80E25B}</a:tableStyleId>
              </a:tblPr>
              <a:tblGrid>
                <a:gridCol w="814375"/>
                <a:gridCol w="1114425"/>
                <a:gridCol w="1114425"/>
                <a:gridCol w="1325550"/>
                <a:gridCol w="2260600"/>
              </a:tblGrid>
              <a:tr h="630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Порт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I изводи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O изводи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I/O изводи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Съвместени функции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15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А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3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3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2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Таймер система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5B3D7"/>
                    </a:solidFill>
                  </a:tcPr>
                </a:tc>
              </a:tr>
              <a:tr h="315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B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-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8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-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Адреси А</a:t>
                      </a:r>
                      <a:r>
                        <a:rPr b="0" baseline="-2500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8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-А</a:t>
                      </a:r>
                      <a:r>
                        <a:rPr b="0" baseline="-2500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15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AC090"/>
                    </a:solidFill>
                  </a:tcPr>
                </a:tc>
              </a:tr>
              <a:tr h="568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C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-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-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8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Адреси А</a:t>
                      </a:r>
                      <a:r>
                        <a:rPr b="0" baseline="-2500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-А</a:t>
                      </a:r>
                      <a:r>
                        <a:rPr b="0" baseline="-2500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7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Данни (D</a:t>
                      </a:r>
                      <a:r>
                        <a:rPr b="0" baseline="-2500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-D</a:t>
                      </a:r>
                      <a:r>
                        <a:rPr b="0" baseline="-2500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7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)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AC090"/>
                    </a:solidFill>
                  </a:tcPr>
                </a:tc>
              </a:tr>
              <a:tr h="315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D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-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-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6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SCI, SPI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2D050"/>
                    </a:solidFill>
                  </a:tcPr>
                </a:tc>
              </a:tr>
              <a:tr h="315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E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8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-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-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АЦП 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46C0A"/>
                    </a:solidFill>
                  </a:tcPr>
                </a:tc>
              </a:tr>
            </a:tbl>
          </a:graphicData>
        </a:graphic>
      </p:graphicFrame>
      <p:sp>
        <p:nvSpPr>
          <p:cNvPr id="111" name="Shape 111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 txBox="1"/>
          <p:nvPr/>
        </p:nvSpPr>
        <p:spPr>
          <a:xfrm>
            <a:off x="457200" y="6324600"/>
            <a:ext cx="6934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А. Тодоров, кат. Компютърни системи ФКСУ – ТУ  СОФИЯ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14" name="Shape 11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idx="1" type="subTitle"/>
          </p:nvPr>
        </p:nvSpPr>
        <p:spPr>
          <a:xfrm>
            <a:off x="228600" y="457200"/>
            <a:ext cx="86106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АНАЛОГОВ ИНТЕРФЕЙС. БЛОКОВА СХЕМА НА АЦП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7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1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7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3" name="Shape 363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Shape 3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2037" y="1295400"/>
            <a:ext cx="7019925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Shape 365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66" name="Shape 366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idx="1" type="subTitle"/>
          </p:nvPr>
        </p:nvSpPr>
        <p:spPr>
          <a:xfrm>
            <a:off x="266700" y="260350"/>
            <a:ext cx="86106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АНАЛОГОВ ИНТЕРФЕЙС</a:t>
            </a: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АЦП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 Преобразуване - извършва се за сигнала от съответния аналогов вход, избран от мултиплексор (MUX).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Съдържа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 (1) капацитивен масив (DAC-digital-to-analog capacitor), (2) компаратор, (3) регистър за последователна апроксимация (SAR, successive approximation register).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Принцип на извършване на преобразуването – последователност от 8 операции сравнение, започващо от бита MSB. Всяко сравнение определя стойността на съответния бит в регистъра SAR.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DAC масива извършва 2 функции: </a:t>
            </a:r>
            <a:r>
              <a:rPr b="0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действа като S/H верига, осигурява напрежението за сравнение по време на апроксимацията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Резултата от сравнението се съхранява в SAR и след приключване процеса на АЦП се прехвърля в друг регистър.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Т.нар. “charge” помпа осигурява напрежение (7-8V, за време поне100μs) на превключване към гейтовете на аналоговите ключове в MUX. </a:t>
            </a: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Помпата се разрешава от бит ADPU на регистъра OPTION.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9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9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9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9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9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9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9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9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9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9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9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9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9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8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8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3" name="Shape 373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Shape 374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75" name="Shape 375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376" name="Shape 37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>
            <p:ph idx="1" type="subTitle"/>
          </p:nvPr>
        </p:nvSpPr>
        <p:spPr>
          <a:xfrm>
            <a:off x="228600" y="914400"/>
            <a:ext cx="86106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АНАЛОГОВ ИНТЕРФЕЙС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Аналогов вход – модел в sample режим</a:t>
            </a: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АПЦ се контролира от регистъра ADCTL</a:t>
            </a: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избор на аналогов вход за преобразуване;</a:t>
            </a: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показват статуса на преобразуване - дали се извършва единична или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непрекъсната конверсия;</a:t>
            </a: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определят дали преобразуването е от 1 или от няколко канала.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Регистри за съхранение на резултата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4 бр. 8-битови регистри ADR1-ADR4 съхраняват резултата от преобразуването. Всеки един от тях е достъпен за ЦП. Флагът (CCF) за край на преобразуването указва валидността на данните в регистрите за съхранение на резултата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</a:t>
            </a: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2" name="Shape 382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Shape 3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447800"/>
            <a:ext cx="6923087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Shape 384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85" name="Shape 385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386" name="Shape 38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idx="1" type="subTitle"/>
          </p:nvPr>
        </p:nvSpPr>
        <p:spPr>
          <a:xfrm>
            <a:off x="228600" y="457200"/>
            <a:ext cx="86106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АНАЛОГОВ ИНТЕРФЕЙС</a:t>
            </a: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1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Синхронизация</a:t>
            </a: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– бит CSEL (clock select) от регистъра OPTION определя дали АЦП използва системната (Е) тактова поредица или вътрешния RC тактов генератор (задължително при честота на E&lt;750KHz, но чувствителен на промяна на честотата - шум).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Последователност на преобразуване</a:t>
            </a: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АЦП извършва поредица от по 4 преобразувания (CCF=1 след всяко 4-то преобразуване). Преобразуването може да се извършва непрекъснато или да е единично.</a:t>
            </a: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2" name="Shape 392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Shape 3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225" y="3327400"/>
            <a:ext cx="8402637" cy="2905125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Shape 394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95" name="Shape 395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396" name="Shape 39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>
            <p:ph idx="1" type="subTitle"/>
          </p:nvPr>
        </p:nvSpPr>
        <p:spPr>
          <a:xfrm>
            <a:off x="114300" y="406400"/>
            <a:ext cx="8610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АНАЛОГОВ ИНТЕРФЕЙС РЕГИСТЪР OPTION</a:t>
            </a: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ADPU  (A/D Power-Up)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0 - АЦП-изключено (изключва захранването към АЦП системата);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1 - АЦП-включено.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CSEL -  избор на тактов източник (Clock Select)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0 – АЦП/EEPROM ползват системния E clock;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1 – АЦП/EEPROM ползват вътрешния RC clock.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IRQE  - </a:t>
            </a:r>
            <a:r>
              <a:rPr b="0" i="0" lang="en-US" sz="1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конфигурира IRQ за чувствителност по фронт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DLY - </a:t>
            </a:r>
            <a:r>
              <a:rPr b="0" i="0" lang="en-US" sz="1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включва закъснение на осцилатора при запускане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0 - изключва закъснението (ЦП продължава изпълнението 4 цикъла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          след Reset);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1 - включва закъснение от около 4000 E-clock цикъла (стабилизира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          честотата на кварцовия ТГ).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CME </a:t>
            </a:r>
            <a:r>
              <a:rPr b="0" i="0" lang="en-US" sz="1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 разрешава/забранява системата Clock Monitor;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CR[1:0] </a:t>
            </a:r>
            <a:r>
              <a:rPr b="0" i="0" lang="en-US" sz="1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 Prescaler битове за СОР системата.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Shape 402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3" name="Shape 4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4495800"/>
            <a:ext cx="7521575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Shape 404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05" name="Shape 405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06" name="Shape 40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>
            <p:ph idx="1" type="subTitle"/>
          </p:nvPr>
        </p:nvSpPr>
        <p:spPr>
          <a:xfrm>
            <a:off x="228600" y="381000"/>
            <a:ext cx="86106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АНАЛОГОВ ИНТЕРФЕЙС</a:t>
            </a: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Преобразуване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 начало 1 E-clock цикъл след запис на контролните битове в регистъра ADCTL (избор на канал и режим). Опорните напрежения V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RL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→ $00, V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RH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→ $FF. 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Входни канали: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16 аналогови входни канала за АЦП чрез MUX   (8 – от Е-порт от ЕМК, 4-вътрешни опорни/тест източници, 4-резервирани</a:t>
            </a:r>
            <a:r>
              <a:rPr b="0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indent="0" lvl="0" marL="0" marR="0" rtl="0" algn="l">
              <a:lnSpc>
                <a:spcPct val="70000"/>
              </a:lnSpc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7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1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7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Shape 412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3" name="Shape 4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2738437"/>
            <a:ext cx="4986337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Shape 414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15" name="Shape 415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16" name="Shape 41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>
            <p:ph idx="1" type="subTitle"/>
          </p:nvPr>
        </p:nvSpPr>
        <p:spPr>
          <a:xfrm>
            <a:off x="228600" y="381000"/>
            <a:ext cx="86106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АНАЛОГОВ ИНТЕРФЕЙС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Режими на работа:</a:t>
            </a: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Единичен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(single-channel, MULT=0). Варианти: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а) SCAN=0. Избраният канал се конвертира 4 последователни пъти и резултатите се съхраняват в регистри (ADR1) до (ADR4). След това очаква нова команда в регистъра ADCTL;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б) SCAN=1. Резултатът от 5-то преобразуване се съхранява в регистър (ADR1), припокривайки първото, от 6-то - в (ADR2) и т.н.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Групов 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(multi-channel, MULT=1). Варианти: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a) SCAN=0. Избрана група от 4 канала се преобразуват еднократно. Резултатите се записват в регистри (ADR1) до (ADR4). След това очаква нова команда в регистъра ADCTL; 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б) SCAN=1. Избраната група канали се преобразува непрекъснато, като 5-то преобразуване се записва отново в регистър (ADR1), 6-то в (ADR2) и т.н.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7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7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7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7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7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7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7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7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7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7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7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7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7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Shape 422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Shape 423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24" name="Shape 424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25" name="Shape 42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/>
          <p:nvPr>
            <p:ph idx="1" type="subTitle"/>
          </p:nvPr>
        </p:nvSpPr>
        <p:spPr>
          <a:xfrm>
            <a:off x="228600" y="381000"/>
            <a:ext cx="8610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АНАЛОГОВ ИНТЕРФЕЙС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 режими Stop, Wait – преобразуването се спира. Излизане: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 от режим Wait - резултатите в изходите са валидни още при 1-то преобразуване;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 от режим Stop - опорните източници за изключени, необходима е стабилизация. При изход със закъснение (DLY=1, OPTION регистър) – стабилно преобразуване, при (DLY=0) е необходимо време от 10ms за стабилизация на веригата и валидност на резултатите.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ADCTRL - АЦП контролен/статус регистър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Всички битове с изключение на бит 7 (статус-индикатор) и бит 6 (чете се винаги 0) могат да бъдат четени. При запис в ADCTL – начало на преобразуване. За изход – отново запис (ново преобразуване, прекратява старото).</a:t>
            </a:r>
          </a:p>
          <a:p>
            <a:pPr indent="0" lvl="0" marL="0" marR="0" rtl="0" algn="l">
              <a:lnSpc>
                <a:spcPct val="80000"/>
              </a:lnSpc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6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1" name="Shape 4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5200" y="4953000"/>
            <a:ext cx="71120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Shape 43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33" name="Shape 433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34" name="Shape 43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/>
          <p:nvPr>
            <p:ph idx="1" type="subTitle"/>
          </p:nvPr>
        </p:nvSpPr>
        <p:spPr>
          <a:xfrm>
            <a:off x="228600" y="381000"/>
            <a:ext cx="86106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АНАЛОГОВ ИНТЕРФЕЙС</a:t>
            </a:r>
          </a:p>
          <a:p>
            <a:pPr indent="0" lvl="0" marL="0" marR="0" rtl="0" algn="l">
              <a:lnSpc>
                <a:spcPct val="7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ADCTRL - АЦП контролен/статус регистър</a:t>
            </a:r>
          </a:p>
          <a:p>
            <a:pPr indent="0" lvl="0" marL="0" marR="0" rtl="0" algn="l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CCF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– флаг за завършване на преобразуването. Установява се в “1” и валидни данни в регистрите с резултата. При запис в ADCTRL винаги се нулира и започва ново преобразуване. При непрекъснат режим се установява в “1” след първото преобразуване;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Бит 6 – чете се “0”, неизползван; 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SCAN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– бит непрекъснато сканиране. 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“0” - първите 4 преобразувания се извършват еднократно и се записват в изходните регистри; 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“1”-  непрекъснато преобразуване.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MULT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– бит за избор на режим групов/единичен.  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“0” - извършват се 4 поредни преобразувания на 1 канал, избран от битове CD до CA (битове [3:0]);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“1” - извършва се едновременно преобразуване на 4 канала и се записват в съответните изходни регистри (всеки входен канал в един регистър).</a:t>
            </a:r>
          </a:p>
          <a:p>
            <a:pPr indent="0" lvl="0" marL="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Shape 440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Shape 441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42" name="Shape 442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43" name="Shape 443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>
            <p:ph idx="1" type="subTitle"/>
          </p:nvPr>
        </p:nvSpPr>
        <p:spPr>
          <a:xfrm>
            <a:off x="228600" y="381000"/>
            <a:ext cx="8610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АНАЛОГОВ ИНТЕРФЕЙС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ADCTRL - АЦП контролен/статус регистър (продължение)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CD,CC,CB,CA – битове за избор на канал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 избран режим MULT=1, битовете (CB,CA) са без значение, като битове CD и CC определят групата от 4 канала за преобразуване.</a:t>
            </a:r>
          </a:p>
          <a:p>
            <a:pPr indent="0" lvl="0" marL="0" marR="0" rtl="0" algn="l">
              <a:lnSpc>
                <a:spcPct val="70000"/>
              </a:lnSpc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6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6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9" name="Shape 449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0" name="Shape 4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2743200"/>
            <a:ext cx="4867275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Shape 451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52" name="Shape 452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53" name="Shape 453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subTitle"/>
          </p:nvPr>
        </p:nvSpPr>
        <p:spPr>
          <a:xfrm>
            <a:off x="228600" y="457200"/>
            <a:ext cx="86106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ИНТЕРФЕЙСИ НА НС11</a:t>
            </a: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Паралелен интерфейс - Порт А (PORTA)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Използват се за общо предназначение или от таймерната система, 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3 входни извода;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3 изходни извода;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2 двупосочни I/O извода.			          PORTA / PACTL</a:t>
            </a:r>
          </a:p>
          <a:p>
            <a:pPr indent="0" lvl="0" marL="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3124200"/>
            <a:ext cx="85344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5029200"/>
            <a:ext cx="8467725" cy="1143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Shape 123"/>
          <p:cNvCxnSpPr/>
          <p:nvPr/>
        </p:nvCxnSpPr>
        <p:spPr>
          <a:xfrm rot="5400000">
            <a:off x="5181600" y="5334000"/>
            <a:ext cx="685800" cy="228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lg" w="lg" type="stealth"/>
          </a:ln>
        </p:spPr>
      </p:cxnSp>
      <p:cxnSp>
        <p:nvCxnSpPr>
          <p:cNvPr id="124" name="Shape 124"/>
          <p:cNvCxnSpPr/>
          <p:nvPr/>
        </p:nvCxnSpPr>
        <p:spPr>
          <a:xfrm rot="5400000">
            <a:off x="1600200" y="5334000"/>
            <a:ext cx="685800" cy="228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lg" w="lg" type="stealth"/>
          </a:ln>
        </p:spPr>
      </p:cxnSp>
      <p:sp>
        <p:nvSpPr>
          <p:cNvPr id="125" name="Shape 125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26" name="Shape 126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>
            <p:ph idx="1" type="subTitle"/>
          </p:nvPr>
        </p:nvSpPr>
        <p:spPr>
          <a:xfrm>
            <a:off x="228600" y="381000"/>
            <a:ext cx="8610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АНАЛОГОВ ИНТЕРФЕЙС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A/D регистри с резултата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Съдържат 8-битов резултат от преобразуването. Само за четене!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Валидни данни - при CCF=1 (регистър ADCTL) → край  на преобразуването.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12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Shape 459"/>
          <p:cNvSpPr txBox="1"/>
          <p:nvPr/>
        </p:nvSpPr>
        <p:spPr>
          <a:xfrm>
            <a:off x="0" y="-7620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0" name="Shape 4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2514600"/>
            <a:ext cx="60198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Shape 461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62" name="Shape 462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63" name="Shape 463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/>
          <p:nvPr>
            <p:ph idx="1" type="body"/>
          </p:nvPr>
        </p:nvSpPr>
        <p:spPr>
          <a:xfrm>
            <a:off x="457200" y="13716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4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КРАЙ НА ЛЕКЦИЯТА</a:t>
            </a:r>
          </a:p>
        </p:txBody>
      </p:sp>
      <p:sp>
        <p:nvSpPr>
          <p:cNvPr id="469" name="Shape 469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70" name="Shape 470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71" name="Shape 471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subTitle"/>
          </p:nvPr>
        </p:nvSpPr>
        <p:spPr>
          <a:xfrm>
            <a:off x="228600" y="457200"/>
            <a:ext cx="861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16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ИНТЕРФЕЙСИ НА НС11</a:t>
            </a:r>
          </a:p>
          <a:p>
            <a:pPr indent="0" lvl="0" marL="0" marR="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Паралелен интерфейс - Порт А (продължение)</a:t>
            </a:r>
          </a:p>
          <a:p>
            <a:pPr indent="0" lvl="0" marL="0" marR="0" rtl="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Описание на битовете за определяне посоката на РА3, РА7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в регистъра PACТL: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DDRA7 - Определя посоката на бит РА7.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0 – вход; 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1 – изход;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РА ползва РА7 като вход, като ОС или с общо предназначение.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DDRA3 -Определя посоката на бит РА3.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0 – вход; 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1 – изход;</a:t>
            </a: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12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35" name="Shape 135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subTitle"/>
          </p:nvPr>
        </p:nvSpPr>
        <p:spPr>
          <a:xfrm>
            <a:off x="228600" y="457200"/>
            <a:ext cx="86106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ИНТЕРФЕЙСИ НА НС11</a:t>
            </a: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Паралелен интерфейс - Порт В (PORTB)</a:t>
            </a:r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 режими Single-chip (ЕМК) или Bootstrap – ИЗХОДИ с общо предназначение;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В режими Expanded (МП) или Test – старши АДРЕСИ (А8-А15) - ИЗХОДИ.</a:t>
            </a: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1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587" y="3200400"/>
            <a:ext cx="7948612" cy="299243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45" name="Shape 145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subTitle"/>
          </p:nvPr>
        </p:nvSpPr>
        <p:spPr>
          <a:xfrm>
            <a:off x="228600" y="457200"/>
            <a:ext cx="86106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ИНТЕРФЕЙСИ НА НС11</a:t>
            </a:r>
          </a:p>
          <a:p>
            <a:pPr indent="0" lvl="0" marL="0" marR="0" rtl="0" algn="l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Паралелен интерфейс - Порт С (PORTC)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В режими Single-chip (ЕМК) или Bootstrap – входове в състояние H.I. (битовете от регистър DDRC установени в “0”);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В режими Expanded (МП) или Test – Мултиплексирани младши АДРЕСИ (А0-А7)/ДАННИ (D0-D7). Посока на данните – от DDRС. 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 режим MП асоциираният регистър към порта (PORTCL /долу/ – като външно адресируем. Участва в handshake механизма.</a:t>
            </a:r>
          </a:p>
          <a:p>
            <a:pPr indent="0" lvl="0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9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9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311525"/>
            <a:ext cx="8153400" cy="308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55" name="Shape 155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subTitle"/>
          </p:nvPr>
        </p:nvSpPr>
        <p:spPr>
          <a:xfrm>
            <a:off x="228600" y="457200"/>
            <a:ext cx="8610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ИНТЕРФЕЙСИ НА НС11</a:t>
            </a: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700" u="sng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700" u="sng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700" u="sng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700" u="sng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Паралелен интерфейс - Порт С (продължение) – регистър DDRC</a:t>
            </a: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DDRC[7:0] - определят посоката на предаване на данни в Порт С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0 – вход; 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1 – изход;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Във варианта на H.I. изходен handshake режим, съответните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DDRC битове следва да се нулират.</a:t>
            </a: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8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4953000"/>
            <a:ext cx="79248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" y="1143000"/>
            <a:ext cx="7507287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66" name="Shape 166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subTitle"/>
          </p:nvPr>
        </p:nvSpPr>
        <p:spPr>
          <a:xfrm>
            <a:off x="228600" y="457200"/>
            <a:ext cx="8610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ИНТЕРФЕЙСИ НА НС11</a:t>
            </a:r>
          </a:p>
          <a:p>
            <a:pPr indent="0" lvl="0" marL="0" marR="0" rtl="0" algn="l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Паралелен интерфейс – Порт D (PORTD)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Използва само 6 бита – от 0 до 5.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Във всички режими битове D[5:0] са: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I/O с общо предназначение 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Шини на сериен асинхронен интерфейс SCI 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Шини на  синхронен сериен  интерфейс SPI 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 Reset - D[5:0] → входове с H.I. (битовете от  съответния регистър DDRD са нулирани).</a:t>
            </a:r>
          </a:p>
          <a:p>
            <a:pPr indent="0" lvl="0" marL="0" marR="0" rtl="0" algn="l">
              <a:lnSpc>
                <a:spcPct val="7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4038600"/>
            <a:ext cx="8763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76" name="Shape 176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subTitle"/>
          </p:nvPr>
        </p:nvSpPr>
        <p:spPr>
          <a:xfrm>
            <a:off x="228600" y="457200"/>
            <a:ext cx="86106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ИНТЕРФЕЙСИ НА НС11</a:t>
            </a: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Паралелен интерфейс – Порт D (продължение) - регистър DDRD</a:t>
            </a:r>
          </a:p>
          <a:p>
            <a:pPr indent="0" lvl="0" marL="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 [7:6] – не се ползват (винаги се чете “0” от тях);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DDRD[5:0] – за определяне посоката на порт D;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0 - вход;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1 - изход.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Освен това, при бит 5 от DDRD=“1” и MSTR=“1” от SPCR извод PD5/SS е с общо предназначение.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9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Shape 183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237" y="4724400"/>
            <a:ext cx="8589962" cy="1447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Shape 185"/>
          <p:cNvCxnSpPr/>
          <p:nvPr/>
        </p:nvCxnSpPr>
        <p:spPr>
          <a:xfrm>
            <a:off x="990600" y="3962400"/>
            <a:ext cx="3048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86" name="Shape 18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87" name="Shape 187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