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9144000" cy="6858000"/>
  <p:embeddedFontLst>
    <p:embeddedFont>
      <p:font typeface="Palatino Linotype"/>
      <p:regular r:id="rId31"/>
      <p:bold r:id="rId32"/>
      <p:italic r:id="rId33"/>
      <p:boldItalic r:id="rId34"/>
    </p:embeddedFont>
    <p:embeddedFont>
      <p:font typeface="Rambla"/>
      <p:regular r:id="rId35"/>
      <p:bold r:id="rId36"/>
      <p:italic r:id="rId37"/>
      <p:boldItalic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BBE22E0-D604-459E-8219-6ACCA9982B38}">
  <a:tblStyle styleId="{CBBE22E0-D604-459E-8219-6ACCA9982B3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4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alatinoLinotype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PalatinoLinotype-italic.fntdata"/><Relationship Id="rId10" Type="http://schemas.openxmlformats.org/officeDocument/2006/relationships/slide" Target="slides/slide4.xml"/><Relationship Id="rId32" Type="http://schemas.openxmlformats.org/officeDocument/2006/relationships/font" Target="fonts/PalatinoLinotype-bold.fntdata"/><Relationship Id="rId13" Type="http://schemas.openxmlformats.org/officeDocument/2006/relationships/slide" Target="slides/slide7.xml"/><Relationship Id="rId35" Type="http://schemas.openxmlformats.org/officeDocument/2006/relationships/font" Target="fonts/Rambla-regular.fntdata"/><Relationship Id="rId12" Type="http://schemas.openxmlformats.org/officeDocument/2006/relationships/slide" Target="slides/slide6.xml"/><Relationship Id="rId34" Type="http://schemas.openxmlformats.org/officeDocument/2006/relationships/font" Target="fonts/PalatinoLinotype-boldItalic.fntdata"/><Relationship Id="rId15" Type="http://schemas.openxmlformats.org/officeDocument/2006/relationships/slide" Target="slides/slide9.xml"/><Relationship Id="rId37" Type="http://schemas.openxmlformats.org/officeDocument/2006/relationships/font" Target="fonts/Rambla-italic.fntdata"/><Relationship Id="rId14" Type="http://schemas.openxmlformats.org/officeDocument/2006/relationships/slide" Target="slides/slide8.xml"/><Relationship Id="rId36" Type="http://schemas.openxmlformats.org/officeDocument/2006/relationships/font" Target="fonts/Rambla-bold.fntdata"/><Relationship Id="rId17" Type="http://schemas.openxmlformats.org/officeDocument/2006/relationships/slide" Target="slides/slide11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10.xml"/><Relationship Id="rId38" Type="http://schemas.openxmlformats.org/officeDocument/2006/relationships/font" Target="fonts/Rambla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180012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1" name="Shape 511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2" name="Shape 522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3" name="Shape 54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2" name="Shape 552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2" name="Shape 562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2" name="Shape 572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5" name="Shape 585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7" name="Shape 59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7" name="Shape 60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0" name="Shape 620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3" name="Shape 633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3" name="Shape 43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subTitle"/>
          </p:nvPr>
        </p:nvSpPr>
        <p:spPr>
          <a:xfrm>
            <a:off x="228600" y="304800"/>
            <a:ext cx="86106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159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1596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ЛЕКЦИЯ № 8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571500" lvl="3" marL="19431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Прекъсвания – видове</a:t>
            </a:r>
          </a:p>
          <a:p>
            <a:pPr indent="-571500" lvl="3" marL="19431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Организация  на стека</a:t>
            </a:r>
          </a:p>
          <a:p>
            <a:pPr indent="-571500" lvl="3" marL="19431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Алгоритъм за прекъсване</a:t>
            </a:r>
          </a:p>
          <a:p>
            <a:pPr indent="-571500" lvl="3" marL="19431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Вектори за прекъсване</a:t>
            </a:r>
          </a:p>
          <a:p>
            <a:pPr indent="-571500" lvl="3" marL="19431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8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Енергоспестяващи  режими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rgbClr val="7F7F7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3" name="Shape 10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subTitle"/>
          </p:nvPr>
        </p:nvSpPr>
        <p:spPr>
          <a:xfrm>
            <a:off x="285750" y="457200"/>
            <a:ext cx="8610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В ЕМК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Прекъсване през вход IRQ: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Допълнително маскирано прекъсване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през външен вход за ЕМК;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Задействане – по ниско ниво на сигнала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от източника на прекъсване;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Свързване на няколко източника в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схема “жично ИЛИ”;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Флагът I от контролния регистър CCR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се установява в “1” (заявка за прекъсване)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 може да се нулира SW след обслужване на прекъсването. 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" name="Shape 291"/>
          <p:cNvGrpSpPr/>
          <p:nvPr/>
        </p:nvGrpSpPr>
        <p:grpSpPr>
          <a:xfrm>
            <a:off x="5864225" y="2019300"/>
            <a:ext cx="3124200" cy="3136900"/>
            <a:chOff x="2854325" y="16124238"/>
            <a:chExt cx="7808912" cy="7843838"/>
          </a:xfrm>
        </p:grpSpPr>
        <p:sp>
          <p:nvSpPr>
            <p:cNvPr id="292" name="Shape 292"/>
            <p:cNvSpPr txBox="1"/>
            <p:nvPr/>
          </p:nvSpPr>
          <p:spPr>
            <a:xfrm>
              <a:off x="6092825" y="16124238"/>
              <a:ext cx="1385887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V</a:t>
              </a:r>
              <a:r>
                <a:rPr b="0" baseline="-2500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</a:t>
              </a:r>
            </a:p>
          </p:txBody>
        </p:sp>
        <p:cxnSp>
          <p:nvCxnSpPr>
            <p:cNvPr id="293" name="Shape 293"/>
            <p:cNvCxnSpPr/>
            <p:nvPr/>
          </p:nvCxnSpPr>
          <p:spPr>
            <a:xfrm>
              <a:off x="6607175" y="18651538"/>
              <a:ext cx="21875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4" name="Shape 294"/>
            <p:cNvCxnSpPr/>
            <p:nvPr/>
          </p:nvCxnSpPr>
          <p:spPr>
            <a:xfrm>
              <a:off x="7683500" y="16157575"/>
              <a:ext cx="0" cy="34115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95" name="Shape 295"/>
            <p:cNvSpPr txBox="1"/>
            <p:nvPr/>
          </p:nvSpPr>
          <p:spPr>
            <a:xfrm>
              <a:off x="7524750" y="16906875"/>
              <a:ext cx="317500" cy="762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6" name="Shape 296"/>
            <p:cNvCxnSpPr/>
            <p:nvPr/>
          </p:nvCxnSpPr>
          <p:spPr>
            <a:xfrm flipH="1" rot="10800000">
              <a:off x="7524750" y="16125825"/>
              <a:ext cx="317500" cy="777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7" name="Shape 297"/>
            <p:cNvCxnSpPr/>
            <p:nvPr/>
          </p:nvCxnSpPr>
          <p:spPr>
            <a:xfrm flipH="1">
              <a:off x="4410075" y="18907125"/>
              <a:ext cx="990600" cy="574675"/>
            </a:xfrm>
            <a:prstGeom prst="bentConnector3">
              <a:avLst>
                <a:gd fmla="val 411390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98" name="Shape 298"/>
            <p:cNvSpPr txBox="1"/>
            <p:nvPr/>
          </p:nvSpPr>
          <p:spPr>
            <a:xfrm>
              <a:off x="8143875" y="18907125"/>
              <a:ext cx="2519362" cy="12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вход IRQ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на ЕМК</a:t>
              </a:r>
            </a:p>
          </p:txBody>
        </p:sp>
        <p:cxnSp>
          <p:nvCxnSpPr>
            <p:cNvPr id="299" name="Shape 299"/>
            <p:cNvCxnSpPr/>
            <p:nvPr/>
          </p:nvCxnSpPr>
          <p:spPr>
            <a:xfrm rot="10800000">
              <a:off x="6067425" y="19399251"/>
              <a:ext cx="0" cy="665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0" name="Shape 300"/>
            <p:cNvCxnSpPr/>
            <p:nvPr/>
          </p:nvCxnSpPr>
          <p:spPr>
            <a:xfrm flipH="1">
              <a:off x="6067425" y="19302413"/>
              <a:ext cx="538162" cy="301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1" name="Shape 301"/>
            <p:cNvCxnSpPr/>
            <p:nvPr/>
          </p:nvCxnSpPr>
          <p:spPr>
            <a:xfrm>
              <a:off x="6067425" y="19872325"/>
              <a:ext cx="538162" cy="269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02" name="Shape 302"/>
            <p:cNvCxnSpPr/>
            <p:nvPr/>
          </p:nvCxnSpPr>
          <p:spPr>
            <a:xfrm rot="10800000">
              <a:off x="6605587" y="18637251"/>
              <a:ext cx="0" cy="665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3" name="Shape 303"/>
            <p:cNvCxnSpPr/>
            <p:nvPr/>
          </p:nvCxnSpPr>
          <p:spPr>
            <a:xfrm rot="10800000">
              <a:off x="6589712" y="20143786"/>
              <a:ext cx="0" cy="665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4" name="Shape 304"/>
            <p:cNvCxnSpPr/>
            <p:nvPr/>
          </p:nvCxnSpPr>
          <p:spPr>
            <a:xfrm>
              <a:off x="4651375" y="19732625"/>
              <a:ext cx="14001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5" name="Shape 305"/>
            <p:cNvCxnSpPr/>
            <p:nvPr/>
          </p:nvCxnSpPr>
          <p:spPr>
            <a:xfrm>
              <a:off x="6350000" y="20808950"/>
              <a:ext cx="4254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06" name="Shape 306"/>
            <p:cNvSpPr txBox="1"/>
            <p:nvPr/>
          </p:nvSpPr>
          <p:spPr>
            <a:xfrm>
              <a:off x="2936875" y="23126700"/>
              <a:ext cx="3155950" cy="809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Източник N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07" name="Shape 307"/>
            <p:cNvCxnSpPr/>
            <p:nvPr/>
          </p:nvCxnSpPr>
          <p:spPr>
            <a:xfrm flipH="1" rot="10800000">
              <a:off x="4854575" y="18683287"/>
              <a:ext cx="285750" cy="381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08" name="Shape 308"/>
            <p:cNvSpPr txBox="1"/>
            <p:nvPr/>
          </p:nvSpPr>
          <p:spPr>
            <a:xfrm>
              <a:off x="2854325" y="19872325"/>
              <a:ext cx="3048000" cy="8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Източник 1</a:t>
              </a:r>
            </a:p>
          </p:txBody>
        </p:sp>
        <p:cxnSp>
          <p:nvCxnSpPr>
            <p:cNvPr id="309" name="Shape 309"/>
            <p:cNvCxnSpPr/>
            <p:nvPr/>
          </p:nvCxnSpPr>
          <p:spPr>
            <a:xfrm>
              <a:off x="7681912" y="19843750"/>
              <a:ext cx="0" cy="622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10" name="Shape 310"/>
            <p:cNvSpPr/>
            <p:nvPr/>
          </p:nvSpPr>
          <p:spPr>
            <a:xfrm>
              <a:off x="7602537" y="18586450"/>
              <a:ext cx="136525" cy="136525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1" name="Shape 311"/>
            <p:cNvCxnSpPr/>
            <p:nvPr/>
          </p:nvCxnSpPr>
          <p:spPr>
            <a:xfrm>
              <a:off x="3330575" y="19731038"/>
              <a:ext cx="14001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12" name="Shape 312"/>
            <p:cNvCxnSpPr/>
            <p:nvPr/>
          </p:nvCxnSpPr>
          <p:spPr>
            <a:xfrm flipH="1" rot="10800000">
              <a:off x="5178425" y="18667412"/>
              <a:ext cx="285750" cy="381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3" name="Shape 313"/>
            <p:cNvCxnSpPr/>
            <p:nvPr/>
          </p:nvCxnSpPr>
          <p:spPr>
            <a:xfrm flipH="1" rot="10800000">
              <a:off x="5029200" y="18649950"/>
              <a:ext cx="285750" cy="381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4" name="Shape 314"/>
            <p:cNvCxnSpPr/>
            <p:nvPr/>
          </p:nvCxnSpPr>
          <p:spPr>
            <a:xfrm>
              <a:off x="8318500" y="18651538"/>
              <a:ext cx="14001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15" name="Shape 315"/>
            <p:cNvCxnSpPr/>
            <p:nvPr/>
          </p:nvCxnSpPr>
          <p:spPr>
            <a:xfrm flipH="1">
              <a:off x="4394200" y="22066250"/>
              <a:ext cx="990600" cy="574675"/>
            </a:xfrm>
            <a:prstGeom prst="bentConnector3">
              <a:avLst>
                <a:gd fmla="val 413793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6" name="Shape 316"/>
            <p:cNvCxnSpPr/>
            <p:nvPr/>
          </p:nvCxnSpPr>
          <p:spPr>
            <a:xfrm rot="10800000">
              <a:off x="6051550" y="22558376"/>
              <a:ext cx="0" cy="665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7" name="Shape 317"/>
            <p:cNvCxnSpPr/>
            <p:nvPr/>
          </p:nvCxnSpPr>
          <p:spPr>
            <a:xfrm flipH="1">
              <a:off x="6051550" y="22461538"/>
              <a:ext cx="538162" cy="301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8" name="Shape 318"/>
            <p:cNvCxnSpPr/>
            <p:nvPr/>
          </p:nvCxnSpPr>
          <p:spPr>
            <a:xfrm>
              <a:off x="6051550" y="23031450"/>
              <a:ext cx="538162" cy="269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19" name="Shape 319"/>
            <p:cNvCxnSpPr/>
            <p:nvPr/>
          </p:nvCxnSpPr>
          <p:spPr>
            <a:xfrm rot="10800000">
              <a:off x="6589712" y="21796376"/>
              <a:ext cx="0" cy="665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0" name="Shape 320"/>
            <p:cNvCxnSpPr/>
            <p:nvPr/>
          </p:nvCxnSpPr>
          <p:spPr>
            <a:xfrm rot="10800000">
              <a:off x="6573837" y="23302911"/>
              <a:ext cx="0" cy="665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1" name="Shape 321"/>
            <p:cNvCxnSpPr/>
            <p:nvPr/>
          </p:nvCxnSpPr>
          <p:spPr>
            <a:xfrm>
              <a:off x="4635500" y="22891750"/>
              <a:ext cx="14001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2" name="Shape 322"/>
            <p:cNvCxnSpPr/>
            <p:nvPr/>
          </p:nvCxnSpPr>
          <p:spPr>
            <a:xfrm>
              <a:off x="6334125" y="23968075"/>
              <a:ext cx="4254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3" name="Shape 323"/>
            <p:cNvCxnSpPr/>
            <p:nvPr/>
          </p:nvCxnSpPr>
          <p:spPr>
            <a:xfrm flipH="1" rot="10800000">
              <a:off x="4838700" y="21842412"/>
              <a:ext cx="285750" cy="381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4" name="Shape 324"/>
            <p:cNvCxnSpPr/>
            <p:nvPr/>
          </p:nvCxnSpPr>
          <p:spPr>
            <a:xfrm>
              <a:off x="3444875" y="20923250"/>
              <a:ext cx="0" cy="8731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5" name="Shape 325"/>
            <p:cNvCxnSpPr/>
            <p:nvPr/>
          </p:nvCxnSpPr>
          <p:spPr>
            <a:xfrm>
              <a:off x="3314700" y="22890163"/>
              <a:ext cx="14001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26" name="Shape 326"/>
            <p:cNvCxnSpPr/>
            <p:nvPr/>
          </p:nvCxnSpPr>
          <p:spPr>
            <a:xfrm flipH="1" rot="10800000">
              <a:off x="5162550" y="21826537"/>
              <a:ext cx="285750" cy="381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7" name="Shape 327"/>
            <p:cNvCxnSpPr/>
            <p:nvPr/>
          </p:nvCxnSpPr>
          <p:spPr>
            <a:xfrm flipH="1" rot="10800000">
              <a:off x="5013325" y="21809075"/>
              <a:ext cx="285750" cy="381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8" name="Shape 328"/>
            <p:cNvCxnSpPr/>
            <p:nvPr/>
          </p:nvCxnSpPr>
          <p:spPr>
            <a:xfrm>
              <a:off x="7681912" y="20889913"/>
              <a:ext cx="0" cy="920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9" name="Shape 329"/>
            <p:cNvCxnSpPr/>
            <p:nvPr/>
          </p:nvCxnSpPr>
          <p:spPr>
            <a:xfrm>
              <a:off x="6607175" y="21809075"/>
              <a:ext cx="10747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30" name="Shape 330"/>
            <p:cNvSpPr txBox="1"/>
            <p:nvPr/>
          </p:nvSpPr>
          <p:spPr>
            <a:xfrm>
              <a:off x="7905750" y="16937038"/>
              <a:ext cx="854075" cy="7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rIns="91425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</a:t>
              </a:r>
            </a:p>
          </p:txBody>
        </p:sp>
      </p:grpSp>
      <p:cxnSp>
        <p:nvCxnSpPr>
          <p:cNvPr id="331" name="Shape 331"/>
          <p:cNvCxnSpPr/>
          <p:nvPr/>
        </p:nvCxnSpPr>
        <p:spPr>
          <a:xfrm rot="10800000">
            <a:off x="8305800" y="3162300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32" name="Shape 332"/>
          <p:cNvCxnSpPr/>
          <p:nvPr/>
        </p:nvCxnSpPr>
        <p:spPr>
          <a:xfrm>
            <a:off x="4191000" y="1447800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33" name="Shape 33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34" name="Shape 33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subTitle"/>
          </p:nvPr>
        </p:nvSpPr>
        <p:spPr>
          <a:xfrm>
            <a:off x="228600" y="538162"/>
            <a:ext cx="8686800" cy="5421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АЛГОРИТЪМ ЗА ОБРАБОТКА НА ПРЕКЪСВАНИЯ В НС11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" name="Shape 342"/>
          <p:cNvGrpSpPr/>
          <p:nvPr/>
        </p:nvGrpSpPr>
        <p:grpSpPr>
          <a:xfrm>
            <a:off x="228600" y="503237"/>
            <a:ext cx="7239000" cy="5821362"/>
            <a:chOff x="1666875" y="1841500"/>
            <a:chExt cx="16689387" cy="15922625"/>
          </a:xfrm>
        </p:grpSpPr>
        <p:sp>
          <p:nvSpPr>
            <p:cNvPr id="343" name="Shape 343"/>
            <p:cNvSpPr/>
            <p:nvPr/>
          </p:nvSpPr>
          <p:spPr>
            <a:xfrm>
              <a:off x="9556750" y="16938625"/>
              <a:ext cx="936625" cy="8255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8693150" y="9810750"/>
              <a:ext cx="2720975" cy="1936750"/>
            </a:xfrm>
            <a:prstGeom prst="flowChartDecision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2111375" y="1841500"/>
              <a:ext cx="1984375" cy="758825"/>
            </a:xfrm>
            <a:prstGeom prst="flowChartAlternateProcess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Shape 346"/>
            <p:cNvSpPr txBox="1"/>
            <p:nvPr/>
          </p:nvSpPr>
          <p:spPr>
            <a:xfrm>
              <a:off x="1666875" y="3254375"/>
              <a:ext cx="2841625" cy="8572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Закъснение 4К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Е-clock цикъла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7" name="Shape 347"/>
            <p:cNvSpPr txBox="1"/>
            <p:nvPr/>
          </p:nvSpPr>
          <p:spPr>
            <a:xfrm>
              <a:off x="12430125" y="15721013"/>
              <a:ext cx="3646487" cy="5667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$FFF4, FFF5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48" name="Shape 348"/>
            <p:cNvSpPr txBox="1"/>
            <p:nvPr/>
          </p:nvSpPr>
          <p:spPr>
            <a:xfrm>
              <a:off x="2016125" y="5130800"/>
              <a:ext cx="1000125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РС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349" name="Shape 349"/>
            <p:cNvSpPr txBox="1"/>
            <p:nvPr/>
          </p:nvSpPr>
          <p:spPr>
            <a:xfrm>
              <a:off x="15192375" y="2146300"/>
              <a:ext cx="3163887" cy="4616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приоритет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0" name="Shape 350"/>
            <p:cNvSpPr txBox="1"/>
            <p:nvPr/>
          </p:nvSpPr>
          <p:spPr>
            <a:xfrm>
              <a:off x="8645525" y="6921500"/>
              <a:ext cx="2736850" cy="6667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S, I, X </a:t>
              </a: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→ “1”</a:t>
              </a:r>
            </a:p>
          </p:txBody>
        </p:sp>
        <p:sp>
          <p:nvSpPr>
            <p:cNvPr id="351" name="Shape 351"/>
            <p:cNvSpPr txBox="1"/>
            <p:nvPr/>
          </p:nvSpPr>
          <p:spPr>
            <a:xfrm>
              <a:off x="12446000" y="12287250"/>
              <a:ext cx="3571875" cy="16192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Запис на системните регистри в СТЕКА</a:t>
              </a:r>
            </a:p>
          </p:txBody>
        </p:sp>
        <p:sp>
          <p:nvSpPr>
            <p:cNvPr id="352" name="Shape 352"/>
            <p:cNvSpPr txBox="1"/>
            <p:nvPr/>
          </p:nvSpPr>
          <p:spPr>
            <a:xfrm>
              <a:off x="3424237" y="5130800"/>
              <a:ext cx="2873375" cy="6000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$</a:t>
              </a: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FFFE</a:t>
              </a: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FFFF</a:t>
              </a:r>
            </a:p>
          </p:txBody>
        </p:sp>
        <p:sp>
          <p:nvSpPr>
            <p:cNvPr id="353" name="Shape 353"/>
            <p:cNvSpPr txBox="1"/>
            <p:nvPr/>
          </p:nvSpPr>
          <p:spPr>
            <a:xfrm>
              <a:off x="12446000" y="14514513"/>
              <a:ext cx="3646487" cy="596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I, Х</a:t>
              </a: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→ ”1”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54" name="Shape 354"/>
            <p:cNvCxnSpPr/>
            <p:nvPr/>
          </p:nvCxnSpPr>
          <p:spPr>
            <a:xfrm>
              <a:off x="3095625" y="2600325"/>
              <a:ext cx="0" cy="6540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355" name="Shape 355"/>
            <p:cNvSpPr txBox="1"/>
            <p:nvPr/>
          </p:nvSpPr>
          <p:spPr>
            <a:xfrm>
              <a:off x="9286875" y="10414000"/>
              <a:ext cx="1365250" cy="692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Х = ”1”?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6" name="Shape 356"/>
            <p:cNvSpPr txBox="1"/>
            <p:nvPr/>
          </p:nvSpPr>
          <p:spPr>
            <a:xfrm>
              <a:off x="2333625" y="1936750"/>
              <a:ext cx="1460500" cy="600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POR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7" name="Shape 357"/>
            <p:cNvSpPr txBox="1"/>
            <p:nvPr/>
          </p:nvSpPr>
          <p:spPr>
            <a:xfrm>
              <a:off x="7127875" y="6969125"/>
              <a:ext cx="1158875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CCR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5302250" y="2365375"/>
              <a:ext cx="2397125" cy="762000"/>
            </a:xfrm>
            <a:prstGeom prst="flowChartAlternateProcess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Shape 359"/>
            <p:cNvSpPr txBox="1"/>
            <p:nvPr/>
          </p:nvSpPr>
          <p:spPr>
            <a:xfrm>
              <a:off x="5381625" y="2476500"/>
              <a:ext cx="2247900" cy="530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Външен Reset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360" name="Shape 360"/>
            <p:cNvCxnSpPr/>
            <p:nvPr/>
          </p:nvCxnSpPr>
          <p:spPr>
            <a:xfrm>
              <a:off x="6477000" y="3130550"/>
              <a:ext cx="0" cy="15525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61" name="Shape 361"/>
            <p:cNvCxnSpPr/>
            <p:nvPr/>
          </p:nvCxnSpPr>
          <p:spPr>
            <a:xfrm>
              <a:off x="3095625" y="4095750"/>
              <a:ext cx="0" cy="5873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362" name="Shape 362"/>
            <p:cNvSpPr/>
            <p:nvPr/>
          </p:nvSpPr>
          <p:spPr>
            <a:xfrm>
              <a:off x="8874125" y="2863850"/>
              <a:ext cx="2397125" cy="762000"/>
            </a:xfrm>
            <a:prstGeom prst="flowChartAlternateProcess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Shape 363"/>
            <p:cNvSpPr txBox="1"/>
            <p:nvPr/>
          </p:nvSpPr>
          <p:spPr>
            <a:xfrm>
              <a:off x="8953500" y="2974975"/>
              <a:ext cx="2247900" cy="530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СМ грешка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$FFFF</a:t>
              </a:r>
            </a:p>
          </p:txBody>
        </p:sp>
        <p:cxnSp>
          <p:nvCxnSpPr>
            <p:cNvPr id="364" name="Shape 364"/>
            <p:cNvCxnSpPr/>
            <p:nvPr/>
          </p:nvCxnSpPr>
          <p:spPr>
            <a:xfrm>
              <a:off x="10033000" y="3625850"/>
              <a:ext cx="0" cy="1485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365" name="Shape 365"/>
            <p:cNvSpPr/>
            <p:nvPr/>
          </p:nvSpPr>
          <p:spPr>
            <a:xfrm>
              <a:off x="12604750" y="3114675"/>
              <a:ext cx="2397125" cy="981075"/>
            </a:xfrm>
            <a:prstGeom prst="flowChartAlternateProcess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Shape 366"/>
            <p:cNvSpPr txBox="1"/>
            <p:nvPr/>
          </p:nvSpPr>
          <p:spPr>
            <a:xfrm>
              <a:off x="12747625" y="3136900"/>
              <a:ext cx="2190750" cy="7889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СOP WD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Таймаут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67" name="Shape 367"/>
            <p:cNvCxnSpPr/>
            <p:nvPr/>
          </p:nvCxnSpPr>
          <p:spPr>
            <a:xfrm>
              <a:off x="13763625" y="4095750"/>
              <a:ext cx="0" cy="1016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68" name="Shape 368"/>
            <p:cNvCxnSpPr/>
            <p:nvPr/>
          </p:nvCxnSpPr>
          <p:spPr>
            <a:xfrm>
              <a:off x="4857750" y="6318250"/>
              <a:ext cx="89058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69" name="Shape 369"/>
            <p:cNvSpPr txBox="1"/>
            <p:nvPr/>
          </p:nvSpPr>
          <p:spPr>
            <a:xfrm>
              <a:off x="8588375" y="5111750"/>
              <a:ext cx="2873375" cy="6000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$</a:t>
              </a: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FFFC</a:t>
              </a: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FFFD</a:t>
              </a:r>
            </a:p>
          </p:txBody>
        </p:sp>
        <p:cxnSp>
          <p:nvCxnSpPr>
            <p:cNvPr id="370" name="Shape 370"/>
            <p:cNvCxnSpPr/>
            <p:nvPr/>
          </p:nvCxnSpPr>
          <p:spPr>
            <a:xfrm>
              <a:off x="4826000" y="4683125"/>
              <a:ext cx="0" cy="4476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71" name="Shape 371"/>
            <p:cNvCxnSpPr/>
            <p:nvPr/>
          </p:nvCxnSpPr>
          <p:spPr>
            <a:xfrm>
              <a:off x="3095625" y="4683125"/>
              <a:ext cx="33813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72" name="Shape 372"/>
            <p:cNvSpPr txBox="1"/>
            <p:nvPr/>
          </p:nvSpPr>
          <p:spPr>
            <a:xfrm>
              <a:off x="12319000" y="5111750"/>
              <a:ext cx="2873375" cy="6000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$FFFA, FFFB</a:t>
              </a:r>
            </a:p>
          </p:txBody>
        </p:sp>
        <p:cxnSp>
          <p:nvCxnSpPr>
            <p:cNvPr id="373" name="Shape 373"/>
            <p:cNvCxnSpPr/>
            <p:nvPr/>
          </p:nvCxnSpPr>
          <p:spPr>
            <a:xfrm>
              <a:off x="10033000" y="5715000"/>
              <a:ext cx="0" cy="1206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74" name="Shape 374"/>
            <p:cNvCxnSpPr/>
            <p:nvPr/>
          </p:nvCxnSpPr>
          <p:spPr>
            <a:xfrm rot="10800000">
              <a:off x="7699375" y="10763250"/>
              <a:ext cx="1016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75" name="Shape 375"/>
            <p:cNvCxnSpPr/>
            <p:nvPr/>
          </p:nvCxnSpPr>
          <p:spPr>
            <a:xfrm>
              <a:off x="13763625" y="5699125"/>
              <a:ext cx="0" cy="6191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76" name="Shape 376"/>
            <p:cNvCxnSpPr/>
            <p:nvPr/>
          </p:nvCxnSpPr>
          <p:spPr>
            <a:xfrm>
              <a:off x="4829175" y="3322637"/>
              <a:ext cx="7026275" cy="1481137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77" name="Shape 377"/>
            <p:cNvCxnSpPr/>
            <p:nvPr/>
          </p:nvCxnSpPr>
          <p:spPr>
            <a:xfrm>
              <a:off x="4826000" y="5730875"/>
              <a:ext cx="0" cy="5873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378" name="Shape 378"/>
            <p:cNvSpPr txBox="1"/>
            <p:nvPr/>
          </p:nvSpPr>
          <p:spPr>
            <a:xfrm>
              <a:off x="8661400" y="8159750"/>
              <a:ext cx="3019425" cy="10636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инициализация</a:t>
              </a: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ЕМК</a:t>
              </a: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регистри</a:t>
              </a:r>
            </a:p>
          </p:txBody>
        </p:sp>
        <p:cxnSp>
          <p:nvCxnSpPr>
            <p:cNvPr id="379" name="Shape 379"/>
            <p:cNvCxnSpPr/>
            <p:nvPr/>
          </p:nvCxnSpPr>
          <p:spPr>
            <a:xfrm>
              <a:off x="10033000" y="7588250"/>
              <a:ext cx="0" cy="5873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80" name="Shape 380"/>
            <p:cNvCxnSpPr/>
            <p:nvPr/>
          </p:nvCxnSpPr>
          <p:spPr>
            <a:xfrm>
              <a:off x="10033000" y="9223375"/>
              <a:ext cx="0" cy="5873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81" name="Shape 381"/>
            <p:cNvCxnSpPr/>
            <p:nvPr/>
          </p:nvCxnSpPr>
          <p:spPr>
            <a:xfrm>
              <a:off x="10033000" y="11715750"/>
              <a:ext cx="0" cy="682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382" name="Shape 382"/>
            <p:cNvSpPr/>
            <p:nvPr/>
          </p:nvSpPr>
          <p:spPr>
            <a:xfrm>
              <a:off x="8661400" y="12366625"/>
              <a:ext cx="2768600" cy="1984375"/>
            </a:xfrm>
            <a:prstGeom prst="flowChartDecision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Shape 383"/>
            <p:cNvSpPr txBox="1"/>
            <p:nvPr/>
          </p:nvSpPr>
          <p:spPr>
            <a:xfrm>
              <a:off x="9255125" y="12896850"/>
              <a:ext cx="1981200" cy="723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XIRQ</a:t>
              </a: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”</a:t>
              </a: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”?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84" name="Shape 384"/>
            <p:cNvCxnSpPr/>
            <p:nvPr/>
          </p:nvCxnSpPr>
          <p:spPr>
            <a:xfrm>
              <a:off x="10033000" y="14319250"/>
              <a:ext cx="0" cy="26511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85" name="Shape 385"/>
            <p:cNvCxnSpPr/>
            <p:nvPr/>
          </p:nvCxnSpPr>
          <p:spPr>
            <a:xfrm>
              <a:off x="11382375" y="13377863"/>
              <a:ext cx="10636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386" name="Shape 386"/>
            <p:cNvSpPr txBox="1"/>
            <p:nvPr/>
          </p:nvSpPr>
          <p:spPr>
            <a:xfrm>
              <a:off x="10858500" y="9810750"/>
              <a:ext cx="130175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CCR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7" name="Shape 387"/>
            <p:cNvSpPr txBox="1"/>
            <p:nvPr/>
          </p:nvSpPr>
          <p:spPr>
            <a:xfrm>
              <a:off x="8334375" y="12303125"/>
              <a:ext cx="936625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CCR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8" name="Shape 388"/>
            <p:cNvSpPr txBox="1"/>
            <p:nvPr/>
          </p:nvSpPr>
          <p:spPr>
            <a:xfrm>
              <a:off x="7810500" y="10096500"/>
              <a:ext cx="98425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ДА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9" name="Shape 389"/>
            <p:cNvSpPr txBox="1"/>
            <p:nvPr/>
          </p:nvSpPr>
          <p:spPr>
            <a:xfrm>
              <a:off x="10175875" y="11715750"/>
              <a:ext cx="1095375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НЕ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90" name="Shape 390"/>
            <p:cNvCxnSpPr/>
            <p:nvPr/>
          </p:nvCxnSpPr>
          <p:spPr>
            <a:xfrm>
              <a:off x="7810500" y="15335250"/>
              <a:ext cx="22225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91" name="Shape 391"/>
            <p:cNvCxnSpPr/>
            <p:nvPr/>
          </p:nvCxnSpPr>
          <p:spPr>
            <a:xfrm rot="10800000">
              <a:off x="7699375" y="10763250"/>
              <a:ext cx="111125" cy="4572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92" name="Shape 392"/>
            <p:cNvSpPr txBox="1"/>
            <p:nvPr/>
          </p:nvSpPr>
          <p:spPr>
            <a:xfrm>
              <a:off x="10175875" y="14539913"/>
              <a:ext cx="1095375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НЕ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3" name="Shape 393"/>
            <p:cNvSpPr txBox="1"/>
            <p:nvPr/>
          </p:nvSpPr>
          <p:spPr>
            <a:xfrm>
              <a:off x="11176000" y="12611100"/>
              <a:ext cx="98425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ДА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94" name="Shape 394"/>
            <p:cNvCxnSpPr/>
            <p:nvPr/>
          </p:nvCxnSpPr>
          <p:spPr>
            <a:xfrm>
              <a:off x="14239875" y="13906500"/>
              <a:ext cx="0" cy="5873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395" name="Shape 395"/>
            <p:cNvCxnSpPr/>
            <p:nvPr/>
          </p:nvCxnSpPr>
          <p:spPr>
            <a:xfrm>
              <a:off x="14239875" y="15108238"/>
              <a:ext cx="0" cy="5873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396" name="Shape 396"/>
            <p:cNvSpPr txBox="1"/>
            <p:nvPr/>
          </p:nvSpPr>
          <p:spPr>
            <a:xfrm>
              <a:off x="16224250" y="15695613"/>
              <a:ext cx="1000125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РС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7" name="Shape 397"/>
            <p:cNvSpPr txBox="1"/>
            <p:nvPr/>
          </p:nvSpPr>
          <p:spPr>
            <a:xfrm>
              <a:off x="16224250" y="14514513"/>
              <a:ext cx="1000125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CCR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98" name="Shape 398"/>
            <p:cNvCxnSpPr/>
            <p:nvPr/>
          </p:nvCxnSpPr>
          <p:spPr>
            <a:xfrm>
              <a:off x="14239875" y="16287750"/>
              <a:ext cx="0" cy="4921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9" name="Shape 399"/>
            <p:cNvCxnSpPr/>
            <p:nvPr/>
          </p:nvCxnSpPr>
          <p:spPr>
            <a:xfrm>
              <a:off x="6667500" y="9398000"/>
              <a:ext cx="6604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00" name="Shape 400"/>
            <p:cNvSpPr txBox="1"/>
            <p:nvPr/>
          </p:nvSpPr>
          <p:spPr>
            <a:xfrm>
              <a:off x="12747625" y="7785100"/>
              <a:ext cx="4206875" cy="1000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1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Процедура</a:t>
              </a:r>
              <a:r>
                <a:rPr b="0" i="1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по </a:t>
              </a:r>
              <a:r>
                <a:rPr b="0" i="1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обработка</a:t>
              </a:r>
              <a:r>
                <a:rPr b="0" i="1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на прекъсването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01" name="Shape 401"/>
            <p:cNvCxnSpPr/>
            <p:nvPr/>
          </p:nvCxnSpPr>
          <p:spPr>
            <a:xfrm>
              <a:off x="17222788" y="9620250"/>
              <a:ext cx="0" cy="7159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2" name="Shape 402"/>
            <p:cNvCxnSpPr/>
            <p:nvPr/>
          </p:nvCxnSpPr>
          <p:spPr>
            <a:xfrm>
              <a:off x="10318750" y="9620250"/>
              <a:ext cx="68897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med" w="med" type="none"/>
            </a:ln>
          </p:spPr>
        </p:cxnSp>
        <p:cxnSp>
          <p:nvCxnSpPr>
            <p:cNvPr id="403" name="Shape 403"/>
            <p:cNvCxnSpPr/>
            <p:nvPr/>
          </p:nvCxnSpPr>
          <p:spPr>
            <a:xfrm rot="10800000">
              <a:off x="14239875" y="16779875"/>
              <a:ext cx="29845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04" name="Shape 404"/>
            <p:cNvSpPr txBox="1"/>
            <p:nvPr/>
          </p:nvSpPr>
          <p:spPr>
            <a:xfrm>
              <a:off x="9715500" y="17081500"/>
              <a:ext cx="666750" cy="460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05" name="Shape 405"/>
            <p:cNvCxnSpPr/>
            <p:nvPr/>
          </p:nvCxnSpPr>
          <p:spPr>
            <a:xfrm rot="10800000">
              <a:off x="6096000" y="9620250"/>
              <a:ext cx="36195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med" w="med" type="none"/>
            </a:ln>
          </p:spPr>
        </p:cxnSp>
        <p:sp>
          <p:nvSpPr>
            <p:cNvPr id="406" name="Shape 406"/>
            <p:cNvSpPr/>
            <p:nvPr/>
          </p:nvSpPr>
          <p:spPr>
            <a:xfrm>
              <a:off x="5334000" y="9239250"/>
              <a:ext cx="793750" cy="73025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Shape 407"/>
            <p:cNvSpPr txBox="1"/>
            <p:nvPr/>
          </p:nvSpPr>
          <p:spPr>
            <a:xfrm>
              <a:off x="5476875" y="9413875"/>
              <a:ext cx="508000" cy="396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*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408" name="Shape 408"/>
          <p:cNvCxnSpPr/>
          <p:nvPr/>
        </p:nvCxnSpPr>
        <p:spPr>
          <a:xfrm rot="5400000">
            <a:off x="6668293" y="3694906"/>
            <a:ext cx="1752600" cy="1587"/>
          </a:xfrm>
          <a:prstGeom prst="straightConnector1">
            <a:avLst/>
          </a:prstGeom>
          <a:noFill/>
          <a:ln cap="flat" cmpd="sng" w="31750">
            <a:solidFill>
              <a:srgbClr val="000000"/>
            </a:solidFill>
            <a:prstDash val="solid"/>
            <a:miter lim="800000"/>
            <a:headEnd len="med" w="med" type="none"/>
            <a:tailEnd len="lg" w="lg" type="triangle"/>
          </a:ln>
        </p:spPr>
      </p:cxnSp>
      <p:sp>
        <p:nvSpPr>
          <p:cNvPr id="409" name="Shape 40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0" name="Shape 41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idx="1" type="subTitle"/>
          </p:nvPr>
        </p:nvSpPr>
        <p:spPr>
          <a:xfrm>
            <a:off x="228600" y="533400"/>
            <a:ext cx="8686800" cy="536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АЛГОРИТЪМ ЗА ОБРАБОТКА НА ПРЕКЪСВАНИЯ В НС11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(ПРОДЪЛЖЕНИЕ)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" name="Shape 418"/>
          <p:cNvGrpSpPr/>
          <p:nvPr/>
        </p:nvGrpSpPr>
        <p:grpSpPr>
          <a:xfrm>
            <a:off x="493712" y="798512"/>
            <a:ext cx="5907087" cy="5589587"/>
            <a:chOff x="2547937" y="2286000"/>
            <a:chExt cx="14766925" cy="16454437"/>
          </a:xfrm>
        </p:grpSpPr>
        <p:sp>
          <p:nvSpPr>
            <p:cNvPr id="419" name="Shape 419"/>
            <p:cNvSpPr/>
            <p:nvPr/>
          </p:nvSpPr>
          <p:spPr>
            <a:xfrm>
              <a:off x="16570325" y="18037175"/>
              <a:ext cx="744537" cy="70326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9091612" y="2286000"/>
              <a:ext cx="746125" cy="70326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Shape 421"/>
            <p:cNvSpPr txBox="1"/>
            <p:nvPr/>
          </p:nvSpPr>
          <p:spPr>
            <a:xfrm>
              <a:off x="9163050" y="2462212"/>
              <a:ext cx="628650" cy="34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</a:p>
          </p:txBody>
        </p:sp>
        <p:sp>
          <p:nvSpPr>
            <p:cNvPr id="422" name="Shape 422"/>
            <p:cNvSpPr/>
            <p:nvPr/>
          </p:nvSpPr>
          <p:spPr>
            <a:xfrm>
              <a:off x="8045450" y="3314700"/>
              <a:ext cx="2747962" cy="1397000"/>
            </a:xfrm>
            <a:prstGeom prst="diamond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Shape 423"/>
            <p:cNvSpPr txBox="1"/>
            <p:nvPr/>
          </p:nvSpPr>
          <p:spPr>
            <a:xfrm>
              <a:off x="7486650" y="7202487"/>
              <a:ext cx="3889375" cy="5095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Зареждане на КОД</a:t>
              </a:r>
            </a:p>
          </p:txBody>
        </p:sp>
        <p:sp>
          <p:nvSpPr>
            <p:cNvPr id="424" name="Shape 424"/>
            <p:cNvSpPr txBox="1"/>
            <p:nvPr/>
          </p:nvSpPr>
          <p:spPr>
            <a:xfrm>
              <a:off x="8697912" y="3822700"/>
              <a:ext cx="1466850" cy="509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I=”1” ?</a:t>
              </a:r>
            </a:p>
          </p:txBody>
        </p:sp>
        <p:cxnSp>
          <p:nvCxnSpPr>
            <p:cNvPr id="425" name="Shape 425"/>
            <p:cNvCxnSpPr/>
            <p:nvPr/>
          </p:nvCxnSpPr>
          <p:spPr>
            <a:xfrm>
              <a:off x="9444037" y="2989262"/>
              <a:ext cx="1587" cy="3524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26" name="Shape 426"/>
            <p:cNvCxnSpPr/>
            <p:nvPr/>
          </p:nvCxnSpPr>
          <p:spPr>
            <a:xfrm>
              <a:off x="9442450" y="4711700"/>
              <a:ext cx="1587" cy="3143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27" name="Shape 427"/>
            <p:cNvCxnSpPr/>
            <p:nvPr/>
          </p:nvCxnSpPr>
          <p:spPr>
            <a:xfrm rot="10800000">
              <a:off x="6299200" y="4008437"/>
              <a:ext cx="17462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28" name="Shape 428"/>
            <p:cNvSpPr/>
            <p:nvPr/>
          </p:nvSpPr>
          <p:spPr>
            <a:xfrm>
              <a:off x="7067550" y="5026025"/>
              <a:ext cx="4727575" cy="1797050"/>
            </a:xfrm>
            <a:prstGeom prst="diamond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Shape 429"/>
            <p:cNvSpPr txBox="1"/>
            <p:nvPr/>
          </p:nvSpPr>
          <p:spPr>
            <a:xfrm>
              <a:off x="8453437" y="5381625"/>
              <a:ext cx="2108200" cy="976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Дошла заявка за прекъсване  за I=”1”?</a:t>
              </a:r>
            </a:p>
          </p:txBody>
        </p:sp>
        <p:cxnSp>
          <p:nvCxnSpPr>
            <p:cNvPr id="430" name="Shape 430"/>
            <p:cNvCxnSpPr/>
            <p:nvPr/>
          </p:nvCxnSpPr>
          <p:spPr>
            <a:xfrm>
              <a:off x="9420225" y="6823075"/>
              <a:ext cx="1587" cy="3603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31" name="Shape 431"/>
            <p:cNvCxnSpPr/>
            <p:nvPr/>
          </p:nvCxnSpPr>
          <p:spPr>
            <a:xfrm>
              <a:off x="11795125" y="5934075"/>
              <a:ext cx="8858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32" name="Shape 432"/>
            <p:cNvCxnSpPr/>
            <p:nvPr/>
          </p:nvCxnSpPr>
          <p:spPr>
            <a:xfrm rot="10800000">
              <a:off x="6299200" y="4008437"/>
              <a:ext cx="0" cy="29067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33" name="Shape 433"/>
            <p:cNvCxnSpPr/>
            <p:nvPr/>
          </p:nvCxnSpPr>
          <p:spPr>
            <a:xfrm>
              <a:off x="6299200" y="6915150"/>
              <a:ext cx="30734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434" name="Shape 434"/>
            <p:cNvSpPr txBox="1"/>
            <p:nvPr/>
          </p:nvSpPr>
          <p:spPr>
            <a:xfrm>
              <a:off x="12680950" y="5470525"/>
              <a:ext cx="3632200" cy="15319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Запис на системните регистри с СТЕКА</a:t>
              </a:r>
            </a:p>
          </p:txBody>
        </p:sp>
        <p:sp>
          <p:nvSpPr>
            <p:cNvPr id="435" name="Shape 435"/>
            <p:cNvSpPr txBox="1"/>
            <p:nvPr/>
          </p:nvSpPr>
          <p:spPr>
            <a:xfrm>
              <a:off x="6834187" y="3314700"/>
              <a:ext cx="1071562" cy="5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ДА</a:t>
              </a:r>
            </a:p>
          </p:txBody>
        </p:sp>
        <p:sp>
          <p:nvSpPr>
            <p:cNvPr id="436" name="Shape 436"/>
            <p:cNvSpPr txBox="1"/>
            <p:nvPr/>
          </p:nvSpPr>
          <p:spPr>
            <a:xfrm>
              <a:off x="11725275" y="5351462"/>
              <a:ext cx="815975" cy="5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ДА</a:t>
              </a:r>
            </a:p>
          </p:txBody>
        </p:sp>
        <p:sp>
          <p:nvSpPr>
            <p:cNvPr id="437" name="Shape 437"/>
            <p:cNvSpPr txBox="1"/>
            <p:nvPr/>
          </p:nvSpPr>
          <p:spPr>
            <a:xfrm>
              <a:off x="9699625" y="4648200"/>
              <a:ext cx="931862" cy="5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НЕ</a:t>
              </a:r>
            </a:p>
          </p:txBody>
        </p:sp>
        <p:sp>
          <p:nvSpPr>
            <p:cNvPr id="438" name="Shape 438"/>
            <p:cNvSpPr txBox="1"/>
            <p:nvPr/>
          </p:nvSpPr>
          <p:spPr>
            <a:xfrm>
              <a:off x="9721850" y="6731000"/>
              <a:ext cx="931862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НЕ</a:t>
              </a:r>
            </a:p>
          </p:txBody>
        </p:sp>
        <p:cxnSp>
          <p:nvCxnSpPr>
            <p:cNvPr id="439" name="Shape 439"/>
            <p:cNvCxnSpPr/>
            <p:nvPr/>
          </p:nvCxnSpPr>
          <p:spPr>
            <a:xfrm>
              <a:off x="9442450" y="7739062"/>
              <a:ext cx="0" cy="3889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440" name="Shape 440"/>
            <p:cNvSpPr/>
            <p:nvPr/>
          </p:nvSpPr>
          <p:spPr>
            <a:xfrm>
              <a:off x="7580312" y="8128000"/>
              <a:ext cx="3725862" cy="1795462"/>
            </a:xfrm>
            <a:prstGeom prst="diamond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Shape 441"/>
            <p:cNvSpPr txBox="1"/>
            <p:nvPr/>
          </p:nvSpPr>
          <p:spPr>
            <a:xfrm>
              <a:off x="8324850" y="8672512"/>
              <a:ext cx="2282825" cy="68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Недействи-телен КОД ?</a:t>
              </a:r>
            </a:p>
          </p:txBody>
        </p:sp>
        <p:cxnSp>
          <p:nvCxnSpPr>
            <p:cNvPr id="442" name="Shape 442"/>
            <p:cNvCxnSpPr/>
            <p:nvPr/>
          </p:nvCxnSpPr>
          <p:spPr>
            <a:xfrm flipH="1">
              <a:off x="9396412" y="9906000"/>
              <a:ext cx="23812" cy="4159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43" name="Shape 443"/>
            <p:cNvCxnSpPr/>
            <p:nvPr/>
          </p:nvCxnSpPr>
          <p:spPr>
            <a:xfrm rot="10800000">
              <a:off x="6508750" y="9034462"/>
              <a:ext cx="10715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444" name="Shape 444"/>
            <p:cNvSpPr txBox="1"/>
            <p:nvPr/>
          </p:nvSpPr>
          <p:spPr>
            <a:xfrm>
              <a:off x="6691312" y="8526462"/>
              <a:ext cx="889000" cy="5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ДА</a:t>
              </a:r>
            </a:p>
          </p:txBody>
        </p:sp>
        <p:sp>
          <p:nvSpPr>
            <p:cNvPr id="445" name="Shape 445"/>
            <p:cNvSpPr txBox="1"/>
            <p:nvPr/>
          </p:nvSpPr>
          <p:spPr>
            <a:xfrm>
              <a:off x="9721850" y="14265275"/>
              <a:ext cx="931862" cy="509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НЕ</a:t>
              </a:r>
            </a:p>
          </p:txBody>
        </p:sp>
        <p:sp>
          <p:nvSpPr>
            <p:cNvPr id="446" name="Shape 446"/>
            <p:cNvSpPr txBox="1"/>
            <p:nvPr/>
          </p:nvSpPr>
          <p:spPr>
            <a:xfrm>
              <a:off x="9721850" y="10053637"/>
              <a:ext cx="931862" cy="5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НЕ</a:t>
              </a:r>
            </a:p>
          </p:txBody>
        </p:sp>
        <p:sp>
          <p:nvSpPr>
            <p:cNvPr id="447" name="Shape 447"/>
            <p:cNvSpPr/>
            <p:nvPr/>
          </p:nvSpPr>
          <p:spPr>
            <a:xfrm>
              <a:off x="7532687" y="10321925"/>
              <a:ext cx="3727450" cy="1795462"/>
            </a:xfrm>
            <a:prstGeom prst="diamond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Shape 448"/>
            <p:cNvSpPr txBox="1"/>
            <p:nvPr/>
          </p:nvSpPr>
          <p:spPr>
            <a:xfrm>
              <a:off x="8278812" y="10858500"/>
              <a:ext cx="2189162" cy="76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WAI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инструкция ?</a:t>
              </a:r>
            </a:p>
          </p:txBody>
        </p:sp>
        <p:cxnSp>
          <p:nvCxnSpPr>
            <p:cNvPr id="449" name="Shape 449"/>
            <p:cNvCxnSpPr/>
            <p:nvPr/>
          </p:nvCxnSpPr>
          <p:spPr>
            <a:xfrm>
              <a:off x="9372600" y="12117387"/>
              <a:ext cx="0" cy="4079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50" name="Shape 450"/>
            <p:cNvCxnSpPr/>
            <p:nvPr/>
          </p:nvCxnSpPr>
          <p:spPr>
            <a:xfrm>
              <a:off x="11212512" y="11210925"/>
              <a:ext cx="9318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451" name="Shape 451"/>
            <p:cNvSpPr txBox="1"/>
            <p:nvPr/>
          </p:nvSpPr>
          <p:spPr>
            <a:xfrm>
              <a:off x="11212512" y="10628312"/>
              <a:ext cx="889000" cy="509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ДА</a:t>
              </a:r>
            </a:p>
          </p:txBody>
        </p:sp>
        <p:sp>
          <p:nvSpPr>
            <p:cNvPr id="452" name="Shape 452"/>
            <p:cNvSpPr txBox="1"/>
            <p:nvPr/>
          </p:nvSpPr>
          <p:spPr>
            <a:xfrm>
              <a:off x="9629775" y="12117387"/>
              <a:ext cx="931862" cy="509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НЕ</a:t>
              </a:r>
            </a:p>
          </p:txBody>
        </p:sp>
        <p:sp>
          <p:nvSpPr>
            <p:cNvPr id="453" name="Shape 453"/>
            <p:cNvSpPr/>
            <p:nvPr/>
          </p:nvSpPr>
          <p:spPr>
            <a:xfrm>
              <a:off x="7486650" y="12525375"/>
              <a:ext cx="3725862" cy="1795462"/>
            </a:xfrm>
            <a:prstGeom prst="diamond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Shape 454"/>
            <p:cNvSpPr txBox="1"/>
            <p:nvPr/>
          </p:nvSpPr>
          <p:spPr>
            <a:xfrm>
              <a:off x="8232775" y="13025437"/>
              <a:ext cx="2224087" cy="76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SWI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инструкция ?</a:t>
              </a:r>
            </a:p>
          </p:txBody>
        </p:sp>
        <p:cxnSp>
          <p:nvCxnSpPr>
            <p:cNvPr id="455" name="Shape 455"/>
            <p:cNvCxnSpPr/>
            <p:nvPr/>
          </p:nvCxnSpPr>
          <p:spPr>
            <a:xfrm>
              <a:off x="9326562" y="14309725"/>
              <a:ext cx="0" cy="371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56" name="Shape 456"/>
            <p:cNvCxnSpPr/>
            <p:nvPr/>
          </p:nvCxnSpPr>
          <p:spPr>
            <a:xfrm rot="10800000">
              <a:off x="6508750" y="13415963"/>
              <a:ext cx="9779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457" name="Shape 457"/>
            <p:cNvSpPr txBox="1"/>
            <p:nvPr/>
          </p:nvSpPr>
          <p:spPr>
            <a:xfrm>
              <a:off x="6624637" y="12820650"/>
              <a:ext cx="889000" cy="509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ДА</a:t>
              </a:r>
            </a:p>
          </p:txBody>
        </p:sp>
        <p:sp>
          <p:nvSpPr>
            <p:cNvPr id="458" name="Shape 458"/>
            <p:cNvSpPr txBox="1"/>
            <p:nvPr/>
          </p:nvSpPr>
          <p:spPr>
            <a:xfrm>
              <a:off x="9629775" y="15014575"/>
              <a:ext cx="931862" cy="509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НЕ</a:t>
              </a:r>
            </a:p>
          </p:txBody>
        </p:sp>
        <p:sp>
          <p:nvSpPr>
            <p:cNvPr id="459" name="Shape 459"/>
            <p:cNvSpPr/>
            <p:nvPr/>
          </p:nvSpPr>
          <p:spPr>
            <a:xfrm>
              <a:off x="7486650" y="14681200"/>
              <a:ext cx="3725862" cy="1797050"/>
            </a:xfrm>
            <a:prstGeom prst="diamond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Shape 460"/>
            <p:cNvSpPr txBox="1"/>
            <p:nvPr/>
          </p:nvSpPr>
          <p:spPr>
            <a:xfrm>
              <a:off x="8232775" y="15176500"/>
              <a:ext cx="2259012" cy="68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RTI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инструкция ?</a:t>
              </a:r>
            </a:p>
          </p:txBody>
        </p:sp>
        <p:cxnSp>
          <p:nvCxnSpPr>
            <p:cNvPr id="461" name="Shape 461"/>
            <p:cNvCxnSpPr/>
            <p:nvPr/>
          </p:nvCxnSpPr>
          <p:spPr>
            <a:xfrm>
              <a:off x="9326562" y="16478250"/>
              <a:ext cx="0" cy="6429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62" name="Shape 462"/>
            <p:cNvCxnSpPr/>
            <p:nvPr/>
          </p:nvCxnSpPr>
          <p:spPr>
            <a:xfrm rot="10800000">
              <a:off x="6065837" y="15573375"/>
              <a:ext cx="14208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63" name="Shape 463"/>
            <p:cNvSpPr txBox="1"/>
            <p:nvPr/>
          </p:nvSpPr>
          <p:spPr>
            <a:xfrm>
              <a:off x="6648450" y="15014575"/>
              <a:ext cx="887412" cy="455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ДА</a:t>
              </a:r>
            </a:p>
          </p:txBody>
        </p:sp>
        <p:sp>
          <p:nvSpPr>
            <p:cNvPr id="464" name="Shape 464"/>
            <p:cNvSpPr txBox="1"/>
            <p:nvPr/>
          </p:nvSpPr>
          <p:spPr>
            <a:xfrm>
              <a:off x="9420225" y="16478250"/>
              <a:ext cx="931862" cy="5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НЕ</a:t>
              </a:r>
            </a:p>
          </p:txBody>
        </p:sp>
        <p:sp>
          <p:nvSpPr>
            <p:cNvPr id="465" name="Shape 465"/>
            <p:cNvSpPr txBox="1"/>
            <p:nvPr/>
          </p:nvSpPr>
          <p:spPr>
            <a:xfrm>
              <a:off x="12193587" y="9756775"/>
              <a:ext cx="3633787" cy="19097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Запис на системните регистри с СТЕКА</a:t>
              </a:r>
            </a:p>
          </p:txBody>
        </p:sp>
        <p:sp>
          <p:nvSpPr>
            <p:cNvPr id="466" name="Shape 466"/>
            <p:cNvSpPr txBox="1"/>
            <p:nvPr/>
          </p:nvSpPr>
          <p:spPr>
            <a:xfrm>
              <a:off x="2874962" y="7739062"/>
              <a:ext cx="3633787" cy="17319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Запис на системните регистри с СТЕКА</a:t>
              </a:r>
            </a:p>
          </p:txBody>
        </p:sp>
        <p:sp>
          <p:nvSpPr>
            <p:cNvPr id="467" name="Shape 467"/>
            <p:cNvSpPr/>
            <p:nvPr/>
          </p:nvSpPr>
          <p:spPr>
            <a:xfrm>
              <a:off x="11631612" y="12099925"/>
              <a:ext cx="4727575" cy="1795462"/>
            </a:xfrm>
            <a:prstGeom prst="diamond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Shape 468"/>
            <p:cNvSpPr txBox="1"/>
            <p:nvPr/>
          </p:nvSpPr>
          <p:spPr>
            <a:xfrm>
              <a:off x="12611100" y="12663487"/>
              <a:ext cx="2770187" cy="703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Дошла заявка за прекъсване ?  </a:t>
              </a:r>
            </a:p>
          </p:txBody>
        </p:sp>
        <p:sp>
          <p:nvSpPr>
            <p:cNvPr id="469" name="Shape 469"/>
            <p:cNvSpPr txBox="1"/>
            <p:nvPr/>
          </p:nvSpPr>
          <p:spPr>
            <a:xfrm>
              <a:off x="14636750" y="13665200"/>
              <a:ext cx="744537" cy="5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ДА</a:t>
              </a:r>
            </a:p>
          </p:txBody>
        </p:sp>
        <p:sp>
          <p:nvSpPr>
            <p:cNvPr id="470" name="Shape 470"/>
            <p:cNvSpPr txBox="1"/>
            <p:nvPr/>
          </p:nvSpPr>
          <p:spPr>
            <a:xfrm>
              <a:off x="16103600" y="12452350"/>
              <a:ext cx="722312" cy="461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НЕ</a:t>
              </a:r>
            </a:p>
          </p:txBody>
        </p:sp>
        <p:cxnSp>
          <p:nvCxnSpPr>
            <p:cNvPr id="471" name="Shape 471"/>
            <p:cNvCxnSpPr/>
            <p:nvPr/>
          </p:nvCxnSpPr>
          <p:spPr>
            <a:xfrm flipH="1">
              <a:off x="13984286" y="11666537"/>
              <a:ext cx="23812" cy="4159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472" name="Shape 472"/>
            <p:cNvSpPr txBox="1"/>
            <p:nvPr/>
          </p:nvSpPr>
          <p:spPr>
            <a:xfrm>
              <a:off x="7999412" y="17121188"/>
              <a:ext cx="3376612" cy="9794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Изпълнение на инструкцията</a:t>
              </a:r>
            </a:p>
          </p:txBody>
        </p:sp>
        <p:sp>
          <p:nvSpPr>
            <p:cNvPr id="473" name="Shape 473"/>
            <p:cNvSpPr txBox="1"/>
            <p:nvPr/>
          </p:nvSpPr>
          <p:spPr>
            <a:xfrm>
              <a:off x="4692650" y="16525875"/>
              <a:ext cx="2747962" cy="15557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909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възстановяване системните регистри от СТЕКА</a:t>
              </a:r>
            </a:p>
          </p:txBody>
        </p:sp>
        <p:cxnSp>
          <p:nvCxnSpPr>
            <p:cNvPr id="474" name="Shape 474"/>
            <p:cNvCxnSpPr/>
            <p:nvPr/>
          </p:nvCxnSpPr>
          <p:spPr>
            <a:xfrm>
              <a:off x="6065837" y="15573375"/>
              <a:ext cx="1587" cy="952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475" name="Shape 475"/>
            <p:cNvSpPr txBox="1"/>
            <p:nvPr/>
          </p:nvSpPr>
          <p:spPr>
            <a:xfrm>
              <a:off x="2874962" y="12452350"/>
              <a:ext cx="3633787" cy="14239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Запис на системните регистри с СТЕКА</a:t>
              </a:r>
            </a:p>
          </p:txBody>
        </p:sp>
        <p:sp>
          <p:nvSpPr>
            <p:cNvPr id="476" name="Shape 476"/>
            <p:cNvSpPr txBox="1"/>
            <p:nvPr/>
          </p:nvSpPr>
          <p:spPr>
            <a:xfrm>
              <a:off x="2874962" y="14147800"/>
              <a:ext cx="3633787" cy="4730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 → ”1”</a:t>
              </a:r>
            </a:p>
          </p:txBody>
        </p:sp>
        <p:sp>
          <p:nvSpPr>
            <p:cNvPr id="477" name="Shape 477"/>
            <p:cNvSpPr txBox="1"/>
            <p:nvPr/>
          </p:nvSpPr>
          <p:spPr>
            <a:xfrm>
              <a:off x="6624637" y="14173200"/>
              <a:ext cx="1071562" cy="5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CCR</a:t>
              </a:r>
            </a:p>
          </p:txBody>
        </p:sp>
        <p:sp>
          <p:nvSpPr>
            <p:cNvPr id="478" name="Shape 478"/>
            <p:cNvSpPr txBox="1"/>
            <p:nvPr/>
          </p:nvSpPr>
          <p:spPr>
            <a:xfrm>
              <a:off x="2874962" y="14906625"/>
              <a:ext cx="3633787" cy="4746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Зареждане $FFF6,7</a:t>
              </a:r>
            </a:p>
          </p:txBody>
        </p:sp>
        <p:cxnSp>
          <p:nvCxnSpPr>
            <p:cNvPr id="479" name="Shape 479"/>
            <p:cNvCxnSpPr/>
            <p:nvPr/>
          </p:nvCxnSpPr>
          <p:spPr>
            <a:xfrm>
              <a:off x="4784725" y="13876338"/>
              <a:ext cx="1587" cy="2714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80" name="Shape 480"/>
            <p:cNvCxnSpPr/>
            <p:nvPr/>
          </p:nvCxnSpPr>
          <p:spPr>
            <a:xfrm>
              <a:off x="4784725" y="14636750"/>
              <a:ext cx="1587" cy="269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81" name="Shape 481"/>
            <p:cNvCxnSpPr/>
            <p:nvPr/>
          </p:nvCxnSpPr>
          <p:spPr>
            <a:xfrm>
              <a:off x="3713162" y="15381288"/>
              <a:ext cx="1587" cy="30527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82" name="Shape 482"/>
            <p:cNvCxnSpPr/>
            <p:nvPr/>
          </p:nvCxnSpPr>
          <p:spPr>
            <a:xfrm>
              <a:off x="6067425" y="18100675"/>
              <a:ext cx="1587" cy="3333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83" name="Shape 483"/>
            <p:cNvCxnSpPr/>
            <p:nvPr/>
          </p:nvCxnSpPr>
          <p:spPr>
            <a:xfrm>
              <a:off x="9348787" y="18100675"/>
              <a:ext cx="1587" cy="3333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84" name="Shape 484"/>
            <p:cNvCxnSpPr/>
            <p:nvPr/>
          </p:nvCxnSpPr>
          <p:spPr>
            <a:xfrm flipH="1">
              <a:off x="2549525" y="18437225"/>
              <a:ext cx="13973175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med" w="med" type="none"/>
            </a:ln>
          </p:spPr>
        </p:cxnSp>
        <p:cxnSp>
          <p:nvCxnSpPr>
            <p:cNvPr id="485" name="Shape 485"/>
            <p:cNvCxnSpPr/>
            <p:nvPr/>
          </p:nvCxnSpPr>
          <p:spPr>
            <a:xfrm>
              <a:off x="13984288" y="13895388"/>
              <a:ext cx="0" cy="5270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486" name="Shape 486"/>
            <p:cNvSpPr txBox="1"/>
            <p:nvPr/>
          </p:nvSpPr>
          <p:spPr>
            <a:xfrm>
              <a:off x="12171362" y="14422438"/>
              <a:ext cx="3632200" cy="4746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 → ”1”</a:t>
              </a:r>
            </a:p>
          </p:txBody>
        </p:sp>
        <p:sp>
          <p:nvSpPr>
            <p:cNvPr id="487" name="Shape 487"/>
            <p:cNvSpPr txBox="1"/>
            <p:nvPr/>
          </p:nvSpPr>
          <p:spPr>
            <a:xfrm>
              <a:off x="15873413" y="14454188"/>
              <a:ext cx="1071562" cy="5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CCR</a:t>
              </a:r>
            </a:p>
          </p:txBody>
        </p:sp>
        <p:cxnSp>
          <p:nvCxnSpPr>
            <p:cNvPr id="488" name="Shape 488"/>
            <p:cNvCxnSpPr/>
            <p:nvPr/>
          </p:nvCxnSpPr>
          <p:spPr>
            <a:xfrm>
              <a:off x="14008100" y="14906625"/>
              <a:ext cx="0" cy="4746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489" name="Shape 489"/>
            <p:cNvSpPr txBox="1"/>
            <p:nvPr/>
          </p:nvSpPr>
          <p:spPr>
            <a:xfrm>
              <a:off x="12193587" y="15381288"/>
              <a:ext cx="3633787" cy="123825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Възстановяване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приоритета на прекъсванията</a:t>
              </a:r>
            </a:p>
          </p:txBody>
        </p:sp>
        <p:cxnSp>
          <p:nvCxnSpPr>
            <p:cNvPr id="490" name="Shape 490"/>
            <p:cNvCxnSpPr/>
            <p:nvPr/>
          </p:nvCxnSpPr>
          <p:spPr>
            <a:xfrm>
              <a:off x="14008100" y="16619538"/>
              <a:ext cx="1587" cy="18145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491" name="Shape 491"/>
            <p:cNvSpPr txBox="1"/>
            <p:nvPr/>
          </p:nvSpPr>
          <p:spPr>
            <a:xfrm>
              <a:off x="2898775" y="9782175"/>
              <a:ext cx="3633787" cy="4746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 → ”1”</a:t>
              </a:r>
            </a:p>
          </p:txBody>
        </p:sp>
        <p:sp>
          <p:nvSpPr>
            <p:cNvPr id="492" name="Shape 492"/>
            <p:cNvSpPr txBox="1"/>
            <p:nvPr/>
          </p:nvSpPr>
          <p:spPr>
            <a:xfrm>
              <a:off x="6602412" y="9812337"/>
              <a:ext cx="1069975" cy="509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CCR</a:t>
              </a:r>
            </a:p>
          </p:txBody>
        </p:sp>
        <p:sp>
          <p:nvSpPr>
            <p:cNvPr id="493" name="Shape 493"/>
            <p:cNvSpPr txBox="1"/>
            <p:nvPr/>
          </p:nvSpPr>
          <p:spPr>
            <a:xfrm>
              <a:off x="2828925" y="10572750"/>
              <a:ext cx="3633787" cy="4746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Зареждане $FFF8,9</a:t>
              </a:r>
            </a:p>
          </p:txBody>
        </p:sp>
        <p:cxnSp>
          <p:nvCxnSpPr>
            <p:cNvPr id="494" name="Shape 494"/>
            <p:cNvCxnSpPr/>
            <p:nvPr/>
          </p:nvCxnSpPr>
          <p:spPr>
            <a:xfrm>
              <a:off x="4668837" y="9486900"/>
              <a:ext cx="1587" cy="2698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95" name="Shape 495"/>
            <p:cNvCxnSpPr/>
            <p:nvPr/>
          </p:nvCxnSpPr>
          <p:spPr>
            <a:xfrm>
              <a:off x="4643437" y="10272712"/>
              <a:ext cx="1587" cy="2714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96" name="Shape 496"/>
            <p:cNvCxnSpPr/>
            <p:nvPr/>
          </p:nvCxnSpPr>
          <p:spPr>
            <a:xfrm>
              <a:off x="2547937" y="11806237"/>
              <a:ext cx="1587" cy="66341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497" name="Shape 497"/>
            <p:cNvCxnSpPr/>
            <p:nvPr/>
          </p:nvCxnSpPr>
          <p:spPr>
            <a:xfrm flipH="1">
              <a:off x="2549525" y="11806237"/>
              <a:ext cx="20955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8" name="Shape 498"/>
            <p:cNvCxnSpPr/>
            <p:nvPr/>
          </p:nvCxnSpPr>
          <p:spPr>
            <a:xfrm rot="10800000">
              <a:off x="4645025" y="11047412"/>
              <a:ext cx="0" cy="7588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99" name="Shape 499"/>
            <p:cNvCxnSpPr/>
            <p:nvPr/>
          </p:nvCxnSpPr>
          <p:spPr>
            <a:xfrm flipH="1">
              <a:off x="16313150" y="12988925"/>
              <a:ext cx="6318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0" name="Shape 500"/>
            <p:cNvCxnSpPr/>
            <p:nvPr/>
          </p:nvCxnSpPr>
          <p:spPr>
            <a:xfrm rot="10800000">
              <a:off x="14149386" y="11915775"/>
              <a:ext cx="27955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501" name="Shape 501"/>
            <p:cNvCxnSpPr/>
            <p:nvPr/>
          </p:nvCxnSpPr>
          <p:spPr>
            <a:xfrm flipH="1" rot="10800000">
              <a:off x="16944975" y="11915775"/>
              <a:ext cx="1587" cy="1054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2" name="Shape 502"/>
            <p:cNvCxnSpPr/>
            <p:nvPr/>
          </p:nvCxnSpPr>
          <p:spPr>
            <a:xfrm>
              <a:off x="17313275" y="5934075"/>
              <a:ext cx="1587" cy="82137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3" name="Shape 503"/>
            <p:cNvCxnSpPr/>
            <p:nvPr/>
          </p:nvCxnSpPr>
          <p:spPr>
            <a:xfrm rot="10800000">
              <a:off x="16313150" y="5934075"/>
              <a:ext cx="10001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04" name="Shape 504"/>
            <p:cNvCxnSpPr/>
            <p:nvPr/>
          </p:nvCxnSpPr>
          <p:spPr>
            <a:xfrm rot="10800000">
              <a:off x="14150975" y="14147800"/>
              <a:ext cx="3162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505" name="Shape 505"/>
            <p:cNvSpPr txBox="1"/>
            <p:nvPr/>
          </p:nvSpPr>
          <p:spPr>
            <a:xfrm>
              <a:off x="16686213" y="18207038"/>
              <a:ext cx="581025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00" lIns="18000" rIns="1800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1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*</a:t>
              </a:r>
            </a:p>
          </p:txBody>
        </p:sp>
      </p:grpSp>
      <p:sp>
        <p:nvSpPr>
          <p:cNvPr id="506" name="Shape 50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07" name="Shape 50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idx="1" type="subTitle"/>
          </p:nvPr>
        </p:nvSpPr>
        <p:spPr>
          <a:xfrm>
            <a:off x="228600" y="457200"/>
            <a:ext cx="8610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14" name="Shape 51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5" name="Shape 515"/>
          <p:cNvGraphicFramePr/>
          <p:nvPr/>
        </p:nvGraphicFramePr>
        <p:xfrm>
          <a:off x="304800" y="45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{CBBE22E0-D604-459E-8219-6ACCA9982B38}</a:tableStyleId>
              </a:tblPr>
              <a:tblGrid>
                <a:gridCol w="2084375"/>
                <a:gridCol w="3654425"/>
                <a:gridCol w="1033450"/>
                <a:gridCol w="1228725"/>
              </a:tblGrid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Вектор на прекъсване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Източник на прекъсване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CCR маска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Локална маска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1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FFD4, 5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1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резервирани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7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FFD6, 7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SCI система:</a:t>
                      </a:r>
                    </a:p>
                    <a:p>
                      <a:pPr indent="0" lvl="0" marL="0" marR="0" rtl="0" algn="l">
                        <a:lnSpc>
                          <a:spcPct val="8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RDR пълен;</a:t>
                      </a:r>
                    </a:p>
                    <a:p>
                      <a:pPr indent="0" lvl="0" marL="0" marR="0" rtl="0" algn="l">
                        <a:lnSpc>
                          <a:spcPct val="8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Приемник запуснат отново;</a:t>
                      </a:r>
                    </a:p>
                    <a:p>
                      <a:pPr indent="0" lvl="0" marL="0" marR="0" rtl="0" algn="l">
                        <a:lnSpc>
                          <a:spcPct val="8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TDR празен;</a:t>
                      </a:r>
                    </a:p>
                    <a:p>
                      <a:pPr indent="0" lvl="0" marL="0" marR="0" rtl="0" algn="l">
                        <a:lnSpc>
                          <a:spcPct val="8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Предаване завършено;</a:t>
                      </a:r>
                    </a:p>
                    <a:p>
                      <a:pPr indent="0" lvl="0" marL="0" marR="0" rtl="0" algn="l">
                        <a:lnSpc>
                          <a:spcPct val="8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Линия в очакване 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8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8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8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8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Palatino Linotype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Rambla"/>
                        <a:ea typeface="Rambla"/>
                        <a:cs typeface="Rambla"/>
                        <a:sym typeface="Rambla"/>
                      </a:endParaRPr>
                    </a:p>
                    <a:p>
                      <a:pPr indent="0" lvl="0" marL="0" marR="0" rtl="0" algn="l">
                        <a:lnSpc>
                          <a:spcPct val="8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RIE</a:t>
                      </a:r>
                    </a:p>
                    <a:p>
                      <a:pPr indent="0" lvl="0" marL="0" marR="0" rtl="0" algn="l">
                        <a:lnSpc>
                          <a:spcPct val="8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RIE</a:t>
                      </a:r>
                    </a:p>
                    <a:p>
                      <a:pPr indent="0" lvl="0" marL="0" marR="0" rtl="0" algn="l">
                        <a:lnSpc>
                          <a:spcPct val="8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TIE</a:t>
                      </a:r>
                    </a:p>
                    <a:p>
                      <a:pPr indent="0" lvl="0" marL="0" marR="0" rtl="0" algn="l">
                        <a:lnSpc>
                          <a:spcPct val="8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TCIE</a:t>
                      </a:r>
                    </a:p>
                    <a:p>
                      <a:pPr indent="0" lvl="0" marL="0" marR="0" rtl="0" algn="l">
                        <a:lnSpc>
                          <a:spcPct val="8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ILIE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66"/>
                    </a:solidFill>
                  </a:tcPr>
                </a:tc>
              </a:tr>
              <a:tr h="21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FFD8, 9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SPI трансфер - завършен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SPIE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000"/>
                    </a:solidFill>
                  </a:tcPr>
                </a:tc>
              </a:tr>
              <a:tr h="214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FFDA, B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Пулс-акумулатор-фронт на входа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PAII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BC96"/>
                    </a:solidFill>
                  </a:tcPr>
                </a:tc>
              </a:tr>
              <a:tr h="21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FFDC, D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Пулс-акумулатор-препълване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PAOVI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4BC96"/>
                    </a:solidFill>
                  </a:tcPr>
                </a:tc>
              </a:tr>
              <a:tr h="21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FFDE, F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Таймер-препълване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TOI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</a:tr>
              <a:tr h="214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FFЕ0, 1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IC4/OC5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IC4/OC5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</a:tr>
              <a:tr h="21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FFЕ2, 3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OC4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OC4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</a:tr>
              <a:tr h="214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FFЕ4, 5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OC3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OC3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</a:tr>
              <a:tr h="21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FFЕ6, 7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OC2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OC2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</a:tr>
              <a:tr h="21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FFЕ8, 9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OC1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OC1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</a:tr>
              <a:tr h="214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FFЕA, B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IC3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IC3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</a:tr>
              <a:tr h="21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FFЕC, D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IC2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IC2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</a:tr>
              <a:tr h="214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FFЕЕ, F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IC1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IC1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FECB2"/>
                    </a:solidFill>
                  </a:tcPr>
                </a:tc>
              </a:tr>
              <a:tr h="21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FFF0, 1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RTI (в реално време)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RTII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14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FFF2, 3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IRQ  вход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9CDE5"/>
                    </a:solidFill>
                  </a:tcPr>
                </a:tc>
              </a:tr>
              <a:tr h="21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FFF4, 5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3BDD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XIRQ  вход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3BDD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X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3BDD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3BDDD"/>
                    </a:solidFill>
                  </a:tcPr>
                </a:tc>
              </a:tr>
              <a:tr h="21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FFF6, 7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SWI (софтуерно прекъсване)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2D050"/>
                    </a:solidFill>
                  </a:tcPr>
                </a:tc>
              </a:tr>
              <a:tr h="214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FFF8, 9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Недопустим КОД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1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FFFB, A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COP WD система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NOCOP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FDFDF"/>
                    </a:solidFill>
                  </a:tcPr>
                </a:tc>
              </a:tr>
              <a:tr h="214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FFFC, D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Clock Monitor система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CME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FDFDF"/>
                    </a:solidFill>
                  </a:tcPr>
                </a:tc>
              </a:tr>
              <a:tr h="212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FFFE, F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POR, Reset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-</a:t>
                      </a:r>
                    </a:p>
                  </a:txBody>
                  <a:tcPr marT="0" marB="0" marR="48925" marL="489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FDFDF"/>
                    </a:solidFill>
                  </a:tcPr>
                </a:tc>
              </a:tr>
            </a:tbl>
          </a:graphicData>
        </a:graphic>
      </p:graphicFrame>
      <p:cxnSp>
        <p:nvCxnSpPr>
          <p:cNvPr id="516" name="Shape 516"/>
          <p:cNvCxnSpPr/>
          <p:nvPr/>
        </p:nvCxnSpPr>
        <p:spPr>
          <a:xfrm>
            <a:off x="2971800" y="6400800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17" name="Shape 51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18" name="Shape 51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457200" y="169862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idx="1" type="subTitle"/>
          </p:nvPr>
        </p:nvSpPr>
        <p:spPr>
          <a:xfrm>
            <a:off x="228600" y="457200"/>
            <a:ext cx="8610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В ЕМК НС11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Приоритет на прекъсванията: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Приоритетът се дефинира хардуерно;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Определя кой тип Reset/прекъсване следва да се обработи 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първо при постъпили повече от една заявки за прекъсване;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На всяко маскирано прекъсване може да бъде зададен 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(дефиниран) приоритет спрямо другите маскирани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прекъсвания.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НЕМАСКИРАНИ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(not mask able) прекъсвания – източници, </a:t>
            </a:r>
            <a:r>
              <a:rPr b="0" i="0" lang="en-US" sz="2000" u="none" cap="none" strike="noStrike">
                <a:solidFill>
                  <a:srgbClr val="948A54"/>
                </a:solidFill>
                <a:latin typeface="Rambla"/>
                <a:ea typeface="Rambla"/>
                <a:cs typeface="Rambla"/>
                <a:sym typeface="Rambla"/>
              </a:rPr>
              <a:t>приоритет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 POR, външен RESET -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2. Reset от Clock monitor (СМ) системата -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3. Reset от COP WD Reset системата -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4. От вход XIRQ -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5. Неправилен (несъществуващ) КОД -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6. Софтуерно прекъсване (SWI) - </a:t>
            </a:r>
            <a:r>
              <a:rPr b="0" i="0" lang="en-US" sz="2000" u="none" cap="none" strike="noStrike">
                <a:solidFill>
                  <a:srgbClr val="558ED5"/>
                </a:solidFill>
                <a:latin typeface="Rambla"/>
                <a:ea typeface="Rambla"/>
                <a:cs typeface="Rambla"/>
                <a:sym typeface="Rambla"/>
              </a:rPr>
              <a:t>SW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</p:txBody>
      </p:sp>
      <p:cxnSp>
        <p:nvCxnSpPr>
          <p:cNvPr id="525" name="Shape 525"/>
          <p:cNvCxnSpPr/>
          <p:nvPr/>
        </p:nvCxnSpPr>
        <p:spPr>
          <a:xfrm>
            <a:off x="2227262" y="3960812"/>
            <a:ext cx="914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26" name="Shape 526"/>
          <p:cNvCxnSpPr/>
          <p:nvPr/>
        </p:nvCxnSpPr>
        <p:spPr>
          <a:xfrm>
            <a:off x="1681162" y="4779962"/>
            <a:ext cx="6096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27" name="Shape 527"/>
          <p:cNvSpPr/>
          <p:nvPr/>
        </p:nvSpPr>
        <p:spPr>
          <a:xfrm>
            <a:off x="7086600" y="4114800"/>
            <a:ext cx="304800" cy="1828800"/>
          </a:xfrm>
          <a:prstGeom prst="downArrow">
            <a:avLst>
              <a:gd fmla="val 19800" name="adj1"/>
              <a:gd fmla="val 50000" name="adj2"/>
            </a:avLst>
          </a:prstGeom>
          <a:solidFill>
            <a:srgbClr val="577293"/>
          </a:solidFill>
          <a:ln cap="flat" cmpd="sng" w="28575">
            <a:solidFill>
              <a:srgbClr val="44558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Shape 52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29" name="Shape 52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idx="1" type="subTitle"/>
          </p:nvPr>
        </p:nvSpPr>
        <p:spPr>
          <a:xfrm>
            <a:off x="228600" y="457200"/>
            <a:ext cx="86106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В ЕМК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МАСКИРАНИ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(mask able) прекъсвания – източници, </a:t>
            </a:r>
            <a:r>
              <a:rPr b="0" i="0" lang="en-US" sz="1800" u="none" cap="none" strike="noStrike">
                <a:solidFill>
                  <a:srgbClr val="948A54"/>
                </a:solidFill>
                <a:latin typeface="Rambla"/>
                <a:ea typeface="Rambla"/>
                <a:cs typeface="Rambla"/>
                <a:sym typeface="Rambla"/>
              </a:rPr>
              <a:t>приоритет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1. Вход  IRQ -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2. Прекъсване в реално време -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3. Таймер IC1 -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4. Таймер IC2 -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5. Таймер IC3 -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6. Таймер OC1 -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7. Таймер OC2 -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8. Таймер OC3 -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9. Таймер OC4 -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10. Таймер IC4/OC5-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11. Таймер – препълване -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12. Пулс акумулатор – препълване -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13. Пулс акумулатор – входен фронт -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14. SPI (синхронен сериен периферен интерфейс) - завършил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трансфер -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15. SCI (асинхронен сериен комуникационен интерфейс) -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HW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536" name="Shape 536"/>
          <p:cNvSpPr/>
          <p:nvPr/>
        </p:nvSpPr>
        <p:spPr>
          <a:xfrm>
            <a:off x="8305800" y="1600200"/>
            <a:ext cx="228600" cy="4495800"/>
          </a:xfrm>
          <a:prstGeom prst="downArrow">
            <a:avLst>
              <a:gd fmla="val 21051" name="adj1"/>
              <a:gd fmla="val 50000" name="adj2"/>
            </a:avLst>
          </a:prstGeom>
          <a:solidFill>
            <a:srgbClr val="577293"/>
          </a:solidFill>
          <a:ln cap="flat" cmpd="sng" w="28575">
            <a:solidFill>
              <a:srgbClr val="445583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7" name="Shape 537"/>
          <p:cNvCxnSpPr/>
          <p:nvPr/>
        </p:nvCxnSpPr>
        <p:spPr>
          <a:xfrm>
            <a:off x="1371600" y="1676400"/>
            <a:ext cx="4572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38" name="Shape 53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39" name="Shape 53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>
            <p:ph idx="1" type="subTitle"/>
          </p:nvPr>
        </p:nvSpPr>
        <p:spPr>
          <a:xfrm>
            <a:off x="228600" y="685800"/>
            <a:ext cx="8610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В ЕМК НС11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Промяна на заложения приоритет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(маскирани прекъсвания)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на всеки тип маскирано прекъсване може да се зададе най-висок приоритет – запис на съответна стойност в битове PSEL от </a:t>
            </a:r>
            <a:r>
              <a:rPr b="0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регистър HPRIO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непроменени стойност на PSEL приоритетът остава заложеният по подразбиране в ЕМК;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прекъсването със зададен най-висок приоритет може да бъде МАСКИРАНО ГЛОБАЛНО посредством установяване на бит I в регистъра CCR, както и с установяване на локалните битове към съответните контролни регистри на интерфейсите;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HPRIO може да бъде променян (запис в него) – САМО когато прекъсванията, определени с бит I за ЗАБРАНЕНИ.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Shape 54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48" name="Shape 54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49" name="Shape 54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>
            <p:ph idx="1" type="subTitle"/>
          </p:nvPr>
        </p:nvSpPr>
        <p:spPr>
          <a:xfrm>
            <a:off x="266700" y="457200"/>
            <a:ext cx="86106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В ЕМК НС11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HPRIO (Highest Priority) регистър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/описание на битовете PSEL/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RBOOT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(Read Bootstrap ROM)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! Валидно задаване само ако бит SMOD=“1” (режими Boot или Test). При RBOOT=“1” – в режим  Boot е разрешено четенето от Bootstrap-ROM.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SMOD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(Special Mode Select)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Приема инверсната стойност на входа MODB при нарастващ фронт на Reset.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6" name="Shape 5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2057400"/>
            <a:ext cx="64643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Shape 55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58" name="Shape 55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idx="1" type="subTitle"/>
          </p:nvPr>
        </p:nvSpPr>
        <p:spPr>
          <a:xfrm>
            <a:off x="228600" y="457200"/>
            <a:ext cx="8610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В ЕМК НС11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HPRIO (Highest Priority) регистър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/описание на битовете PSEL/ - продължение</a:t>
            </a:r>
          </a:p>
          <a:p>
            <a:pPr indent="0" lvl="0" marL="0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898989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MDA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(Mode Select A) – отразява статуса на входа MODА при нарастващ фронт на Reset;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IRVNE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(Internal Read Visibility/Not E) – позволява достъп до вътрешния цикъл четене през външната шина за данни при обмен в режим МП;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режими ЕМК и Bootstrap  състоянието му определя дали вътрешния E-clock е достъпен на външния Е изход (не важи за при 68HC811E2);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PSEL[3:0]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(Priority Select) – битове за определяне на приоритета.</a:t>
            </a:r>
          </a:p>
          <a:p>
            <a:pPr indent="0" lvl="0" marL="0" marR="0" rtl="0" algn="l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Дефинира един от източниците за маскирано прекъсване да бъде определен като такъв с най-висок приоритет.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Задава се само при установен в “1” I-бит от CCR (забранени маскирани прекъсвания</a:t>
            </a: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).</a:t>
            </a:r>
          </a:p>
        </p:txBody>
      </p:sp>
      <p:sp>
        <p:nvSpPr>
          <p:cNvPr id="565" name="Shape 56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6" name="Shape 5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4937" y="1752600"/>
            <a:ext cx="623252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Shape 56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68" name="Shape 56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69" name="Shape 56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/>
          <p:nvPr>
            <p:ph idx="1" type="subTitle"/>
          </p:nvPr>
        </p:nvSpPr>
        <p:spPr>
          <a:xfrm>
            <a:off x="266700" y="762000"/>
            <a:ext cx="8610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В ЕМК НС11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HPRIO регистър – задаване приоритет чрез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PSEL[3:0]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Shape 57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76" name="Shape 576"/>
          <p:cNvGraphicFramePr/>
          <p:nvPr/>
        </p:nvGraphicFramePr>
        <p:xfrm>
          <a:off x="1866900" y="18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{CBBE22E0-D604-459E-8219-6ACCA9982B38}</a:tableStyleId>
              </a:tblPr>
              <a:tblGrid>
                <a:gridCol w="1317625"/>
                <a:gridCol w="4244975"/>
              </a:tblGrid>
              <a:tr h="487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Битове PSEL[3:0]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Източник на прекъсване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0000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– препълване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0001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Пулс акумулатор – препълване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0010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Пулс акумулатор – входен фронт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0011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SPI - трансфер завършен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0100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SCI система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0101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Резервиран за IRQ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0110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IRQ – външен вход или паралелен I/O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0111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Прекъсване в реално време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1000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IC1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1001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IC2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1010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IC3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1011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IC1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1100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ОC2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1101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ОC3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73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1110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ОC4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6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1111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Rambla"/>
                          <a:ea typeface="Rambla"/>
                          <a:cs typeface="Rambla"/>
                          <a:sym typeface="Rambla"/>
                        </a:rPr>
                        <a:t>Таймер IC4/ОС5</a:t>
                      </a:r>
                    </a:p>
                  </a:txBody>
                  <a:tcPr marT="0" marB="0" marR="49075" marL="490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577" name="Shape 57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8" name="Shape 578"/>
          <p:cNvCxnSpPr/>
          <p:nvPr/>
        </p:nvCxnSpPr>
        <p:spPr>
          <a:xfrm>
            <a:off x="4495800" y="3505200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79" name="Shape 579"/>
          <p:cNvCxnSpPr/>
          <p:nvPr/>
        </p:nvCxnSpPr>
        <p:spPr>
          <a:xfrm>
            <a:off x="3276600" y="3808412"/>
            <a:ext cx="304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80" name="Shape 58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81" name="Shape 58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subTitle"/>
          </p:nvPr>
        </p:nvSpPr>
        <p:spPr>
          <a:xfrm>
            <a:off x="228600" y="457200"/>
            <a:ext cx="8610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ПРИ ЕМК НС11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Общо: </a:t>
            </a:r>
          </a:p>
          <a:p>
            <a:pPr indent="0" lvl="0" marL="0" marR="0" rtl="0" algn="just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операциите Reset и прекъсване се 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зарежда РС с конкретен вектор, сочещ към определен адрес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от който да се заредят съответните инструкции за изпълнение.</a:t>
            </a:r>
          </a:p>
          <a:p>
            <a:pPr indent="0" lvl="0" marL="0" marR="0" rtl="0" algn="just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just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Reset: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спира работата на ЕМК и изчаква възстановяването на Reset в нормално състояние и чрез съответния вектор продължава програмата; </a:t>
            </a:r>
          </a:p>
          <a:p>
            <a:pPr indent="0" lvl="0" marL="0" marR="0" rtl="0" algn="just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(Interrupts)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временно се спира работата на основната програма до приключване изпълнение на обработката на прекъсването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След това основната програма продължава да се изпълнява.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1" name="Shape 11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idx="1" type="subTitle"/>
          </p:nvPr>
        </p:nvSpPr>
        <p:spPr>
          <a:xfrm>
            <a:off x="228600" y="457200"/>
            <a:ext cx="86106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В ЕМК НС11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/избор на енергоспестяващ режим/</a:t>
            </a: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Енергоспестяващи режими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работата на МП се прекратява до постъпване на Reset или друго прекъсване!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Wait режим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спира обработката на данни и намалява консумацията на междинно ниво (до около 3-4 пъти);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Stop режим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спира тактовия генератор и намалява консумираната мощност до възможно най-ниско ниво (съдържанието на RAM се съхранява).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Поставяне на ЕМК в  режим Wait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чрез команда (КОД) –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WAIТ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системните регистри се записват в стека;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спира се работата на МП до пристигане на Reset или друго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прекъсване (външно IRQ, XIRQ или вътрешно генерирано – от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таймер-системата, SCI, SPI);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кварцовият осцилатор остава включен.</a:t>
            </a: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Shape 58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Shape 58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0" name="Shape 590"/>
          <p:cNvCxnSpPr/>
          <p:nvPr/>
        </p:nvCxnSpPr>
        <p:spPr>
          <a:xfrm>
            <a:off x="3400425" y="5407025"/>
            <a:ext cx="4572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1" name="Shape 591"/>
          <p:cNvCxnSpPr/>
          <p:nvPr/>
        </p:nvCxnSpPr>
        <p:spPr>
          <a:xfrm>
            <a:off x="4024312" y="5408612"/>
            <a:ext cx="4572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92" name="Shape 59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93" name="Shape 59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idx="1" type="subTitle"/>
          </p:nvPr>
        </p:nvSpPr>
        <p:spPr>
          <a:xfrm>
            <a:off x="152400" y="457200"/>
            <a:ext cx="86106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В ЕМК НС11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/избор на енергоспестяващ режим/ - режим Wait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Редукция на консумираната мощност – </a:t>
            </a:r>
            <a:r>
              <a:rPr b="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зависи от това колко периферни функции (поддържани от тактовата поредица) могат да бъдат изключени.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!!! Шината за А/D се ЧЕТЕ НЕПРЕКЪСНАТО от адреса на стека, където e записана временно (при прекъсването) стойността на регистъра CCR.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Изход от режим Wait - при постъпване на прекъсване, което не е било маскирано.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Изключване на таймер-системата – при бит I=“1” и забранена COP-система чрез NOCOP=“1” (регистър CONFIG).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Консумацията на АЦП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системата не се влияе от режима Wait. Ограничаване консумацията на АЦП – чрез поставяне бит ADPU=“0”.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SPI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разрешава се/забранява се – чрез бит SPE от съответния контролен регистър;.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SCI предавател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разрешава се/забранява се – чрез бит TE;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SCI приемник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разрешава се/забранява се – чрез бит RE.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Консумацията в режим Wait – </a:t>
            </a:r>
            <a:r>
              <a:rPr b="1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ЗАВИСИ ОТ КОНКРЕТНОТО ПРИЛОЖЕНИЕ</a:t>
            </a:r>
            <a:r>
              <a:rPr b="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!</a:t>
            </a:r>
          </a:p>
          <a:p>
            <a:pPr indent="0" lvl="0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Shape 60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Shape 60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Shape 60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03" name="Shape 60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>
            <p:ph idx="1" type="subTitle"/>
          </p:nvPr>
        </p:nvSpPr>
        <p:spPr>
          <a:xfrm>
            <a:off x="266700" y="684212"/>
            <a:ext cx="86106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В ЕМК НС11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/избор на енергоспестяващ режим/ - режим Stop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Поставяне на ЕМК в  режим Stop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чрез команда –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STOP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ако бит S=“0” от CCR;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 S ≠ 0 → Stop КОД се третира като безоператорна команда (NOP);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Режим Stop – осигурява възможно най-ниска консумация (всички тактови източници, вкл.кварцовия генератор са спрени.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Излизане от режим Stop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подаване на ниско ниво на един от входове: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(IRQ, XIRQ) или RESET. Опция – по фронт на сигнала IRQ.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Вътрешни периферни функции – СПРЕНИ (изключени тактови източници);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Данните в RAM – са съхранени само ако (V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DD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e включено);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МП запазва състоянието си, нивата на I/O шини – непроменени;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връщане към нормална работа (restart на системата) - МП възстановява обработката от позицията преди поставяне в режим Stop.</a:t>
            </a:r>
          </a:p>
          <a:p>
            <a:pPr indent="0" lvl="0" marL="0" marR="0" rtl="0" algn="l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Shape 61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2" name="Shape 612"/>
          <p:cNvCxnSpPr/>
          <p:nvPr/>
        </p:nvCxnSpPr>
        <p:spPr>
          <a:xfrm>
            <a:off x="422275" y="3733800"/>
            <a:ext cx="4572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13" name="Shape 613"/>
          <p:cNvCxnSpPr/>
          <p:nvPr/>
        </p:nvCxnSpPr>
        <p:spPr>
          <a:xfrm>
            <a:off x="1114425" y="3751262"/>
            <a:ext cx="4572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14" name="Shape 614"/>
          <p:cNvCxnSpPr/>
          <p:nvPr/>
        </p:nvCxnSpPr>
        <p:spPr>
          <a:xfrm>
            <a:off x="7072312" y="3960812"/>
            <a:ext cx="3810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15" name="Shape 61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16" name="Shape 61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>
            <p:ph idx="1" type="subTitle"/>
          </p:nvPr>
        </p:nvSpPr>
        <p:spPr>
          <a:xfrm>
            <a:off x="228600" y="762000"/>
            <a:ext cx="8610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В ЕМК НС11</a:t>
            </a:r>
          </a:p>
          <a:p>
            <a:pPr indent="0" lvl="0" marL="0" marR="0" rtl="0" algn="ctr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/избор на енергоспестяващ режим/ - режим Stop</a:t>
            </a:r>
          </a:p>
          <a:p>
            <a:pPr indent="0" lvl="0" marL="0" marR="0" rtl="0" algn="l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Връщане към нормална работа (рестарт):</a:t>
            </a:r>
          </a:p>
          <a:p>
            <a:pPr indent="0" lvl="0" marL="0" marR="0" rtl="0" algn="l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чрез Reset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извършва се нормалната последователност (всички I/O шини и функции – към техните начални състояния);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1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през вход IRQ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трябва бит I=“0” от CCR (IRQ – вход за немаскирано прекъсване). Стойността на бит X е без значение, като: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→ при X=“0” (немаскиран) – ЦП изпълнява последователност, съответстваща на заявка за прекъсване от вход XIRQ;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→ при X=“1” (маскиран/забранен) – ЦП продължава изпълнението на следващата инструкция след Stop.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Необходимо e ВЪЗСТАНОВЯВАНЕ на кварцовия тактов генератор (спрян в този режим) при рестарт! 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При ползване на вътрешния генератор – влагане на изкуствено закъснение – контролен бит DLY=“1” (по подразбиране при Reset);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При ползване стабилизиран външен генератор – DLY=“0” софтуерно при инициализация. В този случай изход от режим Stop НЕ ТРЯБВА да се прави с Reset (по подразбиране DLY=“1”).</a:t>
            </a:r>
          </a:p>
          <a:p>
            <a:pPr indent="0" lvl="0" marL="0" marR="0" rtl="0" algn="l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8989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Shape 623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Shape 62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5" name="Shape 625"/>
          <p:cNvCxnSpPr/>
          <p:nvPr/>
        </p:nvCxnSpPr>
        <p:spPr>
          <a:xfrm>
            <a:off x="2093912" y="2743200"/>
            <a:ext cx="3810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26" name="Shape 626"/>
          <p:cNvCxnSpPr/>
          <p:nvPr/>
        </p:nvCxnSpPr>
        <p:spPr>
          <a:xfrm>
            <a:off x="1371600" y="2230437"/>
            <a:ext cx="6096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27" name="Shape 627"/>
          <p:cNvCxnSpPr/>
          <p:nvPr/>
        </p:nvCxnSpPr>
        <p:spPr>
          <a:xfrm>
            <a:off x="5837237" y="2751137"/>
            <a:ext cx="3810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28" name="Shape 62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29" name="Shape 62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30" name="Shape 63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КРАЙ НА ЛЕКЦИЯТА</a:t>
            </a:r>
          </a:p>
        </p:txBody>
      </p:sp>
      <p:sp>
        <p:nvSpPr>
          <p:cNvPr id="636" name="Shape 63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37" name="Shape 63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38" name="Shape 63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subTitle"/>
          </p:nvPr>
        </p:nvSpPr>
        <p:spPr>
          <a:xfrm>
            <a:off x="228600" y="457200"/>
            <a:ext cx="8610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ПРИ ЕМК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Видове прекъсвания: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SWI (SoftWare Interrupt) – софтуерно (програмно) прекъсване; използва се при настройка на програми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HWI (Hardware Interrupt) – хардуерно (апаратно) прекъсване /IRQ, XIRQ/;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Разпознаване на прекъсването:</a:t>
            </a:r>
          </a:p>
          <a:p>
            <a:pPr indent="-457200" lvl="1" marL="9144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от </a:t>
            </a:r>
            <a:r>
              <a:rPr b="1" i="1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локалната маска </a:t>
            </a:r>
            <a:r>
              <a:rPr b="0" i="0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съответния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 регистър;</a:t>
            </a:r>
          </a:p>
          <a:p>
            <a:pPr indent="-457200" lvl="1" marL="9144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от </a:t>
            </a:r>
            <a:r>
              <a:rPr b="1" i="1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глобалната маска</a:t>
            </a:r>
            <a:r>
              <a:rPr b="0" i="0" lang="en-US" sz="3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 регистъра CCR.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Shape 119"/>
          <p:cNvCxnSpPr/>
          <p:nvPr/>
        </p:nvCxnSpPr>
        <p:spPr>
          <a:xfrm>
            <a:off x="5464175" y="3635375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0" name="Shape 120"/>
          <p:cNvCxnSpPr/>
          <p:nvPr/>
        </p:nvCxnSpPr>
        <p:spPr>
          <a:xfrm>
            <a:off x="6400800" y="3633787"/>
            <a:ext cx="7620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21" name="Shape 12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2" name="Shape 12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subTitle"/>
          </p:nvPr>
        </p:nvSpPr>
        <p:spPr>
          <a:xfrm>
            <a:off x="228600" y="457200"/>
            <a:ext cx="8610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В ЕМК НС11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Алгоритъм за обработка на прекъсванията</a:t>
            </a: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Приключва се изпълнението на текущата инструкция – време: зависи от броя тактове, необходими за изпълнението й;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Текущото състояние на вътрешните регистри (от МП) се записва в стека: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запис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съхранение						      четене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                                                                                        								                                    възстановяване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		    След  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					    команда RTI</a:t>
            </a:r>
          </a:p>
          <a:p>
            <a:pPr indent="0" lvl="0" marL="0" marR="0" rtl="0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3886200"/>
            <a:ext cx="4267200" cy="243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Shape 130"/>
          <p:cNvCxnSpPr/>
          <p:nvPr/>
        </p:nvCxnSpPr>
        <p:spPr>
          <a:xfrm rot="5400000">
            <a:off x="954087" y="4706937"/>
            <a:ext cx="1598612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cxnSp>
        <p:nvCxnSpPr>
          <p:cNvPr id="131" name="Shape 131"/>
          <p:cNvCxnSpPr/>
          <p:nvPr/>
        </p:nvCxnSpPr>
        <p:spPr>
          <a:xfrm rot="-5400000">
            <a:off x="5791993" y="4810918"/>
            <a:ext cx="1676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lg" w="lg" type="triangle"/>
          </a:ln>
        </p:spPr>
      </p:cxnSp>
      <p:sp>
        <p:nvSpPr>
          <p:cNvPr id="132" name="Shape 13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3" name="Shape 13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subTitle"/>
          </p:nvPr>
        </p:nvSpPr>
        <p:spPr>
          <a:xfrm>
            <a:off x="228600" y="457200"/>
            <a:ext cx="8610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В ЕМК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Обработка на прекъсванията (продължение):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3"/>
            </a:pPr>
            <a:r>
              <a:rPr b="0" i="0" lang="en-US" sz="2400" u="sng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Флагът за прекъсване I (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 X при прекъсване от XIRQ) в CCR </a:t>
            </a:r>
            <a:r>
              <a:rPr b="0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 </a:t>
            </a: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установява в “1”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 забраняват се последвалите прекъсвания;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4.  </a:t>
            </a:r>
            <a:r>
              <a:rPr b="0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Зарежда се съответният вектор на прекъсването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изпълнението продължава от адреса, намиращ се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в този вектор. Спазва се приоритета на обработка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на прекъсванията;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5. След приключване изпълнението на обслужващата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прекъсването програма – </a:t>
            </a: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команда RTI;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6. Съдържанието на </a:t>
            </a: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вътрешните регистри се възстановява от стека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 обратен ред (LIFO памет);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7. Продължава изпълнението на </a:t>
            </a: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основната програма.</a:t>
            </a:r>
          </a:p>
        </p:txBody>
      </p:sp>
      <p:cxnSp>
        <p:nvCxnSpPr>
          <p:cNvPr id="140" name="Shape 140"/>
          <p:cNvCxnSpPr/>
          <p:nvPr/>
        </p:nvCxnSpPr>
        <p:spPr>
          <a:xfrm>
            <a:off x="7696200" y="1828800"/>
            <a:ext cx="6858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41" name="Shape 14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2" name="Shape 14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subTitle"/>
          </p:nvPr>
        </p:nvSpPr>
        <p:spPr>
          <a:xfrm>
            <a:off x="228600" y="533400"/>
            <a:ext cx="86106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Схема на обработка на прекъсване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Shape 150"/>
          <p:cNvGrpSpPr/>
          <p:nvPr/>
        </p:nvGrpSpPr>
        <p:grpSpPr>
          <a:xfrm>
            <a:off x="304800" y="590550"/>
            <a:ext cx="7772400" cy="5667375"/>
            <a:chOff x="954087" y="2832100"/>
            <a:chExt cx="19429413" cy="15849599"/>
          </a:xfrm>
        </p:grpSpPr>
        <p:sp>
          <p:nvSpPr>
            <p:cNvPr id="151" name="Shape 151"/>
            <p:cNvSpPr txBox="1"/>
            <p:nvPr/>
          </p:nvSpPr>
          <p:spPr>
            <a:xfrm>
              <a:off x="1905000" y="3297237"/>
              <a:ext cx="4000500" cy="2963862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Заявка за прекъсване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маск./немаск.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RESET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HW</a:t>
              </a: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: IRQ,XIRQ,COP,</a:t>
              </a:r>
              <a:r>
                <a:rPr b="1" i="0" lang="en-US" sz="1200" u="none">
                  <a:solidFill>
                    <a:srgbClr val="FF0000"/>
                  </a:solidFill>
                  <a:latin typeface="Rambla"/>
                  <a:ea typeface="Rambla"/>
                  <a:cs typeface="Rambla"/>
                  <a:sym typeface="Rambla"/>
                </a:rPr>
                <a:t>CM</a:t>
              </a: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Timer (IC,OC), SCI,SPI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  <a:r>
                <a:rPr b="1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SW</a:t>
              </a: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(SWI)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11657012" y="4010025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8064500" y="3027362"/>
              <a:ext cx="3381375" cy="15654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$0000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Текуща команда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(2..7 цикъла)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/до 41 – FDIV,IDIV/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                      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             SP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+1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+2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+3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+4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+5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+6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+7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+8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$xxxx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$xxxy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$FFFC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$FFFD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$FFFE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$FFFF</a:t>
              </a:r>
            </a:p>
          </p:txBody>
        </p:sp>
        <p:sp>
          <p:nvSpPr>
            <p:cNvPr id="154" name="Shape 154"/>
            <p:cNvSpPr txBox="1"/>
            <p:nvPr/>
          </p:nvSpPr>
          <p:spPr>
            <a:xfrm>
              <a:off x="11657012" y="4497387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11657012" y="7975600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15462250" y="2832100"/>
              <a:ext cx="4921250" cy="15849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Основна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Програма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СТЕК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Процедура, обслужваща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прекъсването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Вектори на прекъсване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$FFFF</a:t>
              </a: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11477625" y="3027362"/>
              <a:ext cx="3762375" cy="968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7                                    0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11657012" y="4797425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11657012" y="5284787"/>
              <a:ext cx="3646487" cy="487362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50000">
                  <a:srgbClr val="FFFFFF"/>
                </a:gs>
                <a:gs pos="100000">
                  <a:srgbClr val="92D050"/>
                </a:gs>
              </a:gsLst>
              <a:lin ang="540000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КОД</a:t>
              </a:r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11657012" y="5772150"/>
              <a:ext cx="3646487" cy="487362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50000">
                  <a:srgbClr val="FFFFFF"/>
                </a:gs>
                <a:gs pos="100000">
                  <a:srgbClr val="92D050"/>
                </a:gs>
              </a:gsLst>
              <a:lin ang="540000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A/D</a:t>
              </a:r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x="11657012" y="6259512"/>
              <a:ext cx="3646487" cy="487362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50000">
                  <a:srgbClr val="FFFFFF"/>
                </a:gs>
                <a:gs pos="100000">
                  <a:srgbClr val="92D050"/>
                </a:gs>
              </a:gsLst>
              <a:lin ang="540000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A/D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11657012" y="4264025"/>
              <a:ext cx="3646487" cy="893762"/>
            </a:xfrm>
            <a:prstGeom prst="flowChartPunchedTap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 txBox="1"/>
            <p:nvPr/>
          </p:nvSpPr>
          <p:spPr>
            <a:xfrm>
              <a:off x="11657012" y="6735762"/>
              <a:ext cx="3646487" cy="487362"/>
            </a:xfrm>
            <a:prstGeom prst="rect">
              <a:avLst/>
            </a:prstGeom>
            <a:solidFill>
              <a:srgbClr val="92D05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КОД</a:t>
              </a:r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11657012" y="7223125"/>
              <a:ext cx="3646487" cy="487362"/>
            </a:xfrm>
            <a:prstGeom prst="rect">
              <a:avLst/>
            </a:prstGeom>
            <a:solidFill>
              <a:srgbClr val="92D05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11657012" y="7354887"/>
              <a:ext cx="3646487" cy="873125"/>
            </a:xfrm>
            <a:prstGeom prst="flowChartPunchedTap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11657012" y="8442325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PC</a:t>
              </a:r>
              <a:r>
                <a:rPr b="0" baseline="-2500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L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67" name="Shape 167"/>
            <p:cNvSpPr txBox="1"/>
            <p:nvPr/>
          </p:nvSpPr>
          <p:spPr>
            <a:xfrm>
              <a:off x="11657012" y="8904287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PC</a:t>
              </a:r>
              <a:r>
                <a:rPr b="0" baseline="-2500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H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11657012" y="9391650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IY</a:t>
              </a:r>
              <a:r>
                <a:rPr b="0" baseline="-2500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L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11657012" y="9879012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IY</a:t>
              </a:r>
              <a:r>
                <a:rPr b="0" baseline="-2500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H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170" name="Shape 170"/>
            <p:cNvCxnSpPr/>
            <p:nvPr/>
          </p:nvCxnSpPr>
          <p:spPr>
            <a:xfrm>
              <a:off x="5937250" y="4352925"/>
              <a:ext cx="5032375" cy="106045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171" name="Shape 171"/>
            <p:cNvSpPr/>
            <p:nvPr/>
          </p:nvSpPr>
          <p:spPr>
            <a:xfrm>
              <a:off x="11223625" y="5284787"/>
              <a:ext cx="227012" cy="1450975"/>
            </a:xfrm>
            <a:prstGeom prst="leftBracket">
              <a:avLst>
                <a:gd fmla="val 8333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1274762" y="9115425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PC</a:t>
              </a:r>
              <a:r>
                <a:rPr b="0" baseline="-2500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H</a:t>
              </a:r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1274762" y="9591675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IY</a:t>
              </a:r>
              <a:r>
                <a:rPr b="0" baseline="-2500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H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x="1274762" y="10079037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IX</a:t>
              </a:r>
              <a:r>
                <a:rPr b="0" baseline="-2500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H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4921250" y="11541125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CCR</a:t>
              </a:r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x="4921250" y="9115425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PC</a:t>
              </a:r>
              <a:r>
                <a:rPr b="0" baseline="-2500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L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4921250" y="9591675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IY</a:t>
              </a:r>
              <a:r>
                <a:rPr b="0" baseline="-2500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L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78" name="Shape 178"/>
            <p:cNvSpPr txBox="1"/>
            <p:nvPr/>
          </p:nvSpPr>
          <p:spPr>
            <a:xfrm>
              <a:off x="4921250" y="10079037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IX</a:t>
              </a:r>
              <a:r>
                <a:rPr b="0" baseline="-2500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L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4921250" y="10566400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ACCA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80" name="Shape 180"/>
            <p:cNvSpPr txBox="1"/>
            <p:nvPr/>
          </p:nvSpPr>
          <p:spPr>
            <a:xfrm>
              <a:off x="4921250" y="11053762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ACCB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954087" y="8037512"/>
              <a:ext cx="7810500" cy="968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Вътрешни регистри (ЦП)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15                                                                              0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11657012" y="10366375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IX</a:t>
              </a:r>
              <a:r>
                <a:rPr b="0" baseline="-2500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L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83" name="Shape 183"/>
            <p:cNvSpPr txBox="1"/>
            <p:nvPr/>
          </p:nvSpPr>
          <p:spPr>
            <a:xfrm>
              <a:off x="11657012" y="10853737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IX</a:t>
              </a:r>
              <a:r>
                <a:rPr b="0" baseline="-2500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H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11657012" y="11341100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ACCA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11657012" y="11828462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ACCB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86" name="Shape 186"/>
            <p:cNvSpPr txBox="1"/>
            <p:nvPr/>
          </p:nvSpPr>
          <p:spPr>
            <a:xfrm>
              <a:off x="11657012" y="12304712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CCR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x="11657012" y="12792075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11657012" y="16271875"/>
              <a:ext cx="3646487" cy="487362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11657012" y="16743363"/>
              <a:ext cx="3646487" cy="487362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50000">
                  <a:srgbClr val="FFFFFF"/>
                </a:gs>
                <a:gs pos="100000">
                  <a:srgbClr val="FF0000"/>
                </a:gs>
              </a:gsLst>
              <a:lin ang="540000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$xxxx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11657012" y="17219613"/>
              <a:ext cx="3646487" cy="487362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50000">
                  <a:srgbClr val="FFFFFF"/>
                </a:gs>
                <a:gs pos="100000">
                  <a:srgbClr val="FF0000"/>
                </a:gs>
              </a:gsLst>
              <a:lin ang="540000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$xxxy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11657012" y="17706975"/>
              <a:ext cx="3646487" cy="487362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Shape 192"/>
            <p:cNvSpPr txBox="1"/>
            <p:nvPr/>
          </p:nvSpPr>
          <p:spPr>
            <a:xfrm>
              <a:off x="11657012" y="18194338"/>
              <a:ext cx="3646487" cy="487362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3" name="Shape 193"/>
            <p:cNvCxnSpPr/>
            <p:nvPr/>
          </p:nvCxnSpPr>
          <p:spPr>
            <a:xfrm>
              <a:off x="10715625" y="8697912"/>
              <a:ext cx="62388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194" name="Shape 194"/>
            <p:cNvSpPr txBox="1"/>
            <p:nvPr/>
          </p:nvSpPr>
          <p:spPr>
            <a:xfrm>
              <a:off x="11657012" y="13666788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11657012" y="12825412"/>
              <a:ext cx="3646487" cy="825500"/>
            </a:xfrm>
            <a:prstGeom prst="flowChartPunchedTap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11657012" y="14154150"/>
              <a:ext cx="3646487" cy="487362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КОД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11657012" y="13706475"/>
              <a:ext cx="3646487" cy="487362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КОД</a:t>
              </a: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11657012" y="14193838"/>
              <a:ext cx="3646487" cy="487362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А/D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11657012" y="15265400"/>
              <a:ext cx="3646487" cy="487362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FF"/>
                </a:gs>
                <a:gs pos="100000">
                  <a:srgbClr val="FFFF00"/>
                </a:gs>
              </a:gsLst>
              <a:lin ang="540000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RTI /12 цикъла/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11657012" y="15752763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11657012" y="15917863"/>
              <a:ext cx="3646487" cy="825500"/>
            </a:xfrm>
            <a:prstGeom prst="flowChartPunchedTap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2" name="Shape 202"/>
            <p:cNvCxnSpPr/>
            <p:nvPr/>
          </p:nvCxnSpPr>
          <p:spPr>
            <a:xfrm>
              <a:off x="9858375" y="7466012"/>
              <a:ext cx="1587" cy="5372100"/>
            </a:xfrm>
            <a:prstGeom prst="straightConnector1">
              <a:avLst/>
            </a:prstGeom>
            <a:noFill/>
            <a:ln cap="flat" cmpd="sng" w="47625">
              <a:solidFill>
                <a:srgbClr val="FF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03" name="Shape 203"/>
            <p:cNvCxnSpPr/>
            <p:nvPr/>
          </p:nvCxnSpPr>
          <p:spPr>
            <a:xfrm rot="10800000">
              <a:off x="6778625" y="7477125"/>
              <a:ext cx="3079750" cy="0"/>
            </a:xfrm>
            <a:prstGeom prst="straightConnector1">
              <a:avLst/>
            </a:prstGeom>
            <a:noFill/>
            <a:ln cap="flat" cmpd="sng" w="47625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4" name="Shape 204"/>
            <p:cNvCxnSpPr/>
            <p:nvPr/>
          </p:nvCxnSpPr>
          <p:spPr>
            <a:xfrm>
              <a:off x="6810375" y="7477125"/>
              <a:ext cx="0" cy="492125"/>
            </a:xfrm>
            <a:prstGeom prst="straightConnector1">
              <a:avLst/>
            </a:prstGeom>
            <a:noFill/>
            <a:ln cap="flat" cmpd="sng" w="47625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5" name="Shape 205"/>
            <p:cNvCxnSpPr/>
            <p:nvPr/>
          </p:nvCxnSpPr>
          <p:spPr>
            <a:xfrm flipH="1" rot="10800000">
              <a:off x="10191750" y="7086600"/>
              <a:ext cx="1587" cy="395287"/>
            </a:xfrm>
            <a:prstGeom prst="straightConnector1">
              <a:avLst/>
            </a:prstGeom>
            <a:noFill/>
            <a:ln cap="flat" cmpd="sng" w="47625">
              <a:solidFill>
                <a:srgbClr val="92D05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6" name="Shape 206"/>
            <p:cNvCxnSpPr/>
            <p:nvPr/>
          </p:nvCxnSpPr>
          <p:spPr>
            <a:xfrm rot="10800000">
              <a:off x="6111875" y="7102475"/>
              <a:ext cx="4095750" cy="0"/>
            </a:xfrm>
            <a:prstGeom prst="straightConnector1">
              <a:avLst/>
            </a:prstGeom>
            <a:noFill/>
            <a:ln cap="flat" cmpd="sng" w="47625">
              <a:solidFill>
                <a:srgbClr val="92D05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7" name="Shape 207"/>
            <p:cNvCxnSpPr/>
            <p:nvPr/>
          </p:nvCxnSpPr>
          <p:spPr>
            <a:xfrm>
              <a:off x="6143625" y="7086600"/>
              <a:ext cx="0" cy="866775"/>
            </a:xfrm>
            <a:prstGeom prst="straightConnector1">
              <a:avLst/>
            </a:prstGeom>
            <a:noFill/>
            <a:ln cap="flat" cmpd="sng" w="47625">
              <a:solidFill>
                <a:srgbClr val="92D05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08" name="Shape 208"/>
            <p:cNvSpPr/>
            <p:nvPr/>
          </p:nvSpPr>
          <p:spPr>
            <a:xfrm>
              <a:off x="11657012" y="14641513"/>
              <a:ext cx="3646487" cy="623887"/>
            </a:xfrm>
            <a:prstGeom prst="flowChartPunchedTap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4175125" y="14644688"/>
              <a:ext cx="4016375" cy="5238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S   X    H    I    N   Z   V   C</a:t>
              </a:r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4175125" y="13706475"/>
              <a:ext cx="4016375" cy="935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CCR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  [1]       1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4667250" y="14674850"/>
              <a:ext cx="523875" cy="50165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X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12" name="Shape 212"/>
            <p:cNvSpPr txBox="1"/>
            <p:nvPr/>
          </p:nvSpPr>
          <p:spPr>
            <a:xfrm>
              <a:off x="5635625" y="14666913"/>
              <a:ext cx="539750" cy="50165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13" name="Shape 213"/>
            <p:cNvCxnSpPr/>
            <p:nvPr/>
          </p:nvCxnSpPr>
          <p:spPr>
            <a:xfrm flipH="1">
              <a:off x="7334250" y="13081000"/>
              <a:ext cx="2687637" cy="1285875"/>
            </a:xfrm>
            <a:prstGeom prst="bentConnector3">
              <a:avLst>
                <a:gd fmla="val -542295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14" name="Shape 214"/>
            <p:cNvCxnSpPr/>
            <p:nvPr/>
          </p:nvCxnSpPr>
          <p:spPr>
            <a:xfrm>
              <a:off x="7461250" y="15478125"/>
              <a:ext cx="2746375" cy="1412875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15" name="Shape 215"/>
            <p:cNvSpPr/>
            <p:nvPr/>
          </p:nvSpPr>
          <p:spPr>
            <a:xfrm>
              <a:off x="9607550" y="14171613"/>
              <a:ext cx="3235325" cy="2846387"/>
            </a:xfrm>
            <a:custGeom>
              <a:pathLst>
                <a:path extrusionOk="0" h="120000" w="120000">
                  <a:moveTo>
                    <a:pt x="120000" y="120000"/>
                  </a:moveTo>
                  <a:cubicBezTo>
                    <a:pt x="114465" y="112771"/>
                    <a:pt x="108989" y="105610"/>
                    <a:pt x="97625" y="98583"/>
                  </a:cubicBezTo>
                  <a:cubicBezTo>
                    <a:pt x="86261" y="91556"/>
                    <a:pt x="66418" y="85867"/>
                    <a:pt x="51697" y="77836"/>
                  </a:cubicBezTo>
                  <a:cubicBezTo>
                    <a:pt x="36977" y="69804"/>
                    <a:pt x="17428" y="61974"/>
                    <a:pt x="9303" y="50395"/>
                  </a:cubicBezTo>
                  <a:cubicBezTo>
                    <a:pt x="1177" y="38817"/>
                    <a:pt x="0" y="16464"/>
                    <a:pt x="2826" y="8232"/>
                  </a:cubicBezTo>
                  <a:cubicBezTo>
                    <a:pt x="5652" y="0"/>
                    <a:pt x="22433" y="2141"/>
                    <a:pt x="26378" y="936"/>
                  </a:cubicBezTo>
                </a:path>
              </a:pathLst>
            </a:custGeom>
            <a:noFill/>
            <a:ln cap="flat" cmpd="sng" w="34925">
              <a:solidFill>
                <a:srgbClr val="7F7F7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6" name="Shape 216"/>
          <p:cNvCxnSpPr/>
          <p:nvPr/>
        </p:nvCxnSpPr>
        <p:spPr>
          <a:xfrm>
            <a:off x="6248400" y="5332412"/>
            <a:ext cx="9906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17" name="Shape 217"/>
          <p:cNvCxnSpPr/>
          <p:nvPr/>
        </p:nvCxnSpPr>
        <p:spPr>
          <a:xfrm rot="5400000">
            <a:off x="5522912" y="3619500"/>
            <a:ext cx="3430587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18" name="Shape 218"/>
          <p:cNvCxnSpPr/>
          <p:nvPr/>
        </p:nvCxnSpPr>
        <p:spPr>
          <a:xfrm>
            <a:off x="6248400" y="1905000"/>
            <a:ext cx="9906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lg" w="lg" type="triangle"/>
            <a:tailEnd len="med" w="med" type="none"/>
          </a:ln>
        </p:spPr>
      </p:cxnSp>
      <p:sp>
        <p:nvSpPr>
          <p:cNvPr id="219" name="Shape 21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0" name="Shape 22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subTitle"/>
          </p:nvPr>
        </p:nvSpPr>
        <p:spPr>
          <a:xfrm>
            <a:off x="228600" y="457200"/>
            <a:ext cx="86106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В ЕМК НС11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Немаскирано прекъсване (XIRQ - вход)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Немаскираните прекъсвания водят ВИНАГИ до прекъсване работата на МП. Прилагат се при възникнали сериозни проблеми – напр. програмно забиване, отпадане на захранването.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XIRQ (в предишни версии - NMI, non-mask able interrupt);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След Reset - битове X, I от регистъра CCR се установяват в “1” и забраняват всички маскирани прекъсвания и XIRQ. След инициализация, бит Х може да се нулира SW (инструкция TAP) и да се разреши входа XIRQ. След това Х НЕ МОЖЕ да се установи в “1” SW – т.е. XIRQ е НЕМАСКИРАНО ПРЕКЪСВАНЕ!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XIRQ – с най-висок приоритет /след Reset/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	(по-висок от всички маскирани – с маска I)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маскирано с I-бит прекъсване, </a:t>
            </a:r>
            <a:r>
              <a:rPr b="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битът I се установява автоматично хардуерно след изпълнение на прекъсването и прехвърляне съдържанието на CCR в стека. При това Х не се променя!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 прекъсване с X-бит </a:t>
            </a:r>
            <a:r>
              <a:rPr b="0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 променят X и I битове – те се установяват хардуерно след прочитане на CCR от стека. Инструкцията RTI възстановява битовете X и I в предишните им стойности.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0" y="4445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8" name="Shape 228"/>
          <p:cNvCxnSpPr/>
          <p:nvPr/>
        </p:nvCxnSpPr>
        <p:spPr>
          <a:xfrm>
            <a:off x="304800" y="2362200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29" name="Shape 229"/>
          <p:cNvCxnSpPr/>
          <p:nvPr/>
        </p:nvCxnSpPr>
        <p:spPr>
          <a:xfrm>
            <a:off x="357187" y="3276600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0" name="Shape 230"/>
          <p:cNvCxnSpPr/>
          <p:nvPr/>
        </p:nvCxnSpPr>
        <p:spPr>
          <a:xfrm>
            <a:off x="5480050" y="2897187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1" name="Shape 231"/>
          <p:cNvCxnSpPr/>
          <p:nvPr/>
        </p:nvCxnSpPr>
        <p:spPr>
          <a:xfrm>
            <a:off x="1295400" y="3884612"/>
            <a:ext cx="533400" cy="1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32" name="Shape 23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3" name="Shape 23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subTitle"/>
          </p:nvPr>
        </p:nvSpPr>
        <p:spPr>
          <a:xfrm>
            <a:off x="228600" y="990600"/>
            <a:ext cx="3810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ПРЕКЪСВАНИЯ В НС11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Неправилен КОД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(Illegal Opcode Trap)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→ При среща на несъществуващ КОД (PRE+КОД).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ЕМК притежава </a:t>
            </a:r>
            <a:r>
              <a:rPr b="1" i="1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хардуерна възможност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за генериране на прекъсване при откриване на неправилен КОД.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След откриване на несъществуващ КОД, текущата стойност на РС се прехвърля в стека;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Изпълнява се процедурата по прекъсването;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Реинициализира се действителен КОД (действа за всички 4 страници с кодове).</a:t>
            </a:r>
          </a:p>
        </p:txBody>
      </p:sp>
      <p:grpSp>
        <p:nvGrpSpPr>
          <p:cNvPr id="240" name="Shape 240"/>
          <p:cNvGrpSpPr/>
          <p:nvPr/>
        </p:nvGrpSpPr>
        <p:grpSpPr>
          <a:xfrm>
            <a:off x="4038600" y="1219200"/>
            <a:ext cx="5105400" cy="4572000"/>
            <a:chOff x="7985125" y="3375025"/>
            <a:chExt cx="11033125" cy="9672637"/>
          </a:xfrm>
        </p:grpSpPr>
        <p:cxnSp>
          <p:nvCxnSpPr>
            <p:cNvPr id="241" name="Shape 241"/>
            <p:cNvCxnSpPr/>
            <p:nvPr/>
          </p:nvCxnSpPr>
          <p:spPr>
            <a:xfrm>
              <a:off x="9652000" y="10398125"/>
              <a:ext cx="22860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lg" w="lg" type="triangle"/>
              <a:tailEnd len="med" w="med" type="none"/>
            </a:ln>
          </p:spPr>
        </p:cxnSp>
        <p:sp>
          <p:nvSpPr>
            <p:cNvPr id="242" name="Shape 242"/>
            <p:cNvSpPr txBox="1"/>
            <p:nvPr/>
          </p:nvSpPr>
          <p:spPr>
            <a:xfrm>
              <a:off x="12038012" y="4391025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12038012" y="4878387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15843250" y="3375025"/>
              <a:ext cx="3175000" cy="960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HW проверка   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на КОД – НЕСЪЩЕСТВУВАЩ → </a:t>
              </a:r>
              <a:r>
                <a:rPr b="0" i="1" lang="en-US" sz="1200" u="sng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ПРЕКЪСВАНЕ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Основна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Програма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3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СТЕК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Процедура, обслужваща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Прекъсването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Вектор на прекъсване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12038012" y="3408362"/>
              <a:ext cx="3535362" cy="968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АП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7                                    0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46" name="Shape 246"/>
            <p:cNvSpPr txBox="1"/>
            <p:nvPr/>
          </p:nvSpPr>
          <p:spPr>
            <a:xfrm>
              <a:off x="12038012" y="5178425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Shape 247"/>
            <p:cNvSpPr txBox="1"/>
            <p:nvPr/>
          </p:nvSpPr>
          <p:spPr>
            <a:xfrm>
              <a:off x="12038012" y="5665787"/>
              <a:ext cx="3646487" cy="487362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50000">
                  <a:srgbClr val="446025"/>
                </a:gs>
                <a:gs pos="100000">
                  <a:srgbClr val="92D050"/>
                </a:gs>
              </a:gsLst>
              <a:lin ang="540000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КОД</a:t>
              </a:r>
            </a:p>
          </p:txBody>
        </p:sp>
        <p:sp>
          <p:nvSpPr>
            <p:cNvPr id="248" name="Shape 248"/>
            <p:cNvSpPr txBox="1"/>
            <p:nvPr/>
          </p:nvSpPr>
          <p:spPr>
            <a:xfrm>
              <a:off x="12038012" y="6153150"/>
              <a:ext cx="3646487" cy="487362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50000">
                  <a:srgbClr val="FFFFFF"/>
                </a:gs>
                <a:gs pos="100000">
                  <a:srgbClr val="92D050"/>
                </a:gs>
              </a:gsLst>
              <a:lin ang="540000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A/D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12038012" y="4645025"/>
              <a:ext cx="3646487" cy="893762"/>
            </a:xfrm>
            <a:prstGeom prst="flowChartPunchedTap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Shape 250"/>
            <p:cNvSpPr txBox="1"/>
            <p:nvPr/>
          </p:nvSpPr>
          <p:spPr>
            <a:xfrm>
              <a:off x="12038012" y="7991475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Shape 251"/>
            <p:cNvSpPr txBox="1"/>
            <p:nvPr/>
          </p:nvSpPr>
          <p:spPr>
            <a:xfrm>
              <a:off x="12038012" y="7016750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Shape 252"/>
            <p:cNvSpPr txBox="1"/>
            <p:nvPr/>
          </p:nvSpPr>
          <p:spPr>
            <a:xfrm>
              <a:off x="12038012" y="11514137"/>
              <a:ext cx="3646487" cy="487362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12038012" y="12001500"/>
              <a:ext cx="3646487" cy="487362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4" name="Shape 254"/>
            <p:cNvCxnSpPr/>
            <p:nvPr/>
          </p:nvCxnSpPr>
          <p:spPr>
            <a:xfrm>
              <a:off x="11207750" y="5810250"/>
              <a:ext cx="62388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55" name="Shape 255"/>
            <p:cNvSpPr txBox="1"/>
            <p:nvPr/>
          </p:nvSpPr>
          <p:spPr>
            <a:xfrm>
              <a:off x="12038012" y="7504112"/>
              <a:ext cx="3646487" cy="487362"/>
            </a:xfrm>
            <a:prstGeom prst="rect">
              <a:avLst/>
            </a:prstGeom>
            <a:solidFill>
              <a:srgbClr val="D99594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12038012" y="6491287"/>
              <a:ext cx="3646487" cy="715962"/>
            </a:xfrm>
            <a:prstGeom prst="flowChartPunchedTap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12038012" y="9356725"/>
              <a:ext cx="3646487" cy="487362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А/D</a:t>
              </a:r>
            </a:p>
          </p:txBody>
        </p:sp>
        <p:sp>
          <p:nvSpPr>
            <p:cNvPr id="258" name="Shape 258"/>
            <p:cNvSpPr txBox="1"/>
            <p:nvPr/>
          </p:nvSpPr>
          <p:spPr>
            <a:xfrm>
              <a:off x="12038012" y="8869362"/>
              <a:ext cx="3646487" cy="487362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КОД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12038012" y="10206037"/>
              <a:ext cx="3646487" cy="487362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FF"/>
                </a:gs>
                <a:gs pos="100000">
                  <a:srgbClr val="FFFF00"/>
                </a:gs>
              </a:gsLst>
              <a:lin ang="540000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RTI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60" name="Shape 260"/>
            <p:cNvSpPr txBox="1"/>
            <p:nvPr/>
          </p:nvSpPr>
          <p:spPr>
            <a:xfrm>
              <a:off x="12038012" y="10693400"/>
              <a:ext cx="3646487" cy="487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12038012" y="7991475"/>
              <a:ext cx="3646487" cy="962025"/>
            </a:xfrm>
            <a:prstGeom prst="flowChartPunchedTap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12038012" y="9764712"/>
              <a:ext cx="3646487" cy="490537"/>
            </a:xfrm>
            <a:prstGeom prst="flowChartPunchedTap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Shape 263"/>
            <p:cNvSpPr txBox="1"/>
            <p:nvPr/>
          </p:nvSpPr>
          <p:spPr>
            <a:xfrm>
              <a:off x="10779125" y="5232400"/>
              <a:ext cx="762000" cy="4810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PC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12038012" y="10790237"/>
              <a:ext cx="3646487" cy="893762"/>
            </a:xfrm>
            <a:prstGeom prst="flowChartPunchedTap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10207625" y="5570537"/>
              <a:ext cx="3476625" cy="1933575"/>
            </a:xfrm>
            <a:custGeom>
              <a:pathLst>
                <a:path extrusionOk="0" h="120000" w="120000">
                  <a:moveTo>
                    <a:pt x="17573" y="1818"/>
                  </a:moveTo>
                  <a:cubicBezTo>
                    <a:pt x="13674" y="909"/>
                    <a:pt x="9774" y="0"/>
                    <a:pt x="7175" y="1818"/>
                  </a:cubicBezTo>
                  <a:cubicBezTo>
                    <a:pt x="4575" y="3636"/>
                    <a:pt x="1819" y="151"/>
                    <a:pt x="1975" y="12878"/>
                  </a:cubicBezTo>
                  <a:cubicBezTo>
                    <a:pt x="2131" y="25606"/>
                    <a:pt x="0" y="63434"/>
                    <a:pt x="8214" y="78080"/>
                  </a:cubicBezTo>
                  <a:cubicBezTo>
                    <a:pt x="16429" y="92727"/>
                    <a:pt x="34627" y="95656"/>
                    <a:pt x="51369" y="100858"/>
                  </a:cubicBezTo>
                  <a:cubicBezTo>
                    <a:pt x="68110" y="106060"/>
                    <a:pt x="97123" y="106060"/>
                    <a:pt x="108561" y="109242"/>
                  </a:cubicBezTo>
                  <a:cubicBezTo>
                    <a:pt x="120000" y="112424"/>
                    <a:pt x="118076" y="118232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Shape 266"/>
            <p:cNvSpPr txBox="1"/>
            <p:nvPr/>
          </p:nvSpPr>
          <p:spPr>
            <a:xfrm>
              <a:off x="13509625" y="7504112"/>
              <a:ext cx="762000" cy="4810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PC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67" name="Shape 267"/>
            <p:cNvCxnSpPr/>
            <p:nvPr/>
          </p:nvCxnSpPr>
          <p:spPr>
            <a:xfrm flipH="1">
              <a:off x="14954250" y="5064125"/>
              <a:ext cx="1793875" cy="8413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68" name="Shape 268"/>
            <p:cNvSpPr txBox="1"/>
            <p:nvPr/>
          </p:nvSpPr>
          <p:spPr>
            <a:xfrm>
              <a:off x="7985125" y="9309100"/>
              <a:ext cx="3751262" cy="97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Реинициализация -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действителен КОД’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69" name="Shape 269"/>
            <p:cNvSpPr txBox="1"/>
            <p:nvPr/>
          </p:nvSpPr>
          <p:spPr>
            <a:xfrm>
              <a:off x="10350500" y="11588750"/>
              <a:ext cx="1481137" cy="97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425" lIns="27425" rIns="27425" wrap="square" tIns="27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$FFF8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$FFF9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12038012" y="12314237"/>
              <a:ext cx="3646487" cy="733425"/>
            </a:xfrm>
            <a:prstGeom prst="flowChartPunchedTap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11036300" y="6026150"/>
              <a:ext cx="679450" cy="5657850"/>
            </a:xfrm>
            <a:custGeom>
              <a:pathLst>
                <a:path extrusionOk="0" h="120000" w="120000">
                  <a:moveTo>
                    <a:pt x="89158" y="0"/>
                  </a:moveTo>
                  <a:cubicBezTo>
                    <a:pt x="44579" y="10841"/>
                    <a:pt x="0" y="21683"/>
                    <a:pt x="5046" y="41683"/>
                  </a:cubicBezTo>
                  <a:cubicBezTo>
                    <a:pt x="10093" y="61683"/>
                    <a:pt x="65046" y="90841"/>
                    <a:pt x="120000" y="119999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10325100" y="9207500"/>
              <a:ext cx="1601787" cy="2635250"/>
            </a:xfrm>
            <a:custGeom>
              <a:pathLst>
                <a:path extrusionOk="0" h="120000" w="120000">
                  <a:moveTo>
                    <a:pt x="28067" y="120000"/>
                  </a:moveTo>
                  <a:cubicBezTo>
                    <a:pt x="19266" y="116530"/>
                    <a:pt x="10584" y="113060"/>
                    <a:pt x="9038" y="105036"/>
                  </a:cubicBezTo>
                  <a:cubicBezTo>
                    <a:pt x="7492" y="97012"/>
                    <a:pt x="0" y="89566"/>
                    <a:pt x="18553" y="72072"/>
                  </a:cubicBezTo>
                  <a:cubicBezTo>
                    <a:pt x="37106" y="54578"/>
                    <a:pt x="78493" y="27253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Shape 27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74" name="Shape 27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subTitle"/>
          </p:nvPr>
        </p:nvSpPr>
        <p:spPr>
          <a:xfrm>
            <a:off x="228600" y="533400"/>
            <a:ext cx="85344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ПРЕКЪСВАНИЯ В НС11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7692"/>
              <a:buFont typeface="Noto Sans Symbols"/>
              <a:buChar char="➢"/>
            </a:pP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Софтуерно (програмно) прекъсване</a:t>
            </a: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(SWI)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инструкция SWI - не може да бъде прекъсната докато не приключи изпълнението й;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 МОЖЕ ДА СЕ ЗАБРАНИ </a:t>
            </a: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глобално от маска в контролния регистър CCR;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SWI установява маска I в CCR в “1” – след това други прекъсвания не се допускат до края на обработката или до нулиране на маската I софтуерно.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83" name="Shape 28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