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9144000"/>
  <p:notesSz cx="9144000" cy="6858000"/>
  <p:embeddedFontLst>
    <p:embeddedFont>
      <p:font typeface="Palatino Linotype"/>
      <p:regular r:id="rId39"/>
      <p:bold r:id="rId40"/>
      <p:italic r:id="rId41"/>
      <p:boldItalic r:id="rId42"/>
    </p:embeddedFont>
    <p:embeddedFont>
      <p:font typeface="Rambla"/>
      <p:regular r:id="rId43"/>
      <p:bold r:id="rId44"/>
      <p:italic r:id="rId45"/>
      <p:boldItalic r:id="rId46"/>
    </p:embeddedFont>
    <p:embeddedFont>
      <p:font typeface="Century Gothic"/>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alatinoLinotype-bold.fntdata"/><Relationship Id="rId42" Type="http://schemas.openxmlformats.org/officeDocument/2006/relationships/font" Target="fonts/PalatinoLinotype-boldItalic.fntdata"/><Relationship Id="rId41" Type="http://schemas.openxmlformats.org/officeDocument/2006/relationships/font" Target="fonts/PalatinoLinotype-italic.fntdata"/><Relationship Id="rId44" Type="http://schemas.openxmlformats.org/officeDocument/2006/relationships/font" Target="fonts/Rambla-bold.fntdata"/><Relationship Id="rId43" Type="http://schemas.openxmlformats.org/officeDocument/2006/relationships/font" Target="fonts/Rambla-regular.fntdata"/><Relationship Id="rId46" Type="http://schemas.openxmlformats.org/officeDocument/2006/relationships/font" Target="fonts/Rambla-boldItalic.fntdata"/><Relationship Id="rId45" Type="http://schemas.openxmlformats.org/officeDocument/2006/relationships/font" Target="fonts/Rambla-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font" Target="fonts/CenturyGothic-bold.fntdata"/><Relationship Id="rId47" Type="http://schemas.openxmlformats.org/officeDocument/2006/relationships/font" Target="fonts/CenturyGothic-regular.fntdata"/><Relationship Id="rId49"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font" Target="fonts/PalatinoLinotype-regular.fntdata"/><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3962400" cy="3429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5180012" y="0"/>
            <a:ext cx="3962400" cy="3429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None/>
              <a:defRPr b="0" i="0" sz="1200" u="none" cap="none" strike="noStrike">
                <a:solidFill>
                  <a:srgbClr val="000000"/>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med" w="med" type="none"/>
            <a:tailEnd len="med" w="med" type="none"/>
          </a:ln>
        </p:spPr>
      </p:sp>
      <p:sp>
        <p:nvSpPr>
          <p:cNvPr id="6" name="Shape 6"/>
          <p:cNvSpPr txBox="1"/>
          <p:nvPr>
            <p:ph idx="1" type="body"/>
          </p:nvPr>
        </p:nvSpPr>
        <p:spPr>
          <a:xfrm>
            <a:off x="914400" y="3257550"/>
            <a:ext cx="7315200" cy="30861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0" marR="0" rtl="0" algn="l">
              <a:spcBef>
                <a:spcPts val="0"/>
              </a:spcBef>
              <a:buChar char="○"/>
              <a:defRPr b="0" i="0" sz="1800" u="none" cap="none" strike="noStrike"/>
            </a:lvl2pPr>
            <a:lvl3pPr indent="0" lvl="2" marL="0" marR="0" rtl="0" algn="l">
              <a:spcBef>
                <a:spcPts val="0"/>
              </a:spcBef>
              <a:buChar char="■"/>
              <a:defRPr b="0" i="0" sz="1800" u="none" cap="none" strike="noStrike"/>
            </a:lvl3pPr>
            <a:lvl4pPr indent="0" lvl="3" marL="0" marR="0" rtl="0" algn="l">
              <a:spcBef>
                <a:spcPts val="0"/>
              </a:spcBef>
              <a:buChar char="●"/>
              <a:defRPr b="0" i="0" sz="1800" u="none" cap="none" strike="noStrike"/>
            </a:lvl4pPr>
            <a:lvl5pPr indent="0" lvl="4" marL="0" marR="0" rtl="0" algn="l">
              <a:spcBef>
                <a:spcPts val="0"/>
              </a:spcBef>
              <a:buChar char="○"/>
              <a:defRPr b="0" i="0" sz="1800" u="none" cap="none" strike="noStrike"/>
            </a:lvl5pPr>
            <a:lvl6pPr indent="0" lvl="5" marL="0" marR="0" rtl="0" algn="l">
              <a:spcBef>
                <a:spcPts val="0"/>
              </a:spcBef>
              <a:buChar char="■"/>
              <a:defRPr b="0" i="0" sz="1800" u="none" cap="none" strike="noStrike"/>
            </a:lvl6pPr>
            <a:lvl7pPr indent="0" lvl="6" marL="0" marR="0" rtl="0" algn="l">
              <a:spcBef>
                <a:spcPts val="0"/>
              </a:spcBef>
              <a:buChar char="●"/>
              <a:defRPr b="0" i="0" sz="1800" u="none" cap="none" strike="noStrike"/>
            </a:lvl7pPr>
            <a:lvl8pPr indent="0" lvl="7" marL="0" marR="0" rtl="0" algn="l">
              <a:spcBef>
                <a:spcPts val="0"/>
              </a:spcBef>
              <a:buChar char="○"/>
              <a:defRPr b="0" i="0" sz="1800" u="none" cap="none" strike="noStrike"/>
            </a:lvl8pPr>
            <a:lvl9pPr indent="0" lvl="8" marL="0" marR="0" rtl="0" algn="l">
              <a:spcBef>
                <a:spcPts val="0"/>
              </a:spcBef>
              <a:buChar char="■"/>
              <a:defRPr b="0" i="0" sz="1800" u="none" cap="none" strike="noStrike"/>
            </a:lvl9pPr>
          </a:lstStyle>
          <a:p/>
        </p:txBody>
      </p:sp>
      <p:sp>
        <p:nvSpPr>
          <p:cNvPr id="7" name="Shape 7"/>
          <p:cNvSpPr txBox="1"/>
          <p:nvPr>
            <p:ph idx="11" type="ftr"/>
          </p:nvPr>
        </p:nvSpPr>
        <p:spPr>
          <a:xfrm>
            <a:off x="0" y="6513512"/>
            <a:ext cx="3962400" cy="342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5180012" y="6513512"/>
            <a:ext cx="3962400" cy="3429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99" name="Shape 99"/>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3" name="Shape 173"/>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1" name="Shape 181"/>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9" name="Shape 189"/>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4" name="Shape 20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0" name="Shape 220"/>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7" name="Shape 257"/>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8" name="Shape 268"/>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8" name="Shape 298"/>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7" name="Shape 307"/>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6" name="Shape 316"/>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7" name="Shape 107"/>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4" name="Shape 32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2" name="Shape 332"/>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0" name="Shape 340"/>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9" name="Shape 349"/>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7" name="Shape 357"/>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6" name="Shape 366"/>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4" name="Shape 37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2" name="Shape 382"/>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0" name="Shape 390"/>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8" name="Shape 398"/>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6" name="Shape 116"/>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9" name="Shape 439"/>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0" name="Shape 460"/>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Shape 501"/>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502" name="Shape 502"/>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Shape 555"/>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556" name="Shape 556"/>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4" name="Shape 124"/>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2" name="Shape 132"/>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0" name="Shape 140"/>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9" name="Shape 149"/>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7" name="Shape 157"/>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914400" y="3257550"/>
            <a:ext cx="7315200" cy="30861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5" name="Shape 165"/>
          <p:cNvSpPr/>
          <p:nvPr>
            <p:ph idx="2" type="sldImg"/>
          </p:nvPr>
        </p:nvSpPr>
        <p:spPr>
          <a:xfrm>
            <a:off x="2857500" y="514350"/>
            <a:ext cx="3429000" cy="25717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7" name="Shape 17"/>
        <p:cNvGrpSpPr/>
        <p:nvPr/>
      </p:nvGrpSpPr>
      <p:grpSpPr>
        <a:xfrm>
          <a:off x="0" y="0"/>
          <a:ext cx="0" cy="0"/>
          <a:chOff x="0" y="0"/>
          <a:chExt cx="0" cy="0"/>
        </a:xfrm>
      </p:grpSpPr>
      <p:sp>
        <p:nvSpPr>
          <p:cNvPr id="18" name="Shape 18"/>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3" name="Shape 73"/>
        <p:cNvGrpSpPr/>
        <p:nvPr/>
      </p:nvGrpSpPr>
      <p:grpSpPr>
        <a:xfrm>
          <a:off x="0" y="0"/>
          <a:ext cx="0" cy="0"/>
          <a:chOff x="0" y="0"/>
          <a:chExt cx="0" cy="0"/>
        </a:xfrm>
      </p:grpSpPr>
      <p:sp>
        <p:nvSpPr>
          <p:cNvPr id="74" name="Shape 74"/>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75" name="Shape 75"/>
          <p:cNvSpPr txBox="1"/>
          <p:nvPr>
            <p:ph idx="1" type="body"/>
          </p:nvPr>
        </p:nvSpPr>
        <p:spPr>
          <a:xfrm>
            <a:off x="4648200" y="1600200"/>
            <a:ext cx="4038600" cy="4525963"/>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sz="2400">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76" name="Shape 76"/>
          <p:cNvSpPr txBox="1"/>
          <p:nvPr>
            <p:ph idx="2" type="body"/>
          </p:nvPr>
        </p:nvSpPr>
        <p:spPr>
          <a:xfrm>
            <a:off x="365760" y="1600200"/>
            <a:ext cx="4041648" cy="452628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sz="2400">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77" name="Shape 77"/>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91" name="Shape 91"/>
        <p:cNvGrpSpPr/>
        <p:nvPr/>
      </p:nvGrpSpPr>
      <p:grpSpPr>
        <a:xfrm>
          <a:off x="0" y="0"/>
          <a:ext cx="0" cy="0"/>
          <a:chOff x="0" y="0"/>
          <a:chExt cx="0" cy="0"/>
        </a:xfrm>
      </p:grpSpPr>
      <p:sp>
        <p:nvSpPr>
          <p:cNvPr id="92" name="Shape 92"/>
          <p:cNvSpPr txBox="1"/>
          <p:nvPr>
            <p:ph type="title"/>
          </p:nvPr>
        </p:nvSpPr>
        <p:spPr>
          <a:xfrm>
            <a:off x="722313" y="1371600"/>
            <a:ext cx="7772400" cy="2505075"/>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dk2"/>
              </a:buClr>
              <a:buFont typeface="Palatino Linotype"/>
              <a:buNone/>
              <a:defRPr b="0" i="0" sz="48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93" name="Shape 93"/>
          <p:cNvSpPr txBox="1"/>
          <p:nvPr>
            <p:ph idx="1" type="body"/>
          </p:nvPr>
        </p:nvSpPr>
        <p:spPr>
          <a:xfrm>
            <a:off x="722313" y="4068763"/>
            <a:ext cx="7772400" cy="1131887"/>
          </a:xfrm>
          <a:prstGeom prst="rect">
            <a:avLst/>
          </a:prstGeom>
          <a:noFill/>
          <a:ln>
            <a:noFill/>
          </a:ln>
        </p:spPr>
        <p:txBody>
          <a:bodyPr anchorCtr="0" anchor="t" bIns="91425" lIns="91425" rIns="91425" wrap="square" tIns="91425"/>
          <a:lstStyle>
            <a:lvl1pPr indent="0" lvl="0" marL="0" marR="0" rtl="0" algn="ctr">
              <a:spcBef>
                <a:spcPts val="400"/>
              </a:spcBef>
              <a:spcAft>
                <a:spcPts val="0"/>
              </a:spcAft>
              <a:buClr>
                <a:srgbClr val="888888"/>
              </a:buClr>
              <a:buFont typeface="Arial"/>
              <a:buNone/>
              <a:defRPr b="0" i="0" sz="2000" u="none" cap="none" strike="noStrike">
                <a:solidFill>
                  <a:srgbClr val="888888"/>
                </a:solidFill>
                <a:latin typeface="Century Gothic"/>
                <a:ea typeface="Century Gothic"/>
                <a:cs typeface="Century Gothic"/>
                <a:sym typeface="Century Gothic"/>
              </a:defRPr>
            </a:lvl1pPr>
            <a:lvl2pPr indent="0" lvl="1" marL="457200" marR="0" rtl="0" algn="l">
              <a:spcBef>
                <a:spcPts val="360"/>
              </a:spcBef>
              <a:spcAft>
                <a:spcPts val="0"/>
              </a:spcAft>
              <a:buClr>
                <a:srgbClr val="888888"/>
              </a:buClr>
              <a:buFont typeface="Courier New"/>
              <a:buNone/>
              <a:defRPr b="0" i="0" sz="1800" u="none" cap="none" strike="noStrike">
                <a:solidFill>
                  <a:srgbClr val="888888"/>
                </a:solidFill>
                <a:latin typeface="Century Gothic"/>
                <a:ea typeface="Century Gothic"/>
                <a:cs typeface="Century Gothic"/>
                <a:sym typeface="Century Gothic"/>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Century Gothic"/>
                <a:ea typeface="Century Gothic"/>
                <a:cs typeface="Century Gothic"/>
                <a:sym typeface="Century Gothic"/>
              </a:defRPr>
            </a:lvl3pPr>
            <a:lvl4pPr indent="0" lvl="3" marL="1371600" marR="0" rtl="0" algn="l">
              <a:spcBef>
                <a:spcPts val="280"/>
              </a:spcBef>
              <a:spcAft>
                <a:spcPts val="0"/>
              </a:spcAft>
              <a:buClr>
                <a:srgbClr val="888888"/>
              </a:buClr>
              <a:buFont typeface="Courier New"/>
              <a:buNone/>
              <a:defRPr b="0" i="0" sz="1400" u="none" cap="none" strike="noStrike">
                <a:solidFill>
                  <a:srgbClr val="888888"/>
                </a:solidFill>
                <a:latin typeface="Century Gothic"/>
                <a:ea typeface="Century Gothic"/>
                <a:cs typeface="Century Gothic"/>
                <a:sym typeface="Century Gothic"/>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Century Gothic"/>
                <a:ea typeface="Century Gothic"/>
                <a:cs typeface="Century Gothic"/>
                <a:sym typeface="Century Gothic"/>
              </a:defRPr>
            </a:lvl5pPr>
            <a:lvl6pPr indent="0" lvl="5" marL="2286000" marR="0" rtl="0" algn="l">
              <a:spcBef>
                <a:spcPts val="280"/>
              </a:spcBef>
              <a:buClr>
                <a:srgbClr val="888888"/>
              </a:buClr>
              <a:buFont typeface="Courier New"/>
              <a:buNone/>
              <a:defRPr b="0" i="0" sz="1400" u="none" cap="none" strike="noStrike">
                <a:solidFill>
                  <a:srgbClr val="888888"/>
                </a:solidFill>
                <a:latin typeface="Century Gothic"/>
                <a:ea typeface="Century Gothic"/>
                <a:cs typeface="Century Gothic"/>
                <a:sym typeface="Century Gothic"/>
              </a:defRPr>
            </a:lvl6pPr>
            <a:lvl7pPr indent="0" lvl="6" marL="2743200" marR="0" rtl="0" algn="l">
              <a:spcBef>
                <a:spcPts val="280"/>
              </a:spcBef>
              <a:buClr>
                <a:srgbClr val="888888"/>
              </a:buClr>
              <a:buFont typeface="Arial"/>
              <a:buNone/>
              <a:defRPr b="0" i="0" sz="1400" u="none" cap="none" strike="noStrike">
                <a:solidFill>
                  <a:srgbClr val="888888"/>
                </a:solidFill>
                <a:latin typeface="Century Gothic"/>
                <a:ea typeface="Century Gothic"/>
                <a:cs typeface="Century Gothic"/>
                <a:sym typeface="Century Gothic"/>
              </a:defRPr>
            </a:lvl7pPr>
            <a:lvl8pPr indent="0" lvl="7" marL="3200400" marR="0" rtl="0" algn="l">
              <a:spcBef>
                <a:spcPts val="280"/>
              </a:spcBef>
              <a:buClr>
                <a:srgbClr val="888888"/>
              </a:buClr>
              <a:buFont typeface="Courier New"/>
              <a:buNone/>
              <a:defRPr b="0" i="0" sz="1400" u="none" cap="none" strike="noStrike">
                <a:solidFill>
                  <a:srgbClr val="888888"/>
                </a:solidFill>
                <a:latin typeface="Century Gothic"/>
                <a:ea typeface="Century Gothic"/>
                <a:cs typeface="Century Gothic"/>
                <a:sym typeface="Century Gothic"/>
              </a:defRPr>
            </a:lvl8pPr>
            <a:lvl9pPr indent="0" lvl="8" marL="3657600" marR="0" rtl="0" algn="l">
              <a:spcBef>
                <a:spcPts val="280"/>
              </a:spcBef>
              <a:buClr>
                <a:srgbClr val="888888"/>
              </a:buClr>
              <a:buFont typeface="Arial"/>
              <a:buNone/>
              <a:defRPr b="0" i="0" sz="1400" u="none" cap="none" strike="noStrike">
                <a:solidFill>
                  <a:srgbClr val="888888"/>
                </a:solidFill>
                <a:latin typeface="Century Gothic"/>
                <a:ea typeface="Century Gothic"/>
                <a:cs typeface="Century Gothic"/>
                <a:sym typeface="Century Gothic"/>
              </a:defRPr>
            </a:lvl9pPr>
          </a:lstStyle>
          <a:p/>
        </p:txBody>
      </p:sp>
      <p:sp>
        <p:nvSpPr>
          <p:cNvPr id="94" name="Shape 94"/>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5" name="Shape 95"/>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6" name="Shape 96"/>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685800" y="609601"/>
            <a:ext cx="7772400" cy="42672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None/>
              <a:defRPr b="0" i="0" sz="80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23" name="Shape 23"/>
          <p:cNvSpPr txBox="1"/>
          <p:nvPr>
            <p:ph idx="1" type="subTitle"/>
          </p:nvPr>
        </p:nvSpPr>
        <p:spPr>
          <a:xfrm>
            <a:off x="1371600" y="4953000"/>
            <a:ext cx="6400800" cy="1219200"/>
          </a:xfrm>
          <a:prstGeom prst="rect">
            <a:avLst/>
          </a:prstGeom>
          <a:noFill/>
          <a:ln>
            <a:noFill/>
          </a:ln>
        </p:spPr>
        <p:txBody>
          <a:bodyPr anchorCtr="0" anchor="t" bIns="91425" lIns="91425" rIns="91425" wrap="square" tIns="91425"/>
          <a:lstStyle>
            <a:lvl1pPr indent="0" lvl="0" marL="0" marR="0" rtl="0" algn="ctr">
              <a:spcBef>
                <a:spcPts val="480"/>
              </a:spcBef>
              <a:spcAft>
                <a:spcPts val="0"/>
              </a:spcAft>
              <a:buClr>
                <a:srgbClr val="888888"/>
              </a:buClr>
              <a:buFont typeface="Arial"/>
              <a:buNone/>
              <a:defRPr sz="2400">
                <a:solidFill>
                  <a:srgbClr val="888888"/>
                </a:solidFill>
                <a:latin typeface="Century Gothic"/>
                <a:ea typeface="Century Gothic"/>
                <a:cs typeface="Century Gothic"/>
                <a:sym typeface="Century Gothic"/>
              </a:defRPr>
            </a:lvl1pPr>
            <a:lvl2pPr indent="0" lvl="1" marL="457200" marR="0" rtl="0" algn="ctr">
              <a:spcBef>
                <a:spcPts val="320"/>
              </a:spcBef>
              <a:spcAft>
                <a:spcPts val="0"/>
              </a:spcAft>
              <a:buClr>
                <a:srgbClr val="888888"/>
              </a:buClr>
              <a:buFont typeface="Courier New"/>
              <a:buNone/>
              <a:defRPr b="0" i="0" sz="1600" u="none" cap="none" strike="noStrike">
                <a:solidFill>
                  <a:srgbClr val="888888"/>
                </a:solidFill>
                <a:latin typeface="Century Gothic"/>
                <a:ea typeface="Century Gothic"/>
                <a:cs typeface="Century Gothic"/>
                <a:sym typeface="Century Gothic"/>
              </a:defRPr>
            </a:lvl2pPr>
            <a:lvl3pPr indent="0" lvl="2" marL="914400" marR="0" rtl="0" algn="ctr">
              <a:spcBef>
                <a:spcPts val="320"/>
              </a:spcBef>
              <a:spcAft>
                <a:spcPts val="0"/>
              </a:spcAft>
              <a:buClr>
                <a:srgbClr val="888888"/>
              </a:buClr>
              <a:buFont typeface="Arial"/>
              <a:buNone/>
              <a:defRPr b="0" i="0" sz="1600" u="none" cap="none" strike="noStrike">
                <a:solidFill>
                  <a:srgbClr val="888888"/>
                </a:solidFill>
                <a:latin typeface="Century Gothic"/>
                <a:ea typeface="Century Gothic"/>
                <a:cs typeface="Century Gothic"/>
                <a:sym typeface="Century Gothic"/>
              </a:defRPr>
            </a:lvl3pPr>
            <a:lvl4pPr indent="0" lvl="3" marL="1371600" marR="0" rtl="0" algn="ctr">
              <a:spcBef>
                <a:spcPts val="320"/>
              </a:spcBef>
              <a:spcAft>
                <a:spcPts val="0"/>
              </a:spcAft>
              <a:buClr>
                <a:srgbClr val="888888"/>
              </a:buClr>
              <a:buFont typeface="Courier New"/>
              <a:buNone/>
              <a:defRPr b="0" i="0" sz="1600" u="none" cap="none" strike="noStrike">
                <a:solidFill>
                  <a:srgbClr val="888888"/>
                </a:solidFill>
                <a:latin typeface="Century Gothic"/>
                <a:ea typeface="Century Gothic"/>
                <a:cs typeface="Century Gothic"/>
                <a:sym typeface="Century Gothic"/>
              </a:defRPr>
            </a:lvl4pPr>
            <a:lvl5pPr indent="0" lvl="4" marL="1828800" marR="0" rtl="0" algn="ctr">
              <a:spcBef>
                <a:spcPts val="320"/>
              </a:spcBef>
              <a:spcAft>
                <a:spcPts val="0"/>
              </a:spcAft>
              <a:buClr>
                <a:srgbClr val="888888"/>
              </a:buClr>
              <a:buFont typeface="Arial"/>
              <a:buNone/>
              <a:defRPr b="0" i="0" sz="1600" u="none" cap="none" strike="noStrike">
                <a:solidFill>
                  <a:srgbClr val="888888"/>
                </a:solidFill>
                <a:latin typeface="Century Gothic"/>
                <a:ea typeface="Century Gothic"/>
                <a:cs typeface="Century Gothic"/>
                <a:sym typeface="Century Gothic"/>
              </a:defRPr>
            </a:lvl5pPr>
            <a:lvl6pPr indent="0" lvl="5" marL="2286000" marR="0" rtl="0" algn="ctr">
              <a:spcBef>
                <a:spcPts val="320"/>
              </a:spcBef>
              <a:buClr>
                <a:srgbClr val="888888"/>
              </a:buClr>
              <a:buFont typeface="Courier New"/>
              <a:buNone/>
              <a:defRPr b="0" i="0" sz="1600" u="none" cap="none" strike="noStrike">
                <a:solidFill>
                  <a:srgbClr val="888888"/>
                </a:solidFill>
                <a:latin typeface="Century Gothic"/>
                <a:ea typeface="Century Gothic"/>
                <a:cs typeface="Century Gothic"/>
                <a:sym typeface="Century Gothic"/>
              </a:defRPr>
            </a:lvl6pPr>
            <a:lvl7pPr indent="0" lvl="6" marL="2743200" marR="0" rtl="0" algn="ctr">
              <a:spcBef>
                <a:spcPts val="320"/>
              </a:spcBef>
              <a:buClr>
                <a:srgbClr val="888888"/>
              </a:buClr>
              <a:buFont typeface="Arial"/>
              <a:buNone/>
              <a:defRPr b="0" i="0" sz="1600" u="none" cap="none" strike="noStrike">
                <a:solidFill>
                  <a:srgbClr val="888888"/>
                </a:solidFill>
                <a:latin typeface="Century Gothic"/>
                <a:ea typeface="Century Gothic"/>
                <a:cs typeface="Century Gothic"/>
                <a:sym typeface="Century Gothic"/>
              </a:defRPr>
            </a:lvl7pPr>
            <a:lvl8pPr indent="0" lvl="7" marL="3200400" marR="0" rtl="0" algn="ctr">
              <a:spcBef>
                <a:spcPts val="320"/>
              </a:spcBef>
              <a:buClr>
                <a:srgbClr val="888888"/>
              </a:buClr>
              <a:buFont typeface="Courier New"/>
              <a:buNone/>
              <a:defRPr b="0" i="0" sz="1600" u="none" cap="none" strike="noStrike">
                <a:solidFill>
                  <a:srgbClr val="888888"/>
                </a:solidFill>
                <a:latin typeface="Century Gothic"/>
                <a:ea typeface="Century Gothic"/>
                <a:cs typeface="Century Gothic"/>
                <a:sym typeface="Century Gothic"/>
              </a:defRPr>
            </a:lvl8pPr>
            <a:lvl9pPr indent="0" lvl="8" marL="3657600" marR="0" rtl="0" algn="ctr">
              <a:spcBef>
                <a:spcPts val="320"/>
              </a:spcBef>
              <a:buClr>
                <a:srgbClr val="888888"/>
              </a:buClr>
              <a:buFont typeface="Arial"/>
              <a:buNone/>
              <a:defRPr b="0" i="0" sz="1600" u="none" cap="none" strike="noStrike">
                <a:solidFill>
                  <a:srgbClr val="888888"/>
                </a:solidFill>
                <a:latin typeface="Century Gothic"/>
                <a:ea typeface="Century Gothic"/>
                <a:cs typeface="Century Gothic"/>
                <a:sym typeface="Century Gothic"/>
              </a:defRPr>
            </a:lvl9pPr>
          </a:lstStyle>
          <a:p/>
        </p:txBody>
      </p:sp>
      <p:sp>
        <p:nvSpPr>
          <p:cNvPr id="24" name="Shape 24"/>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7" name="Shape 27"/>
        <p:cNvGrpSpPr/>
        <p:nvPr/>
      </p:nvGrpSpPr>
      <p:grpSpPr>
        <a:xfrm>
          <a:off x="0" y="0"/>
          <a:ext cx="0" cy="0"/>
          <a:chOff x="0" y="0"/>
          <a:chExt cx="0" cy="0"/>
        </a:xfrm>
      </p:grpSpPr>
      <p:sp>
        <p:nvSpPr>
          <p:cNvPr id="28" name="Shape 28"/>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29" name="Shape 29"/>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sz="2400">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30" name="Shape 30"/>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33" name="Shape 33"/>
        <p:cNvGrpSpPr/>
        <p:nvPr/>
      </p:nvGrpSpPr>
      <p:grpSpPr>
        <a:xfrm>
          <a:off x="0" y="0"/>
          <a:ext cx="0" cy="0"/>
          <a:chOff x="0" y="0"/>
          <a:chExt cx="0" cy="0"/>
        </a:xfrm>
      </p:grpSpPr>
      <p:sp>
        <p:nvSpPr>
          <p:cNvPr id="34" name="Shape 34"/>
          <p:cNvSpPr txBox="1"/>
          <p:nvPr>
            <p:ph type="title"/>
          </p:nvPr>
        </p:nvSpPr>
        <p:spPr>
          <a:xfrm rot="5400000">
            <a:off x="4732337" y="2171700"/>
            <a:ext cx="5851525" cy="20574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35" name="Shape 35"/>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sz="2400">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36" name="Shape 36"/>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7" name="Shape 37"/>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39" name="Shape 39"/>
        <p:cNvGrpSpPr/>
        <p:nvPr/>
      </p:nvGrpSpPr>
      <p:grpSpPr>
        <a:xfrm>
          <a:off x="0" y="0"/>
          <a:ext cx="0" cy="0"/>
          <a:chOff x="0" y="0"/>
          <a:chExt cx="0" cy="0"/>
        </a:xfrm>
      </p:grpSpPr>
      <p:sp>
        <p:nvSpPr>
          <p:cNvPr id="40" name="Shape 40"/>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41" name="Shape 41"/>
          <p:cNvSpPr txBox="1"/>
          <p:nvPr>
            <p:ph idx="1" type="body"/>
          </p:nvPr>
        </p:nvSpPr>
        <p:spPr>
          <a:xfrm rot="5400000">
            <a:off x="2309019" y="-251619"/>
            <a:ext cx="4525962" cy="82296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sz="2400">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42" name="Shape 42"/>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3" name="Shape 43"/>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44" name="Shape 44"/>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45" name="Shape 45"/>
        <p:cNvGrpSpPr/>
        <p:nvPr/>
      </p:nvGrpSpPr>
      <p:grpSpPr>
        <a:xfrm>
          <a:off x="0" y="0"/>
          <a:ext cx="0" cy="0"/>
          <a:chOff x="0" y="0"/>
          <a:chExt cx="0" cy="0"/>
        </a:xfrm>
      </p:grpSpPr>
      <p:sp>
        <p:nvSpPr>
          <p:cNvPr id="46" name="Shape 46"/>
          <p:cNvSpPr txBox="1"/>
          <p:nvPr>
            <p:ph type="title"/>
          </p:nvPr>
        </p:nvSpPr>
        <p:spPr>
          <a:xfrm>
            <a:off x="1679576" y="228600"/>
            <a:ext cx="5711824" cy="89535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None/>
              <a:defRPr b="0" i="0" sz="28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47" name="Shape 47"/>
          <p:cNvSpPr/>
          <p:nvPr>
            <p:ph idx="2" type="pic"/>
          </p:nvPr>
        </p:nvSpPr>
        <p:spPr>
          <a:xfrm>
            <a:off x="1508126" y="1143000"/>
            <a:ext cx="6054724" cy="4541044"/>
          </a:xfrm>
          <a:prstGeom prst="rect">
            <a:avLst/>
          </a:prstGeom>
          <a:noFill/>
          <a:ln cap="flat" cmpd="sng" w="76200">
            <a:solidFill>
              <a:schemeClr val="lt1"/>
            </a:solidFill>
            <a:prstDash val="solid"/>
            <a:round/>
            <a:headEnd len="med" w="med" type="none"/>
            <a:tailEnd len="med" w="med" type="none"/>
          </a:ln>
          <a:effectLst>
            <a:outerShdw blurRad="88900" rotWithShape="0" algn="ctr" dir="5400000" dist="50800">
              <a:srgbClr val="000000">
                <a:alpha val="24705"/>
              </a:srgbClr>
            </a:outerShdw>
          </a:effectLst>
        </p:spPr>
        <p:txBody>
          <a:bodyPr anchorCtr="0" anchor="t" bIns="91425" lIns="91425" rIns="91425" wrap="square" tIns="91425"/>
          <a:lstStyle>
            <a:lvl1pPr indent="0" lvl="0" marL="0" marR="0" rtl="0" algn="ctr">
              <a:spcBef>
                <a:spcPts val="640"/>
              </a:spcBef>
              <a:spcAft>
                <a:spcPts val="0"/>
              </a:spcAft>
              <a:buClr>
                <a:srgbClr val="7F7F7F"/>
              </a:buClr>
              <a:buFont typeface="Arial"/>
              <a:buNone/>
              <a:defRPr sz="3200">
                <a:solidFill>
                  <a:srgbClr val="7F7F7F"/>
                </a:solidFill>
                <a:latin typeface="Century Gothic"/>
                <a:ea typeface="Century Gothic"/>
                <a:cs typeface="Century Gothic"/>
                <a:sym typeface="Century Gothic"/>
              </a:defRPr>
            </a:lvl1pPr>
            <a:lvl2pPr indent="0" lvl="1" marL="457200" marR="0" rtl="0" algn="l">
              <a:spcBef>
                <a:spcPts val="560"/>
              </a:spcBef>
              <a:spcAft>
                <a:spcPts val="0"/>
              </a:spcAft>
              <a:buClr>
                <a:srgbClr val="7F7F7F"/>
              </a:buClr>
              <a:buFont typeface="Courier New"/>
              <a:buNone/>
              <a:defRPr b="0" i="0" sz="2800" u="none" cap="none" strike="noStrike">
                <a:solidFill>
                  <a:srgbClr val="7F7F7F"/>
                </a:solidFill>
                <a:latin typeface="Century Gothic"/>
                <a:ea typeface="Century Gothic"/>
                <a:cs typeface="Century Gothic"/>
                <a:sym typeface="Century Gothic"/>
              </a:defRPr>
            </a:lvl2pPr>
            <a:lvl3pPr indent="0" lvl="2" marL="914400" marR="0" rtl="0" algn="l">
              <a:spcBef>
                <a:spcPts val="480"/>
              </a:spcBef>
              <a:spcAft>
                <a:spcPts val="0"/>
              </a:spcAft>
              <a:buClr>
                <a:srgbClr val="7F7F7F"/>
              </a:buClr>
              <a:buFont typeface="Arial"/>
              <a:buNone/>
              <a:defRPr b="0" i="0" sz="2400" u="none" cap="none" strike="noStrike">
                <a:solidFill>
                  <a:srgbClr val="7F7F7F"/>
                </a:solidFill>
                <a:latin typeface="Century Gothic"/>
                <a:ea typeface="Century Gothic"/>
                <a:cs typeface="Century Gothic"/>
                <a:sym typeface="Century Gothic"/>
              </a:defRPr>
            </a:lvl3pPr>
            <a:lvl4pPr indent="0" lvl="3" marL="1371600" marR="0" rtl="0" algn="l">
              <a:spcBef>
                <a:spcPts val="400"/>
              </a:spcBef>
              <a:spcAft>
                <a:spcPts val="0"/>
              </a:spcAft>
              <a:buClr>
                <a:srgbClr val="7F7F7F"/>
              </a:buClr>
              <a:buFont typeface="Courier New"/>
              <a:buNone/>
              <a:defRPr b="0" i="0" sz="2000" u="none" cap="none" strike="noStrike">
                <a:solidFill>
                  <a:srgbClr val="7F7F7F"/>
                </a:solidFill>
                <a:latin typeface="Century Gothic"/>
                <a:ea typeface="Century Gothic"/>
                <a:cs typeface="Century Gothic"/>
                <a:sym typeface="Century Gothic"/>
              </a:defRPr>
            </a:lvl4pPr>
            <a:lvl5pPr indent="0" lvl="4" marL="1828800" marR="0" rtl="0" algn="l">
              <a:spcBef>
                <a:spcPts val="400"/>
              </a:spcBef>
              <a:spcAft>
                <a:spcPts val="0"/>
              </a:spcAft>
              <a:buClr>
                <a:srgbClr val="7F7F7F"/>
              </a:buClr>
              <a:buFont typeface="Arial"/>
              <a:buNone/>
              <a:defRPr b="0" i="0" sz="2000" u="none" cap="none" strike="noStrike">
                <a:solidFill>
                  <a:srgbClr val="7F7F7F"/>
                </a:solidFill>
                <a:latin typeface="Century Gothic"/>
                <a:ea typeface="Century Gothic"/>
                <a:cs typeface="Century Gothic"/>
                <a:sym typeface="Century Gothic"/>
              </a:defRPr>
            </a:lvl5pPr>
            <a:lvl6pPr indent="0" lvl="5" marL="2286000" marR="0" rtl="0" algn="l">
              <a:spcBef>
                <a:spcPts val="400"/>
              </a:spcBef>
              <a:buClr>
                <a:srgbClr val="7F7F7F"/>
              </a:buClr>
              <a:buFont typeface="Courier New"/>
              <a:buNone/>
              <a:defRPr b="0" i="0" sz="2000" u="none" cap="none" strike="noStrike">
                <a:solidFill>
                  <a:srgbClr val="7F7F7F"/>
                </a:solidFill>
                <a:latin typeface="Century Gothic"/>
                <a:ea typeface="Century Gothic"/>
                <a:cs typeface="Century Gothic"/>
                <a:sym typeface="Century Gothic"/>
              </a:defRPr>
            </a:lvl6pPr>
            <a:lvl7pPr indent="0" lvl="6" marL="2743200" marR="0" rtl="0" algn="l">
              <a:spcBef>
                <a:spcPts val="400"/>
              </a:spcBef>
              <a:buClr>
                <a:srgbClr val="7F7F7F"/>
              </a:buClr>
              <a:buFont typeface="Arial"/>
              <a:buNone/>
              <a:defRPr b="0" i="0" sz="2000" u="none" cap="none" strike="noStrike">
                <a:solidFill>
                  <a:srgbClr val="7F7F7F"/>
                </a:solidFill>
                <a:latin typeface="Century Gothic"/>
                <a:ea typeface="Century Gothic"/>
                <a:cs typeface="Century Gothic"/>
                <a:sym typeface="Century Gothic"/>
              </a:defRPr>
            </a:lvl7pPr>
            <a:lvl8pPr indent="0" lvl="7" marL="3200400" marR="0" rtl="0" algn="l">
              <a:spcBef>
                <a:spcPts val="400"/>
              </a:spcBef>
              <a:buClr>
                <a:srgbClr val="7F7F7F"/>
              </a:buClr>
              <a:buFont typeface="Courier New"/>
              <a:buNone/>
              <a:defRPr b="0" i="0" sz="2000" u="none" cap="none" strike="noStrike">
                <a:solidFill>
                  <a:srgbClr val="7F7F7F"/>
                </a:solidFill>
                <a:latin typeface="Century Gothic"/>
                <a:ea typeface="Century Gothic"/>
                <a:cs typeface="Century Gothic"/>
                <a:sym typeface="Century Gothic"/>
              </a:defRPr>
            </a:lvl8pPr>
            <a:lvl9pPr indent="0" lvl="8" marL="3657600" marR="0" rtl="0" algn="l">
              <a:spcBef>
                <a:spcPts val="400"/>
              </a:spcBef>
              <a:buClr>
                <a:srgbClr val="7F7F7F"/>
              </a:buClr>
              <a:buFont typeface="Arial"/>
              <a:buNone/>
              <a:defRPr b="0" i="0" sz="2000" u="none" cap="none" strike="noStrike">
                <a:solidFill>
                  <a:srgbClr val="7F7F7F"/>
                </a:solidFill>
                <a:latin typeface="Century Gothic"/>
                <a:ea typeface="Century Gothic"/>
                <a:cs typeface="Century Gothic"/>
                <a:sym typeface="Century Gothic"/>
              </a:defRPr>
            </a:lvl9pPr>
          </a:lstStyle>
          <a:p/>
        </p:txBody>
      </p:sp>
      <p:sp>
        <p:nvSpPr>
          <p:cNvPr id="48" name="Shape 48"/>
          <p:cNvSpPr txBox="1"/>
          <p:nvPr>
            <p:ph idx="1" type="body"/>
          </p:nvPr>
        </p:nvSpPr>
        <p:spPr>
          <a:xfrm>
            <a:off x="1679576" y="5810250"/>
            <a:ext cx="5711824" cy="533400"/>
          </a:xfrm>
          <a:prstGeom prst="rect">
            <a:avLst/>
          </a:prstGeom>
          <a:noFill/>
          <a:ln>
            <a:noFill/>
          </a:ln>
        </p:spPr>
        <p:txBody>
          <a:bodyPr anchorCtr="0" anchor="t" bIns="91425" lIns="91425" rIns="91425" wrap="square" tIns="91425"/>
          <a:lstStyle>
            <a:lvl1pPr indent="0" lvl="0" marL="0" marR="0" rtl="0" algn="ctr">
              <a:spcBef>
                <a:spcPts val="320"/>
              </a:spcBef>
              <a:spcAft>
                <a:spcPts val="0"/>
              </a:spcAft>
              <a:buClr>
                <a:srgbClr val="7F7F7F"/>
              </a:buClr>
              <a:buFont typeface="Arial"/>
              <a:buNone/>
              <a:defRPr sz="1600">
                <a:solidFill>
                  <a:srgbClr val="7F7F7F"/>
                </a:solidFill>
                <a:latin typeface="Century Gothic"/>
                <a:ea typeface="Century Gothic"/>
                <a:cs typeface="Century Gothic"/>
                <a:sym typeface="Century Gothic"/>
              </a:defRPr>
            </a:lvl1pPr>
            <a:lvl2pPr indent="0" lvl="1" marL="457200" marR="0" rtl="0" algn="l">
              <a:spcBef>
                <a:spcPts val="240"/>
              </a:spcBef>
              <a:spcAft>
                <a:spcPts val="0"/>
              </a:spcAft>
              <a:buClr>
                <a:srgbClr val="7F7F7F"/>
              </a:buClr>
              <a:buFont typeface="Courier New"/>
              <a:buNone/>
              <a:defRPr b="0" i="0" sz="1200" u="none" cap="none" strike="noStrike">
                <a:solidFill>
                  <a:srgbClr val="7F7F7F"/>
                </a:solidFill>
                <a:latin typeface="Century Gothic"/>
                <a:ea typeface="Century Gothic"/>
                <a:cs typeface="Century Gothic"/>
                <a:sym typeface="Century Gothic"/>
              </a:defRPr>
            </a:lvl2pPr>
            <a:lvl3pPr indent="0" lvl="2" marL="914400" marR="0" rtl="0" algn="l">
              <a:spcBef>
                <a:spcPts val="200"/>
              </a:spcBef>
              <a:spcAft>
                <a:spcPts val="0"/>
              </a:spcAft>
              <a:buClr>
                <a:srgbClr val="7F7F7F"/>
              </a:buClr>
              <a:buFont typeface="Arial"/>
              <a:buNone/>
              <a:defRPr b="0" i="0" sz="1000" u="none" cap="none" strike="noStrike">
                <a:solidFill>
                  <a:srgbClr val="7F7F7F"/>
                </a:solidFill>
                <a:latin typeface="Century Gothic"/>
                <a:ea typeface="Century Gothic"/>
                <a:cs typeface="Century Gothic"/>
                <a:sym typeface="Century Gothic"/>
              </a:defRPr>
            </a:lvl3pPr>
            <a:lvl4pPr indent="0" lvl="3" marL="1371600" marR="0" rtl="0" algn="l">
              <a:spcBef>
                <a:spcPts val="180"/>
              </a:spcBef>
              <a:spcAft>
                <a:spcPts val="0"/>
              </a:spcAft>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4pPr>
            <a:lvl5pPr indent="0" lvl="4" marL="1828800" marR="0" rtl="0" algn="l">
              <a:spcBef>
                <a:spcPts val="180"/>
              </a:spcBef>
              <a:spcAft>
                <a:spcPts val="0"/>
              </a:spcAft>
              <a:buClr>
                <a:srgbClr val="7F7F7F"/>
              </a:buClr>
              <a:buFont typeface="Arial"/>
              <a:buNone/>
              <a:defRPr b="0" i="0" sz="900" u="none" cap="none" strike="noStrike">
                <a:solidFill>
                  <a:srgbClr val="7F7F7F"/>
                </a:solidFill>
                <a:latin typeface="Century Gothic"/>
                <a:ea typeface="Century Gothic"/>
                <a:cs typeface="Century Gothic"/>
                <a:sym typeface="Century Gothic"/>
              </a:defRPr>
            </a:lvl5pPr>
            <a:lvl6pPr indent="0" lvl="5" marL="2286000" marR="0" rtl="0" algn="l">
              <a:spcBef>
                <a:spcPts val="180"/>
              </a:spcBef>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6pPr>
            <a:lvl7pPr indent="0" lvl="6" marL="2743200" marR="0" rtl="0" algn="l">
              <a:spcBef>
                <a:spcPts val="180"/>
              </a:spcBef>
              <a:buClr>
                <a:srgbClr val="7F7F7F"/>
              </a:buClr>
              <a:buFont typeface="Arial"/>
              <a:buNone/>
              <a:defRPr b="0" i="0" sz="900" u="none" cap="none" strike="noStrike">
                <a:solidFill>
                  <a:srgbClr val="7F7F7F"/>
                </a:solidFill>
                <a:latin typeface="Century Gothic"/>
                <a:ea typeface="Century Gothic"/>
                <a:cs typeface="Century Gothic"/>
                <a:sym typeface="Century Gothic"/>
              </a:defRPr>
            </a:lvl7pPr>
            <a:lvl8pPr indent="0" lvl="7" marL="3200400" marR="0" rtl="0" algn="l">
              <a:spcBef>
                <a:spcPts val="180"/>
              </a:spcBef>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8pPr>
            <a:lvl9pPr indent="0" lvl="8" marL="3657600" marR="0" rtl="0" algn="l">
              <a:spcBef>
                <a:spcPts val="180"/>
              </a:spcBef>
              <a:buClr>
                <a:srgbClr val="7F7F7F"/>
              </a:buClr>
              <a:buFont typeface="Arial"/>
              <a:buNone/>
              <a:defRPr b="0" i="0" sz="900" u="none" cap="none" strike="noStrike">
                <a:solidFill>
                  <a:srgbClr val="7F7F7F"/>
                </a:solidFill>
                <a:latin typeface="Century Gothic"/>
                <a:ea typeface="Century Gothic"/>
                <a:cs typeface="Century Gothic"/>
                <a:sym typeface="Century Gothic"/>
              </a:defRPr>
            </a:lvl9pPr>
          </a:lstStyle>
          <a:p/>
        </p:txBody>
      </p:sp>
      <p:sp>
        <p:nvSpPr>
          <p:cNvPr id="49" name="Shape 49"/>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0" name="Shape 50"/>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2" name="Shape 52"/>
        <p:cNvGrpSpPr/>
        <p:nvPr/>
      </p:nvGrpSpPr>
      <p:grpSpPr>
        <a:xfrm>
          <a:off x="0" y="0"/>
          <a:ext cx="0" cy="0"/>
          <a:chOff x="0" y="0"/>
          <a:chExt cx="0" cy="0"/>
        </a:xfrm>
      </p:grpSpPr>
      <p:sp>
        <p:nvSpPr>
          <p:cNvPr id="53" name="Shape 53"/>
          <p:cNvSpPr txBox="1"/>
          <p:nvPr>
            <p:ph type="title"/>
          </p:nvPr>
        </p:nvSpPr>
        <p:spPr>
          <a:xfrm>
            <a:off x="5907087" y="266700"/>
            <a:ext cx="3008313" cy="2095500"/>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None/>
              <a:defRPr b="0" i="0" sz="28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54" name="Shape 54"/>
          <p:cNvSpPr txBox="1"/>
          <p:nvPr>
            <p:ph idx="1" type="body"/>
          </p:nvPr>
        </p:nvSpPr>
        <p:spPr>
          <a:xfrm>
            <a:off x="719137" y="273050"/>
            <a:ext cx="4995863" cy="585311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rgbClr val="7F7F7F"/>
              </a:buClr>
              <a:buSzPct val="100000"/>
              <a:buFont typeface="Arial"/>
              <a:buChar char="•"/>
              <a:defRPr sz="3200">
                <a:solidFill>
                  <a:srgbClr val="7F7F7F"/>
                </a:solidFill>
                <a:latin typeface="Century Gothic"/>
                <a:ea typeface="Century Gothic"/>
                <a:cs typeface="Century Gothic"/>
                <a:sym typeface="Century Gothic"/>
              </a:defRPr>
            </a:lvl1pPr>
            <a:lvl2pPr indent="-107950" lvl="1" marL="742950" marR="0" rtl="0" algn="l">
              <a:spcBef>
                <a:spcPts val="560"/>
              </a:spcBef>
              <a:spcAft>
                <a:spcPts val="0"/>
              </a:spcAft>
              <a:buClr>
                <a:srgbClr val="7F7F7F"/>
              </a:buClr>
              <a:buSzPct val="100000"/>
              <a:buFont typeface="Courier New"/>
              <a:buChar char="o"/>
              <a:defRPr b="0" i="0" sz="2800" u="none" cap="none" strike="noStrike">
                <a:solidFill>
                  <a:srgbClr val="7F7F7F"/>
                </a:solidFill>
                <a:latin typeface="Century Gothic"/>
                <a:ea typeface="Century Gothic"/>
                <a:cs typeface="Century Gothic"/>
                <a:sym typeface="Century Gothic"/>
              </a:defRPr>
            </a:lvl2pPr>
            <a:lvl3pPr indent="-76200" lvl="2" marL="11430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3pPr>
            <a:lvl4pPr indent="-101600" lvl="3" marL="1600200" marR="0" rtl="0" algn="l">
              <a:spcBef>
                <a:spcPts val="400"/>
              </a:spcBef>
              <a:spcAft>
                <a:spcPts val="0"/>
              </a:spcAft>
              <a:buClr>
                <a:srgbClr val="7F7F7F"/>
              </a:buClr>
              <a:buSzPct val="100000"/>
              <a:buFont typeface="Courier New"/>
              <a:buChar char="o"/>
              <a:defRPr b="0" i="0" sz="2000" u="none" cap="none" strike="noStrike">
                <a:solidFill>
                  <a:srgbClr val="7F7F7F"/>
                </a:solidFill>
                <a:latin typeface="Century Gothic"/>
                <a:ea typeface="Century Gothic"/>
                <a:cs typeface="Century Gothic"/>
                <a:sym typeface="Century Gothic"/>
              </a:defRPr>
            </a:lvl4pPr>
            <a:lvl5pPr indent="-101600" lvl="4" marL="2057400" marR="0" rtl="0" algn="l">
              <a:spcBef>
                <a:spcPts val="400"/>
              </a:spcBef>
              <a:spcAft>
                <a:spcPts val="0"/>
              </a:spcAft>
              <a:buClr>
                <a:srgbClr val="7F7F7F"/>
              </a:buClr>
              <a:buSzPct val="100000"/>
              <a:buFont typeface="Arial"/>
              <a:buChar char="•"/>
              <a:defRPr b="0" i="0" sz="2000" u="none" cap="none" strike="noStrike">
                <a:solidFill>
                  <a:srgbClr val="7F7F7F"/>
                </a:solidFill>
                <a:latin typeface="Century Gothic"/>
                <a:ea typeface="Century Gothic"/>
                <a:cs typeface="Century Gothic"/>
                <a:sym typeface="Century Gothic"/>
              </a:defRPr>
            </a:lvl5pPr>
            <a:lvl6pPr indent="-101600" lvl="5" marL="2514600" marR="0" rtl="0" algn="l">
              <a:spcBef>
                <a:spcPts val="400"/>
              </a:spcBef>
              <a:buClr>
                <a:srgbClr val="7F7F7F"/>
              </a:buClr>
              <a:buSzPct val="100000"/>
              <a:buFont typeface="Courier New"/>
              <a:buChar char="o"/>
              <a:defRPr b="0" i="0" sz="2000" u="none" cap="none" strike="noStrike">
                <a:solidFill>
                  <a:srgbClr val="7F7F7F"/>
                </a:solidFill>
                <a:latin typeface="Century Gothic"/>
                <a:ea typeface="Century Gothic"/>
                <a:cs typeface="Century Gothic"/>
                <a:sym typeface="Century Gothic"/>
              </a:defRPr>
            </a:lvl6pPr>
            <a:lvl7pPr indent="-101600" lvl="6" marL="2971800" marR="0" rtl="0" algn="l">
              <a:spcBef>
                <a:spcPts val="400"/>
              </a:spcBef>
              <a:buClr>
                <a:srgbClr val="7F7F7F"/>
              </a:buClr>
              <a:buSzPct val="100000"/>
              <a:buFont typeface="Arial"/>
              <a:buChar char="•"/>
              <a:defRPr b="0" i="0" sz="2000" u="none" cap="none" strike="noStrike">
                <a:solidFill>
                  <a:srgbClr val="7F7F7F"/>
                </a:solidFill>
                <a:latin typeface="Century Gothic"/>
                <a:ea typeface="Century Gothic"/>
                <a:cs typeface="Century Gothic"/>
                <a:sym typeface="Century Gothic"/>
              </a:defRPr>
            </a:lvl7pPr>
            <a:lvl8pPr indent="-101600" lvl="7" marL="3429000" marR="0" rtl="0" algn="l">
              <a:spcBef>
                <a:spcPts val="400"/>
              </a:spcBef>
              <a:buClr>
                <a:srgbClr val="7F7F7F"/>
              </a:buClr>
              <a:buSzPct val="100000"/>
              <a:buFont typeface="Courier New"/>
              <a:buChar char="o"/>
              <a:defRPr b="0" i="0" sz="2000" u="none" cap="none" strike="noStrike">
                <a:solidFill>
                  <a:srgbClr val="7F7F7F"/>
                </a:solidFill>
                <a:latin typeface="Century Gothic"/>
                <a:ea typeface="Century Gothic"/>
                <a:cs typeface="Century Gothic"/>
                <a:sym typeface="Century Gothic"/>
              </a:defRPr>
            </a:lvl8pPr>
            <a:lvl9pPr indent="-101600" lvl="8" marL="3886200" marR="0" rtl="0" algn="l">
              <a:spcBef>
                <a:spcPts val="400"/>
              </a:spcBef>
              <a:buClr>
                <a:srgbClr val="7F7F7F"/>
              </a:buClr>
              <a:buSzPct val="100000"/>
              <a:buFont typeface="Arial"/>
              <a:buChar char="•"/>
              <a:defRPr b="0" i="0" sz="2000" u="none" cap="none" strike="noStrike">
                <a:solidFill>
                  <a:srgbClr val="7F7F7F"/>
                </a:solidFill>
                <a:latin typeface="Century Gothic"/>
                <a:ea typeface="Century Gothic"/>
                <a:cs typeface="Century Gothic"/>
                <a:sym typeface="Century Gothic"/>
              </a:defRPr>
            </a:lvl9pPr>
          </a:lstStyle>
          <a:p/>
        </p:txBody>
      </p:sp>
      <p:sp>
        <p:nvSpPr>
          <p:cNvPr id="55" name="Shape 55"/>
          <p:cNvSpPr txBox="1"/>
          <p:nvPr>
            <p:ph idx="2" type="body"/>
          </p:nvPr>
        </p:nvSpPr>
        <p:spPr>
          <a:xfrm>
            <a:off x="5907087" y="2438400"/>
            <a:ext cx="3008313" cy="3687763"/>
          </a:xfrm>
          <a:prstGeom prst="rect">
            <a:avLst/>
          </a:prstGeom>
          <a:noFill/>
          <a:ln>
            <a:noFill/>
          </a:ln>
        </p:spPr>
        <p:txBody>
          <a:bodyPr anchorCtr="0" anchor="t" bIns="91425" lIns="91425" rIns="91425" wrap="square" tIns="91425"/>
          <a:lstStyle>
            <a:lvl1pPr indent="0" lvl="0" marL="0" marR="0" rtl="0" algn="ctr">
              <a:lnSpc>
                <a:spcPct val="125000"/>
              </a:lnSpc>
              <a:spcBef>
                <a:spcPts val="320"/>
              </a:spcBef>
              <a:spcAft>
                <a:spcPts val="0"/>
              </a:spcAft>
              <a:buClr>
                <a:srgbClr val="7F7F7F"/>
              </a:buClr>
              <a:buFont typeface="Arial"/>
              <a:buNone/>
              <a:defRPr sz="1600">
                <a:solidFill>
                  <a:srgbClr val="7F7F7F"/>
                </a:solidFill>
                <a:latin typeface="Century Gothic"/>
                <a:ea typeface="Century Gothic"/>
                <a:cs typeface="Century Gothic"/>
                <a:sym typeface="Century Gothic"/>
              </a:defRPr>
            </a:lvl1pPr>
            <a:lvl2pPr indent="0" lvl="1" marL="457200" marR="0" rtl="0" algn="l">
              <a:spcBef>
                <a:spcPts val="240"/>
              </a:spcBef>
              <a:spcAft>
                <a:spcPts val="0"/>
              </a:spcAft>
              <a:buClr>
                <a:srgbClr val="7F7F7F"/>
              </a:buClr>
              <a:buFont typeface="Courier New"/>
              <a:buNone/>
              <a:defRPr b="0" i="0" sz="1200" u="none" cap="none" strike="noStrike">
                <a:solidFill>
                  <a:srgbClr val="7F7F7F"/>
                </a:solidFill>
                <a:latin typeface="Century Gothic"/>
                <a:ea typeface="Century Gothic"/>
                <a:cs typeface="Century Gothic"/>
                <a:sym typeface="Century Gothic"/>
              </a:defRPr>
            </a:lvl2pPr>
            <a:lvl3pPr indent="0" lvl="2" marL="914400" marR="0" rtl="0" algn="l">
              <a:spcBef>
                <a:spcPts val="200"/>
              </a:spcBef>
              <a:spcAft>
                <a:spcPts val="0"/>
              </a:spcAft>
              <a:buClr>
                <a:srgbClr val="7F7F7F"/>
              </a:buClr>
              <a:buFont typeface="Arial"/>
              <a:buNone/>
              <a:defRPr b="0" i="0" sz="1000" u="none" cap="none" strike="noStrike">
                <a:solidFill>
                  <a:srgbClr val="7F7F7F"/>
                </a:solidFill>
                <a:latin typeface="Century Gothic"/>
                <a:ea typeface="Century Gothic"/>
                <a:cs typeface="Century Gothic"/>
                <a:sym typeface="Century Gothic"/>
              </a:defRPr>
            </a:lvl3pPr>
            <a:lvl4pPr indent="0" lvl="3" marL="1371600" marR="0" rtl="0" algn="l">
              <a:spcBef>
                <a:spcPts val="180"/>
              </a:spcBef>
              <a:spcAft>
                <a:spcPts val="0"/>
              </a:spcAft>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4pPr>
            <a:lvl5pPr indent="0" lvl="4" marL="1828800" marR="0" rtl="0" algn="l">
              <a:spcBef>
                <a:spcPts val="180"/>
              </a:spcBef>
              <a:spcAft>
                <a:spcPts val="0"/>
              </a:spcAft>
              <a:buClr>
                <a:srgbClr val="7F7F7F"/>
              </a:buClr>
              <a:buFont typeface="Arial"/>
              <a:buNone/>
              <a:defRPr b="0" i="0" sz="900" u="none" cap="none" strike="noStrike">
                <a:solidFill>
                  <a:srgbClr val="7F7F7F"/>
                </a:solidFill>
                <a:latin typeface="Century Gothic"/>
                <a:ea typeface="Century Gothic"/>
                <a:cs typeface="Century Gothic"/>
                <a:sym typeface="Century Gothic"/>
              </a:defRPr>
            </a:lvl5pPr>
            <a:lvl6pPr indent="0" lvl="5" marL="2286000" marR="0" rtl="0" algn="l">
              <a:spcBef>
                <a:spcPts val="180"/>
              </a:spcBef>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6pPr>
            <a:lvl7pPr indent="0" lvl="6" marL="2743200" marR="0" rtl="0" algn="l">
              <a:spcBef>
                <a:spcPts val="180"/>
              </a:spcBef>
              <a:buClr>
                <a:srgbClr val="7F7F7F"/>
              </a:buClr>
              <a:buFont typeface="Arial"/>
              <a:buNone/>
              <a:defRPr b="0" i="0" sz="900" u="none" cap="none" strike="noStrike">
                <a:solidFill>
                  <a:srgbClr val="7F7F7F"/>
                </a:solidFill>
                <a:latin typeface="Century Gothic"/>
                <a:ea typeface="Century Gothic"/>
                <a:cs typeface="Century Gothic"/>
                <a:sym typeface="Century Gothic"/>
              </a:defRPr>
            </a:lvl7pPr>
            <a:lvl8pPr indent="0" lvl="7" marL="3200400" marR="0" rtl="0" algn="l">
              <a:spcBef>
                <a:spcPts val="180"/>
              </a:spcBef>
              <a:buClr>
                <a:srgbClr val="7F7F7F"/>
              </a:buClr>
              <a:buFont typeface="Courier New"/>
              <a:buNone/>
              <a:defRPr b="0" i="0" sz="900" u="none" cap="none" strike="noStrike">
                <a:solidFill>
                  <a:srgbClr val="7F7F7F"/>
                </a:solidFill>
                <a:latin typeface="Century Gothic"/>
                <a:ea typeface="Century Gothic"/>
                <a:cs typeface="Century Gothic"/>
                <a:sym typeface="Century Gothic"/>
              </a:defRPr>
            </a:lvl8pPr>
            <a:lvl9pPr indent="0" lvl="8" marL="3657600" marR="0" rtl="0" algn="l">
              <a:spcBef>
                <a:spcPts val="180"/>
              </a:spcBef>
              <a:buClr>
                <a:srgbClr val="7F7F7F"/>
              </a:buClr>
              <a:buFont typeface="Arial"/>
              <a:buNone/>
              <a:defRPr b="0" i="0" sz="900" u="none" cap="none" strike="noStrike">
                <a:solidFill>
                  <a:srgbClr val="7F7F7F"/>
                </a:solidFill>
                <a:latin typeface="Century Gothic"/>
                <a:ea typeface="Century Gothic"/>
                <a:cs typeface="Century Gothic"/>
                <a:sym typeface="Century Gothic"/>
              </a:defRPr>
            </a:lvl9pPr>
          </a:lstStyle>
          <a:p/>
        </p:txBody>
      </p:sp>
      <p:sp>
        <p:nvSpPr>
          <p:cNvPr id="56" name="Shape 56"/>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7" name="Shape 57"/>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58" name="Shape 58"/>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9" name="Shape 59"/>
        <p:cNvGrpSpPr/>
        <p:nvPr/>
      </p:nvGrpSpPr>
      <p:grpSpPr>
        <a:xfrm>
          <a:off x="0" y="0"/>
          <a:ext cx="0" cy="0"/>
          <a:chOff x="0" y="0"/>
          <a:chExt cx="0" cy="0"/>
        </a:xfrm>
      </p:grpSpPr>
      <p:sp>
        <p:nvSpPr>
          <p:cNvPr id="60" name="Shape 60"/>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61" name="Shape 61"/>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2" name="Shape 62"/>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63" name="Shape 63"/>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64" name="Shape 64"/>
        <p:cNvGrpSpPr/>
        <p:nvPr/>
      </p:nvGrpSpPr>
      <p:grpSpPr>
        <a:xfrm>
          <a:off x="0" y="0"/>
          <a:ext cx="0" cy="0"/>
          <a:chOff x="0" y="0"/>
          <a:chExt cx="0" cy="0"/>
        </a:xfrm>
      </p:grpSpPr>
      <p:sp>
        <p:nvSpPr>
          <p:cNvPr id="65" name="Shape 65"/>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66" name="Shape 66"/>
          <p:cNvSpPr txBox="1"/>
          <p:nvPr>
            <p:ph idx="1" type="body"/>
          </p:nvPr>
        </p:nvSpPr>
        <p:spPr>
          <a:xfrm>
            <a:off x="457200" y="1600200"/>
            <a:ext cx="4040188" cy="609600"/>
          </a:xfrm>
          <a:prstGeom prst="rect">
            <a:avLst/>
          </a:prstGeom>
          <a:noFill/>
          <a:ln>
            <a:noFill/>
          </a:ln>
        </p:spPr>
        <p:txBody>
          <a:bodyPr anchorCtr="0" anchor="b" bIns="91425" lIns="91425" rIns="91425" wrap="square" tIns="91425"/>
          <a:lstStyle>
            <a:lvl1pPr indent="0" lvl="0" marL="0" marR="0" rtl="0" algn="ctr">
              <a:spcBef>
                <a:spcPts val="480"/>
              </a:spcBef>
              <a:spcAft>
                <a:spcPts val="0"/>
              </a:spcAft>
              <a:buClr>
                <a:srgbClr val="7F7F7F"/>
              </a:buClr>
              <a:buFont typeface="Arial"/>
              <a:buNone/>
              <a:defRPr b="0" sz="2400">
                <a:solidFill>
                  <a:srgbClr val="7F7F7F"/>
                </a:solidFill>
                <a:latin typeface="Century Gothic"/>
                <a:ea typeface="Century Gothic"/>
                <a:cs typeface="Century Gothic"/>
                <a:sym typeface="Century Gothic"/>
              </a:defRPr>
            </a:lvl1pPr>
            <a:lvl2pPr indent="0" lvl="1" marL="457200" marR="0" rtl="0" algn="l">
              <a:spcBef>
                <a:spcPts val="400"/>
              </a:spcBef>
              <a:spcAft>
                <a:spcPts val="0"/>
              </a:spcAft>
              <a:buClr>
                <a:srgbClr val="7F7F7F"/>
              </a:buClr>
              <a:buFont typeface="Courier New"/>
              <a:buNone/>
              <a:defRPr b="1" i="0" sz="2000" u="none" cap="none" strike="noStrike">
                <a:solidFill>
                  <a:srgbClr val="7F7F7F"/>
                </a:solidFill>
                <a:latin typeface="Century Gothic"/>
                <a:ea typeface="Century Gothic"/>
                <a:cs typeface="Century Gothic"/>
                <a:sym typeface="Century Gothic"/>
              </a:defRPr>
            </a:lvl2pPr>
            <a:lvl3pPr indent="0" lvl="2" marL="914400" marR="0" rtl="0" algn="l">
              <a:spcBef>
                <a:spcPts val="360"/>
              </a:spcBef>
              <a:spcAft>
                <a:spcPts val="0"/>
              </a:spcAft>
              <a:buClr>
                <a:srgbClr val="7F7F7F"/>
              </a:buClr>
              <a:buFont typeface="Arial"/>
              <a:buNone/>
              <a:defRPr b="1" i="0" sz="1800" u="none" cap="none" strike="noStrike">
                <a:solidFill>
                  <a:srgbClr val="7F7F7F"/>
                </a:solidFill>
                <a:latin typeface="Century Gothic"/>
                <a:ea typeface="Century Gothic"/>
                <a:cs typeface="Century Gothic"/>
                <a:sym typeface="Century Gothic"/>
              </a:defRPr>
            </a:lvl3pPr>
            <a:lvl4pPr indent="0" lvl="3" marL="1371600" marR="0" rtl="0" algn="l">
              <a:spcBef>
                <a:spcPts val="320"/>
              </a:spcBef>
              <a:spcAft>
                <a:spcPts val="0"/>
              </a:spcAft>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4pPr>
            <a:lvl5pPr indent="0" lvl="4" marL="1828800" marR="0" rtl="0" algn="l">
              <a:spcBef>
                <a:spcPts val="320"/>
              </a:spcBef>
              <a:spcAft>
                <a:spcPts val="0"/>
              </a:spcAft>
              <a:buClr>
                <a:srgbClr val="7F7F7F"/>
              </a:buClr>
              <a:buFont typeface="Arial"/>
              <a:buNone/>
              <a:defRPr b="1" i="0" sz="1600" u="none" cap="none" strike="noStrike">
                <a:solidFill>
                  <a:srgbClr val="7F7F7F"/>
                </a:solidFill>
                <a:latin typeface="Century Gothic"/>
                <a:ea typeface="Century Gothic"/>
                <a:cs typeface="Century Gothic"/>
                <a:sym typeface="Century Gothic"/>
              </a:defRPr>
            </a:lvl5pPr>
            <a:lvl6pPr indent="0" lvl="5" marL="2286000" marR="0" rtl="0" algn="l">
              <a:spcBef>
                <a:spcPts val="320"/>
              </a:spcBef>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6pPr>
            <a:lvl7pPr indent="0" lvl="6" marL="2743200" marR="0" rtl="0" algn="l">
              <a:spcBef>
                <a:spcPts val="320"/>
              </a:spcBef>
              <a:buClr>
                <a:srgbClr val="7F7F7F"/>
              </a:buClr>
              <a:buFont typeface="Arial"/>
              <a:buNone/>
              <a:defRPr b="1" i="0" sz="1600" u="none" cap="none" strike="noStrike">
                <a:solidFill>
                  <a:srgbClr val="7F7F7F"/>
                </a:solidFill>
                <a:latin typeface="Century Gothic"/>
                <a:ea typeface="Century Gothic"/>
                <a:cs typeface="Century Gothic"/>
                <a:sym typeface="Century Gothic"/>
              </a:defRPr>
            </a:lvl7pPr>
            <a:lvl8pPr indent="0" lvl="7" marL="3200400" marR="0" rtl="0" algn="l">
              <a:spcBef>
                <a:spcPts val="320"/>
              </a:spcBef>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8pPr>
            <a:lvl9pPr indent="0" lvl="8" marL="3657600" marR="0" rtl="0" algn="l">
              <a:spcBef>
                <a:spcPts val="320"/>
              </a:spcBef>
              <a:buClr>
                <a:srgbClr val="7F7F7F"/>
              </a:buClr>
              <a:buFont typeface="Arial"/>
              <a:buNone/>
              <a:defRPr b="1" i="0" sz="1600" u="none" cap="none" strike="noStrike">
                <a:solidFill>
                  <a:srgbClr val="7F7F7F"/>
                </a:solidFill>
                <a:latin typeface="Century Gothic"/>
                <a:ea typeface="Century Gothic"/>
                <a:cs typeface="Century Gothic"/>
                <a:sym typeface="Century Gothic"/>
              </a:defRPr>
            </a:lvl9pPr>
          </a:lstStyle>
          <a:p/>
        </p:txBody>
      </p:sp>
      <p:sp>
        <p:nvSpPr>
          <p:cNvPr id="67" name="Shape 67"/>
          <p:cNvSpPr txBox="1"/>
          <p:nvPr>
            <p:ph idx="2" type="body"/>
          </p:nvPr>
        </p:nvSpPr>
        <p:spPr>
          <a:xfrm>
            <a:off x="4648200" y="1600200"/>
            <a:ext cx="4041775" cy="609600"/>
          </a:xfrm>
          <a:prstGeom prst="rect">
            <a:avLst/>
          </a:prstGeom>
          <a:noFill/>
          <a:ln>
            <a:noFill/>
          </a:ln>
        </p:spPr>
        <p:txBody>
          <a:bodyPr anchorCtr="0" anchor="b" bIns="91425" lIns="91425" rIns="91425" wrap="square" tIns="91425"/>
          <a:lstStyle>
            <a:lvl1pPr indent="0" lvl="0" marL="0" marR="0" rtl="0" algn="ctr">
              <a:spcBef>
                <a:spcPts val="480"/>
              </a:spcBef>
              <a:spcAft>
                <a:spcPts val="0"/>
              </a:spcAft>
              <a:buClr>
                <a:srgbClr val="7F7F7F"/>
              </a:buClr>
              <a:buFont typeface="Arial"/>
              <a:buNone/>
              <a:defRPr b="0" sz="2400">
                <a:solidFill>
                  <a:srgbClr val="7F7F7F"/>
                </a:solidFill>
                <a:latin typeface="Century Gothic"/>
                <a:ea typeface="Century Gothic"/>
                <a:cs typeface="Century Gothic"/>
                <a:sym typeface="Century Gothic"/>
              </a:defRPr>
            </a:lvl1pPr>
            <a:lvl2pPr indent="0" lvl="1" marL="457200" marR="0" rtl="0" algn="l">
              <a:spcBef>
                <a:spcPts val="400"/>
              </a:spcBef>
              <a:spcAft>
                <a:spcPts val="0"/>
              </a:spcAft>
              <a:buClr>
                <a:srgbClr val="7F7F7F"/>
              </a:buClr>
              <a:buFont typeface="Courier New"/>
              <a:buNone/>
              <a:defRPr b="1" i="0" sz="2000" u="none" cap="none" strike="noStrike">
                <a:solidFill>
                  <a:srgbClr val="7F7F7F"/>
                </a:solidFill>
                <a:latin typeface="Century Gothic"/>
                <a:ea typeface="Century Gothic"/>
                <a:cs typeface="Century Gothic"/>
                <a:sym typeface="Century Gothic"/>
              </a:defRPr>
            </a:lvl2pPr>
            <a:lvl3pPr indent="0" lvl="2" marL="914400" marR="0" rtl="0" algn="l">
              <a:spcBef>
                <a:spcPts val="360"/>
              </a:spcBef>
              <a:spcAft>
                <a:spcPts val="0"/>
              </a:spcAft>
              <a:buClr>
                <a:srgbClr val="7F7F7F"/>
              </a:buClr>
              <a:buFont typeface="Arial"/>
              <a:buNone/>
              <a:defRPr b="1" i="0" sz="1800" u="none" cap="none" strike="noStrike">
                <a:solidFill>
                  <a:srgbClr val="7F7F7F"/>
                </a:solidFill>
                <a:latin typeface="Century Gothic"/>
                <a:ea typeface="Century Gothic"/>
                <a:cs typeface="Century Gothic"/>
                <a:sym typeface="Century Gothic"/>
              </a:defRPr>
            </a:lvl3pPr>
            <a:lvl4pPr indent="0" lvl="3" marL="1371600" marR="0" rtl="0" algn="l">
              <a:spcBef>
                <a:spcPts val="320"/>
              </a:spcBef>
              <a:spcAft>
                <a:spcPts val="0"/>
              </a:spcAft>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4pPr>
            <a:lvl5pPr indent="0" lvl="4" marL="1828800" marR="0" rtl="0" algn="l">
              <a:spcBef>
                <a:spcPts val="320"/>
              </a:spcBef>
              <a:spcAft>
                <a:spcPts val="0"/>
              </a:spcAft>
              <a:buClr>
                <a:srgbClr val="7F7F7F"/>
              </a:buClr>
              <a:buFont typeface="Arial"/>
              <a:buNone/>
              <a:defRPr b="1" i="0" sz="1600" u="none" cap="none" strike="noStrike">
                <a:solidFill>
                  <a:srgbClr val="7F7F7F"/>
                </a:solidFill>
                <a:latin typeface="Century Gothic"/>
                <a:ea typeface="Century Gothic"/>
                <a:cs typeface="Century Gothic"/>
                <a:sym typeface="Century Gothic"/>
              </a:defRPr>
            </a:lvl5pPr>
            <a:lvl6pPr indent="0" lvl="5" marL="2286000" marR="0" rtl="0" algn="l">
              <a:spcBef>
                <a:spcPts val="320"/>
              </a:spcBef>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6pPr>
            <a:lvl7pPr indent="0" lvl="6" marL="2743200" marR="0" rtl="0" algn="l">
              <a:spcBef>
                <a:spcPts val="320"/>
              </a:spcBef>
              <a:buClr>
                <a:srgbClr val="7F7F7F"/>
              </a:buClr>
              <a:buFont typeface="Arial"/>
              <a:buNone/>
              <a:defRPr b="1" i="0" sz="1600" u="none" cap="none" strike="noStrike">
                <a:solidFill>
                  <a:srgbClr val="7F7F7F"/>
                </a:solidFill>
                <a:latin typeface="Century Gothic"/>
                <a:ea typeface="Century Gothic"/>
                <a:cs typeface="Century Gothic"/>
                <a:sym typeface="Century Gothic"/>
              </a:defRPr>
            </a:lvl7pPr>
            <a:lvl8pPr indent="0" lvl="7" marL="3200400" marR="0" rtl="0" algn="l">
              <a:spcBef>
                <a:spcPts val="320"/>
              </a:spcBef>
              <a:buClr>
                <a:srgbClr val="7F7F7F"/>
              </a:buClr>
              <a:buFont typeface="Courier New"/>
              <a:buNone/>
              <a:defRPr b="1" i="0" sz="1600" u="none" cap="none" strike="noStrike">
                <a:solidFill>
                  <a:srgbClr val="7F7F7F"/>
                </a:solidFill>
                <a:latin typeface="Century Gothic"/>
                <a:ea typeface="Century Gothic"/>
                <a:cs typeface="Century Gothic"/>
                <a:sym typeface="Century Gothic"/>
              </a:defRPr>
            </a:lvl8pPr>
            <a:lvl9pPr indent="0" lvl="8" marL="3657600" marR="0" rtl="0" algn="l">
              <a:spcBef>
                <a:spcPts val="320"/>
              </a:spcBef>
              <a:buClr>
                <a:srgbClr val="7F7F7F"/>
              </a:buClr>
              <a:buFont typeface="Arial"/>
              <a:buNone/>
              <a:defRPr b="1" i="0" sz="1600" u="none" cap="none" strike="noStrike">
                <a:solidFill>
                  <a:srgbClr val="7F7F7F"/>
                </a:solidFill>
                <a:latin typeface="Century Gothic"/>
                <a:ea typeface="Century Gothic"/>
                <a:cs typeface="Century Gothic"/>
                <a:sym typeface="Century Gothic"/>
              </a:defRPr>
            </a:lvl9pPr>
          </a:lstStyle>
          <a:p/>
        </p:txBody>
      </p:sp>
      <p:sp>
        <p:nvSpPr>
          <p:cNvPr id="68" name="Shape 68"/>
          <p:cNvSpPr txBox="1"/>
          <p:nvPr>
            <p:ph idx="3" type="body"/>
          </p:nvPr>
        </p:nvSpPr>
        <p:spPr>
          <a:xfrm>
            <a:off x="457200" y="2212848"/>
            <a:ext cx="4041648" cy="3913632"/>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sz="2400">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69" name="Shape 69"/>
          <p:cNvSpPr txBox="1"/>
          <p:nvPr>
            <p:ph idx="4" type="body"/>
          </p:nvPr>
        </p:nvSpPr>
        <p:spPr>
          <a:xfrm>
            <a:off x="4672584" y="2212848"/>
            <a:ext cx="4041648" cy="3913187"/>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sz="2400">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70" name="Shape 70"/>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1" name="Shape 71"/>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72" name="Shape 72"/>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1.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11" name="Shape 11"/>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12" name="Shape 12"/>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cap="none" strike="noStrik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cap="none" strike="noStrike">
                <a:solidFill>
                  <a:srgbClr val="595959"/>
                </a:solidFill>
                <a:latin typeface="Century Gothic"/>
                <a:ea typeface="Century Gothic"/>
                <a:cs typeface="Century Gothic"/>
                <a:sym typeface="Century Gothic"/>
              </a:rPr>
              <a:t>‹#›</a:t>
            </a:fld>
          </a:p>
        </p:txBody>
      </p:sp>
      <p:sp>
        <p:nvSpPr>
          <p:cNvPr id="15" name="Shape 15"/>
          <p:cNvSpPr/>
          <p:nvPr/>
        </p:nvSpPr>
        <p:spPr>
          <a:xfrm>
            <a:off x="8458200" y="6499225"/>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Shape 16"/>
          <p:cNvSpPr/>
          <p:nvPr/>
        </p:nvSpPr>
        <p:spPr>
          <a:xfrm>
            <a:off x="569912" y="6499225"/>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80" name="Shape 80"/>
        <p:cNvGrpSpPr/>
        <p:nvPr/>
      </p:nvGrpSpPr>
      <p:grpSpPr>
        <a:xfrm>
          <a:off x="0" y="0"/>
          <a:ext cx="0" cy="0"/>
          <a:chOff x="0" y="0"/>
          <a:chExt cx="0" cy="0"/>
        </a:xfrm>
      </p:grpSpPr>
      <p:sp>
        <p:nvSpPr>
          <p:cNvPr id="81" name="Shape 81"/>
          <p:cNvSpPr/>
          <p:nvPr/>
        </p:nvSpPr>
        <p:spPr>
          <a:xfrm>
            <a:off x="8458200" y="6499225"/>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2" name="Shape 82"/>
          <p:cNvSpPr/>
          <p:nvPr/>
        </p:nvSpPr>
        <p:spPr>
          <a:xfrm>
            <a:off x="569912" y="6499225"/>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3" name="Shape 83"/>
          <p:cNvSpPr/>
          <p:nvPr/>
        </p:nvSpPr>
        <p:spPr>
          <a:xfrm>
            <a:off x="4495800" y="3924300"/>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4" name="Shape 84"/>
          <p:cNvSpPr/>
          <p:nvPr/>
        </p:nvSpPr>
        <p:spPr>
          <a:xfrm>
            <a:off x="4695825" y="3924300"/>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5" name="Shape 85"/>
          <p:cNvSpPr/>
          <p:nvPr/>
        </p:nvSpPr>
        <p:spPr>
          <a:xfrm>
            <a:off x="4297362" y="3924300"/>
            <a:ext cx="84137" cy="84137"/>
          </a:xfrm>
          <a:prstGeom prst="ellipse">
            <a:avLst/>
          </a:prstGeom>
          <a:solidFill>
            <a:srgbClr val="7F7F7F"/>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86" name="Shape 86"/>
          <p:cNvSpPr txBox="1"/>
          <p:nvPr>
            <p:ph type="title"/>
          </p:nvPr>
        </p:nvSpPr>
        <p:spPr>
          <a:xfrm>
            <a:off x="457200" y="0"/>
            <a:ext cx="8229600" cy="1600200"/>
          </a:xfrm>
          <a:prstGeom prst="rect">
            <a:avLst/>
          </a:prstGeom>
          <a:noFill/>
          <a:ln>
            <a:noFill/>
          </a:ln>
        </p:spPr>
        <p:txBody>
          <a:bodyPr anchorCtr="0" anchor="b" bIns="91425" lIns="91425" rIns="91425" wrap="square" tIns="91425"/>
          <a:lstStyle>
            <a:lvl1pPr indent="0" lvl="0"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1pPr>
            <a:lvl2pPr indent="0" lvl="1"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2pPr>
            <a:lvl3pPr indent="0" lvl="2"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3pPr>
            <a:lvl4pPr indent="0" lvl="3"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4pPr>
            <a:lvl5pPr indent="0" lvl="4" marL="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5pPr>
            <a:lvl6pPr indent="0" lvl="5" marL="4572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6pPr>
            <a:lvl7pPr indent="0" lvl="6" marL="9144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7pPr>
            <a:lvl8pPr indent="0" lvl="7" marL="13716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8pPr>
            <a:lvl9pPr indent="0" lvl="8" marL="1828800" marR="0" rtl="0" algn="ctr">
              <a:lnSpc>
                <a:spcPct val="107407"/>
              </a:lnSpc>
              <a:spcBef>
                <a:spcPts val="0"/>
              </a:spcBef>
              <a:spcAft>
                <a:spcPts val="0"/>
              </a:spcAft>
              <a:buNone/>
              <a:defRPr b="0" i="0" sz="5400" u="none" cap="none" strike="noStrike">
                <a:solidFill>
                  <a:schemeClr val="dk2"/>
                </a:solidFill>
                <a:latin typeface="Palatino Linotype"/>
                <a:ea typeface="Palatino Linotype"/>
                <a:cs typeface="Palatino Linotype"/>
                <a:sym typeface="Palatino Linotype"/>
              </a:defRPr>
            </a:lvl9pPr>
          </a:lstStyle>
          <a:p/>
        </p:txBody>
      </p:sp>
      <p:sp>
        <p:nvSpPr>
          <p:cNvPr id="87" name="Shape 87"/>
          <p:cNvSpPr txBox="1"/>
          <p:nvPr>
            <p:ph idx="1" type="body"/>
          </p:nvPr>
        </p:nvSpPr>
        <p:spPr>
          <a:xfrm>
            <a:off x="457200" y="1600200"/>
            <a:ext cx="8229600" cy="4525962"/>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7F7F7F"/>
              </a:buClr>
              <a:buSzPct val="100000"/>
              <a:buFont typeface="Arial"/>
              <a:buChar char="•"/>
              <a:defRPr b="0" i="0" sz="2400" u="none" cap="none" strike="noStrike">
                <a:solidFill>
                  <a:srgbClr val="7F7F7F"/>
                </a:solidFill>
                <a:latin typeface="Century Gothic"/>
                <a:ea typeface="Century Gothic"/>
                <a:cs typeface="Century Gothic"/>
                <a:sym typeface="Century Gothic"/>
              </a:defRPr>
            </a:lvl1pPr>
            <a:lvl2pPr indent="-184150" lvl="1" marL="74295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2pPr>
            <a:lvl3pPr indent="-127000" lvl="2" marL="11430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3pPr>
            <a:lvl4pPr indent="-127000" lvl="3" marL="1600200" marR="0" rtl="0" algn="l">
              <a:spcBef>
                <a:spcPts val="320"/>
              </a:spcBef>
              <a:spcAft>
                <a:spcPts val="0"/>
              </a:spcAft>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4pPr>
            <a:lvl5pPr indent="-127000" lvl="4" marL="2057400" marR="0" rtl="0" algn="l">
              <a:spcBef>
                <a:spcPts val="320"/>
              </a:spcBef>
              <a:spcAft>
                <a:spcPts val="0"/>
              </a:spcAft>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5pPr>
            <a:lvl6pPr indent="-127000" lvl="5" marL="25146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6pPr>
            <a:lvl7pPr indent="-127000" lvl="6" marL="29718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7pPr>
            <a:lvl8pPr indent="-127000" lvl="7" marL="3429000" marR="0" rtl="0" algn="l">
              <a:spcBef>
                <a:spcPts val="320"/>
              </a:spcBef>
              <a:buClr>
                <a:srgbClr val="7F7F7F"/>
              </a:buClr>
              <a:buSzPct val="100000"/>
              <a:buFont typeface="Courier New"/>
              <a:buChar char="o"/>
              <a:defRPr b="0" i="0" sz="1600" u="none" cap="none" strike="noStrike">
                <a:solidFill>
                  <a:srgbClr val="7F7F7F"/>
                </a:solidFill>
                <a:latin typeface="Century Gothic"/>
                <a:ea typeface="Century Gothic"/>
                <a:cs typeface="Century Gothic"/>
                <a:sym typeface="Century Gothic"/>
              </a:defRPr>
            </a:lvl8pPr>
            <a:lvl9pPr indent="-127000" lvl="8" marL="3886200" marR="0" rtl="0" algn="l">
              <a:spcBef>
                <a:spcPts val="320"/>
              </a:spcBef>
              <a:buClr>
                <a:srgbClr val="7F7F7F"/>
              </a:buClr>
              <a:buSzPct val="100000"/>
              <a:buFont typeface="Arial"/>
              <a:buChar char="•"/>
              <a:defRPr b="0" i="0" sz="1600" u="none" cap="none" strike="noStrike">
                <a:solidFill>
                  <a:srgbClr val="7F7F7F"/>
                </a:solidFill>
                <a:latin typeface="Century Gothic"/>
                <a:ea typeface="Century Gothic"/>
                <a:cs typeface="Century Gothic"/>
                <a:sym typeface="Century Gothic"/>
              </a:defRPr>
            </a:lvl9pPr>
          </a:lstStyle>
          <a:p/>
        </p:txBody>
      </p:sp>
      <p:sp>
        <p:nvSpPr>
          <p:cNvPr id="88" name="Shape 88"/>
          <p:cNvSpPr txBox="1"/>
          <p:nvPr>
            <p:ph idx="10" type="dt"/>
          </p:nvPr>
        </p:nvSpPr>
        <p:spPr>
          <a:xfrm>
            <a:off x="6362700" y="6356350"/>
            <a:ext cx="2085975"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None/>
              <a:defRPr b="0" i="0" sz="1200" u="none">
                <a:solidFill>
                  <a:srgbClr val="595959"/>
                </a:solidFill>
                <a:latin typeface="Century Gothic"/>
                <a:ea typeface="Century Gothic"/>
                <a:cs typeface="Century Gothic"/>
                <a:sym typeface="Century Gothic"/>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89" name="Shape 89"/>
          <p:cNvSpPr txBox="1"/>
          <p:nvPr>
            <p:ph idx="11" type="ftr"/>
          </p:nvPr>
        </p:nvSpPr>
        <p:spPr>
          <a:xfrm>
            <a:off x="658812" y="6356350"/>
            <a:ext cx="2847975"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None/>
              <a:defRPr b="0" i="0" sz="1800" u="non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90" name="Shape 90"/>
          <p:cNvSpPr txBox="1"/>
          <p:nvPr>
            <p:ph idx="12" type="sldNum"/>
          </p:nvPr>
        </p:nvSpPr>
        <p:spPr>
          <a:xfrm>
            <a:off x="8543925" y="6356350"/>
            <a:ext cx="561975" cy="365125"/>
          </a:xfrm>
          <a:prstGeom prst="rect">
            <a:avLst/>
          </a:prstGeom>
          <a:noFill/>
          <a:ln>
            <a:noFill/>
          </a:ln>
        </p:spPr>
        <p:txBody>
          <a:bodyPr anchorCtr="0" anchor="ctr" bIns="45700" lIns="27425" rIns="45700" wrap="square" tIns="45700">
            <a:noAutofit/>
          </a:bodyPr>
          <a:lstStyle/>
          <a:p>
            <a:pPr indent="0" lvl="0" marL="0" marR="0" rtl="0" algn="l">
              <a:lnSpc>
                <a:spcPct val="100000"/>
              </a:lnSpc>
              <a:spcBef>
                <a:spcPts val="0"/>
              </a:spcBef>
              <a:spcAft>
                <a:spcPts val="0"/>
              </a:spcAft>
              <a:buClr>
                <a:srgbClr val="595959"/>
              </a:buClr>
              <a:buSzPct val="25000"/>
              <a:buFont typeface="Century Gothic"/>
              <a:buNone/>
            </a:pPr>
            <a:fld id="{00000000-1234-1234-1234-123412341234}" type="slidenum">
              <a:rPr b="0" i="0" lang="en-US" sz="1200" u="none">
                <a:solidFill>
                  <a:srgbClr val="595959"/>
                </a:solidFill>
                <a:latin typeface="Century Gothic"/>
                <a:ea typeface="Century Gothic"/>
                <a:cs typeface="Century Gothic"/>
                <a:sym typeface="Century Gothic"/>
              </a:rPr>
              <a:t>‹#›</a:t>
            </a:fld>
          </a:p>
        </p:txBody>
      </p:sp>
    </p:spTree>
  </p:cSld>
  <p:clrMap accent1="accent1" accent2="accent2" accent3="accent3" accent4="accent4" accent5="accent5" accent6="accent6" bg1="lt1" bg2="dk2" tx1="dk1" tx2="lt2" folHlink="folHlink" hlink="hlink"/>
  <p:sldLayoutIdLst>
    <p:sldLayoutId id="2147483658"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ph idx="4294967295" type="subTitle"/>
          </p:nvPr>
        </p:nvSpPr>
        <p:spPr>
          <a:xfrm>
            <a:off x="457200" y="381000"/>
            <a:ext cx="8229600" cy="59436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Arial"/>
              <a:buNone/>
            </a:pPr>
            <a:r>
              <a:t/>
            </a:r>
            <a:endParaRPr b="0" i="0" sz="2400" u="none" cap="none" strike="noStrike">
              <a:solidFill>
                <a:srgbClr val="898989"/>
              </a:solidFill>
              <a:latin typeface="Arial"/>
              <a:ea typeface="Arial"/>
              <a:cs typeface="Arial"/>
              <a:sym typeface="Arial"/>
            </a:endParaRPr>
          </a:p>
          <a:p>
            <a:pPr indent="0" lvl="0" marL="0" marR="0" rtl="0" algn="ctr">
              <a:lnSpc>
                <a:spcPct val="100000"/>
              </a:lnSpc>
              <a:spcBef>
                <a:spcPts val="480"/>
              </a:spcBef>
              <a:spcAft>
                <a:spcPts val="0"/>
              </a:spcAft>
              <a:buClr>
                <a:srgbClr val="7F7F7F"/>
              </a:buClr>
              <a:buSzPct val="25000"/>
              <a:buFont typeface="Arial"/>
              <a:buNone/>
            </a:pPr>
            <a:r>
              <a:t/>
            </a:r>
            <a:endParaRPr b="0" i="0" sz="2400" u="none" cap="none" strike="noStrike">
              <a:solidFill>
                <a:srgbClr val="898989"/>
              </a:solidFill>
              <a:latin typeface="Arial"/>
              <a:ea typeface="Arial"/>
              <a:cs typeface="Arial"/>
              <a:sym typeface="Arial"/>
            </a:endParaRPr>
          </a:p>
          <a:p>
            <a:pPr indent="0" lvl="0" marL="0" marR="0" rtl="0" algn="ctr">
              <a:lnSpc>
                <a:spcPct val="100000"/>
              </a:lnSpc>
              <a:spcBef>
                <a:spcPts val="880"/>
              </a:spcBef>
              <a:spcAft>
                <a:spcPts val="0"/>
              </a:spcAft>
              <a:buClr>
                <a:srgbClr val="7F7F7F"/>
              </a:buClr>
              <a:buSzPct val="25000"/>
              <a:buFont typeface="Arial"/>
              <a:buNone/>
            </a:pPr>
            <a:br>
              <a:rPr b="1" i="1" lang="en-US" sz="2800" u="none" cap="none" strike="noStrike">
                <a:solidFill>
                  <a:srgbClr val="7F7F7F"/>
                </a:solidFill>
                <a:latin typeface="Rambla"/>
                <a:ea typeface="Rambla"/>
                <a:cs typeface="Rambla"/>
                <a:sym typeface="Rambla"/>
              </a:rPr>
            </a:br>
            <a:r>
              <a:rPr b="1" i="1" lang="en-US" sz="4400" u="none" cap="none" strike="noStrike">
                <a:solidFill>
                  <a:srgbClr val="7F7F7F"/>
                </a:solidFill>
                <a:latin typeface="Rambla"/>
                <a:ea typeface="Rambla"/>
                <a:cs typeface="Rambla"/>
                <a:sym typeface="Rambla"/>
              </a:rPr>
              <a:t>ЛЕКЦИЯ № 7</a:t>
            </a:r>
          </a:p>
          <a:p>
            <a:pPr indent="0" lvl="0" marL="0" marR="0" rtl="0" algn="ctr">
              <a:lnSpc>
                <a:spcPct val="100000"/>
              </a:lnSpc>
              <a:spcBef>
                <a:spcPts val="880"/>
              </a:spcBef>
              <a:spcAft>
                <a:spcPts val="0"/>
              </a:spcAft>
              <a:buClr>
                <a:srgbClr val="7F7F7F"/>
              </a:buClr>
              <a:buSzPct val="25000"/>
              <a:buFont typeface="Arial"/>
              <a:buNone/>
            </a:pPr>
            <a:r>
              <a:t/>
            </a:r>
            <a:endParaRPr b="1" i="1" sz="4400" u="none" cap="none" strike="noStrike">
              <a:solidFill>
                <a:srgbClr val="7F7F7F"/>
              </a:solidFill>
              <a:latin typeface="Rambla"/>
              <a:ea typeface="Rambla"/>
              <a:cs typeface="Rambla"/>
              <a:sym typeface="Rambla"/>
            </a:endParaRPr>
          </a:p>
          <a:p>
            <a:pPr indent="-228600" lvl="3" marL="1600200" marR="0" rtl="0" algn="l">
              <a:lnSpc>
                <a:spcPct val="10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Програмен модел</a:t>
            </a:r>
          </a:p>
          <a:p>
            <a:pPr indent="-228600" lvl="3" marL="1600200" marR="0" rtl="0" algn="l">
              <a:lnSpc>
                <a:spcPct val="10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Типове адресации</a:t>
            </a:r>
          </a:p>
          <a:p>
            <a:pPr indent="-228600" lvl="3" marL="1600200" marR="0" rtl="0" algn="l">
              <a:lnSpc>
                <a:spcPct val="10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Карти на паметта</a:t>
            </a:r>
          </a:p>
          <a:p>
            <a:pPr indent="-228600" lvl="3" marL="1600200" marR="0" rtl="0" algn="l">
              <a:lnSpc>
                <a:spcPct val="10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Системни  регистри</a:t>
            </a:r>
          </a:p>
          <a:p>
            <a:pPr indent="-228600" lvl="3" marL="1600200" marR="0" rtl="0" algn="l">
              <a:lnSpc>
                <a:spcPct val="100000"/>
              </a:lnSpc>
              <a:spcBef>
                <a:spcPts val="560"/>
              </a:spcBef>
              <a:spcAft>
                <a:spcPts val="0"/>
              </a:spcAft>
              <a:buClr>
                <a:srgbClr val="7F7F7F"/>
              </a:buClr>
              <a:buSzPct val="100000"/>
              <a:buFont typeface="Noto Sans Symbols"/>
              <a:buChar char="➢"/>
            </a:pPr>
            <a:r>
              <a:rPr b="1" i="1" lang="en-US" sz="2800" u="none" cap="none" strike="noStrike">
                <a:solidFill>
                  <a:srgbClr val="7F7F7F"/>
                </a:solidFill>
                <a:latin typeface="Rambla"/>
                <a:ea typeface="Rambla"/>
                <a:cs typeface="Rambla"/>
                <a:sym typeface="Rambla"/>
              </a:rPr>
              <a:t>Плъзгане  на програма</a:t>
            </a:r>
          </a:p>
          <a:p>
            <a:pPr indent="-342900" lvl="0" marL="342900" marR="0" rtl="0" algn="l">
              <a:spcBef>
                <a:spcPts val="560"/>
              </a:spcBef>
              <a:spcAft>
                <a:spcPts val="0"/>
              </a:spcAft>
              <a:buClr>
                <a:srgbClr val="7F7F7F"/>
              </a:buClr>
              <a:buSzPct val="100000"/>
              <a:buFont typeface="Arial"/>
              <a:buNone/>
            </a:pPr>
            <a:r>
              <a:t/>
            </a:r>
            <a:endParaRPr b="1" i="1" sz="2800" u="none" cap="none" strike="noStrike">
              <a:solidFill>
                <a:srgbClr val="7F7F7F"/>
              </a:solidFill>
              <a:latin typeface="Rambla"/>
              <a:ea typeface="Rambla"/>
              <a:cs typeface="Rambla"/>
              <a:sym typeface="Rambla"/>
            </a:endParaRPr>
          </a:p>
        </p:txBody>
      </p:sp>
      <p:sp>
        <p:nvSpPr>
          <p:cNvPr id="102" name="Shape 102"/>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03" name="Shape 103"/>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04" name="Shape 104"/>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idx="1" type="subTitle"/>
          </p:nvPr>
        </p:nvSpPr>
        <p:spPr>
          <a:xfrm>
            <a:off x="304800" y="533400"/>
            <a:ext cx="8534400" cy="54864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НС11 – ПРОГРАМЕН МОДЕЛ (РЕГИСТРИ)</a:t>
            </a:r>
          </a:p>
          <a:p>
            <a:pPr indent="0" lvl="0" marL="0" marR="0" rtl="0" algn="l">
              <a:lnSpc>
                <a:spcPct val="100000"/>
              </a:lnSpc>
              <a:spcBef>
                <a:spcPts val="400"/>
              </a:spcBef>
              <a:spcAft>
                <a:spcPts val="0"/>
              </a:spcAft>
              <a:buClr>
                <a:srgbClr val="888888"/>
              </a:buClr>
              <a:buSzPct val="25000"/>
              <a:buFont typeface="Arial"/>
              <a:buNone/>
            </a:pPr>
            <a:r>
              <a:t/>
            </a:r>
            <a:endParaRPr b="0" i="0" sz="2000" u="none">
              <a:solidFill>
                <a:srgbClr val="898989"/>
              </a:solidFill>
              <a:latin typeface="Rambla"/>
              <a:ea typeface="Rambla"/>
              <a:cs typeface="Rambla"/>
              <a:sym typeface="Rambla"/>
            </a:endParaRPr>
          </a:p>
          <a:p>
            <a:pPr indent="0" lvl="0" marL="0" marR="0" rtl="0" algn="l">
              <a:lnSpc>
                <a:spcPct val="100000"/>
              </a:lnSpc>
              <a:spcBef>
                <a:spcPts val="300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Типове данни в ЕМК M68HC11:</a:t>
            </a:r>
          </a:p>
          <a:p>
            <a:pPr indent="0" lvl="0" marL="0" marR="0" rtl="0" algn="l">
              <a:lnSpc>
                <a:spcPct val="100000"/>
              </a:lnSpc>
              <a:spcBef>
                <a:spcPts val="168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1. Данни тип “единичен бит” (побитови данни);</a:t>
            </a:r>
          </a:p>
          <a:p>
            <a:pPr indent="0" lvl="0" marL="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2. 8-bit /16-bit цели числа със/без знак;</a:t>
            </a:r>
          </a:p>
          <a:p>
            <a:pPr indent="0" lvl="0" marL="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3. 16-bit дроби без знак;</a:t>
            </a:r>
          </a:p>
          <a:p>
            <a:pPr indent="0" lvl="0" marL="0" marR="0" rtl="0" algn="l">
              <a:lnSpc>
                <a:spcPct val="100000"/>
              </a:lnSpc>
              <a:spcBef>
                <a:spcPts val="48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4. 16-bit адреси.</a:t>
            </a:r>
          </a:p>
        </p:txBody>
      </p:sp>
      <p:sp>
        <p:nvSpPr>
          <p:cNvPr id="176" name="Shape 176"/>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77" name="Shape 177"/>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78" name="Shape 178"/>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idx="4294967295" type="subTitle"/>
          </p:nvPr>
        </p:nvSpPr>
        <p:spPr>
          <a:xfrm>
            <a:off x="304800" y="512762"/>
            <a:ext cx="8534400" cy="60960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80000"/>
              </a:lnSpc>
              <a:spcBef>
                <a:spcPts val="0"/>
              </a:spcBef>
              <a:spcAft>
                <a:spcPts val="0"/>
              </a:spcAft>
              <a:buClr>
                <a:srgbClr val="7F7F7F"/>
              </a:buClr>
              <a:buSzPct val="25000"/>
              <a:buFont typeface="Arial"/>
              <a:buNone/>
            </a:pPr>
            <a:r>
              <a:t/>
            </a:r>
            <a:endParaRPr b="1" i="0" sz="2000" u="none">
              <a:solidFill>
                <a:srgbClr val="7F7F7F"/>
              </a:solidFill>
              <a:latin typeface="Arial"/>
              <a:ea typeface="Arial"/>
              <a:cs typeface="Arial"/>
              <a:sym typeface="Arial"/>
            </a:endParaRPr>
          </a:p>
          <a:p>
            <a:pPr indent="0" lvl="0" marL="0" marR="0" rtl="0" algn="ctr">
              <a:lnSpc>
                <a:spcPct val="80000"/>
              </a:lnSpc>
              <a:spcBef>
                <a:spcPts val="4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КОМАНДА, КОД (КОП), ФОРМАТ, АДРЕСАЦИЯ, ПРЕДНАЗНАЧЕНИЕ, МЕТОДИ ЗА АДРЕСАЦИЯ (ТИПОВЕ АДРЕСАЦИЯ) В ЕМК НС11</a:t>
            </a:r>
          </a:p>
          <a:p>
            <a:pPr indent="0" lvl="0" marL="0" marR="0" rtl="0" algn="l">
              <a:lnSpc>
                <a:spcPct val="80000"/>
              </a:lnSpc>
              <a:spcBef>
                <a:spcPts val="340"/>
              </a:spcBef>
              <a:spcAft>
                <a:spcPts val="0"/>
              </a:spcAft>
              <a:buClr>
                <a:srgbClr val="7F7F7F"/>
              </a:buClr>
              <a:buSzPct val="25000"/>
              <a:buFont typeface="Arial"/>
              <a:buNone/>
            </a:pPr>
            <a:r>
              <a:t/>
            </a:r>
            <a:endParaRPr b="0" i="0" sz="1700" u="none">
              <a:solidFill>
                <a:schemeClr val="dk1"/>
              </a:solidFill>
              <a:latin typeface="Rambla"/>
              <a:ea typeface="Rambla"/>
              <a:cs typeface="Rambla"/>
              <a:sym typeface="Rambla"/>
            </a:endParaRPr>
          </a:p>
          <a:p>
            <a:pPr indent="0" lvl="0" marL="0" marR="0" rtl="0" algn="l">
              <a:lnSpc>
                <a:spcPct val="80000"/>
              </a:lnSpc>
              <a:spcBef>
                <a:spcPts val="36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НС11 използва </a:t>
            </a:r>
            <a:r>
              <a:rPr b="1" i="0" lang="en-US" sz="1800" u="none">
                <a:solidFill>
                  <a:schemeClr val="dk1"/>
                </a:solidFill>
                <a:latin typeface="Rambla"/>
                <a:ea typeface="Rambla"/>
                <a:cs typeface="Rambla"/>
                <a:sym typeface="Rambla"/>
              </a:rPr>
              <a:t>8-битов КОД </a:t>
            </a:r>
            <a:r>
              <a:rPr b="0" i="0" lang="en-US" sz="1800" u="none">
                <a:solidFill>
                  <a:schemeClr val="dk1"/>
                </a:solidFill>
                <a:latin typeface="Rambla"/>
                <a:ea typeface="Rambla"/>
                <a:cs typeface="Rambla"/>
                <a:sym typeface="Rambla"/>
              </a:rPr>
              <a:t>(Код на операцията, Opcode). Всеки КОД идентифицира определена инструкция и метод на адресация. </a:t>
            </a:r>
          </a:p>
          <a:p>
            <a:pPr indent="0" lvl="0" marL="0" marR="0" rtl="0" algn="l">
              <a:lnSpc>
                <a:spcPct val="80000"/>
              </a:lnSpc>
              <a:spcBef>
                <a:spcPts val="60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КОД (КОП) – указан в карти, разпределени в 4 страници.</a:t>
            </a:r>
          </a:p>
          <a:p>
            <a:pPr indent="0" lvl="0" marL="0" marR="0" rtl="0" algn="l">
              <a:lnSpc>
                <a:spcPct val="80000"/>
              </a:lnSpc>
              <a:spcBef>
                <a:spcPts val="96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Допълнителен байт  - </a:t>
            </a:r>
            <a:r>
              <a:rPr b="1" i="0" lang="en-US" sz="1800" u="none">
                <a:solidFill>
                  <a:schemeClr val="dk1"/>
                </a:solidFill>
                <a:latin typeface="Rambla"/>
                <a:ea typeface="Rambla"/>
                <a:cs typeface="Rambla"/>
                <a:sym typeface="Rambla"/>
              </a:rPr>
              <a:t>PRE BYTE </a:t>
            </a:r>
            <a:r>
              <a:rPr b="0" i="0" lang="en-US" sz="1800" u="none">
                <a:solidFill>
                  <a:schemeClr val="dk1"/>
                </a:solidFill>
                <a:latin typeface="Rambla"/>
                <a:ea typeface="Rambla"/>
                <a:cs typeface="Rambla"/>
                <a:sym typeface="Rambla"/>
              </a:rPr>
              <a:t>за увеличаване броя команди (препраща ЦП към съответната страница). Предшества КОД в общия формат. Пълната инструкция е с дължина от 1 до 4 байта.</a:t>
            </a:r>
          </a:p>
          <a:p>
            <a:pPr indent="0" lvl="0" marL="0" marR="0" rtl="0" algn="l">
              <a:lnSpc>
                <a:spcPct val="80000"/>
              </a:lnSpc>
              <a:spcBef>
                <a:spcPts val="36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Всички методи за адресация (без вътрешна) </a:t>
            </a:r>
            <a:r>
              <a:rPr b="1" i="0" lang="en-US" sz="1800" u="none">
                <a:solidFill>
                  <a:schemeClr val="dk1"/>
                </a:solidFill>
                <a:latin typeface="Rambla"/>
                <a:ea typeface="Rambla"/>
                <a:cs typeface="Rambla"/>
                <a:sym typeface="Rambla"/>
              </a:rPr>
              <a:t>използват ефективен адрес (ЕА). </a:t>
            </a:r>
            <a:r>
              <a:rPr b="0" i="0" lang="en-US" sz="1800" u="none">
                <a:solidFill>
                  <a:schemeClr val="dk1"/>
                </a:solidFill>
                <a:latin typeface="Rambla"/>
                <a:ea typeface="Rambla"/>
                <a:cs typeface="Rambla"/>
                <a:sym typeface="Rambla"/>
              </a:rPr>
              <a:t>ЕА- адрес от паметта, от който се вземат аргументите или от който се продължава изпълнението на програмата. ЕА – задава се в рамките на инструкцията или се изчислява.</a:t>
            </a:r>
          </a:p>
          <a:p>
            <a:pPr indent="0" lvl="0" marL="0" marR="0" rtl="0" algn="l">
              <a:lnSpc>
                <a:spcPct val="80000"/>
              </a:lnSpc>
              <a:spcBef>
                <a:spcPts val="180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Видове адресации в ЕМК НС11:</a:t>
            </a:r>
          </a:p>
          <a:p>
            <a:pPr indent="-285750" lvl="1" marL="742950" marR="0" rtl="0" algn="l">
              <a:lnSpc>
                <a:spcPct val="80000"/>
              </a:lnSpc>
              <a:spcBef>
                <a:spcPts val="9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Непосредствена;</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Директна; </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Пълна;</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Индексна;</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Относителна;</a:t>
            </a:r>
          </a:p>
          <a:p>
            <a:pPr indent="-285750" lvl="1" marL="742950" marR="0" rtl="0" algn="l">
              <a:lnSpc>
                <a:spcPct val="80000"/>
              </a:lnSpc>
              <a:spcBef>
                <a:spcPts val="36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Вътрешна.</a:t>
            </a:r>
          </a:p>
          <a:p>
            <a:pPr indent="-342900" lvl="0" marL="342900" marR="0" rtl="0" algn="l">
              <a:spcBef>
                <a:spcPts val="360"/>
              </a:spcBef>
              <a:spcAft>
                <a:spcPts val="0"/>
              </a:spcAft>
              <a:buClr>
                <a:srgbClr val="7F7F7F"/>
              </a:buClr>
              <a:buSzPct val="100000"/>
              <a:buFont typeface="Arial"/>
              <a:buNone/>
            </a:pPr>
            <a:r>
              <a:t/>
            </a:r>
            <a:endParaRPr b="0" i="0" sz="1800" u="none" cap="none" strike="noStrike">
              <a:solidFill>
                <a:schemeClr val="dk1"/>
              </a:solidFill>
              <a:latin typeface="Rambla"/>
              <a:ea typeface="Rambla"/>
              <a:cs typeface="Rambla"/>
              <a:sym typeface="Rambla"/>
            </a:endParaRPr>
          </a:p>
        </p:txBody>
      </p:sp>
      <p:sp>
        <p:nvSpPr>
          <p:cNvPr id="184" name="Shape 184"/>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85" name="Shape 185"/>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86" name="Shape 186"/>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txBox="1"/>
          <p:nvPr>
            <p:ph idx="1" type="subTitle"/>
          </p:nvPr>
        </p:nvSpPr>
        <p:spPr>
          <a:xfrm>
            <a:off x="304800" y="533400"/>
            <a:ext cx="8534400" cy="58674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8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80000"/>
              </a:lnSpc>
              <a:spcBef>
                <a:spcPts val="16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МЕТОДИ ЗА АДРЕСАЦИЯ (ТИПОВЕ АДРЕСАЦИЯ) В НС11</a:t>
            </a:r>
          </a:p>
          <a:p>
            <a:pPr indent="0" lvl="0" marL="0" marR="0" rtl="0" algn="l">
              <a:lnSpc>
                <a:spcPct val="80000"/>
              </a:lnSpc>
              <a:spcBef>
                <a:spcPts val="24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a:t>
            </a:r>
            <a:r>
              <a:rPr b="1" i="0" lang="en-US" sz="2400" u="none">
                <a:solidFill>
                  <a:schemeClr val="dk1"/>
                </a:solidFill>
                <a:latin typeface="Rambla"/>
                <a:ea typeface="Rambla"/>
                <a:cs typeface="Rambla"/>
                <a:sym typeface="Rambla"/>
              </a:rPr>
              <a:t>Непосредствена</a:t>
            </a:r>
          </a:p>
          <a:p>
            <a:pPr indent="0" lvl="0" marL="0" marR="0" rtl="0" algn="l">
              <a:lnSpc>
                <a:spcPct val="80000"/>
              </a:lnSpc>
              <a:spcBef>
                <a:spcPts val="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    (Immediate):</a:t>
            </a:r>
          </a:p>
          <a:p>
            <a:pPr indent="0" lvl="0" marL="0" marR="0" rtl="0" algn="l">
              <a:lnSpc>
                <a:spcPct val="80000"/>
              </a:lnSpc>
              <a:spcBef>
                <a:spcPts val="240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Съдържа директно след КОД стойността за зареждане в съответния регистър В зависимост от дължината на ползваните регистри и наличието на PRE  байт– обща дължина от 2, 3 или 4 байта.</a:t>
            </a:r>
          </a:p>
          <a:p>
            <a:pPr indent="0" lvl="0" marL="0" marR="0" rtl="0" algn="l">
              <a:lnSpc>
                <a:spcPct val="80000"/>
              </a:lnSpc>
              <a:spcBef>
                <a:spcPts val="18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a:t>
            </a:r>
            <a:r>
              <a:rPr b="1" i="0" lang="en-US" sz="2400" u="none">
                <a:solidFill>
                  <a:schemeClr val="dk1"/>
                </a:solidFill>
                <a:latin typeface="Rambla"/>
                <a:ea typeface="Rambla"/>
                <a:cs typeface="Rambla"/>
                <a:sym typeface="Rambla"/>
              </a:rPr>
              <a:t>Директна</a:t>
            </a:r>
            <a:r>
              <a:rPr b="0" i="0" lang="en-US" sz="2400" u="none">
                <a:solidFill>
                  <a:schemeClr val="dk1"/>
                </a:solidFill>
                <a:latin typeface="Rambla"/>
                <a:ea typeface="Rambla"/>
                <a:cs typeface="Rambla"/>
                <a:sym typeface="Rambla"/>
              </a:rPr>
              <a:t> (Direct);</a:t>
            </a:r>
          </a:p>
          <a:p>
            <a:pPr indent="0" lvl="0" marL="0" marR="0" rtl="0" algn="l">
              <a:lnSpc>
                <a:spcPct val="80000"/>
              </a:lnSpc>
              <a:spcBef>
                <a:spcPts val="164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При тази адресация A</a:t>
            </a:r>
            <a:r>
              <a:rPr b="0" baseline="-25000" i="0" lang="en-US" sz="2200" u="none">
                <a:solidFill>
                  <a:schemeClr val="dk1"/>
                </a:solidFill>
                <a:latin typeface="Rambla"/>
                <a:ea typeface="Rambla"/>
                <a:cs typeface="Rambla"/>
                <a:sym typeface="Rambla"/>
              </a:rPr>
              <a:t>L</a:t>
            </a:r>
            <a:r>
              <a:rPr b="0" i="0" lang="en-US" sz="2200" u="none">
                <a:solidFill>
                  <a:schemeClr val="dk1"/>
                </a:solidFill>
                <a:latin typeface="Rambla"/>
                <a:ea typeface="Rambla"/>
                <a:cs typeface="Rambla"/>
                <a:sym typeface="Rambla"/>
              </a:rPr>
              <a:t> се съдържа в байта след КОД (DA), A</a:t>
            </a:r>
            <a:r>
              <a:rPr b="0" baseline="-25000" i="0" lang="en-US" sz="2200" u="none">
                <a:solidFill>
                  <a:schemeClr val="dk1"/>
                </a:solidFill>
                <a:latin typeface="Rambla"/>
                <a:ea typeface="Rambla"/>
                <a:cs typeface="Rambla"/>
                <a:sym typeface="Rambla"/>
              </a:rPr>
              <a:t>Н</a:t>
            </a:r>
            <a:r>
              <a:rPr b="0" i="0" lang="en-US" sz="2200" u="none">
                <a:solidFill>
                  <a:schemeClr val="dk1"/>
                </a:solidFill>
                <a:latin typeface="Rambla"/>
                <a:ea typeface="Rambla"/>
                <a:cs typeface="Rambla"/>
                <a:sym typeface="Rambla"/>
              </a:rPr>
              <a:t> се предполага $00. Адреси в </a:t>
            </a:r>
            <a:r>
              <a:rPr b="1" i="0" lang="en-US" sz="2200" u="none">
                <a:solidFill>
                  <a:schemeClr val="dk1"/>
                </a:solidFill>
                <a:latin typeface="Rambla"/>
                <a:ea typeface="Rambla"/>
                <a:cs typeface="Rambla"/>
                <a:sym typeface="Rambla"/>
              </a:rPr>
              <a:t>диапазона $00–$FF </a:t>
            </a:r>
            <a:r>
              <a:rPr b="0" i="0" lang="en-US" sz="2200" u="none">
                <a:solidFill>
                  <a:schemeClr val="dk1"/>
                </a:solidFill>
                <a:latin typeface="Rambla"/>
                <a:ea typeface="Rambla"/>
                <a:cs typeface="Rambla"/>
                <a:sym typeface="Rambla"/>
              </a:rPr>
              <a:t>са директни (2 байта инструкция). По-малко време за изпълнение. Обикновено тази 256 байта област се резервира за често ползвани данни (от вътрешни регистри, RAM, външна памет).</a:t>
            </a:r>
          </a:p>
        </p:txBody>
      </p:sp>
      <p:grpSp>
        <p:nvGrpSpPr>
          <p:cNvPr id="192" name="Shape 192"/>
          <p:cNvGrpSpPr/>
          <p:nvPr/>
        </p:nvGrpSpPr>
        <p:grpSpPr>
          <a:xfrm>
            <a:off x="5686426" y="3657600"/>
            <a:ext cx="1676400" cy="457200"/>
            <a:chOff x="13882688" y="3632200"/>
            <a:chExt cx="2894012" cy="868362"/>
          </a:xfrm>
        </p:grpSpPr>
        <p:sp>
          <p:nvSpPr>
            <p:cNvPr id="193" name="Shape 193"/>
            <p:cNvSpPr txBox="1"/>
            <p:nvPr/>
          </p:nvSpPr>
          <p:spPr>
            <a:xfrm>
              <a:off x="13882688" y="3632200"/>
              <a:ext cx="1530350"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КОД</a:t>
              </a:r>
            </a:p>
            <a:p>
              <a:pPr indent="0" lvl="0" marL="0" marR="0" rtl="0" algn="l">
                <a:lnSpc>
                  <a:spcPct val="100000"/>
                </a:lnSpc>
                <a:spcBef>
                  <a:spcPts val="100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194" name="Shape 194"/>
            <p:cNvSpPr txBox="1"/>
            <p:nvPr/>
          </p:nvSpPr>
          <p:spPr>
            <a:xfrm>
              <a:off x="15413038" y="3632200"/>
              <a:ext cx="1363662"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DA</a:t>
              </a:r>
            </a:p>
          </p:txBody>
        </p:sp>
      </p:grpSp>
      <p:grpSp>
        <p:nvGrpSpPr>
          <p:cNvPr id="195" name="Shape 195"/>
          <p:cNvGrpSpPr/>
          <p:nvPr/>
        </p:nvGrpSpPr>
        <p:grpSpPr>
          <a:xfrm>
            <a:off x="4876800" y="1752600"/>
            <a:ext cx="3352801" cy="533400"/>
            <a:chOff x="12126912" y="5418137"/>
            <a:chExt cx="4649788" cy="868362"/>
          </a:xfrm>
        </p:grpSpPr>
        <p:sp>
          <p:nvSpPr>
            <p:cNvPr id="196" name="Shape 196"/>
            <p:cNvSpPr txBox="1"/>
            <p:nvPr/>
          </p:nvSpPr>
          <p:spPr>
            <a:xfrm>
              <a:off x="12126912" y="5418137"/>
              <a:ext cx="1482725"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КОД</a:t>
              </a:r>
            </a:p>
          </p:txBody>
        </p:sp>
        <p:sp>
          <p:nvSpPr>
            <p:cNvPr id="197" name="Shape 197"/>
            <p:cNvSpPr txBox="1"/>
            <p:nvPr/>
          </p:nvSpPr>
          <p:spPr>
            <a:xfrm>
              <a:off x="13609638" y="5418137"/>
              <a:ext cx="1649412"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0" rIns="0"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C</a:t>
              </a:r>
              <a:r>
                <a:rPr b="0" baseline="30000" i="0" lang="en-US" sz="2400" u="none">
                  <a:solidFill>
                    <a:schemeClr val="dk1"/>
                  </a:solidFill>
                  <a:latin typeface="Calibri"/>
                  <a:ea typeface="Calibri"/>
                  <a:cs typeface="Calibri"/>
                  <a:sym typeface="Calibri"/>
                </a:rPr>
                <a:t>tn</a:t>
              </a:r>
              <a:r>
                <a:rPr b="0" baseline="-25000" i="0" lang="en-US" sz="2400" u="none">
                  <a:solidFill>
                    <a:schemeClr val="dk1"/>
                  </a:solidFill>
                  <a:latin typeface="Calibri"/>
                  <a:ea typeface="Calibri"/>
                  <a:cs typeface="Calibri"/>
                  <a:sym typeface="Calibri"/>
                </a:rPr>
                <a:t>H</a:t>
              </a:r>
            </a:p>
          </p:txBody>
        </p:sp>
        <p:sp>
          <p:nvSpPr>
            <p:cNvPr id="198" name="Shape 198"/>
            <p:cNvSpPr txBox="1"/>
            <p:nvPr/>
          </p:nvSpPr>
          <p:spPr>
            <a:xfrm>
              <a:off x="15259050" y="5418137"/>
              <a:ext cx="1517650"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C</a:t>
              </a:r>
              <a:r>
                <a:rPr b="0" baseline="30000" i="0" lang="en-US" sz="2400" u="none">
                  <a:solidFill>
                    <a:schemeClr val="dk1"/>
                  </a:solidFill>
                  <a:latin typeface="Calibri"/>
                  <a:ea typeface="Calibri"/>
                  <a:cs typeface="Calibri"/>
                  <a:sym typeface="Calibri"/>
                </a:rPr>
                <a:t>tn</a:t>
              </a:r>
              <a:r>
                <a:rPr b="0" baseline="-25000" i="0" lang="en-US" sz="2400" u="none">
                  <a:solidFill>
                    <a:schemeClr val="dk1"/>
                  </a:solidFill>
                  <a:latin typeface="Calibri"/>
                  <a:ea typeface="Calibri"/>
                  <a:cs typeface="Calibri"/>
                  <a:sym typeface="Calibri"/>
                </a:rPr>
                <a:t>L</a:t>
              </a:r>
            </a:p>
            <a:p>
              <a:pPr indent="0" lvl="0" marL="0" marR="0" rtl="0" algn="l">
                <a:lnSpc>
                  <a:spcPct val="100000"/>
                </a:lnSpc>
                <a:spcBef>
                  <a:spcPts val="1000"/>
                </a:spcBef>
                <a:spcAft>
                  <a:spcPts val="0"/>
                </a:spcAft>
                <a:buNone/>
              </a:pPr>
              <a:r>
                <a:t/>
              </a:r>
              <a:endParaRPr b="0" i="0" sz="2400" u="none">
                <a:solidFill>
                  <a:schemeClr val="dk1"/>
                </a:solidFill>
                <a:latin typeface="Times New Roman"/>
                <a:ea typeface="Times New Roman"/>
                <a:cs typeface="Times New Roman"/>
                <a:sym typeface="Times New Roman"/>
              </a:endParaRPr>
            </a:p>
          </p:txBody>
        </p:sp>
      </p:grpSp>
      <p:sp>
        <p:nvSpPr>
          <p:cNvPr id="199" name="Shape 19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00" name="Shape 20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01" name="Shape 20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Shape 206"/>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80000"/>
              </a:lnSpc>
              <a:spcBef>
                <a:spcPts val="0"/>
              </a:spcBef>
              <a:spcAft>
                <a:spcPts val="0"/>
              </a:spcAft>
              <a:buClr>
                <a:srgbClr val="888888"/>
              </a:buClr>
              <a:buSzPct val="25000"/>
              <a:buFont typeface="Arial"/>
              <a:buNone/>
            </a:pPr>
            <a:r>
              <a:t/>
            </a:r>
            <a:endParaRPr b="1" i="0" sz="2600" u="none">
              <a:solidFill>
                <a:schemeClr val="dk1"/>
              </a:solidFill>
              <a:latin typeface="Arial"/>
              <a:ea typeface="Arial"/>
              <a:cs typeface="Arial"/>
              <a:sym typeface="Arial"/>
            </a:endParaRPr>
          </a:p>
          <a:p>
            <a:pPr indent="0" lvl="0" marL="0" marR="0" rtl="0" algn="ctr">
              <a:lnSpc>
                <a:spcPct val="80000"/>
              </a:lnSpc>
              <a:spcBef>
                <a:spcPts val="12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МЕТОДИ ЗА АДРЕСАЦИЯ (ТИПОВЕ АДРЕСАЦИЯ) В НС11</a:t>
            </a:r>
          </a:p>
          <a:p>
            <a:pPr indent="0" lvl="0" marL="0" marR="0" rtl="0" algn="l">
              <a:lnSpc>
                <a:spcPct val="80000"/>
              </a:lnSpc>
              <a:spcBef>
                <a:spcPts val="400"/>
              </a:spcBef>
              <a:spcAft>
                <a:spcPts val="0"/>
              </a:spcAft>
              <a:buClr>
                <a:srgbClr val="888888"/>
              </a:buClr>
              <a:buSzPct val="25000"/>
              <a:buFont typeface="Arial"/>
              <a:buNone/>
            </a:pPr>
            <a:r>
              <a:t/>
            </a:r>
            <a:endParaRPr b="0" i="0" sz="2000" u="none">
              <a:solidFill>
                <a:schemeClr val="dk1"/>
              </a:solidFill>
              <a:latin typeface="Arial"/>
              <a:ea typeface="Arial"/>
              <a:cs typeface="Arial"/>
              <a:sym typeface="Arial"/>
            </a:endParaRPr>
          </a:p>
          <a:p>
            <a:pPr indent="0" lvl="0" marL="0" marR="0" rtl="0" algn="l">
              <a:lnSpc>
                <a:spcPct val="80000"/>
              </a:lnSpc>
              <a:spcBef>
                <a:spcPts val="520"/>
              </a:spcBef>
              <a:spcAft>
                <a:spcPts val="0"/>
              </a:spcAft>
              <a:buClr>
                <a:schemeClr val="dk1"/>
              </a:buClr>
              <a:buSzPct val="129999"/>
              <a:buFont typeface="Noto Sans Symbols"/>
              <a:buChar char="➢"/>
            </a:pPr>
            <a:r>
              <a:rPr b="0" i="0" lang="en-US" sz="2000" u="none">
                <a:solidFill>
                  <a:schemeClr val="dk1"/>
                </a:solidFill>
                <a:latin typeface="Arial"/>
                <a:ea typeface="Arial"/>
                <a:cs typeface="Arial"/>
                <a:sym typeface="Arial"/>
              </a:rPr>
              <a:t>  </a:t>
            </a:r>
            <a:r>
              <a:rPr b="1" i="0" lang="en-US" sz="2600" u="none">
                <a:solidFill>
                  <a:schemeClr val="dk1"/>
                </a:solidFill>
                <a:latin typeface="Arial"/>
                <a:ea typeface="Arial"/>
                <a:cs typeface="Arial"/>
                <a:sym typeface="Arial"/>
              </a:rPr>
              <a:t>Пълна </a:t>
            </a:r>
            <a:r>
              <a:rPr b="0" i="0" lang="en-US" sz="2600" u="none">
                <a:solidFill>
                  <a:schemeClr val="dk1"/>
                </a:solidFill>
                <a:latin typeface="Arial"/>
                <a:ea typeface="Arial"/>
                <a:cs typeface="Arial"/>
                <a:sym typeface="Arial"/>
              </a:rPr>
              <a:t>(Extended)</a:t>
            </a:r>
          </a:p>
          <a:p>
            <a:pPr indent="0" lvl="0" marL="0" marR="0" rtl="0" algn="l">
              <a:lnSpc>
                <a:spcPct val="90000"/>
              </a:lnSpc>
              <a:spcBef>
                <a:spcPts val="300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Съдържа директно след КОД адресите на операндите, които ще се обработват. В зависимост от дължината на ползваните регистри и наличието на PRE – обща дължина от 3 или 4 байта.</a:t>
            </a:r>
          </a:p>
          <a:p>
            <a:pPr indent="0" lvl="0" marL="0" marR="0" rtl="0" algn="l">
              <a:lnSpc>
                <a:spcPct val="80000"/>
              </a:lnSpc>
              <a:spcBef>
                <a:spcPts val="1800"/>
              </a:spcBef>
              <a:spcAft>
                <a:spcPts val="0"/>
              </a:spcAft>
              <a:buClr>
                <a:schemeClr val="dk1"/>
              </a:buClr>
              <a:buSzPct val="108333"/>
              <a:buFont typeface="Noto Sans Symbols"/>
              <a:buChar char="➢"/>
            </a:pPr>
            <a:r>
              <a:rPr b="0" i="0" lang="en-US" sz="2400" u="none">
                <a:solidFill>
                  <a:schemeClr val="dk1"/>
                </a:solidFill>
                <a:latin typeface="Arial"/>
                <a:ea typeface="Arial"/>
                <a:cs typeface="Arial"/>
                <a:sym typeface="Arial"/>
              </a:rPr>
              <a:t>  </a:t>
            </a:r>
            <a:r>
              <a:rPr b="1" i="0" lang="en-US" sz="2600" u="none">
                <a:solidFill>
                  <a:schemeClr val="dk1"/>
                </a:solidFill>
                <a:latin typeface="Arial"/>
                <a:ea typeface="Arial"/>
                <a:cs typeface="Arial"/>
                <a:sym typeface="Arial"/>
              </a:rPr>
              <a:t>Индексна</a:t>
            </a:r>
            <a:r>
              <a:rPr b="0" i="0" lang="en-US" sz="2600" u="none">
                <a:solidFill>
                  <a:schemeClr val="dk1"/>
                </a:solidFill>
                <a:latin typeface="Arial"/>
                <a:ea typeface="Arial"/>
                <a:cs typeface="Arial"/>
                <a:sym typeface="Arial"/>
              </a:rPr>
              <a:t> (Indexed)</a:t>
            </a:r>
          </a:p>
          <a:p>
            <a:pPr indent="0" lvl="0" marL="0" marR="0" rtl="0" algn="l">
              <a:lnSpc>
                <a:spcPct val="80000"/>
              </a:lnSpc>
              <a:spcBef>
                <a:spcPts val="1800"/>
              </a:spcBef>
              <a:spcAft>
                <a:spcPts val="0"/>
              </a:spcAft>
              <a:buClr>
                <a:schemeClr val="dk1"/>
              </a:buClr>
              <a:buSzPct val="25000"/>
              <a:buFont typeface="Arial"/>
              <a:buNone/>
            </a:pPr>
            <a:r>
              <a:rPr b="0" i="0" lang="en-US" sz="2400" u="none">
                <a:solidFill>
                  <a:schemeClr val="dk1"/>
                </a:solidFill>
                <a:latin typeface="Arial"/>
                <a:ea typeface="Arial"/>
                <a:cs typeface="Arial"/>
                <a:sym typeface="Arial"/>
              </a:rPr>
              <a:t>В този адресен режим байтът след КОД съдържа 8-битово отместване (D– индексно отместване), което се добавя към съдържанието на индексния регистър (IX или IY). Резултатът формира ефективния адрес (ЕА). Този режим позволява адресиране на всяка клетка от адресно пространство. Общата  дължина – 2 байта.</a:t>
            </a:r>
          </a:p>
        </p:txBody>
      </p:sp>
      <p:grpSp>
        <p:nvGrpSpPr>
          <p:cNvPr id="207" name="Shape 207"/>
          <p:cNvGrpSpPr/>
          <p:nvPr/>
        </p:nvGrpSpPr>
        <p:grpSpPr>
          <a:xfrm>
            <a:off x="4191000" y="1600200"/>
            <a:ext cx="3475037" cy="533400"/>
            <a:chOff x="10756900" y="2095500"/>
            <a:chExt cx="6019799" cy="868362"/>
          </a:xfrm>
        </p:grpSpPr>
        <p:sp>
          <p:nvSpPr>
            <p:cNvPr id="208" name="Shape 208"/>
            <p:cNvSpPr txBox="1"/>
            <p:nvPr/>
          </p:nvSpPr>
          <p:spPr>
            <a:xfrm>
              <a:off x="10756900" y="2095500"/>
              <a:ext cx="1363662"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PRE</a:t>
              </a:r>
            </a:p>
          </p:txBody>
        </p:sp>
        <p:sp>
          <p:nvSpPr>
            <p:cNvPr id="209" name="Shape 209"/>
            <p:cNvSpPr txBox="1"/>
            <p:nvPr/>
          </p:nvSpPr>
          <p:spPr>
            <a:xfrm>
              <a:off x="12566650" y="2095500"/>
              <a:ext cx="1482725"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КОД</a:t>
              </a:r>
            </a:p>
          </p:txBody>
        </p:sp>
        <p:sp>
          <p:nvSpPr>
            <p:cNvPr id="210" name="Shape 210"/>
            <p:cNvSpPr txBox="1"/>
            <p:nvPr/>
          </p:nvSpPr>
          <p:spPr>
            <a:xfrm>
              <a:off x="14049375" y="2095500"/>
              <a:ext cx="1363662"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A</a:t>
              </a:r>
              <a:r>
                <a:rPr b="0" baseline="-25000" i="0" lang="en-US" sz="2400" u="none">
                  <a:solidFill>
                    <a:schemeClr val="dk1"/>
                  </a:solidFill>
                  <a:latin typeface="Calibri"/>
                  <a:ea typeface="Calibri"/>
                  <a:cs typeface="Calibri"/>
                  <a:sym typeface="Calibri"/>
                </a:rPr>
                <a:t>H</a:t>
              </a:r>
            </a:p>
          </p:txBody>
        </p:sp>
        <p:sp>
          <p:nvSpPr>
            <p:cNvPr id="211" name="Shape 211"/>
            <p:cNvSpPr txBox="1"/>
            <p:nvPr/>
          </p:nvSpPr>
          <p:spPr>
            <a:xfrm>
              <a:off x="15413038" y="2095500"/>
              <a:ext cx="1363662"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A</a:t>
              </a:r>
              <a:r>
                <a:rPr b="0" baseline="-25000" i="0" lang="en-US" sz="2400" u="none">
                  <a:solidFill>
                    <a:schemeClr val="dk1"/>
                  </a:solidFill>
                  <a:latin typeface="Calibri"/>
                  <a:ea typeface="Calibri"/>
                  <a:cs typeface="Calibri"/>
                  <a:sym typeface="Calibri"/>
                </a:rPr>
                <a:t>L</a:t>
              </a:r>
            </a:p>
          </p:txBody>
        </p:sp>
      </p:grpSp>
      <p:grpSp>
        <p:nvGrpSpPr>
          <p:cNvPr id="212" name="Shape 212"/>
          <p:cNvGrpSpPr/>
          <p:nvPr/>
        </p:nvGrpSpPr>
        <p:grpSpPr>
          <a:xfrm>
            <a:off x="5235576" y="3709987"/>
            <a:ext cx="1676400" cy="533400"/>
            <a:chOff x="13882688" y="8775700"/>
            <a:chExt cx="2894012" cy="868362"/>
          </a:xfrm>
        </p:grpSpPr>
        <p:sp>
          <p:nvSpPr>
            <p:cNvPr id="213" name="Shape 213"/>
            <p:cNvSpPr txBox="1"/>
            <p:nvPr/>
          </p:nvSpPr>
          <p:spPr>
            <a:xfrm>
              <a:off x="13882688" y="8775700"/>
              <a:ext cx="1530350"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КОД</a:t>
              </a:r>
            </a:p>
            <a:p>
              <a:pPr indent="0" lvl="0" marL="0" marR="0" rtl="0" algn="l">
                <a:lnSpc>
                  <a:spcPct val="100000"/>
                </a:lnSpc>
                <a:spcBef>
                  <a:spcPts val="100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214" name="Shape 214"/>
            <p:cNvSpPr txBox="1"/>
            <p:nvPr/>
          </p:nvSpPr>
          <p:spPr>
            <a:xfrm>
              <a:off x="15413038" y="8775700"/>
              <a:ext cx="1363662"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D</a:t>
              </a:r>
            </a:p>
          </p:txBody>
        </p:sp>
      </p:grpSp>
      <p:sp>
        <p:nvSpPr>
          <p:cNvPr id="215" name="Shape 215"/>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16" name="Shape 216"/>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17" name="Shape 217"/>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idx="1" type="subTitle"/>
          </p:nvPr>
        </p:nvSpPr>
        <p:spPr>
          <a:xfrm>
            <a:off x="304800" y="762000"/>
            <a:ext cx="8534400" cy="57150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600" u="none">
                <a:solidFill>
                  <a:schemeClr val="dk1"/>
                </a:solidFill>
                <a:latin typeface="Rambla"/>
                <a:ea typeface="Rambla"/>
                <a:cs typeface="Rambla"/>
                <a:sym typeface="Rambla"/>
              </a:rPr>
              <a:t>МЕТОДИ ЗА АДРЕСАЦИЯ В НС11</a:t>
            </a:r>
          </a:p>
          <a:p>
            <a:pPr indent="0" lvl="0" marL="0" marR="0" rtl="0" algn="l">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Индексна</a:t>
            </a:r>
            <a:r>
              <a:rPr b="0" i="0" lang="en-US" sz="2400" u="none">
                <a:solidFill>
                  <a:schemeClr val="dk1"/>
                </a:solidFill>
                <a:latin typeface="Rambla"/>
                <a:ea typeface="Rambla"/>
                <a:cs typeface="Rambla"/>
                <a:sym typeface="Rambla"/>
              </a:rPr>
              <a:t> адресация (продължение) – адресиране на клетки от масив.</a:t>
            </a:r>
          </a:p>
          <a:p>
            <a:pPr indent="0" lvl="0" marL="0" marR="0" rtl="0" algn="l">
              <a:lnSpc>
                <a:spcPct val="100000"/>
              </a:lnSpc>
              <a:spcBef>
                <a:spcPts val="18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ЕА=IX+D; D=00÷FF</a:t>
            </a:r>
          </a:p>
          <a:p>
            <a:pPr indent="0" lvl="0" marL="0" marR="0" rtl="0" algn="l">
              <a:lnSpc>
                <a:spcPct val="100000"/>
              </a:lnSpc>
              <a:spcBef>
                <a:spcPts val="1800"/>
              </a:spcBef>
              <a:spcAft>
                <a:spcPts val="0"/>
              </a:spcAft>
              <a:buClr>
                <a:srgbClr val="888888"/>
              </a:buClr>
              <a:buSzPct val="250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888888"/>
              </a:buClr>
              <a:buSzPct val="250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888888"/>
              </a:buClr>
              <a:buSzPct val="250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888888"/>
              </a:buClr>
              <a:buSzPct val="250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888888"/>
              </a:buClr>
              <a:buSzPct val="250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888888"/>
              </a:buClr>
              <a:buSzPct val="25000"/>
              <a:buFont typeface="Arial"/>
              <a:buNone/>
            </a:pPr>
            <a:r>
              <a:t/>
            </a:r>
            <a:endParaRPr b="0" i="0" sz="2400" u="none">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888888"/>
              </a:buClr>
              <a:buSzPct val="25000"/>
              <a:buFont typeface="Arial"/>
              <a:buNone/>
            </a:pPr>
            <a:r>
              <a:t/>
            </a:r>
            <a:endParaRPr b="0" i="0" sz="2400" u="none">
              <a:solidFill>
                <a:schemeClr val="dk1"/>
              </a:solidFill>
              <a:latin typeface="Arial"/>
              <a:ea typeface="Arial"/>
              <a:cs typeface="Arial"/>
              <a:sym typeface="Arial"/>
            </a:endParaRPr>
          </a:p>
          <a:p>
            <a:pPr indent="0" lvl="0" marL="0" marR="0" rtl="0" algn="ctr">
              <a:spcBef>
                <a:spcPts val="480"/>
              </a:spcBef>
              <a:spcAft>
                <a:spcPts val="0"/>
              </a:spcAft>
              <a:buClr>
                <a:srgbClr val="888888"/>
              </a:buClr>
              <a:buSzPct val="25000"/>
              <a:buFont typeface="Arial"/>
              <a:buNone/>
            </a:pPr>
            <a:r>
              <a:t/>
            </a:r>
            <a:endParaRPr b="0" i="0" sz="2400" u="none">
              <a:solidFill>
                <a:schemeClr val="dk1"/>
              </a:solidFill>
              <a:latin typeface="Arial"/>
              <a:ea typeface="Arial"/>
              <a:cs typeface="Arial"/>
              <a:sym typeface="Arial"/>
            </a:endParaRPr>
          </a:p>
        </p:txBody>
      </p:sp>
      <p:grpSp>
        <p:nvGrpSpPr>
          <p:cNvPr id="223" name="Shape 223"/>
          <p:cNvGrpSpPr/>
          <p:nvPr/>
        </p:nvGrpSpPr>
        <p:grpSpPr>
          <a:xfrm>
            <a:off x="533400" y="2895600"/>
            <a:ext cx="2895600" cy="2840037"/>
            <a:chOff x="2271712" y="4902200"/>
            <a:chExt cx="7650162" cy="3530600"/>
          </a:xfrm>
        </p:grpSpPr>
        <p:sp>
          <p:nvSpPr>
            <p:cNvPr id="224" name="Shape 224"/>
            <p:cNvSpPr txBox="1"/>
            <p:nvPr/>
          </p:nvSpPr>
          <p:spPr>
            <a:xfrm>
              <a:off x="4146550" y="4902200"/>
              <a:ext cx="5018087"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+1</a:t>
              </a:r>
            </a:p>
          </p:txBody>
        </p:sp>
        <p:sp>
          <p:nvSpPr>
            <p:cNvPr id="225" name="Shape 225"/>
            <p:cNvSpPr txBox="1"/>
            <p:nvPr/>
          </p:nvSpPr>
          <p:spPr>
            <a:xfrm>
              <a:off x="4146550" y="5445125"/>
              <a:ext cx="5018087"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+1</a:t>
              </a:r>
            </a:p>
          </p:txBody>
        </p:sp>
        <p:sp>
          <p:nvSpPr>
            <p:cNvPr id="226" name="Shape 226"/>
            <p:cNvSpPr txBox="1"/>
            <p:nvPr/>
          </p:nvSpPr>
          <p:spPr>
            <a:xfrm>
              <a:off x="4146550" y="7889875"/>
              <a:ext cx="5018087"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+1</a:t>
              </a:r>
            </a:p>
          </p:txBody>
        </p:sp>
        <p:sp>
          <p:nvSpPr>
            <p:cNvPr id="227" name="Shape 227"/>
            <p:cNvSpPr txBox="1"/>
            <p:nvPr/>
          </p:nvSpPr>
          <p:spPr>
            <a:xfrm>
              <a:off x="4146550" y="5972175"/>
              <a:ext cx="5018087" cy="19177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Font typeface="Arial"/>
                <a:buNone/>
              </a:pPr>
              <a:r>
                <a:t/>
              </a:r>
              <a:endParaRPr b="0" i="0" sz="1600" u="none">
                <a:solidFill>
                  <a:schemeClr val="dk1"/>
                </a:solidFill>
                <a:latin typeface="Rambla"/>
                <a:ea typeface="Rambla"/>
                <a:cs typeface="Rambla"/>
                <a:sym typeface="Rambla"/>
              </a:endParaRPr>
            </a:p>
            <a:p>
              <a:pPr indent="0" lvl="0" marL="0" marR="0" rtl="0" algn="ctr">
                <a:lnSpc>
                  <a:spcPct val="100000"/>
                </a:lnSpc>
                <a:spcBef>
                  <a:spcPts val="100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a:t>
              </a:r>
            </a:p>
          </p:txBody>
        </p:sp>
        <p:sp>
          <p:nvSpPr>
            <p:cNvPr id="228" name="Shape 228"/>
            <p:cNvSpPr txBox="1"/>
            <p:nvPr/>
          </p:nvSpPr>
          <p:spPr>
            <a:xfrm>
              <a:off x="2271712" y="4902200"/>
              <a:ext cx="1874837"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IX=HA</a:t>
              </a:r>
            </a:p>
          </p:txBody>
        </p:sp>
        <p:sp>
          <p:nvSpPr>
            <p:cNvPr id="229" name="Shape 229"/>
            <p:cNvSpPr txBox="1"/>
            <p:nvPr/>
          </p:nvSpPr>
          <p:spPr>
            <a:xfrm>
              <a:off x="2794000" y="7889875"/>
              <a:ext cx="1352550"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      KA</a:t>
              </a:r>
            </a:p>
          </p:txBody>
        </p:sp>
        <p:sp>
          <p:nvSpPr>
            <p:cNvPr id="230" name="Shape 230"/>
            <p:cNvSpPr txBox="1"/>
            <p:nvPr/>
          </p:nvSpPr>
          <p:spPr>
            <a:xfrm>
              <a:off x="9196387" y="4902200"/>
              <a:ext cx="725487"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1</a:t>
              </a:r>
            </a:p>
          </p:txBody>
        </p:sp>
        <p:sp>
          <p:nvSpPr>
            <p:cNvPr id="231" name="Shape 231"/>
            <p:cNvSpPr txBox="1"/>
            <p:nvPr/>
          </p:nvSpPr>
          <p:spPr>
            <a:xfrm>
              <a:off x="9180512" y="5492750"/>
              <a:ext cx="725487"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2</a:t>
              </a:r>
            </a:p>
          </p:txBody>
        </p:sp>
        <p:sp>
          <p:nvSpPr>
            <p:cNvPr id="232" name="Shape 232"/>
            <p:cNvSpPr txBox="1"/>
            <p:nvPr/>
          </p:nvSpPr>
          <p:spPr>
            <a:xfrm>
              <a:off x="9180512" y="7889875"/>
              <a:ext cx="725487"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n</a:t>
              </a:r>
            </a:p>
          </p:txBody>
        </p:sp>
      </p:grpSp>
      <p:grpSp>
        <p:nvGrpSpPr>
          <p:cNvPr id="233" name="Shape 233"/>
          <p:cNvGrpSpPr/>
          <p:nvPr/>
        </p:nvGrpSpPr>
        <p:grpSpPr>
          <a:xfrm>
            <a:off x="4210050" y="1752600"/>
            <a:ext cx="4171950" cy="4267200"/>
            <a:chOff x="10620375" y="3155950"/>
            <a:chExt cx="6705600" cy="6673850"/>
          </a:xfrm>
        </p:grpSpPr>
        <p:sp>
          <p:nvSpPr>
            <p:cNvPr id="234" name="Shape 234"/>
            <p:cNvSpPr txBox="1"/>
            <p:nvPr/>
          </p:nvSpPr>
          <p:spPr>
            <a:xfrm>
              <a:off x="12355512" y="8750300"/>
              <a:ext cx="1011237"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да</a:t>
              </a:r>
            </a:p>
          </p:txBody>
        </p:sp>
        <p:sp>
          <p:nvSpPr>
            <p:cNvPr id="235" name="Shape 235"/>
            <p:cNvSpPr txBox="1"/>
            <p:nvPr/>
          </p:nvSpPr>
          <p:spPr>
            <a:xfrm>
              <a:off x="13482638" y="7489825"/>
              <a:ext cx="1011237"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не</a:t>
              </a:r>
            </a:p>
          </p:txBody>
        </p:sp>
        <p:sp>
          <p:nvSpPr>
            <p:cNvPr id="236" name="Shape 236"/>
            <p:cNvSpPr txBox="1"/>
            <p:nvPr/>
          </p:nvSpPr>
          <p:spPr>
            <a:xfrm>
              <a:off x="11318875" y="3155950"/>
              <a:ext cx="1825625"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начало</a:t>
              </a:r>
            </a:p>
          </p:txBody>
        </p:sp>
        <p:sp>
          <p:nvSpPr>
            <p:cNvPr id="237" name="Shape 237"/>
            <p:cNvSpPr txBox="1"/>
            <p:nvPr/>
          </p:nvSpPr>
          <p:spPr>
            <a:xfrm>
              <a:off x="10890250" y="4254500"/>
              <a:ext cx="2651125"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IX=HA</a:t>
              </a:r>
            </a:p>
            <a:p>
              <a:pPr indent="0" lvl="0" marL="0" marR="0" rtl="0" algn="l">
                <a:lnSpc>
                  <a:spcPct val="100000"/>
                </a:lnSpc>
                <a:spcBef>
                  <a:spcPts val="1000"/>
                </a:spcBef>
                <a:spcAft>
                  <a:spcPts val="0"/>
                </a:spcAft>
                <a:buNone/>
              </a:pPr>
              <a:r>
                <a:t/>
              </a:r>
              <a:endParaRPr b="0" i="0" sz="1600" u="none">
                <a:solidFill>
                  <a:schemeClr val="dk1"/>
                </a:solidFill>
                <a:latin typeface="Rambla"/>
                <a:ea typeface="Rambla"/>
                <a:cs typeface="Rambla"/>
                <a:sym typeface="Rambla"/>
              </a:endParaRPr>
            </a:p>
          </p:txBody>
        </p:sp>
        <p:sp>
          <p:nvSpPr>
            <p:cNvPr id="238" name="Shape 238"/>
            <p:cNvSpPr txBox="1"/>
            <p:nvPr/>
          </p:nvSpPr>
          <p:spPr>
            <a:xfrm>
              <a:off x="10906125" y="6254750"/>
              <a:ext cx="3081337"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М(IX)= М(IX+1)</a:t>
              </a:r>
            </a:p>
            <a:p>
              <a:pPr indent="0" lvl="0" marL="0" marR="0" rtl="0" algn="l">
                <a:lnSpc>
                  <a:spcPct val="100000"/>
                </a:lnSpc>
                <a:spcBef>
                  <a:spcPts val="1000"/>
                </a:spcBef>
                <a:spcAft>
                  <a:spcPts val="0"/>
                </a:spcAft>
                <a:buNone/>
              </a:pPr>
              <a:r>
                <a:t/>
              </a:r>
              <a:endParaRPr b="0" i="0" sz="1600" u="none">
                <a:solidFill>
                  <a:schemeClr val="dk1"/>
                </a:solidFill>
                <a:latin typeface="Rambla"/>
                <a:ea typeface="Rambla"/>
                <a:cs typeface="Rambla"/>
                <a:sym typeface="Rambla"/>
              </a:endParaRPr>
            </a:p>
          </p:txBody>
        </p:sp>
        <p:sp>
          <p:nvSpPr>
            <p:cNvPr id="239" name="Shape 239"/>
            <p:cNvSpPr txBox="1"/>
            <p:nvPr/>
          </p:nvSpPr>
          <p:spPr>
            <a:xfrm>
              <a:off x="10906125" y="5238750"/>
              <a:ext cx="2651125"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AССA=n</a:t>
              </a:r>
            </a:p>
          </p:txBody>
        </p:sp>
        <p:sp>
          <p:nvSpPr>
            <p:cNvPr id="240" name="Shape 240"/>
            <p:cNvSpPr/>
            <p:nvPr/>
          </p:nvSpPr>
          <p:spPr>
            <a:xfrm>
              <a:off x="10620375" y="7286625"/>
              <a:ext cx="3302000" cy="1536700"/>
            </a:xfrm>
            <a:prstGeom prst="flowChartDecision">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1" name="Shape 241"/>
            <p:cNvSpPr txBox="1"/>
            <p:nvPr/>
          </p:nvSpPr>
          <p:spPr>
            <a:xfrm>
              <a:off x="11414125" y="7810500"/>
              <a:ext cx="1730375" cy="542925"/>
            </a:xfrm>
            <a:prstGeom prst="rect">
              <a:avLst/>
            </a:prstGeom>
            <a:solidFill>
              <a:srgbClr val="FFFFFF"/>
            </a:solid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AССA=0</a:t>
              </a:r>
            </a:p>
          </p:txBody>
        </p:sp>
        <p:sp>
          <p:nvSpPr>
            <p:cNvPr id="242" name="Shape 242"/>
            <p:cNvSpPr txBox="1"/>
            <p:nvPr/>
          </p:nvSpPr>
          <p:spPr>
            <a:xfrm>
              <a:off x="11398250" y="9286875"/>
              <a:ext cx="165100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край</a:t>
              </a:r>
            </a:p>
            <a:p>
              <a:pPr indent="0" lvl="0" marL="0" marR="0" rtl="0" algn="l">
                <a:lnSpc>
                  <a:spcPct val="100000"/>
                </a:lnSpc>
                <a:spcBef>
                  <a:spcPts val="1000"/>
                </a:spcBef>
                <a:spcAft>
                  <a:spcPts val="0"/>
                </a:spcAft>
                <a:buNone/>
              </a:pPr>
              <a:r>
                <a:t/>
              </a:r>
              <a:endParaRPr b="0" i="0" sz="1600" u="none">
                <a:solidFill>
                  <a:schemeClr val="dk1"/>
                </a:solidFill>
                <a:latin typeface="Rambla"/>
                <a:ea typeface="Rambla"/>
                <a:cs typeface="Rambla"/>
                <a:sym typeface="Rambla"/>
              </a:endParaRPr>
            </a:p>
          </p:txBody>
        </p:sp>
        <p:sp>
          <p:nvSpPr>
            <p:cNvPr id="243" name="Shape 243"/>
            <p:cNvSpPr txBox="1"/>
            <p:nvPr/>
          </p:nvSpPr>
          <p:spPr>
            <a:xfrm>
              <a:off x="14398625" y="7540625"/>
              <a:ext cx="2927350" cy="10160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AССA=AССA-1</a:t>
              </a:r>
            </a:p>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IX= IX+1</a:t>
              </a:r>
            </a:p>
            <a:p>
              <a:pPr indent="0" lvl="0" marL="0" marR="0" rtl="0" algn="ctr">
                <a:lnSpc>
                  <a:spcPct val="100000"/>
                </a:lnSpc>
                <a:spcBef>
                  <a:spcPts val="1000"/>
                </a:spcBef>
                <a:spcAft>
                  <a:spcPts val="0"/>
                </a:spcAft>
                <a:buClr>
                  <a:schemeClr val="dk1"/>
                </a:buClr>
                <a:buFont typeface="Arial"/>
                <a:buNone/>
              </a:pPr>
              <a:r>
                <a:t/>
              </a:r>
              <a:endParaRPr b="0" i="0" sz="1600" u="none">
                <a:solidFill>
                  <a:schemeClr val="dk1"/>
                </a:solidFill>
                <a:latin typeface="Rambla"/>
                <a:ea typeface="Rambla"/>
                <a:cs typeface="Rambla"/>
                <a:sym typeface="Rambla"/>
              </a:endParaRPr>
            </a:p>
            <a:p>
              <a:pPr indent="0" lvl="0" marL="0" marR="0" rtl="0" algn="ctr">
                <a:lnSpc>
                  <a:spcPct val="100000"/>
                </a:lnSpc>
                <a:spcBef>
                  <a:spcPts val="1000"/>
                </a:spcBef>
                <a:spcAft>
                  <a:spcPts val="0"/>
                </a:spcAft>
                <a:buClr>
                  <a:schemeClr val="dk1"/>
                </a:buClr>
                <a:buFont typeface="Arial"/>
                <a:buNone/>
              </a:pPr>
              <a:r>
                <a:t/>
              </a:r>
              <a:endParaRPr b="0" i="0" sz="1600" u="none">
                <a:solidFill>
                  <a:schemeClr val="dk1"/>
                </a:solidFill>
                <a:latin typeface="Rambla"/>
                <a:ea typeface="Rambla"/>
                <a:cs typeface="Rambla"/>
                <a:sym typeface="Rambla"/>
              </a:endParaRPr>
            </a:p>
            <a:p>
              <a:pPr indent="0" lvl="0" marL="0" marR="0" rtl="0" algn="l">
                <a:lnSpc>
                  <a:spcPct val="100000"/>
                </a:lnSpc>
                <a:spcBef>
                  <a:spcPts val="1000"/>
                </a:spcBef>
                <a:spcAft>
                  <a:spcPts val="0"/>
                </a:spcAft>
                <a:buNone/>
              </a:pPr>
              <a:r>
                <a:t/>
              </a:r>
              <a:endParaRPr b="0" i="0" sz="1600" u="none">
                <a:solidFill>
                  <a:schemeClr val="dk1"/>
                </a:solidFill>
                <a:latin typeface="Rambla"/>
                <a:ea typeface="Rambla"/>
                <a:cs typeface="Rambla"/>
                <a:sym typeface="Rambla"/>
              </a:endParaRPr>
            </a:p>
          </p:txBody>
        </p:sp>
        <p:cxnSp>
          <p:nvCxnSpPr>
            <p:cNvPr id="244" name="Shape 244"/>
            <p:cNvCxnSpPr/>
            <p:nvPr/>
          </p:nvCxnSpPr>
          <p:spPr>
            <a:xfrm>
              <a:off x="12271375" y="6797675"/>
              <a:ext cx="0" cy="488950"/>
            </a:xfrm>
            <a:prstGeom prst="straightConnector1">
              <a:avLst/>
            </a:prstGeom>
            <a:noFill/>
            <a:ln cap="flat" cmpd="sng" w="9525">
              <a:solidFill>
                <a:srgbClr val="000000"/>
              </a:solidFill>
              <a:prstDash val="solid"/>
              <a:miter lim="800000"/>
              <a:headEnd len="med" w="med" type="none"/>
              <a:tailEnd len="lg" w="lg" type="triangle"/>
            </a:ln>
          </p:spPr>
        </p:cxnSp>
        <p:cxnSp>
          <p:nvCxnSpPr>
            <p:cNvPr id="245" name="Shape 245"/>
            <p:cNvCxnSpPr/>
            <p:nvPr/>
          </p:nvCxnSpPr>
          <p:spPr>
            <a:xfrm>
              <a:off x="12255500" y="8813800"/>
              <a:ext cx="1587" cy="488950"/>
            </a:xfrm>
            <a:prstGeom prst="straightConnector1">
              <a:avLst/>
            </a:prstGeom>
            <a:noFill/>
            <a:ln cap="flat" cmpd="sng" w="9525">
              <a:solidFill>
                <a:srgbClr val="000000"/>
              </a:solidFill>
              <a:prstDash val="solid"/>
              <a:miter lim="800000"/>
              <a:headEnd len="med" w="med" type="none"/>
              <a:tailEnd len="lg" w="lg" type="triangle"/>
            </a:ln>
          </p:spPr>
        </p:cxnSp>
        <p:cxnSp>
          <p:nvCxnSpPr>
            <p:cNvPr id="246" name="Shape 246"/>
            <p:cNvCxnSpPr/>
            <p:nvPr/>
          </p:nvCxnSpPr>
          <p:spPr>
            <a:xfrm>
              <a:off x="12239625" y="5765800"/>
              <a:ext cx="0" cy="488950"/>
            </a:xfrm>
            <a:prstGeom prst="straightConnector1">
              <a:avLst/>
            </a:prstGeom>
            <a:noFill/>
            <a:ln cap="flat" cmpd="sng" w="9525">
              <a:solidFill>
                <a:srgbClr val="000000"/>
              </a:solidFill>
              <a:prstDash val="solid"/>
              <a:miter lim="800000"/>
              <a:headEnd len="med" w="med" type="none"/>
              <a:tailEnd len="lg" w="lg" type="triangle"/>
            </a:ln>
          </p:spPr>
        </p:cxnSp>
        <p:cxnSp>
          <p:nvCxnSpPr>
            <p:cNvPr id="247" name="Shape 247"/>
            <p:cNvCxnSpPr/>
            <p:nvPr/>
          </p:nvCxnSpPr>
          <p:spPr>
            <a:xfrm>
              <a:off x="12239625" y="4794250"/>
              <a:ext cx="0" cy="488950"/>
            </a:xfrm>
            <a:prstGeom prst="straightConnector1">
              <a:avLst/>
            </a:prstGeom>
            <a:noFill/>
            <a:ln cap="flat" cmpd="sng" w="9525">
              <a:solidFill>
                <a:srgbClr val="000000"/>
              </a:solidFill>
              <a:prstDash val="solid"/>
              <a:miter lim="800000"/>
              <a:headEnd len="med" w="med" type="none"/>
              <a:tailEnd len="lg" w="lg" type="triangle"/>
            </a:ln>
          </p:spPr>
        </p:cxnSp>
        <p:cxnSp>
          <p:nvCxnSpPr>
            <p:cNvPr id="248" name="Shape 248"/>
            <p:cNvCxnSpPr/>
            <p:nvPr/>
          </p:nvCxnSpPr>
          <p:spPr>
            <a:xfrm>
              <a:off x="13922375" y="8064500"/>
              <a:ext cx="444500" cy="0"/>
            </a:xfrm>
            <a:prstGeom prst="straightConnector1">
              <a:avLst/>
            </a:prstGeom>
            <a:noFill/>
            <a:ln cap="flat" cmpd="sng" w="9525">
              <a:solidFill>
                <a:srgbClr val="000000"/>
              </a:solidFill>
              <a:prstDash val="solid"/>
              <a:miter lim="800000"/>
              <a:headEnd len="med" w="med" type="none"/>
              <a:tailEnd len="lg" w="lg" type="triangle"/>
            </a:ln>
          </p:spPr>
        </p:cxnSp>
        <p:cxnSp>
          <p:nvCxnSpPr>
            <p:cNvPr id="249" name="Shape 249"/>
            <p:cNvCxnSpPr/>
            <p:nvPr/>
          </p:nvCxnSpPr>
          <p:spPr>
            <a:xfrm>
              <a:off x="12239625" y="3714750"/>
              <a:ext cx="0" cy="488950"/>
            </a:xfrm>
            <a:prstGeom prst="straightConnector1">
              <a:avLst/>
            </a:prstGeom>
            <a:noFill/>
            <a:ln cap="flat" cmpd="sng" w="9525">
              <a:solidFill>
                <a:srgbClr val="000000"/>
              </a:solidFill>
              <a:prstDash val="solid"/>
              <a:miter lim="800000"/>
              <a:headEnd len="med" w="med" type="none"/>
              <a:tailEnd len="lg" w="lg" type="triangle"/>
            </a:ln>
          </p:spPr>
        </p:cxnSp>
        <p:cxnSp>
          <p:nvCxnSpPr>
            <p:cNvPr id="250" name="Shape 250"/>
            <p:cNvCxnSpPr/>
            <p:nvPr/>
          </p:nvCxnSpPr>
          <p:spPr>
            <a:xfrm flipH="1">
              <a:off x="12271375" y="5972175"/>
              <a:ext cx="3444875" cy="1587"/>
            </a:xfrm>
            <a:prstGeom prst="straightConnector1">
              <a:avLst/>
            </a:prstGeom>
            <a:noFill/>
            <a:ln cap="flat" cmpd="sng" w="9525">
              <a:solidFill>
                <a:srgbClr val="000000"/>
              </a:solidFill>
              <a:prstDash val="solid"/>
              <a:miter lim="800000"/>
              <a:headEnd len="med" w="med" type="none"/>
              <a:tailEnd len="lg" w="lg" type="triangle"/>
            </a:ln>
          </p:spPr>
        </p:cxnSp>
        <p:cxnSp>
          <p:nvCxnSpPr>
            <p:cNvPr id="251" name="Shape 251"/>
            <p:cNvCxnSpPr/>
            <p:nvPr/>
          </p:nvCxnSpPr>
          <p:spPr>
            <a:xfrm>
              <a:off x="15716250" y="5972175"/>
              <a:ext cx="0" cy="1568450"/>
            </a:xfrm>
            <a:prstGeom prst="straightConnector1">
              <a:avLst/>
            </a:prstGeom>
            <a:noFill/>
            <a:ln cap="flat" cmpd="sng" w="9525">
              <a:solidFill>
                <a:srgbClr val="000000"/>
              </a:solidFill>
              <a:prstDash val="solid"/>
              <a:miter lim="800000"/>
              <a:headEnd len="med" w="med" type="none"/>
              <a:tailEnd len="med" w="med" type="none"/>
            </a:ln>
          </p:spPr>
        </p:cxnSp>
      </p:grpSp>
      <p:sp>
        <p:nvSpPr>
          <p:cNvPr id="252" name="Shape 252"/>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53" name="Shape 253"/>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54" name="Shape 254"/>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Shape 259"/>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90000"/>
              </a:lnSpc>
              <a:spcBef>
                <a:spcPts val="0"/>
              </a:spcBef>
              <a:spcAft>
                <a:spcPts val="0"/>
              </a:spcAft>
              <a:buClr>
                <a:srgbClr val="888888"/>
              </a:buClr>
              <a:buSzPct val="25000"/>
              <a:buFont typeface="Arial"/>
              <a:buNone/>
            </a:pPr>
            <a:r>
              <a:t/>
            </a:r>
            <a:endParaRPr b="1" i="0" sz="2600" u="none">
              <a:solidFill>
                <a:schemeClr val="dk1"/>
              </a:solidFill>
              <a:latin typeface="Arial"/>
              <a:ea typeface="Arial"/>
              <a:cs typeface="Arial"/>
              <a:sym typeface="Arial"/>
            </a:endParaRPr>
          </a:p>
          <a:p>
            <a:pPr indent="0" lvl="0" marL="0" marR="0" rtl="0" algn="ctr">
              <a:lnSpc>
                <a:spcPct val="90000"/>
              </a:lnSpc>
              <a:spcBef>
                <a:spcPts val="4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МЕТОДИ ЗА АДРЕСАЦИЯ (ТИПОВЕ АДРЕСАЦИЯ) В НС11</a:t>
            </a:r>
          </a:p>
          <a:p>
            <a:pPr indent="0" lvl="0" marL="0" marR="0" rtl="0" algn="l">
              <a:lnSpc>
                <a:spcPct val="90000"/>
              </a:lnSpc>
              <a:spcBef>
                <a:spcPts val="3000"/>
              </a:spcBef>
              <a:spcAft>
                <a:spcPts val="0"/>
              </a:spcAft>
              <a:buClr>
                <a:schemeClr val="dk1"/>
              </a:buClr>
              <a:buSzPct val="25000"/>
              <a:buFont typeface="Arial"/>
              <a:buNone/>
            </a:pPr>
            <a:r>
              <a:rPr b="0" i="0" lang="en-US" sz="2600" u="none">
                <a:solidFill>
                  <a:schemeClr val="dk1"/>
                </a:solidFill>
                <a:latin typeface="Rambla"/>
                <a:ea typeface="Rambla"/>
                <a:cs typeface="Rambla"/>
                <a:sym typeface="Rambla"/>
              </a:rPr>
              <a:t> </a:t>
            </a:r>
            <a:r>
              <a:rPr b="1" i="0" lang="en-US" sz="2400" u="none">
                <a:solidFill>
                  <a:schemeClr val="dk1"/>
                </a:solidFill>
                <a:latin typeface="Rambla"/>
                <a:ea typeface="Rambla"/>
                <a:cs typeface="Rambla"/>
                <a:sym typeface="Rambla"/>
              </a:rPr>
              <a:t>Относителна</a:t>
            </a:r>
            <a:r>
              <a:rPr b="0" i="0" lang="en-US" sz="2400" u="none">
                <a:solidFill>
                  <a:schemeClr val="dk1"/>
                </a:solidFill>
                <a:latin typeface="Rambla"/>
                <a:ea typeface="Rambla"/>
                <a:cs typeface="Rambla"/>
                <a:sym typeface="Rambla"/>
              </a:rPr>
              <a:t> (Relative)</a:t>
            </a:r>
          </a:p>
          <a:p>
            <a:pPr indent="0" lvl="0" marL="0" marR="0" rtl="0" algn="l">
              <a:lnSpc>
                <a:spcPct val="90000"/>
              </a:lnSpc>
              <a:spcBef>
                <a:spcPts val="1200"/>
              </a:spcBef>
              <a:spcAft>
                <a:spcPts val="0"/>
              </a:spcAft>
              <a:buClr>
                <a:srgbClr val="888888"/>
              </a:buClr>
              <a:buSzPct val="25000"/>
              <a:buFont typeface="Arial"/>
              <a:buNone/>
            </a:pPr>
            <a:r>
              <a:t/>
            </a:r>
            <a:endParaRPr b="0" i="0" sz="2400" u="none">
              <a:solidFill>
                <a:schemeClr val="dk1"/>
              </a:solidFill>
              <a:latin typeface="Rambla"/>
              <a:ea typeface="Rambla"/>
              <a:cs typeface="Rambla"/>
              <a:sym typeface="Rambla"/>
            </a:endParaRPr>
          </a:p>
          <a:p>
            <a:pPr indent="0" lvl="0" marL="0" marR="0" rtl="0" algn="l">
              <a:lnSpc>
                <a:spcPct val="90000"/>
              </a:lnSpc>
              <a:spcBef>
                <a:spcPts val="12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В – относително отместване.</a:t>
            </a:r>
          </a:p>
          <a:p>
            <a:pPr indent="0" lvl="0" marL="0" marR="0" rtl="0" algn="l">
              <a:lnSpc>
                <a:spcPct val="90000"/>
              </a:lnSpc>
              <a:spcBef>
                <a:spcPts val="12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Използва се </a:t>
            </a:r>
            <a:r>
              <a:rPr b="1" i="0" lang="en-US" sz="2400" u="none">
                <a:solidFill>
                  <a:schemeClr val="dk1"/>
                </a:solidFill>
                <a:latin typeface="Rambla"/>
                <a:ea typeface="Rambla"/>
                <a:cs typeface="Rambla"/>
                <a:sym typeface="Rambla"/>
              </a:rPr>
              <a:t>САМО</a:t>
            </a:r>
            <a:r>
              <a:rPr b="0" i="0" lang="en-US" sz="2400" u="none">
                <a:solidFill>
                  <a:schemeClr val="dk1"/>
                </a:solidFill>
                <a:latin typeface="Rambla"/>
                <a:ea typeface="Rambla"/>
                <a:cs typeface="Rambla"/>
                <a:sym typeface="Rambla"/>
              </a:rPr>
              <a:t> при изследване на БИТ от регистъра за условни преходи (CCR) и се използва за </a:t>
            </a:r>
            <a:r>
              <a:rPr b="1" i="1" lang="en-US" sz="2400" u="none">
                <a:solidFill>
                  <a:schemeClr val="dk1"/>
                </a:solidFill>
                <a:latin typeface="Rambla"/>
                <a:ea typeface="Rambla"/>
                <a:cs typeface="Rambla"/>
                <a:sym typeface="Rambla"/>
              </a:rPr>
              <a:t>разклонение на програми!</a:t>
            </a:r>
          </a:p>
          <a:p>
            <a:pPr indent="0" lvl="0" marL="0" marR="0" rtl="0" algn="l">
              <a:lnSpc>
                <a:spcPct val="90000"/>
              </a:lnSpc>
              <a:spcBef>
                <a:spcPts val="12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2-байтова инструкция.</a:t>
            </a:r>
          </a:p>
          <a:p>
            <a:pPr indent="0" lvl="0" marL="0" marR="0" rtl="0" algn="l">
              <a:lnSpc>
                <a:spcPct val="90000"/>
              </a:lnSpc>
              <a:spcBef>
                <a:spcPts val="12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Ако условието e “НЕ”, относителното отместване В  от инструкцията се добавя към съдържанието на PC за формиране на ЕА. В противен случай при “ДА” се продължава към следващата поред команда. </a:t>
            </a:r>
          </a:p>
          <a:p>
            <a:pPr indent="0" lvl="0" marL="0" marR="0" rtl="0" algn="ctr">
              <a:spcBef>
                <a:spcPts val="480"/>
              </a:spcBef>
              <a:spcAft>
                <a:spcPts val="0"/>
              </a:spcAft>
              <a:buClr>
                <a:srgbClr val="888888"/>
              </a:buClr>
              <a:buSzPct val="25000"/>
              <a:buFont typeface="Arial"/>
              <a:buNone/>
            </a:pPr>
            <a:r>
              <a:t/>
            </a:r>
            <a:endParaRPr b="0" i="0" sz="2400" u="none">
              <a:solidFill>
                <a:schemeClr val="dk1"/>
              </a:solidFill>
              <a:latin typeface="Rambla"/>
              <a:ea typeface="Rambla"/>
              <a:cs typeface="Rambla"/>
              <a:sym typeface="Rambla"/>
            </a:endParaRPr>
          </a:p>
        </p:txBody>
      </p:sp>
      <p:grpSp>
        <p:nvGrpSpPr>
          <p:cNvPr id="260" name="Shape 260"/>
          <p:cNvGrpSpPr/>
          <p:nvPr/>
        </p:nvGrpSpPr>
        <p:grpSpPr>
          <a:xfrm>
            <a:off x="5029200" y="1676400"/>
            <a:ext cx="1828800" cy="533400"/>
            <a:chOff x="13776325" y="11228387"/>
            <a:chExt cx="3132137" cy="868362"/>
          </a:xfrm>
        </p:grpSpPr>
        <p:sp>
          <p:nvSpPr>
            <p:cNvPr id="261" name="Shape 261"/>
            <p:cNvSpPr txBox="1"/>
            <p:nvPr/>
          </p:nvSpPr>
          <p:spPr>
            <a:xfrm>
              <a:off x="13776325" y="11228387"/>
              <a:ext cx="1482725"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Rambla"/>
                <a:buNone/>
              </a:pPr>
              <a:r>
                <a:rPr b="0" i="0" lang="en-US" sz="2400" u="none">
                  <a:solidFill>
                    <a:schemeClr val="dk1"/>
                  </a:solidFill>
                  <a:latin typeface="Rambla"/>
                  <a:ea typeface="Rambla"/>
                  <a:cs typeface="Rambla"/>
                  <a:sym typeface="Rambla"/>
                </a:rPr>
                <a:t>КОД</a:t>
              </a:r>
            </a:p>
          </p:txBody>
        </p:sp>
        <p:sp>
          <p:nvSpPr>
            <p:cNvPr id="262" name="Shape 262"/>
            <p:cNvSpPr txBox="1"/>
            <p:nvPr/>
          </p:nvSpPr>
          <p:spPr>
            <a:xfrm>
              <a:off x="15259050" y="11228387"/>
              <a:ext cx="1649412" cy="868362"/>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0" rIns="0" wrap="square" tIns="45700">
              <a:noAutofit/>
            </a:bodyPr>
            <a:lstStyle/>
            <a:p>
              <a:pPr indent="0" lvl="0" marL="0" marR="0" rtl="0" algn="ctr">
                <a:lnSpc>
                  <a:spcPct val="100000"/>
                </a:lnSpc>
                <a:spcBef>
                  <a:spcPts val="0"/>
                </a:spcBef>
                <a:spcAft>
                  <a:spcPts val="0"/>
                </a:spcAft>
                <a:buClr>
                  <a:schemeClr val="dk1"/>
                </a:buClr>
                <a:buSzPct val="25000"/>
                <a:buFont typeface="Rambla"/>
                <a:buNone/>
              </a:pPr>
              <a:r>
                <a:rPr b="0" i="0" lang="en-US" sz="2400" u="none">
                  <a:solidFill>
                    <a:schemeClr val="dk1"/>
                  </a:solidFill>
                  <a:latin typeface="Rambla"/>
                  <a:ea typeface="Rambla"/>
                  <a:cs typeface="Rambla"/>
                  <a:sym typeface="Rambla"/>
                </a:rPr>
                <a:t>В</a:t>
              </a:r>
            </a:p>
          </p:txBody>
        </p:sp>
      </p:grpSp>
      <p:sp>
        <p:nvSpPr>
          <p:cNvPr id="263" name="Shape 263"/>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64" name="Shape 264"/>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65" name="Shape 265"/>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80000"/>
              </a:lnSpc>
              <a:spcBef>
                <a:spcPts val="0"/>
              </a:spcBef>
              <a:spcAft>
                <a:spcPts val="0"/>
              </a:spcAft>
              <a:buClr>
                <a:srgbClr val="888888"/>
              </a:buClr>
              <a:buSzPct val="25000"/>
              <a:buFont typeface="Arial"/>
              <a:buNone/>
            </a:pPr>
            <a:r>
              <a:t/>
            </a:r>
            <a:endParaRPr b="1" i="0" sz="2600" u="none">
              <a:solidFill>
                <a:schemeClr val="dk1"/>
              </a:solidFill>
              <a:latin typeface="Rambla"/>
              <a:ea typeface="Rambla"/>
              <a:cs typeface="Rambla"/>
              <a:sym typeface="Rambla"/>
            </a:endParaRPr>
          </a:p>
          <a:p>
            <a:pPr indent="0" lvl="0" marL="0" marR="0" rtl="0" algn="ctr">
              <a:lnSpc>
                <a:spcPct val="80000"/>
              </a:lnSpc>
              <a:spcBef>
                <a:spcPts val="520"/>
              </a:spcBef>
              <a:spcAft>
                <a:spcPts val="0"/>
              </a:spcAft>
              <a:buClr>
                <a:schemeClr val="dk1"/>
              </a:buClr>
              <a:buSzPct val="25000"/>
              <a:buFont typeface="Arial"/>
              <a:buNone/>
            </a:pPr>
            <a:r>
              <a:rPr b="1" i="0" lang="en-US" sz="2600" u="none">
                <a:solidFill>
                  <a:schemeClr val="dk1"/>
                </a:solidFill>
                <a:latin typeface="Rambla"/>
                <a:ea typeface="Rambla"/>
                <a:cs typeface="Rambla"/>
                <a:sym typeface="Rambla"/>
              </a:rPr>
              <a:t>Методи за адресация (типове адресация) в НС11</a:t>
            </a:r>
          </a:p>
          <a:p>
            <a:pPr indent="0" lvl="0" marL="0" marR="0" rtl="0" algn="l">
              <a:lnSpc>
                <a:spcPct val="80000"/>
              </a:lnSpc>
              <a:spcBef>
                <a:spcPts val="240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Относителна</a:t>
            </a:r>
            <a:r>
              <a:rPr b="0" i="0" lang="en-US" sz="2400" u="none">
                <a:solidFill>
                  <a:schemeClr val="dk1"/>
                </a:solidFill>
                <a:latin typeface="Rambla"/>
                <a:ea typeface="Rambla"/>
                <a:cs typeface="Rambla"/>
                <a:sym typeface="Rambla"/>
              </a:rPr>
              <a:t> адресация (продължение)</a:t>
            </a:r>
          </a:p>
          <a:p>
            <a:pPr indent="0" lvl="0" marL="0" marR="0" rtl="0" algn="l">
              <a:lnSpc>
                <a:spcPct val="80000"/>
              </a:lnSpc>
              <a:spcBef>
                <a:spcPts val="2400"/>
              </a:spcBef>
              <a:spcAft>
                <a:spcPts val="0"/>
              </a:spcAft>
              <a:buClr>
                <a:srgbClr val="888888"/>
              </a:buClr>
              <a:buSzPct val="100000"/>
              <a:buFont typeface="Noto Sans Symbols"/>
              <a:buNone/>
            </a:pPr>
            <a:r>
              <a:t/>
            </a:r>
            <a:endParaRPr b="0" i="0" sz="2400" u="none">
              <a:solidFill>
                <a:schemeClr val="dk1"/>
              </a:solidFill>
              <a:latin typeface="Rambla"/>
              <a:ea typeface="Rambla"/>
              <a:cs typeface="Rambla"/>
              <a:sym typeface="Rambla"/>
            </a:endParaRPr>
          </a:p>
          <a:p>
            <a:pPr indent="0" lvl="0" marL="0" marR="0" rtl="0" algn="l">
              <a:lnSpc>
                <a:spcPct val="80000"/>
              </a:lnSpc>
              <a:spcBef>
                <a:spcPts val="2400"/>
              </a:spcBef>
              <a:spcAft>
                <a:spcPts val="0"/>
              </a:spcAft>
              <a:buClr>
                <a:srgbClr val="888888"/>
              </a:buClr>
              <a:buSzPct val="100000"/>
              <a:buFont typeface="Noto Sans Symbols"/>
              <a:buNone/>
            </a:pPr>
            <a:r>
              <a:t/>
            </a:r>
            <a:endParaRPr b="0" i="0" sz="2400" u="none">
              <a:solidFill>
                <a:schemeClr val="dk1"/>
              </a:solidFill>
              <a:latin typeface="Rambla"/>
              <a:ea typeface="Rambla"/>
              <a:cs typeface="Rambla"/>
              <a:sym typeface="Rambla"/>
            </a:endParaRPr>
          </a:p>
          <a:p>
            <a:pPr indent="0" lvl="0" marL="0" marR="0" rtl="0" algn="l">
              <a:lnSpc>
                <a:spcPct val="80000"/>
              </a:lnSpc>
              <a:spcBef>
                <a:spcPts val="2400"/>
              </a:spcBef>
              <a:spcAft>
                <a:spcPts val="0"/>
              </a:spcAft>
              <a:buClr>
                <a:srgbClr val="888888"/>
              </a:buClr>
              <a:buSzPct val="100000"/>
              <a:buFont typeface="Noto Sans Symbols"/>
              <a:buNone/>
            </a:pPr>
            <a:r>
              <a:t/>
            </a:r>
            <a:endParaRPr b="0" i="0" sz="2400" u="none">
              <a:solidFill>
                <a:schemeClr val="dk1"/>
              </a:solidFill>
              <a:latin typeface="Rambla"/>
              <a:ea typeface="Rambla"/>
              <a:cs typeface="Rambla"/>
              <a:sym typeface="Rambla"/>
            </a:endParaRPr>
          </a:p>
          <a:p>
            <a:pPr indent="0" lvl="0" marL="0" marR="0" rtl="0" algn="l">
              <a:lnSpc>
                <a:spcPct val="80000"/>
              </a:lnSpc>
              <a:spcBef>
                <a:spcPts val="2400"/>
              </a:spcBef>
              <a:spcAft>
                <a:spcPts val="0"/>
              </a:spcAft>
              <a:buClr>
                <a:srgbClr val="888888"/>
              </a:buClr>
              <a:buSzPct val="100000"/>
              <a:buFont typeface="Noto Sans Symbols"/>
              <a:buNone/>
            </a:pPr>
            <a:r>
              <a:t/>
            </a:r>
            <a:endParaRPr b="0" i="0" sz="2400" u="none">
              <a:solidFill>
                <a:schemeClr val="dk1"/>
              </a:solidFill>
              <a:latin typeface="Rambla"/>
              <a:ea typeface="Rambla"/>
              <a:cs typeface="Rambla"/>
              <a:sym typeface="Rambla"/>
            </a:endParaRPr>
          </a:p>
          <a:p>
            <a:pPr indent="0" lvl="0" marL="0" marR="0" rtl="0" algn="l">
              <a:lnSpc>
                <a:spcPct val="80000"/>
              </a:lnSpc>
              <a:spcBef>
                <a:spcPts val="2400"/>
              </a:spcBef>
              <a:spcAft>
                <a:spcPts val="0"/>
              </a:spcAft>
              <a:buClr>
                <a:srgbClr val="888888"/>
              </a:buClr>
              <a:buSzPct val="100000"/>
              <a:buFont typeface="Noto Sans Symbols"/>
              <a:buNone/>
            </a:pPr>
            <a:r>
              <a:t/>
            </a:r>
            <a:endParaRPr b="0" i="0" sz="2400" u="none">
              <a:solidFill>
                <a:schemeClr val="dk1"/>
              </a:solidFill>
              <a:latin typeface="Rambla"/>
              <a:ea typeface="Rambla"/>
              <a:cs typeface="Rambla"/>
              <a:sym typeface="Rambla"/>
            </a:endParaRPr>
          </a:p>
          <a:p>
            <a:pPr indent="0" lvl="0" marL="0" marR="0" rtl="0" algn="l">
              <a:lnSpc>
                <a:spcPct val="80000"/>
              </a:lnSpc>
              <a:spcBef>
                <a:spcPts val="6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                      PC=PC+(±B)</a:t>
            </a:r>
          </a:p>
          <a:p>
            <a:pPr indent="0" lvl="0" marL="0" marR="0" rtl="0" algn="l">
              <a:lnSpc>
                <a:spcPct val="80000"/>
              </a:lnSpc>
              <a:spcBef>
                <a:spcPts val="18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В – относително отместване.</a:t>
            </a:r>
          </a:p>
          <a:p>
            <a:pPr indent="0" lvl="0" marL="0" marR="0" rtl="0" algn="l">
              <a:lnSpc>
                <a:spcPct val="80000"/>
              </a:lnSpc>
              <a:spcBef>
                <a:spcPts val="6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-127&lt;В&lt;+129 (256 bit). При по-голямо |В| - да се използва команда за безусловен преход.</a:t>
            </a:r>
          </a:p>
          <a:p>
            <a:pPr indent="0" lvl="0" marL="0" marR="0" rtl="0" algn="ctr">
              <a:spcBef>
                <a:spcPts val="400"/>
              </a:spcBef>
              <a:spcAft>
                <a:spcPts val="0"/>
              </a:spcAft>
              <a:buClr>
                <a:srgbClr val="888888"/>
              </a:buClr>
              <a:buSzPct val="25000"/>
              <a:buFont typeface="Arial"/>
              <a:buNone/>
            </a:pPr>
            <a:r>
              <a:t/>
            </a:r>
            <a:endParaRPr b="0" i="0" sz="2000" u="none">
              <a:solidFill>
                <a:schemeClr val="dk1"/>
              </a:solidFill>
              <a:latin typeface="Rambla"/>
              <a:ea typeface="Rambla"/>
              <a:cs typeface="Rambla"/>
              <a:sym typeface="Rambla"/>
            </a:endParaRPr>
          </a:p>
        </p:txBody>
      </p:sp>
      <p:grpSp>
        <p:nvGrpSpPr>
          <p:cNvPr id="271" name="Shape 271"/>
          <p:cNvGrpSpPr/>
          <p:nvPr/>
        </p:nvGrpSpPr>
        <p:grpSpPr>
          <a:xfrm>
            <a:off x="558481" y="2209800"/>
            <a:ext cx="4699318" cy="2686050"/>
            <a:chOff x="2939567" y="9353550"/>
            <a:chExt cx="7633183" cy="4600575"/>
          </a:xfrm>
        </p:grpSpPr>
        <p:sp>
          <p:nvSpPr>
            <p:cNvPr id="272" name="Shape 272"/>
            <p:cNvSpPr txBox="1"/>
            <p:nvPr/>
          </p:nvSpPr>
          <p:spPr>
            <a:xfrm>
              <a:off x="5238750" y="1093470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КОД</a:t>
              </a:r>
            </a:p>
          </p:txBody>
        </p:sp>
        <p:sp>
          <p:nvSpPr>
            <p:cNvPr id="273" name="Shape 273"/>
            <p:cNvSpPr txBox="1"/>
            <p:nvPr/>
          </p:nvSpPr>
          <p:spPr>
            <a:xfrm>
              <a:off x="5238750" y="11477625"/>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В</a:t>
              </a:r>
            </a:p>
          </p:txBody>
        </p:sp>
        <p:sp>
          <p:nvSpPr>
            <p:cNvPr id="274" name="Shape 274"/>
            <p:cNvSpPr txBox="1"/>
            <p:nvPr/>
          </p:nvSpPr>
          <p:spPr>
            <a:xfrm>
              <a:off x="5238750" y="1202055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КОД</a:t>
              </a:r>
            </a:p>
          </p:txBody>
        </p:sp>
        <p:cxnSp>
          <p:nvCxnSpPr>
            <p:cNvPr id="275" name="Shape 275"/>
            <p:cNvCxnSpPr/>
            <p:nvPr/>
          </p:nvCxnSpPr>
          <p:spPr>
            <a:xfrm flipH="1">
              <a:off x="5222875" y="9556750"/>
              <a:ext cx="31750" cy="4397375"/>
            </a:xfrm>
            <a:prstGeom prst="straightConnector1">
              <a:avLst/>
            </a:prstGeom>
            <a:noFill/>
            <a:ln cap="flat" cmpd="sng" w="9525">
              <a:solidFill>
                <a:srgbClr val="000000"/>
              </a:solidFill>
              <a:prstDash val="solid"/>
              <a:miter lim="800000"/>
              <a:headEnd len="med" w="med" type="none"/>
              <a:tailEnd len="med" w="med" type="none"/>
            </a:ln>
          </p:spPr>
        </p:cxnSp>
        <p:sp>
          <p:nvSpPr>
            <p:cNvPr id="276" name="Shape 276"/>
            <p:cNvSpPr txBox="1"/>
            <p:nvPr/>
          </p:nvSpPr>
          <p:spPr>
            <a:xfrm>
              <a:off x="3640137" y="9353550"/>
              <a:ext cx="1439862" cy="4489450"/>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-В</a:t>
              </a:r>
            </a:p>
            <a:p>
              <a:pPr indent="0" lvl="0" marL="0" marR="0" rtl="0" algn="ctr">
                <a:lnSpc>
                  <a:spcPct val="100000"/>
                </a:lnSpc>
                <a:spcBef>
                  <a:spcPts val="1000"/>
                </a:spcBef>
                <a:spcAft>
                  <a:spcPts val="0"/>
                </a:spcAft>
                <a:buClr>
                  <a:schemeClr val="dk1"/>
                </a:buClr>
                <a:buFont typeface="Arial"/>
                <a:buNone/>
              </a:pPr>
              <a:r>
                <a:t/>
              </a:r>
              <a:endParaRPr b="0" i="0" sz="1800" u="none">
                <a:solidFill>
                  <a:schemeClr val="dk1"/>
                </a:solidFill>
                <a:latin typeface="Rambla"/>
                <a:ea typeface="Rambla"/>
                <a:cs typeface="Rambla"/>
                <a:sym typeface="Rambla"/>
              </a:endParaRPr>
            </a:p>
            <a:p>
              <a:pPr indent="0" lvl="0" marL="0" marR="0" rtl="0" algn="ctr">
                <a:lnSpc>
                  <a:spcPct val="100000"/>
                </a:lnSpc>
                <a:spcBef>
                  <a:spcPts val="100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PC</a:t>
              </a:r>
            </a:p>
            <a:p>
              <a:pPr indent="0" lvl="0" marL="0" marR="0" rtl="0" algn="ctr">
                <a:lnSpc>
                  <a:spcPct val="100000"/>
                </a:lnSpc>
                <a:spcBef>
                  <a:spcPts val="1000"/>
                </a:spcBef>
                <a:spcAft>
                  <a:spcPts val="0"/>
                </a:spcAft>
                <a:buClr>
                  <a:schemeClr val="dk1"/>
                </a:buClr>
                <a:buFont typeface="Arial"/>
                <a:buNone/>
              </a:pPr>
              <a:r>
                <a:t/>
              </a:r>
              <a:endParaRPr b="0" i="0" sz="1800" u="none">
                <a:solidFill>
                  <a:schemeClr val="dk1"/>
                </a:solidFill>
                <a:latin typeface="Rambla"/>
                <a:ea typeface="Rambla"/>
                <a:cs typeface="Rambla"/>
                <a:sym typeface="Rambla"/>
              </a:endParaRPr>
            </a:p>
            <a:p>
              <a:pPr indent="0" lvl="0" marL="0" marR="0" rtl="0" algn="ctr">
                <a:lnSpc>
                  <a:spcPct val="100000"/>
                </a:lnSpc>
                <a:spcBef>
                  <a:spcPts val="1000"/>
                </a:spcBef>
                <a:spcAft>
                  <a:spcPts val="0"/>
                </a:spcAft>
                <a:buClr>
                  <a:schemeClr val="dk1"/>
                </a:buClr>
                <a:buFont typeface="Arial"/>
                <a:buNone/>
              </a:pPr>
              <a:r>
                <a:t/>
              </a:r>
              <a:endParaRPr b="0" i="0" sz="1800" u="none">
                <a:solidFill>
                  <a:schemeClr val="dk1"/>
                </a:solidFill>
                <a:latin typeface="Rambla"/>
                <a:ea typeface="Rambla"/>
                <a:cs typeface="Rambla"/>
                <a:sym typeface="Rambla"/>
              </a:endParaRPr>
            </a:p>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+В</a:t>
              </a:r>
            </a:p>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sp>
          <p:nvSpPr>
            <p:cNvPr id="277" name="Shape 277"/>
            <p:cNvSpPr txBox="1"/>
            <p:nvPr/>
          </p:nvSpPr>
          <p:spPr>
            <a:xfrm>
              <a:off x="7315200" y="11322050"/>
              <a:ext cx="3257550" cy="1425575"/>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Команда</a:t>
              </a:r>
            </a:p>
            <a:p>
              <a:pPr indent="0" lvl="0" marL="0" marR="0" rtl="0" algn="l">
                <a:lnSpc>
                  <a:spcPct val="100000"/>
                </a:lnSpc>
                <a:spcBef>
                  <a:spcPts val="160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Следваща команда</a:t>
              </a:r>
            </a:p>
            <a:p>
              <a:pPr indent="0" lvl="0" marL="0" marR="0" rtl="0" algn="l">
                <a:lnSpc>
                  <a:spcPct val="100000"/>
                </a:lnSpc>
                <a:spcBef>
                  <a:spcPts val="1000"/>
                </a:spcBef>
                <a:spcAft>
                  <a:spcPts val="0"/>
                </a:spcAft>
                <a:buNone/>
              </a:pPr>
              <a:r>
                <a:t/>
              </a:r>
              <a:endParaRPr b="0" i="0" sz="1800" u="none">
                <a:solidFill>
                  <a:schemeClr val="dk1"/>
                </a:solidFill>
                <a:latin typeface="Rambla"/>
                <a:ea typeface="Rambla"/>
                <a:cs typeface="Rambla"/>
                <a:sym typeface="Rambla"/>
              </a:endParaRPr>
            </a:p>
          </p:txBody>
        </p:sp>
        <p:cxnSp>
          <p:nvCxnSpPr>
            <p:cNvPr id="278" name="Shape 278"/>
            <p:cNvCxnSpPr/>
            <p:nvPr/>
          </p:nvCxnSpPr>
          <p:spPr>
            <a:xfrm>
              <a:off x="7397750" y="12020550"/>
              <a:ext cx="2063750" cy="0"/>
            </a:xfrm>
            <a:prstGeom prst="straightConnector1">
              <a:avLst/>
            </a:prstGeom>
            <a:noFill/>
            <a:ln cap="flat" cmpd="sng" w="9525">
              <a:solidFill>
                <a:srgbClr val="000000"/>
              </a:solidFill>
              <a:prstDash val="solid"/>
              <a:miter lim="800000"/>
              <a:headEnd len="med" w="med" type="none"/>
              <a:tailEnd len="med" w="med" type="none"/>
            </a:ln>
          </p:spPr>
        </p:cxnSp>
        <p:cxnSp>
          <p:nvCxnSpPr>
            <p:cNvPr id="279" name="Shape 279"/>
            <p:cNvCxnSpPr/>
            <p:nvPr/>
          </p:nvCxnSpPr>
          <p:spPr>
            <a:xfrm>
              <a:off x="7397750" y="10934700"/>
              <a:ext cx="2063750" cy="0"/>
            </a:xfrm>
            <a:prstGeom prst="straightConnector1">
              <a:avLst/>
            </a:prstGeom>
            <a:noFill/>
            <a:ln cap="flat" cmpd="sng" w="9525">
              <a:solidFill>
                <a:srgbClr val="000000"/>
              </a:solidFill>
              <a:prstDash val="solid"/>
              <a:miter lim="800000"/>
              <a:headEnd len="med" w="med" type="none"/>
              <a:tailEnd len="med" w="med" type="none"/>
            </a:ln>
          </p:spPr>
        </p:cxnSp>
        <p:cxnSp>
          <p:nvCxnSpPr>
            <p:cNvPr id="280" name="Shape 280"/>
            <p:cNvCxnSpPr/>
            <p:nvPr/>
          </p:nvCxnSpPr>
          <p:spPr>
            <a:xfrm>
              <a:off x="4699000" y="11188700"/>
              <a:ext cx="381000" cy="0"/>
            </a:xfrm>
            <a:prstGeom prst="straightConnector1">
              <a:avLst/>
            </a:prstGeom>
            <a:noFill/>
            <a:ln cap="flat" cmpd="sng" w="9525">
              <a:solidFill>
                <a:srgbClr val="000000"/>
              </a:solidFill>
              <a:prstDash val="solid"/>
              <a:miter lim="800000"/>
              <a:headEnd len="med" w="med" type="none"/>
              <a:tailEnd len="lg" w="lg" type="triangle"/>
            </a:ln>
          </p:spPr>
        </p:cxnSp>
        <p:sp>
          <p:nvSpPr>
            <p:cNvPr id="281" name="Shape 281"/>
            <p:cNvSpPr/>
            <p:nvPr/>
          </p:nvSpPr>
          <p:spPr>
            <a:xfrm>
              <a:off x="3148012" y="9636125"/>
              <a:ext cx="915987" cy="1595437"/>
            </a:xfrm>
            <a:custGeom>
              <a:pathLst>
                <a:path extrusionOk="0" h="120000" w="120000">
                  <a:moveTo>
                    <a:pt x="120000" y="116776"/>
                  </a:moveTo>
                  <a:cubicBezTo>
                    <a:pt x="118752" y="118328"/>
                    <a:pt x="117504" y="120000"/>
                    <a:pt x="101282" y="116776"/>
                  </a:cubicBezTo>
                  <a:cubicBezTo>
                    <a:pt x="85060" y="113552"/>
                    <a:pt x="36395" y="110567"/>
                    <a:pt x="22253" y="97671"/>
                  </a:cubicBezTo>
                  <a:cubicBezTo>
                    <a:pt x="8110" y="84776"/>
                    <a:pt x="0" y="55641"/>
                    <a:pt x="16013" y="39402"/>
                  </a:cubicBezTo>
                  <a:cubicBezTo>
                    <a:pt x="32027" y="23164"/>
                    <a:pt x="100658" y="6328"/>
                    <a:pt x="117920" y="0"/>
                  </a:cubicBezTo>
                </a:path>
              </a:pathLst>
            </a:custGeom>
            <a:no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2" name="Shape 282"/>
            <p:cNvSpPr/>
            <p:nvPr/>
          </p:nvSpPr>
          <p:spPr>
            <a:xfrm rot="-360000">
              <a:off x="3022600" y="11610975"/>
              <a:ext cx="915987" cy="1636712"/>
            </a:xfrm>
            <a:custGeom>
              <a:pathLst>
                <a:path extrusionOk="0" h="120000" w="120000">
                  <a:moveTo>
                    <a:pt x="120000" y="116776"/>
                  </a:moveTo>
                  <a:cubicBezTo>
                    <a:pt x="118752" y="118328"/>
                    <a:pt x="117504" y="120000"/>
                    <a:pt x="101282" y="116776"/>
                  </a:cubicBezTo>
                  <a:cubicBezTo>
                    <a:pt x="85060" y="113552"/>
                    <a:pt x="36395" y="110567"/>
                    <a:pt x="22253" y="97671"/>
                  </a:cubicBezTo>
                  <a:cubicBezTo>
                    <a:pt x="8110" y="84776"/>
                    <a:pt x="0" y="55641"/>
                    <a:pt x="16013" y="39402"/>
                  </a:cubicBezTo>
                  <a:cubicBezTo>
                    <a:pt x="32027" y="23164"/>
                    <a:pt x="100658" y="6328"/>
                    <a:pt x="117920" y="0"/>
                  </a:cubicBezTo>
                </a:path>
              </a:pathLst>
            </a:custGeom>
            <a:no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3" name="Shape 283"/>
            <p:cNvSpPr/>
            <p:nvPr/>
          </p:nvSpPr>
          <p:spPr>
            <a:xfrm>
              <a:off x="4141787" y="11477625"/>
              <a:ext cx="652462" cy="898525"/>
            </a:xfrm>
            <a:custGeom>
              <a:pathLst>
                <a:path extrusionOk="0" h="120000" w="120000">
                  <a:moveTo>
                    <a:pt x="35328" y="0"/>
                  </a:moveTo>
                  <a:cubicBezTo>
                    <a:pt x="17518" y="26925"/>
                    <a:pt x="0" y="53851"/>
                    <a:pt x="875" y="72508"/>
                  </a:cubicBezTo>
                  <a:cubicBezTo>
                    <a:pt x="1751" y="91166"/>
                    <a:pt x="21313" y="104734"/>
                    <a:pt x="41167" y="112367"/>
                  </a:cubicBezTo>
                  <a:cubicBezTo>
                    <a:pt x="61021" y="120000"/>
                    <a:pt x="90510" y="119363"/>
                    <a:pt x="120000" y="118727"/>
                  </a:cubicBezTo>
                </a:path>
              </a:pathLst>
            </a:custGeom>
            <a:no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284" name="Shape 284"/>
          <p:cNvGrpSpPr/>
          <p:nvPr/>
        </p:nvGrpSpPr>
        <p:grpSpPr>
          <a:xfrm>
            <a:off x="6180137" y="2514600"/>
            <a:ext cx="1973262" cy="2133600"/>
            <a:chOff x="12990512" y="10902950"/>
            <a:chExt cx="3219450" cy="4198938"/>
          </a:xfrm>
        </p:grpSpPr>
        <p:sp>
          <p:nvSpPr>
            <p:cNvPr id="285" name="Shape 285"/>
            <p:cNvSpPr/>
            <p:nvPr/>
          </p:nvSpPr>
          <p:spPr>
            <a:xfrm>
              <a:off x="13065125" y="11774487"/>
              <a:ext cx="2270125" cy="1893887"/>
            </a:xfrm>
            <a:prstGeom prst="flowChartDecision">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6" name="Shape 286"/>
            <p:cNvSpPr txBox="1"/>
            <p:nvPr/>
          </p:nvSpPr>
          <p:spPr>
            <a:xfrm>
              <a:off x="13673138" y="12231687"/>
              <a:ext cx="1027112" cy="847725"/>
            </a:xfrm>
            <a:prstGeom prst="rect">
              <a:avLst/>
            </a:prstGeom>
            <a:solidFill>
              <a:srgbClr val="FFFFFF"/>
            </a:solid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Бит CCR</a:t>
              </a:r>
            </a:p>
          </p:txBody>
        </p:sp>
        <p:cxnSp>
          <p:nvCxnSpPr>
            <p:cNvPr id="287" name="Shape 287"/>
            <p:cNvCxnSpPr/>
            <p:nvPr/>
          </p:nvCxnSpPr>
          <p:spPr>
            <a:xfrm>
              <a:off x="14192250" y="10902950"/>
              <a:ext cx="0" cy="890587"/>
            </a:xfrm>
            <a:prstGeom prst="straightConnector1">
              <a:avLst/>
            </a:prstGeom>
            <a:noFill/>
            <a:ln cap="flat" cmpd="sng" w="9525">
              <a:solidFill>
                <a:srgbClr val="000000"/>
              </a:solidFill>
              <a:prstDash val="solid"/>
              <a:miter lim="800000"/>
              <a:headEnd len="med" w="med" type="none"/>
              <a:tailEnd len="lg" w="lg" type="triangle"/>
            </a:ln>
          </p:spPr>
        </p:cxnSp>
        <p:cxnSp>
          <p:nvCxnSpPr>
            <p:cNvPr id="288" name="Shape 288"/>
            <p:cNvCxnSpPr/>
            <p:nvPr/>
          </p:nvCxnSpPr>
          <p:spPr>
            <a:xfrm>
              <a:off x="14224000" y="13668375"/>
              <a:ext cx="0" cy="890587"/>
            </a:xfrm>
            <a:prstGeom prst="straightConnector1">
              <a:avLst/>
            </a:prstGeom>
            <a:noFill/>
            <a:ln cap="flat" cmpd="sng" w="9525">
              <a:solidFill>
                <a:srgbClr val="000000"/>
              </a:solidFill>
              <a:prstDash val="solid"/>
              <a:miter lim="800000"/>
              <a:headEnd len="med" w="med" type="none"/>
              <a:tailEnd len="lg" w="lg" type="triangle"/>
            </a:ln>
          </p:spPr>
        </p:cxnSp>
        <p:cxnSp>
          <p:nvCxnSpPr>
            <p:cNvPr id="289" name="Shape 289"/>
            <p:cNvCxnSpPr/>
            <p:nvPr/>
          </p:nvCxnSpPr>
          <p:spPr>
            <a:xfrm>
              <a:off x="15335250" y="12703175"/>
              <a:ext cx="874712" cy="0"/>
            </a:xfrm>
            <a:prstGeom prst="straightConnector1">
              <a:avLst/>
            </a:prstGeom>
            <a:noFill/>
            <a:ln cap="flat" cmpd="sng" w="9525">
              <a:solidFill>
                <a:srgbClr val="000000"/>
              </a:solidFill>
              <a:prstDash val="solid"/>
              <a:miter lim="800000"/>
              <a:headEnd len="med" w="med" type="none"/>
              <a:tailEnd len="lg" w="lg" type="triangle"/>
            </a:ln>
          </p:spPr>
        </p:cxnSp>
        <p:sp>
          <p:nvSpPr>
            <p:cNvPr id="290" name="Shape 290"/>
            <p:cNvSpPr txBox="1"/>
            <p:nvPr/>
          </p:nvSpPr>
          <p:spPr>
            <a:xfrm>
              <a:off x="15144750" y="12020550"/>
              <a:ext cx="874712"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НЕ</a:t>
              </a:r>
            </a:p>
          </p:txBody>
        </p:sp>
        <p:sp>
          <p:nvSpPr>
            <p:cNvPr id="291" name="Shape 291"/>
            <p:cNvSpPr txBox="1"/>
            <p:nvPr/>
          </p:nvSpPr>
          <p:spPr>
            <a:xfrm>
              <a:off x="14333538" y="13760450"/>
              <a:ext cx="1033462" cy="542925"/>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ДА</a:t>
              </a:r>
            </a:p>
          </p:txBody>
        </p:sp>
        <p:sp>
          <p:nvSpPr>
            <p:cNvPr id="292" name="Shape 292"/>
            <p:cNvSpPr txBox="1"/>
            <p:nvPr/>
          </p:nvSpPr>
          <p:spPr>
            <a:xfrm>
              <a:off x="12990512" y="14558963"/>
              <a:ext cx="2503487"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РС=РС+2</a:t>
              </a:r>
            </a:p>
          </p:txBody>
        </p:sp>
      </p:grpSp>
      <p:sp>
        <p:nvSpPr>
          <p:cNvPr id="293" name="Shape 293"/>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294" name="Shape 294"/>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295" name="Shape 295"/>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idx="1" type="subTitle"/>
          </p:nvPr>
        </p:nvSpPr>
        <p:spPr>
          <a:xfrm>
            <a:off x="304800" y="533400"/>
            <a:ext cx="8534400" cy="53340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600" u="none">
              <a:solidFill>
                <a:schemeClr val="dk1"/>
              </a:solidFill>
              <a:latin typeface="Arial"/>
              <a:ea typeface="Arial"/>
              <a:cs typeface="Arial"/>
              <a:sym typeface="Arial"/>
            </a:endParaRPr>
          </a:p>
          <a:p>
            <a:pPr indent="0" lvl="0" marL="0" marR="0" rtl="0" algn="ctr">
              <a:lnSpc>
                <a:spcPct val="100000"/>
              </a:lnSpc>
              <a:spcBef>
                <a:spcPts val="520"/>
              </a:spcBef>
              <a:spcAft>
                <a:spcPts val="0"/>
              </a:spcAft>
              <a:buClr>
                <a:schemeClr val="dk1"/>
              </a:buClr>
              <a:buSzPct val="25000"/>
              <a:buFont typeface="Arial"/>
              <a:buNone/>
            </a:pPr>
            <a:r>
              <a:rPr b="1" i="0" lang="en-US" sz="2600" u="none">
                <a:solidFill>
                  <a:schemeClr val="dk1"/>
                </a:solidFill>
                <a:latin typeface="Rambla"/>
                <a:ea typeface="Rambla"/>
                <a:cs typeface="Rambla"/>
                <a:sym typeface="Rambla"/>
              </a:rPr>
              <a:t>Методи за адресация (типове адресация) в НС11</a:t>
            </a:r>
          </a:p>
          <a:p>
            <a:pPr indent="0" lvl="0" marL="0" marR="0" rtl="0" algn="l">
              <a:lnSpc>
                <a:spcPct val="100000"/>
              </a:lnSpc>
              <a:spcBef>
                <a:spcPts val="360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Вътрешна</a:t>
            </a:r>
            <a:r>
              <a:rPr b="0" i="0" lang="en-US" sz="2400" u="none">
                <a:solidFill>
                  <a:schemeClr val="dk1"/>
                </a:solidFill>
                <a:latin typeface="Rambla"/>
                <a:ea typeface="Rambla"/>
                <a:cs typeface="Rambla"/>
                <a:sym typeface="Rambla"/>
              </a:rPr>
              <a:t> (Inherent)</a:t>
            </a:r>
          </a:p>
          <a:p>
            <a:pPr indent="0" lvl="0" marL="0" marR="0" rtl="0" algn="l">
              <a:lnSpc>
                <a:spcPct val="100000"/>
              </a:lnSpc>
              <a:spcBef>
                <a:spcPts val="1200"/>
              </a:spcBef>
              <a:spcAft>
                <a:spcPts val="0"/>
              </a:spcAft>
              <a:buClr>
                <a:srgbClr val="888888"/>
              </a:buClr>
              <a:buSzPct val="25000"/>
              <a:buFont typeface="Arial"/>
              <a:buNone/>
            </a:pPr>
            <a:r>
              <a:t/>
            </a:r>
            <a:endParaRPr b="0" i="0" sz="24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В този адресен режим </a:t>
            </a:r>
            <a:r>
              <a:rPr b="1" i="1" lang="en-US" sz="2400" u="none">
                <a:solidFill>
                  <a:schemeClr val="dk1"/>
                </a:solidFill>
                <a:latin typeface="Rambla"/>
                <a:ea typeface="Rambla"/>
                <a:cs typeface="Rambla"/>
                <a:sym typeface="Rambla"/>
              </a:rPr>
              <a:t>цялата информация за изпълнение на инструкцията се съдържа в КОД. </a:t>
            </a:r>
          </a:p>
          <a:p>
            <a:pPr indent="0" lvl="0" marL="0" marR="0" rtl="0" algn="l">
              <a:lnSpc>
                <a:spcPct val="100000"/>
              </a:lnSpc>
              <a:spcBef>
                <a:spcPts val="12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Използва се само за работа с вътрешните регистри (акумулатори, индексни регистри, контролни инструкции без аргументи). </a:t>
            </a:r>
          </a:p>
          <a:p>
            <a:pPr indent="0" lvl="0" marL="0" marR="0" rtl="0" algn="l">
              <a:lnSpc>
                <a:spcPct val="100000"/>
              </a:lnSpc>
              <a:spcBef>
                <a:spcPts val="12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1 или 2-байтова инструкция.</a:t>
            </a:r>
          </a:p>
        </p:txBody>
      </p:sp>
      <p:sp>
        <p:nvSpPr>
          <p:cNvPr id="301" name="Shape 301"/>
          <p:cNvSpPr txBox="1"/>
          <p:nvPr/>
        </p:nvSpPr>
        <p:spPr>
          <a:xfrm>
            <a:off x="4446587" y="1939925"/>
            <a:ext cx="838200" cy="5334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US" sz="2400" u="none">
                <a:solidFill>
                  <a:schemeClr val="dk1"/>
                </a:solidFill>
                <a:latin typeface="Calibri"/>
                <a:ea typeface="Calibri"/>
                <a:cs typeface="Calibri"/>
                <a:sym typeface="Calibri"/>
              </a:rPr>
              <a:t>КОД</a:t>
            </a:r>
          </a:p>
          <a:p>
            <a:pPr indent="0" lvl="0" marL="0" marR="0" rtl="0" algn="l">
              <a:lnSpc>
                <a:spcPct val="100000"/>
              </a:lnSpc>
              <a:spcBef>
                <a:spcPts val="1000"/>
              </a:spcBef>
              <a:spcAft>
                <a:spcPts val="0"/>
              </a:spcAft>
              <a:buNone/>
            </a:pPr>
            <a:r>
              <a:t/>
            </a:r>
            <a:endParaRPr b="0" i="0" sz="2400" u="none">
              <a:solidFill>
                <a:schemeClr val="dk1"/>
              </a:solidFill>
              <a:latin typeface="Times New Roman"/>
              <a:ea typeface="Times New Roman"/>
              <a:cs typeface="Times New Roman"/>
              <a:sym typeface="Times New Roman"/>
            </a:endParaRPr>
          </a:p>
        </p:txBody>
      </p:sp>
      <p:sp>
        <p:nvSpPr>
          <p:cNvPr id="302" name="Shape 302"/>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03" name="Shape 303"/>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04" name="Shape 304"/>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000" u="none">
              <a:solidFill>
                <a:schemeClr val="dk1"/>
              </a:solidFill>
              <a:latin typeface="Arial"/>
              <a:ea typeface="Arial"/>
              <a:cs typeface="Arial"/>
              <a:sym typeface="Arial"/>
            </a:endParaRPr>
          </a:p>
          <a:p>
            <a:pPr indent="0" lvl="0" marL="0" marR="0" rtl="0" algn="ctr">
              <a:lnSpc>
                <a:spcPct val="100000"/>
              </a:lnSpc>
              <a:spcBef>
                <a:spcPts val="4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ОРГАНИЗАЦИЯ НА ПАМЕТТА В ЕМК фамилия НС11Е1</a:t>
            </a:r>
          </a:p>
          <a:p>
            <a:pPr indent="0" lvl="0" marL="0" marR="0" rtl="0" algn="ctr">
              <a:lnSpc>
                <a:spcPct val="100000"/>
              </a:lnSpc>
              <a:spcBef>
                <a:spcPts val="1200"/>
              </a:spcBef>
              <a:spcAft>
                <a:spcPts val="0"/>
              </a:spcAft>
              <a:buClr>
                <a:schemeClr val="dk1"/>
              </a:buClr>
              <a:buSzPct val="25000"/>
              <a:buFont typeface="Arial"/>
              <a:buNone/>
            </a:pPr>
            <a:r>
              <a:rPr b="1" i="1" lang="en-US" sz="2000" u="none">
                <a:solidFill>
                  <a:schemeClr val="dk1"/>
                </a:solidFill>
                <a:latin typeface="Rambla"/>
                <a:ea typeface="Rambla"/>
                <a:cs typeface="Rambla"/>
                <a:sym typeface="Rambla"/>
              </a:rPr>
              <a:t>Карти на паметта  на ЕМК НС11Е1 в различните режими на работа</a:t>
            </a:r>
          </a:p>
        </p:txBody>
      </p:sp>
      <p:pic>
        <p:nvPicPr>
          <p:cNvPr id="310" name="Shape 310"/>
          <p:cNvPicPr preferRelativeResize="0"/>
          <p:nvPr/>
        </p:nvPicPr>
        <p:blipFill rotWithShape="1">
          <a:blip r:embed="rId3">
            <a:alphaModFix/>
          </a:blip>
          <a:srcRect b="0" l="0" r="0" t="0"/>
          <a:stretch/>
        </p:blipFill>
        <p:spPr>
          <a:xfrm>
            <a:off x="514350" y="1981200"/>
            <a:ext cx="8096250" cy="4375150"/>
          </a:xfrm>
          <a:prstGeom prst="rect">
            <a:avLst/>
          </a:prstGeom>
          <a:noFill/>
          <a:ln>
            <a:noFill/>
          </a:ln>
        </p:spPr>
      </p:pic>
      <p:sp>
        <p:nvSpPr>
          <p:cNvPr id="311" name="Shape 311"/>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12" name="Shape 312"/>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13" name="Shape 313"/>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Shape 318"/>
          <p:cNvSpPr txBox="1"/>
          <p:nvPr>
            <p:ph idx="1" type="subTitle"/>
          </p:nvPr>
        </p:nvSpPr>
        <p:spPr>
          <a:xfrm>
            <a:off x="304800" y="533400"/>
            <a:ext cx="8534400" cy="57912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80000"/>
              </a:lnSpc>
              <a:spcBef>
                <a:spcPts val="0"/>
              </a:spcBef>
              <a:spcAft>
                <a:spcPts val="0"/>
              </a:spcAft>
              <a:buClr>
                <a:srgbClr val="888888"/>
              </a:buClr>
              <a:buSzPct val="25000"/>
              <a:buFont typeface="Arial"/>
              <a:buNone/>
            </a:pPr>
            <a:r>
              <a:t/>
            </a:r>
            <a:endParaRPr b="1" i="0" sz="2400" u="none">
              <a:solidFill>
                <a:schemeClr val="dk1"/>
              </a:solidFill>
              <a:latin typeface="Arial"/>
              <a:ea typeface="Arial"/>
              <a:cs typeface="Arial"/>
              <a:sym typeface="Arial"/>
            </a:endParaRPr>
          </a:p>
          <a:p>
            <a:pPr indent="0" lvl="0" marL="0" marR="0" rtl="0" algn="ctr">
              <a:lnSpc>
                <a:spcPct val="8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ОРГАНИЗАЦИЯ НА ПАМЕТТА В ЕМК НС11Е</a:t>
            </a:r>
          </a:p>
          <a:p>
            <a:pPr indent="0" lvl="0" marL="0" marR="0" rtl="0" algn="l">
              <a:lnSpc>
                <a:spcPct val="80000"/>
              </a:lnSpc>
              <a:spcBef>
                <a:spcPts val="48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l">
              <a:lnSpc>
                <a:spcPct val="80000"/>
              </a:lnSpc>
              <a:spcBef>
                <a:spcPts val="48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карти на паметта – различни за 3-те фамилии схеми от серията Е на ЕМК НС11 (еднакви за режими ЕМК и МП);</a:t>
            </a:r>
          </a:p>
          <a:p>
            <a:pPr indent="0" lvl="0" marL="0" marR="0" rtl="0" algn="l">
              <a:lnSpc>
                <a:spcPct val="80000"/>
              </a:lnSpc>
              <a:spcBef>
                <a:spcPts val="48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различни карти (разпределение на адресното пространство за отделните режими на работа (Bootstrap, Test);</a:t>
            </a:r>
          </a:p>
          <a:p>
            <a:pPr indent="0" lvl="0" marL="0" marR="0" rtl="0" algn="l">
              <a:lnSpc>
                <a:spcPct val="80000"/>
              </a:lnSpc>
              <a:spcBef>
                <a:spcPts val="48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RAM ($0000-$01FF, 512 bit) - от адрес $0000 след Reset, възможна промяна – от регистър INIT (всяка 4K област $x000);</a:t>
            </a:r>
          </a:p>
          <a:p>
            <a:pPr indent="0" lvl="0" marL="0" marR="0" rtl="0" algn="l">
              <a:lnSpc>
                <a:spcPct val="80000"/>
              </a:lnSpc>
              <a:spcBef>
                <a:spcPts val="48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регистров блок ($1000-$103F, 64 bit) – от адрес $1000 след Reset, възможна промяна – от регистър INIT (всяка 4K област $x000); </a:t>
            </a:r>
          </a:p>
          <a:p>
            <a:pPr indent="0" lvl="0" marL="0" marR="0" rtl="0" algn="l">
              <a:lnSpc>
                <a:spcPct val="80000"/>
              </a:lnSpc>
              <a:spcBef>
                <a:spcPts val="480"/>
              </a:spcBef>
              <a:spcAft>
                <a:spcPts val="0"/>
              </a:spcAft>
              <a:buClr>
                <a:schemeClr val="dk1"/>
              </a:buClr>
              <a:buSzPct val="100000"/>
              <a:buFont typeface="Noto Sans Symbols"/>
              <a:buChar char="➢"/>
            </a:pPr>
            <a:r>
              <a:rPr b="1" i="1" lang="en-US" sz="2400" u="none">
                <a:solidFill>
                  <a:schemeClr val="dk1"/>
                </a:solidFill>
                <a:latin typeface="Rambla"/>
                <a:ea typeface="Rambla"/>
                <a:cs typeface="Rambla"/>
                <a:sym typeface="Rambla"/>
              </a:rPr>
              <a:t> Приоритет</a:t>
            </a:r>
            <a:r>
              <a:rPr b="1" i="0" lang="en-US" sz="2400" u="none">
                <a:solidFill>
                  <a:schemeClr val="dk1"/>
                </a:solidFill>
                <a:latin typeface="Rambla"/>
                <a:ea typeface="Rambla"/>
                <a:cs typeface="Rambla"/>
                <a:sym typeface="Rambla"/>
              </a:rPr>
              <a:t>: </a:t>
            </a:r>
            <a:r>
              <a:rPr b="0" i="0" lang="en-US" sz="2400" u="none">
                <a:solidFill>
                  <a:schemeClr val="dk1"/>
                </a:solidFill>
                <a:latin typeface="Rambla"/>
                <a:ea typeface="Rambla"/>
                <a:cs typeface="Rambla"/>
                <a:sym typeface="Rambla"/>
              </a:rPr>
              <a:t>Регистри→ RAM → ROM. Презастъпване – спазване на приоритета! </a:t>
            </a:r>
          </a:p>
        </p:txBody>
      </p:sp>
      <p:sp>
        <p:nvSpPr>
          <p:cNvPr id="319" name="Shape 31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20" name="Shape 32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21" name="Shape 32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idx="1" type="subTitle"/>
          </p:nvPr>
        </p:nvSpPr>
        <p:spPr>
          <a:xfrm>
            <a:off x="304800" y="762000"/>
            <a:ext cx="8534400" cy="57150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НС11 – ПРОГРАМЕН МОДЕЛ (РЕГИСТРИ)</a:t>
            </a:r>
          </a:p>
          <a:p>
            <a:pPr indent="0" lvl="0" marL="0" marR="0" rtl="0" algn="l">
              <a:lnSpc>
                <a:spcPct val="100000"/>
              </a:lnSpc>
              <a:spcBef>
                <a:spcPts val="120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Включва всички налични регистри в ЦП (6 бр.): </a:t>
            </a:r>
          </a:p>
          <a:p>
            <a:pPr indent="0" lvl="0" marL="0" marR="0" rtl="0" algn="l">
              <a:lnSpc>
                <a:spcPct val="100000"/>
              </a:lnSpc>
              <a:spcBef>
                <a:spcPts val="960"/>
              </a:spcBef>
              <a:spcAft>
                <a:spcPts val="0"/>
              </a:spcAft>
              <a:buClr>
                <a:schemeClr val="dk1"/>
              </a:buClr>
              <a:buSzPct val="25000"/>
              <a:buFont typeface="Arial"/>
              <a:buNone/>
            </a:pPr>
            <a:r>
              <a:rPr b="1" i="0" lang="en-US" sz="1800" u="none">
                <a:solidFill>
                  <a:schemeClr val="dk1"/>
                </a:solidFill>
                <a:latin typeface="Rambla"/>
                <a:ea typeface="Rambla"/>
                <a:cs typeface="Rambla"/>
                <a:sym typeface="Rambla"/>
              </a:rPr>
              <a:t>АСС А</a:t>
            </a:r>
            <a:r>
              <a:rPr b="0" i="0" lang="en-US" sz="1800" u="none">
                <a:solidFill>
                  <a:schemeClr val="dk1"/>
                </a:solidFill>
                <a:latin typeface="Rambla"/>
                <a:ea typeface="Rambla"/>
                <a:cs typeface="Rambla"/>
                <a:sym typeface="Rambla"/>
              </a:rPr>
              <a:t> (акумулатор А) - 8-битов;</a:t>
            </a:r>
          </a:p>
          <a:p>
            <a:pPr indent="0" lvl="0" marL="0" marR="0" rtl="0" algn="l">
              <a:lnSpc>
                <a:spcPct val="100000"/>
              </a:lnSpc>
              <a:spcBef>
                <a:spcPts val="360"/>
              </a:spcBef>
              <a:spcAft>
                <a:spcPts val="0"/>
              </a:spcAft>
              <a:buClr>
                <a:schemeClr val="dk1"/>
              </a:buClr>
              <a:buSzPct val="25000"/>
              <a:buFont typeface="Arial"/>
              <a:buNone/>
            </a:pPr>
            <a:r>
              <a:rPr b="1" i="0" lang="en-US" sz="1800" u="none">
                <a:solidFill>
                  <a:schemeClr val="dk1"/>
                </a:solidFill>
                <a:latin typeface="Rambla"/>
                <a:ea typeface="Rambla"/>
                <a:cs typeface="Rambla"/>
                <a:sym typeface="Rambla"/>
              </a:rPr>
              <a:t>АСС В</a:t>
            </a:r>
            <a:r>
              <a:rPr b="0" i="0" lang="en-US" sz="1800" u="none">
                <a:solidFill>
                  <a:schemeClr val="dk1"/>
                </a:solidFill>
                <a:latin typeface="Rambla"/>
                <a:ea typeface="Rambla"/>
                <a:cs typeface="Rambla"/>
                <a:sym typeface="Rambla"/>
              </a:rPr>
              <a:t> (акумулатор В)  - 8-битов /или общо 16-битов акумулатор </a:t>
            </a:r>
            <a:r>
              <a:rPr b="1" i="0" lang="en-US" sz="1800" u="none">
                <a:solidFill>
                  <a:schemeClr val="dk1"/>
                </a:solidFill>
                <a:latin typeface="Rambla"/>
                <a:ea typeface="Rambla"/>
                <a:cs typeface="Rambla"/>
                <a:sym typeface="Rambla"/>
              </a:rPr>
              <a:t>АСС</a:t>
            </a:r>
            <a:r>
              <a:rPr b="0" i="0" lang="en-US" sz="1800" u="none">
                <a:solidFill>
                  <a:schemeClr val="dk1"/>
                </a:solidFill>
                <a:latin typeface="Rambla"/>
                <a:ea typeface="Rambla"/>
                <a:cs typeface="Rambla"/>
                <a:sym typeface="Rambla"/>
              </a:rPr>
              <a:t> </a:t>
            </a:r>
            <a:r>
              <a:rPr b="1" i="0" lang="en-US" sz="1800" u="none">
                <a:solidFill>
                  <a:schemeClr val="dk1"/>
                </a:solidFill>
                <a:latin typeface="Rambla"/>
                <a:ea typeface="Rambla"/>
                <a:cs typeface="Rambla"/>
                <a:sym typeface="Rambla"/>
              </a:rPr>
              <a:t>D/</a:t>
            </a:r>
            <a:r>
              <a:rPr b="0" i="0" lang="en-US" sz="1800" u="none">
                <a:solidFill>
                  <a:schemeClr val="dk1"/>
                </a:solidFill>
                <a:latin typeface="Rambla"/>
                <a:ea typeface="Rambla"/>
                <a:cs typeface="Rambla"/>
                <a:sym typeface="Rambla"/>
              </a:rPr>
              <a:t>;</a:t>
            </a:r>
          </a:p>
          <a:p>
            <a:pPr indent="0" lvl="0" marL="0" marR="0" rtl="0" algn="l">
              <a:lnSpc>
                <a:spcPct val="100000"/>
              </a:lnSpc>
              <a:spcBef>
                <a:spcPts val="360"/>
              </a:spcBef>
              <a:spcAft>
                <a:spcPts val="0"/>
              </a:spcAft>
              <a:buClr>
                <a:schemeClr val="dk1"/>
              </a:buClr>
              <a:buSzPct val="25000"/>
              <a:buFont typeface="Arial"/>
              <a:buNone/>
            </a:pPr>
            <a:r>
              <a:rPr b="1" i="0" lang="en-US" sz="1800" u="none">
                <a:solidFill>
                  <a:schemeClr val="dk1"/>
                </a:solidFill>
                <a:latin typeface="Rambla"/>
                <a:ea typeface="Rambla"/>
                <a:cs typeface="Rambla"/>
                <a:sym typeface="Rambla"/>
              </a:rPr>
              <a:t>IX </a:t>
            </a:r>
            <a:r>
              <a:rPr b="0" i="0" lang="en-US" sz="1800" u="none">
                <a:solidFill>
                  <a:schemeClr val="dk1"/>
                </a:solidFill>
                <a:latin typeface="Rambla"/>
                <a:ea typeface="Rambla"/>
                <a:cs typeface="Rambla"/>
                <a:sym typeface="Rambla"/>
              </a:rPr>
              <a:t>(индексен регистър Х);</a:t>
            </a:r>
          </a:p>
          <a:p>
            <a:pPr indent="0" lvl="0" marL="0" marR="0" rtl="0" algn="l">
              <a:lnSpc>
                <a:spcPct val="100000"/>
              </a:lnSpc>
              <a:spcBef>
                <a:spcPts val="360"/>
              </a:spcBef>
              <a:spcAft>
                <a:spcPts val="0"/>
              </a:spcAft>
              <a:buClr>
                <a:schemeClr val="dk1"/>
              </a:buClr>
              <a:buSzPct val="25000"/>
              <a:buFont typeface="Arial"/>
              <a:buNone/>
            </a:pPr>
            <a:r>
              <a:rPr b="1" i="0" lang="en-US" sz="1800" u="none">
                <a:solidFill>
                  <a:schemeClr val="dk1"/>
                </a:solidFill>
                <a:latin typeface="Rambla"/>
                <a:ea typeface="Rambla"/>
                <a:cs typeface="Rambla"/>
                <a:sym typeface="Rambla"/>
              </a:rPr>
              <a:t>IY</a:t>
            </a:r>
            <a:r>
              <a:rPr b="0" i="0" lang="en-US" sz="1800" u="none">
                <a:solidFill>
                  <a:schemeClr val="dk1"/>
                </a:solidFill>
                <a:latin typeface="Rambla"/>
                <a:ea typeface="Rambla"/>
                <a:cs typeface="Rambla"/>
                <a:sym typeface="Rambla"/>
              </a:rPr>
              <a:t> (индексен регистър Y);</a:t>
            </a:r>
          </a:p>
          <a:p>
            <a:pPr indent="0" lvl="0" marL="0" marR="0" rtl="0" algn="l">
              <a:lnSpc>
                <a:spcPct val="100000"/>
              </a:lnSpc>
              <a:spcBef>
                <a:spcPts val="360"/>
              </a:spcBef>
              <a:spcAft>
                <a:spcPts val="0"/>
              </a:spcAft>
              <a:buClr>
                <a:schemeClr val="dk1"/>
              </a:buClr>
              <a:buSzPct val="25000"/>
              <a:buFont typeface="Arial"/>
              <a:buNone/>
            </a:pPr>
            <a:r>
              <a:rPr b="1" i="0" lang="en-US" sz="1800" u="none">
                <a:solidFill>
                  <a:schemeClr val="dk1"/>
                </a:solidFill>
                <a:latin typeface="Rambla"/>
                <a:ea typeface="Rambla"/>
                <a:cs typeface="Rambla"/>
                <a:sym typeface="Rambla"/>
              </a:rPr>
              <a:t>SP</a:t>
            </a:r>
            <a:r>
              <a:rPr b="0" i="0" lang="en-US" sz="1800" u="none">
                <a:solidFill>
                  <a:schemeClr val="dk1"/>
                </a:solidFill>
                <a:latin typeface="Rambla"/>
                <a:ea typeface="Rambla"/>
                <a:cs typeface="Rambla"/>
                <a:sym typeface="Rambla"/>
              </a:rPr>
              <a:t> (указател на стека);</a:t>
            </a:r>
          </a:p>
          <a:p>
            <a:pPr indent="0" lvl="0" marL="0" marR="0" rtl="0" algn="l">
              <a:lnSpc>
                <a:spcPct val="100000"/>
              </a:lnSpc>
              <a:spcBef>
                <a:spcPts val="360"/>
              </a:spcBef>
              <a:spcAft>
                <a:spcPts val="0"/>
              </a:spcAft>
              <a:buClr>
                <a:schemeClr val="dk1"/>
              </a:buClr>
              <a:buSzPct val="25000"/>
              <a:buFont typeface="Arial"/>
              <a:buNone/>
            </a:pPr>
            <a:r>
              <a:rPr b="1" i="0" lang="en-US" sz="1800" u="none">
                <a:solidFill>
                  <a:schemeClr val="dk1"/>
                </a:solidFill>
                <a:latin typeface="Rambla"/>
                <a:ea typeface="Rambla"/>
                <a:cs typeface="Rambla"/>
                <a:sym typeface="Rambla"/>
              </a:rPr>
              <a:t>PC</a:t>
            </a:r>
            <a:r>
              <a:rPr b="0" i="0" lang="en-US" sz="1800" u="none">
                <a:solidFill>
                  <a:schemeClr val="dk1"/>
                </a:solidFill>
                <a:latin typeface="Rambla"/>
                <a:ea typeface="Rambla"/>
                <a:cs typeface="Rambla"/>
                <a:sym typeface="Rambla"/>
              </a:rPr>
              <a:t> (програмен брояч), </a:t>
            </a:r>
          </a:p>
          <a:p>
            <a:pPr indent="0" lvl="0" marL="0" marR="0" rtl="0" algn="l">
              <a:lnSpc>
                <a:spcPct val="100000"/>
              </a:lnSpc>
              <a:spcBef>
                <a:spcPts val="360"/>
              </a:spcBef>
              <a:spcAft>
                <a:spcPts val="0"/>
              </a:spcAft>
              <a:buClr>
                <a:schemeClr val="dk1"/>
              </a:buClr>
              <a:buSzPct val="25000"/>
              <a:buFont typeface="Arial"/>
              <a:buNone/>
            </a:pPr>
            <a:r>
              <a:rPr b="1" i="0" lang="en-US" sz="1800" u="none">
                <a:solidFill>
                  <a:schemeClr val="dk1"/>
                </a:solidFill>
                <a:latin typeface="Rambla"/>
                <a:ea typeface="Rambla"/>
                <a:cs typeface="Rambla"/>
                <a:sym typeface="Rambla"/>
              </a:rPr>
              <a:t>CCR</a:t>
            </a:r>
            <a:r>
              <a:rPr b="0" i="0" lang="en-US" sz="1800" u="none">
                <a:solidFill>
                  <a:schemeClr val="dk1"/>
                </a:solidFill>
                <a:latin typeface="Rambla"/>
                <a:ea typeface="Rambla"/>
                <a:cs typeface="Rambla"/>
                <a:sym typeface="Rambla"/>
              </a:rPr>
              <a:t>  (регистър на </a:t>
            </a:r>
          </a:p>
          <a:p>
            <a:pPr indent="0" lvl="0" marL="0" marR="0" rtl="0" algn="l">
              <a:lnSpc>
                <a:spcPct val="100000"/>
              </a:lnSpc>
              <a:spcBef>
                <a:spcPts val="36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           състоянието).</a:t>
            </a:r>
          </a:p>
          <a:p>
            <a:pPr indent="0" lvl="0" marL="0" marR="0" rtl="0" algn="l">
              <a:lnSpc>
                <a:spcPct val="100000"/>
              </a:lnSpc>
              <a:spcBef>
                <a:spcPts val="360"/>
              </a:spcBef>
              <a:spcAft>
                <a:spcPts val="0"/>
              </a:spcAft>
              <a:buClr>
                <a:srgbClr val="888888"/>
              </a:buClr>
              <a:buSzPct val="100000"/>
              <a:buFont typeface="Arial"/>
              <a:buNone/>
            </a:pPr>
            <a:r>
              <a:t/>
            </a:r>
            <a:endParaRPr b="0" i="0" sz="1800" u="none">
              <a:solidFill>
                <a:schemeClr val="dk1"/>
              </a:solidFill>
              <a:latin typeface="Rambla"/>
              <a:ea typeface="Rambla"/>
              <a:cs typeface="Rambla"/>
              <a:sym typeface="Rambla"/>
            </a:endParaRPr>
          </a:p>
          <a:p>
            <a:pPr indent="0" lvl="0" marL="0" marR="0" rtl="0" algn="ctr">
              <a:spcBef>
                <a:spcPts val="36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p:txBody>
      </p:sp>
      <p:pic>
        <p:nvPicPr>
          <p:cNvPr id="110" name="Shape 110"/>
          <p:cNvPicPr preferRelativeResize="0"/>
          <p:nvPr/>
        </p:nvPicPr>
        <p:blipFill rotWithShape="1">
          <a:blip r:embed="rId3">
            <a:alphaModFix/>
          </a:blip>
          <a:srcRect b="0" l="0" r="0" t="0"/>
          <a:stretch/>
        </p:blipFill>
        <p:spPr>
          <a:xfrm>
            <a:off x="3352800" y="2362200"/>
            <a:ext cx="5484812" cy="3810000"/>
          </a:xfrm>
          <a:prstGeom prst="rect">
            <a:avLst/>
          </a:prstGeom>
          <a:noFill/>
          <a:ln>
            <a:noFill/>
          </a:ln>
        </p:spPr>
      </p:pic>
      <p:sp>
        <p:nvSpPr>
          <p:cNvPr id="111" name="Shape 111"/>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12" name="Shape 112"/>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13" name="Shape 113"/>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ОРГАНИЗАЦИЯ НА ПАМЕТТА В ЕМК НС11Е</a:t>
            </a:r>
          </a:p>
          <a:p>
            <a:pPr indent="0" lvl="0" marL="0" marR="0" rtl="0" algn="ctr">
              <a:lnSpc>
                <a:spcPct val="100000"/>
              </a:lnSpc>
              <a:spcBef>
                <a:spcPts val="48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l">
              <a:lnSpc>
                <a:spcPct val="100000"/>
              </a:lnSpc>
              <a:spcBef>
                <a:spcPts val="1200"/>
              </a:spcBef>
              <a:spcAft>
                <a:spcPts val="0"/>
              </a:spcAft>
              <a:buClr>
                <a:schemeClr val="dk1"/>
              </a:buClr>
              <a:buSzPct val="100000"/>
              <a:buFont typeface="Noto Sans Symbols"/>
              <a:buChar char="➢"/>
            </a:pPr>
            <a:r>
              <a:rPr b="0" i="0" lang="en-US" sz="2600" u="none">
                <a:solidFill>
                  <a:schemeClr val="dk1"/>
                </a:solidFill>
                <a:latin typeface="Rambla"/>
                <a:ea typeface="Rambla"/>
                <a:cs typeface="Rambla"/>
                <a:sym typeface="Rambla"/>
              </a:rPr>
              <a:t> </a:t>
            </a:r>
            <a:r>
              <a:rPr b="0" i="0" lang="en-US" sz="2400" u="none">
                <a:solidFill>
                  <a:schemeClr val="dk1"/>
                </a:solidFill>
                <a:latin typeface="Rambla"/>
                <a:ea typeface="Rambla"/>
                <a:cs typeface="Rambla"/>
                <a:sym typeface="Rambla"/>
              </a:rPr>
              <a:t>RAM  (SRAM)  - за съхранение на инструкции, адреси/данни, променливи, междинни данни. Може да ползва директна адресация (пести ресурси);</a:t>
            </a:r>
          </a:p>
          <a:p>
            <a:pPr indent="0" lvl="0" marL="0" marR="0" rtl="0" algn="l">
              <a:lnSpc>
                <a:spcPct val="100000"/>
              </a:lnSpc>
              <a:spcBef>
                <a:spcPts val="24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Съхранение съдържанието на RAM – методи:</a:t>
            </a:r>
          </a:p>
          <a:p>
            <a:pPr indent="0" lvl="0" marL="0" marR="0" rtl="0" algn="l">
              <a:lnSpc>
                <a:spcPct val="100000"/>
              </a:lnSpc>
              <a:spcBef>
                <a:spcPts val="1080"/>
              </a:spcBef>
              <a:spcAft>
                <a:spcPts val="0"/>
              </a:spcAft>
              <a:buClr>
                <a:schemeClr val="dk1"/>
              </a:buClr>
              <a:buSzPct val="100000"/>
              <a:buFont typeface="Arial"/>
              <a:buAutoNum type="arabicPeriod"/>
            </a:pPr>
            <a:r>
              <a:rPr b="0" i="0" lang="en-US" sz="2400" u="none">
                <a:solidFill>
                  <a:schemeClr val="dk1"/>
                </a:solidFill>
                <a:latin typeface="Rambla"/>
                <a:ea typeface="Rambla"/>
                <a:cs typeface="Rambla"/>
                <a:sym typeface="Rambla"/>
              </a:rPr>
              <a:t> Stop mode (SW) – E-clocks се спира, V</a:t>
            </a:r>
            <a:r>
              <a:rPr b="0" baseline="-25000" i="0" lang="en-US" sz="2400" u="none">
                <a:solidFill>
                  <a:schemeClr val="dk1"/>
                </a:solidFill>
                <a:latin typeface="Rambla"/>
                <a:ea typeface="Rambla"/>
                <a:cs typeface="Rambla"/>
                <a:sym typeface="Rambla"/>
              </a:rPr>
              <a:t>DD</a:t>
            </a:r>
            <a:r>
              <a:rPr b="0" i="0" lang="en-US" sz="2400" u="none">
                <a:solidFill>
                  <a:schemeClr val="dk1"/>
                </a:solidFill>
                <a:latin typeface="Rambla"/>
                <a:ea typeface="Rambla"/>
                <a:cs typeface="Rambla"/>
                <a:sym typeface="Rambla"/>
              </a:rPr>
              <a:t> e включено. P≈F</a:t>
            </a:r>
            <a:r>
              <a:rPr b="0" baseline="-25000" i="0" lang="en-US" sz="2400" u="none">
                <a:solidFill>
                  <a:schemeClr val="dk1"/>
                </a:solidFill>
                <a:latin typeface="Rambla"/>
                <a:ea typeface="Rambla"/>
                <a:cs typeface="Rambla"/>
                <a:sym typeface="Rambla"/>
              </a:rPr>
              <a:t>раб </a:t>
            </a:r>
            <a:r>
              <a:rPr b="0" i="0" lang="en-US" sz="2400" u="none">
                <a:solidFill>
                  <a:schemeClr val="dk1"/>
                </a:solidFill>
                <a:latin typeface="Rambla"/>
                <a:ea typeface="Rambla"/>
                <a:cs typeface="Rambla"/>
                <a:sym typeface="Rambla"/>
              </a:rPr>
              <a:t>(CMOS) ↓ </a:t>
            </a:r>
          </a:p>
          <a:p>
            <a:pPr indent="0" lvl="0" marL="0" marR="0" rtl="0" algn="l">
              <a:lnSpc>
                <a:spcPct val="100000"/>
              </a:lnSpc>
              <a:spcBef>
                <a:spcPts val="480"/>
              </a:spcBef>
              <a:spcAft>
                <a:spcPts val="0"/>
              </a:spcAft>
              <a:buClr>
                <a:schemeClr val="dk1"/>
              </a:buClr>
              <a:buSzPct val="100000"/>
              <a:buFont typeface="Arial"/>
              <a:buAutoNum type="arabicPeriod"/>
            </a:pPr>
            <a:r>
              <a:rPr b="0" i="0" lang="en-US" sz="2400" u="none">
                <a:solidFill>
                  <a:schemeClr val="dk1"/>
                </a:solidFill>
                <a:latin typeface="Rambla"/>
                <a:ea typeface="Rambla"/>
                <a:cs typeface="Rambla"/>
                <a:sym typeface="Rambla"/>
              </a:rPr>
              <a:t> MODB/V</a:t>
            </a:r>
            <a:r>
              <a:rPr b="0" baseline="-25000" i="0" lang="en-US" sz="2400" u="none">
                <a:solidFill>
                  <a:schemeClr val="dk1"/>
                </a:solidFill>
                <a:latin typeface="Rambla"/>
                <a:ea typeface="Rambla"/>
                <a:cs typeface="Rambla"/>
                <a:sym typeface="Rambla"/>
              </a:rPr>
              <a:t>STBY</a:t>
            </a:r>
            <a:r>
              <a:rPr b="0" i="0" lang="en-US" sz="2400" u="none">
                <a:solidFill>
                  <a:schemeClr val="dk1"/>
                </a:solidFill>
                <a:latin typeface="Rambla"/>
                <a:ea typeface="Rambla"/>
                <a:cs typeface="Rambla"/>
                <a:sym typeface="Rambla"/>
              </a:rPr>
              <a:t> – батерийно захранване (Reset=low при ниско V</a:t>
            </a:r>
            <a:r>
              <a:rPr b="0" baseline="-25000" i="0" lang="en-US" sz="2400" u="none">
                <a:solidFill>
                  <a:schemeClr val="dk1"/>
                </a:solidFill>
                <a:latin typeface="Rambla"/>
                <a:ea typeface="Rambla"/>
                <a:cs typeface="Rambla"/>
                <a:sym typeface="Rambla"/>
              </a:rPr>
              <a:t>DD</a:t>
            </a:r>
            <a:r>
              <a:rPr b="0" i="0" lang="en-US" sz="2400" u="none">
                <a:solidFill>
                  <a:schemeClr val="dk1"/>
                </a:solidFill>
                <a:latin typeface="Rambla"/>
                <a:ea typeface="Rambla"/>
                <a:cs typeface="Rambla"/>
                <a:sym typeface="Rambla"/>
              </a:rPr>
              <a:t>).</a:t>
            </a:r>
          </a:p>
          <a:p>
            <a:pPr indent="0" lvl="0" marL="0" marR="0" rtl="0" algn="ctr">
              <a:spcBef>
                <a:spcPts val="480"/>
              </a:spcBef>
              <a:spcAft>
                <a:spcPts val="0"/>
              </a:spcAft>
              <a:buClr>
                <a:srgbClr val="888888"/>
              </a:buClr>
              <a:buSzPct val="25000"/>
              <a:buFont typeface="Arial"/>
              <a:buNone/>
            </a:pPr>
            <a:r>
              <a:t/>
            </a:r>
            <a:endParaRPr b="0" i="0" sz="2400" u="none">
              <a:solidFill>
                <a:schemeClr val="dk1"/>
              </a:solidFill>
              <a:latin typeface="Rambla"/>
              <a:ea typeface="Rambla"/>
              <a:cs typeface="Rambla"/>
              <a:sym typeface="Rambla"/>
            </a:endParaRPr>
          </a:p>
        </p:txBody>
      </p:sp>
      <p:sp>
        <p:nvSpPr>
          <p:cNvPr id="327" name="Shape 327"/>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28" name="Shape 328"/>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29" name="Shape 329"/>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90000"/>
              </a:lnSpc>
              <a:spcBef>
                <a:spcPts val="0"/>
              </a:spcBef>
              <a:spcAft>
                <a:spcPts val="0"/>
              </a:spcAft>
              <a:buClr>
                <a:srgbClr val="888888"/>
              </a:buClr>
              <a:buSzPct val="25000"/>
              <a:buFont typeface="Arial"/>
              <a:buNone/>
            </a:pPr>
            <a:r>
              <a:t/>
            </a:r>
            <a:endParaRPr b="1" i="0" sz="2400" u="none">
              <a:solidFill>
                <a:schemeClr val="dk1"/>
              </a:solidFill>
              <a:latin typeface="Arial"/>
              <a:ea typeface="Arial"/>
              <a:cs typeface="Arial"/>
              <a:sym typeface="Arial"/>
            </a:endParaRPr>
          </a:p>
          <a:p>
            <a:pPr indent="0" lvl="0" marL="0" marR="0" rtl="0" algn="ctr">
              <a:lnSpc>
                <a:spcPct val="9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ОРГАНИЗАЦИЯ НА ПАМЕТТА В ЕМК НС11Е</a:t>
            </a:r>
          </a:p>
          <a:p>
            <a:pPr indent="0" lvl="0" marL="0" marR="0" rtl="0" algn="l">
              <a:lnSpc>
                <a:spcPct val="90000"/>
              </a:lnSpc>
              <a:spcBef>
                <a:spcPts val="18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Програма за начално установяване (bootloader) – във вътрешна “bootstrap ROM” ($BF00–$BFFF) – само в режим Bootstrap.</a:t>
            </a:r>
          </a:p>
          <a:p>
            <a:pPr indent="0" lvl="0" marL="0" marR="0" rtl="0" algn="l">
              <a:lnSpc>
                <a:spcPct val="90000"/>
              </a:lnSpc>
              <a:spcBef>
                <a:spcPts val="18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В режим МП - ROM/EPROM/OTPROM (ако са налични) – достъпни след Reset – в горните адреси на паметта</a:t>
            </a:r>
          </a:p>
          <a:p>
            <a:pPr indent="0" lvl="0" marL="0" marR="0" rtl="0" algn="l">
              <a:lnSpc>
                <a:spcPct val="90000"/>
              </a:lnSpc>
              <a:spcBef>
                <a:spcPts val="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(ROMON=1, CONFIG). </a:t>
            </a:r>
          </a:p>
          <a:p>
            <a:pPr indent="0" lvl="0" marL="0" marR="0" rtl="0" algn="l">
              <a:lnSpc>
                <a:spcPct val="90000"/>
              </a:lnSpc>
              <a:spcBef>
                <a:spcPts val="12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ROM/ EPROM - налични в режими ЕМК и Bootstrap (ROMON – без значение).</a:t>
            </a:r>
          </a:p>
          <a:p>
            <a:pPr indent="0" lvl="0" marL="0" marR="0" rtl="0" algn="l">
              <a:lnSpc>
                <a:spcPct val="90000"/>
              </a:lnSpc>
              <a:spcBef>
                <a:spcPts val="12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При EEPROM=512 bit. (EEPROM →$B600–$B7FF) – НЕ може да се мести (само при Е1)!</a:t>
            </a:r>
          </a:p>
          <a:p>
            <a:pPr indent="0" lvl="0" marL="0" marR="0" rtl="0" algn="l">
              <a:lnSpc>
                <a:spcPct val="90000"/>
              </a:lnSpc>
              <a:spcBef>
                <a:spcPts val="48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EEPROM се програмира/изтрива SW (charge помпа – разрешена).</a:t>
            </a:r>
          </a:p>
        </p:txBody>
      </p:sp>
      <p:sp>
        <p:nvSpPr>
          <p:cNvPr id="335" name="Shape 335"/>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36" name="Shape 336"/>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37" name="Shape 337"/>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Shape 342"/>
          <p:cNvSpPr txBox="1"/>
          <p:nvPr>
            <p:ph idx="1" type="subTitle"/>
          </p:nvPr>
        </p:nvSpPr>
        <p:spPr>
          <a:xfrm>
            <a:off x="304800" y="762000"/>
            <a:ext cx="8534400" cy="57150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СИСТЕМНИ РЕГИСТРИ – ПРЕДНАЗНАЧЕНИЕ, ВИДОВЕ</a:t>
            </a:r>
          </a:p>
          <a:p>
            <a:pPr indent="0" lvl="0" marL="0" marR="0" rtl="0" algn="l">
              <a:lnSpc>
                <a:spcPct val="100000"/>
              </a:lnSpc>
              <a:spcBef>
                <a:spcPts val="16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CONFIG </a:t>
            </a:r>
            <a:r>
              <a:rPr b="0" i="0" lang="en-US" sz="2400" u="none">
                <a:solidFill>
                  <a:schemeClr val="dk1"/>
                </a:solidFill>
                <a:latin typeface="Rambla"/>
                <a:ea typeface="Rambla"/>
                <a:cs typeface="Rambla"/>
                <a:sym typeface="Rambla"/>
              </a:rPr>
              <a:t>– системен конфигурационен регистър</a:t>
            </a:r>
          </a:p>
          <a:p>
            <a:pPr indent="0" lvl="0" marL="0" marR="0" rtl="0" algn="l">
              <a:lnSpc>
                <a:spcPct val="10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Състои се от </a:t>
            </a:r>
            <a:r>
              <a:rPr b="1" i="1" lang="en-US" sz="2000" u="none">
                <a:solidFill>
                  <a:schemeClr val="dk1"/>
                </a:solidFill>
                <a:latin typeface="Rambla"/>
                <a:ea typeface="Rambla"/>
                <a:cs typeface="Rambla"/>
                <a:sym typeface="Rambla"/>
              </a:rPr>
              <a:t>байт от EEPROM паметта и тригери</a:t>
            </a:r>
            <a:r>
              <a:rPr b="0" i="0" lang="en-US" sz="2000" u="none">
                <a:solidFill>
                  <a:schemeClr val="dk1"/>
                </a:solidFill>
                <a:latin typeface="Rambla"/>
                <a:ea typeface="Rambla"/>
                <a:cs typeface="Rambla"/>
                <a:sym typeface="Rambla"/>
              </a:rPr>
              <a:t>, конфигуриращи стартовата конфигурация на ЕМК.  </a:t>
            </a:r>
          </a:p>
          <a:p>
            <a:pPr indent="0" lvl="0" marL="0" marR="0" rtl="0" algn="l">
              <a:lnSpc>
                <a:spcPct val="10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Информацията от EEPROM се прехвърля в тригери по време на Reset и тяхното съдържание конфигурира работата на ЕМК. В нормален режим на работа, промените в CONFIG до следващия Reset не засягат функционалността, дефинирана по-рано.</a:t>
            </a:r>
          </a:p>
          <a:p>
            <a:pPr indent="0" lvl="0" marL="0" marR="0" rtl="0" algn="l">
              <a:lnSpc>
                <a:spcPct val="10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Регистърът се програмира оптимално в режим Bootstrap (MODA,MODB=0).</a:t>
            </a:r>
          </a:p>
          <a:p>
            <a:pPr indent="0" lvl="0" marL="0" marR="0" rtl="0" algn="ctr">
              <a:spcBef>
                <a:spcPts val="400"/>
              </a:spcBef>
              <a:spcAft>
                <a:spcPts val="0"/>
              </a:spcAft>
              <a:buClr>
                <a:srgbClr val="888888"/>
              </a:buClr>
              <a:buSzPct val="25000"/>
              <a:buFont typeface="Arial"/>
              <a:buNone/>
            </a:pPr>
            <a:r>
              <a:t/>
            </a:r>
            <a:endParaRPr b="0" i="0" sz="2000" u="none">
              <a:solidFill>
                <a:schemeClr val="dk1"/>
              </a:solidFill>
              <a:latin typeface="Rambla"/>
              <a:ea typeface="Rambla"/>
              <a:cs typeface="Rambla"/>
              <a:sym typeface="Rambla"/>
            </a:endParaRPr>
          </a:p>
        </p:txBody>
      </p:sp>
      <p:pic>
        <p:nvPicPr>
          <p:cNvPr id="343" name="Shape 343"/>
          <p:cNvPicPr preferRelativeResize="0"/>
          <p:nvPr/>
        </p:nvPicPr>
        <p:blipFill rotWithShape="1">
          <a:blip r:embed="rId3">
            <a:alphaModFix/>
          </a:blip>
          <a:srcRect b="0" l="0" r="0" t="0"/>
          <a:stretch/>
        </p:blipFill>
        <p:spPr>
          <a:xfrm>
            <a:off x="842962" y="4343400"/>
            <a:ext cx="7458075" cy="1828800"/>
          </a:xfrm>
          <a:prstGeom prst="rect">
            <a:avLst/>
          </a:prstGeom>
          <a:noFill/>
          <a:ln>
            <a:noFill/>
          </a:ln>
        </p:spPr>
      </p:pic>
      <p:sp>
        <p:nvSpPr>
          <p:cNvPr id="344" name="Shape 344"/>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45" name="Shape 345"/>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46" name="Shape 346"/>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70000"/>
              </a:lnSpc>
              <a:spcBef>
                <a:spcPts val="0"/>
              </a:spcBef>
              <a:spcAft>
                <a:spcPts val="0"/>
              </a:spcAft>
              <a:buClr>
                <a:srgbClr val="888888"/>
              </a:buClr>
              <a:buSzPct val="25000"/>
              <a:buFont typeface="Arial"/>
              <a:buNone/>
            </a:pPr>
            <a:r>
              <a:t/>
            </a:r>
            <a:endParaRPr b="1" i="0" sz="1000" u="none">
              <a:solidFill>
                <a:schemeClr val="dk1"/>
              </a:solidFill>
              <a:latin typeface="Rambla"/>
              <a:ea typeface="Rambla"/>
              <a:cs typeface="Rambla"/>
              <a:sym typeface="Rambla"/>
            </a:endParaRPr>
          </a:p>
          <a:p>
            <a:pPr indent="0" lvl="0" marL="0" marR="0" rtl="0" algn="ctr">
              <a:lnSpc>
                <a:spcPct val="70000"/>
              </a:lnSpc>
              <a:spcBef>
                <a:spcPts val="12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СИСТЕМНИ РЕГИСТРИ – ПРЕДНАЗНАЧЕНИЕ, ВИДОВЕ</a:t>
            </a:r>
          </a:p>
          <a:p>
            <a:pPr indent="0" lvl="0" marL="0" marR="0" rtl="0" algn="l">
              <a:lnSpc>
                <a:spcPct val="70000"/>
              </a:lnSpc>
              <a:spcBef>
                <a:spcPts val="16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NOSEC —бит за забрана на Security </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Невалиден, освен при зададена при производство Security маска. </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0 -Security разрешена; </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1 - Security забранена (липса на маска);</a:t>
            </a:r>
          </a:p>
          <a:p>
            <a:pPr indent="0" lvl="0" marL="0" marR="0" rtl="0" algn="l">
              <a:lnSpc>
                <a:spcPct val="70000"/>
              </a:lnSpc>
              <a:spcBef>
                <a:spcPts val="0"/>
              </a:spcBef>
              <a:spcAft>
                <a:spcPts val="0"/>
              </a:spcAft>
              <a:buClr>
                <a:srgbClr val="888888"/>
              </a:buClr>
              <a:buSzPct val="25000"/>
              <a:buFont typeface="Arial"/>
              <a:buNone/>
            </a:pPr>
            <a:r>
              <a:t/>
            </a:r>
            <a:endParaRPr b="1" i="0" sz="2000" u="none">
              <a:solidFill>
                <a:schemeClr val="dk1"/>
              </a:solidFill>
              <a:latin typeface="Rambla"/>
              <a:ea typeface="Rambla"/>
              <a:cs typeface="Rambla"/>
              <a:sym typeface="Rambla"/>
            </a:endParaRPr>
          </a:p>
          <a:p>
            <a:pPr indent="0" lvl="0" marL="0" marR="0" rtl="0" algn="l">
              <a:lnSpc>
                <a:spcPct val="70000"/>
              </a:lnSpc>
              <a:spcBef>
                <a:spcPts val="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NOCOP — бит за забрана на COP системата</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Разрешава/забранява СОР системата.</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1 - COP забранена; </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0-COP разрешена;</a:t>
            </a:r>
          </a:p>
          <a:p>
            <a:pPr indent="0" lvl="0" marL="0" marR="0" rtl="0" algn="l">
              <a:lnSpc>
                <a:spcPct val="70000"/>
              </a:lnSpc>
              <a:spcBef>
                <a:spcPts val="400"/>
              </a:spcBef>
              <a:spcAft>
                <a:spcPts val="0"/>
              </a:spcAft>
              <a:buClr>
                <a:srgbClr val="888888"/>
              </a:buClr>
              <a:buSzPct val="25000"/>
              <a:buFont typeface="Arial"/>
              <a:buNone/>
            </a:pPr>
            <a:r>
              <a:t/>
            </a:r>
            <a:endParaRPr b="0" i="0" sz="2000" u="none">
              <a:solidFill>
                <a:schemeClr val="dk1"/>
              </a:solidFill>
              <a:latin typeface="Rambla"/>
              <a:ea typeface="Rambla"/>
              <a:cs typeface="Rambla"/>
              <a:sym typeface="Rambla"/>
            </a:endParaRPr>
          </a:p>
          <a:p>
            <a:pPr indent="0" lvl="0" marL="0" marR="0" rtl="0" algn="l">
              <a:lnSpc>
                <a:spcPct val="70000"/>
              </a:lnSpc>
              <a:spcBef>
                <a:spcPts val="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ROMON — бит за разрешаване на ROM/EPROM/OTPROM</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0 - ROM / EPROM забранена и това адресно пространство може да се адресира като външно;</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1 - ROM / EPROM е наличен в адресното пространство;</a:t>
            </a:r>
          </a:p>
          <a:p>
            <a:pPr indent="0" lvl="0" marL="0" marR="0" rtl="0" algn="l">
              <a:lnSpc>
                <a:spcPct val="70000"/>
              </a:lnSpc>
              <a:spcBef>
                <a:spcPts val="400"/>
              </a:spcBef>
              <a:spcAft>
                <a:spcPts val="0"/>
              </a:spcAft>
              <a:buClr>
                <a:srgbClr val="888888"/>
              </a:buClr>
              <a:buSzPct val="25000"/>
              <a:buFont typeface="Arial"/>
              <a:buNone/>
            </a:pPr>
            <a:r>
              <a:t/>
            </a:r>
            <a:endParaRPr b="0" i="0" sz="2000" u="none">
              <a:solidFill>
                <a:schemeClr val="dk1"/>
              </a:solidFill>
              <a:latin typeface="Rambla"/>
              <a:ea typeface="Rambla"/>
              <a:cs typeface="Rambla"/>
              <a:sym typeface="Rambla"/>
            </a:endParaRPr>
          </a:p>
          <a:p>
            <a:pPr indent="0" lvl="0" marL="0" marR="0" rtl="0" algn="l">
              <a:lnSpc>
                <a:spcPct val="70000"/>
              </a:lnSpc>
              <a:spcBef>
                <a:spcPts val="4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EEON — EEPROM Enable Bit</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0 - EEPROM е изключен от адресното пространство и това адресно пространство може да се адресира като външно;</a:t>
            </a:r>
          </a:p>
          <a:p>
            <a:pPr indent="0" lvl="0" marL="0" marR="0" rtl="0" algn="l">
              <a:lnSpc>
                <a:spcPct val="7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1 - EEPROM е наличен в адресното пространство;</a:t>
            </a:r>
          </a:p>
          <a:p>
            <a:pPr indent="0" lvl="0" marL="0" marR="0" rtl="0" algn="ctr">
              <a:spcBef>
                <a:spcPts val="400"/>
              </a:spcBef>
              <a:spcAft>
                <a:spcPts val="0"/>
              </a:spcAft>
              <a:buClr>
                <a:srgbClr val="888888"/>
              </a:buClr>
              <a:buSzPct val="25000"/>
              <a:buFont typeface="Arial"/>
              <a:buNone/>
            </a:pPr>
            <a:r>
              <a:t/>
            </a:r>
            <a:endParaRPr b="0" i="0" sz="2000" u="none">
              <a:solidFill>
                <a:schemeClr val="dk1"/>
              </a:solidFill>
              <a:latin typeface="Rambla"/>
              <a:ea typeface="Rambla"/>
              <a:cs typeface="Rambla"/>
              <a:sym typeface="Rambla"/>
            </a:endParaRPr>
          </a:p>
        </p:txBody>
      </p:sp>
      <p:sp>
        <p:nvSpPr>
          <p:cNvPr id="352" name="Shape 352"/>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53" name="Shape 353"/>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54" name="Shape 354"/>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9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90000"/>
              </a:lnSpc>
              <a:spcBef>
                <a:spcPts val="120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СИСТЕМНИ РЕГИСТРИ – ПРЕДНАЗНАЧЕНИЕ, ВИДОВЕ</a:t>
            </a:r>
          </a:p>
          <a:p>
            <a:pPr indent="0" lvl="0" marL="0" marR="0" rtl="0" algn="l">
              <a:lnSpc>
                <a:spcPct val="90000"/>
              </a:lnSpc>
              <a:spcBef>
                <a:spcPts val="2400"/>
              </a:spcBef>
              <a:spcAft>
                <a:spcPts val="0"/>
              </a:spcAft>
              <a:buClr>
                <a:schemeClr val="dk1"/>
              </a:buClr>
              <a:buSzPct val="25000"/>
              <a:buFont typeface="Arial"/>
              <a:buNone/>
            </a:pPr>
            <a:r>
              <a:rPr b="1" i="0" lang="en-US" sz="2200" u="none">
                <a:solidFill>
                  <a:schemeClr val="dk1"/>
                </a:solidFill>
                <a:latin typeface="Rambla"/>
                <a:ea typeface="Rambla"/>
                <a:cs typeface="Rambla"/>
                <a:sym typeface="Rambla"/>
              </a:rPr>
              <a:t>OPTION </a:t>
            </a:r>
            <a:r>
              <a:rPr b="0" i="0" lang="en-US" sz="2200" u="none">
                <a:solidFill>
                  <a:schemeClr val="dk1"/>
                </a:solidFill>
                <a:latin typeface="Rambla"/>
                <a:ea typeface="Rambla"/>
                <a:cs typeface="Rambla"/>
                <a:sym typeface="Rambla"/>
              </a:rPr>
              <a:t>– регистър</a:t>
            </a:r>
          </a:p>
          <a:p>
            <a:pPr indent="0" lvl="0" marL="0" marR="0" rtl="0" algn="l">
              <a:lnSpc>
                <a:spcPct val="90000"/>
              </a:lnSpc>
              <a:spcBef>
                <a:spcPts val="44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8-битов, със специално предназначение за конфигуриране на системата. Установява допълнително вътрешната конфигурация при инициализация. Контролните битове IRQE, DLY, CR[1:0] се записват веднъж и след това от тях може само да  се чете. </a:t>
            </a:r>
          </a:p>
          <a:p>
            <a:pPr indent="0" lvl="0" marL="0" marR="0" rtl="0" algn="l">
              <a:lnSpc>
                <a:spcPct val="9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9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9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90000"/>
              </a:lnSpc>
              <a:spcBef>
                <a:spcPts val="440"/>
              </a:spcBef>
              <a:spcAft>
                <a:spcPts val="0"/>
              </a:spcAft>
              <a:buClr>
                <a:srgbClr val="888888"/>
              </a:buClr>
              <a:buSzPct val="25000"/>
              <a:buFont typeface="Arial"/>
              <a:buNone/>
            </a:pPr>
            <a:r>
              <a:t/>
            </a:r>
            <a:endParaRPr b="1" i="0" sz="2200" u="none">
              <a:solidFill>
                <a:schemeClr val="dk1"/>
              </a:solidFill>
              <a:latin typeface="Rambla"/>
              <a:ea typeface="Rambla"/>
              <a:cs typeface="Rambla"/>
              <a:sym typeface="Rambla"/>
            </a:endParaRPr>
          </a:p>
          <a:p>
            <a:pPr indent="0" lvl="0" marL="0" marR="0" rtl="0" algn="l">
              <a:lnSpc>
                <a:spcPct val="90000"/>
              </a:lnSpc>
              <a:spcBef>
                <a:spcPts val="440"/>
              </a:spcBef>
              <a:spcAft>
                <a:spcPts val="0"/>
              </a:spcAft>
              <a:buClr>
                <a:srgbClr val="888888"/>
              </a:buClr>
              <a:buSzPct val="25000"/>
              <a:buFont typeface="Arial"/>
              <a:buNone/>
            </a:pPr>
            <a:r>
              <a:t/>
            </a:r>
            <a:endParaRPr b="1" i="0" sz="2200" u="none">
              <a:solidFill>
                <a:schemeClr val="dk1"/>
              </a:solidFill>
              <a:latin typeface="Rambla"/>
              <a:ea typeface="Rambla"/>
              <a:cs typeface="Rambla"/>
              <a:sym typeface="Rambla"/>
            </a:endParaRPr>
          </a:p>
          <a:p>
            <a:pPr indent="0" lvl="0" marL="0" marR="0" rtl="0" algn="l">
              <a:lnSpc>
                <a:spcPct val="90000"/>
              </a:lnSpc>
              <a:spcBef>
                <a:spcPts val="1200"/>
              </a:spcBef>
              <a:spcAft>
                <a:spcPts val="0"/>
              </a:spcAft>
              <a:buClr>
                <a:srgbClr val="888888"/>
              </a:buClr>
              <a:buSzPct val="25000"/>
              <a:buFont typeface="Arial"/>
              <a:buNone/>
            </a:pPr>
            <a:r>
              <a:t/>
            </a:r>
            <a:endParaRPr b="1" i="0" sz="2200" u="none">
              <a:solidFill>
                <a:schemeClr val="dk1"/>
              </a:solidFill>
              <a:latin typeface="Rambla"/>
              <a:ea typeface="Rambla"/>
              <a:cs typeface="Rambla"/>
              <a:sym typeface="Rambla"/>
            </a:endParaRPr>
          </a:p>
          <a:p>
            <a:pPr indent="0" lvl="0" marL="0" marR="0" rtl="0" algn="l">
              <a:lnSpc>
                <a:spcPct val="90000"/>
              </a:lnSpc>
              <a:spcBef>
                <a:spcPts val="600"/>
              </a:spcBef>
              <a:spcAft>
                <a:spcPts val="0"/>
              </a:spcAft>
              <a:buClr>
                <a:schemeClr val="dk1"/>
              </a:buClr>
              <a:buSzPct val="25000"/>
              <a:buFont typeface="Arial"/>
              <a:buNone/>
            </a:pPr>
            <a:r>
              <a:rPr b="1" i="0" lang="en-US" sz="2200" u="none">
                <a:solidFill>
                  <a:schemeClr val="dk1"/>
                </a:solidFill>
                <a:latin typeface="Rambla"/>
                <a:ea typeface="Rambla"/>
                <a:cs typeface="Rambla"/>
                <a:sym typeface="Rambla"/>
              </a:rPr>
              <a:t>ADPU </a:t>
            </a:r>
            <a:r>
              <a:rPr b="0" i="0" lang="en-US" sz="2200" u="none">
                <a:solidFill>
                  <a:schemeClr val="dk1"/>
                </a:solidFill>
                <a:latin typeface="Rambla"/>
                <a:ea typeface="Rambla"/>
                <a:cs typeface="Rambla"/>
                <a:sym typeface="Rambla"/>
              </a:rPr>
              <a:t>– бит за включване на АЦП;</a:t>
            </a:r>
          </a:p>
        </p:txBody>
      </p:sp>
      <p:pic>
        <p:nvPicPr>
          <p:cNvPr id="360" name="Shape 360"/>
          <p:cNvPicPr preferRelativeResize="0"/>
          <p:nvPr/>
        </p:nvPicPr>
        <p:blipFill rotWithShape="1">
          <a:blip r:embed="rId3">
            <a:alphaModFix/>
          </a:blip>
          <a:srcRect b="0" l="0" r="0" t="0"/>
          <a:stretch/>
        </p:blipFill>
        <p:spPr>
          <a:xfrm>
            <a:off x="590550" y="4132262"/>
            <a:ext cx="7604125" cy="1447800"/>
          </a:xfrm>
          <a:prstGeom prst="rect">
            <a:avLst/>
          </a:prstGeom>
          <a:noFill/>
          <a:ln>
            <a:noFill/>
          </a:ln>
        </p:spPr>
      </p:pic>
      <p:sp>
        <p:nvSpPr>
          <p:cNvPr id="361" name="Shape 361"/>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62" name="Shape 362"/>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63" name="Shape 363"/>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idx="1" type="subTitle"/>
          </p:nvPr>
        </p:nvSpPr>
        <p:spPr>
          <a:xfrm>
            <a:off x="304800" y="685800"/>
            <a:ext cx="8534400" cy="54864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90000"/>
              </a:lnSpc>
              <a:spcBef>
                <a:spcPts val="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СИСТЕМНИ РЕГИСТРИ – ПРЕДНАЗНАЧЕНИЕ, ВИДОВЕ</a:t>
            </a:r>
          </a:p>
          <a:p>
            <a:pPr indent="0" lvl="0" marL="0" marR="0" rtl="0" algn="l">
              <a:lnSpc>
                <a:spcPct val="90000"/>
              </a:lnSpc>
              <a:spcBef>
                <a:spcPts val="16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OPTION </a:t>
            </a:r>
            <a:r>
              <a:rPr b="0" i="0" lang="en-US" sz="2000" u="none">
                <a:solidFill>
                  <a:schemeClr val="dk1"/>
                </a:solidFill>
                <a:latin typeface="Rambla"/>
                <a:ea typeface="Rambla"/>
                <a:cs typeface="Rambla"/>
                <a:sym typeface="Rambla"/>
              </a:rPr>
              <a:t>– регистър (продължение)</a:t>
            </a:r>
          </a:p>
          <a:p>
            <a:pPr indent="0" lvl="0" marL="0" marR="0" rtl="0" algn="l">
              <a:lnSpc>
                <a:spcPct val="90000"/>
              </a:lnSpc>
              <a:spcBef>
                <a:spcPts val="12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CSEL (Clock Select Bit) </a:t>
            </a:r>
            <a:r>
              <a:rPr b="0" i="0" lang="en-US" sz="2000" u="none">
                <a:solidFill>
                  <a:schemeClr val="dk1"/>
                </a:solidFill>
                <a:latin typeface="Rambla"/>
                <a:ea typeface="Rambla"/>
                <a:cs typeface="Rambla"/>
                <a:sym typeface="Rambla"/>
              </a:rPr>
              <a:t>– алтернативен clock източник за EEPROM зарядната помпа (както и за АЦП);</a:t>
            </a:r>
          </a:p>
          <a:p>
            <a:pPr indent="0" lvl="0" marL="0" marR="0" rtl="0" algn="l">
              <a:lnSpc>
                <a:spcPct val="90000"/>
              </a:lnSpc>
              <a:spcBef>
                <a:spcPts val="12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IRQE </a:t>
            </a:r>
            <a:r>
              <a:rPr b="0" i="0" lang="en-US" sz="2000" u="none">
                <a:solidFill>
                  <a:schemeClr val="dk1"/>
                </a:solidFill>
                <a:latin typeface="Rambla"/>
                <a:ea typeface="Rambla"/>
                <a:cs typeface="Rambla"/>
                <a:sym typeface="Rambla"/>
              </a:rPr>
              <a:t>- дефинира IRQ  за задействане само по фронт;</a:t>
            </a:r>
          </a:p>
          <a:p>
            <a:pPr indent="0" lvl="0" marL="0" marR="0" rtl="0" algn="l">
              <a:lnSpc>
                <a:spcPct val="90000"/>
              </a:lnSpc>
              <a:spcBef>
                <a:spcPts val="12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DLY - Enable Oscillator Startup Delay Bit</a:t>
            </a:r>
          </a:p>
          <a:p>
            <a:pPr indent="0" lvl="0" marL="0" marR="0" rtl="0" algn="l">
              <a:lnSpc>
                <a:spcPct val="9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	0 – не включва допълнително закъснение след излизане от режим STOP (само 4 цикъла) ;</a:t>
            </a:r>
          </a:p>
          <a:p>
            <a:pPr indent="0" lvl="0" marL="0" marR="0" rtl="0" algn="l">
              <a:lnSpc>
                <a:spcPct val="9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	1 – закъснение от = 4000 цикъла на ТГ (E-clock) се включват при излизане на ЕМК от режим STOP. Стабилизира се 	кварцовия осцилатор. </a:t>
            </a:r>
          </a:p>
          <a:p>
            <a:pPr indent="0" lvl="0" marL="0" marR="0" rtl="0" algn="l">
              <a:lnSpc>
                <a:spcPct val="90000"/>
              </a:lnSpc>
              <a:spcBef>
                <a:spcPts val="12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CME </a:t>
            </a:r>
            <a:r>
              <a:rPr b="0" i="0" lang="en-US" sz="2000" u="none">
                <a:solidFill>
                  <a:schemeClr val="dk1"/>
                </a:solidFill>
                <a:latin typeface="Rambla"/>
                <a:ea typeface="Rambla"/>
                <a:cs typeface="Rambla"/>
                <a:sym typeface="Rambla"/>
              </a:rPr>
              <a:t>- бит за включване на  системата Clock Monitor;</a:t>
            </a:r>
          </a:p>
          <a:p>
            <a:pPr indent="0" lvl="0" marL="0" marR="0" rtl="0" algn="l">
              <a:lnSpc>
                <a:spcPct val="90000"/>
              </a:lnSpc>
              <a:spcBef>
                <a:spcPts val="6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Bit 2  </a:t>
            </a:r>
            <a:r>
              <a:rPr b="0" i="0" lang="en-US" sz="2000" u="none">
                <a:solidFill>
                  <a:schemeClr val="dk1"/>
                </a:solidFill>
                <a:latin typeface="Rambla"/>
                <a:ea typeface="Rambla"/>
                <a:cs typeface="Rambla"/>
                <a:sym typeface="Rambla"/>
              </a:rPr>
              <a:t>- не се ползва (винаги се чете “0”);</a:t>
            </a:r>
          </a:p>
          <a:p>
            <a:pPr indent="0" lvl="0" marL="0" marR="0" rtl="0" algn="l">
              <a:lnSpc>
                <a:spcPct val="90000"/>
              </a:lnSpc>
              <a:spcBef>
                <a:spcPts val="6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CR[1:0] </a:t>
            </a:r>
            <a:r>
              <a:rPr b="0" i="0" lang="en-US" sz="2000" u="none">
                <a:solidFill>
                  <a:schemeClr val="dk1"/>
                </a:solidFill>
                <a:latin typeface="Rambla"/>
                <a:ea typeface="Rambla"/>
                <a:cs typeface="Rambla"/>
                <a:sym typeface="Rambla"/>
              </a:rPr>
              <a:t>- битове за делене  честотата на ТГ за COP системата след деленето й на 215 (prescaler битове).</a:t>
            </a:r>
          </a:p>
        </p:txBody>
      </p:sp>
      <p:sp>
        <p:nvSpPr>
          <p:cNvPr id="369" name="Shape 36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70" name="Shape 37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71" name="Shape 37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idx="1" type="subTitle"/>
          </p:nvPr>
        </p:nvSpPr>
        <p:spPr>
          <a:xfrm>
            <a:off x="304800" y="838200"/>
            <a:ext cx="8534400" cy="56388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70000"/>
              </a:lnSpc>
              <a:spcBef>
                <a:spcPts val="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ФАМИЛИЯ HC11 - EPROM/OTPROM</a:t>
            </a:r>
          </a:p>
          <a:p>
            <a:pPr indent="0" lvl="0" marL="0" marR="0" rtl="0" algn="l">
              <a:lnSpc>
                <a:spcPct val="70000"/>
              </a:lnSpc>
              <a:spcBef>
                <a:spcPts val="12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Основни характеристики:</a:t>
            </a:r>
          </a:p>
          <a:p>
            <a:pPr indent="0" lvl="0" marL="0" marR="0" rtl="0" algn="l">
              <a:lnSpc>
                <a:spcPct val="70000"/>
              </a:lnSpc>
              <a:spcBef>
                <a:spcPts val="12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a:t>
            </a:r>
            <a:r>
              <a:rPr b="1" i="0" lang="en-US" sz="2400" u="none">
                <a:solidFill>
                  <a:schemeClr val="dk1"/>
                </a:solidFill>
                <a:latin typeface="Rambla"/>
                <a:ea typeface="Rambla"/>
                <a:cs typeface="Rambla"/>
                <a:sym typeface="Rambla"/>
              </a:rPr>
              <a:t>Обем</a:t>
            </a:r>
            <a:r>
              <a:rPr b="0" i="0" lang="en-US" sz="2400" u="none">
                <a:solidFill>
                  <a:schemeClr val="dk1"/>
                </a:solidFill>
                <a:latin typeface="Rambla"/>
                <a:ea typeface="Rambla"/>
                <a:cs typeface="Rambla"/>
                <a:sym typeface="Rambla"/>
              </a:rPr>
              <a:t>: HC711E9 (12К), HC711E20 (20К), HC711E32 (32К);</a:t>
            </a:r>
          </a:p>
          <a:p>
            <a:pPr indent="0" lvl="0" marL="0" marR="0" rtl="0" algn="l">
              <a:lnSpc>
                <a:spcPct val="70000"/>
              </a:lnSpc>
              <a:spcBef>
                <a:spcPts val="48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	</a:t>
            </a:r>
            <a:r>
              <a:rPr b="1" i="1" lang="en-US" sz="2400" u="none">
                <a:solidFill>
                  <a:schemeClr val="dk1"/>
                </a:solidFill>
                <a:latin typeface="Rambla"/>
                <a:ea typeface="Rambla"/>
                <a:cs typeface="Rambla"/>
                <a:sym typeface="Rambla"/>
              </a:rPr>
              <a:t>В изтрито състояние са програмирани “1”!</a:t>
            </a:r>
          </a:p>
          <a:p>
            <a:pPr indent="0" lvl="0" marL="0" marR="0" rtl="0" algn="l">
              <a:lnSpc>
                <a:spcPct val="70000"/>
              </a:lnSpc>
              <a:spcBef>
                <a:spcPts val="48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Изтриване (при моделите с прозорче) с UV източник за 15-45 мин.</a:t>
            </a:r>
          </a:p>
          <a:p>
            <a:pPr indent="0" lvl="0" marL="0" marR="0" rtl="0" algn="l">
              <a:lnSpc>
                <a:spcPct val="70000"/>
              </a:lnSpc>
              <a:spcBef>
                <a:spcPts val="12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a:t>
            </a:r>
            <a:r>
              <a:rPr b="1" i="0" lang="en-US" sz="2400" u="none">
                <a:solidFill>
                  <a:schemeClr val="dk1"/>
                </a:solidFill>
                <a:latin typeface="Rambla"/>
                <a:ea typeface="Rambla"/>
                <a:cs typeface="Rambla"/>
                <a:sym typeface="Rambla"/>
              </a:rPr>
              <a:t>Програмиране </a:t>
            </a:r>
            <a:r>
              <a:rPr b="0" i="0" lang="en-US" sz="2400" u="none">
                <a:solidFill>
                  <a:schemeClr val="dk1"/>
                </a:solidFill>
                <a:latin typeface="Rambla"/>
                <a:ea typeface="Rambla"/>
                <a:cs typeface="Rambla"/>
                <a:sym typeface="Rambla"/>
              </a:rPr>
              <a:t>– програмират се само “0”; Изисква се 12V външен източник към извод V</a:t>
            </a:r>
            <a:r>
              <a:rPr b="0" baseline="-25000" i="0" lang="en-US" sz="2400" u="none">
                <a:solidFill>
                  <a:schemeClr val="dk1"/>
                </a:solidFill>
                <a:latin typeface="Rambla"/>
                <a:ea typeface="Rambla"/>
                <a:cs typeface="Rambla"/>
                <a:sym typeface="Rambla"/>
              </a:rPr>
              <a:t>PPE</a:t>
            </a:r>
            <a:r>
              <a:rPr b="0" i="0" lang="en-US" sz="2400" u="none">
                <a:solidFill>
                  <a:schemeClr val="dk1"/>
                </a:solidFill>
                <a:latin typeface="Rambla"/>
                <a:ea typeface="Rambla"/>
                <a:cs typeface="Rambla"/>
                <a:sym typeface="Rambla"/>
              </a:rPr>
              <a:t>. Процедурата по програмиране на EPROM/OTPROM се извършва през регистъра PROG (за повечето схеми от фамилията служи и за програмиране на EEPROM). </a:t>
            </a:r>
          </a:p>
          <a:p>
            <a:pPr indent="0" lvl="0" marL="0" marR="0" rtl="0" algn="l">
              <a:lnSpc>
                <a:spcPct val="70000"/>
              </a:lnSpc>
              <a:spcBef>
                <a:spcPts val="1200"/>
              </a:spcBef>
              <a:spcAft>
                <a:spcPts val="0"/>
              </a:spcAft>
              <a:buClr>
                <a:schemeClr val="dk1"/>
              </a:buClr>
              <a:buSzPct val="100000"/>
              <a:buFont typeface="Noto Sans Symbols"/>
              <a:buChar char="➢"/>
            </a:pPr>
            <a:r>
              <a:rPr b="0" i="0" lang="en-US" sz="2400" u="none">
                <a:solidFill>
                  <a:schemeClr val="dk1"/>
                </a:solidFill>
                <a:latin typeface="Rambla"/>
                <a:ea typeface="Rambla"/>
                <a:cs typeface="Rambla"/>
                <a:sym typeface="Rambla"/>
              </a:rPr>
              <a:t> Методи за програмиране и проверка:</a:t>
            </a:r>
          </a:p>
          <a:p>
            <a:pPr indent="0" lvl="0" marL="0" marR="0" rtl="0" algn="l">
              <a:lnSpc>
                <a:spcPct val="70000"/>
              </a:lnSpc>
              <a:spcBef>
                <a:spcPts val="48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  1. Програмиране на конкретен адрес;</a:t>
            </a:r>
          </a:p>
          <a:p>
            <a:pPr indent="0" lvl="0" marL="0" marR="0" rtl="0" algn="l">
              <a:lnSpc>
                <a:spcPct val="70000"/>
              </a:lnSpc>
              <a:spcBef>
                <a:spcPts val="48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  2. Програмиране с предварително заредени данни.</a:t>
            </a:r>
          </a:p>
          <a:p>
            <a:pPr indent="0" lvl="0" marL="0" marR="0" rtl="0" algn="ctr">
              <a:spcBef>
                <a:spcPts val="480"/>
              </a:spcBef>
              <a:spcAft>
                <a:spcPts val="0"/>
              </a:spcAft>
              <a:buClr>
                <a:srgbClr val="888888"/>
              </a:buClr>
              <a:buSzPct val="25000"/>
              <a:buFont typeface="Arial"/>
              <a:buNone/>
            </a:pPr>
            <a:r>
              <a:t/>
            </a:r>
            <a:endParaRPr b="0" i="0" sz="2400" u="none">
              <a:solidFill>
                <a:schemeClr val="dk1"/>
              </a:solidFill>
              <a:latin typeface="Rambla"/>
              <a:ea typeface="Rambla"/>
              <a:cs typeface="Rambla"/>
              <a:sym typeface="Rambla"/>
            </a:endParaRPr>
          </a:p>
        </p:txBody>
      </p:sp>
      <p:sp>
        <p:nvSpPr>
          <p:cNvPr id="377" name="Shape 377"/>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78" name="Shape 378"/>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79" name="Shape 379"/>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idx="1" type="subTitle"/>
          </p:nvPr>
        </p:nvSpPr>
        <p:spPr>
          <a:xfrm>
            <a:off x="304800" y="685800"/>
            <a:ext cx="8534400" cy="56388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6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60000"/>
              </a:lnSpc>
              <a:spcBef>
                <a:spcPts val="120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ФАМИЛИЯ HC11 - EPROM/OTPROM</a:t>
            </a:r>
          </a:p>
          <a:p>
            <a:pPr indent="0" lvl="0" marL="0" marR="0" rtl="0" algn="l">
              <a:lnSpc>
                <a:spcPct val="6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60000"/>
              </a:lnSpc>
              <a:spcBef>
                <a:spcPts val="0"/>
              </a:spcBef>
              <a:spcAft>
                <a:spcPts val="0"/>
              </a:spcAft>
              <a:buClr>
                <a:schemeClr val="dk1"/>
              </a:buClr>
              <a:buSzPct val="100000"/>
              <a:buFont typeface="Arial"/>
              <a:buAutoNum type="arabicPeriod"/>
            </a:pPr>
            <a:r>
              <a:rPr b="1" i="0" lang="en-US" sz="2200" u="none">
                <a:solidFill>
                  <a:schemeClr val="dk1"/>
                </a:solidFill>
                <a:latin typeface="Rambla"/>
                <a:ea typeface="Rambla"/>
                <a:cs typeface="Rambla"/>
                <a:sym typeface="Rambla"/>
              </a:rPr>
              <a:t>Програмиране на конкретен адрес (валиден при всеки режим на работа);</a:t>
            </a:r>
          </a:p>
          <a:p>
            <a:pPr indent="0" lvl="0" marL="0" marR="0" rtl="0" algn="l">
              <a:lnSpc>
                <a:spcPct val="60000"/>
              </a:lnSpc>
              <a:spcBef>
                <a:spcPts val="0"/>
              </a:spcBef>
              <a:spcAft>
                <a:spcPts val="0"/>
              </a:spcAft>
              <a:buClr>
                <a:srgbClr val="888888"/>
              </a:buClr>
              <a:buSzPct val="100000"/>
              <a:buFont typeface="Arial"/>
              <a:buNone/>
            </a:pPr>
            <a:r>
              <a:t/>
            </a:r>
            <a:endParaRPr b="0" i="0" sz="2200" u="none">
              <a:solidFill>
                <a:schemeClr val="dk1"/>
              </a:solidFill>
              <a:latin typeface="Rambla"/>
              <a:ea typeface="Rambla"/>
              <a:cs typeface="Rambla"/>
              <a:sym typeface="Rambla"/>
            </a:endParaRPr>
          </a:p>
          <a:p>
            <a:pPr indent="0" lvl="0" marL="0" marR="0" rtl="0" algn="l">
              <a:lnSpc>
                <a:spcPct val="60000"/>
              </a:lnSpc>
              <a:spcBef>
                <a:spcPts val="44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 Бит ROMON в регистъра CONFIG →”1”</a:t>
            </a:r>
          </a:p>
          <a:p>
            <a:pPr indent="0" lvl="0" marL="0" marR="0" rtl="0" algn="l">
              <a:lnSpc>
                <a:spcPct val="60000"/>
              </a:lnSpc>
              <a:spcBef>
                <a:spcPts val="44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 На извод XIRQ/V</a:t>
            </a:r>
            <a:r>
              <a:rPr b="0" baseline="-25000" i="0" lang="en-US" sz="2200" u="none">
                <a:solidFill>
                  <a:schemeClr val="dk1"/>
                </a:solidFill>
                <a:latin typeface="Rambla"/>
                <a:ea typeface="Rambla"/>
                <a:cs typeface="Rambla"/>
                <a:sym typeface="Rambla"/>
              </a:rPr>
              <a:t>PPE</a:t>
            </a:r>
            <a:r>
              <a:rPr b="0" i="0" lang="en-US" sz="2200" u="none">
                <a:solidFill>
                  <a:schemeClr val="dk1"/>
                </a:solidFill>
                <a:latin typeface="Rambla"/>
                <a:ea typeface="Rambla"/>
                <a:cs typeface="Rambla"/>
                <a:sym typeface="Rambla"/>
              </a:rPr>
              <a:t> → 12V;</a:t>
            </a:r>
          </a:p>
          <a:p>
            <a:pPr indent="0" lvl="0" marL="0" marR="0" rtl="0" algn="l">
              <a:lnSpc>
                <a:spcPct val="60000"/>
              </a:lnSpc>
              <a:spcBef>
                <a:spcPts val="44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 Извод IRQ →”1”.</a:t>
            </a:r>
          </a:p>
          <a:p>
            <a:pPr indent="0" lvl="0" marL="0" marR="0" rtl="0" algn="l">
              <a:lnSpc>
                <a:spcPct val="60000"/>
              </a:lnSpc>
              <a:spcBef>
                <a:spcPts val="240"/>
              </a:spcBef>
              <a:spcAft>
                <a:spcPts val="0"/>
              </a:spcAft>
              <a:buClr>
                <a:srgbClr val="888888"/>
              </a:buClr>
              <a:buSzPct val="25000"/>
              <a:buFont typeface="Arial"/>
              <a:buNone/>
            </a:pPr>
            <a:r>
              <a:t/>
            </a:r>
            <a:endParaRPr b="0" i="0" sz="1200" u="none">
              <a:solidFill>
                <a:schemeClr val="dk1"/>
              </a:solidFill>
              <a:latin typeface="Rambla"/>
              <a:ea typeface="Rambla"/>
              <a:cs typeface="Rambla"/>
              <a:sym typeface="Rambla"/>
            </a:endParaRPr>
          </a:p>
          <a:p>
            <a:pPr indent="0" lvl="0" marL="0" marR="0" rtl="0" algn="l">
              <a:lnSpc>
                <a:spcPct val="6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EPROG </a:t>
            </a:r>
          </a:p>
          <a:p>
            <a:pPr indent="0" lvl="0" marL="0" marR="0" rtl="0" algn="l">
              <a:lnSpc>
                <a:spcPct val="6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LDAB #$20</a:t>
            </a:r>
          </a:p>
          <a:p>
            <a:pPr indent="0" lvl="0" marL="0" marR="0" rtl="0" algn="l">
              <a:lnSpc>
                <a:spcPct val="6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STAB $103B 		Бит ELAT=0 от EPGM за разрешаване на тригерите</a:t>
            </a:r>
          </a:p>
          <a:p>
            <a:pPr indent="0" lvl="0" marL="0" marR="0" rtl="0" algn="l">
              <a:lnSpc>
                <a:spcPct val="6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STAA $0,X  		Записва данни в адрес от EPROM</a:t>
            </a:r>
          </a:p>
          <a:p>
            <a:pPr indent="0" lvl="0" marL="0" marR="0" rtl="0" algn="l">
              <a:lnSpc>
                <a:spcPct val="6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LDAB #$21</a:t>
            </a:r>
          </a:p>
          <a:p>
            <a:pPr indent="0" lvl="0" marL="0" marR="0" rtl="0" algn="l">
              <a:lnSpc>
                <a:spcPct val="6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STAB $103B 		Бит ELAT=1 от EPGM за разрешаване 				напрежението за програмиране на EPROM</a:t>
            </a:r>
          </a:p>
          <a:p>
            <a:pPr indent="0" lvl="0" marL="0" marR="0" rtl="0" algn="l">
              <a:lnSpc>
                <a:spcPct val="6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JSR DLYEP 		Закъснение 2-4ms</a:t>
            </a:r>
          </a:p>
          <a:p>
            <a:pPr indent="0" lvl="0" marL="0" marR="0" rtl="0" algn="l">
              <a:lnSpc>
                <a:spcPct val="60000"/>
              </a:lnSpc>
              <a:spcBef>
                <a:spcPts val="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CLR $103B 		Изключва напр.за програмиране→режим четене</a:t>
            </a:r>
          </a:p>
        </p:txBody>
      </p:sp>
      <p:sp>
        <p:nvSpPr>
          <p:cNvPr id="385" name="Shape 385"/>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86" name="Shape 386"/>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87" name="Shape 387"/>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idx="1" type="subTitle"/>
          </p:nvPr>
        </p:nvSpPr>
        <p:spPr>
          <a:xfrm>
            <a:off x="304800" y="914400"/>
            <a:ext cx="8534400" cy="5562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ФАМИЛИЯ HC11 - EPROM/OTPROM</a:t>
            </a:r>
          </a:p>
          <a:p>
            <a:pPr indent="0" lvl="0" marL="0" marR="0" rtl="0" algn="l">
              <a:lnSpc>
                <a:spcPct val="10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100000"/>
              </a:lnSpc>
              <a:spcBef>
                <a:spcPts val="440"/>
              </a:spcBef>
              <a:spcAft>
                <a:spcPts val="0"/>
              </a:spcAft>
              <a:buClr>
                <a:schemeClr val="dk1"/>
              </a:buClr>
              <a:buSzPct val="25000"/>
              <a:buFont typeface="Arial"/>
              <a:buNone/>
            </a:pPr>
            <a:r>
              <a:rPr b="1" i="0" lang="en-US" sz="2200" u="none">
                <a:solidFill>
                  <a:schemeClr val="dk1"/>
                </a:solidFill>
                <a:latin typeface="Rambla"/>
                <a:ea typeface="Rambla"/>
                <a:cs typeface="Rambla"/>
                <a:sym typeface="Rambla"/>
              </a:rPr>
              <a:t>2. Програмиране с предварително заредени данни</a:t>
            </a:r>
          </a:p>
          <a:p>
            <a:pPr indent="0" lvl="0" marL="0" marR="0" rtl="0" algn="l">
              <a:lnSpc>
                <a:spcPct val="100000"/>
              </a:lnSpc>
              <a:spcBef>
                <a:spcPts val="440"/>
              </a:spcBef>
              <a:spcAft>
                <a:spcPts val="0"/>
              </a:spcAft>
              <a:buClr>
                <a:schemeClr val="dk1"/>
              </a:buClr>
              <a:buSzPct val="100000"/>
              <a:buFont typeface="Noto Sans Symbols"/>
              <a:buChar char="➢"/>
            </a:pPr>
            <a:r>
              <a:rPr b="0" i="0" lang="en-US" sz="2200" u="none">
                <a:solidFill>
                  <a:schemeClr val="dk1"/>
                </a:solidFill>
                <a:latin typeface="Rambla"/>
                <a:ea typeface="Rambla"/>
                <a:cs typeface="Rambla"/>
                <a:sym typeface="Rambla"/>
              </a:rPr>
              <a:t> Програмира се софтуерно в рамките на режими ТЕST или Bootstrap;</a:t>
            </a:r>
          </a:p>
          <a:p>
            <a:pPr indent="0" lvl="0" marL="0" marR="0" rtl="0" algn="l">
              <a:lnSpc>
                <a:spcPct val="100000"/>
              </a:lnSpc>
              <a:spcBef>
                <a:spcPts val="440"/>
              </a:spcBef>
              <a:spcAft>
                <a:spcPts val="0"/>
              </a:spcAft>
              <a:buClr>
                <a:schemeClr val="dk1"/>
              </a:buClr>
              <a:buSzPct val="100000"/>
              <a:buFont typeface="Noto Sans Symbols"/>
              <a:buChar char="➢"/>
            </a:pPr>
            <a:r>
              <a:rPr b="0" i="0" lang="en-US" sz="2200" u="none">
                <a:solidFill>
                  <a:schemeClr val="dk1"/>
                </a:solidFill>
                <a:latin typeface="Rambla"/>
                <a:ea typeface="Rambla"/>
                <a:cs typeface="Rambla"/>
                <a:sym typeface="Rambla"/>
              </a:rPr>
              <a:t> чрез </a:t>
            </a:r>
            <a:r>
              <a:rPr b="0" i="1" lang="en-US" sz="2200" u="none">
                <a:solidFill>
                  <a:schemeClr val="dk1"/>
                </a:solidFill>
                <a:latin typeface="Rambla"/>
                <a:ea typeface="Rambla"/>
                <a:cs typeface="Rambla"/>
                <a:sym typeface="Rambla"/>
              </a:rPr>
              <a:t>потребителски софтуер </a:t>
            </a:r>
            <a:r>
              <a:rPr b="0" i="0" lang="en-US" sz="2200" u="none">
                <a:solidFill>
                  <a:schemeClr val="dk1"/>
                </a:solidFill>
                <a:latin typeface="Rambla"/>
                <a:ea typeface="Rambla"/>
                <a:cs typeface="Rambla"/>
                <a:sym typeface="Rambla"/>
              </a:rPr>
              <a:t>(зарежда се през SCI) или с </a:t>
            </a:r>
            <a:r>
              <a:rPr b="0" i="1" lang="en-US" sz="2200" u="none">
                <a:solidFill>
                  <a:schemeClr val="dk1"/>
                </a:solidFill>
                <a:latin typeface="Rambla"/>
                <a:ea typeface="Rambla"/>
                <a:cs typeface="Rambla"/>
                <a:sym typeface="Rambla"/>
              </a:rPr>
              <a:t>разположена в ROM обслужваща процедура </a:t>
            </a:r>
            <a:r>
              <a:rPr b="0" i="0" lang="en-US" sz="2200" u="none">
                <a:solidFill>
                  <a:schemeClr val="dk1"/>
                </a:solidFill>
                <a:latin typeface="Rambla"/>
                <a:ea typeface="Rambla"/>
                <a:cs typeface="Rambla"/>
                <a:sym typeface="Rambla"/>
              </a:rPr>
              <a:t>(от стартов адрес $BF00 ). Индексни регистри X и Y се инициализират, след което получават данни отвън. Начална стойност по подразбиране на първи адрес за запис в EPROM - $D000 (за промяна – стойност на IY указателя);</a:t>
            </a:r>
          </a:p>
          <a:p>
            <a:pPr indent="0" lvl="0" marL="0" marR="0" rtl="0" algn="l">
              <a:lnSpc>
                <a:spcPct val="100000"/>
              </a:lnSpc>
              <a:spcBef>
                <a:spcPts val="480"/>
              </a:spcBef>
              <a:spcAft>
                <a:spcPts val="0"/>
              </a:spcAft>
              <a:buClr>
                <a:schemeClr val="dk1"/>
              </a:buClr>
              <a:buSzPct val="109090"/>
              <a:buFont typeface="Noto Sans Symbols"/>
              <a:buChar char="➢"/>
            </a:pPr>
            <a:r>
              <a:rPr b="0" i="0" lang="en-US" sz="2200" u="none">
                <a:solidFill>
                  <a:schemeClr val="dk1"/>
                </a:solidFill>
                <a:latin typeface="Rambla"/>
                <a:ea typeface="Rambla"/>
                <a:cs typeface="Rambla"/>
                <a:sym typeface="Rambla"/>
              </a:rPr>
              <a:t> 12V напрежение на входа за програмиране </a:t>
            </a:r>
            <a:r>
              <a:rPr b="0" i="0" lang="en-US" sz="2400" u="none">
                <a:solidFill>
                  <a:schemeClr val="dk1"/>
                </a:solidFill>
                <a:latin typeface="Rambla"/>
                <a:ea typeface="Rambla"/>
                <a:cs typeface="Rambla"/>
                <a:sym typeface="Rambla"/>
              </a:rPr>
              <a:t>XIRQ/V</a:t>
            </a:r>
            <a:r>
              <a:rPr b="0" baseline="-25000" i="0" lang="en-US" sz="2400" u="none">
                <a:solidFill>
                  <a:schemeClr val="dk1"/>
                </a:solidFill>
                <a:latin typeface="Rambla"/>
                <a:ea typeface="Rambla"/>
                <a:cs typeface="Rambla"/>
                <a:sym typeface="Rambla"/>
              </a:rPr>
              <a:t>PPE</a:t>
            </a:r>
            <a:r>
              <a:rPr b="0" i="0" lang="en-US" sz="2400" u="none">
                <a:solidFill>
                  <a:srgbClr val="898989"/>
                </a:solidFill>
                <a:latin typeface="Rambla"/>
                <a:ea typeface="Rambla"/>
                <a:cs typeface="Rambla"/>
                <a:sym typeface="Rambla"/>
              </a:rPr>
              <a:t>.</a:t>
            </a:r>
          </a:p>
        </p:txBody>
      </p:sp>
      <p:sp>
        <p:nvSpPr>
          <p:cNvPr id="393" name="Shape 393"/>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394" name="Shape 394"/>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395" name="Shape 395"/>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idx="1" type="subTitle"/>
          </p:nvPr>
        </p:nvSpPr>
        <p:spPr>
          <a:xfrm>
            <a:off x="454025" y="555625"/>
            <a:ext cx="8534400" cy="57912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ПЛЪЗГАНЕ НА ПРОГРАМА /”ЗАБИВАНЕ” НА SW/</a:t>
            </a:r>
          </a:p>
          <a:p>
            <a:pPr indent="0" lvl="0" marL="0" marR="0" rtl="0" algn="l">
              <a:lnSpc>
                <a:spcPct val="100000"/>
              </a:lnSpc>
              <a:spcBef>
                <a:spcPts val="12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1. SW ГРЕШКИ – BETA ВЕРСИИ</a:t>
            </a:r>
          </a:p>
          <a:p>
            <a:pPr indent="0" lvl="0" marL="0" marR="0" rtl="0" algn="l">
              <a:lnSpc>
                <a:spcPct val="100000"/>
              </a:lnSpc>
              <a:spcBef>
                <a:spcPts val="36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a:p>
            <a:pPr indent="0" lvl="0" marL="0" marR="0" rtl="0" algn="l">
              <a:lnSpc>
                <a:spcPct val="100000"/>
              </a:lnSpc>
              <a:spcBef>
                <a:spcPts val="36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a:p>
            <a:pPr indent="0" lvl="0" marL="0" marR="0" rtl="0" algn="l">
              <a:lnSpc>
                <a:spcPct val="100000"/>
              </a:lnSpc>
              <a:spcBef>
                <a:spcPts val="36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a:p>
            <a:pPr indent="0" lvl="0" marL="0" marR="0" rtl="0" algn="l">
              <a:lnSpc>
                <a:spcPct val="100000"/>
              </a:lnSpc>
              <a:spcBef>
                <a:spcPts val="36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a:p>
            <a:pPr indent="0" lvl="0" marL="0" marR="0" rtl="0" algn="l">
              <a:lnSpc>
                <a:spcPct val="100000"/>
              </a:lnSpc>
              <a:spcBef>
                <a:spcPts val="120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a:p>
            <a:pPr indent="0" lvl="0" marL="0" marR="0" rtl="0" algn="l">
              <a:lnSpc>
                <a:spcPct val="100000"/>
              </a:lnSpc>
              <a:spcBef>
                <a:spcPts val="120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Много комбинации ➔ възможни софтуерни грешки.</a:t>
            </a:r>
          </a:p>
          <a:p>
            <a:pPr indent="0" lvl="0" marL="0" marR="0" rtl="0" algn="l">
              <a:lnSpc>
                <a:spcPct val="100000"/>
              </a:lnSpc>
              <a:spcBef>
                <a:spcPts val="36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Невъзможност на програмиста да тества </a:t>
            </a:r>
          </a:p>
          <a:p>
            <a:pPr indent="0" lvl="0" marL="0" marR="0" rtl="0" algn="l">
              <a:lnSpc>
                <a:spcPct val="100000"/>
              </a:lnSpc>
              <a:spcBef>
                <a:spcPts val="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физически всички възможни комбинации.</a:t>
            </a:r>
          </a:p>
          <a:p>
            <a:pPr indent="0" lvl="0" marL="0" marR="0" rtl="0" algn="l">
              <a:lnSpc>
                <a:spcPct val="100000"/>
              </a:lnSpc>
              <a:spcBef>
                <a:spcPts val="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Бета-версии – постепенно се отстраняват </a:t>
            </a:r>
          </a:p>
          <a:p>
            <a:pPr indent="0" lvl="0" marL="0" marR="0" rtl="0" algn="l">
              <a:lnSpc>
                <a:spcPct val="100000"/>
              </a:lnSpc>
              <a:spcBef>
                <a:spcPts val="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забелязани от клиентите грешки.</a:t>
            </a:r>
          </a:p>
          <a:p>
            <a:pPr indent="0" lvl="0" marL="0" marR="0" rtl="0" algn="l">
              <a:lnSpc>
                <a:spcPct val="100000"/>
              </a:lnSpc>
              <a:spcBef>
                <a:spcPts val="18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2. HW ПЛЪЗГАНЕ: </a:t>
            </a:r>
          </a:p>
          <a:p>
            <a:pPr indent="0" lvl="0" marL="0" marR="0" rtl="0" algn="l">
              <a:lnSpc>
                <a:spcPct val="100000"/>
              </a:lnSpc>
              <a:spcBef>
                <a:spcPts val="600"/>
              </a:spcBef>
              <a:spcAft>
                <a:spcPts val="0"/>
              </a:spcAft>
              <a:buClr>
                <a:schemeClr val="dk1"/>
              </a:buClr>
              <a:buSzPct val="25000"/>
              <a:buFont typeface="Arial"/>
              <a:buNone/>
            </a:pPr>
            <a:r>
              <a:rPr b="0" i="0" lang="en-US" sz="1800" u="none">
                <a:solidFill>
                  <a:schemeClr val="dk1"/>
                </a:solidFill>
                <a:latin typeface="Rambla"/>
                <a:ea typeface="Rambla"/>
                <a:cs typeface="Rambla"/>
                <a:sym typeface="Rambla"/>
              </a:rPr>
              <a:t>Адреси или Данни вместо КОД</a:t>
            </a:r>
          </a:p>
          <a:p>
            <a:pPr indent="0" lvl="0" marL="0" marR="0" rtl="0" algn="ctr">
              <a:spcBef>
                <a:spcPts val="36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p:txBody>
      </p:sp>
      <p:grpSp>
        <p:nvGrpSpPr>
          <p:cNvPr id="401" name="Shape 401"/>
          <p:cNvGrpSpPr/>
          <p:nvPr/>
        </p:nvGrpSpPr>
        <p:grpSpPr>
          <a:xfrm>
            <a:off x="914400" y="2438400"/>
            <a:ext cx="4724400" cy="1143000"/>
            <a:chOff x="1987550" y="14890750"/>
            <a:chExt cx="7997825" cy="2095500"/>
          </a:xfrm>
        </p:grpSpPr>
        <p:sp>
          <p:nvSpPr>
            <p:cNvPr id="402" name="Shape 402"/>
            <p:cNvSpPr txBox="1"/>
            <p:nvPr/>
          </p:nvSpPr>
          <p:spPr>
            <a:xfrm>
              <a:off x="4337050" y="15284450"/>
              <a:ext cx="3362325" cy="17018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Аритметична и логическа обработка</a:t>
              </a:r>
            </a:p>
          </p:txBody>
        </p:sp>
        <p:sp>
          <p:nvSpPr>
            <p:cNvPr id="403" name="Shape 403"/>
            <p:cNvSpPr/>
            <p:nvPr/>
          </p:nvSpPr>
          <p:spPr>
            <a:xfrm>
              <a:off x="2635250" y="15906750"/>
              <a:ext cx="1701800" cy="428625"/>
            </a:xfrm>
            <a:prstGeom prst="rightArrow">
              <a:avLst>
                <a:gd fmla="val 17610" name="adj1"/>
                <a:gd fmla="val 624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4" name="Shape 404"/>
            <p:cNvSpPr/>
            <p:nvPr/>
          </p:nvSpPr>
          <p:spPr>
            <a:xfrm>
              <a:off x="7694612" y="15938500"/>
              <a:ext cx="1701800" cy="428625"/>
            </a:xfrm>
            <a:prstGeom prst="rightArrow">
              <a:avLst>
                <a:gd fmla="val 17610" name="adj1"/>
                <a:gd fmla="val 6240" name="adj2"/>
              </a:avLst>
            </a:prstGeom>
            <a:solidFill>
              <a:srgbClr val="FFFFFF"/>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5" name="Shape 405"/>
            <p:cNvSpPr txBox="1"/>
            <p:nvPr/>
          </p:nvSpPr>
          <p:spPr>
            <a:xfrm>
              <a:off x="1987550" y="14890750"/>
              <a:ext cx="2254250" cy="920750"/>
            </a:xfrm>
            <a:prstGeom prst="rect">
              <a:avLst/>
            </a:prstGeom>
            <a:noFill/>
            <a:ln>
              <a:noFill/>
            </a:ln>
          </p:spPr>
          <p:txBody>
            <a:bodyPr anchorCtr="0" anchor="t" bIns="0" lIns="0" rIns="0"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1" lang="en-US" sz="1600" u="none">
                  <a:solidFill>
                    <a:schemeClr val="dk1"/>
                  </a:solidFill>
                  <a:latin typeface="Rambla"/>
                  <a:ea typeface="Rambla"/>
                  <a:cs typeface="Rambla"/>
                  <a:sym typeface="Rambla"/>
                </a:rPr>
                <a:t>n</a:t>
              </a:r>
              <a:r>
                <a:rPr b="0" i="0" lang="en-US" sz="1600" u="none">
                  <a:solidFill>
                    <a:schemeClr val="dk1"/>
                  </a:solidFill>
                  <a:latin typeface="Rambla"/>
                  <a:ea typeface="Rambla"/>
                  <a:cs typeface="Rambla"/>
                  <a:sym typeface="Rambla"/>
                </a:rPr>
                <a:t> входни променливи</a:t>
              </a:r>
            </a:p>
          </p:txBody>
        </p:sp>
        <p:sp>
          <p:nvSpPr>
            <p:cNvPr id="406" name="Shape 406"/>
            <p:cNvSpPr txBox="1"/>
            <p:nvPr/>
          </p:nvSpPr>
          <p:spPr>
            <a:xfrm>
              <a:off x="7731125" y="14890750"/>
              <a:ext cx="2254250" cy="920750"/>
            </a:xfrm>
            <a:prstGeom prst="rect">
              <a:avLst/>
            </a:prstGeom>
            <a:noFill/>
            <a:ln>
              <a:noFill/>
            </a:ln>
          </p:spPr>
          <p:txBody>
            <a:bodyPr anchorCtr="0" anchor="t" bIns="0" lIns="0" rIns="0"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1" lang="en-US" sz="1600" u="none">
                  <a:solidFill>
                    <a:schemeClr val="dk1"/>
                  </a:solidFill>
                  <a:latin typeface="Rambla"/>
                  <a:ea typeface="Rambla"/>
                  <a:cs typeface="Rambla"/>
                  <a:sym typeface="Rambla"/>
                </a:rPr>
                <a:t>m</a:t>
              </a:r>
              <a:r>
                <a:rPr b="0" i="0" lang="en-US" sz="1600" u="none">
                  <a:solidFill>
                    <a:schemeClr val="dk1"/>
                  </a:solidFill>
                  <a:latin typeface="Rambla"/>
                  <a:ea typeface="Rambla"/>
                  <a:cs typeface="Rambla"/>
                  <a:sym typeface="Rambla"/>
                </a:rPr>
                <a:t> изходни променливи</a:t>
              </a:r>
            </a:p>
          </p:txBody>
        </p:sp>
      </p:grpSp>
      <p:grpSp>
        <p:nvGrpSpPr>
          <p:cNvPr id="407" name="Shape 407"/>
          <p:cNvGrpSpPr/>
          <p:nvPr/>
        </p:nvGrpSpPr>
        <p:grpSpPr>
          <a:xfrm>
            <a:off x="5715000" y="2590800"/>
            <a:ext cx="3124200" cy="3092450"/>
            <a:chOff x="3798887" y="17818100"/>
            <a:chExt cx="7186613" cy="6210300"/>
          </a:xfrm>
        </p:grpSpPr>
        <p:sp>
          <p:nvSpPr>
            <p:cNvPr id="408" name="Shape 408"/>
            <p:cNvSpPr txBox="1"/>
            <p:nvPr/>
          </p:nvSpPr>
          <p:spPr>
            <a:xfrm>
              <a:off x="5430837" y="18615025"/>
              <a:ext cx="1192212" cy="4667250"/>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PC</a:t>
              </a:r>
            </a:p>
            <a:p>
              <a:pPr indent="0" lvl="0" marL="0" marR="0" rtl="0" algn="l">
                <a:lnSpc>
                  <a:spcPct val="100000"/>
                </a:lnSpc>
                <a:spcBef>
                  <a:spcPts val="1000"/>
                </a:spcBef>
                <a:spcAft>
                  <a:spcPts val="0"/>
                </a:spcAft>
                <a:buClr>
                  <a:schemeClr val="dk1"/>
                </a:buClr>
                <a:buFont typeface="Arial"/>
                <a:buNone/>
              </a:pPr>
              <a:r>
                <a:t/>
              </a:r>
              <a:endParaRPr b="0" i="0" sz="1400" u="none">
                <a:solidFill>
                  <a:schemeClr val="dk1"/>
                </a:solidFill>
                <a:latin typeface="Rambla"/>
                <a:ea typeface="Rambla"/>
                <a:cs typeface="Rambla"/>
                <a:sym typeface="Rambla"/>
              </a:endParaRPr>
            </a:p>
            <a:p>
              <a:pPr indent="0" lvl="0" marL="0" marR="0" rtl="0" algn="l">
                <a:lnSpc>
                  <a:spcPct val="100000"/>
                </a:lnSpc>
                <a:spcBef>
                  <a:spcPts val="100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PC</a:t>
              </a:r>
            </a:p>
            <a:p>
              <a:pPr indent="0" lvl="0" marL="0" marR="0" rtl="0" algn="l">
                <a:lnSpc>
                  <a:spcPct val="100000"/>
                </a:lnSpc>
                <a:spcBef>
                  <a:spcPts val="0"/>
                </a:spcBef>
                <a:spcAft>
                  <a:spcPts val="0"/>
                </a:spcAft>
                <a:buClr>
                  <a:schemeClr val="dk1"/>
                </a:buClr>
                <a:buFont typeface="Arial"/>
                <a:buNone/>
              </a:pPr>
              <a:r>
                <a:t/>
              </a:r>
              <a:endParaRPr b="0" i="0" sz="1400" u="none">
                <a:solidFill>
                  <a:schemeClr val="dk1"/>
                </a:solidFill>
                <a:latin typeface="Rambla"/>
                <a:ea typeface="Rambla"/>
                <a:cs typeface="Rambla"/>
                <a:sym typeface="Rambla"/>
              </a:endParaRPr>
            </a:p>
            <a:p>
              <a:pPr indent="0" lvl="0" marL="0" marR="0" rtl="0" algn="l">
                <a:lnSpc>
                  <a:spcPct val="100000"/>
                </a:lnSpc>
                <a:spcBef>
                  <a:spcPts val="600"/>
                </a:spcBef>
                <a:spcAft>
                  <a:spcPts val="0"/>
                </a:spcAft>
                <a:buClr>
                  <a:schemeClr val="dk1"/>
                </a:buClr>
                <a:buFont typeface="Arial"/>
                <a:buNone/>
              </a:pPr>
              <a:r>
                <a:t/>
              </a:r>
              <a:endParaRPr b="0" i="0" sz="1400" u="none">
                <a:solidFill>
                  <a:schemeClr val="dk1"/>
                </a:solidFill>
                <a:latin typeface="Rambla"/>
                <a:ea typeface="Rambla"/>
                <a:cs typeface="Rambla"/>
                <a:sym typeface="Rambla"/>
              </a:endParaRPr>
            </a:p>
            <a:p>
              <a:pPr indent="0" lvl="0" marL="0" marR="0" rtl="0" algn="l">
                <a:lnSpc>
                  <a:spcPct val="100000"/>
                </a:lnSpc>
                <a:spcBef>
                  <a:spcPts val="60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PC</a:t>
              </a:r>
            </a:p>
            <a:p>
              <a:pPr indent="0" lvl="0" marL="0" marR="0" rtl="0" algn="l">
                <a:lnSpc>
                  <a:spcPct val="100000"/>
                </a:lnSpc>
                <a:spcBef>
                  <a:spcPts val="1000"/>
                </a:spcBef>
                <a:spcAft>
                  <a:spcPts val="0"/>
                </a:spcAft>
                <a:buClr>
                  <a:schemeClr val="dk1"/>
                </a:buClr>
                <a:buFont typeface="Arial"/>
                <a:buNone/>
              </a:pPr>
              <a:r>
                <a:t/>
              </a:r>
              <a:endParaRPr b="0" i="0" sz="1400" u="none">
                <a:solidFill>
                  <a:schemeClr val="dk1"/>
                </a:solidFill>
                <a:latin typeface="Rambla"/>
                <a:ea typeface="Rambla"/>
                <a:cs typeface="Rambla"/>
                <a:sym typeface="Rambla"/>
              </a:endParaRP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sp>
          <p:nvSpPr>
            <p:cNvPr id="409" name="Shape 409"/>
            <p:cNvSpPr txBox="1"/>
            <p:nvPr/>
          </p:nvSpPr>
          <p:spPr>
            <a:xfrm>
              <a:off x="3798887" y="19030950"/>
              <a:ext cx="2824162" cy="515937"/>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A/D - грешка</a:t>
              </a:r>
            </a:p>
            <a:p>
              <a:pPr indent="0" lvl="0" marL="0" marR="0" rtl="0" algn="l">
                <a:lnSpc>
                  <a:spcPct val="100000"/>
                </a:lnSpc>
                <a:spcBef>
                  <a:spcPts val="1000"/>
                </a:spcBef>
                <a:spcAft>
                  <a:spcPts val="0"/>
                </a:spcAft>
                <a:buClr>
                  <a:schemeClr val="dk1"/>
                </a:buClr>
                <a:buFont typeface="Arial"/>
                <a:buNone/>
              </a:pPr>
              <a:r>
                <a:t/>
              </a:r>
              <a:endParaRPr b="0" i="0" sz="1400" u="none">
                <a:solidFill>
                  <a:schemeClr val="dk1"/>
                </a:solidFill>
                <a:latin typeface="Rambla"/>
                <a:ea typeface="Rambla"/>
                <a:cs typeface="Rambla"/>
                <a:sym typeface="Rambla"/>
              </a:endParaRP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sp>
          <p:nvSpPr>
            <p:cNvPr id="410" name="Shape 410"/>
            <p:cNvSpPr txBox="1"/>
            <p:nvPr/>
          </p:nvSpPr>
          <p:spPr>
            <a:xfrm>
              <a:off x="7508875" y="17818100"/>
              <a:ext cx="2063750" cy="78105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a:t>
              </a:r>
            </a:p>
          </p:txBody>
        </p:sp>
        <p:sp>
          <p:nvSpPr>
            <p:cNvPr id="411" name="Shape 411"/>
            <p:cNvSpPr txBox="1"/>
            <p:nvPr/>
          </p:nvSpPr>
          <p:spPr>
            <a:xfrm>
              <a:off x="7508875" y="1859915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КОД</a:t>
              </a: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sp>
          <p:nvSpPr>
            <p:cNvPr id="412" name="Shape 412"/>
            <p:cNvSpPr txBox="1"/>
            <p:nvPr/>
          </p:nvSpPr>
          <p:spPr>
            <a:xfrm>
              <a:off x="7508875" y="19142075"/>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А/D</a:t>
              </a:r>
            </a:p>
          </p:txBody>
        </p:sp>
        <p:sp>
          <p:nvSpPr>
            <p:cNvPr id="413" name="Shape 413"/>
            <p:cNvSpPr txBox="1"/>
            <p:nvPr/>
          </p:nvSpPr>
          <p:spPr>
            <a:xfrm>
              <a:off x="9985375" y="19211925"/>
              <a:ext cx="714375" cy="473075"/>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3</a:t>
              </a: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cxnSp>
          <p:nvCxnSpPr>
            <p:cNvPr id="414" name="Shape 414"/>
            <p:cNvCxnSpPr/>
            <p:nvPr/>
          </p:nvCxnSpPr>
          <p:spPr>
            <a:xfrm>
              <a:off x="9763125" y="18599150"/>
              <a:ext cx="1127125" cy="0"/>
            </a:xfrm>
            <a:prstGeom prst="straightConnector1">
              <a:avLst/>
            </a:prstGeom>
            <a:noFill/>
            <a:ln cap="flat" cmpd="sng" w="9525">
              <a:solidFill>
                <a:srgbClr val="000000"/>
              </a:solidFill>
              <a:prstDash val="solid"/>
              <a:miter lim="800000"/>
              <a:headEnd len="med" w="med" type="none"/>
              <a:tailEnd len="med" w="med" type="none"/>
            </a:ln>
          </p:spPr>
        </p:cxnSp>
        <p:sp>
          <p:nvSpPr>
            <p:cNvPr id="415" name="Shape 415"/>
            <p:cNvSpPr txBox="1"/>
            <p:nvPr/>
          </p:nvSpPr>
          <p:spPr>
            <a:xfrm>
              <a:off x="7508875" y="1968500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A/D</a:t>
              </a:r>
            </a:p>
          </p:txBody>
        </p:sp>
        <p:sp>
          <p:nvSpPr>
            <p:cNvPr id="416" name="Shape 416"/>
            <p:cNvSpPr txBox="1"/>
            <p:nvPr/>
          </p:nvSpPr>
          <p:spPr>
            <a:xfrm>
              <a:off x="7508875" y="20227925"/>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КОД</a:t>
              </a:r>
            </a:p>
          </p:txBody>
        </p:sp>
        <p:sp>
          <p:nvSpPr>
            <p:cNvPr id="417" name="Shape 417"/>
            <p:cNvSpPr txBox="1"/>
            <p:nvPr/>
          </p:nvSpPr>
          <p:spPr>
            <a:xfrm>
              <a:off x="7508875" y="2077085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A/D</a:t>
              </a: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sp>
          <p:nvSpPr>
            <p:cNvPr id="418" name="Shape 418"/>
            <p:cNvSpPr txBox="1"/>
            <p:nvPr/>
          </p:nvSpPr>
          <p:spPr>
            <a:xfrm>
              <a:off x="9955212" y="20523200"/>
              <a:ext cx="744537" cy="542925"/>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2</a:t>
              </a: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cxnSp>
          <p:nvCxnSpPr>
            <p:cNvPr id="419" name="Shape 419"/>
            <p:cNvCxnSpPr/>
            <p:nvPr/>
          </p:nvCxnSpPr>
          <p:spPr>
            <a:xfrm>
              <a:off x="9763125" y="24028400"/>
              <a:ext cx="1222375" cy="0"/>
            </a:xfrm>
            <a:prstGeom prst="straightConnector1">
              <a:avLst/>
            </a:prstGeom>
            <a:noFill/>
            <a:ln cap="flat" cmpd="sng" w="9525">
              <a:solidFill>
                <a:srgbClr val="000000"/>
              </a:solidFill>
              <a:prstDash val="solid"/>
              <a:miter lim="800000"/>
              <a:headEnd len="med" w="med" type="none"/>
              <a:tailEnd len="med" w="med" type="none"/>
            </a:ln>
          </p:spPr>
        </p:cxnSp>
        <p:cxnSp>
          <p:nvCxnSpPr>
            <p:cNvPr id="420" name="Shape 420"/>
            <p:cNvCxnSpPr/>
            <p:nvPr/>
          </p:nvCxnSpPr>
          <p:spPr>
            <a:xfrm>
              <a:off x="9763125" y="20227925"/>
              <a:ext cx="1143000" cy="0"/>
            </a:xfrm>
            <a:prstGeom prst="straightConnector1">
              <a:avLst/>
            </a:prstGeom>
            <a:noFill/>
            <a:ln cap="flat" cmpd="sng" w="9525">
              <a:solidFill>
                <a:srgbClr val="000000"/>
              </a:solidFill>
              <a:prstDash val="solid"/>
              <a:miter lim="800000"/>
              <a:headEnd len="med" w="med" type="none"/>
              <a:tailEnd len="med" w="med" type="none"/>
            </a:ln>
          </p:spPr>
        </p:cxnSp>
        <p:sp>
          <p:nvSpPr>
            <p:cNvPr id="421" name="Shape 421"/>
            <p:cNvSpPr txBox="1"/>
            <p:nvPr/>
          </p:nvSpPr>
          <p:spPr>
            <a:xfrm>
              <a:off x="7508875" y="21313775"/>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КОД</a:t>
              </a:r>
            </a:p>
          </p:txBody>
        </p:sp>
        <p:sp>
          <p:nvSpPr>
            <p:cNvPr id="422" name="Shape 422"/>
            <p:cNvSpPr txBox="1"/>
            <p:nvPr/>
          </p:nvSpPr>
          <p:spPr>
            <a:xfrm>
              <a:off x="7508875" y="2185670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PRE</a:t>
              </a:r>
            </a:p>
          </p:txBody>
        </p:sp>
        <p:sp>
          <p:nvSpPr>
            <p:cNvPr id="423" name="Shape 423"/>
            <p:cNvSpPr txBox="1"/>
            <p:nvPr/>
          </p:nvSpPr>
          <p:spPr>
            <a:xfrm>
              <a:off x="7508875" y="22399625"/>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КОД</a:t>
              </a:r>
            </a:p>
            <a:p>
              <a:pPr indent="0" lvl="0" marL="0" marR="0" rtl="0" algn="ctr">
                <a:lnSpc>
                  <a:spcPct val="100000"/>
                </a:lnSpc>
                <a:spcBef>
                  <a:spcPts val="1000"/>
                </a:spcBef>
                <a:spcAft>
                  <a:spcPts val="0"/>
                </a:spcAft>
                <a:buClr>
                  <a:schemeClr val="dk1"/>
                </a:buClr>
                <a:buFont typeface="Arial"/>
                <a:buNone/>
              </a:pPr>
              <a:r>
                <a:t/>
              </a:r>
              <a:endParaRPr b="0" i="0" sz="1400" u="none">
                <a:solidFill>
                  <a:schemeClr val="dk1"/>
                </a:solidFill>
                <a:latin typeface="Rambla"/>
                <a:ea typeface="Rambla"/>
                <a:cs typeface="Rambla"/>
                <a:sym typeface="Rambla"/>
              </a:endParaRP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sp>
          <p:nvSpPr>
            <p:cNvPr id="424" name="Shape 424"/>
            <p:cNvSpPr txBox="1"/>
            <p:nvPr/>
          </p:nvSpPr>
          <p:spPr>
            <a:xfrm>
              <a:off x="9955212" y="22745700"/>
              <a:ext cx="904875" cy="520700"/>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4</a:t>
              </a: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cxnSp>
          <p:nvCxnSpPr>
            <p:cNvPr id="425" name="Shape 425"/>
            <p:cNvCxnSpPr/>
            <p:nvPr/>
          </p:nvCxnSpPr>
          <p:spPr>
            <a:xfrm>
              <a:off x="9667875" y="21856700"/>
              <a:ext cx="1238250" cy="0"/>
            </a:xfrm>
            <a:prstGeom prst="straightConnector1">
              <a:avLst/>
            </a:prstGeom>
            <a:noFill/>
            <a:ln cap="flat" cmpd="sng" w="9525">
              <a:solidFill>
                <a:srgbClr val="000000"/>
              </a:solidFill>
              <a:prstDash val="solid"/>
              <a:miter lim="800000"/>
              <a:headEnd len="med" w="med" type="none"/>
              <a:tailEnd len="med" w="med" type="none"/>
            </a:ln>
          </p:spPr>
        </p:cxnSp>
        <p:cxnSp>
          <p:nvCxnSpPr>
            <p:cNvPr id="426" name="Shape 426"/>
            <p:cNvCxnSpPr/>
            <p:nvPr/>
          </p:nvCxnSpPr>
          <p:spPr>
            <a:xfrm>
              <a:off x="9667875" y="21313775"/>
              <a:ext cx="1238250" cy="0"/>
            </a:xfrm>
            <a:prstGeom prst="straightConnector1">
              <a:avLst/>
            </a:prstGeom>
            <a:noFill/>
            <a:ln cap="flat" cmpd="sng" w="9525">
              <a:solidFill>
                <a:srgbClr val="000000"/>
              </a:solidFill>
              <a:prstDash val="solid"/>
              <a:miter lim="800000"/>
              <a:headEnd len="med" w="med" type="none"/>
              <a:tailEnd len="med" w="med" type="none"/>
            </a:ln>
          </p:spPr>
        </p:cxnSp>
        <p:sp>
          <p:nvSpPr>
            <p:cNvPr id="427" name="Shape 427"/>
            <p:cNvSpPr txBox="1"/>
            <p:nvPr/>
          </p:nvSpPr>
          <p:spPr>
            <a:xfrm>
              <a:off x="7508875" y="2294255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A/D</a:t>
              </a: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sp>
          <p:nvSpPr>
            <p:cNvPr id="428" name="Shape 428"/>
            <p:cNvSpPr txBox="1"/>
            <p:nvPr/>
          </p:nvSpPr>
          <p:spPr>
            <a:xfrm>
              <a:off x="9985375" y="21345525"/>
              <a:ext cx="714375" cy="450850"/>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1</a:t>
              </a: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sp>
          <p:nvSpPr>
            <p:cNvPr id="429" name="Shape 429"/>
            <p:cNvSpPr txBox="1"/>
            <p:nvPr/>
          </p:nvSpPr>
          <p:spPr>
            <a:xfrm>
              <a:off x="7508875" y="23485475"/>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400" u="none">
                  <a:solidFill>
                    <a:schemeClr val="dk1"/>
                  </a:solidFill>
                  <a:latin typeface="Rambla"/>
                  <a:ea typeface="Rambla"/>
                  <a:cs typeface="Rambla"/>
                  <a:sym typeface="Rambla"/>
                </a:rPr>
                <a:t>A/D</a:t>
              </a:r>
            </a:p>
            <a:p>
              <a:pPr indent="0" lvl="0" marL="0" marR="0" rtl="0" algn="l">
                <a:lnSpc>
                  <a:spcPct val="100000"/>
                </a:lnSpc>
                <a:spcBef>
                  <a:spcPts val="1000"/>
                </a:spcBef>
                <a:spcAft>
                  <a:spcPts val="0"/>
                </a:spcAft>
                <a:buNone/>
              </a:pPr>
              <a:r>
                <a:t/>
              </a:r>
              <a:endParaRPr b="0" i="0" sz="1400" u="none">
                <a:solidFill>
                  <a:schemeClr val="dk1"/>
                </a:solidFill>
                <a:latin typeface="Rambla"/>
                <a:ea typeface="Rambla"/>
                <a:cs typeface="Rambla"/>
                <a:sym typeface="Rambla"/>
              </a:endParaRPr>
            </a:p>
          </p:txBody>
        </p:sp>
        <p:cxnSp>
          <p:nvCxnSpPr>
            <p:cNvPr id="430" name="Shape 430"/>
            <p:cNvCxnSpPr/>
            <p:nvPr/>
          </p:nvCxnSpPr>
          <p:spPr>
            <a:xfrm>
              <a:off x="6429375" y="18891250"/>
              <a:ext cx="968375" cy="0"/>
            </a:xfrm>
            <a:prstGeom prst="straightConnector1">
              <a:avLst/>
            </a:prstGeom>
            <a:noFill/>
            <a:ln cap="flat" cmpd="sng" w="9525">
              <a:solidFill>
                <a:srgbClr val="000000"/>
              </a:solidFill>
              <a:prstDash val="solid"/>
              <a:miter lim="800000"/>
              <a:headEnd len="med" w="med" type="none"/>
              <a:tailEnd len="lg" w="lg" type="triangle"/>
            </a:ln>
          </p:spPr>
        </p:cxnSp>
        <p:cxnSp>
          <p:nvCxnSpPr>
            <p:cNvPr id="431" name="Shape 431"/>
            <p:cNvCxnSpPr/>
            <p:nvPr/>
          </p:nvCxnSpPr>
          <p:spPr>
            <a:xfrm>
              <a:off x="6429375" y="20523200"/>
              <a:ext cx="968375" cy="0"/>
            </a:xfrm>
            <a:prstGeom prst="straightConnector1">
              <a:avLst/>
            </a:prstGeom>
            <a:noFill/>
            <a:ln cap="flat" cmpd="sng" w="9525">
              <a:solidFill>
                <a:srgbClr val="000000"/>
              </a:solidFill>
              <a:prstDash val="solid"/>
              <a:miter lim="800000"/>
              <a:headEnd len="med" w="med" type="none"/>
              <a:tailEnd len="lg" w="lg" type="triangle"/>
            </a:ln>
          </p:spPr>
        </p:cxnSp>
        <p:cxnSp>
          <p:nvCxnSpPr>
            <p:cNvPr id="432" name="Shape 432"/>
            <p:cNvCxnSpPr/>
            <p:nvPr/>
          </p:nvCxnSpPr>
          <p:spPr>
            <a:xfrm>
              <a:off x="6429375" y="21590000"/>
              <a:ext cx="968375" cy="0"/>
            </a:xfrm>
            <a:prstGeom prst="straightConnector1">
              <a:avLst/>
            </a:prstGeom>
            <a:noFill/>
            <a:ln cap="flat" cmpd="sng" w="9525">
              <a:solidFill>
                <a:srgbClr val="000000"/>
              </a:solidFill>
              <a:prstDash val="solid"/>
              <a:miter lim="800000"/>
              <a:headEnd len="med" w="med" type="none"/>
              <a:tailEnd len="lg" w="lg" type="triangle"/>
            </a:ln>
          </p:spPr>
        </p:cxnSp>
        <p:cxnSp>
          <p:nvCxnSpPr>
            <p:cNvPr id="433" name="Shape 433"/>
            <p:cNvCxnSpPr/>
            <p:nvPr/>
          </p:nvCxnSpPr>
          <p:spPr>
            <a:xfrm>
              <a:off x="5080000" y="19510375"/>
              <a:ext cx="2317750" cy="1587"/>
            </a:xfrm>
            <a:prstGeom prst="straightConnector1">
              <a:avLst/>
            </a:prstGeom>
            <a:noFill/>
            <a:ln cap="flat" cmpd="sng" w="28575">
              <a:solidFill>
                <a:srgbClr val="000000"/>
              </a:solidFill>
              <a:prstDash val="solid"/>
              <a:miter lim="800000"/>
              <a:headEnd len="med" w="med" type="none"/>
              <a:tailEnd len="lg" w="lg" type="triangle"/>
            </a:ln>
          </p:spPr>
        </p:cxnSp>
      </p:grpSp>
      <p:sp>
        <p:nvSpPr>
          <p:cNvPr id="434" name="Shape 434"/>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35" name="Shape 435"/>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36" name="Shape 436"/>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90000"/>
              </a:lnSpc>
              <a:spcBef>
                <a:spcPts val="0"/>
              </a:spcBef>
              <a:spcAft>
                <a:spcPts val="0"/>
              </a:spcAft>
              <a:buClr>
                <a:srgbClr val="888888"/>
              </a:buClr>
              <a:buSzPct val="25000"/>
              <a:buFont typeface="Arial"/>
              <a:buNone/>
            </a:pPr>
            <a:r>
              <a:t/>
            </a:r>
            <a:endParaRPr b="1" i="0" sz="2400" u="none">
              <a:solidFill>
                <a:schemeClr val="dk1"/>
              </a:solidFill>
              <a:latin typeface="Arial"/>
              <a:ea typeface="Arial"/>
              <a:cs typeface="Arial"/>
              <a:sym typeface="Arial"/>
            </a:endParaRPr>
          </a:p>
          <a:p>
            <a:pPr indent="0" lvl="0" marL="0" marR="0" rtl="0" algn="ctr">
              <a:lnSpc>
                <a:spcPct val="9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НС11 – ПРОГРАМЕН МОДЕЛ (РЕГИСТРИ)</a:t>
            </a:r>
          </a:p>
          <a:p>
            <a:pPr indent="0" lvl="0" marL="0" marR="0" rtl="0" algn="l">
              <a:lnSpc>
                <a:spcPct val="90000"/>
              </a:lnSpc>
              <a:spcBef>
                <a:spcPts val="1800"/>
              </a:spcBef>
              <a:spcAft>
                <a:spcPts val="0"/>
              </a:spcAft>
              <a:buClr>
                <a:schemeClr val="dk1"/>
              </a:buClr>
              <a:buSzPct val="25000"/>
              <a:buFont typeface="Arial"/>
              <a:buNone/>
            </a:pPr>
            <a:r>
              <a:rPr b="1" i="0" lang="en-US" sz="2200" u="none">
                <a:solidFill>
                  <a:schemeClr val="dk1"/>
                </a:solidFill>
                <a:latin typeface="Rambla"/>
                <a:ea typeface="Rambla"/>
                <a:cs typeface="Rambla"/>
                <a:sym typeface="Rambla"/>
              </a:rPr>
              <a:t>Акумулатори  А и В</a:t>
            </a:r>
            <a:r>
              <a:rPr b="0" i="0" lang="en-US" sz="2200" u="none">
                <a:solidFill>
                  <a:schemeClr val="dk1"/>
                </a:solidFill>
                <a:latin typeface="Rambla"/>
                <a:ea typeface="Rambla"/>
                <a:cs typeface="Rambla"/>
                <a:sym typeface="Rambla"/>
              </a:rPr>
              <a:t> – 8-битови регистри с общо предназначение. Съхраняват временно операндите (данни) и резултата при изпълнение на командата от АЛУ. За някои инструкции– те образуват 16-битов регистър (акумулатор D). </a:t>
            </a:r>
          </a:p>
          <a:p>
            <a:pPr indent="0" lvl="0" marL="0" marR="0" rtl="0" algn="l">
              <a:lnSpc>
                <a:spcPct val="90000"/>
              </a:lnSpc>
              <a:spcBef>
                <a:spcPts val="180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Равнозначност на А и В с изключение на:</a:t>
            </a:r>
          </a:p>
          <a:p>
            <a:pPr indent="0" lvl="0" marL="0" marR="0" rtl="0" algn="l">
              <a:lnSpc>
                <a:spcPct val="90000"/>
              </a:lnSpc>
              <a:spcBef>
                <a:spcPts val="440"/>
              </a:spcBef>
              <a:spcAft>
                <a:spcPts val="0"/>
              </a:spcAft>
              <a:buClr>
                <a:schemeClr val="dk1"/>
              </a:buClr>
              <a:buSzPct val="100000"/>
              <a:buFont typeface="Noto Sans Symbols"/>
              <a:buChar char="➢"/>
            </a:pPr>
            <a:r>
              <a:rPr b="0" i="0" lang="en-US" sz="2200" u="none">
                <a:solidFill>
                  <a:schemeClr val="dk1"/>
                </a:solidFill>
                <a:latin typeface="Rambla"/>
                <a:ea typeface="Rambla"/>
                <a:cs typeface="Rambla"/>
                <a:sym typeface="Rambla"/>
              </a:rPr>
              <a:t> инструкции ABX, ABY добавят съдържанието на акумулатор В към индексни регистри X или Y;</a:t>
            </a:r>
          </a:p>
          <a:p>
            <a:pPr indent="0" lvl="0" marL="0" marR="0" rtl="0" algn="l">
              <a:lnSpc>
                <a:spcPct val="90000"/>
              </a:lnSpc>
              <a:spcBef>
                <a:spcPts val="440"/>
              </a:spcBef>
              <a:spcAft>
                <a:spcPts val="0"/>
              </a:spcAft>
              <a:buClr>
                <a:schemeClr val="dk1"/>
              </a:buClr>
              <a:buSzPct val="100000"/>
              <a:buFont typeface="Noto Sans Symbols"/>
              <a:buChar char="➢"/>
            </a:pPr>
            <a:r>
              <a:rPr b="0" i="0" lang="en-US" sz="2200" u="none">
                <a:solidFill>
                  <a:schemeClr val="dk1"/>
                </a:solidFill>
                <a:latin typeface="Rambla"/>
                <a:ea typeface="Rambla"/>
                <a:cs typeface="Rambla"/>
                <a:sym typeface="Rambla"/>
              </a:rPr>
              <a:t> инструкции TAP, TPA прехвърлят данни от акумулатор А към регистъра на състоянието и обратно;</a:t>
            </a:r>
          </a:p>
          <a:p>
            <a:pPr indent="0" lvl="0" marL="0" marR="0" rtl="0" algn="l">
              <a:lnSpc>
                <a:spcPct val="90000"/>
              </a:lnSpc>
              <a:spcBef>
                <a:spcPts val="440"/>
              </a:spcBef>
              <a:spcAft>
                <a:spcPts val="0"/>
              </a:spcAft>
              <a:buClr>
                <a:schemeClr val="dk1"/>
              </a:buClr>
              <a:buSzPct val="100000"/>
              <a:buFont typeface="Noto Sans Symbols"/>
              <a:buChar char="➢"/>
            </a:pPr>
            <a:r>
              <a:rPr b="0" i="0" lang="en-US" sz="2200" u="none">
                <a:solidFill>
                  <a:schemeClr val="dk1"/>
                </a:solidFill>
                <a:latin typeface="Rambla"/>
                <a:ea typeface="Rambla"/>
                <a:cs typeface="Rambla"/>
                <a:sym typeface="Rambla"/>
              </a:rPr>
              <a:t> Инструкция DAA (Decimal Adjust accumulator A) – след BCD аритметични операции; </a:t>
            </a:r>
          </a:p>
          <a:p>
            <a:pPr indent="0" lvl="0" marL="0" marR="0" rtl="0" algn="l">
              <a:lnSpc>
                <a:spcPct val="90000"/>
              </a:lnSpc>
              <a:spcBef>
                <a:spcPts val="440"/>
              </a:spcBef>
              <a:spcAft>
                <a:spcPts val="0"/>
              </a:spcAft>
              <a:buClr>
                <a:schemeClr val="dk1"/>
              </a:buClr>
              <a:buSzPct val="100000"/>
              <a:buFont typeface="Noto Sans Symbols"/>
              <a:buChar char="➢"/>
            </a:pPr>
            <a:r>
              <a:rPr b="0" i="0" lang="en-US" sz="2200" u="none">
                <a:solidFill>
                  <a:schemeClr val="dk1"/>
                </a:solidFill>
                <a:latin typeface="Rambla"/>
                <a:ea typeface="Rambla"/>
                <a:cs typeface="Rambla"/>
                <a:sym typeface="Rambla"/>
              </a:rPr>
              <a:t> Еднопосочност на операциите събиране, изваждане и сравнение (ABA, SBA, CBA).</a:t>
            </a:r>
          </a:p>
        </p:txBody>
      </p:sp>
      <p:sp>
        <p:nvSpPr>
          <p:cNvPr id="119" name="Shape 11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20" name="Shape 12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21" name="Shape 12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ПЛЪЗГАНЕ НА ПРОГРАМА /”ЗАБИВАНЕ” НА SW/</a:t>
            </a:r>
          </a:p>
          <a:p>
            <a:pPr indent="0" lvl="0" marL="0" marR="0" rtl="0" algn="l">
              <a:lnSpc>
                <a:spcPct val="100000"/>
              </a:lnSpc>
              <a:spcBef>
                <a:spcPts val="36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a:p>
            <a:pPr indent="0" lvl="0" marL="0" marR="0" rtl="0" algn="l">
              <a:lnSpc>
                <a:spcPct val="100000"/>
              </a:lnSpc>
              <a:spcBef>
                <a:spcPts val="6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HW плъзгане (А/D вместо КОД) - Методи за борба</a:t>
            </a:r>
          </a:p>
          <a:p>
            <a:pPr indent="-285750" lvl="1" marL="742950" marR="0" rtl="0" algn="l">
              <a:lnSpc>
                <a:spcPct val="100000"/>
              </a:lnSpc>
              <a:spcBef>
                <a:spcPts val="18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SW “капани” (изкуствено влагане на 4 команди SWI – “капани”);</a:t>
            </a:r>
          </a:p>
        </p:txBody>
      </p:sp>
      <p:grpSp>
        <p:nvGrpSpPr>
          <p:cNvPr id="442" name="Shape 442"/>
          <p:cNvGrpSpPr/>
          <p:nvPr/>
        </p:nvGrpSpPr>
        <p:grpSpPr>
          <a:xfrm>
            <a:off x="2765425" y="3149600"/>
            <a:ext cx="1974850" cy="2671762"/>
            <a:chOff x="11699875" y="16300450"/>
            <a:chExt cx="3903663" cy="5400675"/>
          </a:xfrm>
        </p:grpSpPr>
        <p:sp>
          <p:nvSpPr>
            <p:cNvPr id="443" name="Shape 443"/>
            <p:cNvSpPr txBox="1"/>
            <p:nvPr/>
          </p:nvSpPr>
          <p:spPr>
            <a:xfrm>
              <a:off x="13539788" y="17071975"/>
              <a:ext cx="2063750" cy="78105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a:t>
              </a:r>
            </a:p>
          </p:txBody>
        </p:sp>
        <p:sp>
          <p:nvSpPr>
            <p:cNvPr id="444" name="Shape 444"/>
            <p:cNvSpPr txBox="1"/>
            <p:nvPr/>
          </p:nvSpPr>
          <p:spPr>
            <a:xfrm>
              <a:off x="13539788" y="17853025"/>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SWI</a:t>
              </a:r>
            </a:p>
            <a:p>
              <a:pPr indent="0" lvl="0" marL="0" marR="0" rtl="0" algn="l">
                <a:lnSpc>
                  <a:spcPct val="100000"/>
                </a:lnSpc>
                <a:spcBef>
                  <a:spcPts val="1000"/>
                </a:spcBef>
                <a:spcAft>
                  <a:spcPts val="0"/>
                </a:spcAft>
                <a:buNone/>
              </a:pPr>
              <a:r>
                <a:t/>
              </a:r>
              <a:endParaRPr b="0" i="0" sz="1800" u="none">
                <a:solidFill>
                  <a:schemeClr val="dk1"/>
                </a:solidFill>
                <a:latin typeface="Rambla"/>
                <a:ea typeface="Rambla"/>
                <a:cs typeface="Rambla"/>
                <a:sym typeface="Rambla"/>
              </a:endParaRPr>
            </a:p>
          </p:txBody>
        </p:sp>
        <p:sp>
          <p:nvSpPr>
            <p:cNvPr id="445" name="Shape 445"/>
            <p:cNvSpPr txBox="1"/>
            <p:nvPr/>
          </p:nvSpPr>
          <p:spPr>
            <a:xfrm>
              <a:off x="13539788" y="1839595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SWI</a:t>
              </a:r>
            </a:p>
            <a:p>
              <a:pPr indent="0" lvl="0" marL="0" marR="0" rtl="0" algn="l">
                <a:lnSpc>
                  <a:spcPct val="100000"/>
                </a:lnSpc>
                <a:spcBef>
                  <a:spcPts val="1000"/>
                </a:spcBef>
                <a:spcAft>
                  <a:spcPts val="0"/>
                </a:spcAft>
                <a:buNone/>
              </a:pPr>
              <a:r>
                <a:t/>
              </a:r>
              <a:endParaRPr b="0" i="0" sz="1800" u="none">
                <a:solidFill>
                  <a:schemeClr val="dk1"/>
                </a:solidFill>
                <a:latin typeface="Rambla"/>
                <a:ea typeface="Rambla"/>
                <a:cs typeface="Rambla"/>
                <a:sym typeface="Rambla"/>
              </a:endParaRPr>
            </a:p>
          </p:txBody>
        </p:sp>
        <p:sp>
          <p:nvSpPr>
            <p:cNvPr id="446" name="Shape 446"/>
            <p:cNvSpPr txBox="1"/>
            <p:nvPr/>
          </p:nvSpPr>
          <p:spPr>
            <a:xfrm>
              <a:off x="13539788" y="18938875"/>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SWI</a:t>
              </a:r>
            </a:p>
            <a:p>
              <a:pPr indent="0" lvl="0" marL="0" marR="0" rtl="0" algn="l">
                <a:lnSpc>
                  <a:spcPct val="100000"/>
                </a:lnSpc>
                <a:spcBef>
                  <a:spcPts val="1000"/>
                </a:spcBef>
                <a:spcAft>
                  <a:spcPts val="0"/>
                </a:spcAft>
                <a:buNone/>
              </a:pPr>
              <a:r>
                <a:t/>
              </a:r>
              <a:endParaRPr b="0" i="0" sz="1800" u="none">
                <a:solidFill>
                  <a:schemeClr val="dk1"/>
                </a:solidFill>
                <a:latin typeface="Rambla"/>
                <a:ea typeface="Rambla"/>
                <a:cs typeface="Rambla"/>
                <a:sym typeface="Rambla"/>
              </a:endParaRPr>
            </a:p>
          </p:txBody>
        </p:sp>
        <p:sp>
          <p:nvSpPr>
            <p:cNvPr id="447" name="Shape 447"/>
            <p:cNvSpPr txBox="1"/>
            <p:nvPr/>
          </p:nvSpPr>
          <p:spPr>
            <a:xfrm>
              <a:off x="13539788" y="19481800"/>
              <a:ext cx="2063750" cy="542925"/>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SWI</a:t>
              </a:r>
            </a:p>
            <a:p>
              <a:pPr indent="0" lvl="0" marL="0" marR="0" rtl="0" algn="l">
                <a:lnSpc>
                  <a:spcPct val="100000"/>
                </a:lnSpc>
                <a:spcBef>
                  <a:spcPts val="1000"/>
                </a:spcBef>
                <a:spcAft>
                  <a:spcPts val="0"/>
                </a:spcAft>
                <a:buNone/>
              </a:pPr>
              <a:r>
                <a:t/>
              </a:r>
              <a:endParaRPr b="0" i="0" sz="1800" u="none">
                <a:solidFill>
                  <a:schemeClr val="dk1"/>
                </a:solidFill>
                <a:latin typeface="Rambla"/>
                <a:ea typeface="Rambla"/>
                <a:cs typeface="Rambla"/>
                <a:sym typeface="Rambla"/>
              </a:endParaRPr>
            </a:p>
          </p:txBody>
        </p:sp>
        <p:sp>
          <p:nvSpPr>
            <p:cNvPr id="448" name="Shape 448"/>
            <p:cNvSpPr txBox="1"/>
            <p:nvPr/>
          </p:nvSpPr>
          <p:spPr>
            <a:xfrm>
              <a:off x="13539788" y="20024725"/>
              <a:ext cx="2063750" cy="7239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a:t>
              </a:r>
            </a:p>
            <a:p>
              <a:pPr indent="0" lvl="0" marL="0" marR="0" rtl="0" algn="l">
                <a:lnSpc>
                  <a:spcPct val="100000"/>
                </a:lnSpc>
                <a:spcBef>
                  <a:spcPts val="1000"/>
                </a:spcBef>
                <a:spcAft>
                  <a:spcPts val="0"/>
                </a:spcAft>
                <a:buNone/>
              </a:pPr>
              <a:r>
                <a:t/>
              </a:r>
              <a:endParaRPr b="0" i="0" sz="1800" u="none">
                <a:solidFill>
                  <a:schemeClr val="dk1"/>
                </a:solidFill>
                <a:latin typeface="Rambla"/>
                <a:ea typeface="Rambla"/>
                <a:cs typeface="Rambla"/>
                <a:sym typeface="Rambla"/>
              </a:endParaRPr>
            </a:p>
          </p:txBody>
        </p:sp>
        <p:cxnSp>
          <p:nvCxnSpPr>
            <p:cNvPr id="449" name="Shape 449"/>
            <p:cNvCxnSpPr/>
            <p:nvPr/>
          </p:nvCxnSpPr>
          <p:spPr>
            <a:xfrm>
              <a:off x="13546138" y="16335375"/>
              <a:ext cx="0" cy="5365750"/>
            </a:xfrm>
            <a:prstGeom prst="straightConnector1">
              <a:avLst/>
            </a:prstGeom>
            <a:noFill/>
            <a:ln cap="flat" cmpd="sng" w="9525">
              <a:solidFill>
                <a:srgbClr val="000000"/>
              </a:solidFill>
              <a:prstDash val="solid"/>
              <a:miter lim="800000"/>
              <a:headEnd len="med" w="med" type="none"/>
              <a:tailEnd len="med" w="med" type="none"/>
            </a:ln>
          </p:spPr>
        </p:cxnSp>
        <p:cxnSp>
          <p:nvCxnSpPr>
            <p:cNvPr id="450" name="Shape 450"/>
            <p:cNvCxnSpPr/>
            <p:nvPr/>
          </p:nvCxnSpPr>
          <p:spPr>
            <a:xfrm>
              <a:off x="15603538" y="16300450"/>
              <a:ext cx="0" cy="5365750"/>
            </a:xfrm>
            <a:prstGeom prst="straightConnector1">
              <a:avLst/>
            </a:prstGeom>
            <a:noFill/>
            <a:ln cap="flat" cmpd="sng" w="9525">
              <a:solidFill>
                <a:srgbClr val="000000"/>
              </a:solidFill>
              <a:prstDash val="solid"/>
              <a:miter lim="800000"/>
              <a:headEnd len="med" w="med" type="none"/>
              <a:tailEnd len="med" w="med" type="none"/>
            </a:ln>
          </p:spPr>
        </p:cxnSp>
        <p:sp>
          <p:nvSpPr>
            <p:cNvPr id="451" name="Shape 451"/>
            <p:cNvSpPr/>
            <p:nvPr/>
          </p:nvSpPr>
          <p:spPr>
            <a:xfrm>
              <a:off x="12490450" y="17256125"/>
              <a:ext cx="876300" cy="1441450"/>
            </a:xfrm>
            <a:custGeom>
              <a:pathLst>
                <a:path extrusionOk="0" h="120000" w="120000">
                  <a:moveTo>
                    <a:pt x="120000" y="0"/>
                  </a:moveTo>
                  <a:cubicBezTo>
                    <a:pt x="76956" y="10551"/>
                    <a:pt x="33913" y="21103"/>
                    <a:pt x="16956" y="38068"/>
                  </a:cubicBezTo>
                  <a:cubicBezTo>
                    <a:pt x="0" y="55034"/>
                    <a:pt x="0" y="87724"/>
                    <a:pt x="16956" y="101379"/>
                  </a:cubicBezTo>
                  <a:cubicBezTo>
                    <a:pt x="33913" y="115034"/>
                    <a:pt x="103043" y="116896"/>
                    <a:pt x="120000" y="120000"/>
                  </a:cubicBezTo>
                </a:path>
              </a:pathLst>
            </a:custGeom>
            <a:no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2" name="Shape 452"/>
            <p:cNvSpPr/>
            <p:nvPr/>
          </p:nvSpPr>
          <p:spPr>
            <a:xfrm>
              <a:off x="12990512" y="17272000"/>
              <a:ext cx="438150" cy="920750"/>
            </a:xfrm>
            <a:custGeom>
              <a:pathLst>
                <a:path extrusionOk="0" h="120000" w="120000">
                  <a:moveTo>
                    <a:pt x="120000" y="0"/>
                  </a:moveTo>
                  <a:cubicBezTo>
                    <a:pt x="76956" y="10551"/>
                    <a:pt x="33913" y="21103"/>
                    <a:pt x="16956" y="38068"/>
                  </a:cubicBezTo>
                  <a:cubicBezTo>
                    <a:pt x="0" y="55034"/>
                    <a:pt x="0" y="87724"/>
                    <a:pt x="16956" y="101379"/>
                  </a:cubicBezTo>
                  <a:cubicBezTo>
                    <a:pt x="33913" y="115034"/>
                    <a:pt x="103043" y="116896"/>
                    <a:pt x="120000" y="120000"/>
                  </a:cubicBezTo>
                </a:path>
              </a:pathLst>
            </a:custGeom>
            <a:no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3" name="Shape 453"/>
            <p:cNvSpPr/>
            <p:nvPr/>
          </p:nvSpPr>
          <p:spPr>
            <a:xfrm>
              <a:off x="12188825" y="17272000"/>
              <a:ext cx="1098550" cy="1920875"/>
            </a:xfrm>
            <a:custGeom>
              <a:pathLst>
                <a:path extrusionOk="0" h="120000" w="120000">
                  <a:moveTo>
                    <a:pt x="120000" y="0"/>
                  </a:moveTo>
                  <a:cubicBezTo>
                    <a:pt x="76956" y="10551"/>
                    <a:pt x="33913" y="21103"/>
                    <a:pt x="16956" y="38068"/>
                  </a:cubicBezTo>
                  <a:cubicBezTo>
                    <a:pt x="0" y="55034"/>
                    <a:pt x="0" y="87724"/>
                    <a:pt x="16956" y="101379"/>
                  </a:cubicBezTo>
                  <a:cubicBezTo>
                    <a:pt x="33913" y="115034"/>
                    <a:pt x="103043" y="116896"/>
                    <a:pt x="120000" y="120000"/>
                  </a:cubicBezTo>
                </a:path>
              </a:pathLst>
            </a:custGeom>
            <a:no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4" name="Shape 454"/>
            <p:cNvSpPr/>
            <p:nvPr/>
          </p:nvSpPr>
          <p:spPr>
            <a:xfrm>
              <a:off x="11699875" y="17272000"/>
              <a:ext cx="1666875" cy="2397125"/>
            </a:xfrm>
            <a:custGeom>
              <a:pathLst>
                <a:path extrusionOk="0" h="120000" w="120000">
                  <a:moveTo>
                    <a:pt x="120000" y="0"/>
                  </a:moveTo>
                  <a:cubicBezTo>
                    <a:pt x="76956" y="10551"/>
                    <a:pt x="33913" y="21103"/>
                    <a:pt x="16956" y="38068"/>
                  </a:cubicBezTo>
                  <a:cubicBezTo>
                    <a:pt x="0" y="55034"/>
                    <a:pt x="0" y="87724"/>
                    <a:pt x="16956" y="101379"/>
                  </a:cubicBezTo>
                  <a:cubicBezTo>
                    <a:pt x="33913" y="115034"/>
                    <a:pt x="103043" y="116896"/>
                    <a:pt x="120000" y="120000"/>
                  </a:cubicBezTo>
                </a:path>
              </a:pathLst>
            </a:custGeom>
            <a:noFill/>
            <a:ln cap="flat" cmpd="sng" w="9525">
              <a:solidFill>
                <a:srgbClr val="000000"/>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455" name="Shape 455"/>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56" name="Shape 456"/>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57" name="Shape 457"/>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txBox="1"/>
          <p:nvPr>
            <p:ph idx="1" type="subTitle"/>
          </p:nvPr>
        </p:nvSpPr>
        <p:spPr>
          <a:xfrm>
            <a:off x="222250" y="685800"/>
            <a:ext cx="8534400" cy="56388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ПЛЪЗГАНЕ НА ПРОГРАМА /”ЗАБИВАНЕ” НА SW/</a:t>
            </a:r>
          </a:p>
          <a:p>
            <a:pPr indent="0" lvl="0" marL="0" marR="0" rtl="0" algn="l">
              <a:lnSpc>
                <a:spcPct val="100000"/>
              </a:lnSpc>
              <a:spcBef>
                <a:spcPts val="360"/>
              </a:spcBef>
              <a:spcAft>
                <a:spcPts val="0"/>
              </a:spcAft>
              <a:buClr>
                <a:srgbClr val="888888"/>
              </a:buClr>
              <a:buSzPct val="25000"/>
              <a:buFont typeface="Arial"/>
              <a:buNone/>
            </a:pPr>
            <a:r>
              <a:t/>
            </a:r>
            <a:endParaRPr b="0" i="0" sz="18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HW плъзгане (А/D вместо код) - Методи за борба</a:t>
            </a:r>
          </a:p>
          <a:p>
            <a:pPr indent="-285750" lvl="1" marL="742950" marR="0" rtl="0" algn="l">
              <a:lnSpc>
                <a:spcPct val="100000"/>
              </a:lnSpc>
              <a:spcBef>
                <a:spcPts val="12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COP система. NOCOP бит (CONFIG) – вкл./изкл. СОР система;</a:t>
            </a:r>
          </a:p>
          <a:p>
            <a:pPr indent="-285750" lvl="1" marL="742950" marR="0" rtl="0" algn="l">
              <a:lnSpc>
                <a:spcPct val="100000"/>
              </a:lnSpc>
              <a:spcBef>
                <a:spcPts val="6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Смяна статута на СОР системата – запис в CONFIG, след това Reset;</a:t>
            </a:r>
          </a:p>
          <a:p>
            <a:pPr indent="-285750" lvl="1" marL="742950" marR="0" rtl="0" algn="l">
              <a:lnSpc>
                <a:spcPct val="100000"/>
              </a:lnSpc>
              <a:spcBef>
                <a:spcPts val="6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COPRST – за защита механизма на нулиране СОР системата ($55) или принудително нулиране на таймера ($АА);</a:t>
            </a:r>
          </a:p>
        </p:txBody>
      </p:sp>
      <p:grpSp>
        <p:nvGrpSpPr>
          <p:cNvPr id="463" name="Shape 463"/>
          <p:cNvGrpSpPr/>
          <p:nvPr/>
        </p:nvGrpSpPr>
        <p:grpSpPr>
          <a:xfrm>
            <a:off x="304800" y="3962400"/>
            <a:ext cx="3657600" cy="2286000"/>
            <a:chOff x="10226675" y="3254375"/>
            <a:chExt cx="8745538" cy="5064125"/>
          </a:xfrm>
        </p:grpSpPr>
        <p:sp>
          <p:nvSpPr>
            <p:cNvPr id="464" name="Shape 464"/>
            <p:cNvSpPr txBox="1"/>
            <p:nvPr/>
          </p:nvSpPr>
          <p:spPr>
            <a:xfrm>
              <a:off x="10226675" y="5016500"/>
              <a:ext cx="1219200" cy="8890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M1</a:t>
              </a:r>
            </a:p>
          </p:txBody>
        </p:sp>
        <p:sp>
          <p:nvSpPr>
            <p:cNvPr id="465" name="Shape 465"/>
            <p:cNvSpPr txBox="1"/>
            <p:nvPr/>
          </p:nvSpPr>
          <p:spPr>
            <a:xfrm>
              <a:off x="17340263" y="5156200"/>
              <a:ext cx="1631950" cy="749300"/>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2000" u="none">
                  <a:solidFill>
                    <a:schemeClr val="dk1"/>
                  </a:solidFill>
                  <a:latin typeface="Rambla"/>
                  <a:ea typeface="Rambla"/>
                  <a:cs typeface="Rambla"/>
                  <a:sym typeface="Rambla"/>
                </a:rPr>
                <a:t>t</a:t>
              </a:r>
              <a:r>
                <a:rPr b="0" baseline="-25000" i="0" lang="en-US" sz="2000" u="none">
                  <a:solidFill>
                    <a:schemeClr val="dk1"/>
                  </a:solidFill>
                  <a:latin typeface="Rambla"/>
                  <a:ea typeface="Rambla"/>
                  <a:cs typeface="Rambla"/>
                  <a:sym typeface="Rambla"/>
                </a:rPr>
                <a:t>min</a:t>
              </a:r>
            </a:p>
          </p:txBody>
        </p:sp>
        <p:sp>
          <p:nvSpPr>
            <p:cNvPr id="466" name="Shape 466"/>
            <p:cNvSpPr txBox="1"/>
            <p:nvPr/>
          </p:nvSpPr>
          <p:spPr>
            <a:xfrm>
              <a:off x="13706475" y="3282950"/>
              <a:ext cx="1092200" cy="542925"/>
            </a:xfrm>
            <a:prstGeom prst="rect">
              <a:avLst/>
            </a:prstGeom>
            <a:noFill/>
            <a:ln>
              <a:noFill/>
            </a:ln>
          </p:spPr>
          <p:txBody>
            <a:bodyPr anchorCtr="0" anchor="t" bIns="0" lIns="91425" rIns="91425" wrap="square" tIns="0">
              <a:noAutofit/>
            </a:bodyPr>
            <a:lstStyle/>
            <a:p>
              <a:pPr indent="0" lvl="0" marL="0" marR="0" rtl="0" algn="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т.А</a:t>
              </a:r>
            </a:p>
          </p:txBody>
        </p:sp>
        <p:sp>
          <p:nvSpPr>
            <p:cNvPr id="467" name="Shape 467"/>
            <p:cNvSpPr txBox="1"/>
            <p:nvPr/>
          </p:nvSpPr>
          <p:spPr>
            <a:xfrm>
              <a:off x="13736638" y="5156200"/>
              <a:ext cx="1233487"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a:t>
              </a:r>
            </a:p>
          </p:txBody>
        </p:sp>
        <p:sp>
          <p:nvSpPr>
            <p:cNvPr id="468" name="Shape 468"/>
            <p:cNvSpPr txBox="1"/>
            <p:nvPr/>
          </p:nvSpPr>
          <p:spPr>
            <a:xfrm>
              <a:off x="12084050" y="5016500"/>
              <a:ext cx="1219200" cy="8890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M2</a:t>
              </a:r>
            </a:p>
          </p:txBody>
        </p:sp>
        <p:sp>
          <p:nvSpPr>
            <p:cNvPr id="469" name="Shape 469"/>
            <p:cNvSpPr txBox="1"/>
            <p:nvPr/>
          </p:nvSpPr>
          <p:spPr>
            <a:xfrm>
              <a:off x="15417800" y="5016500"/>
              <a:ext cx="1219200" cy="889000"/>
            </a:xfrm>
            <a:prstGeom prst="rect">
              <a:avLst/>
            </a:prstGeom>
            <a:solidFill>
              <a:srgbClr val="FFFFFF"/>
            </a:solid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Mn</a:t>
              </a:r>
            </a:p>
          </p:txBody>
        </p:sp>
        <p:cxnSp>
          <p:nvCxnSpPr>
            <p:cNvPr id="470" name="Shape 470"/>
            <p:cNvCxnSpPr/>
            <p:nvPr/>
          </p:nvCxnSpPr>
          <p:spPr>
            <a:xfrm>
              <a:off x="10842625" y="4302125"/>
              <a:ext cx="0" cy="714375"/>
            </a:xfrm>
            <a:prstGeom prst="straightConnector1">
              <a:avLst/>
            </a:prstGeom>
            <a:noFill/>
            <a:ln cap="flat" cmpd="sng" w="9525">
              <a:solidFill>
                <a:srgbClr val="000000"/>
              </a:solidFill>
              <a:prstDash val="solid"/>
              <a:miter lim="800000"/>
              <a:headEnd len="med" w="med" type="none"/>
              <a:tailEnd len="med" w="med" type="none"/>
            </a:ln>
          </p:spPr>
        </p:cxnSp>
        <p:cxnSp>
          <p:nvCxnSpPr>
            <p:cNvPr id="471" name="Shape 471"/>
            <p:cNvCxnSpPr/>
            <p:nvPr/>
          </p:nvCxnSpPr>
          <p:spPr>
            <a:xfrm>
              <a:off x="12684125" y="4302125"/>
              <a:ext cx="0" cy="714375"/>
            </a:xfrm>
            <a:prstGeom prst="straightConnector1">
              <a:avLst/>
            </a:prstGeom>
            <a:noFill/>
            <a:ln cap="flat" cmpd="sng" w="9525">
              <a:solidFill>
                <a:srgbClr val="000000"/>
              </a:solidFill>
              <a:prstDash val="solid"/>
              <a:miter lim="800000"/>
              <a:headEnd len="med" w="med" type="none"/>
              <a:tailEnd len="med" w="med" type="none"/>
            </a:ln>
          </p:spPr>
        </p:cxnSp>
        <p:cxnSp>
          <p:nvCxnSpPr>
            <p:cNvPr id="472" name="Shape 472"/>
            <p:cNvCxnSpPr/>
            <p:nvPr/>
          </p:nvCxnSpPr>
          <p:spPr>
            <a:xfrm>
              <a:off x="16033750" y="4302125"/>
              <a:ext cx="0" cy="714375"/>
            </a:xfrm>
            <a:prstGeom prst="straightConnector1">
              <a:avLst/>
            </a:prstGeom>
            <a:noFill/>
            <a:ln cap="flat" cmpd="sng" w="9525">
              <a:solidFill>
                <a:srgbClr val="000000"/>
              </a:solidFill>
              <a:prstDash val="solid"/>
              <a:miter lim="800000"/>
              <a:headEnd len="med" w="med" type="none"/>
              <a:tailEnd len="med" w="med" type="none"/>
            </a:ln>
          </p:spPr>
        </p:cxnSp>
        <p:cxnSp>
          <p:nvCxnSpPr>
            <p:cNvPr id="473" name="Shape 473"/>
            <p:cNvCxnSpPr/>
            <p:nvPr/>
          </p:nvCxnSpPr>
          <p:spPr>
            <a:xfrm>
              <a:off x="10842625" y="5905500"/>
              <a:ext cx="0" cy="714375"/>
            </a:xfrm>
            <a:prstGeom prst="straightConnector1">
              <a:avLst/>
            </a:prstGeom>
            <a:noFill/>
            <a:ln cap="flat" cmpd="sng" w="9525">
              <a:solidFill>
                <a:srgbClr val="000000"/>
              </a:solidFill>
              <a:prstDash val="solid"/>
              <a:miter lim="800000"/>
              <a:headEnd len="med" w="med" type="none"/>
              <a:tailEnd len="med" w="med" type="none"/>
            </a:ln>
          </p:spPr>
        </p:cxnSp>
        <p:cxnSp>
          <p:nvCxnSpPr>
            <p:cNvPr id="474" name="Shape 474"/>
            <p:cNvCxnSpPr/>
            <p:nvPr/>
          </p:nvCxnSpPr>
          <p:spPr>
            <a:xfrm>
              <a:off x="12684125" y="5905500"/>
              <a:ext cx="0" cy="714375"/>
            </a:xfrm>
            <a:prstGeom prst="straightConnector1">
              <a:avLst/>
            </a:prstGeom>
            <a:noFill/>
            <a:ln cap="flat" cmpd="sng" w="9525">
              <a:solidFill>
                <a:srgbClr val="000000"/>
              </a:solidFill>
              <a:prstDash val="solid"/>
              <a:miter lim="800000"/>
              <a:headEnd len="med" w="med" type="none"/>
              <a:tailEnd len="med" w="med" type="none"/>
            </a:ln>
          </p:spPr>
        </p:cxnSp>
        <p:cxnSp>
          <p:nvCxnSpPr>
            <p:cNvPr id="475" name="Shape 475"/>
            <p:cNvCxnSpPr/>
            <p:nvPr/>
          </p:nvCxnSpPr>
          <p:spPr>
            <a:xfrm>
              <a:off x="16033750" y="5905500"/>
              <a:ext cx="0" cy="714375"/>
            </a:xfrm>
            <a:prstGeom prst="straightConnector1">
              <a:avLst/>
            </a:prstGeom>
            <a:noFill/>
            <a:ln cap="flat" cmpd="sng" w="9525">
              <a:solidFill>
                <a:srgbClr val="000000"/>
              </a:solidFill>
              <a:prstDash val="solid"/>
              <a:miter lim="800000"/>
              <a:headEnd len="med" w="med" type="none"/>
              <a:tailEnd len="med" w="med" type="none"/>
            </a:ln>
          </p:spPr>
        </p:cxnSp>
        <p:cxnSp>
          <p:nvCxnSpPr>
            <p:cNvPr id="476" name="Shape 476"/>
            <p:cNvCxnSpPr/>
            <p:nvPr/>
          </p:nvCxnSpPr>
          <p:spPr>
            <a:xfrm>
              <a:off x="13477875" y="3254375"/>
              <a:ext cx="1587" cy="1047750"/>
            </a:xfrm>
            <a:prstGeom prst="straightConnector1">
              <a:avLst/>
            </a:prstGeom>
            <a:noFill/>
            <a:ln cap="flat" cmpd="sng" w="9525">
              <a:solidFill>
                <a:srgbClr val="000000"/>
              </a:solidFill>
              <a:prstDash val="solid"/>
              <a:miter lim="800000"/>
              <a:headEnd len="med" w="med" type="none"/>
              <a:tailEnd len="med" w="med" type="none"/>
            </a:ln>
          </p:spPr>
        </p:cxnSp>
        <p:cxnSp>
          <p:nvCxnSpPr>
            <p:cNvPr id="477" name="Shape 477"/>
            <p:cNvCxnSpPr/>
            <p:nvPr/>
          </p:nvCxnSpPr>
          <p:spPr>
            <a:xfrm>
              <a:off x="13477875" y="6642100"/>
              <a:ext cx="0" cy="714375"/>
            </a:xfrm>
            <a:prstGeom prst="straightConnector1">
              <a:avLst/>
            </a:prstGeom>
            <a:noFill/>
            <a:ln cap="flat" cmpd="sng" w="9525">
              <a:solidFill>
                <a:srgbClr val="000000"/>
              </a:solidFill>
              <a:prstDash val="solid"/>
              <a:miter lim="800000"/>
              <a:headEnd len="med" w="med" type="none"/>
              <a:tailEnd len="med" w="med" type="none"/>
            </a:ln>
          </p:spPr>
        </p:cxnSp>
        <p:cxnSp>
          <p:nvCxnSpPr>
            <p:cNvPr id="478" name="Shape 478"/>
            <p:cNvCxnSpPr/>
            <p:nvPr/>
          </p:nvCxnSpPr>
          <p:spPr>
            <a:xfrm>
              <a:off x="10842625" y="4302125"/>
              <a:ext cx="5191125" cy="0"/>
            </a:xfrm>
            <a:prstGeom prst="straightConnector1">
              <a:avLst/>
            </a:prstGeom>
            <a:noFill/>
            <a:ln cap="flat" cmpd="sng" w="9525">
              <a:solidFill>
                <a:srgbClr val="000000"/>
              </a:solidFill>
              <a:prstDash val="solid"/>
              <a:miter lim="800000"/>
              <a:headEnd len="med" w="med" type="none"/>
              <a:tailEnd len="med" w="med" type="none"/>
            </a:ln>
          </p:spPr>
        </p:cxnSp>
        <p:cxnSp>
          <p:nvCxnSpPr>
            <p:cNvPr id="479" name="Shape 479"/>
            <p:cNvCxnSpPr/>
            <p:nvPr/>
          </p:nvCxnSpPr>
          <p:spPr>
            <a:xfrm>
              <a:off x="17113250" y="3905250"/>
              <a:ext cx="1587" cy="3467100"/>
            </a:xfrm>
            <a:prstGeom prst="straightConnector1">
              <a:avLst/>
            </a:prstGeom>
            <a:noFill/>
            <a:ln cap="flat" cmpd="sng" w="9525">
              <a:solidFill>
                <a:srgbClr val="000000"/>
              </a:solidFill>
              <a:prstDash val="solid"/>
              <a:miter lim="800000"/>
              <a:headEnd len="med" w="med" type="none"/>
              <a:tailEnd len="med" w="med" type="none"/>
            </a:ln>
          </p:spPr>
        </p:cxnSp>
        <p:cxnSp>
          <p:nvCxnSpPr>
            <p:cNvPr id="480" name="Shape 480"/>
            <p:cNvCxnSpPr/>
            <p:nvPr/>
          </p:nvCxnSpPr>
          <p:spPr>
            <a:xfrm>
              <a:off x="10842625" y="6619875"/>
              <a:ext cx="5191125" cy="0"/>
            </a:xfrm>
            <a:prstGeom prst="straightConnector1">
              <a:avLst/>
            </a:prstGeom>
            <a:noFill/>
            <a:ln cap="flat" cmpd="sng" w="9525">
              <a:solidFill>
                <a:srgbClr val="000000"/>
              </a:solidFill>
              <a:prstDash val="solid"/>
              <a:miter lim="800000"/>
              <a:headEnd len="med" w="med" type="none"/>
              <a:tailEnd len="med" w="med" type="none"/>
            </a:ln>
          </p:spPr>
        </p:cxnSp>
        <p:cxnSp>
          <p:nvCxnSpPr>
            <p:cNvPr id="481" name="Shape 481"/>
            <p:cNvCxnSpPr/>
            <p:nvPr/>
          </p:nvCxnSpPr>
          <p:spPr>
            <a:xfrm>
              <a:off x="13477875" y="7356475"/>
              <a:ext cx="3635375" cy="1587"/>
            </a:xfrm>
            <a:prstGeom prst="straightConnector1">
              <a:avLst/>
            </a:prstGeom>
            <a:noFill/>
            <a:ln cap="flat" cmpd="sng" w="9525">
              <a:solidFill>
                <a:srgbClr val="000000"/>
              </a:solidFill>
              <a:prstDash val="solid"/>
              <a:miter lim="800000"/>
              <a:headEnd len="med" w="med" type="none"/>
              <a:tailEnd len="med" w="med" type="none"/>
            </a:ln>
          </p:spPr>
        </p:cxnSp>
        <p:cxnSp>
          <p:nvCxnSpPr>
            <p:cNvPr id="482" name="Shape 482"/>
            <p:cNvCxnSpPr/>
            <p:nvPr/>
          </p:nvCxnSpPr>
          <p:spPr>
            <a:xfrm>
              <a:off x="13477875" y="3905250"/>
              <a:ext cx="3635375" cy="1587"/>
            </a:xfrm>
            <a:prstGeom prst="straightConnector1">
              <a:avLst/>
            </a:prstGeom>
            <a:noFill/>
            <a:ln cap="flat" cmpd="sng" w="9525">
              <a:solidFill>
                <a:srgbClr val="000000"/>
              </a:solidFill>
              <a:prstDash val="solid"/>
              <a:miter lim="800000"/>
              <a:headEnd len="lg" w="lg" type="triangle"/>
              <a:tailEnd len="med" w="med" type="none"/>
            </a:ln>
          </p:spPr>
        </p:cxnSp>
        <p:sp>
          <p:nvSpPr>
            <p:cNvPr id="483" name="Shape 483"/>
            <p:cNvSpPr/>
            <p:nvPr/>
          </p:nvSpPr>
          <p:spPr>
            <a:xfrm>
              <a:off x="13430250" y="4238625"/>
              <a:ext cx="114300" cy="114300"/>
            </a:xfrm>
            <a:prstGeom prst="ellipse">
              <a:avLst/>
            </a:prstGeom>
            <a:solidFill>
              <a:srgbClr val="00000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4" name="Shape 484"/>
            <p:cNvSpPr/>
            <p:nvPr/>
          </p:nvSpPr>
          <p:spPr>
            <a:xfrm>
              <a:off x="13427075" y="6575425"/>
              <a:ext cx="114300" cy="114300"/>
            </a:xfrm>
            <a:prstGeom prst="ellipse">
              <a:avLst/>
            </a:prstGeom>
            <a:solidFill>
              <a:srgbClr val="00000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5" name="Shape 485"/>
            <p:cNvSpPr/>
            <p:nvPr/>
          </p:nvSpPr>
          <p:spPr>
            <a:xfrm>
              <a:off x="12620625" y="4251325"/>
              <a:ext cx="114300" cy="114300"/>
            </a:xfrm>
            <a:prstGeom prst="ellipse">
              <a:avLst/>
            </a:prstGeom>
            <a:solidFill>
              <a:srgbClr val="00000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6" name="Shape 486"/>
            <p:cNvSpPr/>
            <p:nvPr/>
          </p:nvSpPr>
          <p:spPr>
            <a:xfrm>
              <a:off x="12633325" y="6556375"/>
              <a:ext cx="114300" cy="114300"/>
            </a:xfrm>
            <a:prstGeom prst="ellipse">
              <a:avLst/>
            </a:prstGeom>
            <a:solidFill>
              <a:srgbClr val="00000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87" name="Shape 487"/>
            <p:cNvSpPr txBox="1"/>
            <p:nvPr/>
          </p:nvSpPr>
          <p:spPr>
            <a:xfrm>
              <a:off x="12379325" y="7651750"/>
              <a:ext cx="3371850" cy="666750"/>
            </a:xfrm>
            <a:prstGeom prst="rect">
              <a:avLst/>
            </a:prstGeom>
            <a:noFill/>
            <a:ln>
              <a:noFill/>
            </a:ln>
          </p:spPr>
          <p:txBody>
            <a:bodyPr anchorCtr="0" anchor="t" bIns="0" lIns="91425" rIns="91425" wrap="square" tIns="0">
              <a:noAutofit/>
            </a:bodyPr>
            <a:lstStyle/>
            <a:p>
              <a:pPr indent="0" lvl="0" marL="0" marR="0" rtl="0" algn="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т.А - изход</a:t>
              </a:r>
            </a:p>
          </p:txBody>
        </p:sp>
        <p:cxnSp>
          <p:nvCxnSpPr>
            <p:cNvPr id="488" name="Shape 488"/>
            <p:cNvCxnSpPr/>
            <p:nvPr/>
          </p:nvCxnSpPr>
          <p:spPr>
            <a:xfrm>
              <a:off x="17462500" y="4365625"/>
              <a:ext cx="936625" cy="0"/>
            </a:xfrm>
            <a:prstGeom prst="straightConnector1">
              <a:avLst/>
            </a:prstGeom>
            <a:noFill/>
            <a:ln cap="flat" cmpd="sng" w="9525">
              <a:solidFill>
                <a:srgbClr val="000000"/>
              </a:solidFill>
              <a:prstDash val="solid"/>
              <a:miter lim="800000"/>
              <a:headEnd len="med" w="med" type="none"/>
              <a:tailEnd len="med" w="med" type="none"/>
            </a:ln>
          </p:spPr>
        </p:cxnSp>
        <p:cxnSp>
          <p:nvCxnSpPr>
            <p:cNvPr id="489" name="Shape 489"/>
            <p:cNvCxnSpPr/>
            <p:nvPr/>
          </p:nvCxnSpPr>
          <p:spPr>
            <a:xfrm>
              <a:off x="17462500" y="6496050"/>
              <a:ext cx="936625" cy="0"/>
            </a:xfrm>
            <a:prstGeom prst="straightConnector1">
              <a:avLst/>
            </a:prstGeom>
            <a:noFill/>
            <a:ln cap="flat" cmpd="sng" w="9525">
              <a:solidFill>
                <a:srgbClr val="000000"/>
              </a:solidFill>
              <a:prstDash val="solid"/>
              <a:miter lim="800000"/>
              <a:headEnd len="med" w="med" type="none"/>
              <a:tailEnd len="med" w="med" type="none"/>
            </a:ln>
          </p:spPr>
        </p:cxnSp>
        <p:cxnSp>
          <p:nvCxnSpPr>
            <p:cNvPr id="490" name="Shape 490"/>
            <p:cNvCxnSpPr/>
            <p:nvPr/>
          </p:nvCxnSpPr>
          <p:spPr>
            <a:xfrm>
              <a:off x="12065000" y="7604125"/>
              <a:ext cx="508000" cy="412750"/>
            </a:xfrm>
            <a:prstGeom prst="bentConnector3">
              <a:avLst>
                <a:gd fmla="val 50000" name="adj1"/>
              </a:avLst>
            </a:prstGeom>
            <a:noFill/>
            <a:ln cap="flat" cmpd="sng" w="9525">
              <a:solidFill>
                <a:srgbClr val="000000"/>
              </a:solidFill>
              <a:prstDash val="solid"/>
              <a:miter lim="800000"/>
              <a:headEnd len="med" w="med" type="none"/>
              <a:tailEnd len="med" w="med" type="none"/>
            </a:ln>
          </p:spPr>
        </p:cxnSp>
        <p:cxnSp>
          <p:nvCxnSpPr>
            <p:cNvPr id="491" name="Shape 491"/>
            <p:cNvCxnSpPr/>
            <p:nvPr/>
          </p:nvCxnSpPr>
          <p:spPr>
            <a:xfrm flipH="1">
              <a:off x="12319000" y="7604125"/>
              <a:ext cx="511175" cy="412750"/>
            </a:xfrm>
            <a:prstGeom prst="bentConnector3">
              <a:avLst>
                <a:gd fmla="val 50000" name="adj1"/>
              </a:avLst>
            </a:prstGeom>
            <a:noFill/>
            <a:ln cap="flat" cmpd="sng" w="9525">
              <a:solidFill>
                <a:srgbClr val="000000"/>
              </a:solidFill>
              <a:prstDash val="solid"/>
              <a:miter lim="800000"/>
              <a:headEnd len="med" w="med" type="none"/>
              <a:tailEnd len="med" w="med" type="none"/>
            </a:ln>
          </p:spPr>
        </p:cxnSp>
      </p:grpSp>
      <p:pic>
        <p:nvPicPr>
          <p:cNvPr id="492" name="Shape 492"/>
          <p:cNvPicPr preferRelativeResize="0"/>
          <p:nvPr/>
        </p:nvPicPr>
        <p:blipFill rotWithShape="1">
          <a:blip r:embed="rId3">
            <a:alphaModFix/>
          </a:blip>
          <a:srcRect b="0" l="0" r="0" t="0"/>
          <a:stretch/>
        </p:blipFill>
        <p:spPr>
          <a:xfrm>
            <a:off x="3962400" y="4191000"/>
            <a:ext cx="4953000" cy="1752600"/>
          </a:xfrm>
          <a:prstGeom prst="rect">
            <a:avLst/>
          </a:prstGeom>
          <a:noFill/>
          <a:ln>
            <a:noFill/>
          </a:ln>
        </p:spPr>
      </p:pic>
      <p:cxnSp>
        <p:nvCxnSpPr>
          <p:cNvPr id="493" name="Shape 493"/>
          <p:cNvCxnSpPr/>
          <p:nvPr/>
        </p:nvCxnSpPr>
        <p:spPr>
          <a:xfrm>
            <a:off x="1090612" y="2971800"/>
            <a:ext cx="533400" cy="1587"/>
          </a:xfrm>
          <a:prstGeom prst="straightConnector1">
            <a:avLst/>
          </a:prstGeom>
          <a:noFill/>
          <a:ln cap="flat" cmpd="sng" w="9525">
            <a:solidFill>
              <a:srgbClr val="000000"/>
            </a:solidFill>
            <a:prstDash val="solid"/>
            <a:miter lim="800000"/>
            <a:headEnd len="med" w="med" type="none"/>
            <a:tailEnd len="med" w="med" type="none"/>
          </a:ln>
        </p:spPr>
      </p:cxnSp>
      <p:sp>
        <p:nvSpPr>
          <p:cNvPr id="494" name="Shape 494"/>
          <p:cNvSpPr/>
          <p:nvPr/>
        </p:nvSpPr>
        <p:spPr>
          <a:xfrm rot="-1320000">
            <a:off x="3200400" y="4876800"/>
            <a:ext cx="690562" cy="357187"/>
          </a:xfrm>
          <a:prstGeom prst="ellipse">
            <a:avLst/>
          </a:prstGeom>
          <a:noFill/>
          <a:ln cap="flat" cmpd="sng" w="28575">
            <a:solidFill>
              <a:srgbClr val="445583"/>
            </a:solidFill>
            <a:prstDash val="solid"/>
            <a:miter lim="800000"/>
            <a:headEnd len="med" w="med" type="none"/>
            <a:tailEnd len="med" w="med" type="none"/>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495" name="Shape 495"/>
          <p:cNvCxnSpPr/>
          <p:nvPr/>
        </p:nvCxnSpPr>
        <p:spPr>
          <a:xfrm rot="5400000">
            <a:off x="5486400" y="4724400"/>
            <a:ext cx="914400" cy="3175"/>
          </a:xfrm>
          <a:prstGeom prst="straightConnector1">
            <a:avLst/>
          </a:prstGeom>
          <a:noFill/>
          <a:ln cap="flat" cmpd="sng" w="9525">
            <a:solidFill>
              <a:schemeClr val="dk1"/>
            </a:solidFill>
            <a:prstDash val="solid"/>
            <a:miter lim="800000"/>
            <a:headEnd len="med" w="med" type="none"/>
            <a:tailEnd len="lg" w="lg" type="triangle"/>
          </a:ln>
        </p:spPr>
      </p:cxnSp>
      <p:cxnSp>
        <p:nvCxnSpPr>
          <p:cNvPr id="496" name="Shape 496"/>
          <p:cNvCxnSpPr/>
          <p:nvPr/>
        </p:nvCxnSpPr>
        <p:spPr>
          <a:xfrm>
            <a:off x="3276600" y="5257800"/>
            <a:ext cx="533400" cy="1587"/>
          </a:xfrm>
          <a:prstGeom prst="straightConnector1">
            <a:avLst/>
          </a:prstGeom>
          <a:noFill/>
          <a:ln cap="flat" cmpd="sng" w="9525">
            <a:solidFill>
              <a:schemeClr val="dk1"/>
            </a:solidFill>
            <a:prstDash val="solid"/>
            <a:miter lim="800000"/>
            <a:headEnd len="med" w="med" type="none"/>
            <a:tailEnd len="lg" w="lg" type="triangle"/>
          </a:ln>
        </p:spPr>
      </p:cxnSp>
      <p:sp>
        <p:nvSpPr>
          <p:cNvPr id="497" name="Shape 497"/>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498" name="Shape 498"/>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499" name="Shape 499"/>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Shape 504"/>
          <p:cNvSpPr txBox="1"/>
          <p:nvPr>
            <p:ph idx="1" type="subTitle"/>
          </p:nvPr>
        </p:nvSpPr>
        <p:spPr>
          <a:xfrm>
            <a:off x="304800" y="914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1000" u="none">
              <a:solidFill>
                <a:schemeClr val="dk1"/>
              </a:solidFill>
              <a:latin typeface="Rambla"/>
              <a:ea typeface="Rambla"/>
              <a:cs typeface="Rambla"/>
              <a:sym typeface="Rambla"/>
            </a:endParaRPr>
          </a:p>
          <a:p>
            <a:pPr indent="0" lvl="0" marL="0" marR="0" rtl="0" algn="ctr">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ПЛЪЗГАНЕ НА ПРОГРАМА /”ЗАБИВАНЕ” НА SW/</a:t>
            </a:r>
          </a:p>
          <a:p>
            <a:pPr indent="0" lvl="0" marL="0" marR="0" rtl="0" algn="l">
              <a:lnSpc>
                <a:spcPct val="100000"/>
              </a:lnSpc>
              <a:spcBef>
                <a:spcPts val="200"/>
              </a:spcBef>
              <a:spcAft>
                <a:spcPts val="0"/>
              </a:spcAft>
              <a:buClr>
                <a:srgbClr val="888888"/>
              </a:buClr>
              <a:buSzPct val="25000"/>
              <a:buFont typeface="Arial"/>
              <a:buNone/>
            </a:pPr>
            <a:r>
              <a:t/>
            </a:r>
            <a:endParaRPr b="0" i="0" sz="1000" u="none">
              <a:solidFill>
                <a:schemeClr val="dk1"/>
              </a:solidFill>
              <a:latin typeface="Rambla"/>
              <a:ea typeface="Rambla"/>
              <a:cs typeface="Rambla"/>
              <a:sym typeface="Rambla"/>
            </a:endParaRPr>
          </a:p>
          <a:p>
            <a:pPr indent="0" lvl="0" marL="0" marR="0" rtl="0" algn="l">
              <a:lnSpc>
                <a:spcPct val="100000"/>
              </a:lnSpc>
              <a:spcBef>
                <a:spcPts val="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HW плъзгане (А/D вместо код) - Методи за борба</a:t>
            </a:r>
          </a:p>
          <a:p>
            <a:pPr indent="-285750" lvl="1" marL="742950" marR="0" rtl="0" algn="l">
              <a:lnSpc>
                <a:spcPct val="100000"/>
              </a:lnSpc>
              <a:spcBef>
                <a:spcPts val="2400"/>
              </a:spcBef>
              <a:spcAft>
                <a:spcPts val="0"/>
              </a:spcAft>
              <a:buClr>
                <a:schemeClr val="dk1"/>
              </a:buClr>
              <a:buSzPct val="100000"/>
              <a:buFont typeface="Noto Sans Symbols"/>
              <a:buChar char="➢"/>
            </a:pPr>
            <a:r>
              <a:rPr b="0" i="0" lang="en-US" sz="1800" u="none" cap="none" strike="noStrike">
                <a:solidFill>
                  <a:schemeClr val="dk1"/>
                </a:solidFill>
                <a:latin typeface="Rambla"/>
                <a:ea typeface="Rambla"/>
                <a:cs typeface="Rambla"/>
                <a:sym typeface="Rambla"/>
              </a:rPr>
              <a:t> Чакащ Мултивибратор (ЧМВ);		Timer (COP);</a:t>
            </a:r>
          </a:p>
        </p:txBody>
      </p:sp>
      <p:grpSp>
        <p:nvGrpSpPr>
          <p:cNvPr id="505" name="Shape 505"/>
          <p:cNvGrpSpPr/>
          <p:nvPr/>
        </p:nvGrpSpPr>
        <p:grpSpPr>
          <a:xfrm>
            <a:off x="457200" y="3581400"/>
            <a:ext cx="4572000" cy="2819400"/>
            <a:chOff x="111125" y="7875587"/>
            <a:chExt cx="8334375" cy="5383213"/>
          </a:xfrm>
        </p:grpSpPr>
        <p:sp>
          <p:nvSpPr>
            <p:cNvPr id="506" name="Shape 506"/>
            <p:cNvSpPr txBox="1"/>
            <p:nvPr/>
          </p:nvSpPr>
          <p:spPr>
            <a:xfrm>
              <a:off x="7508875" y="9912350"/>
              <a:ext cx="936625" cy="3346450"/>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t</a:t>
              </a:r>
            </a:p>
            <a:p>
              <a:pPr indent="0" lvl="0" marL="0" marR="0" rtl="0" algn="ctr">
                <a:lnSpc>
                  <a:spcPct val="100000"/>
                </a:lnSpc>
                <a:spcBef>
                  <a:spcPts val="1000"/>
                </a:spcBef>
                <a:spcAft>
                  <a:spcPts val="0"/>
                </a:spcAft>
                <a:buClr>
                  <a:schemeClr val="dk1"/>
                </a:buClr>
                <a:buFont typeface="Arial"/>
                <a:buNone/>
              </a:pPr>
              <a:r>
                <a:t/>
              </a:r>
              <a:endParaRPr b="0" i="0" sz="1600" u="none">
                <a:solidFill>
                  <a:schemeClr val="dk1"/>
                </a:solidFill>
                <a:latin typeface="Rambla"/>
                <a:ea typeface="Rambla"/>
                <a:cs typeface="Rambla"/>
                <a:sym typeface="Rambla"/>
              </a:endParaRPr>
            </a:p>
            <a:p>
              <a:pPr indent="0" lvl="0" marL="0" marR="0" rtl="0" algn="ctr">
                <a:lnSpc>
                  <a:spcPct val="100000"/>
                </a:lnSpc>
                <a:spcBef>
                  <a:spcPts val="1000"/>
                </a:spcBef>
                <a:spcAft>
                  <a:spcPts val="0"/>
                </a:spcAft>
                <a:buClr>
                  <a:schemeClr val="dk1"/>
                </a:buClr>
                <a:buFont typeface="Arial"/>
                <a:buNone/>
              </a:pPr>
              <a:r>
                <a:t/>
              </a:r>
              <a:endParaRPr b="0" i="0" sz="1600" u="none">
                <a:solidFill>
                  <a:schemeClr val="dk1"/>
                </a:solidFill>
                <a:latin typeface="Rambla"/>
                <a:ea typeface="Rambla"/>
                <a:cs typeface="Rambla"/>
                <a:sym typeface="Rambla"/>
              </a:endParaRPr>
            </a:p>
            <a:p>
              <a:pPr indent="0" lvl="0" marL="0" marR="0" rtl="0" algn="ctr">
                <a:lnSpc>
                  <a:spcPct val="100000"/>
                </a:lnSpc>
                <a:spcBef>
                  <a:spcPts val="120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t</a:t>
              </a:r>
            </a:p>
          </p:txBody>
        </p:sp>
        <p:sp>
          <p:nvSpPr>
            <p:cNvPr id="507" name="Shape 507"/>
            <p:cNvSpPr txBox="1"/>
            <p:nvPr/>
          </p:nvSpPr>
          <p:spPr>
            <a:xfrm>
              <a:off x="3444875" y="12303125"/>
              <a:ext cx="1698625"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t</a:t>
              </a:r>
              <a:r>
                <a:rPr b="0" baseline="-25000" i="0" lang="en-US" sz="1600" u="none">
                  <a:solidFill>
                    <a:schemeClr val="dk1"/>
                  </a:solidFill>
                  <a:latin typeface="Rambla"/>
                  <a:ea typeface="Rambla"/>
                  <a:cs typeface="Rambla"/>
                  <a:sym typeface="Rambla"/>
                </a:rPr>
                <a:t>ЧМВ</a:t>
              </a:r>
            </a:p>
          </p:txBody>
        </p:sp>
        <p:sp>
          <p:nvSpPr>
            <p:cNvPr id="508" name="Shape 508"/>
            <p:cNvSpPr txBox="1"/>
            <p:nvPr/>
          </p:nvSpPr>
          <p:spPr>
            <a:xfrm>
              <a:off x="3333750" y="9998075"/>
              <a:ext cx="1698625" cy="542925"/>
            </a:xfrm>
            <a:prstGeom prst="rect">
              <a:avLst/>
            </a:prstGeom>
            <a:noFill/>
            <a:ln>
              <a:noFill/>
            </a:ln>
          </p:spPr>
          <p:txBody>
            <a:bodyPr anchorCtr="0" anchor="t" bIns="0" lIns="91425" rIns="91425" wrap="square" tIns="0">
              <a:noAutofit/>
            </a:bodyPr>
            <a:lstStyle/>
            <a:p>
              <a:pPr indent="0" lvl="0" marL="0" marR="0" rtl="0" algn="ct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t</a:t>
              </a:r>
              <a:r>
                <a:rPr b="0" baseline="-25000" i="0" lang="en-US" sz="1600" u="none">
                  <a:solidFill>
                    <a:schemeClr val="dk1"/>
                  </a:solidFill>
                  <a:latin typeface="Rambla"/>
                  <a:ea typeface="Rambla"/>
                  <a:cs typeface="Rambla"/>
                  <a:sym typeface="Rambla"/>
                </a:rPr>
                <a:t>min</a:t>
              </a:r>
            </a:p>
          </p:txBody>
        </p:sp>
        <p:cxnSp>
          <p:nvCxnSpPr>
            <p:cNvPr id="509" name="Shape 509"/>
            <p:cNvCxnSpPr/>
            <p:nvPr/>
          </p:nvCxnSpPr>
          <p:spPr>
            <a:xfrm>
              <a:off x="1809750" y="9858375"/>
              <a:ext cx="6254750" cy="0"/>
            </a:xfrm>
            <a:prstGeom prst="straightConnector1">
              <a:avLst/>
            </a:prstGeom>
            <a:noFill/>
            <a:ln cap="flat" cmpd="sng" w="9525">
              <a:solidFill>
                <a:srgbClr val="000000"/>
              </a:solidFill>
              <a:prstDash val="solid"/>
              <a:miter lim="800000"/>
              <a:headEnd len="med" w="med" type="none"/>
              <a:tailEnd len="lg" w="lg" type="triangle"/>
            </a:ln>
          </p:spPr>
        </p:cxnSp>
        <p:cxnSp>
          <p:nvCxnSpPr>
            <p:cNvPr id="510" name="Shape 510"/>
            <p:cNvCxnSpPr/>
            <p:nvPr/>
          </p:nvCxnSpPr>
          <p:spPr>
            <a:xfrm>
              <a:off x="1808162" y="12049125"/>
              <a:ext cx="6254750" cy="0"/>
            </a:xfrm>
            <a:prstGeom prst="straightConnector1">
              <a:avLst/>
            </a:prstGeom>
            <a:noFill/>
            <a:ln cap="flat" cmpd="sng" w="9525">
              <a:solidFill>
                <a:srgbClr val="000000"/>
              </a:solidFill>
              <a:prstDash val="solid"/>
              <a:miter lim="800000"/>
              <a:headEnd len="med" w="med" type="none"/>
              <a:tailEnd len="lg" w="lg" type="triangle"/>
            </a:ln>
          </p:spPr>
        </p:cxnSp>
        <p:cxnSp>
          <p:nvCxnSpPr>
            <p:cNvPr id="511" name="Shape 511"/>
            <p:cNvCxnSpPr/>
            <p:nvPr/>
          </p:nvCxnSpPr>
          <p:spPr>
            <a:xfrm rot="10800000">
              <a:off x="1808162" y="7875587"/>
              <a:ext cx="1587" cy="4173537"/>
            </a:xfrm>
            <a:prstGeom prst="straightConnector1">
              <a:avLst/>
            </a:prstGeom>
            <a:noFill/>
            <a:ln cap="flat" cmpd="sng" w="9525">
              <a:solidFill>
                <a:srgbClr val="000000"/>
              </a:solidFill>
              <a:prstDash val="solid"/>
              <a:miter lim="800000"/>
              <a:headEnd len="med" w="med" type="none"/>
              <a:tailEnd len="lg" w="lg" type="triangle"/>
            </a:ln>
          </p:spPr>
        </p:cxnSp>
        <p:cxnSp>
          <p:nvCxnSpPr>
            <p:cNvPr id="512" name="Shape 512"/>
            <p:cNvCxnSpPr/>
            <p:nvPr/>
          </p:nvCxnSpPr>
          <p:spPr>
            <a:xfrm>
              <a:off x="1571625" y="8763000"/>
              <a:ext cx="920750" cy="0"/>
            </a:xfrm>
            <a:prstGeom prst="straightConnector1">
              <a:avLst/>
            </a:prstGeom>
            <a:noFill/>
            <a:ln cap="flat" cmpd="sng" w="9525">
              <a:solidFill>
                <a:srgbClr val="000000"/>
              </a:solidFill>
              <a:prstDash val="solid"/>
              <a:miter lim="800000"/>
              <a:headEnd len="med" w="med" type="none"/>
              <a:tailEnd len="med" w="med" type="none"/>
            </a:ln>
          </p:spPr>
        </p:cxnSp>
        <p:cxnSp>
          <p:nvCxnSpPr>
            <p:cNvPr id="513" name="Shape 513"/>
            <p:cNvCxnSpPr/>
            <p:nvPr/>
          </p:nvCxnSpPr>
          <p:spPr>
            <a:xfrm>
              <a:off x="2784475" y="8763000"/>
              <a:ext cx="3248025" cy="0"/>
            </a:xfrm>
            <a:prstGeom prst="straightConnector1">
              <a:avLst/>
            </a:prstGeom>
            <a:noFill/>
            <a:ln cap="flat" cmpd="sng" w="9525">
              <a:solidFill>
                <a:srgbClr val="000000"/>
              </a:solidFill>
              <a:prstDash val="solid"/>
              <a:miter lim="800000"/>
              <a:headEnd len="med" w="med" type="none"/>
              <a:tailEnd len="med" w="med" type="none"/>
            </a:ln>
          </p:spPr>
        </p:cxnSp>
        <p:cxnSp>
          <p:nvCxnSpPr>
            <p:cNvPr id="514" name="Shape 514"/>
            <p:cNvCxnSpPr/>
            <p:nvPr/>
          </p:nvCxnSpPr>
          <p:spPr>
            <a:xfrm>
              <a:off x="1571625" y="11049000"/>
              <a:ext cx="5349875" cy="1587"/>
            </a:xfrm>
            <a:prstGeom prst="straightConnector1">
              <a:avLst/>
            </a:prstGeom>
            <a:noFill/>
            <a:ln cap="flat" cmpd="sng" w="9525">
              <a:solidFill>
                <a:srgbClr val="000000"/>
              </a:solidFill>
              <a:prstDash val="solid"/>
              <a:miter lim="800000"/>
              <a:headEnd len="med" w="med" type="none"/>
              <a:tailEnd len="med" w="med" type="none"/>
            </a:ln>
          </p:spPr>
        </p:cxnSp>
        <p:cxnSp>
          <p:nvCxnSpPr>
            <p:cNvPr id="515" name="Shape 515"/>
            <p:cNvCxnSpPr/>
            <p:nvPr/>
          </p:nvCxnSpPr>
          <p:spPr>
            <a:xfrm>
              <a:off x="6334125" y="8778875"/>
              <a:ext cx="920750" cy="0"/>
            </a:xfrm>
            <a:prstGeom prst="straightConnector1">
              <a:avLst/>
            </a:prstGeom>
            <a:noFill/>
            <a:ln cap="flat" cmpd="sng" w="9525">
              <a:solidFill>
                <a:srgbClr val="000000"/>
              </a:solidFill>
              <a:prstDash val="solid"/>
              <a:miter lim="800000"/>
              <a:headEnd len="med" w="med" type="none"/>
              <a:tailEnd len="med" w="med" type="none"/>
            </a:ln>
          </p:spPr>
        </p:cxnSp>
        <p:cxnSp>
          <p:nvCxnSpPr>
            <p:cNvPr id="516" name="Shape 516"/>
            <p:cNvCxnSpPr/>
            <p:nvPr/>
          </p:nvCxnSpPr>
          <p:spPr>
            <a:xfrm>
              <a:off x="2492375" y="8763000"/>
              <a:ext cx="0" cy="841375"/>
            </a:xfrm>
            <a:prstGeom prst="straightConnector1">
              <a:avLst/>
            </a:prstGeom>
            <a:noFill/>
            <a:ln cap="flat" cmpd="sng" w="9525">
              <a:solidFill>
                <a:srgbClr val="000000"/>
              </a:solidFill>
              <a:prstDash val="solid"/>
              <a:miter lim="800000"/>
              <a:headEnd len="med" w="med" type="none"/>
              <a:tailEnd len="med" w="med" type="none"/>
            </a:ln>
          </p:spPr>
        </p:cxnSp>
        <p:cxnSp>
          <p:nvCxnSpPr>
            <p:cNvPr id="517" name="Shape 517"/>
            <p:cNvCxnSpPr/>
            <p:nvPr/>
          </p:nvCxnSpPr>
          <p:spPr>
            <a:xfrm>
              <a:off x="2778125" y="8763000"/>
              <a:ext cx="0" cy="841375"/>
            </a:xfrm>
            <a:prstGeom prst="straightConnector1">
              <a:avLst/>
            </a:prstGeom>
            <a:noFill/>
            <a:ln cap="flat" cmpd="sng" w="9525">
              <a:solidFill>
                <a:srgbClr val="000000"/>
              </a:solidFill>
              <a:prstDash val="solid"/>
              <a:miter lim="800000"/>
              <a:headEnd len="med" w="med" type="none"/>
              <a:tailEnd len="med" w="med" type="none"/>
            </a:ln>
          </p:spPr>
        </p:cxnSp>
        <p:cxnSp>
          <p:nvCxnSpPr>
            <p:cNvPr id="518" name="Shape 518"/>
            <p:cNvCxnSpPr/>
            <p:nvPr/>
          </p:nvCxnSpPr>
          <p:spPr>
            <a:xfrm>
              <a:off x="2492375" y="9604375"/>
              <a:ext cx="292100" cy="1587"/>
            </a:xfrm>
            <a:prstGeom prst="straightConnector1">
              <a:avLst/>
            </a:prstGeom>
            <a:noFill/>
            <a:ln cap="flat" cmpd="sng" w="9525">
              <a:solidFill>
                <a:srgbClr val="000000"/>
              </a:solidFill>
              <a:prstDash val="solid"/>
              <a:miter lim="800000"/>
              <a:headEnd len="med" w="med" type="none"/>
              <a:tailEnd len="med" w="med" type="none"/>
            </a:ln>
          </p:spPr>
        </p:cxnSp>
        <p:cxnSp>
          <p:nvCxnSpPr>
            <p:cNvPr id="519" name="Shape 519"/>
            <p:cNvCxnSpPr/>
            <p:nvPr/>
          </p:nvCxnSpPr>
          <p:spPr>
            <a:xfrm>
              <a:off x="6048375" y="8761412"/>
              <a:ext cx="0" cy="841375"/>
            </a:xfrm>
            <a:prstGeom prst="straightConnector1">
              <a:avLst/>
            </a:prstGeom>
            <a:noFill/>
            <a:ln cap="flat" cmpd="sng" w="9525">
              <a:solidFill>
                <a:srgbClr val="000000"/>
              </a:solidFill>
              <a:prstDash val="solid"/>
              <a:miter lim="800000"/>
              <a:headEnd len="med" w="med" type="none"/>
              <a:tailEnd len="med" w="med" type="none"/>
            </a:ln>
          </p:spPr>
        </p:cxnSp>
        <p:cxnSp>
          <p:nvCxnSpPr>
            <p:cNvPr id="520" name="Shape 520"/>
            <p:cNvCxnSpPr/>
            <p:nvPr/>
          </p:nvCxnSpPr>
          <p:spPr>
            <a:xfrm>
              <a:off x="6334125" y="8761412"/>
              <a:ext cx="0" cy="841375"/>
            </a:xfrm>
            <a:prstGeom prst="straightConnector1">
              <a:avLst/>
            </a:prstGeom>
            <a:noFill/>
            <a:ln cap="flat" cmpd="sng" w="9525">
              <a:solidFill>
                <a:srgbClr val="000000"/>
              </a:solidFill>
              <a:prstDash val="solid"/>
              <a:miter lim="800000"/>
              <a:headEnd len="med" w="med" type="none"/>
              <a:tailEnd len="med" w="med" type="none"/>
            </a:ln>
          </p:spPr>
        </p:cxnSp>
        <p:cxnSp>
          <p:nvCxnSpPr>
            <p:cNvPr id="521" name="Shape 521"/>
            <p:cNvCxnSpPr/>
            <p:nvPr/>
          </p:nvCxnSpPr>
          <p:spPr>
            <a:xfrm>
              <a:off x="6048375" y="9602787"/>
              <a:ext cx="292100" cy="1587"/>
            </a:xfrm>
            <a:prstGeom prst="straightConnector1">
              <a:avLst/>
            </a:prstGeom>
            <a:noFill/>
            <a:ln cap="flat" cmpd="sng" w="9525">
              <a:solidFill>
                <a:srgbClr val="000000"/>
              </a:solidFill>
              <a:prstDash val="solid"/>
              <a:miter lim="800000"/>
              <a:headEnd len="med" w="med" type="none"/>
              <a:tailEnd len="med" w="med" type="none"/>
            </a:ln>
          </p:spPr>
        </p:cxnSp>
        <p:cxnSp>
          <p:nvCxnSpPr>
            <p:cNvPr id="522" name="Shape 522"/>
            <p:cNvCxnSpPr/>
            <p:nvPr/>
          </p:nvCxnSpPr>
          <p:spPr>
            <a:xfrm>
              <a:off x="2492375" y="9685337"/>
              <a:ext cx="0" cy="841375"/>
            </a:xfrm>
            <a:prstGeom prst="straightConnector1">
              <a:avLst/>
            </a:prstGeom>
            <a:noFill/>
            <a:ln cap="flat" cmpd="sng" w="9525">
              <a:solidFill>
                <a:srgbClr val="000000"/>
              </a:solidFill>
              <a:prstDash val="solid"/>
              <a:miter lim="800000"/>
              <a:headEnd len="med" w="med" type="none"/>
              <a:tailEnd len="med" w="med" type="none"/>
            </a:ln>
          </p:spPr>
        </p:cxnSp>
        <p:cxnSp>
          <p:nvCxnSpPr>
            <p:cNvPr id="523" name="Shape 523"/>
            <p:cNvCxnSpPr/>
            <p:nvPr/>
          </p:nvCxnSpPr>
          <p:spPr>
            <a:xfrm>
              <a:off x="6032500" y="9685337"/>
              <a:ext cx="0" cy="841375"/>
            </a:xfrm>
            <a:prstGeom prst="straightConnector1">
              <a:avLst/>
            </a:prstGeom>
            <a:noFill/>
            <a:ln cap="flat" cmpd="sng" w="9525">
              <a:solidFill>
                <a:srgbClr val="000000"/>
              </a:solidFill>
              <a:prstDash val="solid"/>
              <a:miter lim="800000"/>
              <a:headEnd len="med" w="med" type="none"/>
              <a:tailEnd len="med" w="med" type="none"/>
            </a:ln>
          </p:spPr>
        </p:cxnSp>
        <p:cxnSp>
          <p:nvCxnSpPr>
            <p:cNvPr id="524" name="Shape 524"/>
            <p:cNvCxnSpPr/>
            <p:nvPr/>
          </p:nvCxnSpPr>
          <p:spPr>
            <a:xfrm>
              <a:off x="2603500" y="10526712"/>
              <a:ext cx="3317875" cy="0"/>
            </a:xfrm>
            <a:prstGeom prst="straightConnector1">
              <a:avLst/>
            </a:prstGeom>
            <a:noFill/>
            <a:ln cap="flat" cmpd="sng" w="9525">
              <a:solidFill>
                <a:srgbClr val="000000"/>
              </a:solidFill>
              <a:prstDash val="solid"/>
              <a:miter lim="800000"/>
              <a:headEnd len="lg" w="lg" type="triangle"/>
              <a:tailEnd len="lg" w="lg" type="triangle"/>
            </a:ln>
          </p:spPr>
        </p:cxnSp>
        <p:cxnSp>
          <p:nvCxnSpPr>
            <p:cNvPr id="525" name="Shape 525"/>
            <p:cNvCxnSpPr/>
            <p:nvPr/>
          </p:nvCxnSpPr>
          <p:spPr>
            <a:xfrm>
              <a:off x="6921500" y="11049000"/>
              <a:ext cx="0" cy="841375"/>
            </a:xfrm>
            <a:prstGeom prst="straightConnector1">
              <a:avLst/>
            </a:prstGeom>
            <a:noFill/>
            <a:ln cap="flat" cmpd="sng" w="9525">
              <a:solidFill>
                <a:srgbClr val="000000"/>
              </a:solidFill>
              <a:prstDash val="solid"/>
              <a:miter lim="800000"/>
              <a:headEnd len="med" w="med" type="none"/>
              <a:tailEnd len="med" w="med" type="none"/>
            </a:ln>
          </p:spPr>
        </p:cxnSp>
        <p:cxnSp>
          <p:nvCxnSpPr>
            <p:cNvPr id="526" name="Shape 526"/>
            <p:cNvCxnSpPr/>
            <p:nvPr/>
          </p:nvCxnSpPr>
          <p:spPr>
            <a:xfrm flipH="1">
              <a:off x="6921500" y="11890375"/>
              <a:ext cx="841375" cy="1587"/>
            </a:xfrm>
            <a:prstGeom prst="straightConnector1">
              <a:avLst/>
            </a:prstGeom>
            <a:noFill/>
            <a:ln cap="flat" cmpd="sng" w="9525">
              <a:solidFill>
                <a:srgbClr val="000000"/>
              </a:solidFill>
              <a:prstDash val="solid"/>
              <a:miter lim="800000"/>
              <a:headEnd len="med" w="med" type="none"/>
              <a:tailEnd len="med" w="med" type="none"/>
            </a:ln>
          </p:spPr>
        </p:cxnSp>
        <p:sp>
          <p:nvSpPr>
            <p:cNvPr id="527" name="Shape 527"/>
            <p:cNvSpPr txBox="1"/>
            <p:nvPr/>
          </p:nvSpPr>
          <p:spPr>
            <a:xfrm>
              <a:off x="111125" y="8218487"/>
              <a:ext cx="1460500" cy="4084637"/>
            </a:xfrm>
            <a:prstGeom prst="rect">
              <a:avLst/>
            </a:prstGeom>
            <a:noFill/>
            <a:ln>
              <a:noFill/>
            </a:ln>
          </p:spPr>
          <p:txBody>
            <a:bodyPr anchorCtr="0" anchor="t" bIns="0" lIns="91425" rIns="91425" wrap="square" tIns="0">
              <a:noAutofit/>
            </a:bodyPr>
            <a:lstStyle/>
            <a:p>
              <a:pPr indent="0" lvl="0" marL="0" marR="0" rtl="0" algn="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т.А       </a:t>
              </a:r>
            </a:p>
            <a:p>
              <a:pPr indent="0" lvl="0" marL="0" marR="0" rtl="0" algn="r">
                <a:lnSpc>
                  <a:spcPct val="100000"/>
                </a:lnSpc>
                <a:spcBef>
                  <a:spcPts val="1000"/>
                </a:spcBef>
                <a:spcAft>
                  <a:spcPts val="0"/>
                </a:spcAft>
                <a:buClr>
                  <a:schemeClr val="dk1"/>
                </a:buClr>
                <a:buFont typeface="Arial"/>
                <a:buNone/>
              </a:pPr>
              <a:r>
                <a:t/>
              </a:r>
              <a:endParaRPr b="0" i="0" sz="1600" u="none">
                <a:solidFill>
                  <a:schemeClr val="dk1"/>
                </a:solidFill>
                <a:latin typeface="Rambla"/>
                <a:ea typeface="Rambla"/>
                <a:cs typeface="Rambla"/>
                <a:sym typeface="Rambla"/>
              </a:endParaRPr>
            </a:p>
            <a:p>
              <a:pPr indent="0" lvl="0" marL="0" marR="0" rtl="0" algn="r">
                <a:lnSpc>
                  <a:spcPct val="100000"/>
                </a:lnSpc>
                <a:spcBef>
                  <a:spcPts val="1000"/>
                </a:spcBef>
                <a:spcAft>
                  <a:spcPts val="0"/>
                </a:spcAft>
                <a:buClr>
                  <a:schemeClr val="dk1"/>
                </a:buClr>
                <a:buFont typeface="Arial"/>
                <a:buNone/>
              </a:pPr>
              <a:r>
                <a:t/>
              </a:r>
              <a:endParaRPr b="0" i="0" sz="1600" u="none">
                <a:solidFill>
                  <a:schemeClr val="dk1"/>
                </a:solidFill>
                <a:latin typeface="Rambla"/>
                <a:ea typeface="Rambla"/>
                <a:cs typeface="Rambla"/>
                <a:sym typeface="Rambla"/>
              </a:endParaRPr>
            </a:p>
            <a:p>
              <a:pPr indent="0" lvl="0" marL="0" marR="0" rtl="0" algn="r">
                <a:lnSpc>
                  <a:spcPct val="100000"/>
                </a:lnSpc>
                <a:spcBef>
                  <a:spcPts val="0"/>
                </a:spcBef>
                <a:spcAft>
                  <a:spcPts val="0"/>
                </a:spcAft>
                <a:buClr>
                  <a:schemeClr val="dk1"/>
                </a:buClr>
                <a:buFont typeface="Arial"/>
                <a:buNone/>
              </a:pPr>
              <a:r>
                <a:t/>
              </a:r>
              <a:endParaRPr b="0" i="0" sz="1600" u="none">
                <a:solidFill>
                  <a:schemeClr val="dk1"/>
                </a:solidFill>
                <a:latin typeface="Rambla"/>
                <a:ea typeface="Rambla"/>
                <a:cs typeface="Rambla"/>
                <a:sym typeface="Rambla"/>
              </a:endParaRPr>
            </a:p>
            <a:p>
              <a:pPr indent="0" lvl="0" marL="0" marR="0" rtl="0" algn="r">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RESET</a:t>
              </a:r>
            </a:p>
          </p:txBody>
        </p:sp>
        <p:cxnSp>
          <p:nvCxnSpPr>
            <p:cNvPr id="528" name="Shape 528"/>
            <p:cNvCxnSpPr/>
            <p:nvPr/>
          </p:nvCxnSpPr>
          <p:spPr>
            <a:xfrm>
              <a:off x="6921500" y="12209462"/>
              <a:ext cx="0" cy="665162"/>
            </a:xfrm>
            <a:prstGeom prst="straightConnector1">
              <a:avLst/>
            </a:prstGeom>
            <a:noFill/>
            <a:ln cap="flat" cmpd="sng" w="9525">
              <a:solidFill>
                <a:srgbClr val="000000"/>
              </a:solidFill>
              <a:prstDash val="solid"/>
              <a:miter lim="800000"/>
              <a:headEnd len="med" w="med" type="none"/>
              <a:tailEnd len="med" w="med" type="none"/>
            </a:ln>
          </p:spPr>
        </p:cxnSp>
        <p:cxnSp>
          <p:nvCxnSpPr>
            <p:cNvPr id="529" name="Shape 529"/>
            <p:cNvCxnSpPr/>
            <p:nvPr/>
          </p:nvCxnSpPr>
          <p:spPr>
            <a:xfrm>
              <a:off x="1808162" y="12303125"/>
              <a:ext cx="0" cy="665162"/>
            </a:xfrm>
            <a:prstGeom prst="straightConnector1">
              <a:avLst/>
            </a:prstGeom>
            <a:noFill/>
            <a:ln cap="flat" cmpd="sng" w="9525">
              <a:solidFill>
                <a:srgbClr val="000000"/>
              </a:solidFill>
              <a:prstDash val="solid"/>
              <a:miter lim="800000"/>
              <a:headEnd len="med" w="med" type="none"/>
              <a:tailEnd len="med" w="med" type="none"/>
            </a:ln>
          </p:spPr>
        </p:cxnSp>
        <p:cxnSp>
          <p:nvCxnSpPr>
            <p:cNvPr id="530" name="Shape 530"/>
            <p:cNvCxnSpPr/>
            <p:nvPr/>
          </p:nvCxnSpPr>
          <p:spPr>
            <a:xfrm>
              <a:off x="1905000" y="12822237"/>
              <a:ext cx="4873625" cy="0"/>
            </a:xfrm>
            <a:prstGeom prst="straightConnector1">
              <a:avLst/>
            </a:prstGeom>
            <a:noFill/>
            <a:ln cap="flat" cmpd="sng" w="9525">
              <a:solidFill>
                <a:srgbClr val="000000"/>
              </a:solidFill>
              <a:prstDash val="solid"/>
              <a:miter lim="800000"/>
              <a:headEnd len="lg" w="lg" type="triangle"/>
              <a:tailEnd len="lg" w="lg" type="triangle"/>
            </a:ln>
          </p:spPr>
        </p:cxnSp>
        <p:cxnSp>
          <p:nvCxnSpPr>
            <p:cNvPr id="531" name="Shape 531"/>
            <p:cNvCxnSpPr/>
            <p:nvPr/>
          </p:nvCxnSpPr>
          <p:spPr>
            <a:xfrm>
              <a:off x="490537" y="10348912"/>
              <a:ext cx="825500" cy="1587"/>
            </a:xfrm>
            <a:prstGeom prst="straightConnector1">
              <a:avLst/>
            </a:prstGeom>
            <a:noFill/>
            <a:ln cap="flat" cmpd="sng" w="9525">
              <a:solidFill>
                <a:srgbClr val="000000"/>
              </a:solidFill>
              <a:prstDash val="solid"/>
              <a:miter lim="800000"/>
              <a:headEnd len="med" w="med" type="none"/>
              <a:tailEnd len="med" w="med" type="none"/>
            </a:ln>
          </p:spPr>
        </p:cxnSp>
        <p:cxnSp>
          <p:nvCxnSpPr>
            <p:cNvPr id="532" name="Shape 532"/>
            <p:cNvCxnSpPr/>
            <p:nvPr/>
          </p:nvCxnSpPr>
          <p:spPr>
            <a:xfrm flipH="1">
              <a:off x="5824537" y="8907462"/>
              <a:ext cx="703262" cy="458787"/>
            </a:xfrm>
            <a:prstGeom prst="straightConnector1">
              <a:avLst/>
            </a:prstGeom>
            <a:noFill/>
            <a:ln cap="flat" cmpd="sng" w="9525">
              <a:solidFill>
                <a:srgbClr val="000000"/>
              </a:solidFill>
              <a:prstDash val="solid"/>
              <a:miter lim="800000"/>
              <a:headEnd len="med" w="med" type="none"/>
              <a:tailEnd len="med" w="med" type="none"/>
            </a:ln>
          </p:spPr>
        </p:cxnSp>
        <p:cxnSp>
          <p:nvCxnSpPr>
            <p:cNvPr id="533" name="Shape 533"/>
            <p:cNvCxnSpPr/>
            <p:nvPr/>
          </p:nvCxnSpPr>
          <p:spPr>
            <a:xfrm rot="10800000">
              <a:off x="5824537" y="8907462"/>
              <a:ext cx="703262" cy="458787"/>
            </a:xfrm>
            <a:prstGeom prst="straightConnector1">
              <a:avLst/>
            </a:prstGeom>
            <a:noFill/>
            <a:ln cap="flat" cmpd="sng" w="9525">
              <a:solidFill>
                <a:srgbClr val="000000"/>
              </a:solidFill>
              <a:prstDash val="solid"/>
              <a:miter lim="800000"/>
              <a:headEnd len="med" w="med" type="none"/>
              <a:tailEnd len="med" w="med" type="none"/>
            </a:ln>
          </p:spPr>
        </p:cxnSp>
      </p:grpSp>
      <p:grpSp>
        <p:nvGrpSpPr>
          <p:cNvPr id="534" name="Shape 534"/>
          <p:cNvGrpSpPr/>
          <p:nvPr/>
        </p:nvGrpSpPr>
        <p:grpSpPr>
          <a:xfrm>
            <a:off x="5334000" y="2819400"/>
            <a:ext cx="3117850" cy="2057400"/>
            <a:chOff x="10842625" y="9096375"/>
            <a:chExt cx="7223125" cy="4695825"/>
          </a:xfrm>
        </p:grpSpPr>
        <p:cxnSp>
          <p:nvCxnSpPr>
            <p:cNvPr id="535" name="Shape 535"/>
            <p:cNvCxnSpPr/>
            <p:nvPr/>
          </p:nvCxnSpPr>
          <p:spPr>
            <a:xfrm>
              <a:off x="11337925" y="9842500"/>
              <a:ext cx="5191125" cy="0"/>
            </a:xfrm>
            <a:prstGeom prst="straightConnector1">
              <a:avLst/>
            </a:prstGeom>
            <a:noFill/>
            <a:ln cap="flat" cmpd="sng" w="9525">
              <a:solidFill>
                <a:srgbClr val="000000"/>
              </a:solidFill>
              <a:prstDash val="solid"/>
              <a:miter lim="800000"/>
              <a:headEnd len="med" w="med" type="none"/>
              <a:tailEnd len="med" w="med" type="none"/>
            </a:ln>
          </p:spPr>
        </p:cxnSp>
        <p:sp>
          <p:nvSpPr>
            <p:cNvPr id="536" name="Shape 536"/>
            <p:cNvSpPr/>
            <p:nvPr/>
          </p:nvSpPr>
          <p:spPr>
            <a:xfrm>
              <a:off x="14855825" y="9793287"/>
              <a:ext cx="114300" cy="114300"/>
            </a:xfrm>
            <a:prstGeom prst="ellipse">
              <a:avLst/>
            </a:prstGeom>
            <a:solidFill>
              <a:srgbClr val="00000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37" name="Shape 537"/>
            <p:cNvSpPr/>
            <p:nvPr/>
          </p:nvSpPr>
          <p:spPr>
            <a:xfrm>
              <a:off x="11223625" y="9779000"/>
              <a:ext cx="114300" cy="114300"/>
            </a:xfrm>
            <a:prstGeom prst="ellipse">
              <a:avLst/>
            </a:prstGeom>
            <a:solidFill>
              <a:srgbClr val="00000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538" name="Shape 538"/>
            <p:cNvCxnSpPr/>
            <p:nvPr/>
          </p:nvCxnSpPr>
          <p:spPr>
            <a:xfrm>
              <a:off x="11337925" y="10066337"/>
              <a:ext cx="0" cy="714375"/>
            </a:xfrm>
            <a:prstGeom prst="straightConnector1">
              <a:avLst/>
            </a:prstGeom>
            <a:noFill/>
            <a:ln cap="flat" cmpd="sng" w="9525">
              <a:solidFill>
                <a:srgbClr val="000000"/>
              </a:solidFill>
              <a:prstDash val="solid"/>
              <a:miter lim="800000"/>
              <a:headEnd len="med" w="med" type="none"/>
              <a:tailEnd len="med" w="med" type="none"/>
            </a:ln>
          </p:spPr>
        </p:cxnSp>
        <p:cxnSp>
          <p:nvCxnSpPr>
            <p:cNvPr id="539" name="Shape 539"/>
            <p:cNvCxnSpPr/>
            <p:nvPr/>
          </p:nvCxnSpPr>
          <p:spPr>
            <a:xfrm>
              <a:off x="14855825" y="10064750"/>
              <a:ext cx="0" cy="714375"/>
            </a:xfrm>
            <a:prstGeom prst="straightConnector1">
              <a:avLst/>
            </a:prstGeom>
            <a:noFill/>
            <a:ln cap="flat" cmpd="sng" w="9525">
              <a:solidFill>
                <a:srgbClr val="000000"/>
              </a:solidFill>
              <a:prstDash val="solid"/>
              <a:miter lim="800000"/>
              <a:headEnd len="med" w="med" type="none"/>
              <a:tailEnd len="med" w="med" type="none"/>
            </a:ln>
          </p:spPr>
        </p:cxnSp>
        <p:sp>
          <p:nvSpPr>
            <p:cNvPr id="540" name="Shape 540"/>
            <p:cNvSpPr/>
            <p:nvPr/>
          </p:nvSpPr>
          <p:spPr>
            <a:xfrm>
              <a:off x="16398875" y="9793287"/>
              <a:ext cx="114300" cy="114300"/>
            </a:xfrm>
            <a:prstGeom prst="ellipse">
              <a:avLst/>
            </a:prstGeom>
            <a:solidFill>
              <a:srgbClr val="000000"/>
            </a:solidFill>
            <a:ln cap="flat" cmpd="sng" w="9525">
              <a:solidFill>
                <a:srgbClr val="000000"/>
              </a:solidFill>
              <a:prstDash val="solid"/>
              <a:miter lim="800000"/>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41" name="Shape 541"/>
            <p:cNvSpPr txBox="1"/>
            <p:nvPr/>
          </p:nvSpPr>
          <p:spPr>
            <a:xfrm>
              <a:off x="10842625" y="9096375"/>
              <a:ext cx="7061200" cy="584200"/>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0000		      FFFF</a:t>
              </a:r>
            </a:p>
          </p:txBody>
        </p:sp>
        <p:sp>
          <p:nvSpPr>
            <p:cNvPr id="542" name="Shape 542"/>
            <p:cNvSpPr txBox="1"/>
            <p:nvPr/>
          </p:nvSpPr>
          <p:spPr>
            <a:xfrm>
              <a:off x="11223625" y="11131550"/>
              <a:ext cx="6842125" cy="2660650"/>
            </a:xfrm>
            <a:prstGeom prst="rect">
              <a:avLst/>
            </a:prstGeom>
            <a:noFill/>
            <a:ln>
              <a:noFill/>
            </a:ln>
          </p:spPr>
          <p:txBody>
            <a:bodyPr anchorCtr="0" anchor="t" bIns="0" lIns="91425" rIns="91425" wrap="square" tIns="0">
              <a:noAutofit/>
            </a:bodyPr>
            <a:lstStyle/>
            <a:p>
              <a:pPr indent="0" lvl="1" marL="457200" marR="0" rtl="0" algn="l">
                <a:lnSpc>
                  <a:spcPct val="100000"/>
                </a:lnSpc>
                <a:spcBef>
                  <a:spcPts val="0"/>
                </a:spcBef>
                <a:spcAft>
                  <a:spcPts val="0"/>
                </a:spcAft>
                <a:buClr>
                  <a:schemeClr val="dk1"/>
                </a:buClr>
                <a:buSzPct val="25000"/>
                <a:buFont typeface="Rambla"/>
                <a:buNone/>
              </a:pPr>
              <a:r>
                <a:rPr b="0" i="0" lang="en-US" sz="1600" u="none" cap="none" strike="noStrike">
                  <a:solidFill>
                    <a:schemeClr val="dk1"/>
                  </a:solidFill>
                  <a:latin typeface="Rambla"/>
                  <a:ea typeface="Rambla"/>
                  <a:cs typeface="Rambla"/>
                  <a:sym typeface="Rambla"/>
                </a:rPr>
                <a:t>       C</a:t>
              </a:r>
              <a:r>
                <a:rPr b="0" baseline="30000" i="0" lang="en-US" sz="1600" u="none" cap="none" strike="noStrike">
                  <a:solidFill>
                    <a:schemeClr val="dk1"/>
                  </a:solidFill>
                  <a:latin typeface="Rambla"/>
                  <a:ea typeface="Rambla"/>
                  <a:cs typeface="Rambla"/>
                  <a:sym typeface="Rambla"/>
                </a:rPr>
                <a:t>tc</a:t>
              </a:r>
              <a:r>
                <a:rPr b="0" i="0" lang="en-US" sz="1600" u="none" cap="none" strike="noStrike">
                  <a:solidFill>
                    <a:schemeClr val="dk1"/>
                  </a:solidFill>
                  <a:latin typeface="Rambla"/>
                  <a:ea typeface="Rambla"/>
                  <a:cs typeface="Rambla"/>
                  <a:sym typeface="Rambla"/>
                </a:rPr>
                <a:t>= t</a:t>
              </a:r>
              <a:r>
                <a:rPr b="0" baseline="-25000" i="0" lang="en-US" sz="1600" u="none" cap="none" strike="noStrike">
                  <a:solidFill>
                    <a:schemeClr val="dk1"/>
                  </a:solidFill>
                  <a:latin typeface="Rambla"/>
                  <a:ea typeface="Rambla"/>
                  <a:cs typeface="Rambla"/>
                  <a:sym typeface="Rambla"/>
                </a:rPr>
                <a:t>min</a:t>
              </a:r>
              <a:r>
                <a:rPr b="0" i="0" lang="en-US" sz="1600" u="none" cap="none" strike="noStrike">
                  <a:solidFill>
                    <a:schemeClr val="dk1"/>
                  </a:solidFill>
                  <a:latin typeface="Rambla"/>
                  <a:ea typeface="Rambla"/>
                  <a:cs typeface="Rambla"/>
                  <a:sym typeface="Rambla"/>
                </a:rPr>
                <a:t>   т.А		</a:t>
              </a:r>
            </a:p>
            <a:p>
              <a:pPr indent="0" lvl="0" marL="0" marR="0" rtl="0" algn="l">
                <a:lnSpc>
                  <a:spcPct val="100000"/>
                </a:lnSpc>
                <a:spcBef>
                  <a:spcPts val="60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Ако стане 0000 → RESET (WD)</a:t>
              </a:r>
            </a:p>
            <a:p>
              <a:pPr indent="0" lvl="0" marL="0" marR="0" rtl="0" algn="l">
                <a:lnSpc>
                  <a:spcPct val="100000"/>
                </a:lnSpc>
                <a:spcBef>
                  <a:spcPts val="60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Брояч на изваждане);  </a:t>
              </a:r>
            </a:p>
            <a:p>
              <a:pPr indent="0" lvl="0" marL="0" marR="0" rtl="0" algn="l">
                <a:lnSpc>
                  <a:spcPct val="100000"/>
                </a:lnSpc>
                <a:spcBef>
                  <a:spcPts val="0"/>
                </a:spcBef>
                <a:spcAft>
                  <a:spcPts val="0"/>
                </a:spcAft>
                <a:buClr>
                  <a:schemeClr val="dk1"/>
                </a:buClr>
                <a:buSzPct val="25000"/>
                <a:buFont typeface="Rambla"/>
                <a:buNone/>
              </a:pPr>
              <a:r>
                <a:rPr b="0" i="0" lang="en-US" sz="1800" u="none">
                  <a:solidFill>
                    <a:schemeClr val="dk1"/>
                  </a:solidFill>
                  <a:latin typeface="Rambla"/>
                  <a:ea typeface="Rambla"/>
                  <a:cs typeface="Rambla"/>
                  <a:sym typeface="Rambla"/>
                </a:rPr>
                <a:t>C</a:t>
              </a:r>
              <a:r>
                <a:rPr b="0" baseline="30000" i="0" lang="en-US" sz="1800" u="none">
                  <a:solidFill>
                    <a:schemeClr val="dk1"/>
                  </a:solidFill>
                  <a:latin typeface="Rambla"/>
                  <a:ea typeface="Rambla"/>
                  <a:cs typeface="Rambla"/>
                  <a:sym typeface="Rambla"/>
                </a:rPr>
                <a:t>tc</a:t>
              </a:r>
              <a:r>
                <a:rPr b="0" i="0" lang="en-US" sz="1800" u="none">
                  <a:solidFill>
                    <a:schemeClr val="dk1"/>
                  </a:solidFill>
                  <a:latin typeface="Rambla"/>
                  <a:ea typeface="Rambla"/>
                  <a:cs typeface="Rambla"/>
                  <a:sym typeface="Rambla"/>
                </a:rPr>
                <a:t> –дели чест.поредица</a:t>
              </a:r>
            </a:p>
            <a:p>
              <a:pPr indent="0" lvl="0" marL="0" marR="0" rtl="0" algn="l">
                <a:lnSpc>
                  <a:spcPct val="100000"/>
                </a:lnSpc>
                <a:spcBef>
                  <a:spcPts val="0"/>
                </a:spcBef>
                <a:spcAft>
                  <a:spcPts val="0"/>
                </a:spcAft>
                <a:buNone/>
              </a:pPr>
              <a:r>
                <a:t/>
              </a:r>
              <a:endParaRPr b="0" i="0" sz="1800" u="none">
                <a:solidFill>
                  <a:schemeClr val="dk1"/>
                </a:solidFill>
                <a:latin typeface="Rambla"/>
                <a:ea typeface="Rambla"/>
                <a:cs typeface="Rambla"/>
                <a:sym typeface="Rambla"/>
              </a:endParaRPr>
            </a:p>
          </p:txBody>
        </p:sp>
        <p:cxnSp>
          <p:nvCxnSpPr>
            <p:cNvPr id="543" name="Shape 543"/>
            <p:cNvCxnSpPr/>
            <p:nvPr/>
          </p:nvCxnSpPr>
          <p:spPr>
            <a:xfrm>
              <a:off x="12985750" y="10574337"/>
              <a:ext cx="1654175" cy="1587"/>
            </a:xfrm>
            <a:prstGeom prst="straightConnector1">
              <a:avLst/>
            </a:prstGeom>
            <a:noFill/>
            <a:ln cap="flat" cmpd="sng" w="9525">
              <a:solidFill>
                <a:srgbClr val="000000"/>
              </a:solidFill>
              <a:prstDash val="solid"/>
              <a:miter lim="800000"/>
              <a:headEnd len="lg" w="lg" type="triangle"/>
              <a:tailEnd len="med" w="med" type="none"/>
            </a:ln>
          </p:spPr>
        </p:cxnSp>
      </p:grpSp>
      <p:grpSp>
        <p:nvGrpSpPr>
          <p:cNvPr id="544" name="Shape 544"/>
          <p:cNvGrpSpPr/>
          <p:nvPr/>
        </p:nvGrpSpPr>
        <p:grpSpPr>
          <a:xfrm>
            <a:off x="914400" y="2971800"/>
            <a:ext cx="3276600" cy="533400"/>
            <a:chOff x="820737" y="5487987"/>
            <a:chExt cx="7123113" cy="873125"/>
          </a:xfrm>
        </p:grpSpPr>
        <p:sp>
          <p:nvSpPr>
            <p:cNvPr id="545" name="Shape 545"/>
            <p:cNvSpPr txBox="1"/>
            <p:nvPr/>
          </p:nvSpPr>
          <p:spPr>
            <a:xfrm>
              <a:off x="3508375" y="5505450"/>
              <a:ext cx="1416050" cy="855662"/>
            </a:xfrm>
            <a:prstGeom prst="rect">
              <a:avLst/>
            </a:prstGeom>
            <a:noFill/>
            <a:ln cap="flat" cmpd="sng" w="9525">
              <a:solidFill>
                <a:srgbClr val="000000"/>
              </a:solidFill>
              <a:prstDash val="solid"/>
              <a:miter lim="800000"/>
              <a:headEnd len="med" w="med" type="none"/>
              <a:tailEnd len="med" w="med" type="none"/>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Calibri"/>
                <a:buNone/>
              </a:pPr>
              <a:r>
                <a:rPr b="0" i="0" lang="en-US" sz="1600" u="none">
                  <a:solidFill>
                    <a:schemeClr val="dk1"/>
                  </a:solidFill>
                  <a:latin typeface="Calibri"/>
                  <a:ea typeface="Calibri"/>
                  <a:cs typeface="Calibri"/>
                  <a:sym typeface="Calibri"/>
                </a:rPr>
                <a:t>  </a:t>
              </a:r>
              <a:r>
                <a:rPr b="0" i="0" lang="en-US" sz="1600" u="none">
                  <a:solidFill>
                    <a:schemeClr val="dk1"/>
                  </a:solidFill>
                  <a:latin typeface="Rambla"/>
                  <a:ea typeface="Rambla"/>
                  <a:cs typeface="Rambla"/>
                  <a:sym typeface="Rambla"/>
                </a:rPr>
                <a:t>ЧМВ</a:t>
              </a:r>
            </a:p>
          </p:txBody>
        </p:sp>
        <p:sp>
          <p:nvSpPr>
            <p:cNvPr id="546" name="Shape 546"/>
            <p:cNvSpPr txBox="1"/>
            <p:nvPr/>
          </p:nvSpPr>
          <p:spPr>
            <a:xfrm>
              <a:off x="820737" y="5487987"/>
              <a:ext cx="2436812" cy="542925"/>
            </a:xfrm>
            <a:prstGeom prst="rect">
              <a:avLst/>
            </a:prstGeom>
            <a:noFill/>
            <a:ln>
              <a:noFill/>
            </a:ln>
          </p:spPr>
          <p:txBody>
            <a:bodyPr anchorCtr="0" anchor="t" bIns="0" lIns="91425" rIns="91425" wrap="square" tIns="0">
              <a:noAutofit/>
            </a:bodyPr>
            <a:lstStyle/>
            <a:p>
              <a:pPr indent="0" lvl="0" marL="0" marR="0" rtl="0" algn="r">
                <a:lnSpc>
                  <a:spcPct val="100000"/>
                </a:lnSpc>
                <a:spcBef>
                  <a:spcPts val="0"/>
                </a:spcBef>
                <a:spcAft>
                  <a:spcPts val="0"/>
                </a:spcAft>
                <a:buClr>
                  <a:schemeClr val="dk1"/>
                </a:buClr>
                <a:buSzPct val="25000"/>
                <a:buFont typeface="Calibri"/>
                <a:buNone/>
              </a:pPr>
              <a:r>
                <a:rPr b="0" i="0" lang="en-US" sz="1600" u="none">
                  <a:solidFill>
                    <a:schemeClr val="dk1"/>
                  </a:solidFill>
                  <a:latin typeface="Calibri"/>
                  <a:ea typeface="Calibri"/>
                  <a:cs typeface="Calibri"/>
                  <a:sym typeface="Calibri"/>
                </a:rPr>
                <a:t>т</a:t>
              </a:r>
              <a:r>
                <a:rPr b="0" i="0" lang="en-US" sz="1600" u="none">
                  <a:solidFill>
                    <a:schemeClr val="dk1"/>
                  </a:solidFill>
                  <a:latin typeface="Times New Roman"/>
                  <a:ea typeface="Times New Roman"/>
                  <a:cs typeface="Times New Roman"/>
                  <a:sym typeface="Times New Roman"/>
                </a:rPr>
                <a:t>.</a:t>
              </a:r>
              <a:r>
                <a:rPr b="0" i="0" lang="en-US" sz="1600" u="none">
                  <a:solidFill>
                    <a:schemeClr val="dk1"/>
                  </a:solidFill>
                  <a:latin typeface="Calibri"/>
                  <a:ea typeface="Calibri"/>
                  <a:cs typeface="Calibri"/>
                  <a:sym typeface="Calibri"/>
                </a:rPr>
                <a:t>А       вх.</a:t>
              </a:r>
            </a:p>
          </p:txBody>
        </p:sp>
        <p:sp>
          <p:nvSpPr>
            <p:cNvPr id="547" name="Shape 547"/>
            <p:cNvSpPr txBox="1"/>
            <p:nvPr/>
          </p:nvSpPr>
          <p:spPr>
            <a:xfrm>
              <a:off x="4972050" y="5487987"/>
              <a:ext cx="2971800" cy="542925"/>
            </a:xfrm>
            <a:prstGeom prst="rect">
              <a:avLst/>
            </a:prstGeom>
            <a:noFill/>
            <a:ln>
              <a:noFill/>
            </a:ln>
          </p:spPr>
          <p:txBody>
            <a:bodyPr anchorCtr="0" anchor="t" bIns="0" lIns="91425" rIns="91425" wrap="square" tIns="0">
              <a:noAutofit/>
            </a:bodyPr>
            <a:lstStyle/>
            <a:p>
              <a:pPr indent="0" lvl="0" marL="0" marR="0" rtl="0" algn="l">
                <a:lnSpc>
                  <a:spcPct val="100000"/>
                </a:lnSpc>
                <a:spcBef>
                  <a:spcPts val="0"/>
                </a:spcBef>
                <a:spcAft>
                  <a:spcPts val="0"/>
                </a:spcAft>
                <a:buClr>
                  <a:schemeClr val="dk1"/>
                </a:buClr>
                <a:buSzPct val="25000"/>
                <a:buFont typeface="Rambla"/>
                <a:buNone/>
              </a:pPr>
              <a:r>
                <a:rPr b="0" i="0" lang="en-US" sz="1600" u="none">
                  <a:solidFill>
                    <a:schemeClr val="dk1"/>
                  </a:solidFill>
                  <a:latin typeface="Rambla"/>
                  <a:ea typeface="Rambla"/>
                  <a:cs typeface="Rambla"/>
                  <a:sym typeface="Rambla"/>
                </a:rPr>
                <a:t>изх</a:t>
              </a:r>
              <a:r>
                <a:rPr b="0" i="0" lang="en-US" sz="1600" u="none">
                  <a:solidFill>
                    <a:schemeClr val="dk1"/>
                  </a:solidFill>
                  <a:latin typeface="Calibri"/>
                  <a:ea typeface="Calibri"/>
                  <a:cs typeface="Calibri"/>
                  <a:sym typeface="Calibri"/>
                </a:rPr>
                <a:t>.     RESET</a:t>
              </a:r>
            </a:p>
          </p:txBody>
        </p:sp>
        <p:cxnSp>
          <p:nvCxnSpPr>
            <p:cNvPr id="548" name="Shape 548"/>
            <p:cNvCxnSpPr/>
            <p:nvPr/>
          </p:nvCxnSpPr>
          <p:spPr>
            <a:xfrm>
              <a:off x="1905000" y="6016625"/>
              <a:ext cx="1603375" cy="0"/>
            </a:xfrm>
            <a:prstGeom prst="straightConnector1">
              <a:avLst/>
            </a:prstGeom>
            <a:noFill/>
            <a:ln cap="flat" cmpd="sng" w="9525">
              <a:solidFill>
                <a:srgbClr val="000000"/>
              </a:solidFill>
              <a:prstDash val="solid"/>
              <a:miter lim="800000"/>
              <a:headEnd len="med" w="med" type="none"/>
              <a:tailEnd len="lg" w="lg" type="triangle"/>
            </a:ln>
          </p:spPr>
        </p:cxnSp>
        <p:cxnSp>
          <p:nvCxnSpPr>
            <p:cNvPr id="549" name="Shape 549"/>
            <p:cNvCxnSpPr/>
            <p:nvPr/>
          </p:nvCxnSpPr>
          <p:spPr>
            <a:xfrm>
              <a:off x="4924425" y="6000750"/>
              <a:ext cx="1603375" cy="0"/>
            </a:xfrm>
            <a:prstGeom prst="straightConnector1">
              <a:avLst/>
            </a:prstGeom>
            <a:noFill/>
            <a:ln cap="flat" cmpd="sng" w="9525">
              <a:solidFill>
                <a:srgbClr val="000000"/>
              </a:solidFill>
              <a:prstDash val="solid"/>
              <a:miter lim="800000"/>
              <a:headEnd len="med" w="med" type="none"/>
              <a:tailEnd len="lg" w="lg" type="triangle"/>
            </a:ln>
          </p:spPr>
        </p:cxnSp>
        <p:cxnSp>
          <p:nvCxnSpPr>
            <p:cNvPr id="550" name="Shape 550"/>
            <p:cNvCxnSpPr/>
            <p:nvPr/>
          </p:nvCxnSpPr>
          <p:spPr>
            <a:xfrm>
              <a:off x="6424612" y="5487987"/>
              <a:ext cx="857250" cy="1587"/>
            </a:xfrm>
            <a:prstGeom prst="straightConnector1">
              <a:avLst/>
            </a:prstGeom>
            <a:noFill/>
            <a:ln cap="flat" cmpd="sng" w="9525">
              <a:solidFill>
                <a:srgbClr val="000000"/>
              </a:solidFill>
              <a:prstDash val="solid"/>
              <a:miter lim="800000"/>
              <a:headEnd len="med" w="med" type="none"/>
              <a:tailEnd len="med" w="med" type="none"/>
            </a:ln>
          </p:spPr>
        </p:cxnSp>
      </p:grpSp>
      <p:sp>
        <p:nvSpPr>
          <p:cNvPr id="551" name="Shape 551"/>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552" name="Shape 552"/>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553" name="Shape 553"/>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7" name="Shape 557"/>
        <p:cNvGrpSpPr/>
        <p:nvPr/>
      </p:nvGrpSpPr>
      <p:grpSpPr>
        <a:xfrm>
          <a:off x="0" y="0"/>
          <a:ext cx="0" cy="0"/>
          <a:chOff x="0" y="0"/>
          <a:chExt cx="0" cy="0"/>
        </a:xfrm>
      </p:grpSpPr>
      <p:sp>
        <p:nvSpPr>
          <p:cNvPr id="558" name="Shape 558"/>
          <p:cNvSpPr txBox="1"/>
          <p:nvPr>
            <p:ph idx="1" type="body"/>
          </p:nvPr>
        </p:nvSpPr>
        <p:spPr>
          <a:xfrm>
            <a:off x="457200" y="1524000"/>
            <a:ext cx="8229600" cy="4525962"/>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7F7F7F"/>
              </a:buClr>
              <a:buSzPct val="25000"/>
              <a:buFont typeface="Arial"/>
              <a:buNone/>
            </a:pPr>
            <a:r>
              <a:t/>
            </a:r>
            <a:endParaRPr b="0" i="0" sz="4800" u="none">
              <a:solidFill>
                <a:srgbClr val="7F7F7F"/>
              </a:solidFill>
              <a:latin typeface="Century Gothic"/>
              <a:ea typeface="Century Gothic"/>
              <a:cs typeface="Century Gothic"/>
              <a:sym typeface="Century Gothic"/>
            </a:endParaRPr>
          </a:p>
          <a:p>
            <a:pPr indent="-342900" lvl="0" marL="342900" marR="0" rtl="0" algn="ctr">
              <a:lnSpc>
                <a:spcPct val="100000"/>
              </a:lnSpc>
              <a:spcBef>
                <a:spcPts val="960"/>
              </a:spcBef>
              <a:spcAft>
                <a:spcPts val="0"/>
              </a:spcAft>
              <a:buClr>
                <a:schemeClr val="dk1"/>
              </a:buClr>
              <a:buSzPct val="25000"/>
              <a:buFont typeface="Arial"/>
              <a:buNone/>
            </a:pPr>
            <a:r>
              <a:rPr b="1" i="1" lang="en-US" sz="4800" u="none">
                <a:solidFill>
                  <a:schemeClr val="dk1"/>
                </a:solidFill>
                <a:latin typeface="Rambla"/>
                <a:ea typeface="Rambla"/>
                <a:cs typeface="Rambla"/>
                <a:sym typeface="Rambla"/>
              </a:rPr>
              <a:t>КРАЙ НА ЛЕКЦИЯТА</a:t>
            </a:r>
          </a:p>
        </p:txBody>
      </p:sp>
      <p:sp>
        <p:nvSpPr>
          <p:cNvPr id="559" name="Shape 559"/>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560" name="Shape 560"/>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561" name="Shape 561"/>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НС11 – ПРОГРАМЕН МОДЕЛ (РЕГИСТРИ)</a:t>
            </a:r>
          </a:p>
          <a:p>
            <a:pPr indent="0" lvl="0" marL="0" marR="0" rtl="0" algn="l">
              <a:lnSpc>
                <a:spcPct val="100000"/>
              </a:lnSpc>
              <a:spcBef>
                <a:spcPts val="180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Индексен регистър IХ  </a:t>
            </a:r>
            <a:r>
              <a:rPr b="0" i="0" lang="en-US" sz="2400" u="none">
                <a:solidFill>
                  <a:schemeClr val="dk1"/>
                </a:solidFill>
                <a:latin typeface="Rambla"/>
                <a:ea typeface="Rambla"/>
                <a:cs typeface="Rambla"/>
                <a:sym typeface="Rambla"/>
              </a:rPr>
              <a:t>- при индексна адресация осигурява 16-битова стойност (базов адрес), която да се добави към 8-битовото отместване от инструкцията за образуване на ефективен адрес (EA). </a:t>
            </a:r>
          </a:p>
          <a:p>
            <a:pPr indent="0" lvl="0" marL="0" marR="0" rtl="0" algn="l">
              <a:lnSpc>
                <a:spcPct val="100000"/>
              </a:lnSpc>
              <a:spcBef>
                <a:spcPts val="12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Допуска изпълнение на операции INX, DEX, CPX.</a:t>
            </a:r>
          </a:p>
          <a:p>
            <a:pPr indent="0" lvl="0" marL="0" marR="0" rtl="0" algn="l">
              <a:lnSpc>
                <a:spcPct val="100000"/>
              </a:lnSpc>
              <a:spcBef>
                <a:spcPts val="600"/>
              </a:spcBef>
              <a:spcAft>
                <a:spcPts val="0"/>
              </a:spcAft>
              <a:buClr>
                <a:schemeClr val="dk1"/>
              </a:buClr>
              <a:buSzPct val="25000"/>
              <a:buFont typeface="Arial"/>
              <a:buNone/>
            </a:pPr>
            <a:r>
              <a:rPr b="0" i="0" lang="en-US" sz="2400" u="none">
                <a:solidFill>
                  <a:schemeClr val="dk1"/>
                </a:solidFill>
                <a:latin typeface="Rambla"/>
                <a:ea typeface="Rambla"/>
                <a:cs typeface="Rambla"/>
                <a:sym typeface="Rambla"/>
              </a:rPr>
              <a:t>Може да се ползва като брояч или за съхранение на данни.</a:t>
            </a:r>
          </a:p>
          <a:p>
            <a:pPr indent="0" lvl="0" marL="0" marR="0" rtl="0" algn="l">
              <a:lnSpc>
                <a:spcPct val="100000"/>
              </a:lnSpc>
              <a:spcBef>
                <a:spcPts val="180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Индексен регистър IY  </a:t>
            </a:r>
            <a:r>
              <a:rPr b="0" i="0" lang="en-US" sz="2400" u="none">
                <a:solidFill>
                  <a:schemeClr val="dk1"/>
                </a:solidFill>
                <a:latin typeface="Rambla"/>
                <a:ea typeface="Rambla"/>
                <a:cs typeface="Rambla"/>
                <a:sym typeface="Rambla"/>
              </a:rPr>
              <a:t>- 16-битов. Подобно на IX участва в индексен адресен режим. Повечето инструкции, ползващи IY, изискват допълнителен  PRE байт от кодa/цикъл за изпълнение.</a:t>
            </a:r>
          </a:p>
          <a:p>
            <a:pPr indent="0" lvl="0" marL="0" marR="0" rtl="0" algn="ctr">
              <a:spcBef>
                <a:spcPts val="480"/>
              </a:spcBef>
              <a:spcAft>
                <a:spcPts val="0"/>
              </a:spcAft>
              <a:buClr>
                <a:srgbClr val="888888"/>
              </a:buClr>
              <a:buSzPct val="25000"/>
              <a:buFont typeface="Arial"/>
              <a:buNone/>
            </a:pPr>
            <a:r>
              <a:t/>
            </a:r>
            <a:endParaRPr b="0" i="0" sz="2400" u="none">
              <a:solidFill>
                <a:schemeClr val="dk1"/>
              </a:solidFill>
              <a:latin typeface="Rambla"/>
              <a:ea typeface="Rambla"/>
              <a:cs typeface="Rambla"/>
              <a:sym typeface="Rambla"/>
            </a:endParaRPr>
          </a:p>
        </p:txBody>
      </p:sp>
      <p:sp>
        <p:nvSpPr>
          <p:cNvPr id="127" name="Shape 127"/>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28" name="Shape 128"/>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29" name="Shape 129"/>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7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7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НС11 – ПРОГРАМЕН МОДЕЛ (РЕГИСТРИ)</a:t>
            </a:r>
          </a:p>
          <a:p>
            <a:pPr indent="0" lvl="0" marL="0" marR="0" rtl="0" algn="l">
              <a:lnSpc>
                <a:spcPct val="70000"/>
              </a:lnSpc>
              <a:spcBef>
                <a:spcPts val="1200"/>
              </a:spcBef>
              <a:spcAft>
                <a:spcPts val="0"/>
              </a:spcAft>
              <a:buClr>
                <a:schemeClr val="dk1"/>
              </a:buClr>
              <a:buSzPct val="25000"/>
              <a:buFont typeface="Arial"/>
              <a:buNone/>
            </a:pPr>
            <a:r>
              <a:rPr b="1" i="0" lang="en-US" sz="2200" u="none">
                <a:solidFill>
                  <a:schemeClr val="dk1"/>
                </a:solidFill>
                <a:latin typeface="Rambla"/>
                <a:ea typeface="Rambla"/>
                <a:cs typeface="Rambla"/>
                <a:sym typeface="Rambla"/>
              </a:rPr>
              <a:t>SP</a:t>
            </a:r>
            <a:r>
              <a:rPr b="0" i="0" lang="en-US" sz="2200" u="none">
                <a:solidFill>
                  <a:schemeClr val="dk1"/>
                </a:solidFill>
                <a:latin typeface="Rambla"/>
                <a:ea typeface="Rambla"/>
                <a:cs typeface="Rambla"/>
                <a:sym typeface="Rambla"/>
              </a:rPr>
              <a:t> (указател на стека). ЦП има автоматичен програмен стек, </a:t>
            </a:r>
            <a:r>
              <a:rPr b="0" i="1" lang="en-US" sz="2200" u="none">
                <a:solidFill>
                  <a:schemeClr val="dk1"/>
                </a:solidFill>
                <a:latin typeface="Rambla"/>
                <a:ea typeface="Rambla"/>
                <a:cs typeface="Rambla"/>
                <a:sym typeface="Rambla"/>
              </a:rPr>
              <a:t>Разположен е в RAM паметта </a:t>
            </a:r>
            <a:r>
              <a:rPr b="0" i="0" lang="en-US" sz="2200" u="none">
                <a:solidFill>
                  <a:schemeClr val="dk1"/>
                </a:solidFill>
                <a:latin typeface="Rambla"/>
                <a:ea typeface="Rambla"/>
                <a:cs typeface="Rambla"/>
                <a:sym typeface="Rambla"/>
              </a:rPr>
              <a:t>и може да </a:t>
            </a:r>
            <a:r>
              <a:rPr b="0" i="1" lang="en-US" sz="2200" u="none">
                <a:solidFill>
                  <a:schemeClr val="dk1"/>
                </a:solidFill>
                <a:latin typeface="Rambla"/>
                <a:ea typeface="Rambla"/>
                <a:cs typeface="Rambla"/>
                <a:sym typeface="Rambla"/>
              </a:rPr>
              <a:t>има произволен размер </a:t>
            </a:r>
            <a:r>
              <a:rPr b="0" i="0" lang="en-US" sz="2200" u="none">
                <a:solidFill>
                  <a:schemeClr val="dk1"/>
                </a:solidFill>
                <a:latin typeface="Rambla"/>
                <a:ea typeface="Rambla"/>
                <a:cs typeface="Rambla"/>
                <a:sym typeface="Rambla"/>
              </a:rPr>
              <a:t>(дълбочина на стека). Използва се за съхранение текущото съдържание на регистрите, адрес при връщане, общи данни. LIFO тип.</a:t>
            </a:r>
          </a:p>
          <a:p>
            <a:pPr indent="0" lvl="0" marL="0" marR="0" rtl="0" algn="l">
              <a:lnSpc>
                <a:spcPct val="70000"/>
              </a:lnSpc>
              <a:spcBef>
                <a:spcPts val="120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Във всеки момент  SP (управлява се от УУ) съдържа 16-битовия адрес на първата свободна клетка от стека. </a:t>
            </a:r>
          </a:p>
          <a:p>
            <a:pPr indent="0" lvl="0" marL="0" marR="0" rtl="0" algn="l">
              <a:lnSpc>
                <a:spcPct val="70000"/>
              </a:lnSpc>
              <a:spcBef>
                <a:spcPts val="1200"/>
              </a:spcBef>
              <a:spcAft>
                <a:spcPts val="0"/>
              </a:spcAft>
              <a:buClr>
                <a:srgbClr val="C00000"/>
              </a:buClr>
              <a:buSzPct val="25000"/>
              <a:buFont typeface="Arial"/>
              <a:buNone/>
            </a:pPr>
            <a:r>
              <a:rPr b="1" i="0" lang="en-US" sz="2200" u="none">
                <a:solidFill>
                  <a:srgbClr val="C00000"/>
                </a:solidFill>
                <a:latin typeface="Rambla"/>
                <a:ea typeface="Rambla"/>
                <a:cs typeface="Rambla"/>
                <a:sym typeface="Rambla"/>
              </a:rPr>
              <a:t>SP СЕ ИНИЦИАЛИЗИРА ОТ ПЪРВАТА ИНСТРУКЦИЯ В ПРИЛОЖНАТА ПРОГРАМА.</a:t>
            </a:r>
          </a:p>
          <a:p>
            <a:pPr indent="0" lvl="0" marL="0" marR="0" rtl="0" algn="l">
              <a:lnSpc>
                <a:spcPct val="70000"/>
              </a:lnSpc>
              <a:spcBef>
                <a:spcPts val="120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Организация – намаляваща структура от горните към долните адреси. </a:t>
            </a:r>
          </a:p>
          <a:p>
            <a:pPr indent="0" lvl="0" marL="0" marR="0" rtl="0" algn="l">
              <a:lnSpc>
                <a:spcPct val="70000"/>
              </a:lnSpc>
              <a:spcBef>
                <a:spcPts val="120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Със запълване (запис) на стека, SP се намалява с -1, с изпразване (четене) се увеличава с +1. </a:t>
            </a:r>
          </a:p>
          <a:p>
            <a:pPr indent="0" lvl="0" marL="0" marR="0" rtl="0" algn="l">
              <a:lnSpc>
                <a:spcPct val="70000"/>
              </a:lnSpc>
              <a:spcBef>
                <a:spcPts val="120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Ползване на стека и SP – при обработка на прекъсвания, работа с подпрограми, временно съхранение на данни, при рекурсии.</a:t>
            </a:r>
          </a:p>
        </p:txBody>
      </p:sp>
      <p:sp>
        <p:nvSpPr>
          <p:cNvPr id="135" name="Shape 135"/>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36" name="Shape 136"/>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37" name="Shape 137"/>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Shape 142"/>
          <p:cNvSpPr txBox="1"/>
          <p:nvPr>
            <p:ph idx="1" type="subTitle"/>
          </p:nvPr>
        </p:nvSpPr>
        <p:spPr>
          <a:xfrm>
            <a:off x="304800" y="381000"/>
            <a:ext cx="8534400" cy="6324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8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8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НС11 – ПРОГРАМЕН МОДЕЛ (РЕГИСТРИ)</a:t>
            </a:r>
          </a:p>
          <a:p>
            <a:pPr indent="0" lvl="0" marL="0" marR="0" rtl="0" algn="l">
              <a:lnSpc>
                <a:spcPct val="80000"/>
              </a:lnSpc>
              <a:spcBef>
                <a:spcPts val="1800"/>
              </a:spcBef>
              <a:spcAft>
                <a:spcPts val="0"/>
              </a:spcAft>
              <a:buClr>
                <a:schemeClr val="dk1"/>
              </a:buClr>
              <a:buSzPct val="25000"/>
              <a:buFont typeface="Arial"/>
              <a:buNone/>
            </a:pPr>
            <a:r>
              <a:rPr b="1" i="0" lang="en-US" sz="2200" u="none">
                <a:solidFill>
                  <a:schemeClr val="dk1"/>
                </a:solidFill>
                <a:latin typeface="Rambla"/>
                <a:ea typeface="Rambla"/>
                <a:cs typeface="Rambla"/>
                <a:sym typeface="Rambla"/>
              </a:rPr>
              <a:t>PC</a:t>
            </a:r>
            <a:r>
              <a:rPr b="0" i="0" lang="en-US" sz="2200" u="none">
                <a:solidFill>
                  <a:schemeClr val="dk1"/>
                </a:solidFill>
                <a:latin typeface="Rambla"/>
                <a:ea typeface="Rambla"/>
                <a:cs typeface="Rambla"/>
                <a:sym typeface="Rambla"/>
              </a:rPr>
              <a:t> (програмен брояч) – 16-битов, съдържа абсолютния адрес на следващата команда за изпълнение. След Reset, РС се инициализира с един от 6-те вектора (в зависимост от режима):</a:t>
            </a:r>
          </a:p>
          <a:p>
            <a:pPr indent="0" lvl="0" marL="0" marR="0" rtl="0" algn="l">
              <a:lnSpc>
                <a:spcPct val="8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8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8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8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80000"/>
              </a:lnSpc>
              <a:spcBef>
                <a:spcPts val="440"/>
              </a:spcBef>
              <a:spcAft>
                <a:spcPts val="0"/>
              </a:spcAft>
              <a:buClr>
                <a:srgbClr val="888888"/>
              </a:buClr>
              <a:buSzPct val="25000"/>
              <a:buFont typeface="Arial"/>
              <a:buNone/>
            </a:pPr>
            <a:r>
              <a:t/>
            </a:r>
            <a:endParaRPr b="0" i="0" sz="2200" u="none">
              <a:solidFill>
                <a:schemeClr val="dk1"/>
              </a:solidFill>
              <a:latin typeface="Rambla"/>
              <a:ea typeface="Rambla"/>
              <a:cs typeface="Rambla"/>
              <a:sym typeface="Rambla"/>
            </a:endParaRPr>
          </a:p>
          <a:p>
            <a:pPr indent="0" lvl="0" marL="0" marR="0" rtl="0" algn="l">
              <a:lnSpc>
                <a:spcPct val="80000"/>
              </a:lnSpc>
              <a:spcBef>
                <a:spcPts val="440"/>
              </a:spcBef>
              <a:spcAft>
                <a:spcPts val="0"/>
              </a:spcAft>
              <a:buClr>
                <a:schemeClr val="dk1"/>
              </a:buClr>
              <a:buSzPct val="25000"/>
              <a:buFont typeface="Arial"/>
              <a:buNone/>
            </a:pPr>
            <a:r>
              <a:rPr b="1" i="0" lang="en-US" sz="2200" u="none">
                <a:solidFill>
                  <a:schemeClr val="dk1"/>
                </a:solidFill>
                <a:latin typeface="Rambla"/>
                <a:ea typeface="Rambla"/>
                <a:cs typeface="Rambla"/>
                <a:sym typeface="Rambla"/>
              </a:rPr>
              <a:t>CCR  (регистър на състоянието). </a:t>
            </a:r>
            <a:r>
              <a:rPr b="0" i="1" lang="en-US" sz="2200" u="none">
                <a:solidFill>
                  <a:schemeClr val="dk1"/>
                </a:solidFill>
                <a:latin typeface="Rambla"/>
                <a:ea typeface="Rambla"/>
                <a:cs typeface="Rambla"/>
                <a:sym typeface="Rambla"/>
              </a:rPr>
              <a:t>НЕ съдържа данни</a:t>
            </a:r>
            <a:r>
              <a:rPr b="0" i="0" lang="en-US" sz="2200" u="sng">
                <a:solidFill>
                  <a:schemeClr val="dk1"/>
                </a:solidFill>
                <a:latin typeface="Rambla"/>
                <a:ea typeface="Rambla"/>
                <a:cs typeface="Rambla"/>
                <a:sym typeface="Rambla"/>
              </a:rPr>
              <a:t>.</a:t>
            </a:r>
          </a:p>
          <a:p>
            <a:pPr indent="0" lvl="0" marL="0" marR="0" rtl="0" algn="l">
              <a:lnSpc>
                <a:spcPct val="80000"/>
              </a:lnSpc>
              <a:spcBef>
                <a:spcPts val="1200"/>
              </a:spcBef>
              <a:spcAft>
                <a:spcPts val="0"/>
              </a:spcAft>
              <a:buClr>
                <a:schemeClr val="dk1"/>
              </a:buClr>
              <a:buSzPct val="25000"/>
              <a:buFont typeface="Arial"/>
              <a:buNone/>
            </a:pPr>
            <a:r>
              <a:rPr b="0" i="0" lang="en-US" sz="2200" u="none">
                <a:solidFill>
                  <a:schemeClr val="dk1"/>
                </a:solidFill>
                <a:latin typeface="Rambla"/>
                <a:ea typeface="Rambla"/>
                <a:cs typeface="Rambla"/>
                <a:sym typeface="Rambla"/>
              </a:rPr>
              <a:t>Съдържа 8 бита (</a:t>
            </a:r>
            <a:r>
              <a:rPr b="1" i="0" lang="en-US" sz="2200" u="none">
                <a:solidFill>
                  <a:schemeClr val="dk1"/>
                </a:solidFill>
                <a:latin typeface="Rambla"/>
                <a:ea typeface="Rambla"/>
                <a:cs typeface="Rambla"/>
                <a:sym typeface="Rambla"/>
              </a:rPr>
              <a:t>флагове</a:t>
            </a:r>
            <a:r>
              <a:rPr b="0" i="0" lang="en-US" sz="2200" u="none">
                <a:solidFill>
                  <a:schemeClr val="dk1"/>
                </a:solidFill>
                <a:latin typeface="Rambla"/>
                <a:ea typeface="Rambla"/>
                <a:cs typeface="Rambla"/>
                <a:sym typeface="Rambla"/>
              </a:rPr>
              <a:t>), от които:</a:t>
            </a:r>
          </a:p>
          <a:p>
            <a:pPr indent="0" lvl="0" marL="0" marR="0" rtl="0" algn="l">
              <a:lnSpc>
                <a:spcPct val="80000"/>
              </a:lnSpc>
              <a:spcBef>
                <a:spcPts val="1040"/>
              </a:spcBef>
              <a:spcAft>
                <a:spcPts val="0"/>
              </a:spcAft>
              <a:buClr>
                <a:schemeClr val="dk1"/>
              </a:buClr>
              <a:buSzPct val="100000"/>
              <a:buFont typeface="Arial"/>
              <a:buChar char="-"/>
            </a:pPr>
            <a:r>
              <a:rPr b="0" i="0" lang="en-US" sz="2200" u="none">
                <a:solidFill>
                  <a:schemeClr val="dk1"/>
                </a:solidFill>
                <a:latin typeface="Rambla"/>
                <a:ea typeface="Rambla"/>
                <a:cs typeface="Rambla"/>
                <a:sym typeface="Rambla"/>
              </a:rPr>
              <a:t>  5 флагове на състоянието (C, V, Z, N, H);</a:t>
            </a:r>
          </a:p>
          <a:p>
            <a:pPr indent="0" lvl="0" marL="0" marR="0" rtl="0" algn="l">
              <a:lnSpc>
                <a:spcPct val="80000"/>
              </a:lnSpc>
              <a:spcBef>
                <a:spcPts val="440"/>
              </a:spcBef>
              <a:spcAft>
                <a:spcPts val="0"/>
              </a:spcAft>
              <a:buClr>
                <a:schemeClr val="dk1"/>
              </a:buClr>
              <a:buSzPct val="100000"/>
              <a:buFont typeface="Arial"/>
              <a:buChar char="-"/>
            </a:pPr>
            <a:r>
              <a:rPr b="0" i="0" lang="en-US" sz="2200" u="none">
                <a:solidFill>
                  <a:schemeClr val="dk1"/>
                </a:solidFill>
                <a:latin typeface="Rambla"/>
                <a:ea typeface="Rambla"/>
                <a:cs typeface="Rambla"/>
                <a:sym typeface="Rambla"/>
              </a:rPr>
              <a:t>  2 маскови бита за маскиране на  прекъсвананията (IRQ, XIRQ);</a:t>
            </a:r>
          </a:p>
          <a:p>
            <a:pPr indent="0" lvl="0" marL="0" marR="0" rtl="0" algn="l">
              <a:lnSpc>
                <a:spcPct val="80000"/>
              </a:lnSpc>
              <a:spcBef>
                <a:spcPts val="440"/>
              </a:spcBef>
              <a:spcAft>
                <a:spcPts val="0"/>
              </a:spcAft>
              <a:buClr>
                <a:schemeClr val="dk1"/>
              </a:buClr>
              <a:buSzPct val="100000"/>
              <a:buFont typeface="Arial"/>
              <a:buChar char="-"/>
            </a:pPr>
            <a:r>
              <a:rPr b="0" i="0" lang="en-US" sz="2200" u="none">
                <a:solidFill>
                  <a:schemeClr val="dk1"/>
                </a:solidFill>
                <a:latin typeface="Rambla"/>
                <a:ea typeface="Rambla"/>
                <a:cs typeface="Rambla"/>
                <a:sym typeface="Rambla"/>
              </a:rPr>
              <a:t>  бит за разрешение на стоп режим (S).</a:t>
            </a:r>
          </a:p>
        </p:txBody>
      </p:sp>
      <p:pic>
        <p:nvPicPr>
          <p:cNvPr id="143" name="Shape 143"/>
          <p:cNvPicPr preferRelativeResize="0"/>
          <p:nvPr/>
        </p:nvPicPr>
        <p:blipFill rotWithShape="1">
          <a:blip r:embed="rId3">
            <a:alphaModFix/>
          </a:blip>
          <a:srcRect b="0" l="0" r="0" t="0"/>
          <a:stretch/>
        </p:blipFill>
        <p:spPr>
          <a:xfrm>
            <a:off x="381000" y="2514600"/>
            <a:ext cx="8458200" cy="1371600"/>
          </a:xfrm>
          <a:prstGeom prst="rect">
            <a:avLst/>
          </a:prstGeom>
          <a:noFill/>
          <a:ln>
            <a:noFill/>
          </a:ln>
        </p:spPr>
      </p:pic>
      <p:sp>
        <p:nvSpPr>
          <p:cNvPr id="144" name="Shape 144"/>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45" name="Shape 145"/>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46" name="Shape 146"/>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idx="1" type="subTitle"/>
          </p:nvPr>
        </p:nvSpPr>
        <p:spPr>
          <a:xfrm>
            <a:off x="304800" y="533400"/>
            <a:ext cx="8534400" cy="59436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70000"/>
              </a:lnSpc>
              <a:spcBef>
                <a:spcPts val="0"/>
              </a:spcBef>
              <a:spcAft>
                <a:spcPts val="0"/>
              </a:spcAft>
              <a:buClr>
                <a:srgbClr val="888888"/>
              </a:buClr>
              <a:buSzPct val="25000"/>
              <a:buFont typeface="Arial"/>
              <a:buNone/>
            </a:pPr>
            <a:r>
              <a:t/>
            </a:r>
            <a:endParaRPr b="1" i="0" sz="2400" u="none">
              <a:solidFill>
                <a:schemeClr val="dk1"/>
              </a:solidFill>
              <a:latin typeface="Rambla"/>
              <a:ea typeface="Rambla"/>
              <a:cs typeface="Rambla"/>
              <a:sym typeface="Rambla"/>
            </a:endParaRPr>
          </a:p>
          <a:p>
            <a:pPr indent="0" lvl="0" marL="0" marR="0" rtl="0" algn="ctr">
              <a:lnSpc>
                <a:spcPct val="7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НС11 – ПРОГРАМЕН МОДЕЛ (РЕГИСТРИ)</a:t>
            </a:r>
          </a:p>
          <a:p>
            <a:pPr indent="0" lvl="0" marL="0" marR="0" rtl="0" algn="l">
              <a:lnSpc>
                <a:spcPct val="70000"/>
              </a:lnSpc>
              <a:spcBef>
                <a:spcPts val="2400"/>
              </a:spcBef>
              <a:spcAft>
                <a:spcPts val="0"/>
              </a:spcAft>
              <a:buClr>
                <a:schemeClr val="dk1"/>
              </a:buClr>
              <a:buSzPct val="25000"/>
              <a:buFont typeface="Arial"/>
              <a:buNone/>
            </a:pPr>
            <a:r>
              <a:rPr b="0" i="0" lang="en-US" sz="2000" u="none">
                <a:solidFill>
                  <a:schemeClr val="dk1"/>
                </a:solidFill>
                <a:latin typeface="Rambla"/>
                <a:ea typeface="Rambla"/>
                <a:cs typeface="Rambla"/>
                <a:sym typeface="Rambla"/>
              </a:rPr>
              <a:t> </a:t>
            </a:r>
            <a:r>
              <a:rPr b="1" i="1" lang="en-US" sz="2200" u="none">
                <a:solidFill>
                  <a:schemeClr val="dk1"/>
                </a:solidFill>
                <a:latin typeface="Rambla"/>
                <a:ea typeface="Rambla"/>
                <a:cs typeface="Rambla"/>
                <a:sym typeface="Rambla"/>
              </a:rPr>
              <a:t>ФЛАГОВЕ ЗА СЪСТОЯНИЕТО (C, V, Z, N, H)</a:t>
            </a:r>
          </a:p>
          <a:p>
            <a:pPr indent="0" lvl="0" marL="0" marR="0" rtl="0" algn="l">
              <a:lnSpc>
                <a:spcPct val="70000"/>
              </a:lnSpc>
              <a:spcBef>
                <a:spcPts val="1800"/>
              </a:spcBef>
              <a:spcAft>
                <a:spcPts val="0"/>
              </a:spcAft>
              <a:buClr>
                <a:schemeClr val="dk1"/>
              </a:buClr>
              <a:buSzPct val="100000"/>
              <a:buFont typeface="Noto Sans Symbols"/>
              <a:buChar char="➢"/>
            </a:pPr>
            <a:r>
              <a:rPr b="1" i="0" lang="en-US" sz="2400" u="none">
                <a:solidFill>
                  <a:schemeClr val="dk1"/>
                </a:solidFill>
                <a:latin typeface="Rambla"/>
                <a:ea typeface="Rambla"/>
                <a:cs typeface="Rambla"/>
                <a:sym typeface="Rambla"/>
              </a:rPr>
              <a:t> Carry/Borrow (C) – пренос. </a:t>
            </a:r>
            <a:r>
              <a:rPr b="0" i="0" lang="en-US" sz="2400" u="none">
                <a:solidFill>
                  <a:schemeClr val="dk1"/>
                </a:solidFill>
                <a:latin typeface="Rambla"/>
                <a:ea typeface="Rambla"/>
                <a:cs typeface="Rambla"/>
                <a:sym typeface="Rambla"/>
              </a:rPr>
              <a:t>В “1” при реализация на пренос от аритметични операции. Служи още като флаг за грешка при операции умножение и деление. Използва се от операции изместване и ротиране;</a:t>
            </a:r>
          </a:p>
          <a:p>
            <a:pPr indent="0" lvl="0" marL="0" marR="0" rtl="0" algn="l">
              <a:lnSpc>
                <a:spcPct val="70000"/>
              </a:lnSpc>
              <a:spcBef>
                <a:spcPts val="1200"/>
              </a:spcBef>
              <a:spcAft>
                <a:spcPts val="0"/>
              </a:spcAft>
              <a:buClr>
                <a:schemeClr val="dk1"/>
              </a:buClr>
              <a:buSzPct val="100000"/>
              <a:buFont typeface="Noto Sans Symbols"/>
              <a:buChar char="➢"/>
            </a:pPr>
            <a:r>
              <a:rPr b="1" i="0" lang="en-US" sz="2400" u="none">
                <a:solidFill>
                  <a:schemeClr val="dk1"/>
                </a:solidFill>
                <a:latin typeface="Rambla"/>
                <a:ea typeface="Rambla"/>
                <a:cs typeface="Rambla"/>
                <a:sym typeface="Rambla"/>
              </a:rPr>
              <a:t> Overflow (V) – препълване. </a:t>
            </a:r>
            <a:r>
              <a:rPr b="0" i="0" lang="en-US" sz="2400" u="none">
                <a:solidFill>
                  <a:schemeClr val="dk1"/>
                </a:solidFill>
                <a:latin typeface="Rambla"/>
                <a:ea typeface="Rambla"/>
                <a:cs typeface="Rambla"/>
                <a:sym typeface="Rambla"/>
              </a:rPr>
              <a:t>Установява се в “1” при аритметично препълване. В противен случай е “0”;</a:t>
            </a:r>
          </a:p>
          <a:p>
            <a:pPr indent="0" lvl="0" marL="0" marR="0" rtl="0" algn="l">
              <a:lnSpc>
                <a:spcPct val="70000"/>
              </a:lnSpc>
              <a:spcBef>
                <a:spcPts val="1200"/>
              </a:spcBef>
              <a:spcAft>
                <a:spcPts val="0"/>
              </a:spcAft>
              <a:buClr>
                <a:schemeClr val="dk1"/>
              </a:buClr>
              <a:buSzPct val="100000"/>
              <a:buFont typeface="Noto Sans Symbols"/>
              <a:buChar char="➢"/>
            </a:pPr>
            <a:r>
              <a:rPr b="1" i="0" lang="en-US" sz="2400" u="none">
                <a:solidFill>
                  <a:schemeClr val="dk1"/>
                </a:solidFill>
                <a:latin typeface="Rambla"/>
                <a:ea typeface="Rambla"/>
                <a:cs typeface="Rambla"/>
                <a:sym typeface="Rambla"/>
              </a:rPr>
              <a:t> Zero (Z) – нулева стойност.</a:t>
            </a:r>
            <a:r>
              <a:rPr b="0" i="0" lang="en-US" sz="2400" u="none">
                <a:solidFill>
                  <a:schemeClr val="dk1"/>
                </a:solidFill>
                <a:latin typeface="Rambla"/>
                <a:ea typeface="Rambla"/>
                <a:cs typeface="Rambla"/>
                <a:sym typeface="Rambla"/>
              </a:rPr>
              <a:t> Установява се в “1” ако резултатът от аритметична, логическа операции (обработка на данни) е 0. Използва се при операция сравнение (включени изваждания, ползва се Z флага). Операции INX, DEX, INY, DEY засягат САМО флага Z. При тях се определят само състояния = и ≠.</a:t>
            </a:r>
          </a:p>
          <a:p>
            <a:pPr indent="0" lvl="0" marL="0" marR="0" rtl="0" algn="ctr">
              <a:spcBef>
                <a:spcPts val="480"/>
              </a:spcBef>
              <a:spcAft>
                <a:spcPts val="0"/>
              </a:spcAft>
              <a:buClr>
                <a:srgbClr val="888888"/>
              </a:buClr>
              <a:buSzPct val="25000"/>
              <a:buFont typeface="Arial"/>
              <a:buNone/>
            </a:pPr>
            <a:r>
              <a:t/>
            </a:r>
            <a:endParaRPr b="0" i="0" sz="2400" u="none">
              <a:solidFill>
                <a:schemeClr val="dk1"/>
              </a:solidFill>
              <a:latin typeface="Rambla"/>
              <a:ea typeface="Rambla"/>
              <a:cs typeface="Rambla"/>
              <a:sym typeface="Rambla"/>
            </a:endParaRPr>
          </a:p>
        </p:txBody>
      </p:sp>
      <p:sp>
        <p:nvSpPr>
          <p:cNvPr id="152" name="Shape 152"/>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53" name="Shape 153"/>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54" name="Shape 154"/>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idx="1" type="subTitle"/>
          </p:nvPr>
        </p:nvSpPr>
        <p:spPr>
          <a:xfrm>
            <a:off x="304800" y="533400"/>
            <a:ext cx="8534400" cy="48768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100000"/>
              </a:lnSpc>
              <a:spcBef>
                <a:spcPts val="0"/>
              </a:spcBef>
              <a:spcAft>
                <a:spcPts val="0"/>
              </a:spcAft>
              <a:buClr>
                <a:srgbClr val="888888"/>
              </a:buClr>
              <a:buSzPct val="25000"/>
              <a:buFont typeface="Arial"/>
              <a:buNone/>
            </a:pPr>
            <a:r>
              <a:t/>
            </a:r>
            <a:endParaRPr b="1" i="0" sz="2400" u="none">
              <a:solidFill>
                <a:schemeClr val="dk1"/>
              </a:solidFill>
              <a:latin typeface="Arial"/>
              <a:ea typeface="Arial"/>
              <a:cs typeface="Arial"/>
              <a:sym typeface="Arial"/>
            </a:endParaRPr>
          </a:p>
          <a:p>
            <a:pPr indent="0" lvl="0" marL="0" marR="0" rtl="0" algn="ctr">
              <a:lnSpc>
                <a:spcPct val="100000"/>
              </a:lnSpc>
              <a:spcBef>
                <a:spcPts val="480"/>
              </a:spcBef>
              <a:spcAft>
                <a:spcPts val="0"/>
              </a:spcAft>
              <a:buClr>
                <a:schemeClr val="dk1"/>
              </a:buClr>
              <a:buSzPct val="25000"/>
              <a:buFont typeface="Arial"/>
              <a:buNone/>
            </a:pPr>
            <a:r>
              <a:rPr b="1" i="0" lang="en-US" sz="2400" u="none">
                <a:solidFill>
                  <a:schemeClr val="dk1"/>
                </a:solidFill>
                <a:latin typeface="Rambla"/>
                <a:ea typeface="Rambla"/>
                <a:cs typeface="Rambla"/>
                <a:sym typeface="Rambla"/>
              </a:rPr>
              <a:t>ЕМК НС11 – ПРОГРАМЕН МОДЕЛ (РЕГИСТРИ)</a:t>
            </a:r>
          </a:p>
          <a:p>
            <a:pPr indent="0" lvl="0" marL="0" marR="0" rtl="0" algn="l">
              <a:lnSpc>
                <a:spcPct val="100000"/>
              </a:lnSpc>
              <a:spcBef>
                <a:spcPts val="2400"/>
              </a:spcBef>
              <a:spcAft>
                <a:spcPts val="0"/>
              </a:spcAft>
              <a:buClr>
                <a:schemeClr val="dk1"/>
              </a:buClr>
              <a:buSzPct val="25000"/>
              <a:buFont typeface="Arial"/>
              <a:buNone/>
            </a:pPr>
            <a:r>
              <a:rPr b="1" i="1" lang="en-US" sz="2200" u="none">
                <a:solidFill>
                  <a:schemeClr val="dk1"/>
                </a:solidFill>
                <a:latin typeface="Rambla"/>
                <a:ea typeface="Rambla"/>
                <a:cs typeface="Rambla"/>
                <a:sym typeface="Rambla"/>
              </a:rPr>
              <a:t>ФЛАГОВЕ НА СЪСТОЯНИЕТО (C, V, Z, N, H)</a:t>
            </a:r>
          </a:p>
          <a:p>
            <a:pPr indent="0" lvl="0" marL="0" marR="0" rtl="0" algn="l">
              <a:lnSpc>
                <a:spcPct val="100000"/>
              </a:lnSpc>
              <a:spcBef>
                <a:spcPts val="1800"/>
              </a:spcBef>
              <a:spcAft>
                <a:spcPts val="0"/>
              </a:spcAft>
              <a:buClr>
                <a:schemeClr val="dk1"/>
              </a:buClr>
              <a:buSzPct val="100000"/>
              <a:buFont typeface="Noto Sans Symbols"/>
              <a:buChar char="➢"/>
            </a:pPr>
            <a:r>
              <a:rPr b="1" i="0" lang="en-US" sz="2400" u="none">
                <a:solidFill>
                  <a:schemeClr val="dk1"/>
                </a:solidFill>
                <a:latin typeface="Rambla"/>
                <a:ea typeface="Rambla"/>
                <a:cs typeface="Rambla"/>
                <a:sym typeface="Rambla"/>
              </a:rPr>
              <a:t> (N) – отрицателна стойност. </a:t>
            </a:r>
            <a:r>
              <a:rPr b="0" i="0" lang="en-US" sz="2400" u="none">
                <a:solidFill>
                  <a:schemeClr val="dk1"/>
                </a:solidFill>
                <a:latin typeface="Rambla"/>
                <a:ea typeface="Rambla"/>
                <a:cs typeface="Rambla"/>
                <a:sym typeface="Rambla"/>
              </a:rPr>
              <a:t>Установява се в “1” ако резултатът от аритметична е  отрицателен  (MSB=1). В противен случай е “0”;</a:t>
            </a:r>
          </a:p>
          <a:p>
            <a:pPr indent="0" lvl="0" marL="0" marR="0" rtl="0" algn="l">
              <a:lnSpc>
                <a:spcPct val="100000"/>
              </a:lnSpc>
              <a:spcBef>
                <a:spcPts val="1200"/>
              </a:spcBef>
              <a:spcAft>
                <a:spcPts val="0"/>
              </a:spcAft>
              <a:buClr>
                <a:schemeClr val="dk1"/>
              </a:buClr>
              <a:buSzPct val="100000"/>
              <a:buFont typeface="Noto Sans Symbols"/>
              <a:buChar char="➢"/>
            </a:pPr>
            <a:r>
              <a:rPr b="1" i="0" lang="en-US" sz="2400" u="none">
                <a:solidFill>
                  <a:schemeClr val="dk1"/>
                </a:solidFill>
                <a:latin typeface="Rambla"/>
                <a:ea typeface="Rambla"/>
                <a:cs typeface="Rambla"/>
                <a:sym typeface="Rambla"/>
              </a:rPr>
              <a:t> Half Carry (H) – полупренос. </a:t>
            </a:r>
            <a:r>
              <a:rPr b="0" i="0" lang="en-US" sz="2400" u="none">
                <a:solidFill>
                  <a:schemeClr val="dk1"/>
                </a:solidFill>
                <a:latin typeface="Rambla"/>
                <a:ea typeface="Rambla"/>
                <a:cs typeface="Rambla"/>
                <a:sym typeface="Rambla"/>
              </a:rPr>
              <a:t>Установява се в “1” при пренос между битове 3 и 4 от АЛУ при инструкции  на командите за работа в BCD код ADD (A,B,D), ABA, ADC (A,B). В противен случай е “0”. Използва се при операции в BCD код.</a:t>
            </a:r>
          </a:p>
          <a:p>
            <a:pPr indent="0" lvl="0" marL="0" marR="0" rtl="0" algn="ctr">
              <a:spcBef>
                <a:spcPts val="480"/>
              </a:spcBef>
              <a:spcAft>
                <a:spcPts val="0"/>
              </a:spcAft>
              <a:buClr>
                <a:srgbClr val="888888"/>
              </a:buClr>
              <a:buSzPct val="25000"/>
              <a:buFont typeface="Arial"/>
              <a:buNone/>
            </a:pPr>
            <a:r>
              <a:t/>
            </a:r>
            <a:endParaRPr b="0" i="0" sz="2400" u="none">
              <a:solidFill>
                <a:schemeClr val="dk1"/>
              </a:solidFill>
              <a:latin typeface="Rambla"/>
              <a:ea typeface="Rambla"/>
              <a:cs typeface="Rambla"/>
              <a:sym typeface="Rambla"/>
            </a:endParaRPr>
          </a:p>
        </p:txBody>
      </p:sp>
      <p:sp>
        <p:nvSpPr>
          <p:cNvPr id="160" name="Shape 160"/>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61" name="Shape 161"/>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62" name="Shape 162"/>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idx="1" type="subTitle"/>
          </p:nvPr>
        </p:nvSpPr>
        <p:spPr>
          <a:xfrm>
            <a:off x="304800" y="533400"/>
            <a:ext cx="8534400" cy="5638800"/>
          </a:xfrm>
          <a:prstGeom prst="rect">
            <a:avLst/>
          </a:prstGeom>
          <a:noFill/>
          <a:ln>
            <a:noFill/>
          </a:ln>
          <a:effectLst>
            <a:outerShdw blurRad="63500" dir="5400000" dist="20000">
              <a:srgbClr val="000000">
                <a:alpha val="37647"/>
              </a:srgbClr>
            </a:outerShdw>
          </a:effectLst>
        </p:spPr>
        <p:txBody>
          <a:bodyPr anchorCtr="0" anchor="t" bIns="45700" lIns="91425" rIns="91425" wrap="square" tIns="45700">
            <a:noAutofit/>
          </a:bodyPr>
          <a:lstStyle/>
          <a:p>
            <a:pPr indent="0" lvl="0" marL="0" marR="0" rtl="0" algn="ctr">
              <a:lnSpc>
                <a:spcPct val="70000"/>
              </a:lnSpc>
              <a:spcBef>
                <a:spcPts val="0"/>
              </a:spcBef>
              <a:spcAft>
                <a:spcPts val="0"/>
              </a:spcAft>
              <a:buClr>
                <a:srgbClr val="888888"/>
              </a:buClr>
              <a:buSzPct val="25000"/>
              <a:buFont typeface="Arial"/>
              <a:buNone/>
            </a:pPr>
            <a:r>
              <a:t/>
            </a:r>
            <a:endParaRPr b="1" i="0" sz="1800" u="none">
              <a:solidFill>
                <a:schemeClr val="dk1"/>
              </a:solidFill>
              <a:latin typeface="Century Gothic"/>
              <a:ea typeface="Century Gothic"/>
              <a:cs typeface="Century Gothic"/>
              <a:sym typeface="Century Gothic"/>
            </a:endParaRPr>
          </a:p>
          <a:p>
            <a:pPr indent="0" lvl="0" marL="0" marR="0" rtl="0" algn="ctr">
              <a:lnSpc>
                <a:spcPct val="70000"/>
              </a:lnSpc>
              <a:spcBef>
                <a:spcPts val="400"/>
              </a:spcBef>
              <a:spcAft>
                <a:spcPts val="0"/>
              </a:spcAft>
              <a:buClr>
                <a:schemeClr val="dk1"/>
              </a:buClr>
              <a:buSzPct val="25000"/>
              <a:buFont typeface="Arial"/>
              <a:buNone/>
            </a:pPr>
            <a:r>
              <a:rPr b="1" i="0" lang="en-US" sz="2000" u="none">
                <a:solidFill>
                  <a:schemeClr val="dk1"/>
                </a:solidFill>
                <a:latin typeface="Rambla"/>
                <a:ea typeface="Rambla"/>
                <a:cs typeface="Rambla"/>
                <a:sym typeface="Rambla"/>
              </a:rPr>
              <a:t>ЕМК НС11 – ПРОГРАМЕН МОДЕЛ (РЕГИСТРИ)</a:t>
            </a:r>
          </a:p>
          <a:p>
            <a:pPr indent="0" lvl="0" marL="0" marR="0" rtl="0" algn="l">
              <a:lnSpc>
                <a:spcPct val="70000"/>
              </a:lnSpc>
              <a:spcBef>
                <a:spcPts val="2400"/>
              </a:spcBef>
              <a:spcAft>
                <a:spcPts val="0"/>
              </a:spcAft>
              <a:buClr>
                <a:schemeClr val="dk1"/>
              </a:buClr>
              <a:buSzPct val="25000"/>
              <a:buFont typeface="Arial"/>
              <a:buNone/>
            </a:pPr>
            <a:r>
              <a:rPr b="1" i="0" lang="en-US" sz="1800" u="none">
                <a:solidFill>
                  <a:schemeClr val="dk1"/>
                </a:solidFill>
                <a:latin typeface="Rambla"/>
                <a:ea typeface="Rambla"/>
                <a:cs typeface="Rambla"/>
                <a:sym typeface="Rambla"/>
              </a:rPr>
              <a:t> Маскови битове I, X при прекъсване (IRQ, XIRQ);</a:t>
            </a:r>
          </a:p>
          <a:p>
            <a:pPr indent="0" lvl="0" marL="0" marR="0" rtl="0" algn="l">
              <a:lnSpc>
                <a:spcPct val="70000"/>
              </a:lnSpc>
              <a:spcBef>
                <a:spcPts val="1200"/>
              </a:spcBef>
              <a:spcAft>
                <a:spcPts val="0"/>
              </a:spcAft>
              <a:buClr>
                <a:schemeClr val="dk1"/>
              </a:buClr>
              <a:buSzPct val="100000"/>
              <a:buFont typeface="Noto Sans Symbols"/>
              <a:buChar char="➢"/>
            </a:pPr>
            <a:r>
              <a:rPr b="1" i="0" lang="en-US" sz="1800" u="none">
                <a:solidFill>
                  <a:schemeClr val="dk1"/>
                </a:solidFill>
                <a:latin typeface="Rambla"/>
                <a:ea typeface="Rambla"/>
                <a:cs typeface="Rambla"/>
                <a:sym typeface="Rambla"/>
              </a:rPr>
              <a:t> Interrupt Mask (I) </a:t>
            </a:r>
            <a:r>
              <a:rPr b="0" i="0" lang="en-US" sz="1800" u="none">
                <a:solidFill>
                  <a:schemeClr val="dk1"/>
                </a:solidFill>
                <a:latin typeface="Rambla"/>
                <a:ea typeface="Rambla"/>
                <a:cs typeface="Rambla"/>
                <a:sym typeface="Rambla"/>
              </a:rPr>
              <a:t>– маска за прекъсване (глобална). Забранява всички маскирани прекъсвания на таймер системата и на серийните интерфейси.  При бит I  в “1” прекъсвания могат да постъпват, но ЦП продължава работата си докато I стане “0”. След Reset  се инициализира по подразбиране, може да се нулира само SW. След обслужване на прекъсването, състоянието на регистрите се възстановява в предишното и бита I=“0”; </a:t>
            </a:r>
          </a:p>
          <a:p>
            <a:pPr indent="0" lvl="0" marL="0" marR="0" rtl="0" algn="l">
              <a:lnSpc>
                <a:spcPct val="70000"/>
              </a:lnSpc>
              <a:spcBef>
                <a:spcPts val="1200"/>
              </a:spcBef>
              <a:spcAft>
                <a:spcPts val="0"/>
              </a:spcAft>
              <a:buClr>
                <a:schemeClr val="dk1"/>
              </a:buClr>
              <a:buSzPct val="100000"/>
              <a:buFont typeface="Noto Sans Symbols"/>
              <a:buChar char="➢"/>
            </a:pPr>
            <a:r>
              <a:rPr b="1" i="0" lang="en-US" sz="1800" u="none">
                <a:solidFill>
                  <a:schemeClr val="dk1"/>
                </a:solidFill>
                <a:latin typeface="Rambla"/>
                <a:ea typeface="Rambla"/>
                <a:cs typeface="Rambla"/>
                <a:sym typeface="Rambla"/>
              </a:rPr>
              <a:t> X Interrupt Mask (X). </a:t>
            </a:r>
            <a:r>
              <a:rPr b="0" i="0" lang="en-US" sz="1800" u="none">
                <a:solidFill>
                  <a:schemeClr val="dk1"/>
                </a:solidFill>
                <a:latin typeface="Rambla"/>
                <a:ea typeface="Rambla"/>
                <a:cs typeface="Rambla"/>
                <a:sym typeface="Rambla"/>
              </a:rPr>
              <a:t>Забранява прекъсванията от извод  XIRQ. След Reset се установява  в “1” по подразбиране и може да се нулира SW. При разпознаване на XIRQ прекъсване, битове X и I се установяват в “1”, RTI се инструкцията се изпълнява нормално и регистрите възстановяват стойността си. X маската за прекъсване се установява в “1” само хардуерно (RESET, XIRQ) и се нулира само програмно (TAP, A бит= 0 или RTI). Не е възможно Х да се нулира хардуерно.</a:t>
            </a:r>
          </a:p>
          <a:p>
            <a:pPr indent="0" lvl="0" marL="0" marR="0" rtl="0" algn="l">
              <a:lnSpc>
                <a:spcPct val="70000"/>
              </a:lnSpc>
              <a:spcBef>
                <a:spcPts val="1800"/>
              </a:spcBef>
              <a:spcAft>
                <a:spcPts val="0"/>
              </a:spcAft>
              <a:buClr>
                <a:schemeClr val="dk1"/>
              </a:buClr>
              <a:buSzPct val="100000"/>
              <a:buFont typeface="Noto Sans Symbols"/>
              <a:buChar char="➢"/>
            </a:pPr>
            <a:r>
              <a:rPr b="1" i="0" lang="en-US" sz="1800" u="none">
                <a:solidFill>
                  <a:schemeClr val="dk1"/>
                </a:solidFill>
                <a:latin typeface="Rambla"/>
                <a:ea typeface="Rambla"/>
                <a:cs typeface="Rambla"/>
                <a:sym typeface="Rambla"/>
              </a:rPr>
              <a:t>  STOP Disable (S). </a:t>
            </a:r>
            <a:r>
              <a:rPr b="0" i="0" lang="en-US" sz="1800" u="none">
                <a:solidFill>
                  <a:schemeClr val="dk1"/>
                </a:solidFill>
                <a:latin typeface="Rambla"/>
                <a:ea typeface="Rambla"/>
                <a:cs typeface="Rambla"/>
                <a:sym typeface="Rambla"/>
              </a:rPr>
              <a:t>Бит за разрешение на режим STOP (режим с ниска консумация). При установяване в “1” предпазва навлизането на ЕМК в режим STOP. В това състояние, при постъпване на инструкция STOP, тя се трeтира като безоператорна и се изпълнява следващата инструкция. Бита S се установява в “1” от Reset.</a:t>
            </a:r>
          </a:p>
        </p:txBody>
      </p:sp>
      <p:sp>
        <p:nvSpPr>
          <p:cNvPr id="168" name="Shape 168"/>
          <p:cNvSpPr txBox="1"/>
          <p:nvPr/>
        </p:nvSpPr>
        <p:spPr>
          <a:xfrm>
            <a:off x="8229600" y="6473825"/>
            <a:ext cx="758825" cy="247650"/>
          </a:xfrm>
          <a:prstGeom prst="rect">
            <a:avLst/>
          </a:prstGeom>
          <a:noFill/>
          <a:ln>
            <a:noFill/>
          </a:ln>
        </p:spPr>
        <p:txBody>
          <a:bodyPr anchorCtr="0" anchor="t"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Arial"/>
              <a:buNone/>
            </a:pPr>
            <a:fld id="{00000000-1234-1234-1234-123412341234}" type="slidenum">
              <a:rPr b="0" i="0" lang="en-US" sz="1200" u="none">
                <a:solidFill>
                  <a:schemeClr val="dk1"/>
                </a:solidFill>
                <a:latin typeface="Arial"/>
                <a:ea typeface="Arial"/>
                <a:cs typeface="Arial"/>
                <a:sym typeface="Arial"/>
              </a:rPr>
              <a:t>‹#›</a:t>
            </a:fld>
          </a:p>
        </p:txBody>
      </p:sp>
      <p:sp>
        <p:nvSpPr>
          <p:cNvPr id="169" name="Shape 169"/>
          <p:cNvSpPr txBox="1"/>
          <p:nvPr/>
        </p:nvSpPr>
        <p:spPr>
          <a:xfrm>
            <a:off x="457200" y="6324600"/>
            <a:ext cx="7924800" cy="3810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rgbClr val="7F7F7F"/>
              </a:buClr>
              <a:buSzPct val="25000"/>
              <a:buFont typeface="Rambla"/>
              <a:buNone/>
            </a:pPr>
            <a:r>
              <a:rPr b="1" i="0" lang="en-US" sz="1600" u="none">
                <a:solidFill>
                  <a:srgbClr val="7F7F7F"/>
                </a:solidFill>
                <a:latin typeface="Rambla"/>
                <a:ea typeface="Rambla"/>
                <a:cs typeface="Rambla"/>
                <a:sym typeface="Rambla"/>
              </a:rPr>
              <a:t>доц. д-р  А. Тодоров, кат. Компютърни системи ФКСУ – ТУ  СОФИЯ</a:t>
            </a:r>
          </a:p>
        </p:txBody>
      </p:sp>
      <p:sp>
        <p:nvSpPr>
          <p:cNvPr id="170" name="Shape 170"/>
          <p:cNvSpPr txBox="1"/>
          <p:nvPr/>
        </p:nvSpPr>
        <p:spPr>
          <a:xfrm>
            <a:off x="457200" y="304800"/>
            <a:ext cx="8458200" cy="304800"/>
          </a:xfrm>
          <a:prstGeom prst="rect">
            <a:avLst/>
          </a:prstGeom>
          <a:noFill/>
          <a:ln>
            <a:noFill/>
          </a:ln>
        </p:spPr>
        <p:txBody>
          <a:bodyPr anchorCtr="0" anchor="t" bIns="45700" lIns="91425" rIns="91425" wrap="square" tIns="45700">
            <a:noAutofit/>
          </a:bodyPr>
          <a:lstStyle/>
          <a:p>
            <a:pPr indent="-342900" lvl="0" marL="342900" marR="0" rtl="0" algn="ctr">
              <a:lnSpc>
                <a:spcPct val="100000"/>
              </a:lnSpc>
              <a:spcBef>
                <a:spcPts val="0"/>
              </a:spcBef>
              <a:spcAft>
                <a:spcPts val="0"/>
              </a:spcAft>
              <a:buClr>
                <a:srgbClr val="A6A6A6"/>
              </a:buClr>
              <a:buSzPct val="25000"/>
              <a:buFont typeface="Rambla"/>
              <a:buNone/>
            </a:pPr>
            <a:r>
              <a:rPr b="1" i="1" lang="en-US" sz="1600" u="sng">
                <a:solidFill>
                  <a:srgbClr val="A6A6A6"/>
                </a:solidFill>
                <a:latin typeface="Rambla"/>
                <a:ea typeface="Rambla"/>
                <a:cs typeface="Rambla"/>
                <a:sym typeface="Rambla"/>
              </a:rPr>
              <a:t>МИКРОПРОЦЕСОРНА ТЕХНИКА, Компютърни системи и технологии, ФКСУ</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Executive">
  <a:themeElements>
    <a:clrScheme name="Executive">
      <a:dk1>
        <a:srgbClr val="000000"/>
      </a:dk1>
      <a:lt1>
        <a:srgbClr val="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