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9144000" cy="6858000"/>
  <p:embeddedFontLst>
    <p:embeddedFont>
      <p:font typeface="Palatino Linotype"/>
      <p:regular r:id="rId41"/>
      <p:bold r:id="rId42"/>
      <p:italic r:id="rId43"/>
      <p:boldItalic r:id="rId44"/>
    </p:embeddedFont>
    <p:embeddedFont>
      <p:font typeface="Rambla"/>
      <p:regular r:id="rId45"/>
      <p:bold r:id="rId46"/>
      <p:italic r:id="rId47"/>
      <p:boldItalic r:id="rId48"/>
    </p:embeddedFon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PalatinoLinotype-bold.fntdata"/><Relationship Id="rId41" Type="http://schemas.openxmlformats.org/officeDocument/2006/relationships/font" Target="fonts/PalatinoLinotype-regular.fntdata"/><Relationship Id="rId44" Type="http://schemas.openxmlformats.org/officeDocument/2006/relationships/font" Target="fonts/PalatinoLinotype-boldItalic.fntdata"/><Relationship Id="rId43" Type="http://schemas.openxmlformats.org/officeDocument/2006/relationships/font" Target="fonts/PalatinoLinotype-italic.fntdata"/><Relationship Id="rId46" Type="http://schemas.openxmlformats.org/officeDocument/2006/relationships/font" Target="fonts/Rambla-bold.fntdata"/><Relationship Id="rId45" Type="http://schemas.openxmlformats.org/officeDocument/2006/relationships/font" Target="fonts/Rambl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Rambla-boldItalic.fntdata"/><Relationship Id="rId47" Type="http://schemas.openxmlformats.org/officeDocument/2006/relationships/font" Target="fonts/Rambla-italic.fntdata"/><Relationship Id="rId4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bg-BG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microchip.com/stellent/idcplg?IdcService=SS_GET_PAGE&amp;nodeId=74&amp;link=TodaysFeatures" TargetMode="External"/><Relationship Id="rId4" Type="http://schemas.openxmlformats.org/officeDocument/2006/relationships/hyperlink" Target="http://www.atmel.com/products/avr/" TargetMode="External"/><Relationship Id="rId5" Type="http://schemas.openxmlformats.org/officeDocument/2006/relationships/hyperlink" Target="http://www.intel.com/design/" TargetMode="External"/><Relationship Id="rId6" Type="http://schemas.openxmlformats.org/officeDocument/2006/relationships/hyperlink" Target="http://www.cpu-world.com/CPUs/8051/index.ht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228600" y="685800"/>
            <a:ext cx="8686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6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Блокова схема на ЕМК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Видове ЕМК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ЕМК 68НС11 Е11 – БЛОКОВА СХЕМА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Режими на работа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Общи шини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Интерфейсни шини</a:t>
            </a:r>
          </a:p>
          <a:p>
            <a:pPr indent="-342900" lvl="4" marL="21717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Алгоритъм за RESET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subTitle"/>
          </p:nvPr>
        </p:nvSpPr>
        <p:spPr>
          <a:xfrm>
            <a:off x="228600" y="6096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68HC11E1: РЕСУРСИ, ОСОБЕНОСТИ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Енергоспестяващи режими stop, wait, standby;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8-битов акумулатор за правоъгълни импулси;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Верига за прекъсване в реално време;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Вградена схема за аритметични умножение и деление.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38 входове/изходи с общо предназначение; от които: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16 двупосочни входове/изходи;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11 входа;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11 изхода;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Корпуси: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52-pin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plastic-leaded chip carrier (PLCC), ceramic leaded chip carrier (CLCC), plastic thin quad flat pack (TQFP);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64-pin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quad flat pack (QFP);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56-pin plastic shrink DIP (SDIP);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48-pin plastic DIP (само при MC68HC811E2).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F7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rgbClr val="2C3F71"/>
                </a:solidFill>
                <a:latin typeface="Rambla"/>
                <a:ea typeface="Rambla"/>
                <a:cs typeface="Rambla"/>
                <a:sym typeface="Rambla"/>
              </a:rPr>
              <a:t>Общ изглед на чипа и разположение на изводите (52-pin PLCC корпус</a:t>
            </a:r>
            <a:r>
              <a:rPr b="0" i="0" lang="bg-BG" sz="2000" u="none" cap="none" strike="noStrike">
                <a:solidFill>
                  <a:srgbClr val="2C3F7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905000"/>
            <a:ext cx="516255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8" name="Shape 22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subTitle"/>
          </p:nvPr>
        </p:nvSpPr>
        <p:spPr>
          <a:xfrm>
            <a:off x="228600" y="3810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– БЛОКОВА СХЕМА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43000"/>
            <a:ext cx="8534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7" name="Shape 2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Режими на работа</a:t>
            </a: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Нивата на изводи MODB и MODA определят състоянието на контролните битове SMOD и MDA в регистъра HPRIO.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След освобождаване на Reset, пиновете за определяне на режима не влияят върху режима на работа на ЕМК. МОDA – LIR пин след Reset.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EMK режим, MODA изводът е свързано към маса;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MП режим, MODA изводът е свързано към V</a:t>
            </a:r>
            <a:r>
              <a:rPr b="0" baseline="-25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през резистор 4.7K.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5" y="4572000"/>
            <a:ext cx="705802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6" name="Shape 24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C3F7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2C3F7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rgbClr val="2C3F7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Режими на работа:</a:t>
            </a:r>
          </a:p>
          <a:p>
            <a:pPr indent="0" lvl="0" marL="0" marR="0" rtl="0" algn="l">
              <a:lnSpc>
                <a:spcPct val="6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Определя се от входовете за избор на режим (mode select inputs MODB, MODA) по време на изпълнение на RESET.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(нормални) режими:  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(Single-chip),  МП (Expanded multiplexed).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ЕМК (Single-chip) режим – използват се  само вътрешните ресурси на ЕМК, Портове     В и С, както и STRA, STRB – изводи с общо предназначение;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МП (Expanded multiplexed) режим – позволява достъп до външна 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памет. Разширение – портове В,С, упр.сигнали AS, R/W.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Всеки от двата основни режима може да се комбинира с един от </a:t>
            </a: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специалните режими: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ВООТ (Bootstrap) – вариант на ЕМК, при което се изпълнява 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мониторната програма (bootloader), разположена във вътрешния     ROM.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TЕST (Special Test) – специален режим, позволяващ привилигерован   достъп до вътрешните ресурси (CONFIG регистър, настройка).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4" name="Shape 25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Енергоспестяващи режими: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Wait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вход в режима се осъществява с команда, като в този режим се съхраняват съдържанието на регистрите и паметта. Понижава се консумация (3-5 пъти). Изход от режима е с прекъсване или Reset. При изход с прекъсване – продължава изпълнението на ОП (основната програма);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STOP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вход в режима се осъществява команда, съхранява се съдържанието на регистрите и паметта, консумация  е 100 nA, изход – прекъсване или Reset. При изход с прекъсване – продължава изпълнението на ОП (основната програма);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STANDBY 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при изключване на захранването (извод V</a:t>
            </a:r>
            <a:r>
              <a:rPr b="0" baseline="-2500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STBY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захранва само RAM). Изход от режима – включване на захранването.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2" name="Shape 26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(общи)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XTAL, EXTAL 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Осигуряват интерфейс с външните елементи на тактовия  генератор (ТГ): кварцов (XTAL) или CMOS-съвместим (EXTAL) за тактуване на вътрешните схеми.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Честотата на външните елементи е 4 пъти по-висока от вътрешната за ЕМК (E-clock).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използване на EXTAL, XTAL следва да се оставя свободен.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3994150"/>
            <a:ext cx="387191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994150"/>
            <a:ext cx="3962400" cy="1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2" name="Shape 27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C3F7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F71"/>
              </a:buClr>
              <a:buSzPct val="25000"/>
              <a:buFont typeface="Arial"/>
              <a:buNone/>
            </a:pPr>
            <a:r>
              <a:rPr b="1" i="0" lang="bg-BG" sz="2200" u="none" cap="none" strike="noStrike">
                <a:solidFill>
                  <a:srgbClr val="2C3F71"/>
                </a:solidFill>
                <a:latin typeface="Rambla"/>
                <a:ea typeface="Rambla"/>
                <a:cs typeface="Rambla"/>
                <a:sym typeface="Rambla"/>
              </a:rPr>
              <a:t>EMK – 68HC11E1 - </a:t>
            </a: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ШИНИ  (ОБЩИ)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E-Clock (Е) 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изход от вътрешния ТГ. Честотата в изход Е е ¼ от тази на шини XTAL/EXTAL. При E=low се извършва обработка във вътрешните структури на ЕМК; при E=high – обмена на данни.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режим STOP E-clock се спира. За намаляване на радиоемисиите,  изход E може да се забрани  (в повечето модели) при работа в нормален режим (само при MC68HC811E2 изходът E е винаги разрешен).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IRQ (Заявка за прекъсване, Interrupt Request) 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вход за асинхронна заявка за прекъсване към ЕМК. Може да се зададе </a:t>
            </a:r>
            <a:r>
              <a:rPr b="0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активиране по фронт или по ниво - регистър OPTION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(по подразбиране - по ниво при Reset).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използване на IRQ по ниво в конфигурация “жично-ИЛИ”, се свързва през резистор 4.7K към захранващия източник.</a:t>
            </a: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279" name="Shape 279"/>
          <p:cNvCxnSpPr/>
          <p:nvPr/>
        </p:nvCxnSpPr>
        <p:spPr>
          <a:xfrm>
            <a:off x="741362" y="3960812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0" name="Shape 28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1" name="Shape 28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</a:t>
            </a:r>
            <a:r>
              <a:rPr b="1" i="0" lang="bg-BG" sz="2400" u="none" cap="none" strike="noStrike">
                <a:solidFill>
                  <a:srgbClr val="2C3F71"/>
                </a:solidFill>
                <a:latin typeface="Rambla"/>
                <a:ea typeface="Rambla"/>
                <a:cs typeface="Rambla"/>
                <a:sym typeface="Rambla"/>
              </a:rPr>
              <a:t>- </a:t>
            </a: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ШИНИ (ОБЩИ)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RESET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двупосочна шина. Вход – за инициализация на МП в начално състояние; Изход – свързван в ОД ( общ дрейн) за индикация на вътрешна грешка от Clock Monitor или COP.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Поради невъзможност да се изпълнят правилно инструкции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понижаване на захранването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 изисква включване на допълнителна LVI (low-voltage inhibit) схема за предпазване на EEPROM (регистъра CONFIG се чете от EEPROM) – напр. схеми МС34064, S0854HN.</a:t>
            </a:r>
          </a:p>
        </p:txBody>
      </p:sp>
      <p:cxnSp>
        <p:nvCxnSpPr>
          <p:cNvPr id="288" name="Shape 288"/>
          <p:cNvCxnSpPr/>
          <p:nvPr/>
        </p:nvCxnSpPr>
        <p:spPr>
          <a:xfrm>
            <a:off x="647700" y="1219200"/>
            <a:ext cx="685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886200"/>
            <a:ext cx="47625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1" name="Shape 29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subTitle"/>
          </p:nvPr>
        </p:nvSpPr>
        <p:spPr>
          <a:xfrm>
            <a:off x="228600" y="4572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POWER-ON RESET (POR)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Resets – Осъществява се в следните случаи: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Power-on reset (POR) – при включване на захранването;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External Reset (RESET); - външен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Computer operating properly (COP) reset  - от системата Watchdog;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Clock monitor reset – от системата за мониторинг на clock.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Действие: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Спира изпълнението на текущата команда и преминава в режим на изчакване до възстановяване на сигнала reset 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 Power-on reset и External Reset – ползват един и същ вектор;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COP/Clock monitor Reset –  имат собствени вектори.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Разлика между РОR и External Reset – извод RESET се нулира при установяване на Reset условие за 4 Е-цикъла (ТГ). След още 2 цикъла се чете и ако все още е “0” – настъпил е External Reset. При “1” – от COP системата или от Clock monitor.</a:t>
            </a:r>
          </a:p>
        </p:txBody>
      </p:sp>
      <p:cxnSp>
        <p:nvCxnSpPr>
          <p:cNvPr id="298" name="Shape 298"/>
          <p:cNvCxnSpPr/>
          <p:nvPr/>
        </p:nvCxnSpPr>
        <p:spPr>
          <a:xfrm>
            <a:off x="2590800" y="1905000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9" name="Shape 29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0" name="Shape 30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55562" y="57785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 МИКРОКОМПЮТЪР (EMK</a:t>
            </a: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Обща блокова схема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10" name="Shape 110"/>
          <p:cNvGrpSpPr/>
          <p:nvPr/>
        </p:nvGrpSpPr>
        <p:grpSpPr>
          <a:xfrm>
            <a:off x="381000" y="1295400"/>
            <a:ext cx="8305800" cy="5334000"/>
            <a:chOff x="1677987" y="827087"/>
            <a:chExt cx="15459076" cy="8902700"/>
          </a:xfrm>
        </p:grpSpPr>
        <p:sp>
          <p:nvSpPr>
            <p:cNvPr id="111" name="Shape 111"/>
            <p:cNvSpPr txBox="1"/>
            <p:nvPr/>
          </p:nvSpPr>
          <p:spPr>
            <a:xfrm>
              <a:off x="1677987" y="1677987"/>
              <a:ext cx="15430500" cy="7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1819275" y="1963737"/>
              <a:ext cx="2430462" cy="34528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ROM (PROM) </a:t>
              </a:r>
              <a:r>
                <a:rPr b="0" i="1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Програмна памет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4421187" y="1963737"/>
              <a:ext cx="1936750" cy="34528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RAM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Памет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 данни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6864350" y="1963737"/>
              <a:ext cx="9958387" cy="3429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CPU (Централно процесорно устройство, ядро)</a:t>
              </a: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6697662" y="2249487"/>
              <a:ext cx="2519362" cy="228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Блок регистри</a:t>
              </a: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9398000" y="2249487"/>
              <a:ext cx="7239000" cy="8143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УУ (управляващо устройство)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9488487" y="3159125"/>
              <a:ext cx="5429250" cy="13573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91425" rIns="91425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АЛУ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(аритметико-логическо устройство)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1978025" y="7859712"/>
              <a:ext cx="5972175" cy="13620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Допълнителни модули (напр.таймери, обраб.на прекъсвания и др.)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0845800" y="7859712"/>
              <a:ext cx="5972175" cy="11461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Интерфейсен блок </a:t>
              </a: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(паралелни, серийни)</a:t>
              </a: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16251238" y="827087"/>
              <a:ext cx="885825" cy="614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ТГ</a:t>
              </a:r>
            </a:p>
          </p:txBody>
        </p:sp>
        <p:sp>
          <p:nvSpPr>
            <p:cNvPr id="121" name="Shape 121"/>
            <p:cNvSpPr/>
            <p:nvPr/>
          </p:nvSpPr>
          <p:spPr>
            <a:xfrm rot="5400000">
              <a:off x="2684462" y="5597525"/>
              <a:ext cx="723900" cy="36195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978025" y="6140450"/>
              <a:ext cx="14839950" cy="271462"/>
            </a:xfrm>
            <a:prstGeom prst="leftRightArrow">
              <a:avLst>
                <a:gd fmla="val 252" name="adj1"/>
                <a:gd fmla="val 2179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978025" y="6683375"/>
              <a:ext cx="14839950" cy="271462"/>
            </a:xfrm>
            <a:prstGeom prst="leftRightArrow">
              <a:avLst>
                <a:gd fmla="val 252" name="adj1"/>
                <a:gd fmla="val 2179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978025" y="7135812"/>
              <a:ext cx="14839950" cy="271462"/>
            </a:xfrm>
            <a:prstGeom prst="leftRightArrow">
              <a:avLst>
                <a:gd fmla="val 252" name="adj1"/>
                <a:gd fmla="val 2179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5371306" y="7452518"/>
              <a:ext cx="452437" cy="361950"/>
            </a:xfrm>
            <a:prstGeom prst="right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5400000">
              <a:off x="4059237" y="7226300"/>
              <a:ext cx="904875" cy="36195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5400000">
              <a:off x="5132387" y="5591175"/>
              <a:ext cx="717550" cy="36195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10800000">
              <a:off x="7950200" y="8221662"/>
              <a:ext cx="2895600" cy="452437"/>
            </a:xfrm>
            <a:prstGeom prst="leftRightArrow">
              <a:avLst>
                <a:gd fmla="val 2190" name="adj1"/>
                <a:gd fmla="val 5305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3448507" y="9141618"/>
              <a:ext cx="723900" cy="452437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1210925" y="5594350"/>
              <a:ext cx="717550" cy="36195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5973762" y="6954837"/>
              <a:ext cx="1447800" cy="36195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12655550" y="6954837"/>
              <a:ext cx="1447800" cy="36195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3972381" y="7181056"/>
              <a:ext cx="904875" cy="4524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5400000">
              <a:off x="15094742" y="7450931"/>
              <a:ext cx="452437" cy="361950"/>
            </a:xfrm>
            <a:prstGeom prst="right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6357937" y="5659437"/>
              <a:ext cx="4964112" cy="48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Магистрала за данни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7769225" y="6411912"/>
              <a:ext cx="4970462" cy="392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Адресна магистрала</a:t>
              </a: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7175500" y="7313612"/>
              <a:ext cx="54229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Управляваща магистрала</a:t>
              </a:r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14206538" y="5849937"/>
              <a:ext cx="1289050" cy="400050"/>
            </a:xfrm>
            <a:prstGeom prst="rightArrow">
              <a:avLst>
                <a:gd fmla="val 17237" name="adj1"/>
                <a:gd fmla="val 50000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5400000">
              <a:off x="13769182" y="4923631"/>
              <a:ext cx="4119562" cy="400050"/>
            </a:xfrm>
            <a:prstGeom prst="rightArrow">
              <a:avLst>
                <a:gd fmla="val 20205" name="adj1"/>
                <a:gd fmla="val 6092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2682081" y="1294606"/>
              <a:ext cx="904875" cy="45243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1" name="Shape 141"/>
            <p:cNvCxnSpPr/>
            <p:nvPr/>
          </p:nvCxnSpPr>
          <p:spPr>
            <a:xfrm>
              <a:off x="13673138" y="1004887"/>
              <a:ext cx="0" cy="666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14028738" y="1004887"/>
              <a:ext cx="0" cy="666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43" name="Shape 143"/>
            <p:cNvCxnSpPr/>
            <p:nvPr/>
          </p:nvCxnSpPr>
          <p:spPr>
            <a:xfrm>
              <a:off x="15717838" y="1138237"/>
              <a:ext cx="0" cy="533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15717838" y="1138237"/>
              <a:ext cx="4889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 rot="10800000">
              <a:off x="14695488" y="1093787"/>
              <a:ext cx="0" cy="5778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46" name="Shape 146"/>
            <p:cNvSpPr/>
            <p:nvPr/>
          </p:nvSpPr>
          <p:spPr>
            <a:xfrm rot="-5400000">
              <a:off x="3671887" y="5849937"/>
              <a:ext cx="1289050" cy="400050"/>
            </a:xfrm>
            <a:prstGeom prst="rightArrow">
              <a:avLst>
                <a:gd fmla="val 17237" name="adj1"/>
                <a:gd fmla="val 50000" name="adj2"/>
              </a:avLst>
            </a:prstGeom>
            <a:solidFill>
              <a:srgbClr val="C0C0C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10845800" y="871537"/>
              <a:ext cx="1360487" cy="614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Захр.</a:t>
              </a:r>
            </a:p>
          </p:txBody>
        </p:sp>
        <p:cxnSp>
          <p:nvCxnSpPr>
            <p:cNvPr id="148" name="Shape 148"/>
            <p:cNvCxnSpPr/>
            <p:nvPr/>
          </p:nvCxnSpPr>
          <p:spPr>
            <a:xfrm>
              <a:off x="12739687" y="1138237"/>
              <a:ext cx="0" cy="533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49" name="Shape 149"/>
            <p:cNvCxnSpPr/>
            <p:nvPr/>
          </p:nvCxnSpPr>
          <p:spPr>
            <a:xfrm>
              <a:off x="12250737" y="1138237"/>
              <a:ext cx="4889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50" name="Shape 15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1" name="Shape 15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POWER-ON RESET (POR)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</a:t>
            </a:r>
          </a:p>
        </p:txBody>
      </p:sp>
      <p:grpSp>
        <p:nvGrpSpPr>
          <p:cNvPr id="307" name="Shape 307"/>
          <p:cNvGrpSpPr/>
          <p:nvPr/>
        </p:nvGrpSpPr>
        <p:grpSpPr>
          <a:xfrm>
            <a:off x="304800" y="1600200"/>
            <a:ext cx="6248400" cy="4032250"/>
            <a:chOff x="698500" y="2889250"/>
            <a:chExt cx="13790612" cy="9272587"/>
          </a:xfrm>
        </p:grpSpPr>
        <p:sp>
          <p:nvSpPr>
            <p:cNvPr id="308" name="Shape 308"/>
            <p:cNvSpPr txBox="1"/>
            <p:nvPr/>
          </p:nvSpPr>
          <p:spPr>
            <a:xfrm>
              <a:off x="2936875" y="8126412"/>
              <a:ext cx="7572375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– време за възбуждане на ТГ</a:t>
              </a: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3389312" y="11431587"/>
              <a:ext cx="110998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	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T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→ 1 </a:t>
              </a:r>
              <a:r>
                <a:rPr b="0" i="0" lang="bg-BG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команда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4468812" y="9794875"/>
              <a:ext cx="4762500" cy="730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FFFЕ                 FFFF  </a:t>
              </a:r>
            </a:p>
          </p:txBody>
        </p:sp>
        <p:cxnSp>
          <p:nvCxnSpPr>
            <p:cNvPr id="311" name="Shape 311"/>
            <p:cNvCxnSpPr/>
            <p:nvPr/>
          </p:nvCxnSpPr>
          <p:spPr>
            <a:xfrm flipH="1" rot="10800000">
              <a:off x="2095500" y="3032125"/>
              <a:ext cx="1587" cy="787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12" name="Shape 312"/>
            <p:cNvCxnSpPr/>
            <p:nvPr/>
          </p:nvCxnSpPr>
          <p:spPr>
            <a:xfrm>
              <a:off x="2095500" y="10906125"/>
              <a:ext cx="9239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13" name="Shape 313"/>
            <p:cNvCxnSpPr/>
            <p:nvPr/>
          </p:nvCxnSpPr>
          <p:spPr>
            <a:xfrm>
              <a:off x="2095500" y="5476875"/>
              <a:ext cx="9239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14" name="Shape 314"/>
            <p:cNvCxnSpPr/>
            <p:nvPr/>
          </p:nvCxnSpPr>
          <p:spPr>
            <a:xfrm>
              <a:off x="2095500" y="8159750"/>
              <a:ext cx="9239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15" name="Shape 315"/>
            <p:cNvCxnSpPr/>
            <p:nvPr/>
          </p:nvCxnSpPr>
          <p:spPr>
            <a:xfrm flipH="1" rot="10800000">
              <a:off x="2095500" y="3587750"/>
              <a:ext cx="1317625" cy="1889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6" name="Shape 316"/>
            <p:cNvCxnSpPr/>
            <p:nvPr/>
          </p:nvCxnSpPr>
          <p:spPr>
            <a:xfrm flipH="1">
              <a:off x="3413125" y="3587750"/>
              <a:ext cx="6651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7" name="Shape 317"/>
            <p:cNvCxnSpPr/>
            <p:nvPr/>
          </p:nvCxnSpPr>
          <p:spPr>
            <a:xfrm flipH="1">
              <a:off x="2095500" y="3586162"/>
              <a:ext cx="11430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8" name="Shape 318"/>
            <p:cNvCxnSpPr/>
            <p:nvPr/>
          </p:nvCxnSpPr>
          <p:spPr>
            <a:xfrm>
              <a:off x="3127375" y="3968750"/>
              <a:ext cx="0" cy="4857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9" name="Shape 319"/>
            <p:cNvCxnSpPr/>
            <p:nvPr/>
          </p:nvCxnSpPr>
          <p:spPr>
            <a:xfrm flipH="1">
              <a:off x="2097087" y="8050212"/>
              <a:ext cx="1681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0" name="Shape 320"/>
            <p:cNvCxnSpPr/>
            <p:nvPr/>
          </p:nvCxnSpPr>
          <p:spPr>
            <a:xfrm flipH="1">
              <a:off x="3778250" y="6540500"/>
              <a:ext cx="6143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1" name="Shape 321"/>
            <p:cNvCxnSpPr/>
            <p:nvPr/>
          </p:nvCxnSpPr>
          <p:spPr>
            <a:xfrm rot="10800000">
              <a:off x="3794125" y="6542087"/>
              <a:ext cx="0" cy="15065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2" name="Shape 322"/>
            <p:cNvCxnSpPr/>
            <p:nvPr/>
          </p:nvCxnSpPr>
          <p:spPr>
            <a:xfrm flipH="1">
              <a:off x="4206875" y="9652000"/>
              <a:ext cx="2333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 flipH="1">
              <a:off x="4206875" y="10668000"/>
              <a:ext cx="23018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4" name="Shape 324"/>
            <p:cNvCxnSpPr/>
            <p:nvPr/>
          </p:nvCxnSpPr>
          <p:spPr>
            <a:xfrm flipH="1">
              <a:off x="3825875" y="9653587"/>
              <a:ext cx="381000" cy="492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5" name="Shape 325"/>
            <p:cNvCxnSpPr/>
            <p:nvPr/>
          </p:nvCxnSpPr>
          <p:spPr>
            <a:xfrm rot="10800000">
              <a:off x="3825875" y="10145712"/>
              <a:ext cx="381000" cy="523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6" name="Shape 326"/>
            <p:cNvCxnSpPr/>
            <p:nvPr/>
          </p:nvCxnSpPr>
          <p:spPr>
            <a:xfrm flipH="1">
              <a:off x="6508750" y="10145712"/>
              <a:ext cx="381000" cy="523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7" name="Shape 327"/>
            <p:cNvCxnSpPr/>
            <p:nvPr/>
          </p:nvCxnSpPr>
          <p:spPr>
            <a:xfrm rot="10800000">
              <a:off x="6508750" y="9652000"/>
              <a:ext cx="381000" cy="476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8" name="Shape 328"/>
            <p:cNvCxnSpPr/>
            <p:nvPr/>
          </p:nvCxnSpPr>
          <p:spPr>
            <a:xfrm flipH="1">
              <a:off x="7302500" y="9650412"/>
              <a:ext cx="2333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 flipH="1">
              <a:off x="7302500" y="10666412"/>
              <a:ext cx="23018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0" name="Shape 330"/>
            <p:cNvCxnSpPr/>
            <p:nvPr/>
          </p:nvCxnSpPr>
          <p:spPr>
            <a:xfrm flipH="1">
              <a:off x="6921500" y="9652000"/>
              <a:ext cx="381000" cy="492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1" name="Shape 331"/>
            <p:cNvCxnSpPr/>
            <p:nvPr/>
          </p:nvCxnSpPr>
          <p:spPr>
            <a:xfrm rot="10800000">
              <a:off x="6921500" y="10144125"/>
              <a:ext cx="381000" cy="523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2" name="Shape 332"/>
            <p:cNvCxnSpPr/>
            <p:nvPr/>
          </p:nvCxnSpPr>
          <p:spPr>
            <a:xfrm flipH="1">
              <a:off x="9604375" y="10144125"/>
              <a:ext cx="381000" cy="523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3" name="Shape 333"/>
            <p:cNvCxnSpPr/>
            <p:nvPr/>
          </p:nvCxnSpPr>
          <p:spPr>
            <a:xfrm rot="10800000">
              <a:off x="9604375" y="9650412"/>
              <a:ext cx="381000" cy="476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Shape 334"/>
            <p:cNvCxnSpPr/>
            <p:nvPr/>
          </p:nvCxnSpPr>
          <p:spPr>
            <a:xfrm flipH="1">
              <a:off x="2301875" y="10128250"/>
              <a:ext cx="15240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Shape 335"/>
            <p:cNvCxnSpPr/>
            <p:nvPr/>
          </p:nvCxnSpPr>
          <p:spPr>
            <a:xfrm flipH="1">
              <a:off x="9985375" y="10128250"/>
              <a:ext cx="15240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6" name="Shape 336"/>
            <p:cNvSpPr txBox="1"/>
            <p:nvPr/>
          </p:nvSpPr>
          <p:spPr>
            <a:xfrm>
              <a:off x="698500" y="2889250"/>
              <a:ext cx="1238250" cy="812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DD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5V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4.75V 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Reset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Ai</a:t>
              </a:r>
            </a:p>
          </p:txBody>
        </p:sp>
        <p:cxnSp>
          <p:nvCxnSpPr>
            <p:cNvPr id="337" name="Shape 337"/>
            <p:cNvCxnSpPr/>
            <p:nvPr/>
          </p:nvCxnSpPr>
          <p:spPr>
            <a:xfrm flipH="1">
              <a:off x="2095500" y="3968750"/>
              <a:ext cx="10318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Shape 338"/>
            <p:cNvCxnSpPr/>
            <p:nvPr/>
          </p:nvCxnSpPr>
          <p:spPr>
            <a:xfrm>
              <a:off x="3825875" y="10126662"/>
              <a:ext cx="1587" cy="18430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Shape 339"/>
            <p:cNvCxnSpPr/>
            <p:nvPr/>
          </p:nvCxnSpPr>
          <p:spPr>
            <a:xfrm>
              <a:off x="6889750" y="10126662"/>
              <a:ext cx="1587" cy="18430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Shape 340"/>
            <p:cNvCxnSpPr/>
            <p:nvPr/>
          </p:nvCxnSpPr>
          <p:spPr>
            <a:xfrm>
              <a:off x="9985375" y="10126662"/>
              <a:ext cx="1587" cy="18430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1" name="Shape 341"/>
            <p:cNvCxnSpPr/>
            <p:nvPr/>
          </p:nvCxnSpPr>
          <p:spPr>
            <a:xfrm>
              <a:off x="3778250" y="8016875"/>
              <a:ext cx="1587" cy="904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2" name="Shape 342"/>
            <p:cNvCxnSpPr/>
            <p:nvPr/>
          </p:nvCxnSpPr>
          <p:spPr>
            <a:xfrm>
              <a:off x="3127375" y="8826500"/>
              <a:ext cx="650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</p:grpSp>
      <p:grpSp>
        <p:nvGrpSpPr>
          <p:cNvPr id="343" name="Shape 343"/>
          <p:cNvGrpSpPr/>
          <p:nvPr/>
        </p:nvGrpSpPr>
        <p:grpSpPr>
          <a:xfrm>
            <a:off x="5165725" y="1400175"/>
            <a:ext cx="3733800" cy="4051300"/>
            <a:chOff x="9417050" y="1720850"/>
            <a:chExt cx="8759825" cy="10094912"/>
          </a:xfrm>
        </p:grpSpPr>
        <p:sp>
          <p:nvSpPr>
            <p:cNvPr id="344" name="Shape 344"/>
            <p:cNvSpPr txBox="1"/>
            <p:nvPr/>
          </p:nvSpPr>
          <p:spPr>
            <a:xfrm>
              <a:off x="11758612" y="3690937"/>
              <a:ext cx="3843337" cy="68722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11758612" y="2343150"/>
              <a:ext cx="3843337" cy="1104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RESET 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11758612" y="3448050"/>
              <a:ext cx="3843337" cy="6826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RESET 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9417050" y="2765425"/>
              <a:ext cx="1717675" cy="760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FFFF</a:t>
              </a:r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10375900" y="1720850"/>
              <a:ext cx="6704012" cy="682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Адресно пространство</a:t>
              </a:r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9585325" y="3448050"/>
              <a:ext cx="1581150" cy="6492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FFFЕ</a:t>
              </a: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9734550" y="9886950"/>
              <a:ext cx="1628775" cy="839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0000</a:t>
              </a: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14252575" y="11133137"/>
              <a:ext cx="1955800" cy="6826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16208375" y="11133137"/>
              <a:ext cx="1955800" cy="6619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14592300" y="11080750"/>
              <a:ext cx="3584575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 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  <a:r>
                <a:rPr b="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	PC </a:t>
              </a:r>
              <a:r>
                <a:rPr b="0" baseline="-25000" i="0" lang="bg-BG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14779625" y="3841750"/>
              <a:ext cx="492125" cy="7291387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4938375" y="3143250"/>
              <a:ext cx="2047875" cy="7915275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7" name="Shape 35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subTitle"/>
          </p:nvPr>
        </p:nvSpPr>
        <p:spPr>
          <a:xfrm>
            <a:off x="228600" y="4572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РЕСУРСИ, ОСОБЕНОСТИ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СОР (Computer Operating Properly) watchdog система:</a:t>
            </a:r>
            <a:r>
              <a:rPr b="0" i="1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включва СОР система за защита от софтуерни грешки.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включена СОР – софтуерът следи за препълване на таймера;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неизпълнение на софтуера в съответната последователност,   се  инициира Reset (COP Reset).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Тактова верига  на СОР системата - част от общата таймерна верига. COP watchdog  тактовият вход се взема от веригата на основния брояч.  COP сработва автоматично, освен ако не е му е зададено определено време посредством програмата за Reset.  При сработване се генерира Reset с което ниско ниво се рестартира ЕМК и външната система.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Състоянието на NOCOP бита в регистъра </a:t>
            </a:r>
            <a:r>
              <a:rPr b="1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CONFIG определя дали СОР е включена или не</a:t>
            </a: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При NOCOP=“0” – включена, при NOCOP=“1” – изключена.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Битове  </a:t>
            </a:r>
            <a:r>
              <a:rPr b="1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CR[1:0]  в  OPTION регистъра определят таймаут периода на таймера</a:t>
            </a: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След делене на системния тактов сигнал Е на 2</a:t>
            </a:r>
            <a:r>
              <a:rPr b="0" baseline="3000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15</a:t>
            </a: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съответният делител се задава от CR[1:0];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Регистър COPRST - за нулиране на  COP watchdog ресет системата.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5" name="Shape 36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Ефекти от Reset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SCI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 зависи от режима при Reset. SCI baud rate (скорост на предаване) -контролен регистър (BAUD) се инициализира в $04. Всички приемни/предавателни прекъсвания са маскирани и съответно предавания/приемания са забранени (портовите изводи са със статут общо предназначение). Формат на предаване – инициализиран на 8 бита.  Wakeup функции – блокирани. TDRE и TC статус битове в регистъра (SCSR) са “1” (няма данни в регистрите за предаване). RDRF, IDLE, OR, NF, FE, PF, RAF статус битове за приемане в регистъра (SCCR2) са нулирани;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SPI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системата е изключена. Изводите към порта са със статут I/O линии с общо предназначение;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АЦП система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изключена. Битът ADPU е нулиран. Флагът за конвертиране е неопределен;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EEPROM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конфигурирана за нормално четене. PSEL[3:0] инициализиран с $0110, при което IRQ извод има най-висок приоритет на прекъсване и се управлява по ниво (жично-ИЛИ системи). RBOOT, SMOD и MDA битове в регистъра HPRIO отразяват статута на входове MODB, MODA (избор режим).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Сlock monitor система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изключена, тъй като CME е нулиран.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</a:p>
        </p:txBody>
      </p:sp>
      <p:sp>
        <p:nvSpPr>
          <p:cNvPr id="373" name="Shape 37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subTitle"/>
          </p:nvPr>
        </p:nvSpPr>
        <p:spPr>
          <a:xfrm>
            <a:off x="214312" y="4191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РЕСУРСИ, ОСОБЕНОСТИ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Дефиниране на СОР таймер периоди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438400"/>
            <a:ext cx="713422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2" name="Shape 38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</a:t>
            </a:r>
            <a:r>
              <a:rPr b="1" i="1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Ефекти от Reset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Инициализация на вътрешните регистри и контролни битове. В зависимост от причините – вземане на Reset вектора от различни адреси.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ЦП – всички регистри и SP (stack pointer, указател на стека) са недефинирани непосредствено след Reset; </a:t>
            </a:r>
            <a:r>
              <a:rPr b="0" i="1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X, I масковите битове за прекъсване в CCR (регистър с кода на условието, condition code) са маскирани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към всякакви заявки за прекъсване. Бит S в CCR се установява в inhibit stop mode.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След Reset, </a:t>
            </a:r>
            <a:r>
              <a:rPr b="1" i="1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регистъра INIT се инициализира в $01</a:t>
            </a: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указвайки RAM е в адрес $0000, а контролните регистри в  адрес $1000;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таймер-система – инициализира се за броене от $0000. 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Рrescaler битовете се нулират. Всички ОС регистри в $FFFF. Всички IC регистри са неустановени. OC1M (маската) се нулира, така че следващи сравнения нямат ефект върху I/O pins. Другите 4 ОС нямат ефект при сравнение. </a:t>
            </a:r>
            <a:r>
              <a:rPr b="1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Всички IC са изключени. </a:t>
            </a: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Флагът за препълване на таймера и 8-те флага за прекъсване се нулират.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905000"/>
            <a:ext cx="58007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1" name="Shape 39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subTitle"/>
          </p:nvPr>
        </p:nvSpPr>
        <p:spPr>
          <a:xfrm>
            <a:off x="228600" y="4572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EMK 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68HC11E1 - ШИНИ  (ОБЩИ)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XIRQ/V</a:t>
            </a:r>
            <a:r>
              <a:rPr b="1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PPE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(Немаскирано прекъсване, Non-Mask able Interrupt)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вход за немаскирано прекъсване след Reset инициализация. При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Reset,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бита X в регистъра с кода на условието CCR (condition code register) се установява в 1 и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всяко прекъсване се маскира,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докато софтуерно не се разреши.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Тъй като XIRQ (както и IRQ) се управлява по ниво - може да се свърже към изходи на източници в схема “жично-ИЛИ” през резистор към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Източниците с отворен дрейн следва да поддържат ниско ниво в изходите си достатъчно дълго време, за да се приеме заявката за прекъсване.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XIRQ се използва за детекция на прекъсване при отпадане на захранването.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PPE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вход за подаване на 12V напрежение при програмиране на вътрешната EPROM/OTPROM памет (токът да не е по-голям от 10mA!). Ако няма такава памет, този пин е само XIRQ вход.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398" name="Shape 398"/>
          <p:cNvCxnSpPr/>
          <p:nvPr/>
        </p:nvCxnSpPr>
        <p:spPr>
          <a:xfrm>
            <a:off x="758825" y="1141412"/>
            <a:ext cx="609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9" name="Shape 39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0" name="Shape 40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subTitle"/>
          </p:nvPr>
        </p:nvSpPr>
        <p:spPr>
          <a:xfrm>
            <a:off x="228600" y="4572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 (ОБЩИ)</a:t>
            </a:r>
          </a:p>
          <a:p>
            <a:pPr indent="0" lvl="0" marL="0" marR="0" rtl="0" algn="l">
              <a:lnSpc>
                <a:spcPct val="6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MODA, MODB (MODA/LIR, MODB/V</a:t>
            </a:r>
            <a:r>
              <a:rPr b="1" baseline="-25000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STBY</a:t>
            </a: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Resеt, MODA и MODB определят един от  4-те режима на работа:</a:t>
            </a: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• Single-chip (ЕМК); • Expanded (МП); • TEST; • BOOT (Bootstrap)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LIR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След избор на режима,  изводът на регистъра за зареждане на инструкцията (LIR, load instruction register) осигурява изход ОД като индикация, че изпълнението на инструкцията е започнало. При изпълнение на първия цикъл на E-clock, LIR → low (при настройка на програми, debugging).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STBY</a:t>
            </a: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използва се за свързване на захранване за RAM в Standby режим. При напрежение на този извод по-високо с V</a:t>
            </a:r>
            <a:r>
              <a:rPr b="0" baseline="-25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(0.7V) над V</a:t>
            </a:r>
            <a:r>
              <a:rPr b="0" baseline="-25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RAM и част от Reset логиката се захранват от там, вместо през вход V</a:t>
            </a:r>
            <a:r>
              <a:rPr b="0" baseline="-25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Това позволява съдържанието на RAM да се запази без външно захранване към ЕМК.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Reset следва да бъде задържан в ниско ниво преди  V</a:t>
            </a:r>
            <a:r>
              <a:rPr b="0" baseline="-25000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да се изключи и подаде отново с необходимата стойност.</a:t>
            </a:r>
          </a:p>
        </p:txBody>
      </p:sp>
      <p:cxnSp>
        <p:nvCxnSpPr>
          <p:cNvPr id="407" name="Shape 407"/>
          <p:cNvCxnSpPr/>
          <p:nvPr/>
        </p:nvCxnSpPr>
        <p:spPr>
          <a:xfrm>
            <a:off x="304800" y="24384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08" name="Shape 40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9" name="Shape 40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 (ОБЩИ)</a:t>
            </a: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STRA/AS -  </a:t>
            </a:r>
            <a:r>
              <a:rPr b="0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Strobe A (STRA), Address strobe (AS)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извършват една от следните функции, в зависимост от режима на работа: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EMK (Single-chip) режим, STRA  извършва функцията “input handshake” (strobe input);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MП (Expanded) режим, AS осигурява Строб за адреса (address strobe).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STRB/ R/W - </a:t>
            </a:r>
            <a:r>
              <a:rPr b="0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Strobe B (STRB) и Read/Write (R/W)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извършват или Строб по отношение на изхода (output strobe) или индицират посоката на предаване на данни в ШД в зависимост от режима.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EMK режим, STRB действа като програмируем строб при “handshake” комуникация с други паралелни устройства.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MП режим, R/W се ползва за индуциране на посоката на предаване на данни в магистралата за данни (ШД): при “1” – цикъл четене, “0” – цикъл запис.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416" name="Shape 416"/>
          <p:cNvCxnSpPr/>
          <p:nvPr/>
        </p:nvCxnSpPr>
        <p:spPr>
          <a:xfrm>
            <a:off x="1600200" y="35798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17" name="Shape 417"/>
          <p:cNvCxnSpPr/>
          <p:nvPr/>
        </p:nvCxnSpPr>
        <p:spPr>
          <a:xfrm>
            <a:off x="6248400" y="3582987"/>
            <a:ext cx="228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18" name="Shape 41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9" name="Shape 41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(ПОРТОВЕ) – I/O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Имат различни функции в различните режими.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Портове А, D и Е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функциите им са независими от режима.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Порт В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осигурява 8 изходни сигнала с общо предназначение в режим ЕМК. При работа в режим МП на порт В са 8-те старши адресни линии.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Порт С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осигурява 8 входно-изходни сигнала с общо предназначение в режим ЕМК. При работа в режим МП на порт С са Мултиплексирани шините за адреси/данни.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А</a:t>
            </a:r>
            <a:r>
              <a:rPr b="0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Може да бъде конфигуриран за 3-те “input capture” (IC) или за 4-те “output compare” (OC) таймерните функции. Допълнителният бит – като 4-ти IC или 5-ти OC.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Ако не се ползват таймерните функции, порт А може да бъде да се ползва като I/O с общо предназначение.  PA7 и  PA3 - за тях посоката се определя от  контролни битове DDRA7, DDRA3 в рамките на регистъра PACTL. Останалите пинове от порт А за фиксирани само като I или O.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PA7 освен като I/O или за таймерна функция OC1 е и вход за пулс-акумулатора.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7" name="Shape 42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(ПОРТОВЕ) – I/O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PA6–PA4 изходи с общо предназначение, IC или OC 2–4.  Могат също да се контролират от  OC1.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PA3 изход с общо предназначение или като IC/OC  пинове.  За таймерните функции - OC1  и IC4/OC5 (софтуерно определими). PA3  позволява конфигуриране за OC1 прехода да синхронизира IC4.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PA2–PA0 входове с общо предназначение или като IC1–IC3.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А може да бъде четен по всяко време.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B </a:t>
            </a:r>
            <a:r>
              <a:rPr b="0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режим ЕМК всички пинове от порт В са изходи с общо предназначение. Може да се ползва в режим на стробиране на данни в тези изходи, при което се появява изходен строб-импулс на STRB  всеки път, когато се записват данни в порт В.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режим МП на порт В са старшите адресни линии.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Адрeсните битове А15-А8 по време на цикъла на МП са изходи на пинове PB7–PB0</a:t>
            </a: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Регистъра PORTB се третира като външен адрес в режим МП.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5" name="Shape 43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ЕДНОЧИПОВИ МИКРОКОМПЮТРИ (EMK)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възли: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централен процесор ЦП (CPU): АЛУ, регистри, УУ;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блок памет: програмна (Memory) – PROM (E</a:t>
            </a:r>
            <a:r>
              <a:rPr b="0" baseline="30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PROM, FLASH) - за разполагане на приложни програми, RAM – за запис на данни/адреси при изпълнение на програмата;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магистрала (Bus) : адресна, за данни, управляваща;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интерфейсен блок: адаптери за връзка по сериен и  паралелен интерфейси, АЦП (аналогови входове);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допълнителни устройства:  таймери, модеми и др.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Характеристики и параметри: 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дължина на данните (8,16,32-bit), вид и обем на разполагаемата памет (RAM, ROM/EPROM, E</a:t>
            </a:r>
            <a:r>
              <a:rPr b="0" baseline="3000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PROM/FLASH), консумирана мощност, поддържани комуникационни интерфейси (серийни, паралелни), брой налични входове, изходи, вх./изх., брой аналогови входове, Разрядност на АЦП, видове корпуси и др.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Приложение: 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управление в различни embedded системи (задвижвания, карт-четци, управление на LCD  дисплеи, автоелектроника и много други).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9" name="Shape 15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3F7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(ПОРТОВЕ) – I/O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C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ЕМК режим всички пинове от порта са с общо предназначение. Входните сигнали в порт С могат да се съхранят в регистъра PORTCL по преход на сигнала STRA. Порт С може да се ползва в комуникационните handshake паралелни режими, при което STRA входовете и STRB изходите действат като контролни handshake линии.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МП режим порт С изводите се конфигурират като Мултиплексирани линии за адреси/данни (при предаване на адрес: битове 0-7 от адреса – на изводи PC0–PC7, при предаване на данни (Е-high) PC0–PC7 са двупосочни линии за данни DATA7–DATA0 (посоката се определя от нивото на R/W сигнала).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Контролният бит CWOM от регистъра PIOC забранява изходния  Р-канален драйвер на този порт (за всички изводи от порта). N-каналния драйвер не се засяга от CWOM, при което портът е изход с ОД за “жично-ИЛИ”).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3" name="Shape 44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68HC11E1 - ШИНИ (ПОРТОВЕ) – I/O</a:t>
            </a: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режим “жично-ИЛИ” (в режим ЕМК):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сигнал “0”, съответният пин се определя  в ниско ниво от N-каналния драйверен транзистор;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сигнал “1”, съответният пин се определя  в H.I. (запушени едновременно N- и Р- крайни драйверни транзистори).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Към тези линии се свързва резистор към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(устройства с ОД).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D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Изводи PD0–PD5 като I/O с общо предназначение. Алтернативно – като сериен комуникационен (SCI) и сериен периферен (SPI) интерфейсu.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Порт Е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с общо предназначение или като входове за АЦП.</a:t>
            </a:r>
            <a:r>
              <a:rPr b="0" i="0" lang="bg-BG" sz="20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1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RL </a:t>
            </a: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V</a:t>
            </a:r>
            <a:r>
              <a:rPr b="1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RH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входове за осигуряване на опорно напрежение на АЦП: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RL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ниско опорно ниво (обикновено 0V);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RH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високо опорно ниво. Необходимо е: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RH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&gt;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RL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+ 3V;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SS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&lt; 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RL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,V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RH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&lt;V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1" name="Shape 45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subTitle"/>
          </p:nvPr>
        </p:nvSpPr>
        <p:spPr>
          <a:xfrm>
            <a:off x="152400" y="457200"/>
            <a:ext cx="24384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 на I/O (портове)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различните режими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838200"/>
            <a:ext cx="58674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0" name="Shape 46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C3F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 – МП РЕЖИМ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режим МП, ЕМК може да ползва цялото 64-KВ адресно пространство: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Същите адреси за вътрешната памет, както в режим ЕМК;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Адреси за външни периферни устройства (вкл. схеми памет).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Шината за разширение – от портове B и C, управляващите сигнали  AS (address strobe) и R/W (read/write) – за мултиплексиране на адрес (младши разряди, AS =1) и 8-битови данни (AS =0).  R/W – определя посоката на предаване на данните при AS=0</a:t>
            </a:r>
            <a:r>
              <a:rPr b="0" i="0" lang="bg-BG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733800"/>
            <a:ext cx="368617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9" name="Shape 46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</a:t>
            </a:r>
            <a:r>
              <a:rPr b="1" i="1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Допълнителни ресурси: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http://www.microchip.com/stellent/idcplg?IdcService=SS_GET_PAGE&amp;nodeId=74&amp;link=TodaysFeatures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http://www.atmel.com/products/avr/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http://www.intel.com/design/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http://www.cpu-world.com/CPUs/8051/index.html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7" name="Shape 47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452437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5" name="Shape 48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C3F7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ЕДНОЧИПОВИ МИКРОКОМПЮТРИ (EMK)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типове ЕМК: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68HC11:  наричан още </a:t>
            </a: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6811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/</a:t>
            </a: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HC11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 -  фамилия 8-битови  CISC микроконтролери, първоначално произвеждани от Motorola, сега - от </a:t>
            </a:r>
            <a:r>
              <a:rPr b="1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Freescale Semiconductors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Разновидност на Motorola 6800 (съвместими, с добавен Y-индексен регистър);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Различни  версии: имат 5 броя външни портове, означени по азбучен ред - A, B, C, D, E. Всеки порт е с дължина 8 бита (D – с  дължина 6 или 8). Обем на поддържана външна памет до 64KB.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68HC12 – 16-битов вариант на 68HC11;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68HC16 – ориентиран към по-добра софтуерна съвместимост с НС11.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3F75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7" name="Shape 16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subTitle"/>
          </p:nvPr>
        </p:nvSpPr>
        <p:spPr>
          <a:xfrm>
            <a:off x="152400" y="676275"/>
            <a:ext cx="8766175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ЕДНОЧИПОВИ МИКРОКОМПЮТРИ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типове ЕМК: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PIC (Microchip):	- модификации: PIC10, PIC12, PIC16, PIC18;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обем на паметта: до 1KB, 2-4KB, 8-16KB, 			 24-32KB, 48-64KB, 96-128KB;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корпуси (брой крачета): 6/8/14, 18/20,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      28/40/44, 64/80/100;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1" i="0" lang="bg-BG" sz="2000" u="sng" cap="none" strike="noStrike"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3949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rgbClr val="2B3949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9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94958-2.gif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733800"/>
            <a:ext cx="5526087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6" name="Shape 17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ЕДНОЧИПОВИ МИКРОКОМПЮТРИ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типове ЕМК: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AVR (Atmel) – 8 битови RISC микроконтролери (разнообразни модели и ресурси):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Automotive AVR. AVR Z-Link, CAN AVR, LCD AVR, Lighting AVR, XMEGA, USB AVR, Battery Management AVR и др.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По-старите модели AТmega хх, АТ90S xxхх и някои АТtiny вече не се произвеждат и са заместени с разпределени по специализирани групи съвместими устройства;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ATtiny43U - Ultra Low Voltage ЕМК за мобилни приложения.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Ttiny43U.jpg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4343400"/>
            <a:ext cx="660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subTitle"/>
          </p:nvPr>
        </p:nvSpPr>
        <p:spPr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ЕДНОЧИПОВИ МИКРОКОМПЮТРИ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типове ЕМК: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8051</a:t>
            </a:r>
            <a:r>
              <a:rPr b="0" i="0" lang="bg-BG" sz="1900" u="none" cap="none" strike="noStrike">
                <a:solidFill>
                  <a:srgbClr val="003F75"/>
                </a:solidFill>
                <a:latin typeface="Rambla"/>
                <a:ea typeface="Rambla"/>
                <a:cs typeface="Rambla"/>
                <a:sym typeface="Rambla"/>
              </a:rPr>
              <a:t> / </a:t>
            </a: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MСS51 (Intel)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Едночипов  8-битов ЕМК, Харвардска архитектура, разработен  от Intel  по NMOS технология (1980) , по-късно като CMOS устройство (т.нар. С-версии – 80С51, значително по-ниска консумация).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Произвеждан в оргиналния си вид до около средата на 90-те години. Сега – различни аналози , функционално подобрени (8051-съвместими): Atmel, Infineon Technologies,  NXP (Philips), Maxim Int. Products (Dallas Semiconductors), Cypress Semiconductor, OKI Data, Signetics и др.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Фамилията включва следните ресурси: ЦП, on-chip осцилатор,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бр. 16-bit таймера,  4 бр.  I/O порта, сериен порт,  128 байта RAM,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 KB РROM. Разширение на паметта – до 128 KB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(чрез 64 KB външна програмна памет).                                   </a:t>
            </a:r>
            <a:r>
              <a:rPr b="0" i="0" lang="bg-BG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SAB-C515-LN – Infineon  Technology</a:t>
            </a:r>
          </a:p>
          <a:p>
            <a:pPr indent="0" lvl="0" marL="0" marR="0" rtl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Signetics SCN8051H </a:t>
            </a:r>
          </a:p>
          <a:p>
            <a:pPr indent="0" lvl="0" marL="0" marR="0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(40-pin plastic DIP) </a:t>
            </a:r>
            <a:br>
              <a:rPr b="0" i="0" lang="bg-BG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F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180px-SAB-C515-LN.jpg"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4987925"/>
            <a:ext cx="1517650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_Signetics-SCN8051H%20CCN40.jpg"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5180012"/>
            <a:ext cx="18351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5" name="Shape 19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subTitle"/>
          </p:nvPr>
        </p:nvSpPr>
        <p:spPr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68HC11E1: РЕСУРСИ, ОСОБЕНОСТИ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8-битов  ЕМК (MCU). Съдържа Централен Процесор - ЦП (CPU) и високопроизводителни периферни схеми: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Едночиповят микрокомпютър включва следните устройства: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Централен Процесор - ЦП (CPU, µP);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Енергозависима памет RAM (поддържа се в режим Standby);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Енергонезависима памет, само за четене ROM;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Програмируема памет тип EPROM;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Електрически програмируема памет тип EEPROM (E</a:t>
            </a:r>
            <a:r>
              <a:rPr b="0" baseline="3000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СОР (Computer Operating Properly) watchdog система;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Таймер система (3хIC, 4xOC, 1 доп.),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АЦП.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Захранващо номинално напрежение 5V  (за LV модели 5.5V до 3V);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HCMOS (high-density complementary metal-oxide semiconductor )  в    процес на производство;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Честота на работа -  до 3 MHz, ниска консумирана мощност.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3" name="Shape 2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subTitle"/>
          </p:nvPr>
        </p:nvSpPr>
        <p:spPr>
          <a:xfrm>
            <a:off x="228600" y="4572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EMK – 68HC11E1: РЕСУРСИ, ОСОБЕНОСТИ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Ресурси памет: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Поддържани енергонезависими данни в RAM в режим Standby: (0, 256, </a:t>
            </a:r>
            <a:r>
              <a:rPr b="0" i="0" lang="bg-BG" sz="22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512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768 байта)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общо налични ROM/EPROM (</a:t>
            </a:r>
            <a:r>
              <a:rPr b="0" i="0" lang="bg-BG" sz="22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0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,12,20 KВ);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EEPROM с обем 0, </a:t>
            </a:r>
            <a:r>
              <a:rPr b="0" i="0" lang="bg-BG" sz="22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512</a:t>
            </a: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2048 байта с блокова защита.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Серийни интерфейси: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Асинхронен UARТ /1 старт бит,  8 – данни, 1 –   стоп бит/ сериен комуникационен интерфейс – SCI   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Синхронен сериен периферен интерфейс –SPI – за връзка с LCD дисплеи, АЦП подсистема, други МП;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Паралелен интерфейс;</a:t>
            </a:r>
          </a:p>
          <a:p>
            <a:pPr indent="-342900" lvl="1" marL="80010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bg-BG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Аналогов: 8-канален (Мултиплексирани),  8-битов аналого-цифров    преобразувател АЦП (ADС).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bg-BG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bg-BG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