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9144000" cy="6858000"/>
  <p:embeddedFontLst>
    <p:embeddedFont>
      <p:font typeface="Palatino Linotype"/>
      <p:regular r:id="rId35"/>
      <p:bold r:id="rId36"/>
      <p:italic r:id="rId37"/>
      <p:boldItalic r:id="rId38"/>
    </p:embeddedFont>
    <p:embeddedFont>
      <p:font typeface="Rambla"/>
      <p:regular r:id="rId39"/>
      <p:bold r:id="rId40"/>
      <p:italic r:id="rId41"/>
      <p:boldItalic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mbla-bold.fntdata"/><Relationship Id="rId20" Type="http://schemas.openxmlformats.org/officeDocument/2006/relationships/slide" Target="slides/slide15.xml"/><Relationship Id="rId42" Type="http://schemas.openxmlformats.org/officeDocument/2006/relationships/font" Target="fonts/Rambla-boldItalic.fntdata"/><Relationship Id="rId41" Type="http://schemas.openxmlformats.org/officeDocument/2006/relationships/font" Target="fonts/Rambla-italic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6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19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8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alatinoLinotype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alatinoLinotype-italic.fntdata"/><Relationship Id="rId14" Type="http://schemas.openxmlformats.org/officeDocument/2006/relationships/slide" Target="slides/slide9.xml"/><Relationship Id="rId36" Type="http://schemas.openxmlformats.org/officeDocument/2006/relationships/font" Target="fonts/PalatinoLinotype-bold.fntdata"/><Relationship Id="rId17" Type="http://schemas.openxmlformats.org/officeDocument/2006/relationships/slide" Target="slides/slide12.xml"/><Relationship Id="rId39" Type="http://schemas.openxmlformats.org/officeDocument/2006/relationships/font" Target="fonts/Rambla-regular.fntdata"/><Relationship Id="rId16" Type="http://schemas.openxmlformats.org/officeDocument/2006/relationships/slide" Target="slides/slide11.xml"/><Relationship Id="rId38" Type="http://schemas.openxmlformats.org/officeDocument/2006/relationships/font" Target="fonts/PalatinoLinotype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2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03" name="Shape 303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552" name="Shape 55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53" name="Shape 553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670" name="Shape 67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71" name="Shape 671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680" name="Shape 68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81" name="Shape 681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689" name="Shape 68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90" name="Shape 690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8" name="Shape 69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8" name="Shape 70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9" name="Shape 71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7" name="Shape 72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6" name="Shape 736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745" name="Shape 74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46" name="Shape 746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754" name="Shape 75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55" name="Shape 755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823" name="Shape 823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24" name="Shape 824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902" name="Shape 90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03" name="Shape 903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920" name="Shape 92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21" name="Shape 921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929" name="Shape 92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30" name="Shape 930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938" name="Shape 93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39" name="Shape 939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7" name="Shape 94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7" name="Shape 47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4294967295" type="subTitle"/>
          </p:nvPr>
        </p:nvSpPr>
        <p:spPr>
          <a:xfrm>
            <a:off x="457200" y="649287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5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 DRAM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Блокова схема и шини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Време диаграми на работа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Регенерация  - методи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Разширение на обема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Развитие на DRAM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03" name="Shape 10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4" name="Shape 10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subTitle"/>
          </p:nvPr>
        </p:nvSpPr>
        <p:spPr>
          <a:xfrm>
            <a:off x="304800" y="457200"/>
            <a:ext cx="85344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– DRAM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(DYNAMIC RAM)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Структура  на DRAM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запомняща среда (матрица от ЗК);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логически схеми за избор на адрес по редове и колони   (адресни ДШ);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усилватели (SA, sense amplifiers) – за усилване на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сигнала от ЗК (при промяна на заряда);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логика за запомняне на адресите – Row Address Select   (RAS) и Column Address Select (CAS) и за начало/край на   операциите четене/запис;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схеми за четене/запис;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вътрешни броячи (регистри) за регенерация (MRC);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295" name="Shape 295"/>
          <p:cNvCxnSpPr/>
          <p:nvPr/>
        </p:nvCxnSpPr>
        <p:spPr>
          <a:xfrm>
            <a:off x="1676400" y="4041775"/>
            <a:ext cx="3810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96" name="Shape 296"/>
          <p:cNvCxnSpPr/>
          <p:nvPr/>
        </p:nvCxnSpPr>
        <p:spPr>
          <a:xfrm>
            <a:off x="6324600" y="4040187"/>
            <a:ext cx="3810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97" name="Shape 297"/>
          <p:cNvSpPr txBox="1"/>
          <p:nvPr/>
        </p:nvSpPr>
        <p:spPr>
          <a:xfrm>
            <a:off x="457200" y="6324600"/>
            <a:ext cx="6934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А. Тодоров, кат. Компютърни системи ФКСУ – ТУ  СОФИЯ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9" name="Shape 29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subTitle"/>
          </p:nvPr>
        </p:nvSpPr>
        <p:spPr>
          <a:xfrm>
            <a:off x="228600" y="609600"/>
            <a:ext cx="85344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(DYNAMIC RAM)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Операция четене (стандартно):</a:t>
            </a:r>
          </a:p>
        </p:txBody>
      </p:sp>
      <p:grpSp>
        <p:nvGrpSpPr>
          <p:cNvPr id="306" name="Shape 306"/>
          <p:cNvGrpSpPr/>
          <p:nvPr/>
        </p:nvGrpSpPr>
        <p:grpSpPr>
          <a:xfrm>
            <a:off x="228600" y="1085850"/>
            <a:ext cx="6361112" cy="4725987"/>
            <a:chOff x="1716087" y="1403350"/>
            <a:chExt cx="15900401" cy="14638337"/>
          </a:xfrm>
        </p:grpSpPr>
        <p:sp>
          <p:nvSpPr>
            <p:cNvPr id="307" name="Shape 307"/>
            <p:cNvSpPr txBox="1"/>
            <p:nvPr/>
          </p:nvSpPr>
          <p:spPr>
            <a:xfrm>
              <a:off x="7902575" y="9755187"/>
              <a:ext cx="1404937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RCS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8002587" y="5397500"/>
              <a:ext cx="1404937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ASC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9710737" y="2720975"/>
              <a:ext cx="2216150" cy="8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RAS</a:t>
              </a: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9920287" y="1951037"/>
              <a:ext cx="2216150" cy="674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RC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5575300" y="7524750"/>
              <a:ext cx="5062537" cy="801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ред.           кол.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1716087" y="2857500"/>
              <a:ext cx="2416175" cy="127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RAS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CAS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ADDR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OE  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DQ Data output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7108825" y="14638338"/>
              <a:ext cx="3281362" cy="968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RAC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grpSp>
          <p:nvGrpSpPr>
            <p:cNvPr id="314" name="Shape 314"/>
            <p:cNvGrpSpPr/>
            <p:nvPr/>
          </p:nvGrpSpPr>
          <p:grpSpPr>
            <a:xfrm>
              <a:off x="4519612" y="7224712"/>
              <a:ext cx="2119312" cy="1117602"/>
              <a:chOff x="2298700" y="6643687"/>
              <a:chExt cx="2606675" cy="855663"/>
            </a:xfrm>
          </p:grpSpPr>
          <p:cxnSp>
            <p:nvCxnSpPr>
              <p:cNvPr id="315" name="Shape 315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6" name="Shape 316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7" name="Shape 317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8" name="Shape 318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9" name="Shape 319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20" name="Shape 320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321" name="Shape 321"/>
            <p:cNvGrpSpPr/>
            <p:nvPr/>
          </p:nvGrpSpPr>
          <p:grpSpPr>
            <a:xfrm>
              <a:off x="6600825" y="7234237"/>
              <a:ext cx="1574800" cy="1063627"/>
              <a:chOff x="2298700" y="6643687"/>
              <a:chExt cx="2606675" cy="855663"/>
            </a:xfrm>
          </p:grpSpPr>
          <p:cxnSp>
            <p:nvCxnSpPr>
              <p:cNvPr id="322" name="Shape 322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23" name="Shape 323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24" name="Shape 324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25" name="Shape 325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26" name="Shape 326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27" name="Shape 327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328" name="Shape 328"/>
            <p:cNvCxnSpPr/>
            <p:nvPr/>
          </p:nvCxnSpPr>
          <p:spPr>
            <a:xfrm>
              <a:off x="11666537" y="7224712"/>
              <a:ext cx="34210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9" name="Shape 329"/>
            <p:cNvCxnSpPr/>
            <p:nvPr/>
          </p:nvCxnSpPr>
          <p:spPr>
            <a:xfrm>
              <a:off x="12052300" y="8223250"/>
              <a:ext cx="35242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0" name="Shape 330"/>
            <p:cNvCxnSpPr/>
            <p:nvPr/>
          </p:nvCxnSpPr>
          <p:spPr>
            <a:xfrm>
              <a:off x="6076950" y="15606713"/>
              <a:ext cx="55181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331" name="Shape 331"/>
            <p:cNvSpPr txBox="1"/>
            <p:nvPr/>
          </p:nvSpPr>
          <p:spPr>
            <a:xfrm>
              <a:off x="11890375" y="14019213"/>
              <a:ext cx="2451100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VALID</a:t>
              </a: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32" name="Shape 332"/>
            <p:cNvCxnSpPr/>
            <p:nvPr/>
          </p:nvCxnSpPr>
          <p:spPr>
            <a:xfrm flipH="1">
              <a:off x="7620000" y="9615487"/>
              <a:ext cx="300037" cy="9540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3" name="Shape 333"/>
            <p:cNvCxnSpPr/>
            <p:nvPr/>
          </p:nvCxnSpPr>
          <p:spPr>
            <a:xfrm>
              <a:off x="4335462" y="10569575"/>
              <a:ext cx="32527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4" name="Shape 334"/>
            <p:cNvCxnSpPr/>
            <p:nvPr/>
          </p:nvCxnSpPr>
          <p:spPr>
            <a:xfrm>
              <a:off x="1747837" y="9982200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5" name="Shape 335"/>
            <p:cNvCxnSpPr/>
            <p:nvPr/>
          </p:nvCxnSpPr>
          <p:spPr>
            <a:xfrm>
              <a:off x="7900987" y="9615487"/>
              <a:ext cx="92059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6" name="Shape 336"/>
            <p:cNvCxnSpPr/>
            <p:nvPr/>
          </p:nvCxnSpPr>
          <p:spPr>
            <a:xfrm>
              <a:off x="17041813" y="4032250"/>
              <a:ext cx="574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7" name="Shape 337"/>
            <p:cNvCxnSpPr/>
            <p:nvPr/>
          </p:nvCxnSpPr>
          <p:spPr>
            <a:xfrm>
              <a:off x="1806575" y="4610100"/>
              <a:ext cx="1143000" cy="47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8" name="Shape 338"/>
            <p:cNvCxnSpPr/>
            <p:nvPr/>
          </p:nvCxnSpPr>
          <p:spPr>
            <a:xfrm>
              <a:off x="4321175" y="14412913"/>
              <a:ext cx="72739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9" name="Shape 339"/>
            <p:cNvCxnSpPr/>
            <p:nvPr/>
          </p:nvCxnSpPr>
          <p:spPr>
            <a:xfrm flipH="1" rot="10800000">
              <a:off x="11595100" y="13846175"/>
              <a:ext cx="303212" cy="5651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0" name="Shape 340"/>
            <p:cNvCxnSpPr/>
            <p:nvPr/>
          </p:nvCxnSpPr>
          <p:spPr>
            <a:xfrm>
              <a:off x="11595100" y="14411325"/>
              <a:ext cx="295275" cy="4556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1" name="Shape 341"/>
            <p:cNvCxnSpPr/>
            <p:nvPr/>
          </p:nvCxnSpPr>
          <p:spPr>
            <a:xfrm>
              <a:off x="11890375" y="13846175"/>
              <a:ext cx="18764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2" name="Shape 342"/>
            <p:cNvCxnSpPr/>
            <p:nvPr/>
          </p:nvCxnSpPr>
          <p:spPr>
            <a:xfrm>
              <a:off x="8204200" y="14411325"/>
              <a:ext cx="9461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3" name="Shape 343"/>
            <p:cNvCxnSpPr/>
            <p:nvPr/>
          </p:nvCxnSpPr>
          <p:spPr>
            <a:xfrm>
              <a:off x="11938000" y="14866938"/>
              <a:ext cx="18367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4" name="Shape 344"/>
            <p:cNvCxnSpPr/>
            <p:nvPr/>
          </p:nvCxnSpPr>
          <p:spPr>
            <a:xfrm>
              <a:off x="13144500" y="14881225"/>
              <a:ext cx="10731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5" name="Shape 345"/>
            <p:cNvCxnSpPr/>
            <p:nvPr/>
          </p:nvCxnSpPr>
          <p:spPr>
            <a:xfrm flipH="1" rot="10800000">
              <a:off x="14247813" y="14411325"/>
              <a:ext cx="403225" cy="4556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6" name="Shape 346"/>
            <p:cNvCxnSpPr/>
            <p:nvPr/>
          </p:nvCxnSpPr>
          <p:spPr>
            <a:xfrm>
              <a:off x="14185900" y="13819188"/>
              <a:ext cx="465137" cy="5921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7" name="Shape 347"/>
            <p:cNvCxnSpPr/>
            <p:nvPr/>
          </p:nvCxnSpPr>
          <p:spPr>
            <a:xfrm>
              <a:off x="14584363" y="14411325"/>
              <a:ext cx="8715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8" name="Shape 348"/>
            <p:cNvCxnSpPr/>
            <p:nvPr/>
          </p:nvCxnSpPr>
          <p:spPr>
            <a:xfrm>
              <a:off x="13085762" y="13850938"/>
              <a:ext cx="10747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9" name="Shape 349"/>
            <p:cNvCxnSpPr/>
            <p:nvPr/>
          </p:nvCxnSpPr>
          <p:spPr>
            <a:xfrm flipH="1">
              <a:off x="6040437" y="2857500"/>
              <a:ext cx="36512" cy="129714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50" name="Shape 350"/>
            <p:cNvCxnSpPr/>
            <p:nvPr/>
          </p:nvCxnSpPr>
          <p:spPr>
            <a:xfrm rot="5400000">
              <a:off x="10047287" y="8721725"/>
              <a:ext cx="13365161" cy="1317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51" name="Shape 351"/>
            <p:cNvCxnSpPr/>
            <p:nvPr/>
          </p:nvCxnSpPr>
          <p:spPr>
            <a:xfrm>
              <a:off x="11593512" y="11684000"/>
              <a:ext cx="1587" cy="43576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52" name="Shape 352"/>
            <p:cNvCxnSpPr/>
            <p:nvPr/>
          </p:nvCxnSpPr>
          <p:spPr>
            <a:xfrm>
              <a:off x="9002712" y="5062537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53" name="Shape 353"/>
            <p:cNvCxnSpPr/>
            <p:nvPr/>
          </p:nvCxnSpPr>
          <p:spPr>
            <a:xfrm>
              <a:off x="4254500" y="5045075"/>
              <a:ext cx="47482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54" name="Shape 354"/>
            <p:cNvCxnSpPr/>
            <p:nvPr/>
          </p:nvCxnSpPr>
          <p:spPr>
            <a:xfrm>
              <a:off x="9513887" y="5897562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55" name="Shape 355"/>
            <p:cNvCxnSpPr/>
            <p:nvPr/>
          </p:nvCxnSpPr>
          <p:spPr>
            <a:xfrm>
              <a:off x="9920287" y="5897562"/>
              <a:ext cx="37179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56" name="Shape 356"/>
            <p:cNvCxnSpPr/>
            <p:nvPr/>
          </p:nvCxnSpPr>
          <p:spPr>
            <a:xfrm flipH="1" rot="10800000">
              <a:off x="13638213" y="4994275"/>
              <a:ext cx="51117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57" name="Shape 357"/>
            <p:cNvCxnSpPr/>
            <p:nvPr/>
          </p:nvCxnSpPr>
          <p:spPr>
            <a:xfrm>
              <a:off x="1806575" y="2705100"/>
              <a:ext cx="1143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58" name="Shape 358"/>
            <p:cNvCxnSpPr/>
            <p:nvPr/>
          </p:nvCxnSpPr>
          <p:spPr>
            <a:xfrm>
              <a:off x="14149388" y="4994275"/>
              <a:ext cx="32369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359" name="Shape 359"/>
            <p:cNvGrpSpPr/>
            <p:nvPr/>
          </p:nvGrpSpPr>
          <p:grpSpPr>
            <a:xfrm>
              <a:off x="7705725" y="7234237"/>
              <a:ext cx="2005012" cy="1038227"/>
              <a:chOff x="2298700" y="6643687"/>
              <a:chExt cx="2606675" cy="855663"/>
            </a:xfrm>
          </p:grpSpPr>
          <p:cxnSp>
            <p:nvCxnSpPr>
              <p:cNvPr id="360" name="Shape 360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1" name="Shape 361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2" name="Shape 362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3" name="Shape 363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4" name="Shape 364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5" name="Shape 365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366" name="Shape 366"/>
            <p:cNvGrpSpPr/>
            <p:nvPr/>
          </p:nvGrpSpPr>
          <p:grpSpPr>
            <a:xfrm>
              <a:off x="9710737" y="7234237"/>
              <a:ext cx="2425700" cy="1012827"/>
              <a:chOff x="2298700" y="6643687"/>
              <a:chExt cx="2606675" cy="855663"/>
            </a:xfrm>
          </p:grpSpPr>
          <p:cxnSp>
            <p:nvCxnSpPr>
              <p:cNvPr id="367" name="Shape 367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8" name="Shape 368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9" name="Shape 369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0" name="Shape 370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1" name="Shape 371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2" name="Shape 372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373" name="Shape 373"/>
            <p:cNvGrpSpPr/>
            <p:nvPr/>
          </p:nvGrpSpPr>
          <p:grpSpPr>
            <a:xfrm>
              <a:off x="15101887" y="7224712"/>
              <a:ext cx="2005012" cy="998538"/>
              <a:chOff x="2298700" y="6643687"/>
              <a:chExt cx="2606675" cy="855663"/>
            </a:xfrm>
          </p:grpSpPr>
          <p:cxnSp>
            <p:nvCxnSpPr>
              <p:cNvPr id="374" name="Shape 374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5" name="Shape 375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6" name="Shape 376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7" name="Shape 377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8" name="Shape 378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9" name="Shape 379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380" name="Shape 380"/>
            <p:cNvCxnSpPr/>
            <p:nvPr/>
          </p:nvCxnSpPr>
          <p:spPr>
            <a:xfrm>
              <a:off x="5778500" y="3221037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1" name="Shape 381"/>
            <p:cNvCxnSpPr/>
            <p:nvPr/>
          </p:nvCxnSpPr>
          <p:spPr>
            <a:xfrm flipH="1" rot="10800000">
              <a:off x="4254500" y="3205162"/>
              <a:ext cx="1524000" cy="15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2" name="Shape 382"/>
            <p:cNvCxnSpPr/>
            <p:nvPr/>
          </p:nvCxnSpPr>
          <p:spPr>
            <a:xfrm>
              <a:off x="6289675" y="4056062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3" name="Shape 383"/>
            <p:cNvCxnSpPr/>
            <p:nvPr/>
          </p:nvCxnSpPr>
          <p:spPr>
            <a:xfrm>
              <a:off x="6696075" y="4056062"/>
              <a:ext cx="8039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4" name="Shape 384"/>
            <p:cNvCxnSpPr/>
            <p:nvPr/>
          </p:nvCxnSpPr>
          <p:spPr>
            <a:xfrm flipH="1" rot="10800000">
              <a:off x="14752638" y="3152775"/>
              <a:ext cx="51117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5" name="Shape 385"/>
            <p:cNvCxnSpPr/>
            <p:nvPr/>
          </p:nvCxnSpPr>
          <p:spPr>
            <a:xfrm>
              <a:off x="15251113" y="3121025"/>
              <a:ext cx="13223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6" name="Shape 386"/>
            <p:cNvCxnSpPr/>
            <p:nvPr/>
          </p:nvCxnSpPr>
          <p:spPr>
            <a:xfrm>
              <a:off x="9055100" y="12055475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7" name="Shape 387"/>
            <p:cNvCxnSpPr/>
            <p:nvPr/>
          </p:nvCxnSpPr>
          <p:spPr>
            <a:xfrm>
              <a:off x="4132262" y="12069762"/>
              <a:ext cx="49339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8" name="Shape 388"/>
            <p:cNvCxnSpPr/>
            <p:nvPr/>
          </p:nvCxnSpPr>
          <p:spPr>
            <a:xfrm>
              <a:off x="9513887" y="12874625"/>
              <a:ext cx="3944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9" name="Shape 389"/>
            <p:cNvCxnSpPr/>
            <p:nvPr/>
          </p:nvCxnSpPr>
          <p:spPr>
            <a:xfrm flipH="1" rot="10800000">
              <a:off x="13458825" y="12018962"/>
              <a:ext cx="51117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0" name="Shape 390"/>
            <p:cNvCxnSpPr/>
            <p:nvPr/>
          </p:nvCxnSpPr>
          <p:spPr>
            <a:xfrm>
              <a:off x="13938250" y="12018962"/>
              <a:ext cx="35750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1" name="Shape 391"/>
            <p:cNvCxnSpPr/>
            <p:nvPr/>
          </p:nvCxnSpPr>
          <p:spPr>
            <a:xfrm rot="10800000">
              <a:off x="16586200" y="3089275"/>
              <a:ext cx="450850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2" name="Shape 392"/>
            <p:cNvCxnSpPr/>
            <p:nvPr/>
          </p:nvCxnSpPr>
          <p:spPr>
            <a:xfrm>
              <a:off x="6175375" y="3506787"/>
              <a:ext cx="89122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393" name="Shape 393"/>
            <p:cNvCxnSpPr/>
            <p:nvPr/>
          </p:nvCxnSpPr>
          <p:spPr>
            <a:xfrm>
              <a:off x="6080125" y="2857500"/>
              <a:ext cx="107188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394" name="Shape 394"/>
            <p:cNvCxnSpPr/>
            <p:nvPr/>
          </p:nvCxnSpPr>
          <p:spPr>
            <a:xfrm>
              <a:off x="9275762" y="5397500"/>
              <a:ext cx="45069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395" name="Shape 395"/>
            <p:cNvCxnSpPr/>
            <p:nvPr/>
          </p:nvCxnSpPr>
          <p:spPr>
            <a:xfrm>
              <a:off x="9272587" y="4724400"/>
              <a:ext cx="0" cy="85153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6" name="Shape 396"/>
            <p:cNvCxnSpPr/>
            <p:nvPr/>
          </p:nvCxnSpPr>
          <p:spPr>
            <a:xfrm flipH="1">
              <a:off x="13766800" y="4724400"/>
              <a:ext cx="19050" cy="19748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97" name="Shape 397"/>
            <p:cNvSpPr txBox="1"/>
            <p:nvPr/>
          </p:nvSpPr>
          <p:spPr>
            <a:xfrm>
              <a:off x="10385425" y="4386262"/>
              <a:ext cx="2216150" cy="8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CAS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98" name="Shape 398"/>
            <p:cNvCxnSpPr/>
            <p:nvPr/>
          </p:nvCxnSpPr>
          <p:spPr>
            <a:xfrm>
              <a:off x="1806575" y="11253787"/>
              <a:ext cx="6524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9" name="Shape 399"/>
            <p:cNvCxnSpPr/>
            <p:nvPr/>
          </p:nvCxnSpPr>
          <p:spPr>
            <a:xfrm>
              <a:off x="15084425" y="1951037"/>
              <a:ext cx="1587" cy="2435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0" name="Shape 400"/>
            <p:cNvCxnSpPr/>
            <p:nvPr/>
          </p:nvCxnSpPr>
          <p:spPr>
            <a:xfrm flipH="1">
              <a:off x="5303837" y="6413500"/>
              <a:ext cx="7731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401" name="Shape 401"/>
            <p:cNvSpPr txBox="1"/>
            <p:nvPr/>
          </p:nvSpPr>
          <p:spPr>
            <a:xfrm>
              <a:off x="15263813" y="1403350"/>
              <a:ext cx="1404937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RP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402" name="Shape 402"/>
            <p:cNvCxnSpPr/>
            <p:nvPr/>
          </p:nvCxnSpPr>
          <p:spPr>
            <a:xfrm flipH="1" rot="-5400000">
              <a:off x="4403725" y="7346950"/>
              <a:ext cx="1731962" cy="682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3" name="Shape 403"/>
            <p:cNvCxnSpPr/>
            <p:nvPr/>
          </p:nvCxnSpPr>
          <p:spPr>
            <a:xfrm rot="10800000">
              <a:off x="15151100" y="2327275"/>
              <a:ext cx="14541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404" name="Shape 404"/>
            <p:cNvSpPr txBox="1"/>
            <p:nvPr/>
          </p:nvSpPr>
          <p:spPr>
            <a:xfrm>
              <a:off x="4854575" y="5397500"/>
              <a:ext cx="1404937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ASR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405" name="Shape 405"/>
            <p:cNvCxnSpPr/>
            <p:nvPr/>
          </p:nvCxnSpPr>
          <p:spPr>
            <a:xfrm rot="10800000">
              <a:off x="8428037" y="6413500"/>
              <a:ext cx="838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406" name="Shape 406"/>
            <p:cNvCxnSpPr/>
            <p:nvPr/>
          </p:nvCxnSpPr>
          <p:spPr>
            <a:xfrm rot="5400000">
              <a:off x="7431881" y="7276306"/>
              <a:ext cx="1905000" cy="47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7" name="Shape 407"/>
            <p:cNvCxnSpPr/>
            <p:nvPr/>
          </p:nvCxnSpPr>
          <p:spPr>
            <a:xfrm flipH="1">
              <a:off x="7837487" y="10896600"/>
              <a:ext cx="139858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408" name="Shape 408"/>
            <p:cNvCxnSpPr/>
            <p:nvPr/>
          </p:nvCxnSpPr>
          <p:spPr>
            <a:xfrm>
              <a:off x="7751762" y="8764587"/>
              <a:ext cx="1587" cy="2435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9" name="Shape 409"/>
            <p:cNvCxnSpPr/>
            <p:nvPr/>
          </p:nvCxnSpPr>
          <p:spPr>
            <a:xfrm flipH="1">
              <a:off x="6042025" y="6413500"/>
              <a:ext cx="10668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410" name="Shape 410"/>
            <p:cNvCxnSpPr/>
            <p:nvPr/>
          </p:nvCxnSpPr>
          <p:spPr>
            <a:xfrm>
              <a:off x="7175500" y="6175375"/>
              <a:ext cx="1587" cy="2435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11" name="Shape 411"/>
            <p:cNvSpPr txBox="1"/>
            <p:nvPr/>
          </p:nvSpPr>
          <p:spPr>
            <a:xfrm>
              <a:off x="6384925" y="5457825"/>
              <a:ext cx="1136650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RAH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412" name="Shape 412"/>
            <p:cNvCxnSpPr/>
            <p:nvPr/>
          </p:nvCxnSpPr>
          <p:spPr>
            <a:xfrm flipH="1">
              <a:off x="9283700" y="7016750"/>
              <a:ext cx="13319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413" name="Shape 413"/>
            <p:cNvCxnSpPr/>
            <p:nvPr/>
          </p:nvCxnSpPr>
          <p:spPr>
            <a:xfrm>
              <a:off x="10615612" y="6415087"/>
              <a:ext cx="1587" cy="2435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14" name="Shape 414"/>
            <p:cNvSpPr txBox="1"/>
            <p:nvPr/>
          </p:nvSpPr>
          <p:spPr>
            <a:xfrm>
              <a:off x="9410700" y="6056312"/>
              <a:ext cx="1204912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CAH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415" name="Shape 415"/>
            <p:cNvCxnSpPr/>
            <p:nvPr/>
          </p:nvCxnSpPr>
          <p:spPr>
            <a:xfrm flipH="1">
              <a:off x="9347200" y="12258675"/>
              <a:ext cx="21828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416" name="Shape 416"/>
            <p:cNvSpPr txBox="1"/>
            <p:nvPr/>
          </p:nvSpPr>
          <p:spPr>
            <a:xfrm>
              <a:off x="9726612" y="11202987"/>
              <a:ext cx="1404937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OEA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</p:grpSp>
      <p:sp>
        <p:nvSpPr>
          <p:cNvPr id="417" name="Shape 417"/>
          <p:cNvSpPr txBox="1"/>
          <p:nvPr/>
        </p:nvSpPr>
        <p:spPr>
          <a:xfrm>
            <a:off x="6716712" y="914400"/>
            <a:ext cx="2274887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b="0" baseline="-2500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RC </a:t>
            </a: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Random access Cycle time (време за 1 цикъл W/R);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b="0" baseline="-2500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RАC </a:t>
            </a: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Required Access Time (време за четене от произволна ЗК);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b="0" baseline="-2500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CAS </a:t>
            </a: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Column  Access time (време за  получаване на данни в изхода след като CAS=low);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b="0" baseline="-2500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ASR </a:t>
            </a: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(t</a:t>
            </a:r>
            <a:r>
              <a:rPr b="0" baseline="-2500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ASС</a:t>
            </a: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- мин.време на адреса по редове/колони преди RAS/CAS=low, sample time;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b="0" baseline="-2500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RAH </a:t>
            </a: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(t</a:t>
            </a:r>
            <a:r>
              <a:rPr b="0" baseline="-2500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ASC</a:t>
            </a: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- мин.време на адреса по редове/колони след RAS/CAS=low, hold time;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b="0" baseline="-2500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RCS </a:t>
            </a: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 мин.време на WE преди СAS=low;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b="0" baseline="-2500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ОЕА</a:t>
            </a:r>
            <a:r>
              <a:rPr b="0" i="0" lang="en-US" sz="1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 мин.време на ОE преди VALID DATA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3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18" name="Shape 41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9" name="Shape 41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subTitle"/>
          </p:nvPr>
        </p:nvSpPr>
        <p:spPr>
          <a:xfrm>
            <a:off x="304800" y="457200"/>
            <a:ext cx="85344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(DYNAMIC RAM)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Операция четене (по страници – Fast Page Mode, FPM):</a:t>
            </a:r>
          </a:p>
        </p:txBody>
      </p:sp>
      <p:grpSp>
        <p:nvGrpSpPr>
          <p:cNvPr id="426" name="Shape 426"/>
          <p:cNvGrpSpPr/>
          <p:nvPr/>
        </p:nvGrpSpPr>
        <p:grpSpPr>
          <a:xfrm>
            <a:off x="304800" y="1905000"/>
            <a:ext cx="6672262" cy="4419600"/>
            <a:chOff x="2751137" y="1952625"/>
            <a:chExt cx="15246351" cy="10874375"/>
          </a:xfrm>
        </p:grpSpPr>
        <p:sp>
          <p:nvSpPr>
            <p:cNvPr id="427" name="Shape 427"/>
            <p:cNvSpPr txBox="1"/>
            <p:nvPr/>
          </p:nvSpPr>
          <p:spPr>
            <a:xfrm>
              <a:off x="11158537" y="4371975"/>
              <a:ext cx="1049337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CP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28" name="Shape 428"/>
            <p:cNvSpPr txBox="1"/>
            <p:nvPr/>
          </p:nvSpPr>
          <p:spPr>
            <a:xfrm>
              <a:off x="9009062" y="9686925"/>
              <a:ext cx="1404937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CAC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29" name="Shape 429"/>
            <p:cNvSpPr txBox="1"/>
            <p:nvPr/>
          </p:nvSpPr>
          <p:spPr>
            <a:xfrm>
              <a:off x="10091737" y="3101975"/>
              <a:ext cx="2216150" cy="8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RAS</a:t>
              </a:r>
            </a:p>
          </p:txBody>
        </p:sp>
        <p:sp>
          <p:nvSpPr>
            <p:cNvPr id="430" name="Shape 430"/>
            <p:cNvSpPr txBox="1"/>
            <p:nvPr/>
          </p:nvSpPr>
          <p:spPr>
            <a:xfrm>
              <a:off x="10301287" y="2490787"/>
              <a:ext cx="2216150" cy="674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RC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31" name="Shape 431"/>
            <p:cNvSpPr txBox="1"/>
            <p:nvPr/>
          </p:nvSpPr>
          <p:spPr>
            <a:xfrm>
              <a:off x="5776912" y="7837487"/>
              <a:ext cx="7861300" cy="801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ред.        кол. 	                кол.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2751137" y="3238500"/>
              <a:ext cx="1665287" cy="923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RAS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CAS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ADDR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 output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grpSp>
          <p:nvGrpSpPr>
            <p:cNvPr id="433" name="Shape 433"/>
            <p:cNvGrpSpPr/>
            <p:nvPr/>
          </p:nvGrpSpPr>
          <p:grpSpPr>
            <a:xfrm>
              <a:off x="4900612" y="7605712"/>
              <a:ext cx="2119312" cy="1117602"/>
              <a:chOff x="2298700" y="6643687"/>
              <a:chExt cx="2606675" cy="855663"/>
            </a:xfrm>
          </p:grpSpPr>
          <p:cxnSp>
            <p:nvCxnSpPr>
              <p:cNvPr id="434" name="Shape 434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5" name="Shape 435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6" name="Shape 436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7" name="Shape 437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8" name="Shape 438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9" name="Shape 439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440" name="Shape 440"/>
            <p:cNvGrpSpPr/>
            <p:nvPr/>
          </p:nvGrpSpPr>
          <p:grpSpPr>
            <a:xfrm>
              <a:off x="6981825" y="7615237"/>
              <a:ext cx="1087437" cy="1063627"/>
              <a:chOff x="2298700" y="6643687"/>
              <a:chExt cx="2606675" cy="855663"/>
            </a:xfrm>
          </p:grpSpPr>
          <p:cxnSp>
            <p:nvCxnSpPr>
              <p:cNvPr id="441" name="Shape 441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2" name="Shape 442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3" name="Shape 443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4" name="Shape 444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5" name="Shape 445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6" name="Shape 446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447" name="Shape 447"/>
            <p:cNvCxnSpPr/>
            <p:nvPr/>
          </p:nvCxnSpPr>
          <p:spPr>
            <a:xfrm>
              <a:off x="10369550" y="7589837"/>
              <a:ext cx="15414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48" name="Shape 448"/>
            <p:cNvCxnSpPr/>
            <p:nvPr/>
          </p:nvCxnSpPr>
          <p:spPr>
            <a:xfrm>
              <a:off x="10107612" y="8580437"/>
              <a:ext cx="16335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49" name="Shape 449"/>
            <p:cNvCxnSpPr/>
            <p:nvPr/>
          </p:nvCxnSpPr>
          <p:spPr>
            <a:xfrm>
              <a:off x="17422813" y="4413250"/>
              <a:ext cx="574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0" name="Shape 450"/>
            <p:cNvCxnSpPr/>
            <p:nvPr/>
          </p:nvCxnSpPr>
          <p:spPr>
            <a:xfrm>
              <a:off x="2970212" y="5065712"/>
              <a:ext cx="6524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1" name="Shape 451"/>
            <p:cNvCxnSpPr/>
            <p:nvPr/>
          </p:nvCxnSpPr>
          <p:spPr>
            <a:xfrm>
              <a:off x="4775200" y="11269662"/>
              <a:ext cx="5910262" cy="47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2" name="Shape 452"/>
            <p:cNvCxnSpPr/>
            <p:nvPr/>
          </p:nvCxnSpPr>
          <p:spPr>
            <a:xfrm>
              <a:off x="8483600" y="11268075"/>
              <a:ext cx="9461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3" name="Shape 453"/>
            <p:cNvCxnSpPr/>
            <p:nvPr/>
          </p:nvCxnSpPr>
          <p:spPr>
            <a:xfrm>
              <a:off x="15906750" y="11207750"/>
              <a:ext cx="412750" cy="63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454" name="Shape 454"/>
            <p:cNvGrpSpPr/>
            <p:nvPr/>
          </p:nvGrpSpPr>
          <p:grpSpPr>
            <a:xfrm>
              <a:off x="10664825" y="10675937"/>
              <a:ext cx="1557337" cy="1062038"/>
              <a:chOff x="9178925" y="10675937"/>
              <a:chExt cx="3109912" cy="1062038"/>
            </a:xfrm>
          </p:grpSpPr>
          <p:sp>
            <p:nvSpPr>
              <p:cNvPr id="455" name="Shape 455"/>
              <p:cNvSpPr txBox="1"/>
              <p:nvPr/>
            </p:nvSpPr>
            <p:spPr>
              <a:xfrm>
                <a:off x="9218612" y="10928350"/>
                <a:ext cx="3070225" cy="569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Rambla"/>
                  <a:buNone/>
                </a:pPr>
                <a:r>
                  <a:rPr b="0" i="0" lang="en-US" sz="12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VALID</a:t>
                </a:r>
                <a:r>
                  <a:rPr b="0" i="0" lang="en-US" sz="20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 </a:t>
                </a:r>
                <a:r>
                  <a:rPr b="0" i="0" lang="en-US" sz="16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DATA</a:t>
                </a: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endParaRPr>
              </a:p>
            </p:txBody>
          </p:sp>
          <p:cxnSp>
            <p:nvCxnSpPr>
              <p:cNvPr id="456" name="Shape 456"/>
              <p:cNvCxnSpPr/>
              <p:nvPr/>
            </p:nvCxnSpPr>
            <p:spPr>
              <a:xfrm flipH="1" rot="10800000">
                <a:off x="9178925" y="10702925"/>
                <a:ext cx="303212" cy="5651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7" name="Shape 457"/>
              <p:cNvCxnSpPr/>
              <p:nvPr/>
            </p:nvCxnSpPr>
            <p:spPr>
              <a:xfrm>
                <a:off x="9178925" y="11268075"/>
                <a:ext cx="295275" cy="4556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8" name="Shape 458"/>
              <p:cNvCxnSpPr/>
              <p:nvPr/>
            </p:nvCxnSpPr>
            <p:spPr>
              <a:xfrm>
                <a:off x="9474200" y="10702925"/>
                <a:ext cx="18764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9" name="Shape 459"/>
              <p:cNvCxnSpPr/>
              <p:nvPr/>
            </p:nvCxnSpPr>
            <p:spPr>
              <a:xfrm>
                <a:off x="9521825" y="11723687"/>
                <a:ext cx="18367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0" name="Shape 460"/>
              <p:cNvCxnSpPr/>
              <p:nvPr/>
            </p:nvCxnSpPr>
            <p:spPr>
              <a:xfrm>
                <a:off x="10728325" y="11737975"/>
                <a:ext cx="10731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1" name="Shape 461"/>
              <p:cNvCxnSpPr/>
              <p:nvPr/>
            </p:nvCxnSpPr>
            <p:spPr>
              <a:xfrm flipH="1" rot="10800000">
                <a:off x="11831637" y="11268075"/>
                <a:ext cx="403225" cy="4556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2" name="Shape 462"/>
              <p:cNvCxnSpPr/>
              <p:nvPr/>
            </p:nvCxnSpPr>
            <p:spPr>
              <a:xfrm>
                <a:off x="11769725" y="10675937"/>
                <a:ext cx="465137" cy="5921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3" name="Shape 463"/>
              <p:cNvCxnSpPr/>
              <p:nvPr/>
            </p:nvCxnSpPr>
            <p:spPr>
              <a:xfrm>
                <a:off x="10669587" y="10707687"/>
                <a:ext cx="10747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464" name="Shape 464"/>
            <p:cNvCxnSpPr/>
            <p:nvPr/>
          </p:nvCxnSpPr>
          <p:spPr>
            <a:xfrm>
              <a:off x="6457950" y="3238500"/>
              <a:ext cx="0" cy="8985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5" name="Shape 465"/>
            <p:cNvCxnSpPr/>
            <p:nvPr/>
          </p:nvCxnSpPr>
          <p:spPr>
            <a:xfrm>
              <a:off x="17176750" y="2486025"/>
              <a:ext cx="3175" cy="22812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6" name="Shape 466"/>
            <p:cNvCxnSpPr/>
            <p:nvPr/>
          </p:nvCxnSpPr>
          <p:spPr>
            <a:xfrm>
              <a:off x="14398625" y="9740900"/>
              <a:ext cx="0" cy="27368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7" name="Shape 467"/>
            <p:cNvCxnSpPr/>
            <p:nvPr/>
          </p:nvCxnSpPr>
          <p:spPr>
            <a:xfrm>
              <a:off x="2970212" y="2992437"/>
              <a:ext cx="574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468" name="Shape 468"/>
            <p:cNvGrpSpPr/>
            <p:nvPr/>
          </p:nvGrpSpPr>
          <p:grpSpPr>
            <a:xfrm>
              <a:off x="7864475" y="7615237"/>
              <a:ext cx="1144587" cy="1038227"/>
              <a:chOff x="2298700" y="6643687"/>
              <a:chExt cx="2606675" cy="855663"/>
            </a:xfrm>
          </p:grpSpPr>
          <p:cxnSp>
            <p:nvCxnSpPr>
              <p:cNvPr id="469" name="Shape 469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0" name="Shape 470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1" name="Shape 471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2" name="Shape 472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3" name="Shape 473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4" name="Shape 474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475" name="Shape 475"/>
            <p:cNvGrpSpPr/>
            <p:nvPr/>
          </p:nvGrpSpPr>
          <p:grpSpPr>
            <a:xfrm>
              <a:off x="9009062" y="7586662"/>
              <a:ext cx="1824037" cy="1023937"/>
              <a:chOff x="2298700" y="6643687"/>
              <a:chExt cx="2606675" cy="866775"/>
            </a:xfrm>
          </p:grpSpPr>
          <p:cxnSp>
            <p:nvCxnSpPr>
              <p:cNvPr id="476" name="Shape 476"/>
              <p:cNvCxnSpPr/>
              <p:nvPr/>
            </p:nvCxnSpPr>
            <p:spPr>
              <a:xfrm>
                <a:off x="2316162" y="7510462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7" name="Shape 477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8" name="Shape 478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9" name="Shape 479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0" name="Shape 480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1" name="Shape 481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482" name="Shape 482"/>
            <p:cNvGrpSpPr/>
            <p:nvPr/>
          </p:nvGrpSpPr>
          <p:grpSpPr>
            <a:xfrm>
              <a:off x="11417300" y="7612062"/>
              <a:ext cx="2005012" cy="966787"/>
              <a:chOff x="2298700" y="6642100"/>
              <a:chExt cx="2606675" cy="857250"/>
            </a:xfrm>
          </p:grpSpPr>
          <p:cxnSp>
            <p:nvCxnSpPr>
              <p:cNvPr id="483" name="Shape 483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4" name="Shape 484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5" name="Shape 485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6" name="Shape 486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7" name="Shape 487"/>
              <p:cNvCxnSpPr/>
              <p:nvPr/>
            </p:nvCxnSpPr>
            <p:spPr>
              <a:xfrm>
                <a:off x="2298700" y="664210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8" name="Shape 488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489" name="Shape 489"/>
            <p:cNvCxnSpPr/>
            <p:nvPr/>
          </p:nvCxnSpPr>
          <p:spPr>
            <a:xfrm>
              <a:off x="6159500" y="3602037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0" name="Shape 490"/>
            <p:cNvCxnSpPr/>
            <p:nvPr/>
          </p:nvCxnSpPr>
          <p:spPr>
            <a:xfrm flipH="1" rot="10800000">
              <a:off x="4635500" y="3586162"/>
              <a:ext cx="1524000" cy="15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1" name="Shape 491"/>
            <p:cNvCxnSpPr/>
            <p:nvPr/>
          </p:nvCxnSpPr>
          <p:spPr>
            <a:xfrm>
              <a:off x="6670675" y="4437062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2" name="Shape 492"/>
            <p:cNvCxnSpPr/>
            <p:nvPr/>
          </p:nvCxnSpPr>
          <p:spPr>
            <a:xfrm>
              <a:off x="7077075" y="4437062"/>
              <a:ext cx="8039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3" name="Shape 493"/>
            <p:cNvCxnSpPr/>
            <p:nvPr/>
          </p:nvCxnSpPr>
          <p:spPr>
            <a:xfrm flipH="1" rot="10800000">
              <a:off x="15133638" y="3533775"/>
              <a:ext cx="51117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4" name="Shape 494"/>
            <p:cNvCxnSpPr/>
            <p:nvPr/>
          </p:nvCxnSpPr>
          <p:spPr>
            <a:xfrm>
              <a:off x="15632113" y="3502025"/>
              <a:ext cx="13223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5" name="Shape 495"/>
            <p:cNvCxnSpPr/>
            <p:nvPr/>
          </p:nvCxnSpPr>
          <p:spPr>
            <a:xfrm>
              <a:off x="12195175" y="11201400"/>
              <a:ext cx="21240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6" name="Shape 496"/>
            <p:cNvCxnSpPr/>
            <p:nvPr/>
          </p:nvCxnSpPr>
          <p:spPr>
            <a:xfrm rot="10800000">
              <a:off x="16967200" y="3470275"/>
              <a:ext cx="450850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7" name="Shape 497"/>
            <p:cNvCxnSpPr/>
            <p:nvPr/>
          </p:nvCxnSpPr>
          <p:spPr>
            <a:xfrm>
              <a:off x="6556375" y="3887787"/>
              <a:ext cx="89122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498" name="Shape 498"/>
            <p:cNvCxnSpPr/>
            <p:nvPr/>
          </p:nvCxnSpPr>
          <p:spPr>
            <a:xfrm>
              <a:off x="6461125" y="3238500"/>
              <a:ext cx="107188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499" name="Shape 499"/>
            <p:cNvCxnSpPr/>
            <p:nvPr/>
          </p:nvCxnSpPr>
          <p:spPr>
            <a:xfrm>
              <a:off x="10671175" y="9740900"/>
              <a:ext cx="0" cy="3086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0" name="Shape 500"/>
            <p:cNvCxnSpPr/>
            <p:nvPr/>
          </p:nvCxnSpPr>
          <p:spPr>
            <a:xfrm flipH="1">
              <a:off x="14624050" y="5105400"/>
              <a:ext cx="19050" cy="19748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501" name="Shape 501"/>
            <p:cNvGrpSpPr/>
            <p:nvPr/>
          </p:nvGrpSpPr>
          <p:grpSpPr>
            <a:xfrm>
              <a:off x="6286500" y="4767262"/>
              <a:ext cx="6097587" cy="1511300"/>
              <a:chOff x="4635500" y="4767262"/>
              <a:chExt cx="13131800" cy="1511300"/>
            </a:xfrm>
          </p:grpSpPr>
          <p:cxnSp>
            <p:nvCxnSpPr>
              <p:cNvPr id="502" name="Shape 502"/>
              <p:cNvCxnSpPr/>
              <p:nvPr/>
            </p:nvCxnSpPr>
            <p:spPr>
              <a:xfrm>
                <a:off x="9383712" y="5443537"/>
                <a:ext cx="511175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3" name="Shape 503"/>
              <p:cNvCxnSpPr/>
              <p:nvPr/>
            </p:nvCxnSpPr>
            <p:spPr>
              <a:xfrm>
                <a:off x="4635500" y="5426075"/>
                <a:ext cx="47482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4" name="Shape 504"/>
              <p:cNvCxnSpPr/>
              <p:nvPr/>
            </p:nvCxnSpPr>
            <p:spPr>
              <a:xfrm>
                <a:off x="9894887" y="6278562"/>
                <a:ext cx="7683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5" name="Shape 505"/>
              <p:cNvCxnSpPr/>
              <p:nvPr/>
            </p:nvCxnSpPr>
            <p:spPr>
              <a:xfrm>
                <a:off x="10301287" y="6278562"/>
                <a:ext cx="37179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6" name="Shape 506"/>
              <p:cNvCxnSpPr/>
              <p:nvPr/>
            </p:nvCxnSpPr>
            <p:spPr>
              <a:xfrm flipH="1" rot="10800000">
                <a:off x="14019213" y="5375275"/>
                <a:ext cx="511175" cy="8794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7" name="Shape 507"/>
              <p:cNvCxnSpPr/>
              <p:nvPr/>
            </p:nvCxnSpPr>
            <p:spPr>
              <a:xfrm>
                <a:off x="14530388" y="5375275"/>
                <a:ext cx="3236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8" name="Shape 508"/>
              <p:cNvCxnSpPr/>
              <p:nvPr/>
            </p:nvCxnSpPr>
            <p:spPr>
              <a:xfrm>
                <a:off x="9656762" y="5778500"/>
                <a:ext cx="45069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lg" w="lg" type="triangle"/>
                <a:tailEnd len="lg" w="lg" type="triangle"/>
              </a:ln>
            </p:spPr>
          </p:cxnSp>
          <p:sp>
            <p:nvSpPr>
              <p:cNvPr id="509" name="Shape 509"/>
              <p:cNvSpPr txBox="1"/>
              <p:nvPr/>
            </p:nvSpPr>
            <p:spPr>
              <a:xfrm>
                <a:off x="10766425" y="4767262"/>
                <a:ext cx="2216150" cy="8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Rambla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t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CAS</a:t>
                </a: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endParaRPr>
              </a:p>
            </p:txBody>
          </p:sp>
        </p:grpSp>
        <p:cxnSp>
          <p:nvCxnSpPr>
            <p:cNvPr id="510" name="Shape 510"/>
            <p:cNvCxnSpPr/>
            <p:nvPr/>
          </p:nvCxnSpPr>
          <p:spPr>
            <a:xfrm>
              <a:off x="15465425" y="2332037"/>
              <a:ext cx="1587" cy="2435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11" name="Shape 511"/>
            <p:cNvSpPr txBox="1"/>
            <p:nvPr/>
          </p:nvSpPr>
          <p:spPr>
            <a:xfrm>
              <a:off x="15644813" y="1952625"/>
              <a:ext cx="1404937" cy="6937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RP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512" name="Shape 512"/>
            <p:cNvCxnSpPr/>
            <p:nvPr/>
          </p:nvCxnSpPr>
          <p:spPr>
            <a:xfrm>
              <a:off x="10771187" y="5065712"/>
              <a:ext cx="0" cy="18827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3" name="Shape 513"/>
            <p:cNvCxnSpPr/>
            <p:nvPr/>
          </p:nvCxnSpPr>
          <p:spPr>
            <a:xfrm rot="10800000">
              <a:off x="15532100" y="2708275"/>
              <a:ext cx="14541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514" name="Shape 514"/>
            <p:cNvCxnSpPr/>
            <p:nvPr/>
          </p:nvCxnSpPr>
          <p:spPr>
            <a:xfrm flipH="1">
              <a:off x="8577262" y="10553700"/>
              <a:ext cx="20542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515" name="Shape 515"/>
            <p:cNvCxnSpPr/>
            <p:nvPr/>
          </p:nvCxnSpPr>
          <p:spPr>
            <a:xfrm>
              <a:off x="8585200" y="5319712"/>
              <a:ext cx="0" cy="55070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6" name="Shape 516"/>
            <p:cNvCxnSpPr/>
            <p:nvPr/>
          </p:nvCxnSpPr>
          <p:spPr>
            <a:xfrm flipH="1">
              <a:off x="10915650" y="5168900"/>
              <a:ext cx="14303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517" name="Shape 517"/>
            <p:cNvCxnSpPr/>
            <p:nvPr/>
          </p:nvCxnSpPr>
          <p:spPr>
            <a:xfrm>
              <a:off x="12526962" y="4711700"/>
              <a:ext cx="9525" cy="5842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8" name="Shape 518"/>
            <p:cNvCxnSpPr/>
            <p:nvPr/>
          </p:nvCxnSpPr>
          <p:spPr>
            <a:xfrm>
              <a:off x="12426950" y="5387975"/>
              <a:ext cx="204787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9" name="Shape 519"/>
            <p:cNvCxnSpPr/>
            <p:nvPr/>
          </p:nvCxnSpPr>
          <p:spPr>
            <a:xfrm>
              <a:off x="12631737" y="6223000"/>
              <a:ext cx="3095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0" name="Shape 520"/>
            <p:cNvCxnSpPr/>
            <p:nvPr/>
          </p:nvCxnSpPr>
          <p:spPr>
            <a:xfrm>
              <a:off x="12795250" y="6223000"/>
              <a:ext cx="17462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1" name="Shape 521"/>
            <p:cNvCxnSpPr/>
            <p:nvPr/>
          </p:nvCxnSpPr>
          <p:spPr>
            <a:xfrm flipH="1" rot="10800000">
              <a:off x="14544675" y="5319712"/>
              <a:ext cx="20637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2" name="Shape 522"/>
            <p:cNvCxnSpPr/>
            <p:nvPr/>
          </p:nvCxnSpPr>
          <p:spPr>
            <a:xfrm>
              <a:off x="14751050" y="5319712"/>
              <a:ext cx="13017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3" name="Shape 523"/>
            <p:cNvCxnSpPr/>
            <p:nvPr/>
          </p:nvCxnSpPr>
          <p:spPr>
            <a:xfrm>
              <a:off x="12536487" y="5722937"/>
              <a:ext cx="21066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524" name="Shape 524"/>
            <p:cNvSpPr txBox="1"/>
            <p:nvPr/>
          </p:nvSpPr>
          <p:spPr>
            <a:xfrm>
              <a:off x="12947650" y="4711700"/>
              <a:ext cx="1309687" cy="868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CAS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grpSp>
          <p:nvGrpSpPr>
            <p:cNvPr id="525" name="Shape 525"/>
            <p:cNvGrpSpPr/>
            <p:nvPr/>
          </p:nvGrpSpPr>
          <p:grpSpPr>
            <a:xfrm>
              <a:off x="13204825" y="7589836"/>
              <a:ext cx="1050925" cy="966788"/>
              <a:chOff x="2298700" y="6643687"/>
              <a:chExt cx="2606675" cy="855663"/>
            </a:xfrm>
          </p:grpSpPr>
          <p:cxnSp>
            <p:nvCxnSpPr>
              <p:cNvPr id="526" name="Shape 526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7" name="Shape 527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8" name="Shape 528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9" name="Shape 529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30" name="Shape 530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31" name="Shape 531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532" name="Shape 532"/>
            <p:cNvGrpSpPr/>
            <p:nvPr/>
          </p:nvGrpSpPr>
          <p:grpSpPr>
            <a:xfrm>
              <a:off x="14430374" y="10629900"/>
              <a:ext cx="1531937" cy="1047751"/>
              <a:chOff x="9178925" y="10675937"/>
              <a:chExt cx="3055937" cy="1062038"/>
            </a:xfrm>
          </p:grpSpPr>
          <p:sp>
            <p:nvSpPr>
              <p:cNvPr id="533" name="Shape 533"/>
              <p:cNvSpPr txBox="1"/>
              <p:nvPr/>
            </p:nvSpPr>
            <p:spPr>
              <a:xfrm>
                <a:off x="9474200" y="10988675"/>
                <a:ext cx="2652712" cy="515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Rambla"/>
                  <a:buNone/>
                </a:pPr>
                <a:r>
                  <a:rPr b="0" i="0" lang="en-US" sz="16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VALID</a:t>
                </a:r>
                <a:r>
                  <a:rPr b="0" i="0" lang="en-US" sz="20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 </a:t>
                </a:r>
                <a:r>
                  <a:rPr b="0" i="0" lang="en-US" sz="16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DATA</a:t>
                </a: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endParaRPr>
              </a:p>
            </p:txBody>
          </p:sp>
          <p:cxnSp>
            <p:nvCxnSpPr>
              <p:cNvPr id="534" name="Shape 534"/>
              <p:cNvCxnSpPr/>
              <p:nvPr/>
            </p:nvCxnSpPr>
            <p:spPr>
              <a:xfrm flipH="1" rot="10800000">
                <a:off x="9178925" y="10702925"/>
                <a:ext cx="303212" cy="5651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35" name="Shape 535"/>
              <p:cNvCxnSpPr/>
              <p:nvPr/>
            </p:nvCxnSpPr>
            <p:spPr>
              <a:xfrm>
                <a:off x="9178925" y="11268075"/>
                <a:ext cx="295275" cy="4556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36" name="Shape 536"/>
              <p:cNvCxnSpPr/>
              <p:nvPr/>
            </p:nvCxnSpPr>
            <p:spPr>
              <a:xfrm>
                <a:off x="9474200" y="10702925"/>
                <a:ext cx="18764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37" name="Shape 537"/>
              <p:cNvCxnSpPr/>
              <p:nvPr/>
            </p:nvCxnSpPr>
            <p:spPr>
              <a:xfrm>
                <a:off x="9521825" y="11723687"/>
                <a:ext cx="18367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38" name="Shape 538"/>
              <p:cNvCxnSpPr/>
              <p:nvPr/>
            </p:nvCxnSpPr>
            <p:spPr>
              <a:xfrm>
                <a:off x="10728325" y="11737975"/>
                <a:ext cx="10731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39" name="Shape 539"/>
              <p:cNvCxnSpPr/>
              <p:nvPr/>
            </p:nvCxnSpPr>
            <p:spPr>
              <a:xfrm flipH="1" rot="10800000">
                <a:off x="11831637" y="11268075"/>
                <a:ext cx="403225" cy="4556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40" name="Shape 540"/>
              <p:cNvCxnSpPr/>
              <p:nvPr/>
            </p:nvCxnSpPr>
            <p:spPr>
              <a:xfrm>
                <a:off x="11769725" y="10675937"/>
                <a:ext cx="465137" cy="5921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41" name="Shape 541"/>
              <p:cNvCxnSpPr/>
              <p:nvPr/>
            </p:nvCxnSpPr>
            <p:spPr>
              <a:xfrm>
                <a:off x="10669587" y="10707687"/>
                <a:ext cx="10747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542" name="Shape 542"/>
            <p:cNvCxnSpPr/>
            <p:nvPr/>
          </p:nvCxnSpPr>
          <p:spPr>
            <a:xfrm>
              <a:off x="14112875" y="7589837"/>
              <a:ext cx="17621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43" name="Shape 543"/>
            <p:cNvCxnSpPr/>
            <p:nvPr/>
          </p:nvCxnSpPr>
          <p:spPr>
            <a:xfrm>
              <a:off x="14035088" y="8532812"/>
              <a:ext cx="17621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44" name="Shape 544"/>
            <p:cNvCxnSpPr/>
            <p:nvPr/>
          </p:nvCxnSpPr>
          <p:spPr>
            <a:xfrm rot="10800000">
              <a:off x="12446000" y="10414000"/>
              <a:ext cx="20542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545" name="Shape 545"/>
            <p:cNvSpPr txBox="1"/>
            <p:nvPr/>
          </p:nvSpPr>
          <p:spPr>
            <a:xfrm>
              <a:off x="12795250" y="9547225"/>
              <a:ext cx="1404937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CAC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</p:grpSp>
      <p:sp>
        <p:nvSpPr>
          <p:cNvPr id="546" name="Shape 546"/>
          <p:cNvSpPr txBox="1"/>
          <p:nvPr/>
        </p:nvSpPr>
        <p:spPr>
          <a:xfrm>
            <a:off x="6389687" y="3124200"/>
            <a:ext cx="2601912" cy="233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b="0" baseline="-2500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RР </a:t>
            </a:r>
            <a:r>
              <a:rPr b="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време за зареждане на RAS шината (pre-charge);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b="0" baseline="-2500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CP </a:t>
            </a:r>
            <a:r>
              <a:rPr b="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време за зареждане на CAS шината (pre-charge);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b="0" baseline="-2500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CAS </a:t>
            </a:r>
            <a:r>
              <a:rPr b="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време за CAS=low;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b="0" baseline="-2500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CAC </a:t>
            </a:r>
            <a:r>
              <a:rPr b="0" i="0" lang="en-US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мин.време на CAS за поява на VALID DATA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48" name="Shape 54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idx="1" type="subTitle"/>
          </p:nvPr>
        </p:nvSpPr>
        <p:spPr>
          <a:xfrm>
            <a:off x="304800" y="838200"/>
            <a:ext cx="85344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(DYNAMIC RAM)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Операция запис:</a:t>
            </a:r>
          </a:p>
        </p:txBody>
      </p:sp>
      <p:grpSp>
        <p:nvGrpSpPr>
          <p:cNvPr id="556" name="Shape 556"/>
          <p:cNvGrpSpPr/>
          <p:nvPr/>
        </p:nvGrpSpPr>
        <p:grpSpPr>
          <a:xfrm>
            <a:off x="1509712" y="1262062"/>
            <a:ext cx="6248400" cy="4954587"/>
            <a:chOff x="2378075" y="1784350"/>
            <a:chExt cx="15619412" cy="13339763"/>
          </a:xfrm>
        </p:grpSpPr>
        <p:sp>
          <p:nvSpPr>
            <p:cNvPr id="557" name="Shape 557"/>
            <p:cNvSpPr txBox="1"/>
            <p:nvPr/>
          </p:nvSpPr>
          <p:spPr>
            <a:xfrm>
              <a:off x="9832975" y="11010900"/>
              <a:ext cx="1404937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WP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58" name="Shape 558"/>
            <p:cNvSpPr txBox="1"/>
            <p:nvPr/>
          </p:nvSpPr>
          <p:spPr>
            <a:xfrm>
              <a:off x="8218487" y="9642475"/>
              <a:ext cx="1404937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WCS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59" name="Shape 559"/>
            <p:cNvSpPr txBox="1"/>
            <p:nvPr/>
          </p:nvSpPr>
          <p:spPr>
            <a:xfrm>
              <a:off x="8493125" y="5778500"/>
              <a:ext cx="1404937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ASC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60" name="Shape 560"/>
            <p:cNvSpPr txBox="1"/>
            <p:nvPr/>
          </p:nvSpPr>
          <p:spPr>
            <a:xfrm>
              <a:off x="10091737" y="3101975"/>
              <a:ext cx="2216150" cy="8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RAS</a:t>
              </a:r>
            </a:p>
          </p:txBody>
        </p:sp>
        <p:sp>
          <p:nvSpPr>
            <p:cNvPr id="561" name="Shape 561"/>
            <p:cNvSpPr txBox="1"/>
            <p:nvPr/>
          </p:nvSpPr>
          <p:spPr>
            <a:xfrm>
              <a:off x="10301287" y="2332037"/>
              <a:ext cx="2216150" cy="674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RC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62" name="Shape 562"/>
            <p:cNvSpPr txBox="1"/>
            <p:nvPr/>
          </p:nvSpPr>
          <p:spPr>
            <a:xfrm>
              <a:off x="5956300" y="7905750"/>
              <a:ext cx="5062537" cy="801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ред.            кол.</a:t>
              </a:r>
            </a:p>
          </p:txBody>
        </p:sp>
        <p:sp>
          <p:nvSpPr>
            <p:cNvPr id="563" name="Shape 563"/>
            <p:cNvSpPr txBox="1"/>
            <p:nvPr/>
          </p:nvSpPr>
          <p:spPr>
            <a:xfrm>
              <a:off x="2378075" y="3238500"/>
              <a:ext cx="2095500" cy="11334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RAS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CAS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ADDR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 input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grpSp>
          <p:nvGrpSpPr>
            <p:cNvPr id="564" name="Shape 564"/>
            <p:cNvGrpSpPr/>
            <p:nvPr/>
          </p:nvGrpSpPr>
          <p:grpSpPr>
            <a:xfrm>
              <a:off x="4900612" y="7605712"/>
              <a:ext cx="2119312" cy="1117602"/>
              <a:chOff x="2298700" y="6643687"/>
              <a:chExt cx="2606675" cy="855663"/>
            </a:xfrm>
          </p:grpSpPr>
          <p:cxnSp>
            <p:nvCxnSpPr>
              <p:cNvPr id="565" name="Shape 565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66" name="Shape 566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67" name="Shape 567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68" name="Shape 568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69" name="Shape 569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70" name="Shape 570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571" name="Shape 571"/>
            <p:cNvGrpSpPr/>
            <p:nvPr/>
          </p:nvGrpSpPr>
          <p:grpSpPr>
            <a:xfrm>
              <a:off x="6981825" y="7615237"/>
              <a:ext cx="1574800" cy="1063627"/>
              <a:chOff x="2298700" y="6643687"/>
              <a:chExt cx="2606675" cy="855663"/>
            </a:xfrm>
          </p:grpSpPr>
          <p:cxnSp>
            <p:nvCxnSpPr>
              <p:cNvPr id="572" name="Shape 572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73" name="Shape 573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74" name="Shape 574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75" name="Shape 575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76" name="Shape 576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77" name="Shape 577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578" name="Shape 578"/>
            <p:cNvCxnSpPr/>
            <p:nvPr/>
          </p:nvCxnSpPr>
          <p:spPr>
            <a:xfrm>
              <a:off x="12047537" y="7605712"/>
              <a:ext cx="34210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79" name="Shape 579"/>
            <p:cNvCxnSpPr/>
            <p:nvPr/>
          </p:nvCxnSpPr>
          <p:spPr>
            <a:xfrm>
              <a:off x="12433300" y="8604250"/>
              <a:ext cx="35242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0" name="Shape 580"/>
            <p:cNvCxnSpPr/>
            <p:nvPr/>
          </p:nvCxnSpPr>
          <p:spPr>
            <a:xfrm rot="10800000">
              <a:off x="7986712" y="9998075"/>
              <a:ext cx="314325" cy="11239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1" name="Shape 581"/>
            <p:cNvCxnSpPr/>
            <p:nvPr/>
          </p:nvCxnSpPr>
          <p:spPr>
            <a:xfrm>
              <a:off x="4733925" y="10012362"/>
              <a:ext cx="32527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2" name="Shape 582"/>
            <p:cNvCxnSpPr/>
            <p:nvPr/>
          </p:nvCxnSpPr>
          <p:spPr>
            <a:xfrm>
              <a:off x="2635250" y="9231312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3" name="Shape 583"/>
            <p:cNvCxnSpPr/>
            <p:nvPr/>
          </p:nvCxnSpPr>
          <p:spPr>
            <a:xfrm>
              <a:off x="17422813" y="4413250"/>
              <a:ext cx="574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4" name="Shape 584"/>
            <p:cNvCxnSpPr/>
            <p:nvPr/>
          </p:nvCxnSpPr>
          <p:spPr>
            <a:xfrm>
              <a:off x="2782887" y="5073650"/>
              <a:ext cx="6524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5" name="Shape 585"/>
            <p:cNvCxnSpPr/>
            <p:nvPr/>
          </p:nvCxnSpPr>
          <p:spPr>
            <a:xfrm flipH="1" rot="10800000">
              <a:off x="12472987" y="13595350"/>
              <a:ext cx="5334000" cy="142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6" name="Shape 586"/>
            <p:cNvCxnSpPr/>
            <p:nvPr/>
          </p:nvCxnSpPr>
          <p:spPr>
            <a:xfrm>
              <a:off x="4664075" y="13595350"/>
              <a:ext cx="4043362" cy="12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587" name="Shape 587"/>
            <p:cNvGrpSpPr/>
            <p:nvPr/>
          </p:nvGrpSpPr>
          <p:grpSpPr>
            <a:xfrm>
              <a:off x="8582024" y="13003212"/>
              <a:ext cx="4029075" cy="1076326"/>
              <a:chOff x="8355012" y="13003212"/>
              <a:chExt cx="2636837" cy="1076326"/>
            </a:xfrm>
          </p:grpSpPr>
          <p:sp>
            <p:nvSpPr>
              <p:cNvPr id="588" name="Shape 588"/>
              <p:cNvSpPr txBox="1"/>
              <p:nvPr/>
            </p:nvSpPr>
            <p:spPr>
              <a:xfrm>
                <a:off x="8394700" y="13217525"/>
                <a:ext cx="2451100" cy="619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Rambla"/>
                  <a:buNone/>
                </a:pPr>
                <a:r>
                  <a:rPr b="0" i="0" lang="en-US" sz="14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VALID</a:t>
                </a:r>
                <a:r>
                  <a:rPr b="0" i="0" lang="en-US" sz="16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 DATA IN</a:t>
                </a: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endParaRPr>
              </a:p>
            </p:txBody>
          </p:sp>
          <p:cxnSp>
            <p:nvCxnSpPr>
              <p:cNvPr id="589" name="Shape 589"/>
              <p:cNvCxnSpPr/>
              <p:nvPr/>
            </p:nvCxnSpPr>
            <p:spPr>
              <a:xfrm flipH="1" rot="10800000">
                <a:off x="8355012" y="13044488"/>
                <a:ext cx="303212" cy="5651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90" name="Shape 590"/>
              <p:cNvCxnSpPr/>
              <p:nvPr/>
            </p:nvCxnSpPr>
            <p:spPr>
              <a:xfrm>
                <a:off x="8362950" y="13609638"/>
                <a:ext cx="295275" cy="4556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91" name="Shape 591"/>
              <p:cNvCxnSpPr/>
              <p:nvPr/>
            </p:nvCxnSpPr>
            <p:spPr>
              <a:xfrm>
                <a:off x="8650287" y="13044487"/>
                <a:ext cx="18764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92" name="Shape 592"/>
              <p:cNvCxnSpPr/>
              <p:nvPr/>
            </p:nvCxnSpPr>
            <p:spPr>
              <a:xfrm>
                <a:off x="8689975" y="14065250"/>
                <a:ext cx="18367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93" name="Shape 593"/>
              <p:cNvCxnSpPr/>
              <p:nvPr/>
            </p:nvCxnSpPr>
            <p:spPr>
              <a:xfrm>
                <a:off x="9404350" y="14079538"/>
                <a:ext cx="10731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94" name="Shape 594"/>
              <p:cNvCxnSpPr/>
              <p:nvPr/>
            </p:nvCxnSpPr>
            <p:spPr>
              <a:xfrm flipH="1" rot="10800000">
                <a:off x="10526712" y="13609636"/>
                <a:ext cx="403225" cy="4556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95" name="Shape 595"/>
              <p:cNvCxnSpPr/>
              <p:nvPr/>
            </p:nvCxnSpPr>
            <p:spPr>
              <a:xfrm>
                <a:off x="10526712" y="13003212"/>
                <a:ext cx="465137" cy="5921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96" name="Shape 596"/>
              <p:cNvCxnSpPr/>
              <p:nvPr/>
            </p:nvCxnSpPr>
            <p:spPr>
              <a:xfrm>
                <a:off x="9404350" y="13017500"/>
                <a:ext cx="10747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597" name="Shape 597"/>
            <p:cNvCxnSpPr/>
            <p:nvPr/>
          </p:nvCxnSpPr>
          <p:spPr>
            <a:xfrm flipH="1">
              <a:off x="6416675" y="3238500"/>
              <a:ext cx="41275" cy="6159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8" name="Shape 598"/>
            <p:cNvCxnSpPr/>
            <p:nvPr/>
          </p:nvCxnSpPr>
          <p:spPr>
            <a:xfrm>
              <a:off x="17176750" y="2486025"/>
              <a:ext cx="3175" cy="22812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9" name="Shape 599"/>
            <p:cNvCxnSpPr/>
            <p:nvPr/>
          </p:nvCxnSpPr>
          <p:spPr>
            <a:xfrm flipH="1" rot="-5400000">
              <a:off x="11837193" y="10992643"/>
              <a:ext cx="2095500" cy="619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0" name="Shape 600"/>
            <p:cNvCxnSpPr/>
            <p:nvPr/>
          </p:nvCxnSpPr>
          <p:spPr>
            <a:xfrm>
              <a:off x="9383712" y="5443537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1" name="Shape 601"/>
            <p:cNvCxnSpPr/>
            <p:nvPr/>
          </p:nvCxnSpPr>
          <p:spPr>
            <a:xfrm>
              <a:off x="4635500" y="5426075"/>
              <a:ext cx="47482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2" name="Shape 602"/>
            <p:cNvCxnSpPr/>
            <p:nvPr/>
          </p:nvCxnSpPr>
          <p:spPr>
            <a:xfrm>
              <a:off x="9894887" y="6278562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3" name="Shape 603"/>
            <p:cNvCxnSpPr/>
            <p:nvPr/>
          </p:nvCxnSpPr>
          <p:spPr>
            <a:xfrm>
              <a:off x="10301287" y="6278562"/>
              <a:ext cx="37179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4" name="Shape 604"/>
            <p:cNvCxnSpPr/>
            <p:nvPr/>
          </p:nvCxnSpPr>
          <p:spPr>
            <a:xfrm flipH="1" rot="10800000">
              <a:off x="14019213" y="5375275"/>
              <a:ext cx="51117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5" name="Shape 605"/>
            <p:cNvCxnSpPr/>
            <p:nvPr/>
          </p:nvCxnSpPr>
          <p:spPr>
            <a:xfrm>
              <a:off x="2828925" y="3238500"/>
              <a:ext cx="574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6" name="Shape 606"/>
            <p:cNvCxnSpPr/>
            <p:nvPr/>
          </p:nvCxnSpPr>
          <p:spPr>
            <a:xfrm>
              <a:off x="14530388" y="5375275"/>
              <a:ext cx="32369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607" name="Shape 607"/>
            <p:cNvGrpSpPr/>
            <p:nvPr/>
          </p:nvGrpSpPr>
          <p:grpSpPr>
            <a:xfrm>
              <a:off x="8086725" y="7615237"/>
              <a:ext cx="2005012" cy="1038227"/>
              <a:chOff x="2298700" y="6643687"/>
              <a:chExt cx="2606675" cy="855663"/>
            </a:xfrm>
          </p:grpSpPr>
          <p:cxnSp>
            <p:nvCxnSpPr>
              <p:cNvPr id="608" name="Shape 608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09" name="Shape 609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10" name="Shape 610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11" name="Shape 611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12" name="Shape 612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13" name="Shape 613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14" name="Shape 614"/>
            <p:cNvGrpSpPr/>
            <p:nvPr/>
          </p:nvGrpSpPr>
          <p:grpSpPr>
            <a:xfrm>
              <a:off x="10091737" y="7615237"/>
              <a:ext cx="2425700" cy="1012827"/>
              <a:chOff x="2298700" y="6643687"/>
              <a:chExt cx="2606675" cy="855663"/>
            </a:xfrm>
          </p:grpSpPr>
          <p:cxnSp>
            <p:nvCxnSpPr>
              <p:cNvPr id="615" name="Shape 615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16" name="Shape 616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17" name="Shape 617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18" name="Shape 618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19" name="Shape 619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20" name="Shape 620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21" name="Shape 621"/>
            <p:cNvGrpSpPr/>
            <p:nvPr/>
          </p:nvGrpSpPr>
          <p:grpSpPr>
            <a:xfrm>
              <a:off x="15482887" y="7605712"/>
              <a:ext cx="2005012" cy="998538"/>
              <a:chOff x="2298700" y="6643687"/>
              <a:chExt cx="2606675" cy="855663"/>
            </a:xfrm>
          </p:grpSpPr>
          <p:cxnSp>
            <p:nvCxnSpPr>
              <p:cNvPr id="622" name="Shape 622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23" name="Shape 623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24" name="Shape 624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25" name="Shape 625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26" name="Shape 626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27" name="Shape 627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628" name="Shape 628"/>
            <p:cNvCxnSpPr/>
            <p:nvPr/>
          </p:nvCxnSpPr>
          <p:spPr>
            <a:xfrm>
              <a:off x="6159500" y="3602037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29" name="Shape 629"/>
            <p:cNvCxnSpPr/>
            <p:nvPr/>
          </p:nvCxnSpPr>
          <p:spPr>
            <a:xfrm flipH="1" rot="10800000">
              <a:off x="4635500" y="3586162"/>
              <a:ext cx="1524000" cy="15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30" name="Shape 630"/>
            <p:cNvCxnSpPr/>
            <p:nvPr/>
          </p:nvCxnSpPr>
          <p:spPr>
            <a:xfrm>
              <a:off x="6670675" y="4437062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31" name="Shape 631"/>
            <p:cNvCxnSpPr/>
            <p:nvPr/>
          </p:nvCxnSpPr>
          <p:spPr>
            <a:xfrm>
              <a:off x="7077075" y="4437062"/>
              <a:ext cx="8039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32" name="Shape 632"/>
            <p:cNvCxnSpPr/>
            <p:nvPr/>
          </p:nvCxnSpPr>
          <p:spPr>
            <a:xfrm flipH="1" rot="10800000">
              <a:off x="15133638" y="3533775"/>
              <a:ext cx="51117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33" name="Shape 633"/>
            <p:cNvCxnSpPr/>
            <p:nvPr/>
          </p:nvCxnSpPr>
          <p:spPr>
            <a:xfrm>
              <a:off x="15632113" y="3502025"/>
              <a:ext cx="13223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34" name="Shape 634"/>
            <p:cNvCxnSpPr/>
            <p:nvPr/>
          </p:nvCxnSpPr>
          <p:spPr>
            <a:xfrm>
              <a:off x="8326437" y="11122025"/>
              <a:ext cx="44434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35" name="Shape 635"/>
            <p:cNvCxnSpPr/>
            <p:nvPr/>
          </p:nvCxnSpPr>
          <p:spPr>
            <a:xfrm rot="10800000">
              <a:off x="16967200" y="3470275"/>
              <a:ext cx="450850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36" name="Shape 636"/>
            <p:cNvCxnSpPr/>
            <p:nvPr/>
          </p:nvCxnSpPr>
          <p:spPr>
            <a:xfrm>
              <a:off x="6556375" y="3887787"/>
              <a:ext cx="89122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637" name="Shape 637"/>
            <p:cNvCxnSpPr/>
            <p:nvPr/>
          </p:nvCxnSpPr>
          <p:spPr>
            <a:xfrm>
              <a:off x="6461125" y="3238500"/>
              <a:ext cx="107188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638" name="Shape 638"/>
            <p:cNvCxnSpPr/>
            <p:nvPr/>
          </p:nvCxnSpPr>
          <p:spPr>
            <a:xfrm>
              <a:off x="9656762" y="5778500"/>
              <a:ext cx="45069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639" name="Shape 639"/>
            <p:cNvCxnSpPr/>
            <p:nvPr/>
          </p:nvCxnSpPr>
          <p:spPr>
            <a:xfrm rot="5400000">
              <a:off x="5529262" y="9193212"/>
              <a:ext cx="8212137" cy="365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0" name="Shape 640"/>
            <p:cNvCxnSpPr/>
            <p:nvPr/>
          </p:nvCxnSpPr>
          <p:spPr>
            <a:xfrm flipH="1">
              <a:off x="14147800" y="5105400"/>
              <a:ext cx="19050" cy="19748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41" name="Shape 641"/>
            <p:cNvSpPr txBox="1"/>
            <p:nvPr/>
          </p:nvSpPr>
          <p:spPr>
            <a:xfrm>
              <a:off x="10766425" y="4767262"/>
              <a:ext cx="2216150" cy="8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CAS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642" name="Shape 642"/>
            <p:cNvCxnSpPr/>
            <p:nvPr/>
          </p:nvCxnSpPr>
          <p:spPr>
            <a:xfrm>
              <a:off x="15465425" y="2332037"/>
              <a:ext cx="1587" cy="2435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3" name="Shape 643"/>
            <p:cNvCxnSpPr/>
            <p:nvPr/>
          </p:nvCxnSpPr>
          <p:spPr>
            <a:xfrm flipH="1">
              <a:off x="5684837" y="6794500"/>
              <a:ext cx="7731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644" name="Shape 644"/>
            <p:cNvSpPr txBox="1"/>
            <p:nvPr/>
          </p:nvSpPr>
          <p:spPr>
            <a:xfrm>
              <a:off x="15644813" y="1784350"/>
              <a:ext cx="1404937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RP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645" name="Shape 645"/>
            <p:cNvCxnSpPr/>
            <p:nvPr/>
          </p:nvCxnSpPr>
          <p:spPr>
            <a:xfrm rot="5400000">
              <a:off x="4724400" y="7605712"/>
              <a:ext cx="1982787" cy="619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6" name="Shape 646"/>
            <p:cNvCxnSpPr/>
            <p:nvPr/>
          </p:nvCxnSpPr>
          <p:spPr>
            <a:xfrm rot="10800000">
              <a:off x="15532100" y="2708275"/>
              <a:ext cx="14541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647" name="Shape 647"/>
            <p:cNvSpPr txBox="1"/>
            <p:nvPr/>
          </p:nvSpPr>
          <p:spPr>
            <a:xfrm>
              <a:off x="5045075" y="5778500"/>
              <a:ext cx="1404937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ASR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648" name="Shape 648"/>
            <p:cNvCxnSpPr/>
            <p:nvPr/>
          </p:nvCxnSpPr>
          <p:spPr>
            <a:xfrm rot="10800000">
              <a:off x="8809037" y="6794500"/>
              <a:ext cx="838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649" name="Shape 649"/>
            <p:cNvCxnSpPr/>
            <p:nvPr/>
          </p:nvCxnSpPr>
          <p:spPr>
            <a:xfrm>
              <a:off x="8809037" y="6500812"/>
              <a:ext cx="1587" cy="2435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0" name="Shape 650"/>
            <p:cNvCxnSpPr/>
            <p:nvPr/>
          </p:nvCxnSpPr>
          <p:spPr>
            <a:xfrm flipH="1">
              <a:off x="8164512" y="10572750"/>
              <a:ext cx="14906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651" name="Shape 651"/>
            <p:cNvCxnSpPr/>
            <p:nvPr/>
          </p:nvCxnSpPr>
          <p:spPr>
            <a:xfrm rot="5400000">
              <a:off x="6981825" y="11109325"/>
              <a:ext cx="2263775" cy="412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2" name="Shape 652"/>
            <p:cNvCxnSpPr/>
            <p:nvPr/>
          </p:nvCxnSpPr>
          <p:spPr>
            <a:xfrm flipH="1">
              <a:off x="6423025" y="6794500"/>
              <a:ext cx="10668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653" name="Shape 653"/>
            <p:cNvCxnSpPr/>
            <p:nvPr/>
          </p:nvCxnSpPr>
          <p:spPr>
            <a:xfrm>
              <a:off x="7556500" y="6500812"/>
              <a:ext cx="1587" cy="2435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54" name="Shape 654"/>
            <p:cNvSpPr txBox="1"/>
            <p:nvPr/>
          </p:nvSpPr>
          <p:spPr>
            <a:xfrm>
              <a:off x="6765925" y="5778500"/>
              <a:ext cx="1136650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RAH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655" name="Shape 655"/>
            <p:cNvCxnSpPr/>
            <p:nvPr/>
          </p:nvCxnSpPr>
          <p:spPr>
            <a:xfrm flipH="1">
              <a:off x="9664700" y="7397750"/>
              <a:ext cx="13319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656" name="Shape 656"/>
            <p:cNvCxnSpPr/>
            <p:nvPr/>
          </p:nvCxnSpPr>
          <p:spPr>
            <a:xfrm>
              <a:off x="10996612" y="6796087"/>
              <a:ext cx="1587" cy="2435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57" name="Shape 657"/>
            <p:cNvSpPr txBox="1"/>
            <p:nvPr/>
          </p:nvSpPr>
          <p:spPr>
            <a:xfrm>
              <a:off x="9791700" y="6437312"/>
              <a:ext cx="1204912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CAH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658" name="Shape 658"/>
            <p:cNvCxnSpPr/>
            <p:nvPr/>
          </p:nvCxnSpPr>
          <p:spPr>
            <a:xfrm flipH="1" rot="10800000">
              <a:off x="12769850" y="10012362"/>
              <a:ext cx="428625" cy="11223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9" name="Shape 659"/>
            <p:cNvCxnSpPr/>
            <p:nvPr/>
          </p:nvCxnSpPr>
          <p:spPr>
            <a:xfrm>
              <a:off x="13195300" y="10012362"/>
              <a:ext cx="44243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60" name="Shape 660"/>
            <p:cNvCxnSpPr/>
            <p:nvPr/>
          </p:nvCxnSpPr>
          <p:spPr>
            <a:xfrm flipH="1">
              <a:off x="8154987" y="11866562"/>
              <a:ext cx="476408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661" name="Shape 661"/>
            <p:cNvCxnSpPr/>
            <p:nvPr/>
          </p:nvCxnSpPr>
          <p:spPr>
            <a:xfrm rot="10800000">
              <a:off x="8664575" y="15119350"/>
              <a:ext cx="3810000" cy="47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662" name="Shape 662"/>
            <p:cNvSpPr txBox="1"/>
            <p:nvPr/>
          </p:nvSpPr>
          <p:spPr>
            <a:xfrm>
              <a:off x="8718550" y="14252575"/>
              <a:ext cx="3257550" cy="866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&gt; 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DS</a:t>
              </a: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+t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DH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</p:grpSp>
      <p:cxnSp>
        <p:nvCxnSpPr>
          <p:cNvPr id="663" name="Shape 663"/>
          <p:cNvCxnSpPr/>
          <p:nvPr/>
        </p:nvCxnSpPr>
        <p:spPr>
          <a:xfrm rot="5400000">
            <a:off x="3577431" y="6006306"/>
            <a:ext cx="904875" cy="1746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4" name="Shape 664"/>
          <p:cNvCxnSpPr/>
          <p:nvPr/>
        </p:nvCxnSpPr>
        <p:spPr>
          <a:xfrm rot="5400000">
            <a:off x="5144293" y="5980906"/>
            <a:ext cx="838200" cy="15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65" name="Shape 66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66" name="Shape 66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67" name="Shape 66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>
            <p:ph idx="1" type="subTitle"/>
          </p:nvPr>
        </p:nvSpPr>
        <p:spPr>
          <a:xfrm>
            <a:off x="239712" y="446087"/>
            <a:ext cx="8534400" cy="5694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898989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(DYNAMIC RAM)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Операция четене-запис (Read-Modify-Write, IBM Corp.):</a:t>
            </a:r>
          </a:p>
        </p:txBody>
      </p:sp>
      <p:pic>
        <p:nvPicPr>
          <p:cNvPr id="674" name="Shape 6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675" y="1304925"/>
            <a:ext cx="7442200" cy="4919662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Shape 67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76" name="Shape 67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77" name="Shape 67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idx="1" type="subTitle"/>
          </p:nvPr>
        </p:nvSpPr>
        <p:spPr>
          <a:xfrm>
            <a:off x="304800" y="4572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(DRAM)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Регенерация на паметта (memory refresh)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Необходимост – </a:t>
            </a:r>
            <a:r>
              <a:rPr b="0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разреждане на зап.капацитет с времето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 необръщане към ЗК – загуба на данни.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четене и запис от ЗК – има смисъла на регенерация;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извършва се през определен период време (честота/интервал на     регенерация) – refresh cycle. Обикновено  за всеки ред ЗК.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standard refresh rate (15.6µs), extended refresh (125µs) – за 1 ред ЗК;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на област от DRAM: общото време (ms) зависи от обема на паметта: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764"/>
              <a:buFont typeface="Arial"/>
              <a:buChar char="-"/>
            </a:pP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16M	   за refresh    ред.      кол.      р-р стр.	 време (при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15.6µs/ред)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4M x 4	     2K	        11	       11	      2048	   32ms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              4K	        12	       10	     1024	   64ms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2M x 8	     2K	        11	       10	     1024	   32ms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              4К	        12	        9	       512	   64ms</a:t>
            </a:r>
          </a:p>
          <a:p>
            <a:pPr indent="0" lvl="3" marL="1371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ourier New"/>
              <a:buNone/>
            </a:pPr>
            <a:r>
              <a:t/>
            </a:r>
            <a:endParaRPr b="0" i="0" sz="6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Shape 68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85" name="Shape 68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86" name="Shape 68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/>
          <p:nvPr>
            <p:ph idx="1" type="subTitle"/>
          </p:nvPr>
        </p:nvSpPr>
        <p:spPr>
          <a:xfrm>
            <a:off x="304800" y="457200"/>
            <a:ext cx="8534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(DRAM)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РЕГЕНЕРАЦИЯ НА ПАМЕТТА (MEMORY REFRESH) </a:t>
            </a:r>
          </a:p>
          <a:p>
            <a: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Методи за регенерация на DRAM: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пакетна: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спира се микропроцесора, регенерира се 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цялата памет;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периодична: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регенерира се 1 ред (дума) от паметта;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принудителна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при липса на обръщение към  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паметта над минималното време за регенерация –                  преминава се към пакетна или периодична     регенерация;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скрита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в рамките на вътрешния цикъл на обработка на една команда (по време на изпълнението й в АЛУ на микропроцесора).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Shape 69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94" name="Shape 69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>
            <p:ph idx="1" type="subTitle"/>
          </p:nvPr>
        </p:nvSpPr>
        <p:spPr>
          <a:xfrm>
            <a:off x="304800" y="457200"/>
            <a:ext cx="85344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(DRAM)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РЕГЕНЕРАЦИЯ НА ПАМЕТТА (MEMORY REFRESH)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Практически методи за регенерация в DRAM: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RAS-Only-Refresh (ROR) – извършва се ред по ред: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RAS=low → CAS=high → ADDR /ROW/;</a:t>
            </a:r>
          </a:p>
          <a:p>
            <a:pPr indent="0" lvl="3" marL="137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ourier New"/>
              <a:buNone/>
            </a:pPr>
            <a:r>
              <a:t/>
            </a:r>
            <a:endParaRPr b="0" i="0" sz="6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1" name="Shape 7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3140075"/>
            <a:ext cx="7169150" cy="30591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Shape 702"/>
          <p:cNvCxnSpPr/>
          <p:nvPr/>
        </p:nvCxnSpPr>
        <p:spPr>
          <a:xfrm>
            <a:off x="723900" y="2516187"/>
            <a:ext cx="533400" cy="15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03" name="Shape 70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04" name="Shape 70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/>
          <p:nvPr>
            <p:ph idx="1" type="subTitle"/>
          </p:nvPr>
        </p:nvSpPr>
        <p:spPr>
          <a:xfrm>
            <a:off x="304800" y="4572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(DRAM)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РЕГЕНЕРАЦИЯ НА ПАМЕТТА (MEMORY REFRESH)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Практически методи за регенерация в DRAM: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CAS-Before-RAS Refresh (CBR): CAS → low, WE=high (read),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RAS → low, вътрешен брояч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 редове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....CAS,RAS=high);</a:t>
            </a:r>
          </a:p>
          <a:p>
            <a:pPr indent="0" lvl="3" marL="137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ourier New"/>
              <a:buNone/>
            </a:pPr>
            <a:r>
              <a:t/>
            </a:r>
            <a:endParaRPr b="0" i="0" sz="6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11" name="Shape 711"/>
          <p:cNvCxnSpPr/>
          <p:nvPr/>
        </p:nvCxnSpPr>
        <p:spPr>
          <a:xfrm>
            <a:off x="1049337" y="2286000"/>
            <a:ext cx="533400" cy="15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12" name="Shape 712"/>
          <p:cNvCxnSpPr/>
          <p:nvPr/>
        </p:nvCxnSpPr>
        <p:spPr>
          <a:xfrm>
            <a:off x="2525712" y="2287587"/>
            <a:ext cx="533400" cy="15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713" name="Shape 7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4762" y="3121025"/>
            <a:ext cx="6119812" cy="3335337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Shape 71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15" name="Shape 71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716" name="Shape 71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/>
          <p:nvPr>
            <p:ph idx="1" type="subTitle"/>
          </p:nvPr>
        </p:nvSpPr>
        <p:spPr>
          <a:xfrm>
            <a:off x="304800" y="457200"/>
            <a:ext cx="8534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(DRAM)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РЕГЕНЕРАЦИЯ НА ПАМЕТТА (MEMORY REFRESH)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Практически методи за регенерация в DRAM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Скрита (Hidden Refresh) – извършва се четене/запис, при CAS=low,  RAS=high&gt;t 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RP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после RAS=low;. Тъй като CAS=low преди RAS=low се извършва CBR. DATA OUT – валидни (скрита регенерация);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Само-регенерация (Self-Refresh) – нарича се още Sleep mode или Auto-refresh. Използва вграден (on-chip) тактов генератор и брояч за обхождане на адресите от DRAM. Основно – при мобилни устройства на батерийно захранване!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Shape 72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23" name="Shape 72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subTitle"/>
          </p:nvPr>
        </p:nvSpPr>
        <p:spPr>
          <a:xfrm>
            <a:off x="381000" y="952500"/>
            <a:ext cx="8534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– DRAM 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(DYNAMIC RANDOM ACCESS MEMORIES)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Общи сведения, развитие: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I - во поколение: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първа комерсиална DRAM - 1Kb чип, схемна реализация 3-Т ЗК (Intel), р-MOS технология;  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4Kb чип, 3-Т ЗК, подобрена р-MOS технология (1Poly-1Metal процес, L=10µm);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II - во поколение: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1-Т ЗК - 1976 г.  (Mostek). Приложена за пръв път от IBM (Robert Dennard);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n-канална технология – n-MOS процес, 1-Т ЗК. 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реализация на обем от 1Mb и повече – вариации на технологичните процеси и реализация на запомнящия капацитет. Въвежда се CMOS процес (LV, NI↑).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2" name="Shape 11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/>
          <p:nvPr>
            <p:ph idx="1" type="subTitle"/>
          </p:nvPr>
        </p:nvSpPr>
        <p:spPr>
          <a:xfrm>
            <a:off x="304800" y="457200"/>
            <a:ext cx="85344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(DRAM)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Съвременни DRAM – EDO DRAM (Enhanced Data Output DRAM)</a:t>
            </a:r>
          </a:p>
          <a:p>
            <a:pPr indent="0" lvl="0" marL="0" marR="0" rtl="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Разработка на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Infineon Technology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Организация: 4М х 16, 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Конструкция на ЗМ: 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4096 х 1024 х 16;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Vcc=3.3V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Технология – 0.35µm.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Мултиплексирани Ai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Валидни данни  в изх.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вкл. след  CAS=high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по-кратък цикъл четене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 страници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вар.:8К refresh цикъла, 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(128ms refresh период);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 вар.:4К refresh цикъла, 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(64ms refresh период);</a:t>
            </a: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EDO-DRAM_2009.jpg" id="730" name="Shape 7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752600"/>
            <a:ext cx="58674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Shape 73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32" name="Shape 73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733" name="Shape 73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/>
          <p:nvPr>
            <p:ph idx="1" type="subTitle"/>
          </p:nvPr>
        </p:nvSpPr>
        <p:spPr>
          <a:xfrm>
            <a:off x="304800" y="457200"/>
            <a:ext cx="85344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98989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(DRAM)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Развитие (тенденции) на пазара на ПП памети – SRAM, DRAM, Flash, други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Memory_market_2009.jpg" id="739" name="Shape 7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057400"/>
            <a:ext cx="7878762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Shape 74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41" name="Shape 74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742" name="Shape 74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/>
          <p:nvPr>
            <p:ph idx="1" type="subTitle"/>
          </p:nvPr>
        </p:nvSpPr>
        <p:spPr>
          <a:xfrm>
            <a:off x="304800" y="457200"/>
            <a:ext cx="85344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(DRAM)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ДИРЕКТЕН ДОСТЪП ДО ПАМЕТТА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(DMA-DIRECT MEMORY ACCESS)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същност – за достъп на устройства до паметта без да е необходима намесата на процесора (ЦП). Намалява натоварването на процесора. Осъществява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обмен на блокове от паметта между две устройства;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устройства, поддържащи DMA: дискови контролери, GPU, мрежови карти, звукови карти и др.;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при обмен между локалната памет на процесорни ядра и общата памет в мултипроцесорни системи (systems-on-a-chip);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основен подход при обмен на данни в рамките на high-performance embedded системи, клъстери.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→ Реализация при PC: използва отделен DMA контролер (при ISA bus) или  Bus mastering (PCI bus).</a:t>
            </a:r>
          </a:p>
        </p:txBody>
      </p:sp>
      <p:sp>
        <p:nvSpPr>
          <p:cNvPr id="749" name="Shape 74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50" name="Shape 75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751" name="Shape 75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>
            <p:ph idx="1" type="subTitle"/>
          </p:nvPr>
        </p:nvSpPr>
        <p:spPr>
          <a:xfrm>
            <a:off x="304800" y="4572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РАЗШИРЕНИЕ НА ПАМЕТТА ПРИ ПАМЕТИ DRAM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Увеличаване Разрядноста на паметта (L на думата)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Пример: Налични блокове памет 64К х 1. Необходима Разрядност 8 бита. Крайна структура е с организация 64 х 8. Време за регенерация на  паметта не зависи от Разрядноста и  – ЕДНАКВО.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758" name="Shape 758"/>
          <p:cNvGrpSpPr/>
          <p:nvPr/>
        </p:nvGrpSpPr>
        <p:grpSpPr>
          <a:xfrm>
            <a:off x="738187" y="3108325"/>
            <a:ext cx="7112000" cy="2965450"/>
            <a:chOff x="508000" y="15843250"/>
            <a:chExt cx="17017999" cy="8388350"/>
          </a:xfrm>
        </p:grpSpPr>
        <p:sp>
          <p:nvSpPr>
            <p:cNvPr id="759" name="Shape 759"/>
            <p:cNvSpPr txBox="1"/>
            <p:nvPr/>
          </p:nvSpPr>
          <p:spPr>
            <a:xfrm>
              <a:off x="5367337" y="21494750"/>
              <a:ext cx="12095162" cy="1150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I7		  I6 	 ….  	              I0</a:t>
              </a:r>
            </a:p>
          </p:txBody>
        </p:sp>
        <p:sp>
          <p:nvSpPr>
            <p:cNvPr id="760" name="Shape 760"/>
            <p:cNvSpPr txBox="1"/>
            <p:nvPr/>
          </p:nvSpPr>
          <p:spPr>
            <a:xfrm>
              <a:off x="5430837" y="16002000"/>
              <a:ext cx="12095162" cy="1150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O7 	  	   O6 	     …. 	             O0</a:t>
              </a:r>
            </a:p>
          </p:txBody>
        </p:sp>
        <p:sp>
          <p:nvSpPr>
            <p:cNvPr id="761" name="Shape 761"/>
            <p:cNvSpPr txBox="1"/>
            <p:nvPr/>
          </p:nvSpPr>
          <p:spPr>
            <a:xfrm>
              <a:off x="508000" y="17278350"/>
              <a:ext cx="1350962" cy="6318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A0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A1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….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A15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R/W</a:t>
              </a:r>
            </a:p>
          </p:txBody>
        </p:sp>
        <p:cxnSp>
          <p:nvCxnSpPr>
            <p:cNvPr id="762" name="Shape 762"/>
            <p:cNvCxnSpPr/>
            <p:nvPr/>
          </p:nvCxnSpPr>
          <p:spPr>
            <a:xfrm>
              <a:off x="11666537" y="19081750"/>
              <a:ext cx="9112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63" name="Shape 763"/>
            <p:cNvCxnSpPr/>
            <p:nvPr/>
          </p:nvCxnSpPr>
          <p:spPr>
            <a:xfrm>
              <a:off x="3282950" y="17621250"/>
              <a:ext cx="0" cy="3333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64" name="Shape 764"/>
            <p:cNvSpPr txBox="1"/>
            <p:nvPr/>
          </p:nvSpPr>
          <p:spPr>
            <a:xfrm>
              <a:off x="3810000" y="17214850"/>
              <a:ext cx="2603500" cy="3009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64K x 1</a:t>
              </a:r>
            </a:p>
          </p:txBody>
        </p:sp>
        <p:cxnSp>
          <p:nvCxnSpPr>
            <p:cNvPr id="765" name="Shape 765"/>
            <p:cNvCxnSpPr/>
            <p:nvPr/>
          </p:nvCxnSpPr>
          <p:spPr>
            <a:xfrm>
              <a:off x="2112962" y="17619663"/>
              <a:ext cx="17430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766" name="Shape 766"/>
            <p:cNvSpPr txBox="1"/>
            <p:nvPr/>
          </p:nvSpPr>
          <p:spPr>
            <a:xfrm>
              <a:off x="14525625" y="17151350"/>
              <a:ext cx="2603500" cy="3009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64K x 1</a:t>
              </a:r>
            </a:p>
          </p:txBody>
        </p:sp>
        <p:sp>
          <p:nvSpPr>
            <p:cNvPr id="767" name="Shape 767"/>
            <p:cNvSpPr txBox="1"/>
            <p:nvPr/>
          </p:nvSpPr>
          <p:spPr>
            <a:xfrm>
              <a:off x="8513762" y="17214850"/>
              <a:ext cx="2603500" cy="3009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64K x 1</a:t>
              </a:r>
            </a:p>
          </p:txBody>
        </p:sp>
        <p:cxnSp>
          <p:nvCxnSpPr>
            <p:cNvPr id="768" name="Shape 768"/>
            <p:cNvCxnSpPr/>
            <p:nvPr/>
          </p:nvCxnSpPr>
          <p:spPr>
            <a:xfrm>
              <a:off x="2112962" y="19748500"/>
              <a:ext cx="1697037" cy="31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69" name="Shape 769"/>
            <p:cNvCxnSpPr/>
            <p:nvPr/>
          </p:nvCxnSpPr>
          <p:spPr>
            <a:xfrm>
              <a:off x="2112962" y="18002250"/>
              <a:ext cx="17113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70" name="Shape 770"/>
            <p:cNvCxnSpPr/>
            <p:nvPr/>
          </p:nvCxnSpPr>
          <p:spPr>
            <a:xfrm>
              <a:off x="7156450" y="17581563"/>
              <a:ext cx="1308100" cy="38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71" name="Shape 771"/>
            <p:cNvCxnSpPr/>
            <p:nvPr/>
          </p:nvCxnSpPr>
          <p:spPr>
            <a:xfrm>
              <a:off x="7561262" y="18003838"/>
              <a:ext cx="9096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72" name="Shape 772"/>
            <p:cNvCxnSpPr/>
            <p:nvPr/>
          </p:nvCxnSpPr>
          <p:spPr>
            <a:xfrm>
              <a:off x="7874000" y="19738975"/>
              <a:ext cx="590550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73" name="Shape 773"/>
            <p:cNvCxnSpPr/>
            <p:nvPr/>
          </p:nvCxnSpPr>
          <p:spPr>
            <a:xfrm>
              <a:off x="7156450" y="17557750"/>
              <a:ext cx="0" cy="3333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74" name="Shape 774"/>
            <p:cNvCxnSpPr/>
            <p:nvPr/>
          </p:nvCxnSpPr>
          <p:spPr>
            <a:xfrm>
              <a:off x="2857500" y="18002250"/>
              <a:ext cx="0" cy="3333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75" name="Shape 775"/>
            <p:cNvCxnSpPr/>
            <p:nvPr/>
          </p:nvCxnSpPr>
          <p:spPr>
            <a:xfrm>
              <a:off x="2444750" y="19740563"/>
              <a:ext cx="0" cy="26273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76" name="Shape 776"/>
            <p:cNvCxnSpPr/>
            <p:nvPr/>
          </p:nvCxnSpPr>
          <p:spPr>
            <a:xfrm>
              <a:off x="7554912" y="17997488"/>
              <a:ext cx="0" cy="33385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77" name="Shape 777"/>
            <p:cNvCxnSpPr/>
            <p:nvPr/>
          </p:nvCxnSpPr>
          <p:spPr>
            <a:xfrm>
              <a:off x="7878762" y="19748500"/>
              <a:ext cx="0" cy="26209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78" name="Shape 778"/>
            <p:cNvCxnSpPr/>
            <p:nvPr/>
          </p:nvCxnSpPr>
          <p:spPr>
            <a:xfrm flipH="1">
              <a:off x="3282950" y="20955000"/>
              <a:ext cx="99012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79" name="Shape 779"/>
            <p:cNvCxnSpPr/>
            <p:nvPr/>
          </p:nvCxnSpPr>
          <p:spPr>
            <a:xfrm>
              <a:off x="13184188" y="17526000"/>
              <a:ext cx="1308100" cy="38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80" name="Shape 780"/>
            <p:cNvCxnSpPr/>
            <p:nvPr/>
          </p:nvCxnSpPr>
          <p:spPr>
            <a:xfrm>
              <a:off x="13589000" y="17948275"/>
              <a:ext cx="9096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81" name="Shape 781"/>
            <p:cNvCxnSpPr/>
            <p:nvPr/>
          </p:nvCxnSpPr>
          <p:spPr>
            <a:xfrm>
              <a:off x="13901738" y="19683413"/>
              <a:ext cx="590550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82" name="Shape 782"/>
            <p:cNvCxnSpPr/>
            <p:nvPr/>
          </p:nvCxnSpPr>
          <p:spPr>
            <a:xfrm>
              <a:off x="13184188" y="17502188"/>
              <a:ext cx="0" cy="34528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83" name="Shape 783"/>
            <p:cNvCxnSpPr/>
            <p:nvPr/>
          </p:nvCxnSpPr>
          <p:spPr>
            <a:xfrm>
              <a:off x="13582650" y="17941925"/>
              <a:ext cx="0" cy="3362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84" name="Shape 784"/>
            <p:cNvCxnSpPr/>
            <p:nvPr/>
          </p:nvCxnSpPr>
          <p:spPr>
            <a:xfrm>
              <a:off x="13906500" y="19692938"/>
              <a:ext cx="0" cy="26749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85" name="Shape 785"/>
            <p:cNvCxnSpPr/>
            <p:nvPr/>
          </p:nvCxnSpPr>
          <p:spPr>
            <a:xfrm rot="10800000">
              <a:off x="2901950" y="21337588"/>
              <a:ext cx="10680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86" name="Shape 786"/>
            <p:cNvCxnSpPr/>
            <p:nvPr/>
          </p:nvCxnSpPr>
          <p:spPr>
            <a:xfrm flipH="1">
              <a:off x="2444750" y="22367875"/>
              <a:ext cx="114617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87" name="Shape 787"/>
            <p:cNvSpPr/>
            <p:nvPr/>
          </p:nvSpPr>
          <p:spPr>
            <a:xfrm>
              <a:off x="7075487" y="20891500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Shape 788"/>
            <p:cNvSpPr/>
            <p:nvPr/>
          </p:nvSpPr>
          <p:spPr>
            <a:xfrm>
              <a:off x="7456487" y="21304250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Shape 789"/>
            <p:cNvSpPr/>
            <p:nvPr/>
          </p:nvSpPr>
          <p:spPr>
            <a:xfrm>
              <a:off x="2794000" y="17949863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Shape 790"/>
            <p:cNvSpPr/>
            <p:nvPr/>
          </p:nvSpPr>
          <p:spPr>
            <a:xfrm>
              <a:off x="3206750" y="17568863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Shape 791"/>
            <p:cNvSpPr/>
            <p:nvPr/>
          </p:nvSpPr>
          <p:spPr>
            <a:xfrm>
              <a:off x="2381250" y="19716750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2" name="Shape 792"/>
            <p:cNvCxnSpPr/>
            <p:nvPr/>
          </p:nvCxnSpPr>
          <p:spPr>
            <a:xfrm rot="10800000">
              <a:off x="5081587" y="15906750"/>
              <a:ext cx="0" cy="1308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93" name="Shape 793"/>
            <p:cNvCxnSpPr/>
            <p:nvPr/>
          </p:nvCxnSpPr>
          <p:spPr>
            <a:xfrm rot="10800000">
              <a:off x="9766300" y="15906750"/>
              <a:ext cx="0" cy="1308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94" name="Shape 794"/>
            <p:cNvCxnSpPr/>
            <p:nvPr/>
          </p:nvCxnSpPr>
          <p:spPr>
            <a:xfrm rot="10800000">
              <a:off x="15906750" y="15843250"/>
              <a:ext cx="0" cy="1308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95" name="Shape 795"/>
            <p:cNvCxnSpPr/>
            <p:nvPr/>
          </p:nvCxnSpPr>
          <p:spPr>
            <a:xfrm rot="10800000">
              <a:off x="5081587" y="20224750"/>
              <a:ext cx="0" cy="1308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96" name="Shape 796"/>
            <p:cNvCxnSpPr/>
            <p:nvPr/>
          </p:nvCxnSpPr>
          <p:spPr>
            <a:xfrm rot="10800000">
              <a:off x="9766300" y="20224750"/>
              <a:ext cx="0" cy="1308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97" name="Shape 797"/>
            <p:cNvCxnSpPr/>
            <p:nvPr/>
          </p:nvCxnSpPr>
          <p:spPr>
            <a:xfrm flipH="1" rot="10800000">
              <a:off x="15906750" y="20161250"/>
              <a:ext cx="1587" cy="15303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98" name="Shape 798"/>
            <p:cNvCxnSpPr/>
            <p:nvPr/>
          </p:nvCxnSpPr>
          <p:spPr>
            <a:xfrm flipH="1" rot="10800000">
              <a:off x="3984625" y="20224750"/>
              <a:ext cx="1587" cy="30146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799" name="Shape 799"/>
            <p:cNvCxnSpPr/>
            <p:nvPr/>
          </p:nvCxnSpPr>
          <p:spPr>
            <a:xfrm flipH="1" rot="10800000">
              <a:off x="8669337" y="20224750"/>
              <a:ext cx="1587" cy="3016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800" name="Shape 800"/>
            <p:cNvCxnSpPr/>
            <p:nvPr/>
          </p:nvCxnSpPr>
          <p:spPr>
            <a:xfrm flipH="1" rot="10800000">
              <a:off x="14809788" y="20161250"/>
              <a:ext cx="1587" cy="3079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801" name="Shape 801"/>
            <p:cNvCxnSpPr/>
            <p:nvPr/>
          </p:nvCxnSpPr>
          <p:spPr>
            <a:xfrm flipH="1">
              <a:off x="2112962" y="23241000"/>
              <a:ext cx="90043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02" name="Shape 802"/>
            <p:cNvSpPr/>
            <p:nvPr/>
          </p:nvSpPr>
          <p:spPr>
            <a:xfrm>
              <a:off x="8597900" y="23177500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Shape 803"/>
            <p:cNvSpPr/>
            <p:nvPr/>
          </p:nvSpPr>
          <p:spPr>
            <a:xfrm>
              <a:off x="3889375" y="23175913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4" name="Shape 804"/>
            <p:cNvCxnSpPr/>
            <p:nvPr/>
          </p:nvCxnSpPr>
          <p:spPr>
            <a:xfrm flipH="1">
              <a:off x="12973050" y="23287038"/>
              <a:ext cx="1836737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05" name="Shape 805"/>
            <p:cNvCxnSpPr/>
            <p:nvPr/>
          </p:nvCxnSpPr>
          <p:spPr>
            <a:xfrm>
              <a:off x="11558587" y="23290213"/>
              <a:ext cx="9112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06" name="Shape 806"/>
            <p:cNvCxnSpPr/>
            <p:nvPr/>
          </p:nvCxnSpPr>
          <p:spPr>
            <a:xfrm rot="10800000">
              <a:off x="2112962" y="23907750"/>
              <a:ext cx="94488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07" name="Shape 807"/>
            <p:cNvSpPr/>
            <p:nvPr/>
          </p:nvSpPr>
          <p:spPr>
            <a:xfrm>
              <a:off x="9042400" y="23844250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Shape 808"/>
            <p:cNvSpPr/>
            <p:nvPr/>
          </p:nvSpPr>
          <p:spPr>
            <a:xfrm>
              <a:off x="4302125" y="23842663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9" name="Shape 809"/>
            <p:cNvCxnSpPr/>
            <p:nvPr/>
          </p:nvCxnSpPr>
          <p:spPr>
            <a:xfrm flipH="1">
              <a:off x="13417550" y="23953788"/>
              <a:ext cx="1836737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10" name="Shape 810"/>
            <p:cNvCxnSpPr/>
            <p:nvPr/>
          </p:nvCxnSpPr>
          <p:spPr>
            <a:xfrm>
              <a:off x="12003087" y="23956963"/>
              <a:ext cx="9112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11" name="Shape 811"/>
            <p:cNvCxnSpPr/>
            <p:nvPr/>
          </p:nvCxnSpPr>
          <p:spPr>
            <a:xfrm rot="10800000">
              <a:off x="4365625" y="20224750"/>
              <a:ext cx="0" cy="36496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812" name="Shape 812"/>
            <p:cNvCxnSpPr/>
            <p:nvPr/>
          </p:nvCxnSpPr>
          <p:spPr>
            <a:xfrm rot="10800000">
              <a:off x="15254288" y="20207286"/>
              <a:ext cx="0" cy="37639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813" name="Shape 813"/>
            <p:cNvCxnSpPr/>
            <p:nvPr/>
          </p:nvCxnSpPr>
          <p:spPr>
            <a:xfrm rot="10800000">
              <a:off x="9091612" y="20207288"/>
              <a:ext cx="0" cy="3746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814" name="Shape 814"/>
            <p:cNvCxnSpPr/>
            <p:nvPr/>
          </p:nvCxnSpPr>
          <p:spPr>
            <a:xfrm flipH="1">
              <a:off x="508000" y="22431375"/>
              <a:ext cx="571500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15" name="Shape 815"/>
            <p:cNvCxnSpPr/>
            <p:nvPr/>
          </p:nvCxnSpPr>
          <p:spPr>
            <a:xfrm flipH="1">
              <a:off x="1033462" y="23610888"/>
              <a:ext cx="571500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16" name="Shape 816"/>
            <p:cNvSpPr txBox="1"/>
            <p:nvPr/>
          </p:nvSpPr>
          <p:spPr>
            <a:xfrm>
              <a:off x="2489200" y="22828250"/>
              <a:ext cx="558800" cy="7683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Shape 817"/>
            <p:cNvSpPr txBox="1"/>
            <p:nvPr/>
          </p:nvSpPr>
          <p:spPr>
            <a:xfrm>
              <a:off x="3282950" y="23463250"/>
              <a:ext cx="558800" cy="7683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8" name="Shape 81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19" name="Shape 81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820" name="Shape 82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/>
          <p:nvPr>
            <p:ph idx="1" type="subTitle"/>
          </p:nvPr>
        </p:nvSpPr>
        <p:spPr>
          <a:xfrm>
            <a:off x="304800" y="822325"/>
            <a:ext cx="8534400" cy="554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РАЗШИРЕНИЕ НА ОБЕМА НА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ПАМЕТТА ПРИ DRAM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Увеличаване обема на паметта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Пример: Налични блокове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памет 64К х 8. Необходим общ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обем на паметта 256К х 8.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Адресиране на паметта: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А17 А16        А15.....А1 А0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избор блок   към всички 64х8</a:t>
            </a: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827" name="Shape 827"/>
          <p:cNvGrpSpPr/>
          <p:nvPr/>
        </p:nvGrpSpPr>
        <p:grpSpPr>
          <a:xfrm>
            <a:off x="4549775" y="746125"/>
            <a:ext cx="4594225" cy="5505450"/>
            <a:chOff x="4095750" y="3619500"/>
            <a:chExt cx="12484100" cy="18376900"/>
          </a:xfrm>
        </p:grpSpPr>
        <p:sp>
          <p:nvSpPr>
            <p:cNvPr id="828" name="Shape 828"/>
            <p:cNvSpPr txBox="1"/>
            <p:nvPr/>
          </p:nvSpPr>
          <p:spPr>
            <a:xfrm>
              <a:off x="14827250" y="10599737"/>
              <a:ext cx="1752600" cy="4386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A16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A17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829" name="Shape 829"/>
            <p:cNvSpPr txBox="1"/>
            <p:nvPr/>
          </p:nvSpPr>
          <p:spPr>
            <a:xfrm>
              <a:off x="4095750" y="4094162"/>
              <a:ext cx="2654300" cy="1208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A0÷A15</a:t>
              </a:r>
            </a:p>
          </p:txBody>
        </p:sp>
        <p:sp>
          <p:nvSpPr>
            <p:cNvPr id="830" name="Shape 830"/>
            <p:cNvSpPr txBox="1"/>
            <p:nvPr/>
          </p:nvSpPr>
          <p:spPr>
            <a:xfrm>
              <a:off x="7019925" y="4329112"/>
              <a:ext cx="2603500" cy="22415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64K x 1</a:t>
              </a:r>
            </a:p>
          </p:txBody>
        </p:sp>
        <p:sp>
          <p:nvSpPr>
            <p:cNvPr id="831" name="Shape 831"/>
            <p:cNvSpPr txBox="1"/>
            <p:nvPr/>
          </p:nvSpPr>
          <p:spPr>
            <a:xfrm>
              <a:off x="7019925" y="8507412"/>
              <a:ext cx="2603500" cy="2286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64K x 8</a:t>
              </a:r>
            </a:p>
          </p:txBody>
        </p:sp>
        <p:sp>
          <p:nvSpPr>
            <p:cNvPr id="832" name="Shape 832"/>
            <p:cNvSpPr txBox="1"/>
            <p:nvPr/>
          </p:nvSpPr>
          <p:spPr>
            <a:xfrm>
              <a:off x="7050087" y="12876212"/>
              <a:ext cx="2603500" cy="24701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64K x 8</a:t>
              </a:r>
            </a:p>
          </p:txBody>
        </p:sp>
        <p:cxnSp>
          <p:nvCxnSpPr>
            <p:cNvPr id="833" name="Shape 833"/>
            <p:cNvCxnSpPr/>
            <p:nvPr/>
          </p:nvCxnSpPr>
          <p:spPr>
            <a:xfrm flipH="1" rot="10800000">
              <a:off x="7480300" y="6570662"/>
              <a:ext cx="1587" cy="857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834" name="Shape 834"/>
            <p:cNvCxnSpPr/>
            <p:nvPr/>
          </p:nvCxnSpPr>
          <p:spPr>
            <a:xfrm flipH="1" rot="10800000">
              <a:off x="7399337" y="10793412"/>
              <a:ext cx="1587" cy="857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835" name="Shape 835"/>
            <p:cNvCxnSpPr/>
            <p:nvPr/>
          </p:nvCxnSpPr>
          <p:spPr>
            <a:xfrm flipH="1" rot="10800000">
              <a:off x="7366000" y="15346363"/>
              <a:ext cx="1587" cy="825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836" name="Shape 836"/>
            <p:cNvCxnSpPr/>
            <p:nvPr/>
          </p:nvCxnSpPr>
          <p:spPr>
            <a:xfrm flipH="1">
              <a:off x="6240462" y="7424737"/>
              <a:ext cx="1239837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37" name="Shape 837"/>
            <p:cNvCxnSpPr/>
            <p:nvPr/>
          </p:nvCxnSpPr>
          <p:spPr>
            <a:xfrm rot="10800000">
              <a:off x="6243637" y="7424736"/>
              <a:ext cx="0" cy="1400651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38" name="Shape 838"/>
            <p:cNvCxnSpPr/>
            <p:nvPr/>
          </p:nvCxnSpPr>
          <p:spPr>
            <a:xfrm rot="10800000">
              <a:off x="6242050" y="11647487"/>
              <a:ext cx="11572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39" name="Shape 839"/>
            <p:cNvCxnSpPr/>
            <p:nvPr/>
          </p:nvCxnSpPr>
          <p:spPr>
            <a:xfrm rot="10800000">
              <a:off x="6208712" y="16171863"/>
              <a:ext cx="11572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40" name="Shape 840"/>
            <p:cNvSpPr/>
            <p:nvPr/>
          </p:nvSpPr>
          <p:spPr>
            <a:xfrm>
              <a:off x="4337050" y="5014912"/>
              <a:ext cx="2730500" cy="825500"/>
            </a:xfrm>
            <a:prstGeom prst="rightArrow">
              <a:avLst>
                <a:gd fmla="val 18209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Shape 841"/>
            <p:cNvSpPr/>
            <p:nvPr/>
          </p:nvSpPr>
          <p:spPr>
            <a:xfrm>
              <a:off x="5146675" y="9205912"/>
              <a:ext cx="1871662" cy="825500"/>
            </a:xfrm>
            <a:prstGeom prst="rightArrow">
              <a:avLst>
                <a:gd fmla="val 18209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Shape 842"/>
            <p:cNvSpPr/>
            <p:nvPr/>
          </p:nvSpPr>
          <p:spPr>
            <a:xfrm>
              <a:off x="5146675" y="13809663"/>
              <a:ext cx="1871662" cy="825500"/>
            </a:xfrm>
            <a:prstGeom prst="rightArrow">
              <a:avLst>
                <a:gd fmla="val 18209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Shape 843"/>
            <p:cNvSpPr txBox="1"/>
            <p:nvPr/>
          </p:nvSpPr>
          <p:spPr>
            <a:xfrm>
              <a:off x="5114925" y="5649912"/>
              <a:ext cx="376237" cy="133048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Shape 844"/>
            <p:cNvSpPr/>
            <p:nvPr/>
          </p:nvSpPr>
          <p:spPr>
            <a:xfrm>
              <a:off x="6162675" y="11583987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Shape 845"/>
            <p:cNvSpPr/>
            <p:nvPr/>
          </p:nvSpPr>
          <p:spPr>
            <a:xfrm>
              <a:off x="6194425" y="16124238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6" name="Shape 846"/>
            <p:cNvCxnSpPr/>
            <p:nvPr/>
          </p:nvCxnSpPr>
          <p:spPr>
            <a:xfrm flipH="1" rot="10800000">
              <a:off x="9131300" y="6570662"/>
              <a:ext cx="1587" cy="857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847" name="Shape 847"/>
            <p:cNvCxnSpPr/>
            <p:nvPr/>
          </p:nvCxnSpPr>
          <p:spPr>
            <a:xfrm flipH="1" rot="10800000">
              <a:off x="9132887" y="10758487"/>
              <a:ext cx="1587" cy="857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848" name="Shape 848"/>
            <p:cNvSpPr txBox="1"/>
            <p:nvPr/>
          </p:nvSpPr>
          <p:spPr>
            <a:xfrm>
              <a:off x="9858375" y="6443662"/>
              <a:ext cx="1225550" cy="15432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CS0 			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CS1     ….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CS2	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CS3</a:t>
              </a:r>
            </a:p>
          </p:txBody>
        </p:sp>
        <p:sp>
          <p:nvSpPr>
            <p:cNvPr id="849" name="Shape 849"/>
            <p:cNvSpPr txBox="1"/>
            <p:nvPr/>
          </p:nvSpPr>
          <p:spPr>
            <a:xfrm>
              <a:off x="7018337" y="17479963"/>
              <a:ext cx="2603500" cy="24701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64K x 8</a:t>
              </a:r>
            </a:p>
          </p:txBody>
        </p:sp>
        <p:cxnSp>
          <p:nvCxnSpPr>
            <p:cNvPr id="850" name="Shape 850"/>
            <p:cNvCxnSpPr/>
            <p:nvPr/>
          </p:nvCxnSpPr>
          <p:spPr>
            <a:xfrm flipH="1" rot="10800000">
              <a:off x="7334250" y="19950112"/>
              <a:ext cx="1587" cy="857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851" name="Shape 851"/>
            <p:cNvCxnSpPr/>
            <p:nvPr/>
          </p:nvCxnSpPr>
          <p:spPr>
            <a:xfrm rot="10800000">
              <a:off x="6176962" y="20775613"/>
              <a:ext cx="11572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52" name="Shape 852"/>
            <p:cNvSpPr/>
            <p:nvPr/>
          </p:nvSpPr>
          <p:spPr>
            <a:xfrm>
              <a:off x="6162675" y="20727988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Shape 853"/>
            <p:cNvSpPr/>
            <p:nvPr/>
          </p:nvSpPr>
          <p:spPr>
            <a:xfrm>
              <a:off x="5114925" y="18351500"/>
              <a:ext cx="1871662" cy="825500"/>
            </a:xfrm>
            <a:prstGeom prst="rightArrow">
              <a:avLst>
                <a:gd fmla="val 18209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4" name="Shape 854"/>
            <p:cNvCxnSpPr/>
            <p:nvPr/>
          </p:nvCxnSpPr>
          <p:spPr>
            <a:xfrm flipH="1">
              <a:off x="9131300" y="7459662"/>
              <a:ext cx="20431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55" name="Shape 855"/>
            <p:cNvCxnSpPr/>
            <p:nvPr/>
          </p:nvCxnSpPr>
          <p:spPr>
            <a:xfrm flipH="1">
              <a:off x="9131300" y="11615737"/>
              <a:ext cx="2805112" cy="33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56" name="Shape 856"/>
            <p:cNvCxnSpPr/>
            <p:nvPr/>
          </p:nvCxnSpPr>
          <p:spPr>
            <a:xfrm flipH="1">
              <a:off x="9070975" y="16171863"/>
              <a:ext cx="1470025" cy="174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57" name="Shape 857"/>
            <p:cNvCxnSpPr/>
            <p:nvPr/>
          </p:nvCxnSpPr>
          <p:spPr>
            <a:xfrm flipH="1" rot="10800000">
              <a:off x="9097962" y="15330487"/>
              <a:ext cx="1587" cy="857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858" name="Shape 858"/>
            <p:cNvCxnSpPr/>
            <p:nvPr/>
          </p:nvCxnSpPr>
          <p:spPr>
            <a:xfrm flipH="1">
              <a:off x="9039225" y="20727988"/>
              <a:ext cx="2108200" cy="33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59" name="Shape 859"/>
            <p:cNvCxnSpPr/>
            <p:nvPr/>
          </p:nvCxnSpPr>
          <p:spPr>
            <a:xfrm rot="10800000">
              <a:off x="9070975" y="19953287"/>
              <a:ext cx="0" cy="7905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860" name="Shape 860"/>
            <p:cNvCxnSpPr/>
            <p:nvPr/>
          </p:nvCxnSpPr>
          <p:spPr>
            <a:xfrm rot="10800000">
              <a:off x="11174412" y="7459662"/>
              <a:ext cx="0" cy="35290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61" name="Shape 861"/>
            <p:cNvCxnSpPr/>
            <p:nvPr/>
          </p:nvCxnSpPr>
          <p:spPr>
            <a:xfrm rot="10800000">
              <a:off x="11174412" y="12700001"/>
              <a:ext cx="0" cy="8034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62" name="Shape 862"/>
            <p:cNvCxnSpPr/>
            <p:nvPr/>
          </p:nvCxnSpPr>
          <p:spPr>
            <a:xfrm flipH="1" rot="10800000">
              <a:off x="10541000" y="12128501"/>
              <a:ext cx="1587" cy="39957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63" name="Shape 863"/>
            <p:cNvSpPr txBox="1"/>
            <p:nvPr/>
          </p:nvSpPr>
          <p:spPr>
            <a:xfrm>
              <a:off x="11936412" y="10677525"/>
              <a:ext cx="2603500" cy="24463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ДШ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2→4</a:t>
              </a:r>
            </a:p>
          </p:txBody>
        </p:sp>
        <p:cxnSp>
          <p:nvCxnSpPr>
            <p:cNvPr id="864" name="Shape 864"/>
            <p:cNvCxnSpPr/>
            <p:nvPr/>
          </p:nvCxnSpPr>
          <p:spPr>
            <a:xfrm rot="10800000">
              <a:off x="11174412" y="10988675"/>
              <a:ext cx="7302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65" name="Shape 865"/>
            <p:cNvCxnSpPr/>
            <p:nvPr/>
          </p:nvCxnSpPr>
          <p:spPr>
            <a:xfrm rot="10800000">
              <a:off x="10541000" y="12128500"/>
              <a:ext cx="13049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66" name="Shape 866"/>
            <p:cNvCxnSpPr/>
            <p:nvPr/>
          </p:nvCxnSpPr>
          <p:spPr>
            <a:xfrm rot="10800000">
              <a:off x="11147425" y="12700000"/>
              <a:ext cx="7302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67" name="Shape 867"/>
            <p:cNvCxnSpPr/>
            <p:nvPr/>
          </p:nvCxnSpPr>
          <p:spPr>
            <a:xfrm flipH="1" rot="10800000">
              <a:off x="13142913" y="13123862"/>
              <a:ext cx="1587" cy="857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868" name="Shape 868"/>
            <p:cNvCxnSpPr/>
            <p:nvPr/>
          </p:nvCxnSpPr>
          <p:spPr>
            <a:xfrm rot="10800000">
              <a:off x="14541500" y="11583987"/>
              <a:ext cx="13049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69" name="Shape 869"/>
            <p:cNvCxnSpPr/>
            <p:nvPr/>
          </p:nvCxnSpPr>
          <p:spPr>
            <a:xfrm rot="10800000">
              <a:off x="14508163" y="12319000"/>
              <a:ext cx="13049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70" name="Shape 870"/>
            <p:cNvCxnSpPr/>
            <p:nvPr/>
          </p:nvCxnSpPr>
          <p:spPr>
            <a:xfrm flipH="1">
              <a:off x="13166725" y="13981113"/>
              <a:ext cx="2646362" cy="33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71" name="Shape 871"/>
            <p:cNvSpPr txBox="1"/>
            <p:nvPr/>
          </p:nvSpPr>
          <p:spPr>
            <a:xfrm>
              <a:off x="4318000" y="20904200"/>
              <a:ext cx="1935162" cy="109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R/W</a:t>
              </a:r>
            </a:p>
          </p:txBody>
        </p:sp>
        <p:sp>
          <p:nvSpPr>
            <p:cNvPr id="872" name="Shape 872"/>
            <p:cNvSpPr/>
            <p:nvPr/>
          </p:nvSpPr>
          <p:spPr>
            <a:xfrm>
              <a:off x="11587162" y="10825162"/>
              <a:ext cx="349250" cy="34766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Shape 873"/>
            <p:cNvSpPr/>
            <p:nvPr/>
          </p:nvSpPr>
          <p:spPr>
            <a:xfrm>
              <a:off x="11587162" y="11428412"/>
              <a:ext cx="349250" cy="34766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Shape 874"/>
            <p:cNvSpPr/>
            <p:nvPr/>
          </p:nvSpPr>
          <p:spPr>
            <a:xfrm>
              <a:off x="11618912" y="11968162"/>
              <a:ext cx="349250" cy="34766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Shape 875"/>
            <p:cNvSpPr/>
            <p:nvPr/>
          </p:nvSpPr>
          <p:spPr>
            <a:xfrm>
              <a:off x="11618912" y="12539662"/>
              <a:ext cx="349250" cy="34766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Shape 876"/>
            <p:cNvSpPr/>
            <p:nvPr/>
          </p:nvSpPr>
          <p:spPr>
            <a:xfrm>
              <a:off x="12952412" y="13079412"/>
              <a:ext cx="349250" cy="34766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Shape 877"/>
            <p:cNvSpPr txBox="1"/>
            <p:nvPr/>
          </p:nvSpPr>
          <p:spPr>
            <a:xfrm>
              <a:off x="11428412" y="13427075"/>
              <a:ext cx="1543050" cy="1208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OE</a:t>
              </a:r>
            </a:p>
          </p:txBody>
        </p:sp>
        <p:cxnSp>
          <p:nvCxnSpPr>
            <p:cNvPr id="878" name="Shape 878"/>
            <p:cNvCxnSpPr/>
            <p:nvPr/>
          </p:nvCxnSpPr>
          <p:spPr>
            <a:xfrm flipH="1">
              <a:off x="10169525" y="19931063"/>
              <a:ext cx="7445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79" name="Shape 879"/>
            <p:cNvCxnSpPr/>
            <p:nvPr/>
          </p:nvCxnSpPr>
          <p:spPr>
            <a:xfrm flipH="1">
              <a:off x="9988550" y="14425613"/>
              <a:ext cx="7445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80" name="Shape 880"/>
            <p:cNvCxnSpPr/>
            <p:nvPr/>
          </p:nvCxnSpPr>
          <p:spPr>
            <a:xfrm flipH="1">
              <a:off x="10036175" y="10031412"/>
              <a:ext cx="7445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81" name="Shape 881"/>
            <p:cNvCxnSpPr/>
            <p:nvPr/>
          </p:nvCxnSpPr>
          <p:spPr>
            <a:xfrm flipH="1">
              <a:off x="9988550" y="6338887"/>
              <a:ext cx="7445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82" name="Shape 882"/>
            <p:cNvCxnSpPr/>
            <p:nvPr/>
          </p:nvCxnSpPr>
          <p:spPr>
            <a:xfrm flipH="1">
              <a:off x="15338425" y="14989175"/>
              <a:ext cx="7445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83" name="Shape 883"/>
            <p:cNvCxnSpPr/>
            <p:nvPr/>
          </p:nvCxnSpPr>
          <p:spPr>
            <a:xfrm flipH="1">
              <a:off x="11809412" y="13393738"/>
              <a:ext cx="7445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84" name="Shape 884"/>
            <p:cNvCxnSpPr/>
            <p:nvPr/>
          </p:nvCxnSpPr>
          <p:spPr>
            <a:xfrm rot="10800000">
              <a:off x="5354637" y="20921663"/>
              <a:ext cx="4556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85" name="Shape 885"/>
            <p:cNvSpPr/>
            <p:nvPr/>
          </p:nvSpPr>
          <p:spPr>
            <a:xfrm>
              <a:off x="8045450" y="6538912"/>
              <a:ext cx="417512" cy="66675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Shape 886"/>
            <p:cNvSpPr/>
            <p:nvPr/>
          </p:nvSpPr>
          <p:spPr>
            <a:xfrm>
              <a:off x="8045450" y="3619500"/>
              <a:ext cx="481012" cy="709612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Shape 887"/>
            <p:cNvSpPr/>
            <p:nvPr/>
          </p:nvSpPr>
          <p:spPr>
            <a:xfrm>
              <a:off x="8108950" y="7810500"/>
              <a:ext cx="417512" cy="66675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Shape 888"/>
            <p:cNvSpPr/>
            <p:nvPr/>
          </p:nvSpPr>
          <p:spPr>
            <a:xfrm>
              <a:off x="8108950" y="10761662"/>
              <a:ext cx="417512" cy="66675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Shape 889"/>
            <p:cNvSpPr/>
            <p:nvPr/>
          </p:nvSpPr>
          <p:spPr>
            <a:xfrm>
              <a:off x="8108950" y="12209462"/>
              <a:ext cx="417512" cy="66675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Shape 890"/>
            <p:cNvSpPr/>
            <p:nvPr/>
          </p:nvSpPr>
          <p:spPr>
            <a:xfrm>
              <a:off x="8013700" y="15330488"/>
              <a:ext cx="417512" cy="66675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Shape 891"/>
            <p:cNvSpPr/>
            <p:nvPr/>
          </p:nvSpPr>
          <p:spPr>
            <a:xfrm>
              <a:off x="8013700" y="16813213"/>
              <a:ext cx="417512" cy="66675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Shape 892"/>
            <p:cNvSpPr/>
            <p:nvPr/>
          </p:nvSpPr>
          <p:spPr>
            <a:xfrm>
              <a:off x="8013700" y="19950113"/>
              <a:ext cx="417512" cy="66675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3" name="Shape 893"/>
          <p:cNvSpPr/>
          <p:nvPr/>
        </p:nvSpPr>
        <p:spPr>
          <a:xfrm rot="-5400000">
            <a:off x="782637" y="4987925"/>
            <a:ext cx="342900" cy="838200"/>
          </a:xfrm>
          <a:prstGeom prst="leftBrace">
            <a:avLst>
              <a:gd fmla="val 736" name="adj1"/>
              <a:gd fmla="val 11312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4" name="Shape 894"/>
          <p:cNvSpPr txBox="1"/>
          <p:nvPr/>
        </p:nvSpPr>
        <p:spPr>
          <a:xfrm>
            <a:off x="535714" y="5235575"/>
            <a:ext cx="836722" cy="121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Shape 895"/>
          <p:cNvSpPr/>
          <p:nvPr/>
        </p:nvSpPr>
        <p:spPr>
          <a:xfrm rot="-5400000">
            <a:off x="3009900" y="4635500"/>
            <a:ext cx="381000" cy="1676400"/>
          </a:xfrm>
          <a:prstGeom prst="leftBrace">
            <a:avLst>
              <a:gd fmla="val 409" name="adj1"/>
              <a:gd fmla="val 11312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6" name="Shape 896"/>
          <p:cNvSpPr txBox="1"/>
          <p:nvPr/>
        </p:nvSpPr>
        <p:spPr>
          <a:xfrm>
            <a:off x="2362656" y="5283200"/>
            <a:ext cx="1675487" cy="13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Shape 89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98" name="Shape 89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899" name="Shape 89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/>
          <p:nvPr>
            <p:ph idx="1" type="subTitle"/>
          </p:nvPr>
        </p:nvSpPr>
        <p:spPr>
          <a:xfrm>
            <a:off x="304800" y="760412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РАЗВИТИЕ И СТРУКТУРА НА RAM ЗА PC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SIMM (Single In-line Memory Module)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30-pin SIMM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72-pin SIMM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</p:txBody>
      </p:sp>
      <p:grpSp>
        <p:nvGrpSpPr>
          <p:cNvPr id="906" name="Shape 906"/>
          <p:cNvGrpSpPr/>
          <p:nvPr/>
        </p:nvGrpSpPr>
        <p:grpSpPr>
          <a:xfrm>
            <a:off x="1143000" y="1752600"/>
            <a:ext cx="4864100" cy="2133601"/>
            <a:chOff x="3748087" y="1817687"/>
            <a:chExt cx="12158662" cy="4214813"/>
          </a:xfrm>
        </p:grpSpPr>
        <p:sp>
          <p:nvSpPr>
            <p:cNvPr id="907" name="Shape 907"/>
            <p:cNvSpPr txBox="1"/>
            <p:nvPr/>
          </p:nvSpPr>
          <p:spPr>
            <a:xfrm>
              <a:off x="3748087" y="2882900"/>
              <a:ext cx="12158662" cy="2768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Shape 908"/>
            <p:cNvSpPr txBox="1"/>
            <p:nvPr/>
          </p:nvSpPr>
          <p:spPr>
            <a:xfrm>
              <a:off x="4157662" y="3206750"/>
              <a:ext cx="1608137" cy="1955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64x1</a:t>
              </a:r>
            </a:p>
          </p:txBody>
        </p:sp>
        <p:sp>
          <p:nvSpPr>
            <p:cNvPr id="909" name="Shape 909"/>
            <p:cNvSpPr txBox="1"/>
            <p:nvPr/>
          </p:nvSpPr>
          <p:spPr>
            <a:xfrm>
              <a:off x="6078537" y="3206750"/>
              <a:ext cx="1608137" cy="1955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64x1</a:t>
              </a:r>
            </a:p>
          </p:txBody>
        </p:sp>
        <p:sp>
          <p:nvSpPr>
            <p:cNvPr id="910" name="Shape 910"/>
            <p:cNvSpPr txBox="1"/>
            <p:nvPr/>
          </p:nvSpPr>
          <p:spPr>
            <a:xfrm>
              <a:off x="13765213" y="3206750"/>
              <a:ext cx="1608137" cy="1955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64x1</a:t>
              </a:r>
            </a:p>
          </p:txBody>
        </p:sp>
        <p:sp>
          <p:nvSpPr>
            <p:cNvPr descr="Dark vertical" id="911" name="Shape 911"/>
            <p:cNvSpPr txBox="1"/>
            <p:nvPr/>
          </p:nvSpPr>
          <p:spPr>
            <a:xfrm>
              <a:off x="4857750" y="5651500"/>
              <a:ext cx="10007600" cy="381000"/>
            </a:xfrm>
            <a:prstGeom prst="rect">
              <a:avLst/>
            </a:prstGeom>
            <a:solidFill>
              <a:srgbClr val="FFFFFF"/>
            </a:solidFill>
            <a:ln cap="flat" cmpd="sng" w="1587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2" name="Shape 912"/>
            <p:cNvCxnSpPr/>
            <p:nvPr/>
          </p:nvCxnSpPr>
          <p:spPr>
            <a:xfrm>
              <a:off x="9017000" y="4222750"/>
              <a:ext cx="2997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913" name="Shape 913"/>
            <p:cNvSpPr txBox="1"/>
            <p:nvPr/>
          </p:nvSpPr>
          <p:spPr>
            <a:xfrm>
              <a:off x="4129087" y="1817687"/>
              <a:ext cx="11444287" cy="8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Пример:  8 бр. Х 64Мx1 = 64М х 8</a:t>
              </a:r>
            </a:p>
          </p:txBody>
        </p:sp>
      </p:grpSp>
      <p:pic>
        <p:nvPicPr>
          <p:cNvPr descr="SIMMs.jpg" id="914" name="Shape 9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962400"/>
            <a:ext cx="512762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Shape 91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16" name="Shape 91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917" name="Shape 91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/>
          <p:nvPr>
            <p:ph idx="1" type="subTitle"/>
          </p:nvPr>
        </p:nvSpPr>
        <p:spPr>
          <a:xfrm>
            <a:off x="304800" y="457200"/>
            <a:ext cx="85344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РАЗВИТИЕ И СТРУКТУРА НА RAM ЗА PC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Развитие на SIMM: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включва няколко схеми RAM памети (в производство през 80-те и 90-те години). Предложени от лабораториите Wang, 1983 г.;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преди появата на SIMM – DIP чипове RAM (8088 базирани системи);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SIPP (Single In-line Pin Package) – за кратко в някои модели 80286.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Структура: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30 pins, 8 (9) бита данни – 80286,386,486;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72 pins, 32 (36) бита данни – 80486, Pentium, Pentium Pro, Pentium II.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Без “parity check”  (W/O P.Ch.);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 “parity check”.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Аранжиране в рамките на PC дъна – в банки: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286,386SX (16 бита) – 2 х 30-pin SIMM, 1 x 72-pin SIMM;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Pentium  (64 бита) – 2 х 72-pin SIMM (някои-”half bank” – 1xSIMM);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някои 386/486 дъна – 2 пъти повече SIMM (memory interleaving);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4" name="Shape 92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25" name="Shape 92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926" name="Shape 92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 txBox="1"/>
          <p:nvPr>
            <p:ph idx="1" type="subTitle"/>
          </p:nvPr>
        </p:nvSpPr>
        <p:spPr>
          <a:xfrm>
            <a:off x="304800" y="457200"/>
            <a:ext cx="85344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РАЗВИТИЕ И СТРУКТУРА НА RAM ЗА PC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DIMM (Dual In-line Memory Module)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включват DRAM памети;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използват 64-битов трансфер на данните;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имат отделни контактни площадки и от двете страни на модула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(платката) – за елиминиране нуждата от 2 х SIMM модула.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Развитие и съвременно състояние:</a:t>
            </a:r>
          </a:p>
          <a:p>
            <a:pPr indent="0" lvl="0" marL="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72-pin SO-DIMM (Small Outline DIMM) - FPM, EDO DRAM;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100-pin DIMM - за принтери – SDRAM, синхронни DRAM;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144-pin SO-DIMM - за SDR (single data rate) SDRAM;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168-pin DIMM - при SDR SDRAM (рядко като FPM/EDO DRAM за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сървъри и работни станции);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172-pin MicroDIMM – за DDR (double data rate) SDRAM;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184-pin DIMM – за DDR SDRAM;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200-pin SO-DIMM - за DDR SDRAM,DDR2 SDRAM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214-pin MicroDIMM - за DDR2 (2xdata rate DDR) SDRAM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240-pin DIMM - за DDR2 SDRAM, DDR3 (8xdata rate DDR) SDRAM ,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FB-DIMM DRAM (Fully-Buffered).</a:t>
            </a:r>
          </a:p>
        </p:txBody>
      </p:sp>
      <p:sp>
        <p:nvSpPr>
          <p:cNvPr id="933" name="Shape 93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34" name="Shape 93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935" name="Shape 93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/>
          <p:nvPr>
            <p:ph idx="4294967295" type="subTitle"/>
          </p:nvPr>
        </p:nvSpPr>
        <p:spPr>
          <a:xfrm>
            <a:off x="457200" y="457200"/>
            <a:ext cx="80772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Допълнителна литература: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http://www.cmoset.com/uploads/4.1-08.pdf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http://en.wikipedia.org/wiki/Direct_memory_access#Principle</a:t>
            </a:r>
          </a:p>
        </p:txBody>
      </p:sp>
      <p:sp>
        <p:nvSpPr>
          <p:cNvPr id="942" name="Shape 94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43" name="Shape 94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944" name="Shape 94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950" name="Shape 95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51" name="Shape 95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952" name="Shape 95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subTitle"/>
          </p:nvPr>
        </p:nvSpPr>
        <p:spPr>
          <a:xfrm>
            <a:off x="457200" y="762000"/>
            <a:ext cx="85344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ДИНАМИЧНИ ПАМЕТИ – DRAM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(DYNAMIC RANDOM ACCESS MEMORIES)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Предимства: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1" marL="4572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висока плътност на разполагане на ЗК (СИ↑);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проста схемотехника на 1-Т ЗК – използва само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MOS  технология (n-MOS), изцяло CMOS съвместима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200" u="sng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1" marL="45720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Недостатъци: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1" marL="4572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относително невисоко бързодействие (липса на 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положителна обратна връзка /ПОВ/ в структурата на ЗК);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необходимост от регенeрация;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	  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относително сложни режими на четене, запис и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регенерация;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повишени изисквания към поддържащите схеми;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особено внимание към изграждане C</a:t>
            </a:r>
            <a:r>
              <a:rPr b="0" baseline="-2500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зап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 висок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специфичен капацитет (разнообразни технологии).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0" name="Shape 12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subTitle"/>
          </p:nvPr>
        </p:nvSpPr>
        <p:spPr>
          <a:xfrm>
            <a:off x="304800" y="457200"/>
            <a:ext cx="8534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– DRAM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(DYNAMIC RAMS)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Развитие на Запомнящата Клетка (ЗК) в DRAM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3-Т ЗК 		→		1Т- ЗК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609600" y="3048000"/>
            <a:ext cx="7448550" cy="2895600"/>
            <a:chOff x="788987" y="8237537"/>
            <a:chExt cx="18229263" cy="10336212"/>
          </a:xfrm>
        </p:grpSpPr>
        <p:sp>
          <p:nvSpPr>
            <p:cNvPr id="128" name="Shape 128"/>
            <p:cNvSpPr txBox="1"/>
            <p:nvPr/>
          </p:nvSpPr>
          <p:spPr>
            <a:xfrm>
              <a:off x="788987" y="8237537"/>
              <a:ext cx="8921750" cy="10336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	        </a:t>
              </a: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WL (АШ)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BL (ШД)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1" marL="45720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                             C</a:t>
              </a:r>
              <a:r>
                <a:rPr b="0" baseline="-25000" i="0" lang="en-US" sz="20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пар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         WL (АШ)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29" name="Shape 129"/>
            <p:cNvCxnSpPr/>
            <p:nvPr/>
          </p:nvCxnSpPr>
          <p:spPr>
            <a:xfrm>
              <a:off x="4986337" y="10953750"/>
              <a:ext cx="7921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0" name="Shape 130"/>
            <p:cNvCxnSpPr/>
            <p:nvPr/>
          </p:nvCxnSpPr>
          <p:spPr>
            <a:xfrm>
              <a:off x="3413125" y="12045950"/>
              <a:ext cx="1381125" cy="174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1" name="Shape 131"/>
            <p:cNvCxnSpPr/>
            <p:nvPr/>
          </p:nvCxnSpPr>
          <p:spPr>
            <a:xfrm flipH="1">
              <a:off x="4794250" y="11233150"/>
              <a:ext cx="1587" cy="812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2" name="Shape 132"/>
            <p:cNvCxnSpPr/>
            <p:nvPr/>
          </p:nvCxnSpPr>
          <p:spPr>
            <a:xfrm>
              <a:off x="3395662" y="10968037"/>
              <a:ext cx="1587" cy="4794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3" name="Shape 133"/>
            <p:cNvCxnSpPr/>
            <p:nvPr/>
          </p:nvCxnSpPr>
          <p:spPr>
            <a:xfrm>
              <a:off x="4445000" y="9586912"/>
              <a:ext cx="19034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4" name="Shape 134"/>
            <p:cNvCxnSpPr/>
            <p:nvPr/>
          </p:nvCxnSpPr>
          <p:spPr>
            <a:xfrm flipH="1">
              <a:off x="4445000" y="11212512"/>
              <a:ext cx="19034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5" name="Shape 135"/>
            <p:cNvCxnSpPr/>
            <p:nvPr/>
          </p:nvCxnSpPr>
          <p:spPr>
            <a:xfrm flipH="1" rot="10800000">
              <a:off x="5372100" y="9523412"/>
              <a:ext cx="1587" cy="1430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36" name="Shape 136"/>
            <p:cNvSpPr/>
            <p:nvPr/>
          </p:nvSpPr>
          <p:spPr>
            <a:xfrm>
              <a:off x="5303837" y="9525000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3332162" y="12001500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8" name="Shape 138"/>
            <p:cNvCxnSpPr/>
            <p:nvPr/>
          </p:nvCxnSpPr>
          <p:spPr>
            <a:xfrm>
              <a:off x="8026400" y="14549438"/>
              <a:ext cx="1587" cy="6588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9" name="Shape 139"/>
            <p:cNvCxnSpPr/>
            <p:nvPr/>
          </p:nvCxnSpPr>
          <p:spPr>
            <a:xfrm flipH="1" rot="10800000">
              <a:off x="6076950" y="11233150"/>
              <a:ext cx="1587" cy="8302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0" name="Shape 140"/>
            <p:cNvCxnSpPr/>
            <p:nvPr/>
          </p:nvCxnSpPr>
          <p:spPr>
            <a:xfrm>
              <a:off x="8348662" y="15409863"/>
              <a:ext cx="6683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1" name="Shape 141"/>
            <p:cNvCxnSpPr/>
            <p:nvPr/>
          </p:nvCxnSpPr>
          <p:spPr>
            <a:xfrm>
              <a:off x="8348662" y="14097000"/>
              <a:ext cx="0" cy="15382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2" name="Shape 142"/>
            <p:cNvCxnSpPr/>
            <p:nvPr/>
          </p:nvCxnSpPr>
          <p:spPr>
            <a:xfrm>
              <a:off x="6076950" y="12063412"/>
              <a:ext cx="29400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43" name="Shape 143"/>
            <p:cNvSpPr txBox="1"/>
            <p:nvPr/>
          </p:nvSpPr>
          <p:spPr>
            <a:xfrm>
              <a:off x="10766425" y="9412287"/>
              <a:ext cx="8251825" cy="6026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	    WL (АШ)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BL (ШД)				            	              C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пар</a:t>
              </a:r>
            </a:p>
          </p:txBody>
        </p:sp>
        <p:cxnSp>
          <p:nvCxnSpPr>
            <p:cNvPr id="144" name="Shape 144"/>
            <p:cNvCxnSpPr/>
            <p:nvPr/>
          </p:nvCxnSpPr>
          <p:spPr>
            <a:xfrm>
              <a:off x="14784388" y="12065000"/>
              <a:ext cx="7921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5" name="Shape 145"/>
            <p:cNvCxnSpPr/>
            <p:nvPr/>
          </p:nvCxnSpPr>
          <p:spPr>
            <a:xfrm>
              <a:off x="13703300" y="13268325"/>
              <a:ext cx="8890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6" name="Shape 146"/>
            <p:cNvCxnSpPr/>
            <p:nvPr/>
          </p:nvCxnSpPr>
          <p:spPr>
            <a:xfrm>
              <a:off x="14593888" y="12344400"/>
              <a:ext cx="0" cy="9239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7" name="Shape 147"/>
            <p:cNvCxnSpPr/>
            <p:nvPr/>
          </p:nvCxnSpPr>
          <p:spPr>
            <a:xfrm>
              <a:off x="13701713" y="9952037"/>
              <a:ext cx="1587" cy="47180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8" name="Shape 148"/>
            <p:cNvCxnSpPr/>
            <p:nvPr/>
          </p:nvCxnSpPr>
          <p:spPr>
            <a:xfrm>
              <a:off x="12446000" y="10702925"/>
              <a:ext cx="38735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9" name="Shape 149"/>
            <p:cNvCxnSpPr/>
            <p:nvPr/>
          </p:nvCxnSpPr>
          <p:spPr>
            <a:xfrm flipH="1">
              <a:off x="14243051" y="12323762"/>
              <a:ext cx="19034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0" name="Shape 150"/>
            <p:cNvCxnSpPr/>
            <p:nvPr/>
          </p:nvCxnSpPr>
          <p:spPr>
            <a:xfrm flipH="1" rot="10800000">
              <a:off x="15170150" y="10634662"/>
              <a:ext cx="1587" cy="1430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51" name="Shape 151"/>
            <p:cNvSpPr/>
            <p:nvPr/>
          </p:nvSpPr>
          <p:spPr>
            <a:xfrm>
              <a:off x="15101888" y="10636250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3638213" y="13239750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3" name="Shape 153"/>
            <p:cNvCxnSpPr/>
            <p:nvPr/>
          </p:nvCxnSpPr>
          <p:spPr>
            <a:xfrm>
              <a:off x="17041813" y="13157200"/>
              <a:ext cx="0" cy="774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4" name="Shape 154"/>
            <p:cNvCxnSpPr/>
            <p:nvPr/>
          </p:nvCxnSpPr>
          <p:spPr>
            <a:xfrm flipH="1" rot="10800000">
              <a:off x="15875000" y="12344401"/>
              <a:ext cx="1587" cy="8302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5" name="Shape 155"/>
            <p:cNvCxnSpPr/>
            <p:nvPr/>
          </p:nvCxnSpPr>
          <p:spPr>
            <a:xfrm>
              <a:off x="9048750" y="15441613"/>
              <a:ext cx="0" cy="12080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6" name="Shape 156"/>
            <p:cNvCxnSpPr/>
            <p:nvPr/>
          </p:nvCxnSpPr>
          <p:spPr>
            <a:xfrm>
              <a:off x="16573500" y="13931900"/>
              <a:ext cx="9398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7" name="Shape 157"/>
            <p:cNvCxnSpPr/>
            <p:nvPr/>
          </p:nvCxnSpPr>
          <p:spPr>
            <a:xfrm>
              <a:off x="15875000" y="13174663"/>
              <a:ext cx="11620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8" name="Shape 158"/>
            <p:cNvCxnSpPr/>
            <p:nvPr/>
          </p:nvCxnSpPr>
          <p:spPr>
            <a:xfrm>
              <a:off x="4986337" y="15963900"/>
              <a:ext cx="7921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9" name="Shape 159"/>
            <p:cNvCxnSpPr/>
            <p:nvPr/>
          </p:nvCxnSpPr>
          <p:spPr>
            <a:xfrm>
              <a:off x="9017000" y="12045950"/>
              <a:ext cx="0" cy="2333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0" name="Shape 160"/>
            <p:cNvCxnSpPr/>
            <p:nvPr/>
          </p:nvCxnSpPr>
          <p:spPr>
            <a:xfrm>
              <a:off x="4768850" y="14817725"/>
              <a:ext cx="0" cy="7858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1" name="Shape 161"/>
            <p:cNvCxnSpPr/>
            <p:nvPr/>
          </p:nvCxnSpPr>
          <p:spPr>
            <a:xfrm flipH="1">
              <a:off x="4430712" y="15647988"/>
              <a:ext cx="19034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2" name="Shape 162"/>
            <p:cNvCxnSpPr/>
            <p:nvPr/>
          </p:nvCxnSpPr>
          <p:spPr>
            <a:xfrm flipH="1" rot="10800000">
              <a:off x="5432425" y="15965486"/>
              <a:ext cx="1587" cy="1430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63" name="Shape 163"/>
            <p:cNvSpPr/>
            <p:nvPr/>
          </p:nvSpPr>
          <p:spPr>
            <a:xfrm>
              <a:off x="3317875" y="14739938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7108825" y="14805025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5" name="Shape 165"/>
            <p:cNvCxnSpPr/>
            <p:nvPr/>
          </p:nvCxnSpPr>
          <p:spPr>
            <a:xfrm flipH="1">
              <a:off x="6076950" y="14852650"/>
              <a:ext cx="19494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6" name="Shape 166"/>
            <p:cNvCxnSpPr/>
            <p:nvPr/>
          </p:nvCxnSpPr>
          <p:spPr>
            <a:xfrm flipH="1" rot="10800000">
              <a:off x="6078537" y="14817726"/>
              <a:ext cx="1587" cy="8302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7" name="Shape 167"/>
            <p:cNvCxnSpPr/>
            <p:nvPr/>
          </p:nvCxnSpPr>
          <p:spPr>
            <a:xfrm>
              <a:off x="6919912" y="17091025"/>
              <a:ext cx="5524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8" name="Shape 168"/>
            <p:cNvCxnSpPr/>
            <p:nvPr/>
          </p:nvCxnSpPr>
          <p:spPr>
            <a:xfrm>
              <a:off x="8683625" y="16649700"/>
              <a:ext cx="7318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9" name="Shape 169"/>
            <p:cNvCxnSpPr/>
            <p:nvPr/>
          </p:nvCxnSpPr>
          <p:spPr>
            <a:xfrm>
              <a:off x="3397250" y="14817725"/>
              <a:ext cx="13366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0" name="Shape 170"/>
            <p:cNvCxnSpPr/>
            <p:nvPr/>
          </p:nvCxnSpPr>
          <p:spPr>
            <a:xfrm>
              <a:off x="8348662" y="14379575"/>
              <a:ext cx="6683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1" name="Shape 171"/>
            <p:cNvCxnSpPr/>
            <p:nvPr/>
          </p:nvCxnSpPr>
          <p:spPr>
            <a:xfrm>
              <a:off x="6824662" y="15811500"/>
              <a:ext cx="7318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2" name="Shape 172"/>
            <p:cNvCxnSpPr/>
            <p:nvPr/>
          </p:nvCxnSpPr>
          <p:spPr>
            <a:xfrm>
              <a:off x="6824662" y="16173450"/>
              <a:ext cx="7318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3" name="Shape 173"/>
            <p:cNvCxnSpPr/>
            <p:nvPr/>
          </p:nvCxnSpPr>
          <p:spPr>
            <a:xfrm>
              <a:off x="7189787" y="14819313"/>
              <a:ext cx="1587" cy="10207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4" name="Shape 174"/>
            <p:cNvCxnSpPr/>
            <p:nvPr/>
          </p:nvCxnSpPr>
          <p:spPr>
            <a:xfrm>
              <a:off x="7189787" y="16173450"/>
              <a:ext cx="0" cy="9175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5" name="Shape 175"/>
            <p:cNvCxnSpPr/>
            <p:nvPr/>
          </p:nvCxnSpPr>
          <p:spPr>
            <a:xfrm>
              <a:off x="4513262" y="17457738"/>
              <a:ext cx="19034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76" name="Shape 176"/>
            <p:cNvSpPr/>
            <p:nvPr/>
          </p:nvSpPr>
          <p:spPr>
            <a:xfrm>
              <a:off x="5372100" y="17395825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7" name="Shape 177"/>
            <p:cNvCxnSpPr/>
            <p:nvPr/>
          </p:nvCxnSpPr>
          <p:spPr>
            <a:xfrm>
              <a:off x="16573500" y="14312900"/>
              <a:ext cx="9398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8" name="Shape 178"/>
            <p:cNvCxnSpPr/>
            <p:nvPr/>
          </p:nvCxnSpPr>
          <p:spPr>
            <a:xfrm>
              <a:off x="17041813" y="14338300"/>
              <a:ext cx="0" cy="774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9" name="Shape 179"/>
            <p:cNvCxnSpPr/>
            <p:nvPr/>
          </p:nvCxnSpPr>
          <p:spPr>
            <a:xfrm>
              <a:off x="16668750" y="15144750"/>
              <a:ext cx="7175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80" name="Shape 18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1" name="Shape 18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subTitle"/>
          </p:nvPr>
        </p:nvSpPr>
        <p:spPr>
          <a:xfrm>
            <a:off x="304800" y="457200"/>
            <a:ext cx="85344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– DRAM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Реализация на запомнящия капацитет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(технологично развитие, вертикални технологии)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Планарна технология 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  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Stacked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(сандвич)     	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Trench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(цилиндрична)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MOS, double-poly, folded BL        stack, multi-fin cylinder, + substrate plate, (1K,16K…1M) (4M..64M) (1M, 4M,…256M +HSG hemi-spherical grain)</a:t>
            </a: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200400"/>
            <a:ext cx="8153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0" name="Shape 19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subTitle"/>
          </p:nvPr>
        </p:nvSpPr>
        <p:spPr>
          <a:xfrm>
            <a:off x="304800" y="457200"/>
            <a:ext cx="85344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– DRAM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Методи за увеличаване капацитета на ЗК</a:t>
            </a:r>
          </a:p>
          <a:p>
            <a:pPr indent="0" lvl="1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увеличаване площта на кондензатора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ограничено в 2D (необходимост от малка заемана площ). 3D методи (вертикално над подложката – stack структури, в дълбочина навътре в подложката – trench, с допълнително набраздяване – HSG);</a:t>
            </a:r>
          </a:p>
          <a:p>
            <a: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намаляване дебелината на окисния слой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ограничено (намалена надеждност, увеличени утечни токове);</a:t>
            </a:r>
          </a:p>
          <a:p>
            <a: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използване материали с по-висока диелектрична константа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Si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(първоначално), ON (оксидиран нитрид), ONO, Та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Ba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x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Sr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1-x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TiО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);</a:t>
            </a:r>
          </a:p>
          <a:p>
            <a:pPr indent="0" lvl="1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редукция на утечните токове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(технологично).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8" name="Shape 19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subTitle"/>
          </p:nvPr>
        </p:nvSpPr>
        <p:spPr>
          <a:xfrm>
            <a:off x="215900" y="457200"/>
            <a:ext cx="89281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– DRAM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Развитие на DRAM като обем: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1K x 1→16K x1→ 64K x 1→ 256K x 1 →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1M x 1   4M x 1→ 64M x 1 → 256M x 1.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1G x 1 → 4G x1   (нарастване на обема х 4)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DRAM – необходима е защита от радиоактивно въздействие     (α-protection) – в противен случай: неустойчивост на състоянието.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Такава се прилага се за пръв път при DRAM памети с обем 64K x 1.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6" name="Shape 20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subTitle"/>
          </p:nvPr>
        </p:nvSpPr>
        <p:spPr>
          <a:xfrm>
            <a:off x="304800" y="457200"/>
            <a:ext cx="85344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– DRAM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Запомняща клетка – (1-Т ЗК):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Запомняща единица –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паразитен капацитет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 ЗК				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пар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(C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зап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= 30-40 pF ≈ const.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Логическа “1”  – наличие на заряд.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Логическа  “0” – отсъствие на заряд.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Сигналът към SА (sense amplifiers) – от трансферa на заряд.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Относително ниска консумация на ЗK (след зареждане на паразитния капацитет не консумира енергия).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Постепенно разреждане на C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пар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необходимост oт регенерация – MEMORY REFRESH (MR). Извършва от MR Controller (MRC)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Обикновено времето за регенерация e: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16ms…64ms…256ms…512ms (1G DRAM).</a:t>
            </a:r>
            <a:r>
              <a:rPr b="0" i="0" lang="en-US" sz="18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3" name="Shape 213"/>
          <p:cNvGrpSpPr/>
          <p:nvPr/>
        </p:nvGrpSpPr>
        <p:grpSpPr>
          <a:xfrm>
            <a:off x="5562600" y="685800"/>
            <a:ext cx="3276600" cy="2413000"/>
            <a:chOff x="4254500" y="2286000"/>
            <a:chExt cx="8191500" cy="6032500"/>
          </a:xfrm>
        </p:grpSpPr>
        <p:sp>
          <p:nvSpPr>
            <p:cNvPr id="214" name="Shape 214"/>
            <p:cNvSpPr txBox="1"/>
            <p:nvPr/>
          </p:nvSpPr>
          <p:spPr>
            <a:xfrm>
              <a:off x="4254500" y="2286000"/>
              <a:ext cx="8191500" cy="60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			    WL (АШ)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BL (ШД)	           С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</a:t>
              </a:r>
            </a:p>
          </p:txBody>
        </p:sp>
        <p:cxnSp>
          <p:nvCxnSpPr>
            <p:cNvPr id="215" name="Shape 215"/>
            <p:cNvCxnSpPr/>
            <p:nvPr/>
          </p:nvCxnSpPr>
          <p:spPr>
            <a:xfrm>
              <a:off x="7864475" y="5256212"/>
              <a:ext cx="7921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6" name="Shape 216"/>
            <p:cNvCxnSpPr/>
            <p:nvPr/>
          </p:nvCxnSpPr>
          <p:spPr>
            <a:xfrm>
              <a:off x="6783387" y="6332537"/>
              <a:ext cx="8890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7" name="Shape 217"/>
            <p:cNvCxnSpPr/>
            <p:nvPr/>
          </p:nvCxnSpPr>
          <p:spPr>
            <a:xfrm>
              <a:off x="7673975" y="5535612"/>
              <a:ext cx="0" cy="7969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8" name="Shape 218"/>
            <p:cNvCxnSpPr/>
            <p:nvPr/>
          </p:nvCxnSpPr>
          <p:spPr>
            <a:xfrm>
              <a:off x="6781800" y="3143250"/>
              <a:ext cx="1587" cy="39798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9" name="Shape 219"/>
            <p:cNvCxnSpPr/>
            <p:nvPr/>
          </p:nvCxnSpPr>
          <p:spPr>
            <a:xfrm>
              <a:off x="5526087" y="3894137"/>
              <a:ext cx="38735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0" name="Shape 220"/>
            <p:cNvCxnSpPr/>
            <p:nvPr/>
          </p:nvCxnSpPr>
          <p:spPr>
            <a:xfrm flipH="1">
              <a:off x="7323137" y="5514975"/>
              <a:ext cx="19034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1" name="Shape 221"/>
            <p:cNvCxnSpPr/>
            <p:nvPr/>
          </p:nvCxnSpPr>
          <p:spPr>
            <a:xfrm flipH="1" rot="10800000">
              <a:off x="8250237" y="3825875"/>
              <a:ext cx="1587" cy="1430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22" name="Shape 222"/>
            <p:cNvSpPr/>
            <p:nvPr/>
          </p:nvSpPr>
          <p:spPr>
            <a:xfrm>
              <a:off x="8181975" y="3827462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6718300" y="6272212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4" name="Shape 224"/>
            <p:cNvCxnSpPr/>
            <p:nvPr/>
          </p:nvCxnSpPr>
          <p:spPr>
            <a:xfrm>
              <a:off x="10117137" y="6365875"/>
              <a:ext cx="6350" cy="7572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5" name="Shape 225"/>
            <p:cNvCxnSpPr/>
            <p:nvPr/>
          </p:nvCxnSpPr>
          <p:spPr>
            <a:xfrm flipH="1" rot="10800000">
              <a:off x="8955087" y="5535612"/>
              <a:ext cx="1587" cy="8302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6" name="Shape 226"/>
            <p:cNvCxnSpPr/>
            <p:nvPr/>
          </p:nvCxnSpPr>
          <p:spPr>
            <a:xfrm>
              <a:off x="9931400" y="8286750"/>
              <a:ext cx="3698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7" name="Shape 227"/>
            <p:cNvCxnSpPr/>
            <p:nvPr/>
          </p:nvCxnSpPr>
          <p:spPr>
            <a:xfrm>
              <a:off x="9734550" y="7123112"/>
              <a:ext cx="7318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8" name="Shape 228"/>
            <p:cNvCxnSpPr/>
            <p:nvPr/>
          </p:nvCxnSpPr>
          <p:spPr>
            <a:xfrm>
              <a:off x="8955087" y="6365875"/>
              <a:ext cx="11620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9" name="Shape 229"/>
            <p:cNvCxnSpPr/>
            <p:nvPr/>
          </p:nvCxnSpPr>
          <p:spPr>
            <a:xfrm>
              <a:off x="9732962" y="7504112"/>
              <a:ext cx="7318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0" name="Shape 230"/>
            <p:cNvCxnSpPr/>
            <p:nvPr/>
          </p:nvCxnSpPr>
          <p:spPr>
            <a:xfrm>
              <a:off x="10121900" y="7504112"/>
              <a:ext cx="0" cy="774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231" name="Shape 23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3657600"/>
            <a:ext cx="290195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5" name="Shape 23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subTitle"/>
          </p:nvPr>
        </p:nvSpPr>
        <p:spPr>
          <a:xfrm>
            <a:off x="304800" y="457200"/>
            <a:ext cx="8534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ДИНАМИЧНИ ПАМЕТИ – DRAMS (DYNAMIC RAM)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БЛОКОВА СТРУКТУРА НА DRAM 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242" name="Shape 242"/>
          <p:cNvGrpSpPr/>
          <p:nvPr/>
        </p:nvGrpSpPr>
        <p:grpSpPr>
          <a:xfrm>
            <a:off x="457200" y="2209800"/>
            <a:ext cx="8151812" cy="4070350"/>
            <a:chOff x="1555750" y="5311775"/>
            <a:chExt cx="17376775" cy="8847137"/>
          </a:xfrm>
        </p:grpSpPr>
        <p:sp>
          <p:nvSpPr>
            <p:cNvPr id="243" name="Shape 243"/>
            <p:cNvSpPr txBox="1"/>
            <p:nvPr/>
          </p:nvSpPr>
          <p:spPr>
            <a:xfrm>
              <a:off x="13906500" y="7038975"/>
              <a:ext cx="3405187" cy="229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D (данни)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</a:t>
              </a: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3643312" y="5311775"/>
              <a:ext cx="10037762" cy="72072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7280275" y="5980112"/>
              <a:ext cx="3673475" cy="36766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Запомняща матрица (ЗМ)</a:t>
              </a:r>
            </a:p>
          </p:txBody>
        </p:sp>
        <p:sp>
          <p:nvSpPr>
            <p:cNvPr id="246" name="Shape 246"/>
            <p:cNvSpPr/>
            <p:nvPr/>
          </p:nvSpPr>
          <p:spPr>
            <a:xfrm rot="-5400000">
              <a:off x="8755856" y="10643393"/>
              <a:ext cx="514350" cy="59531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3911600" y="11382375"/>
              <a:ext cx="5280025" cy="357187"/>
            </a:xfrm>
            <a:prstGeom prst="rightArrow">
              <a:avLst>
                <a:gd fmla="val 21242" name="adj1"/>
                <a:gd fmla="val 1728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 rot="5400000">
              <a:off x="2085181" y="9624218"/>
              <a:ext cx="3894137" cy="336550"/>
            </a:xfrm>
            <a:prstGeom prst="rightArrow">
              <a:avLst>
                <a:gd fmla="val 21242" name="adj1"/>
                <a:gd fmla="val 1728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 txBox="1"/>
            <p:nvPr/>
          </p:nvSpPr>
          <p:spPr>
            <a:xfrm>
              <a:off x="1555750" y="6643687"/>
              <a:ext cx="1747837" cy="2143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 </a:t>
              </a: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/2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baseline="-2500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адрес</a:t>
              </a:r>
            </a:p>
          </p:txBody>
        </p:sp>
        <p:sp>
          <p:nvSpPr>
            <p:cNvPr id="250" name="Shape 250"/>
            <p:cNvSpPr txBox="1"/>
            <p:nvPr/>
          </p:nvSpPr>
          <p:spPr>
            <a:xfrm>
              <a:off x="10810875" y="11198225"/>
              <a:ext cx="2495550" cy="8572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УУ</a:t>
              </a:r>
            </a:p>
          </p:txBody>
        </p:sp>
        <p:cxnSp>
          <p:nvCxnSpPr>
            <p:cNvPr id="251" name="Shape 251"/>
            <p:cNvCxnSpPr/>
            <p:nvPr/>
          </p:nvCxnSpPr>
          <p:spPr>
            <a:xfrm flipH="1" rot="10800000">
              <a:off x="10953750" y="12055475"/>
              <a:ext cx="1587" cy="1384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52" name="Shape 252"/>
            <p:cNvCxnSpPr/>
            <p:nvPr/>
          </p:nvCxnSpPr>
          <p:spPr>
            <a:xfrm flipH="1" rot="10800000">
              <a:off x="11952287" y="12009437"/>
              <a:ext cx="1587" cy="2146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53" name="Shape 253"/>
            <p:cNvCxnSpPr/>
            <p:nvPr/>
          </p:nvCxnSpPr>
          <p:spPr>
            <a:xfrm>
              <a:off x="6929437" y="13439775"/>
              <a:ext cx="40481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4" name="Shape 254"/>
            <p:cNvCxnSpPr/>
            <p:nvPr/>
          </p:nvCxnSpPr>
          <p:spPr>
            <a:xfrm>
              <a:off x="6916737" y="14155738"/>
              <a:ext cx="5035550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55" name="Shape 255"/>
            <p:cNvSpPr txBox="1"/>
            <p:nvPr/>
          </p:nvSpPr>
          <p:spPr>
            <a:xfrm>
              <a:off x="6215062" y="12747625"/>
              <a:ext cx="4048125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чет./зап. (R/W)</a:t>
              </a:r>
            </a:p>
          </p:txBody>
        </p:sp>
        <p:sp>
          <p:nvSpPr>
            <p:cNvPr id="256" name="Shape 256"/>
            <p:cNvSpPr txBox="1"/>
            <p:nvPr/>
          </p:nvSpPr>
          <p:spPr>
            <a:xfrm>
              <a:off x="5616575" y="13523913"/>
              <a:ext cx="4941887" cy="47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избор на ред (RAS)</a:t>
              </a:r>
            </a:p>
          </p:txBody>
        </p:sp>
        <p:cxnSp>
          <p:nvCxnSpPr>
            <p:cNvPr id="257" name="Shape 257"/>
            <p:cNvCxnSpPr/>
            <p:nvPr/>
          </p:nvCxnSpPr>
          <p:spPr>
            <a:xfrm>
              <a:off x="6834187" y="6813550"/>
              <a:ext cx="4460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8" name="Shape 258"/>
            <p:cNvCxnSpPr/>
            <p:nvPr/>
          </p:nvCxnSpPr>
          <p:spPr>
            <a:xfrm>
              <a:off x="6834187" y="7194550"/>
              <a:ext cx="4460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9" name="Shape 259"/>
            <p:cNvCxnSpPr/>
            <p:nvPr/>
          </p:nvCxnSpPr>
          <p:spPr>
            <a:xfrm>
              <a:off x="6905625" y="9344025"/>
              <a:ext cx="3746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0" name="Shape 260"/>
            <p:cNvCxnSpPr/>
            <p:nvPr/>
          </p:nvCxnSpPr>
          <p:spPr>
            <a:xfrm>
              <a:off x="7691437" y="9636125"/>
              <a:ext cx="0" cy="441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10001250" y="9636125"/>
              <a:ext cx="0" cy="441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2" name="Shape 262"/>
            <p:cNvCxnSpPr/>
            <p:nvPr/>
          </p:nvCxnSpPr>
          <p:spPr>
            <a:xfrm>
              <a:off x="10382250" y="9636125"/>
              <a:ext cx="0" cy="441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3" name="Shape 263"/>
            <p:cNvCxnSpPr/>
            <p:nvPr/>
          </p:nvCxnSpPr>
          <p:spPr>
            <a:xfrm rot="10800000">
              <a:off x="12982575" y="12031663"/>
              <a:ext cx="0" cy="20732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64" name="Shape 264"/>
            <p:cNvSpPr/>
            <p:nvPr/>
          </p:nvSpPr>
          <p:spPr>
            <a:xfrm>
              <a:off x="2301875" y="7551737"/>
              <a:ext cx="2501900" cy="573087"/>
            </a:xfrm>
            <a:prstGeom prst="rightArrow">
              <a:avLst>
                <a:gd fmla="val 18906" name="adj1"/>
                <a:gd fmla="val 455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 txBox="1"/>
            <p:nvPr/>
          </p:nvSpPr>
          <p:spPr>
            <a:xfrm rot="-5400000">
              <a:off x="10498930" y="7579518"/>
              <a:ext cx="3683000" cy="9350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I/O  буфери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 rot="5400000">
              <a:off x="4649787" y="7377112"/>
              <a:ext cx="3678237" cy="881062"/>
            </a:xfrm>
            <a:prstGeom prst="flowChartManualOperation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7072312" y="9982200"/>
              <a:ext cx="4000500" cy="701675"/>
            </a:xfrm>
            <a:prstGeom prst="flowChartManualOperation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Shape 268"/>
            <p:cNvSpPr txBox="1"/>
            <p:nvPr/>
          </p:nvSpPr>
          <p:spPr>
            <a:xfrm rot="-5400000">
              <a:off x="5273675" y="7342187"/>
              <a:ext cx="2557462" cy="922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ДШ  по Х</a:t>
              </a:r>
            </a:p>
          </p:txBody>
        </p:sp>
        <p:sp>
          <p:nvSpPr>
            <p:cNvPr id="269" name="Shape 269"/>
            <p:cNvSpPr txBox="1"/>
            <p:nvPr/>
          </p:nvSpPr>
          <p:spPr>
            <a:xfrm>
              <a:off x="7891462" y="10085387"/>
              <a:ext cx="2354262" cy="438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ДШ по Y</a:t>
              </a:r>
            </a:p>
          </p:txBody>
        </p:sp>
        <p:cxnSp>
          <p:nvCxnSpPr>
            <p:cNvPr id="270" name="Shape 270"/>
            <p:cNvCxnSpPr/>
            <p:nvPr/>
          </p:nvCxnSpPr>
          <p:spPr>
            <a:xfrm rot="10800000">
              <a:off x="12549187" y="9871075"/>
              <a:ext cx="0" cy="13255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71" name="Shape 271"/>
            <p:cNvSpPr txBox="1"/>
            <p:nvPr/>
          </p:nvSpPr>
          <p:spPr>
            <a:xfrm>
              <a:off x="13219113" y="13366750"/>
              <a:ext cx="5713412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CAS (избор на колона)</a:t>
              </a:r>
            </a:p>
          </p:txBody>
        </p:sp>
        <p:cxnSp>
          <p:nvCxnSpPr>
            <p:cNvPr id="272" name="Shape 272"/>
            <p:cNvCxnSpPr/>
            <p:nvPr/>
          </p:nvCxnSpPr>
          <p:spPr>
            <a:xfrm>
              <a:off x="12996862" y="14104938"/>
              <a:ext cx="35480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3" name="Shape 273"/>
            <p:cNvCxnSpPr/>
            <p:nvPr/>
          </p:nvCxnSpPr>
          <p:spPr>
            <a:xfrm>
              <a:off x="9515475" y="13523913"/>
              <a:ext cx="812800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4" name="Shape 274"/>
            <p:cNvCxnSpPr/>
            <p:nvPr/>
          </p:nvCxnSpPr>
          <p:spPr>
            <a:xfrm>
              <a:off x="13363575" y="13366750"/>
              <a:ext cx="7000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75" name="Shape 275"/>
            <p:cNvSpPr/>
            <p:nvPr/>
          </p:nvSpPr>
          <p:spPr>
            <a:xfrm>
              <a:off x="14401800" y="7845425"/>
              <a:ext cx="1277937" cy="536575"/>
            </a:xfrm>
            <a:prstGeom prst="leftRightArrow">
              <a:avLst>
                <a:gd fmla="val 3195" name="adj1"/>
                <a:gd fmla="val 5387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6" name="Shape 276"/>
            <p:cNvCxnSpPr/>
            <p:nvPr/>
          </p:nvCxnSpPr>
          <p:spPr>
            <a:xfrm>
              <a:off x="10953750" y="6629400"/>
              <a:ext cx="10477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7" name="Shape 277"/>
            <p:cNvCxnSpPr/>
            <p:nvPr/>
          </p:nvCxnSpPr>
          <p:spPr>
            <a:xfrm>
              <a:off x="10977562" y="7034212"/>
              <a:ext cx="10477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8" name="Shape 278"/>
            <p:cNvCxnSpPr/>
            <p:nvPr/>
          </p:nvCxnSpPr>
          <p:spPr>
            <a:xfrm>
              <a:off x="10953750" y="9344025"/>
              <a:ext cx="10477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79" name="Shape 279"/>
            <p:cNvSpPr txBox="1"/>
            <p:nvPr/>
          </p:nvSpPr>
          <p:spPr>
            <a:xfrm rot="-5400000">
              <a:off x="3844131" y="7408069"/>
              <a:ext cx="2530475" cy="9223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АДРЕС  Х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5489575" y="7551737"/>
              <a:ext cx="558800" cy="59531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Shape 281"/>
            <p:cNvSpPr txBox="1"/>
            <p:nvPr/>
          </p:nvSpPr>
          <p:spPr>
            <a:xfrm>
              <a:off x="7727950" y="11196637"/>
              <a:ext cx="2654300" cy="6794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АДРЕС  Y</a:t>
              </a:r>
            </a:p>
          </p:txBody>
        </p:sp>
        <p:cxnSp>
          <p:nvCxnSpPr>
            <p:cNvPr id="282" name="Shape 282"/>
            <p:cNvCxnSpPr/>
            <p:nvPr/>
          </p:nvCxnSpPr>
          <p:spPr>
            <a:xfrm rot="10800000">
              <a:off x="11549062" y="10382250"/>
              <a:ext cx="0" cy="8143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83" name="Shape 283"/>
            <p:cNvCxnSpPr/>
            <p:nvPr/>
          </p:nvCxnSpPr>
          <p:spPr>
            <a:xfrm>
              <a:off x="12776200" y="8604250"/>
              <a:ext cx="16303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84" name="Shape 284"/>
            <p:cNvCxnSpPr/>
            <p:nvPr/>
          </p:nvCxnSpPr>
          <p:spPr>
            <a:xfrm rot="10800000">
              <a:off x="12776201" y="7672387"/>
              <a:ext cx="16303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85" name="Shape 285"/>
            <p:cNvCxnSpPr/>
            <p:nvPr/>
          </p:nvCxnSpPr>
          <p:spPr>
            <a:xfrm>
              <a:off x="14406563" y="7672387"/>
              <a:ext cx="0" cy="9318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286" name="Shape 286"/>
          <p:cNvCxnSpPr/>
          <p:nvPr/>
        </p:nvCxnSpPr>
        <p:spPr>
          <a:xfrm>
            <a:off x="4267200" y="5791200"/>
            <a:ext cx="152400" cy="15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87" name="Shape 28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8" name="Shape 28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