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9144000"/>
  <p:notesSz cx="9893300" cy="6638925"/>
  <p:embeddedFontLst>
    <p:embeddedFont>
      <p:font typeface="Palatino Linotype"/>
      <p:regular r:id="rId37"/>
      <p:bold r:id="rId38"/>
      <p:italic r:id="rId39"/>
      <p:boldItalic r:id="rId40"/>
    </p:embeddedFont>
    <p:embeddedFont>
      <p:font typeface="Rambla"/>
      <p:regular r:id="rId41"/>
      <p:bold r:id="rId42"/>
      <p:italic r:id="rId43"/>
      <p:boldItalic r:id="rId44"/>
    </p:embeddedFont>
    <p:embeddedFont>
      <p:font typeface="Century Gothic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alatinoLinotype-boldItalic.fntdata"/><Relationship Id="rId20" Type="http://schemas.openxmlformats.org/officeDocument/2006/relationships/slide" Target="slides/slide15.xml"/><Relationship Id="rId42" Type="http://schemas.openxmlformats.org/officeDocument/2006/relationships/font" Target="fonts/Rambla-bold.fntdata"/><Relationship Id="rId41" Type="http://schemas.openxmlformats.org/officeDocument/2006/relationships/font" Target="fonts/Rambla-regular.fntdata"/><Relationship Id="rId22" Type="http://schemas.openxmlformats.org/officeDocument/2006/relationships/slide" Target="slides/slide17.xml"/><Relationship Id="rId44" Type="http://schemas.openxmlformats.org/officeDocument/2006/relationships/font" Target="fonts/Rambla-boldItalic.fntdata"/><Relationship Id="rId21" Type="http://schemas.openxmlformats.org/officeDocument/2006/relationships/slide" Target="slides/slide16.xml"/><Relationship Id="rId43" Type="http://schemas.openxmlformats.org/officeDocument/2006/relationships/font" Target="fonts/Rambla-italic.fntdata"/><Relationship Id="rId24" Type="http://schemas.openxmlformats.org/officeDocument/2006/relationships/slide" Target="slides/slide19.xml"/><Relationship Id="rId46" Type="http://schemas.openxmlformats.org/officeDocument/2006/relationships/font" Target="fonts/CenturyGothic-bold.fntdata"/><Relationship Id="rId23" Type="http://schemas.openxmlformats.org/officeDocument/2006/relationships/slide" Target="slides/slide18.xml"/><Relationship Id="rId45" Type="http://schemas.openxmlformats.org/officeDocument/2006/relationships/font" Target="fonts/CenturyGothic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CenturyGothic-boldItalic.fntdata"/><Relationship Id="rId25" Type="http://schemas.openxmlformats.org/officeDocument/2006/relationships/slide" Target="slides/slide20.xml"/><Relationship Id="rId47" Type="http://schemas.openxmlformats.org/officeDocument/2006/relationships/font" Target="fonts/CenturyGothic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alatinoLinotype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PalatinoLinotype-italic.fntdata"/><Relationship Id="rId16" Type="http://schemas.openxmlformats.org/officeDocument/2006/relationships/slide" Target="slides/slide11.xml"/><Relationship Id="rId38" Type="http://schemas.openxmlformats.org/officeDocument/2006/relationships/font" Target="fonts/PalatinoLinotype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4287837" cy="3317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603875" y="0"/>
            <a:ext cx="4287837" cy="3317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305550"/>
            <a:ext cx="4287837" cy="331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603875" y="6305550"/>
            <a:ext cx="4287837" cy="331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3" name="Shape 513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1" name="Shape 521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9" name="Shape 539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6" name="Shape 556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7" name="Shape 587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5" name="Shape 595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3" name="Shape 603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3" name="Shape 613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1" name="Shape 621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0" name="Shape 630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9" name="Shape 639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989012" y="3152775"/>
            <a:ext cx="7915275" cy="29876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3286125" y="496887"/>
            <a:ext cx="3321050" cy="24907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3" name="Shape 43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b="1" i="1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1" lang="en-US" sz="4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ЛЕКЦИЯ № 4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1200" u="none" cap="none" strike="noStrike">
              <a:solidFill>
                <a:srgbClr val="898989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ПОСТОЯННИ ПАМЕТИ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57200" lvl="4" marL="22860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0" lang="en-US" sz="28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ROM</a:t>
            </a:r>
          </a:p>
          <a:p>
            <a:pPr indent="-457200" lvl="4" marL="22860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MROM</a:t>
            </a:r>
          </a:p>
          <a:p>
            <a:pPr indent="-457200" lvl="4" marL="22860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PROM</a:t>
            </a:r>
          </a:p>
          <a:p>
            <a:pPr indent="-457200" lvl="4" marL="22860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EPROM</a:t>
            </a:r>
          </a:p>
          <a:p>
            <a:pPr indent="-457200" lvl="4" marL="22860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EEPROM</a:t>
            </a:r>
          </a:p>
          <a:p>
            <a:pPr indent="-457200" lvl="4" marL="22860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898989"/>
                </a:solidFill>
                <a:latin typeface="Rambla"/>
                <a:ea typeface="Rambla"/>
                <a:cs typeface="Rambla"/>
                <a:sym typeface="Rambla"/>
              </a:rPr>
              <a:t>FLASH 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rgbClr val="898989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3" name="Shape 10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PROM (PROGRAMMABLE ROM)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Структура с 4 бр. ЗК, (четене, програмиране),  блуждаещ ток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230" name="Shape 230"/>
          <p:cNvGrpSpPr/>
          <p:nvPr/>
        </p:nvGrpSpPr>
        <p:grpSpPr>
          <a:xfrm>
            <a:off x="1981200" y="1752600"/>
            <a:ext cx="5143500" cy="3883025"/>
            <a:chOff x="1619250" y="14714538"/>
            <a:chExt cx="12858750" cy="9709150"/>
          </a:xfrm>
        </p:grpSpPr>
        <p:sp>
          <p:nvSpPr>
            <p:cNvPr id="231" name="Shape 231"/>
            <p:cNvSpPr txBox="1"/>
            <p:nvPr/>
          </p:nvSpPr>
          <p:spPr>
            <a:xfrm>
              <a:off x="1619250" y="15476538"/>
              <a:ext cx="12287250" cy="894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R1                             </a:t>
              </a:r>
            </a:p>
            <a:p>
              <a:pPr indent="0" lvl="1" marL="45720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		  1	 	         1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R2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		  1	 	        0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1 1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 0 (1)</a:t>
              </a:r>
            </a:p>
          </p:txBody>
        </p:sp>
        <p:cxnSp>
          <p:nvCxnSpPr>
            <p:cNvPr id="232" name="Shape 232"/>
            <p:cNvCxnSpPr/>
            <p:nvPr/>
          </p:nvCxnSpPr>
          <p:spPr>
            <a:xfrm flipH="1">
              <a:off x="4406900" y="15719425"/>
              <a:ext cx="17462" cy="745331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3" name="Shape 233"/>
            <p:cNvCxnSpPr/>
            <p:nvPr/>
          </p:nvCxnSpPr>
          <p:spPr>
            <a:xfrm>
              <a:off x="3778250" y="16405225"/>
              <a:ext cx="1069975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4" name="Shape 234"/>
            <p:cNvCxnSpPr/>
            <p:nvPr/>
          </p:nvCxnSpPr>
          <p:spPr>
            <a:xfrm>
              <a:off x="3778250" y="19864388"/>
              <a:ext cx="10699750" cy="1587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35" name="Shape 235"/>
            <p:cNvSpPr/>
            <p:nvPr/>
          </p:nvSpPr>
          <p:spPr>
            <a:xfrm>
              <a:off x="6777037" y="16356013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4343400" y="18799175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7" name="Shape 237"/>
            <p:cNvCxnSpPr/>
            <p:nvPr/>
          </p:nvCxnSpPr>
          <p:spPr>
            <a:xfrm flipH="1" rot="10800000">
              <a:off x="4360862" y="16405225"/>
              <a:ext cx="2560637" cy="2524125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38" name="Shape 238"/>
            <p:cNvSpPr/>
            <p:nvPr/>
          </p:nvSpPr>
          <p:spPr>
            <a:xfrm>
              <a:off x="5308600" y="17208500"/>
              <a:ext cx="946150" cy="7620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6823075" y="19786600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4343400" y="22247225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1" name="Shape 241"/>
            <p:cNvCxnSpPr/>
            <p:nvPr/>
          </p:nvCxnSpPr>
          <p:spPr>
            <a:xfrm flipH="1" rot="10800000">
              <a:off x="4406900" y="19835811"/>
              <a:ext cx="2528887" cy="2420937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42" name="Shape 242"/>
            <p:cNvSpPr/>
            <p:nvPr/>
          </p:nvSpPr>
          <p:spPr>
            <a:xfrm>
              <a:off x="5291137" y="20639088"/>
              <a:ext cx="946150" cy="7620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3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12746037" y="16306800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10347325" y="18767425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5" name="Shape 245"/>
            <p:cNvCxnSpPr/>
            <p:nvPr/>
          </p:nvCxnSpPr>
          <p:spPr>
            <a:xfrm flipH="1" rot="10800000">
              <a:off x="10329862" y="16356013"/>
              <a:ext cx="2560637" cy="2524125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46" name="Shape 246"/>
            <p:cNvSpPr/>
            <p:nvPr/>
          </p:nvSpPr>
          <p:spPr>
            <a:xfrm>
              <a:off x="11277600" y="17159288"/>
              <a:ext cx="946150" cy="7620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12746037" y="19751675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10329862" y="22212300"/>
              <a:ext cx="144462" cy="112712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9" name="Shape 249"/>
            <p:cNvCxnSpPr/>
            <p:nvPr/>
          </p:nvCxnSpPr>
          <p:spPr>
            <a:xfrm flipH="1" rot="10800000">
              <a:off x="10329862" y="19800888"/>
              <a:ext cx="2560637" cy="2524125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50" name="Shape 250"/>
            <p:cNvSpPr/>
            <p:nvPr/>
          </p:nvSpPr>
          <p:spPr>
            <a:xfrm>
              <a:off x="11277600" y="20604163"/>
              <a:ext cx="946150" cy="7620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4</a:t>
              </a:r>
            </a:p>
          </p:txBody>
        </p:sp>
        <p:cxnSp>
          <p:nvCxnSpPr>
            <p:cNvPr id="251" name="Shape 251"/>
            <p:cNvCxnSpPr/>
            <p:nvPr/>
          </p:nvCxnSpPr>
          <p:spPr>
            <a:xfrm>
              <a:off x="10410825" y="15743238"/>
              <a:ext cx="0" cy="803751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2" name="Shape 252"/>
            <p:cNvCxnSpPr/>
            <p:nvPr/>
          </p:nvCxnSpPr>
          <p:spPr>
            <a:xfrm>
              <a:off x="2147887" y="16306800"/>
              <a:ext cx="995362" cy="1587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53" name="Shape 253"/>
            <p:cNvCxnSpPr/>
            <p:nvPr/>
          </p:nvCxnSpPr>
          <p:spPr>
            <a:xfrm>
              <a:off x="2373312" y="19785013"/>
              <a:ext cx="995362" cy="1587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54" name="Shape 254"/>
            <p:cNvCxnSpPr/>
            <p:nvPr/>
          </p:nvCxnSpPr>
          <p:spPr>
            <a:xfrm flipH="1">
              <a:off x="3651250" y="23171150"/>
              <a:ext cx="727075" cy="1587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55" name="Shape 255"/>
            <p:cNvCxnSpPr/>
            <p:nvPr/>
          </p:nvCxnSpPr>
          <p:spPr>
            <a:xfrm flipH="1">
              <a:off x="3651250" y="23779163"/>
              <a:ext cx="6742112" cy="1587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56" name="Shape 256"/>
            <p:cNvSpPr/>
            <p:nvPr/>
          </p:nvSpPr>
          <p:spPr>
            <a:xfrm>
              <a:off x="3368675" y="14714538"/>
              <a:ext cx="10507662" cy="9709150"/>
            </a:xfrm>
            <a:custGeom>
              <a:pathLst>
                <a:path extrusionOk="0" h="120000" w="120000">
                  <a:moveTo>
                    <a:pt x="4677" y="55938"/>
                  </a:moveTo>
                  <a:cubicBezTo>
                    <a:pt x="23967" y="54663"/>
                    <a:pt x="43275" y="53387"/>
                    <a:pt x="51814" y="56723"/>
                  </a:cubicBezTo>
                  <a:cubicBezTo>
                    <a:pt x="60353" y="60058"/>
                    <a:pt x="59102" y="69653"/>
                    <a:pt x="55929" y="75951"/>
                  </a:cubicBezTo>
                  <a:cubicBezTo>
                    <a:pt x="52757" y="82249"/>
                    <a:pt x="41299" y="90706"/>
                    <a:pt x="32760" y="94493"/>
                  </a:cubicBezTo>
                  <a:cubicBezTo>
                    <a:pt x="24221" y="98279"/>
                    <a:pt x="9354" y="99967"/>
                    <a:pt x="4677" y="98711"/>
                  </a:cubicBezTo>
                  <a:cubicBezTo>
                    <a:pt x="0" y="97455"/>
                    <a:pt x="4314" y="101360"/>
                    <a:pt x="4677" y="86978"/>
                  </a:cubicBezTo>
                  <a:cubicBezTo>
                    <a:pt x="5040" y="72596"/>
                    <a:pt x="2556" y="24839"/>
                    <a:pt x="6852" y="12419"/>
                  </a:cubicBezTo>
                  <a:cubicBezTo>
                    <a:pt x="11149" y="0"/>
                    <a:pt x="15373" y="12949"/>
                    <a:pt x="30439" y="12419"/>
                  </a:cubicBezTo>
                  <a:cubicBezTo>
                    <a:pt x="45505" y="11890"/>
                    <a:pt x="83305" y="9241"/>
                    <a:pt x="97283" y="9241"/>
                  </a:cubicBezTo>
                  <a:cubicBezTo>
                    <a:pt x="111261" y="9241"/>
                    <a:pt x="110898" y="8927"/>
                    <a:pt x="114325" y="12419"/>
                  </a:cubicBezTo>
                  <a:cubicBezTo>
                    <a:pt x="117751" y="15912"/>
                    <a:pt x="120000" y="23937"/>
                    <a:pt x="117806" y="30215"/>
                  </a:cubicBezTo>
                  <a:cubicBezTo>
                    <a:pt x="115612" y="36494"/>
                    <a:pt x="106710" y="45147"/>
                    <a:pt x="101127" y="50091"/>
                  </a:cubicBezTo>
                  <a:cubicBezTo>
                    <a:pt x="95543" y="55035"/>
                    <a:pt x="87058" y="52759"/>
                    <a:pt x="84248" y="59862"/>
                  </a:cubicBezTo>
                  <a:cubicBezTo>
                    <a:pt x="81438" y="66965"/>
                    <a:pt x="84339" y="83387"/>
                    <a:pt x="84248" y="92668"/>
                  </a:cubicBezTo>
                  <a:cubicBezTo>
                    <a:pt x="84157" y="101948"/>
                    <a:pt x="88708" y="111170"/>
                    <a:pt x="83722" y="115585"/>
                  </a:cubicBezTo>
                  <a:cubicBezTo>
                    <a:pt x="78736" y="120000"/>
                    <a:pt x="67460" y="118587"/>
                    <a:pt x="54280" y="119117"/>
                  </a:cubicBezTo>
                  <a:cubicBezTo>
                    <a:pt x="41099" y="119646"/>
                    <a:pt x="22879" y="119175"/>
                    <a:pt x="4677" y="118724"/>
                  </a:cubicBez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4032250" y="19199225"/>
              <a:ext cx="4095750" cy="4322762"/>
            </a:xfrm>
            <a:custGeom>
              <a:pathLst>
                <a:path extrusionOk="0" h="120000" w="120000">
                  <a:moveTo>
                    <a:pt x="92976" y="264"/>
                  </a:moveTo>
                  <a:cubicBezTo>
                    <a:pt x="106465" y="132"/>
                    <a:pt x="120000" y="0"/>
                    <a:pt x="120000" y="9959"/>
                  </a:cubicBezTo>
                  <a:cubicBezTo>
                    <a:pt x="120000" y="19919"/>
                    <a:pt x="106418" y="47197"/>
                    <a:pt x="92976" y="60154"/>
                  </a:cubicBezTo>
                  <a:cubicBezTo>
                    <a:pt x="79534" y="73110"/>
                    <a:pt x="50883" y="80514"/>
                    <a:pt x="39441" y="87741"/>
                  </a:cubicBezTo>
                  <a:cubicBezTo>
                    <a:pt x="28000" y="94968"/>
                    <a:pt x="26744" y="98450"/>
                    <a:pt x="24232" y="103385"/>
                  </a:cubicBezTo>
                  <a:cubicBezTo>
                    <a:pt x="21720" y="108321"/>
                    <a:pt x="28279" y="114976"/>
                    <a:pt x="24232" y="117488"/>
                  </a:cubicBezTo>
                  <a:cubicBezTo>
                    <a:pt x="20186" y="120000"/>
                    <a:pt x="10093" y="119162"/>
                    <a:pt x="0" y="118369"/>
                  </a:cubicBez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Shape 25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59" name="Shape 25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subTitle"/>
          </p:nvPr>
        </p:nvSpPr>
        <p:spPr>
          <a:xfrm>
            <a:off x="533400" y="381000"/>
            <a:ext cx="82296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PROM (PROGRAMMABLE  ROM)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Приложение на PROM: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реализация на сложни Логически Функции  – пример: КП (BCD → ASCII, (BCD → 7-сегм. и др.);.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 реализация на времеви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последователности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съхранение на програми, в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апаратура в големи серии.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266" name="Shape 266"/>
          <p:cNvGrpSpPr/>
          <p:nvPr/>
        </p:nvGrpSpPr>
        <p:grpSpPr>
          <a:xfrm>
            <a:off x="1066800" y="2708275"/>
            <a:ext cx="3246437" cy="1828800"/>
            <a:chOff x="9842500" y="11366500"/>
            <a:chExt cx="8115300" cy="4572000"/>
          </a:xfrm>
        </p:grpSpPr>
        <p:sp>
          <p:nvSpPr>
            <p:cNvPr id="267" name="Shape 267"/>
            <p:cNvSpPr txBox="1"/>
            <p:nvPr/>
          </p:nvSpPr>
          <p:spPr>
            <a:xfrm>
              <a:off x="9842500" y="11366500"/>
              <a:ext cx="6413500" cy="45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          а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BCD				       g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8" name="Shape 268"/>
            <p:cNvCxnSpPr/>
            <p:nvPr/>
          </p:nvCxnSpPr>
          <p:spPr>
            <a:xfrm flipH="1">
              <a:off x="16860836" y="12519025"/>
              <a:ext cx="220662" cy="9493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69" name="Shape 269"/>
            <p:cNvSpPr txBox="1"/>
            <p:nvPr/>
          </p:nvSpPr>
          <p:spPr>
            <a:xfrm>
              <a:off x="11472862" y="12014200"/>
              <a:ext cx="2717800" cy="3479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КП</a:t>
              </a:r>
            </a:p>
          </p:txBody>
        </p:sp>
        <p:cxnSp>
          <p:nvCxnSpPr>
            <p:cNvPr id="270" name="Shape 270"/>
            <p:cNvCxnSpPr/>
            <p:nvPr/>
          </p:nvCxnSpPr>
          <p:spPr>
            <a:xfrm>
              <a:off x="10109200" y="13047662"/>
              <a:ext cx="13652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71" name="Shape 271"/>
            <p:cNvCxnSpPr/>
            <p:nvPr/>
          </p:nvCxnSpPr>
          <p:spPr>
            <a:xfrm>
              <a:off x="10109200" y="13482638"/>
              <a:ext cx="13652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72" name="Shape 272"/>
            <p:cNvCxnSpPr/>
            <p:nvPr/>
          </p:nvCxnSpPr>
          <p:spPr>
            <a:xfrm>
              <a:off x="10109200" y="13965238"/>
              <a:ext cx="13652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73" name="Shape 273"/>
            <p:cNvCxnSpPr/>
            <p:nvPr/>
          </p:nvCxnSpPr>
          <p:spPr>
            <a:xfrm>
              <a:off x="10140950" y="14382750"/>
              <a:ext cx="13652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74" name="Shape 274"/>
            <p:cNvCxnSpPr/>
            <p:nvPr/>
          </p:nvCxnSpPr>
          <p:spPr>
            <a:xfrm>
              <a:off x="14192250" y="12446000"/>
              <a:ext cx="13652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75" name="Shape 275"/>
            <p:cNvCxnSpPr/>
            <p:nvPr/>
          </p:nvCxnSpPr>
          <p:spPr>
            <a:xfrm>
              <a:off x="14192250" y="12828587"/>
              <a:ext cx="13652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76" name="Shape 276"/>
            <p:cNvCxnSpPr/>
            <p:nvPr/>
          </p:nvCxnSpPr>
          <p:spPr>
            <a:xfrm>
              <a:off x="14192250" y="13274675"/>
              <a:ext cx="13652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77" name="Shape 277"/>
            <p:cNvCxnSpPr/>
            <p:nvPr/>
          </p:nvCxnSpPr>
          <p:spPr>
            <a:xfrm>
              <a:off x="14192250" y="13689013"/>
              <a:ext cx="13652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78" name="Shape 278"/>
            <p:cNvCxnSpPr/>
            <p:nvPr/>
          </p:nvCxnSpPr>
          <p:spPr>
            <a:xfrm>
              <a:off x="14192250" y="14185900"/>
              <a:ext cx="13652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79" name="Shape 279"/>
            <p:cNvCxnSpPr/>
            <p:nvPr/>
          </p:nvCxnSpPr>
          <p:spPr>
            <a:xfrm>
              <a:off x="14192250" y="14646275"/>
              <a:ext cx="13652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80" name="Shape 280"/>
            <p:cNvCxnSpPr/>
            <p:nvPr/>
          </p:nvCxnSpPr>
          <p:spPr>
            <a:xfrm>
              <a:off x="14192250" y="15047913"/>
              <a:ext cx="13652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81" name="Shape 281"/>
            <p:cNvCxnSpPr/>
            <p:nvPr/>
          </p:nvCxnSpPr>
          <p:spPr>
            <a:xfrm flipH="1">
              <a:off x="17705386" y="12519025"/>
              <a:ext cx="220662" cy="9493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2" name="Shape 282"/>
            <p:cNvCxnSpPr/>
            <p:nvPr/>
          </p:nvCxnSpPr>
          <p:spPr>
            <a:xfrm flipH="1">
              <a:off x="16465550" y="13849350"/>
              <a:ext cx="220662" cy="9493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3" name="Shape 283"/>
            <p:cNvCxnSpPr/>
            <p:nvPr/>
          </p:nvCxnSpPr>
          <p:spPr>
            <a:xfrm flipH="1">
              <a:off x="17368836" y="14016038"/>
              <a:ext cx="220662" cy="9493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4" name="Shape 284"/>
            <p:cNvCxnSpPr/>
            <p:nvPr/>
          </p:nvCxnSpPr>
          <p:spPr>
            <a:xfrm rot="10800000">
              <a:off x="16795750" y="13690600"/>
              <a:ext cx="889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5" name="Shape 285"/>
            <p:cNvCxnSpPr/>
            <p:nvPr/>
          </p:nvCxnSpPr>
          <p:spPr>
            <a:xfrm flipH="1">
              <a:off x="17113250" y="12298362"/>
              <a:ext cx="8445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6" name="Shape 286"/>
            <p:cNvCxnSpPr/>
            <p:nvPr/>
          </p:nvCxnSpPr>
          <p:spPr>
            <a:xfrm flipH="1">
              <a:off x="16446500" y="14965363"/>
              <a:ext cx="8445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87" name="Shape 287"/>
          <p:cNvGrpSpPr/>
          <p:nvPr/>
        </p:nvGrpSpPr>
        <p:grpSpPr>
          <a:xfrm>
            <a:off x="5486400" y="3073400"/>
            <a:ext cx="2951162" cy="3162300"/>
            <a:chOff x="3289300" y="15811500"/>
            <a:chExt cx="7378700" cy="7905750"/>
          </a:xfrm>
        </p:grpSpPr>
        <p:sp>
          <p:nvSpPr>
            <p:cNvPr id="288" name="Shape 288"/>
            <p:cNvSpPr txBox="1"/>
            <p:nvPr/>
          </p:nvSpPr>
          <p:spPr>
            <a:xfrm>
              <a:off x="5118100" y="15811500"/>
              <a:ext cx="5549900" cy="925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D7 	      D0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А9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89" name="Shape 289"/>
            <p:cNvSpPr txBox="1"/>
            <p:nvPr/>
          </p:nvSpPr>
          <p:spPr>
            <a:xfrm>
              <a:off x="4979987" y="17110075"/>
              <a:ext cx="1357312" cy="5114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А0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90" name="Shape 290"/>
            <p:cNvSpPr txBox="1"/>
            <p:nvPr/>
          </p:nvSpPr>
          <p:spPr>
            <a:xfrm>
              <a:off x="6294437" y="17430750"/>
              <a:ext cx="3198812" cy="4127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PROM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(1K x 8)</a:t>
              </a:r>
            </a:p>
          </p:txBody>
        </p:sp>
        <p:cxnSp>
          <p:nvCxnSpPr>
            <p:cNvPr id="291" name="Shape 291"/>
            <p:cNvCxnSpPr/>
            <p:nvPr/>
          </p:nvCxnSpPr>
          <p:spPr>
            <a:xfrm>
              <a:off x="4806950" y="18002250"/>
              <a:ext cx="14859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92" name="Shape 292"/>
            <p:cNvCxnSpPr/>
            <p:nvPr/>
          </p:nvCxnSpPr>
          <p:spPr>
            <a:xfrm>
              <a:off x="4876800" y="20667663"/>
              <a:ext cx="13652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93" name="Shape 293"/>
            <p:cNvCxnSpPr/>
            <p:nvPr/>
          </p:nvCxnSpPr>
          <p:spPr>
            <a:xfrm rot="10800000">
              <a:off x="6572250" y="16319500"/>
              <a:ext cx="0" cy="1111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94" name="Shape 294"/>
            <p:cNvCxnSpPr/>
            <p:nvPr/>
          </p:nvCxnSpPr>
          <p:spPr>
            <a:xfrm>
              <a:off x="4876800" y="21175663"/>
              <a:ext cx="13652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95" name="Shape 295"/>
            <p:cNvSpPr txBox="1"/>
            <p:nvPr/>
          </p:nvSpPr>
          <p:spPr>
            <a:xfrm>
              <a:off x="3289300" y="17430750"/>
              <a:ext cx="1516062" cy="4127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БР.</a:t>
              </a:r>
            </a:p>
          </p:txBody>
        </p:sp>
        <p:cxnSp>
          <p:nvCxnSpPr>
            <p:cNvPr id="296" name="Shape 296"/>
            <p:cNvCxnSpPr/>
            <p:nvPr/>
          </p:nvCxnSpPr>
          <p:spPr>
            <a:xfrm rot="10800000">
              <a:off x="6997700" y="16319500"/>
              <a:ext cx="0" cy="1111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97" name="Shape 297"/>
            <p:cNvCxnSpPr/>
            <p:nvPr/>
          </p:nvCxnSpPr>
          <p:spPr>
            <a:xfrm rot="10800000">
              <a:off x="9048750" y="16319500"/>
              <a:ext cx="0" cy="1111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98" name="Shape 298"/>
            <p:cNvSpPr txBox="1"/>
            <p:nvPr/>
          </p:nvSpPr>
          <p:spPr>
            <a:xfrm>
              <a:off x="3289300" y="22479000"/>
              <a:ext cx="1516062" cy="12382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ТГ</a:t>
              </a:r>
            </a:p>
          </p:txBody>
        </p:sp>
        <p:cxnSp>
          <p:nvCxnSpPr>
            <p:cNvPr id="299" name="Shape 299"/>
            <p:cNvCxnSpPr/>
            <p:nvPr/>
          </p:nvCxnSpPr>
          <p:spPr>
            <a:xfrm rot="10800000">
              <a:off x="4044950" y="21558250"/>
              <a:ext cx="0" cy="920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</p:grpSp>
      <p:sp>
        <p:nvSpPr>
          <p:cNvPr id="300" name="Shape 30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1" name="Shape 30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ЕPROM – ЕЛЕКТРИЧЕСКИ ПРОГРАМИРУЕМ ROM (ELECTRICALLY PROGRAMMABLE ROM)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вид ROM, Енергонезависима памет (non-volatile memory);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представлява масив от MOS транзистори с плаващ гейт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(floating gate transistors) – т.нар. UVEPROM;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програмиране с по-високо от захр.напрежение;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изтриване – </a:t>
            </a:r>
            <a:r>
              <a:rPr b="1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чрез облъчване с ултравиолетова UV светлина с определена дължина на вълната (w=253 nm), за определено време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descr="250px-Eprom.jpg" id="308" name="Shape 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4337" y="4800600"/>
            <a:ext cx="2930525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10" name="Shape 31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subTitle"/>
          </p:nvPr>
        </p:nvSpPr>
        <p:spPr>
          <a:xfrm>
            <a:off x="379412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ЕPROM – ЕЛЕКТРИЧЕСКИ ПРОГРАМИРУЕМ ROM (ELECTRICALLY PROGRAMMABLE ROM)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Структура на MOS транзистор с плаващ гейт                (floating gate transistor)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poly-Si на 1-во ниво (плаващ гейт, FG);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poly-Si на 2-ро ниво (контролен гейт, CG);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Програмиране – чрез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механизъм “hot injection”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(CHE-channel hot el. injection);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Високо напрежение между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 и D, импулс към избрания  G.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317" name="Shape 317"/>
          <p:cNvGrpSpPr/>
          <p:nvPr/>
        </p:nvGrpSpPr>
        <p:grpSpPr>
          <a:xfrm>
            <a:off x="5392737" y="3363912"/>
            <a:ext cx="3514725" cy="2743200"/>
            <a:chOff x="4768850" y="10858500"/>
            <a:chExt cx="10693400" cy="7937499"/>
          </a:xfrm>
        </p:grpSpPr>
        <p:sp>
          <p:nvSpPr>
            <p:cNvPr id="318" name="Shape 318"/>
            <p:cNvSpPr/>
            <p:nvPr/>
          </p:nvSpPr>
          <p:spPr>
            <a:xfrm rot="10800000">
              <a:off x="7715250" y="12350750"/>
              <a:ext cx="4405312" cy="2286000"/>
            </a:xfrm>
            <a:prstGeom prst="flowChartManualOperation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 txBox="1"/>
            <p:nvPr/>
          </p:nvSpPr>
          <p:spPr>
            <a:xfrm>
              <a:off x="4768850" y="14349413"/>
              <a:ext cx="10693400" cy="44465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1" marL="45720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Si</a:t>
              </a:r>
              <a:r>
                <a:rPr b="0" baseline="-25000" i="0" lang="en-US" sz="20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O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            подложка Р-тип</a:t>
              </a:r>
            </a:p>
          </p:txBody>
        </p:sp>
        <p:sp>
          <p:nvSpPr>
            <p:cNvPr id="320" name="Shape 320"/>
            <p:cNvSpPr txBox="1"/>
            <p:nvPr/>
          </p:nvSpPr>
          <p:spPr>
            <a:xfrm>
              <a:off x="6951662" y="14987588"/>
              <a:ext cx="6205537" cy="952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n+		  n+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                            </a:t>
              </a:r>
            </a:p>
          </p:txBody>
        </p:sp>
        <p:cxnSp>
          <p:nvCxnSpPr>
            <p:cNvPr id="321" name="Shape 321"/>
            <p:cNvCxnSpPr/>
            <p:nvPr/>
          </p:nvCxnSpPr>
          <p:spPr>
            <a:xfrm>
              <a:off x="4768850" y="15938500"/>
              <a:ext cx="106934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22" name="Shape 322"/>
            <p:cNvSpPr txBox="1"/>
            <p:nvPr/>
          </p:nvSpPr>
          <p:spPr>
            <a:xfrm>
              <a:off x="8128000" y="10858500"/>
              <a:ext cx="1460500" cy="127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Vpp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                            </a:t>
              </a:r>
            </a:p>
          </p:txBody>
        </p:sp>
        <p:sp>
          <p:nvSpPr>
            <p:cNvPr id="323" name="Shape 323"/>
            <p:cNvSpPr/>
            <p:nvPr/>
          </p:nvSpPr>
          <p:spPr>
            <a:xfrm rot="10800000">
              <a:off x="8985250" y="12668251"/>
              <a:ext cx="1714500" cy="566737"/>
            </a:xfrm>
            <a:prstGeom prst="flowChartManualOperation">
              <a:avLst/>
            </a:prstGeom>
            <a:solidFill>
              <a:srgbClr val="D8D8D8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 rot="10800000">
              <a:off x="7937500" y="15621000"/>
              <a:ext cx="3873500" cy="412750"/>
            </a:xfrm>
            <a:prstGeom prst="flowChartManualOperation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 flipH="1" rot="10800000">
              <a:off x="7969250" y="14986000"/>
              <a:ext cx="825500" cy="952500"/>
            </a:xfrm>
            <a:custGeom>
              <a:pathLst>
                <a:path extrusionOk="0" fill="none" h="120000" w="12000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</a:path>
                <a:path extrusionOk="0" h="120000" w="12000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  <a:lnTo>
                    <a:pt x="0" y="120000"/>
                  </a:lnTo>
                  <a:lnTo>
                    <a:pt x="-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 rot="10800000">
              <a:off x="11017250" y="15017750"/>
              <a:ext cx="793750" cy="920750"/>
            </a:xfrm>
            <a:custGeom>
              <a:pathLst>
                <a:path extrusionOk="0" fill="none" h="120000" w="12000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</a:path>
                <a:path extrusionOk="0" h="120000" w="12000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  <a:lnTo>
                    <a:pt x="0" y="120000"/>
                  </a:lnTo>
                  <a:lnTo>
                    <a:pt x="-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 rot="10800000">
              <a:off x="7683500" y="13843001"/>
              <a:ext cx="4445000" cy="661987"/>
            </a:xfrm>
            <a:prstGeom prst="flowChartManualOperation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 rot="10800000">
              <a:off x="8382000" y="13589001"/>
              <a:ext cx="2857500" cy="915987"/>
            </a:xfrm>
            <a:prstGeom prst="flowChartManualOperation">
              <a:avLst/>
            </a:prstGeom>
            <a:solidFill>
              <a:srgbClr val="D8D8D8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8794750" y="15622588"/>
              <a:ext cx="474662" cy="41116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9239250" y="15144750"/>
              <a:ext cx="474662" cy="41116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9875837" y="15336838"/>
              <a:ext cx="474662" cy="41116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10542587" y="15622588"/>
              <a:ext cx="474662" cy="41116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3" name="Shape 333"/>
            <p:cNvCxnSpPr/>
            <p:nvPr/>
          </p:nvCxnSpPr>
          <p:spPr>
            <a:xfrm>
              <a:off x="8921750" y="15843250"/>
              <a:ext cx="2857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4" name="Shape 334"/>
            <p:cNvCxnSpPr/>
            <p:nvPr/>
          </p:nvCxnSpPr>
          <p:spPr>
            <a:xfrm>
              <a:off x="9302750" y="15335250"/>
              <a:ext cx="2857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5" name="Shape 335"/>
            <p:cNvCxnSpPr/>
            <p:nvPr/>
          </p:nvCxnSpPr>
          <p:spPr>
            <a:xfrm>
              <a:off x="9969500" y="15525750"/>
              <a:ext cx="2857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6" name="Shape 336"/>
            <p:cNvCxnSpPr/>
            <p:nvPr/>
          </p:nvCxnSpPr>
          <p:spPr>
            <a:xfrm>
              <a:off x="10668000" y="15811500"/>
              <a:ext cx="2857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7" name="Shape 337"/>
            <p:cNvCxnSpPr/>
            <p:nvPr/>
          </p:nvCxnSpPr>
          <p:spPr>
            <a:xfrm>
              <a:off x="9874250" y="11303000"/>
              <a:ext cx="0" cy="13652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8" name="Shape 338"/>
            <p:cNvCxnSpPr/>
            <p:nvPr/>
          </p:nvCxnSpPr>
          <p:spPr>
            <a:xfrm>
              <a:off x="7493000" y="12668250"/>
              <a:ext cx="1587" cy="2286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9" name="Shape 339"/>
            <p:cNvCxnSpPr/>
            <p:nvPr/>
          </p:nvCxnSpPr>
          <p:spPr>
            <a:xfrm flipH="1">
              <a:off x="6159500" y="12668250"/>
              <a:ext cx="12890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0" name="Shape 340"/>
            <p:cNvCxnSpPr/>
            <p:nvPr/>
          </p:nvCxnSpPr>
          <p:spPr>
            <a:xfrm rot="10800000">
              <a:off x="6159500" y="12638086"/>
              <a:ext cx="0" cy="792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1" name="Shape 341"/>
            <p:cNvCxnSpPr/>
            <p:nvPr/>
          </p:nvCxnSpPr>
          <p:spPr>
            <a:xfrm>
              <a:off x="5816600" y="13457238"/>
              <a:ext cx="768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342" name="Shape 34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43" name="Shape 34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ЕPROM – ЕЛЕКТРИЧЕСКИ ПРОГРАМИРУЕМ ROM (ELECTRICALLY PROGRAMMABLE ROM)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Прагови напрежения – floating gate транзистор: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 липса на електрони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под гейта V</a:t>
            </a:r>
            <a:r>
              <a:rPr b="0" baseline="-2500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TCG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=V</a:t>
            </a:r>
            <a:r>
              <a:rPr b="0" baseline="-2500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Т0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(прибл.1V);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(изтрита - логическа 1).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 наличие на електрони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V</a:t>
            </a:r>
            <a:r>
              <a:rPr b="0" baseline="-2500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TCG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=V</a:t>
            </a:r>
            <a:r>
              <a:rPr b="0" baseline="-2500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Т0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Q</a:t>
            </a:r>
            <a:r>
              <a:rPr b="0" baseline="-2500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/C</a:t>
            </a:r>
            <a:r>
              <a:rPr b="0" baseline="-2500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(прибл. 8V)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(програмирана - логическа 0).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237" y="2292350"/>
            <a:ext cx="3814762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52" name="Shape 35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subTitle"/>
          </p:nvPr>
        </p:nvSpPr>
        <p:spPr>
          <a:xfrm>
            <a:off x="430212" y="357187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по-висока плътност на ЗК от PROM (само 1 транзистор, без fuse);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по-високo бързодействие;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Напълно съвместими със SRAM   Аi                                                  								 Di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относително висока цена –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керамичен корпус, кварцов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прозорец;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невъзможност за селективно изтриване.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Shape 359"/>
          <p:cNvGrpSpPr/>
          <p:nvPr/>
        </p:nvGrpSpPr>
        <p:grpSpPr>
          <a:xfrm>
            <a:off x="5591175" y="2300287"/>
            <a:ext cx="3197225" cy="3317875"/>
            <a:chOff x="11277600" y="3709987"/>
            <a:chExt cx="6970712" cy="8296275"/>
          </a:xfrm>
        </p:grpSpPr>
        <p:sp>
          <p:nvSpPr>
            <p:cNvPr id="360" name="Shape 360"/>
            <p:cNvSpPr txBox="1"/>
            <p:nvPr/>
          </p:nvSpPr>
          <p:spPr>
            <a:xfrm>
              <a:off x="12041187" y="11080750"/>
              <a:ext cx="6207125" cy="925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CS   ОE   V</a:t>
              </a:r>
              <a:r>
                <a:rPr b="0" baseline="-25000" i="0" lang="en-US" sz="2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PP</a:t>
              </a: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PGM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61" name="Shape 361"/>
            <p:cNvSpPr txBox="1"/>
            <p:nvPr/>
          </p:nvSpPr>
          <p:spPr>
            <a:xfrm>
              <a:off x="14903450" y="3709987"/>
              <a:ext cx="3154362" cy="703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Vcc</a:t>
              </a:r>
            </a:p>
          </p:txBody>
        </p:sp>
        <p:sp>
          <p:nvSpPr>
            <p:cNvPr id="362" name="Shape 362"/>
            <p:cNvSpPr txBox="1"/>
            <p:nvPr/>
          </p:nvSpPr>
          <p:spPr>
            <a:xfrm>
              <a:off x="12746037" y="4948237"/>
              <a:ext cx="3541712" cy="4957762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" name="Shape 363"/>
            <p:cNvCxnSpPr/>
            <p:nvPr/>
          </p:nvCxnSpPr>
          <p:spPr>
            <a:xfrm>
              <a:off x="14478000" y="3937000"/>
              <a:ext cx="0" cy="952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364" name="Shape 364"/>
            <p:cNvSpPr txBox="1"/>
            <p:nvPr/>
          </p:nvSpPr>
          <p:spPr>
            <a:xfrm>
              <a:off x="13538200" y="5937250"/>
              <a:ext cx="1955800" cy="18097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5" name="Shape 365"/>
            <p:cNvCxnSpPr/>
            <p:nvPr/>
          </p:nvCxnSpPr>
          <p:spPr>
            <a:xfrm rot="10800000">
              <a:off x="13092112" y="9874250"/>
              <a:ext cx="0" cy="920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66" name="Shape 366"/>
            <p:cNvCxnSpPr/>
            <p:nvPr/>
          </p:nvCxnSpPr>
          <p:spPr>
            <a:xfrm rot="10800000">
              <a:off x="13906500" y="9874250"/>
              <a:ext cx="0" cy="920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67" name="Shape 367"/>
            <p:cNvCxnSpPr/>
            <p:nvPr/>
          </p:nvCxnSpPr>
          <p:spPr>
            <a:xfrm rot="10800000">
              <a:off x="15176500" y="9874250"/>
              <a:ext cx="0" cy="920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68" name="Shape 368"/>
            <p:cNvCxnSpPr/>
            <p:nvPr/>
          </p:nvCxnSpPr>
          <p:spPr>
            <a:xfrm rot="10800000">
              <a:off x="16002000" y="9874250"/>
              <a:ext cx="0" cy="920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369" name="Shape 369"/>
            <p:cNvSpPr/>
            <p:nvPr/>
          </p:nvSpPr>
          <p:spPr>
            <a:xfrm>
              <a:off x="11277600" y="6921500"/>
              <a:ext cx="1468437" cy="12065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16319500" y="6826250"/>
              <a:ext cx="1468437" cy="12065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1" name="Shape 371"/>
            <p:cNvCxnSpPr/>
            <p:nvPr/>
          </p:nvCxnSpPr>
          <p:spPr>
            <a:xfrm flipH="1" rot="10800000">
              <a:off x="13538200" y="7175500"/>
              <a:ext cx="558800" cy="57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72" name="Shape 372"/>
            <p:cNvCxnSpPr/>
            <p:nvPr/>
          </p:nvCxnSpPr>
          <p:spPr>
            <a:xfrm flipH="1" rot="10800000">
              <a:off x="14935200" y="5937250"/>
              <a:ext cx="558800" cy="57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73" name="Shape 373"/>
            <p:cNvCxnSpPr/>
            <p:nvPr/>
          </p:nvCxnSpPr>
          <p:spPr>
            <a:xfrm>
              <a:off x="14903450" y="7143750"/>
              <a:ext cx="558800" cy="57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74" name="Shape 374"/>
            <p:cNvCxnSpPr/>
            <p:nvPr/>
          </p:nvCxnSpPr>
          <p:spPr>
            <a:xfrm>
              <a:off x="13538200" y="5937250"/>
              <a:ext cx="558800" cy="57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75" name="Shape 375"/>
            <p:cNvSpPr txBox="1"/>
            <p:nvPr/>
          </p:nvSpPr>
          <p:spPr>
            <a:xfrm>
              <a:off x="14001750" y="6413500"/>
              <a:ext cx="1092200" cy="8572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6" name="Shape 376"/>
            <p:cNvCxnSpPr/>
            <p:nvPr/>
          </p:nvCxnSpPr>
          <p:spPr>
            <a:xfrm>
              <a:off x="16002000" y="10795000"/>
              <a:ext cx="17859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77" name="Shape 377"/>
            <p:cNvCxnSpPr/>
            <p:nvPr/>
          </p:nvCxnSpPr>
          <p:spPr>
            <a:xfrm>
              <a:off x="12120562" y="11080750"/>
              <a:ext cx="6254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78" name="Shape 378"/>
            <p:cNvCxnSpPr/>
            <p:nvPr/>
          </p:nvCxnSpPr>
          <p:spPr>
            <a:xfrm>
              <a:off x="13700125" y="11049000"/>
              <a:ext cx="6254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379" name="Shape 37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80" name="Shape 38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ЕPROM – ЕЛЕКТРИЧЕСКИ ПРОГРАМИРУЕМ ROM (ELECTRICALLY PROGRAMMABLE ROM)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Режими на работа: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нормални: неизбрана, четене, standby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изтриване (UV светлина);  </a:t>
            </a: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N.B. Първоначално изтриване – няколко min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програмиране (запис).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четене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τ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acc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близко до това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  ROM и SRAM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(няколко ns) – директна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работа с  честотата на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процесора.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Shape 387"/>
          <p:cNvGrpSpPr/>
          <p:nvPr/>
        </p:nvGrpSpPr>
        <p:grpSpPr>
          <a:xfrm>
            <a:off x="4038600" y="2911475"/>
            <a:ext cx="4648200" cy="3413125"/>
            <a:chOff x="1457325" y="2571750"/>
            <a:chExt cx="11620499" cy="8531225"/>
          </a:xfrm>
        </p:grpSpPr>
        <p:sp>
          <p:nvSpPr>
            <p:cNvPr id="388" name="Shape 388"/>
            <p:cNvSpPr txBox="1"/>
            <p:nvPr/>
          </p:nvSpPr>
          <p:spPr>
            <a:xfrm>
              <a:off x="1457325" y="3016250"/>
              <a:ext cx="1828800" cy="78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ADDR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	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OE  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DQ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 output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grpSp>
          <p:nvGrpSpPr>
            <p:cNvPr id="389" name="Shape 389"/>
            <p:cNvGrpSpPr/>
            <p:nvPr/>
          </p:nvGrpSpPr>
          <p:grpSpPr>
            <a:xfrm>
              <a:off x="1457325" y="2571750"/>
              <a:ext cx="11620499" cy="8531225"/>
              <a:chOff x="1457325" y="2571750"/>
              <a:chExt cx="11620499" cy="8531225"/>
            </a:xfrm>
          </p:grpSpPr>
          <p:sp>
            <p:nvSpPr>
              <p:cNvPr id="390" name="Shape 390"/>
              <p:cNvSpPr txBox="1"/>
              <p:nvPr/>
            </p:nvSpPr>
            <p:spPr>
              <a:xfrm>
                <a:off x="4097337" y="9921875"/>
                <a:ext cx="4067175" cy="9683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Rambla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τ</a:t>
                </a:r>
                <a:r>
                  <a:rPr b="0" baseline="-25000" i="0" lang="en-US" sz="24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ac</a:t>
                </a:r>
                <a:r>
                  <a:rPr b="0" i="0" lang="en-US" sz="20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=5-50ns</a:t>
                </a:r>
              </a:p>
            </p:txBody>
          </p:sp>
          <p:grpSp>
            <p:nvGrpSpPr>
              <p:cNvPr id="391" name="Shape 391"/>
              <p:cNvGrpSpPr/>
              <p:nvPr/>
            </p:nvGrpSpPr>
            <p:grpSpPr>
              <a:xfrm>
                <a:off x="3630612" y="2794000"/>
                <a:ext cx="3440112" cy="1117602"/>
                <a:chOff x="2298700" y="6643687"/>
                <a:chExt cx="2606675" cy="855663"/>
              </a:xfrm>
            </p:grpSpPr>
            <p:cxnSp>
              <p:nvCxnSpPr>
                <p:cNvPr id="392" name="Shape 392"/>
                <p:cNvCxnSpPr/>
                <p:nvPr/>
              </p:nvCxnSpPr>
              <p:spPr>
                <a:xfrm>
                  <a:off x="2316162" y="7499350"/>
                  <a:ext cx="70802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93" name="Shape 393"/>
                <p:cNvCxnSpPr/>
                <p:nvPr/>
              </p:nvCxnSpPr>
              <p:spPr>
                <a:xfrm flipH="1" rot="10800000">
                  <a:off x="3030537" y="6643687"/>
                  <a:ext cx="469900" cy="85566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94" name="Shape 394"/>
                <p:cNvCxnSpPr/>
                <p:nvPr/>
              </p:nvCxnSpPr>
              <p:spPr>
                <a:xfrm>
                  <a:off x="3024187" y="6643687"/>
                  <a:ext cx="469900" cy="8350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95" name="Shape 395"/>
                <p:cNvCxnSpPr/>
                <p:nvPr/>
              </p:nvCxnSpPr>
              <p:spPr>
                <a:xfrm>
                  <a:off x="3500437" y="6643687"/>
                  <a:ext cx="14049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96" name="Shape 396"/>
                <p:cNvCxnSpPr/>
                <p:nvPr/>
              </p:nvCxnSpPr>
              <p:spPr>
                <a:xfrm>
                  <a:off x="2298700" y="6643687"/>
                  <a:ext cx="70802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97" name="Shape 397"/>
                <p:cNvCxnSpPr/>
                <p:nvPr/>
              </p:nvCxnSpPr>
              <p:spPr>
                <a:xfrm>
                  <a:off x="3530600" y="7478712"/>
                  <a:ext cx="137477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98" name="Shape 398"/>
              <p:cNvGrpSpPr/>
              <p:nvPr/>
            </p:nvGrpSpPr>
            <p:grpSpPr>
              <a:xfrm>
                <a:off x="10382250" y="2798762"/>
                <a:ext cx="2508250" cy="1090614"/>
                <a:chOff x="2298700" y="6643687"/>
                <a:chExt cx="2606675" cy="855663"/>
              </a:xfrm>
            </p:grpSpPr>
            <p:cxnSp>
              <p:nvCxnSpPr>
                <p:cNvPr id="399" name="Shape 399"/>
                <p:cNvCxnSpPr/>
                <p:nvPr/>
              </p:nvCxnSpPr>
              <p:spPr>
                <a:xfrm>
                  <a:off x="2316162" y="7499350"/>
                  <a:ext cx="70802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00" name="Shape 400"/>
                <p:cNvCxnSpPr/>
                <p:nvPr/>
              </p:nvCxnSpPr>
              <p:spPr>
                <a:xfrm flipH="1" rot="10800000">
                  <a:off x="3030537" y="6643687"/>
                  <a:ext cx="469900" cy="85566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01" name="Shape 401"/>
                <p:cNvCxnSpPr/>
                <p:nvPr/>
              </p:nvCxnSpPr>
              <p:spPr>
                <a:xfrm>
                  <a:off x="3024187" y="6643687"/>
                  <a:ext cx="469900" cy="8350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02" name="Shape 402"/>
                <p:cNvCxnSpPr/>
                <p:nvPr/>
              </p:nvCxnSpPr>
              <p:spPr>
                <a:xfrm>
                  <a:off x="3500437" y="6643687"/>
                  <a:ext cx="140493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03" name="Shape 403"/>
                <p:cNvCxnSpPr/>
                <p:nvPr/>
              </p:nvCxnSpPr>
              <p:spPr>
                <a:xfrm>
                  <a:off x="2298700" y="6643687"/>
                  <a:ext cx="70802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04" name="Shape 404"/>
                <p:cNvCxnSpPr/>
                <p:nvPr/>
              </p:nvCxnSpPr>
              <p:spPr>
                <a:xfrm>
                  <a:off x="3530600" y="7478712"/>
                  <a:ext cx="1374775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405" name="Shape 405"/>
              <p:cNvCxnSpPr/>
              <p:nvPr/>
            </p:nvCxnSpPr>
            <p:spPr>
              <a:xfrm>
                <a:off x="5434012" y="4927600"/>
                <a:ext cx="511175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06" name="Shape 406"/>
              <p:cNvCxnSpPr/>
              <p:nvPr/>
            </p:nvCxnSpPr>
            <p:spPr>
              <a:xfrm flipH="1" rot="10800000">
                <a:off x="3448050" y="4910137"/>
                <a:ext cx="1985962" cy="174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07" name="Shape 407"/>
              <p:cNvCxnSpPr/>
              <p:nvPr/>
            </p:nvCxnSpPr>
            <p:spPr>
              <a:xfrm>
                <a:off x="5945187" y="5762625"/>
                <a:ext cx="76835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08" name="Shape 408"/>
              <p:cNvCxnSpPr/>
              <p:nvPr/>
            </p:nvCxnSpPr>
            <p:spPr>
              <a:xfrm>
                <a:off x="6351587" y="5762625"/>
                <a:ext cx="481488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09" name="Shape 409"/>
              <p:cNvCxnSpPr/>
              <p:nvPr/>
            </p:nvCxnSpPr>
            <p:spPr>
              <a:xfrm flipH="1" rot="10800000">
                <a:off x="11166475" y="4859337"/>
                <a:ext cx="511175" cy="8794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0" name="Shape 410"/>
              <p:cNvCxnSpPr/>
              <p:nvPr/>
            </p:nvCxnSpPr>
            <p:spPr>
              <a:xfrm>
                <a:off x="7070725" y="2794000"/>
                <a:ext cx="342106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1" name="Shape 411"/>
              <p:cNvCxnSpPr/>
              <p:nvPr/>
            </p:nvCxnSpPr>
            <p:spPr>
              <a:xfrm>
                <a:off x="6967537" y="3884612"/>
                <a:ext cx="352425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2" name="Shape 412"/>
              <p:cNvCxnSpPr/>
              <p:nvPr/>
            </p:nvCxnSpPr>
            <p:spPr>
              <a:xfrm>
                <a:off x="4929187" y="10890250"/>
                <a:ext cx="319881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lg" w="lg" type="triangle"/>
                <a:tailEnd len="lg" w="lg" type="triangle"/>
              </a:ln>
            </p:spPr>
          </p:cxnSp>
          <p:sp>
            <p:nvSpPr>
              <p:cNvPr id="413" name="Shape 413"/>
              <p:cNvSpPr txBox="1"/>
              <p:nvPr/>
            </p:nvSpPr>
            <p:spPr>
              <a:xfrm>
                <a:off x="8524875" y="9080500"/>
                <a:ext cx="2451100" cy="619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Rambla"/>
                  <a:buNone/>
                </a:pPr>
                <a:r>
                  <a:rPr b="0" i="0" lang="en-US" sz="12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VALID</a:t>
                </a:r>
                <a:r>
                  <a:rPr b="0" i="0" lang="en-US" sz="14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 </a:t>
                </a:r>
                <a:r>
                  <a:rPr b="0" i="0" lang="en-US" sz="12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DATA</a:t>
                </a: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endParaRPr>
              </a:p>
            </p:txBody>
          </p:sp>
          <p:cxnSp>
            <p:nvCxnSpPr>
              <p:cNvPr id="414" name="Shape 414"/>
              <p:cNvCxnSpPr/>
              <p:nvPr/>
            </p:nvCxnSpPr>
            <p:spPr>
              <a:xfrm>
                <a:off x="1457325" y="4476750"/>
                <a:ext cx="574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5" name="Shape 415"/>
              <p:cNvCxnSpPr/>
              <p:nvPr/>
            </p:nvCxnSpPr>
            <p:spPr>
              <a:xfrm>
                <a:off x="11631612" y="4859337"/>
                <a:ext cx="132238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6" name="Shape 416"/>
              <p:cNvCxnSpPr/>
              <p:nvPr/>
            </p:nvCxnSpPr>
            <p:spPr>
              <a:xfrm>
                <a:off x="6724650" y="6777037"/>
                <a:ext cx="511175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7" name="Shape 417"/>
              <p:cNvCxnSpPr/>
              <p:nvPr/>
            </p:nvCxnSpPr>
            <p:spPr>
              <a:xfrm>
                <a:off x="3448050" y="6759575"/>
                <a:ext cx="325278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8" name="Shape 418"/>
              <p:cNvCxnSpPr/>
              <p:nvPr/>
            </p:nvCxnSpPr>
            <p:spPr>
              <a:xfrm>
                <a:off x="7624762" y="7612062"/>
                <a:ext cx="76835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9" name="Shape 419"/>
              <p:cNvCxnSpPr/>
              <p:nvPr/>
            </p:nvCxnSpPr>
            <p:spPr>
              <a:xfrm flipH="1" rot="10800000">
                <a:off x="7235825" y="7564437"/>
                <a:ext cx="4054475" cy="476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0" name="Shape 420"/>
              <p:cNvCxnSpPr/>
              <p:nvPr/>
            </p:nvCxnSpPr>
            <p:spPr>
              <a:xfrm flipH="1" rot="10800000">
                <a:off x="11290300" y="6708775"/>
                <a:ext cx="511175" cy="87947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1" name="Shape 421"/>
              <p:cNvCxnSpPr/>
              <p:nvPr/>
            </p:nvCxnSpPr>
            <p:spPr>
              <a:xfrm>
                <a:off x="1457325" y="6381750"/>
                <a:ext cx="5746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2" name="Shape 422"/>
              <p:cNvCxnSpPr/>
              <p:nvPr/>
            </p:nvCxnSpPr>
            <p:spPr>
              <a:xfrm>
                <a:off x="11755437" y="6708775"/>
                <a:ext cx="132238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3" name="Shape 423"/>
              <p:cNvCxnSpPr/>
              <p:nvPr/>
            </p:nvCxnSpPr>
            <p:spPr>
              <a:xfrm>
                <a:off x="3448050" y="9472612"/>
                <a:ext cx="4445000" cy="158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4" name="Shape 424"/>
              <p:cNvCxnSpPr/>
              <p:nvPr/>
            </p:nvCxnSpPr>
            <p:spPr>
              <a:xfrm flipH="1" rot="10800000">
                <a:off x="8229600" y="8907462"/>
                <a:ext cx="303212" cy="56515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5" name="Shape 425"/>
              <p:cNvCxnSpPr/>
              <p:nvPr/>
            </p:nvCxnSpPr>
            <p:spPr>
              <a:xfrm>
                <a:off x="8229600" y="9472612"/>
                <a:ext cx="295275" cy="4556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6" name="Shape 426"/>
              <p:cNvCxnSpPr/>
              <p:nvPr/>
            </p:nvCxnSpPr>
            <p:spPr>
              <a:xfrm>
                <a:off x="8532812" y="8907462"/>
                <a:ext cx="18764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7" name="Shape 427"/>
              <p:cNvCxnSpPr/>
              <p:nvPr/>
            </p:nvCxnSpPr>
            <p:spPr>
              <a:xfrm>
                <a:off x="7315200" y="9472612"/>
                <a:ext cx="94615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8" name="Shape 428"/>
              <p:cNvCxnSpPr/>
              <p:nvPr/>
            </p:nvCxnSpPr>
            <p:spPr>
              <a:xfrm>
                <a:off x="8572500" y="9928225"/>
                <a:ext cx="18367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9" name="Shape 429"/>
              <p:cNvCxnSpPr/>
              <p:nvPr/>
            </p:nvCxnSpPr>
            <p:spPr>
              <a:xfrm>
                <a:off x="9779000" y="9910762"/>
                <a:ext cx="107315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0" name="Shape 430"/>
              <p:cNvCxnSpPr/>
              <p:nvPr/>
            </p:nvCxnSpPr>
            <p:spPr>
              <a:xfrm flipH="1" rot="10800000">
                <a:off x="10882312" y="9472612"/>
                <a:ext cx="403225" cy="45561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1" name="Shape 431"/>
              <p:cNvCxnSpPr/>
              <p:nvPr/>
            </p:nvCxnSpPr>
            <p:spPr>
              <a:xfrm>
                <a:off x="10820400" y="8880475"/>
                <a:ext cx="465137" cy="5921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2" name="Shape 432"/>
              <p:cNvCxnSpPr/>
              <p:nvPr/>
            </p:nvCxnSpPr>
            <p:spPr>
              <a:xfrm>
                <a:off x="11218862" y="9472612"/>
                <a:ext cx="8715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3" name="Shape 433"/>
              <p:cNvCxnSpPr/>
              <p:nvPr/>
            </p:nvCxnSpPr>
            <p:spPr>
              <a:xfrm>
                <a:off x="9720262" y="8912225"/>
                <a:ext cx="10747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4" name="Shape 434"/>
              <p:cNvCxnSpPr/>
              <p:nvPr/>
            </p:nvCxnSpPr>
            <p:spPr>
              <a:xfrm>
                <a:off x="4889500" y="2571750"/>
                <a:ext cx="0" cy="8318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5" name="Shape 435"/>
              <p:cNvCxnSpPr/>
              <p:nvPr/>
            </p:nvCxnSpPr>
            <p:spPr>
              <a:xfrm>
                <a:off x="11317287" y="2571750"/>
                <a:ext cx="0" cy="8318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6" name="Shape 436"/>
              <p:cNvCxnSpPr/>
              <p:nvPr/>
            </p:nvCxnSpPr>
            <p:spPr>
              <a:xfrm>
                <a:off x="8194675" y="8667750"/>
                <a:ext cx="1587" cy="24352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437" name="Shape 43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38" name="Shape 43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ЕPROM – ЕЛЕКТРИЧЕСКИ ПРОГРАМИРУЕМ ROM (ELECTRICALLY PROGRAMMABLE ROM)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запис (програмиране) –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Отн. бавен  х 100ns,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Адресира се цял байт;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PGM – TTL съвместим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Vpp напр. за програмиране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(27V, 24V, 12.6V)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изтриване →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цялата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памет 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 UV-светлина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" name="Shape 445"/>
          <p:cNvGrpSpPr/>
          <p:nvPr/>
        </p:nvGrpSpPr>
        <p:grpSpPr>
          <a:xfrm>
            <a:off x="4376737" y="1746250"/>
            <a:ext cx="4302125" cy="4506912"/>
            <a:chOff x="2309812" y="11793537"/>
            <a:chExt cx="12361863" cy="11268076"/>
          </a:xfrm>
        </p:grpSpPr>
        <p:sp>
          <p:nvSpPr>
            <p:cNvPr id="446" name="Shape 446"/>
            <p:cNvSpPr txBox="1"/>
            <p:nvPr/>
          </p:nvSpPr>
          <p:spPr>
            <a:xfrm>
              <a:off x="5673725" y="11793537"/>
              <a:ext cx="7034212" cy="1000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τ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	          </a:t>
              </a: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τ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</a:t>
              </a:r>
            </a:p>
          </p:txBody>
        </p:sp>
        <p:cxnSp>
          <p:nvCxnSpPr>
            <p:cNvPr id="447" name="Shape 447"/>
            <p:cNvCxnSpPr/>
            <p:nvPr/>
          </p:nvCxnSpPr>
          <p:spPr>
            <a:xfrm>
              <a:off x="5243512" y="12668250"/>
              <a:ext cx="41941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sp>
          <p:nvSpPr>
            <p:cNvPr id="448" name="Shape 448"/>
            <p:cNvSpPr txBox="1"/>
            <p:nvPr/>
          </p:nvSpPr>
          <p:spPr>
            <a:xfrm>
              <a:off x="2309812" y="13330238"/>
              <a:ext cx="1665287" cy="9339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ADDR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	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Vpp 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DQ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PGM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449" name="Shape 449"/>
            <p:cNvSpPr txBox="1"/>
            <p:nvPr/>
          </p:nvSpPr>
          <p:spPr>
            <a:xfrm>
              <a:off x="9167812" y="20404138"/>
              <a:ext cx="1244600" cy="730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τac</a:t>
              </a:r>
            </a:p>
          </p:txBody>
        </p:sp>
        <p:grpSp>
          <p:nvGrpSpPr>
            <p:cNvPr id="450" name="Shape 450"/>
            <p:cNvGrpSpPr/>
            <p:nvPr/>
          </p:nvGrpSpPr>
          <p:grpSpPr>
            <a:xfrm>
              <a:off x="3951287" y="13107987"/>
              <a:ext cx="3440112" cy="1117602"/>
              <a:chOff x="2298700" y="6643687"/>
              <a:chExt cx="2606675" cy="855663"/>
            </a:xfrm>
          </p:grpSpPr>
          <p:cxnSp>
            <p:nvCxnSpPr>
              <p:cNvPr id="451" name="Shape 451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2" name="Shape 452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3" name="Shape 453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4" name="Shape 454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5" name="Shape 455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6" name="Shape 456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457" name="Shape 457"/>
            <p:cNvGrpSpPr/>
            <p:nvPr/>
          </p:nvGrpSpPr>
          <p:grpSpPr>
            <a:xfrm>
              <a:off x="12163425" y="13085762"/>
              <a:ext cx="2508250" cy="1112839"/>
              <a:chOff x="2298700" y="6643687"/>
              <a:chExt cx="2606675" cy="855663"/>
            </a:xfrm>
          </p:grpSpPr>
          <p:cxnSp>
            <p:nvCxnSpPr>
              <p:cNvPr id="458" name="Shape 458"/>
              <p:cNvCxnSpPr/>
              <p:nvPr/>
            </p:nvCxnSpPr>
            <p:spPr>
              <a:xfrm>
                <a:off x="2316162" y="7499350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9" name="Shape 459"/>
              <p:cNvCxnSpPr/>
              <p:nvPr/>
            </p:nvCxnSpPr>
            <p:spPr>
              <a:xfrm flipH="1" rot="10800000">
                <a:off x="3030537" y="6643687"/>
                <a:ext cx="469900" cy="85566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0" name="Shape 460"/>
              <p:cNvCxnSpPr/>
              <p:nvPr/>
            </p:nvCxnSpPr>
            <p:spPr>
              <a:xfrm>
                <a:off x="3024187" y="6643687"/>
                <a:ext cx="469900" cy="8350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1" name="Shape 461"/>
              <p:cNvCxnSpPr/>
              <p:nvPr/>
            </p:nvCxnSpPr>
            <p:spPr>
              <a:xfrm>
                <a:off x="3500437" y="6643687"/>
                <a:ext cx="140493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2" name="Shape 462"/>
              <p:cNvCxnSpPr/>
              <p:nvPr/>
            </p:nvCxnSpPr>
            <p:spPr>
              <a:xfrm>
                <a:off x="2298700" y="6643687"/>
                <a:ext cx="70802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3" name="Shape 463"/>
              <p:cNvCxnSpPr/>
              <p:nvPr/>
            </p:nvCxnSpPr>
            <p:spPr>
              <a:xfrm>
                <a:off x="3530600" y="7478712"/>
                <a:ext cx="137477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464" name="Shape 464"/>
            <p:cNvCxnSpPr/>
            <p:nvPr/>
          </p:nvCxnSpPr>
          <p:spPr>
            <a:xfrm>
              <a:off x="5245100" y="15224125"/>
              <a:ext cx="511175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5" name="Shape 465"/>
            <p:cNvCxnSpPr/>
            <p:nvPr/>
          </p:nvCxnSpPr>
          <p:spPr>
            <a:xfrm>
              <a:off x="3768725" y="15241588"/>
              <a:ext cx="15017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6" name="Shape 466"/>
            <p:cNvCxnSpPr/>
            <p:nvPr/>
          </p:nvCxnSpPr>
          <p:spPr>
            <a:xfrm>
              <a:off x="5707062" y="16076613"/>
              <a:ext cx="81041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7" name="Shape 467"/>
            <p:cNvCxnSpPr/>
            <p:nvPr/>
          </p:nvCxnSpPr>
          <p:spPr>
            <a:xfrm>
              <a:off x="7391400" y="13107988"/>
              <a:ext cx="47720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8" name="Shape 468"/>
            <p:cNvCxnSpPr/>
            <p:nvPr/>
          </p:nvCxnSpPr>
          <p:spPr>
            <a:xfrm>
              <a:off x="9367837" y="21362988"/>
              <a:ext cx="7937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sp>
          <p:nvSpPr>
            <p:cNvPr id="469" name="Shape 469"/>
            <p:cNvSpPr txBox="1"/>
            <p:nvPr/>
          </p:nvSpPr>
          <p:spPr>
            <a:xfrm>
              <a:off x="6400800" y="19553238"/>
              <a:ext cx="245110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 IN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470" name="Shape 470"/>
            <p:cNvCxnSpPr/>
            <p:nvPr/>
          </p:nvCxnSpPr>
          <p:spPr>
            <a:xfrm>
              <a:off x="2309812" y="15078075"/>
              <a:ext cx="574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71" name="Shape 471"/>
            <p:cNvCxnSpPr/>
            <p:nvPr/>
          </p:nvCxnSpPr>
          <p:spPr>
            <a:xfrm>
              <a:off x="5948362" y="17091025"/>
              <a:ext cx="0" cy="8350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72" name="Shape 472"/>
            <p:cNvCxnSpPr/>
            <p:nvPr/>
          </p:nvCxnSpPr>
          <p:spPr>
            <a:xfrm>
              <a:off x="3794125" y="17926050"/>
              <a:ext cx="21478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73" name="Shape 473"/>
            <p:cNvCxnSpPr/>
            <p:nvPr/>
          </p:nvCxnSpPr>
          <p:spPr>
            <a:xfrm>
              <a:off x="6780212" y="21424900"/>
              <a:ext cx="768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74" name="Shape 474"/>
            <p:cNvCxnSpPr/>
            <p:nvPr/>
          </p:nvCxnSpPr>
          <p:spPr>
            <a:xfrm>
              <a:off x="5986462" y="17022763"/>
              <a:ext cx="35147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75" name="Shape 475"/>
            <p:cNvCxnSpPr/>
            <p:nvPr/>
          </p:nvCxnSpPr>
          <p:spPr>
            <a:xfrm rot="10800000">
              <a:off x="9501187" y="17022761"/>
              <a:ext cx="0" cy="9032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76" name="Shape 476"/>
            <p:cNvCxnSpPr/>
            <p:nvPr/>
          </p:nvCxnSpPr>
          <p:spPr>
            <a:xfrm>
              <a:off x="9501187" y="17926050"/>
              <a:ext cx="43100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77" name="Shape 477"/>
            <p:cNvCxnSpPr/>
            <p:nvPr/>
          </p:nvCxnSpPr>
          <p:spPr>
            <a:xfrm flipH="1" rot="10800000">
              <a:off x="3768725" y="19934236"/>
              <a:ext cx="2336800" cy="111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78" name="Shape 478"/>
            <p:cNvCxnSpPr/>
            <p:nvPr/>
          </p:nvCxnSpPr>
          <p:spPr>
            <a:xfrm flipH="1" rot="10800000">
              <a:off x="6105525" y="19380200"/>
              <a:ext cx="303212" cy="5651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79" name="Shape 479"/>
            <p:cNvCxnSpPr/>
            <p:nvPr/>
          </p:nvCxnSpPr>
          <p:spPr>
            <a:xfrm>
              <a:off x="6105525" y="19945350"/>
              <a:ext cx="295275" cy="4556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0" name="Shape 480"/>
            <p:cNvCxnSpPr/>
            <p:nvPr/>
          </p:nvCxnSpPr>
          <p:spPr>
            <a:xfrm>
              <a:off x="6408737" y="19380200"/>
              <a:ext cx="18764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1" name="Shape 481"/>
            <p:cNvCxnSpPr/>
            <p:nvPr/>
          </p:nvCxnSpPr>
          <p:spPr>
            <a:xfrm>
              <a:off x="6448425" y="20400963"/>
              <a:ext cx="18367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2" name="Shape 482"/>
            <p:cNvCxnSpPr/>
            <p:nvPr/>
          </p:nvCxnSpPr>
          <p:spPr>
            <a:xfrm>
              <a:off x="7654925" y="20383500"/>
              <a:ext cx="10731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3" name="Shape 483"/>
            <p:cNvCxnSpPr/>
            <p:nvPr/>
          </p:nvCxnSpPr>
          <p:spPr>
            <a:xfrm flipH="1" rot="10800000">
              <a:off x="8758237" y="19945350"/>
              <a:ext cx="403225" cy="4556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4" name="Shape 484"/>
            <p:cNvCxnSpPr/>
            <p:nvPr/>
          </p:nvCxnSpPr>
          <p:spPr>
            <a:xfrm>
              <a:off x="8696325" y="19353213"/>
              <a:ext cx="465137" cy="5921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5" name="Shape 485"/>
            <p:cNvCxnSpPr/>
            <p:nvPr/>
          </p:nvCxnSpPr>
          <p:spPr>
            <a:xfrm flipH="1" rot="10800000">
              <a:off x="9094787" y="19934236"/>
              <a:ext cx="1022350" cy="111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6" name="Shape 486"/>
            <p:cNvCxnSpPr/>
            <p:nvPr/>
          </p:nvCxnSpPr>
          <p:spPr>
            <a:xfrm>
              <a:off x="7596187" y="19384963"/>
              <a:ext cx="10747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7" name="Shape 487"/>
            <p:cNvCxnSpPr/>
            <p:nvPr/>
          </p:nvCxnSpPr>
          <p:spPr>
            <a:xfrm>
              <a:off x="5203825" y="12287250"/>
              <a:ext cx="7937" cy="89169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8" name="Shape 488"/>
            <p:cNvCxnSpPr/>
            <p:nvPr/>
          </p:nvCxnSpPr>
          <p:spPr>
            <a:xfrm>
              <a:off x="13106400" y="12287250"/>
              <a:ext cx="1587" cy="89169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9" name="Shape 489"/>
            <p:cNvCxnSpPr/>
            <p:nvPr/>
          </p:nvCxnSpPr>
          <p:spPr>
            <a:xfrm>
              <a:off x="10160000" y="19148425"/>
              <a:ext cx="1587" cy="24352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90" name="Shape 490"/>
            <p:cNvSpPr txBox="1"/>
            <p:nvPr/>
          </p:nvSpPr>
          <p:spPr>
            <a:xfrm>
              <a:off x="10412412" y="19542125"/>
              <a:ext cx="2451100" cy="61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 OUT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491" name="Shape 491"/>
            <p:cNvCxnSpPr/>
            <p:nvPr/>
          </p:nvCxnSpPr>
          <p:spPr>
            <a:xfrm flipH="1" rot="10800000">
              <a:off x="10117137" y="19369088"/>
              <a:ext cx="303212" cy="5651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2" name="Shape 492"/>
            <p:cNvCxnSpPr/>
            <p:nvPr/>
          </p:nvCxnSpPr>
          <p:spPr>
            <a:xfrm>
              <a:off x="10117137" y="19934238"/>
              <a:ext cx="295275" cy="4556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3" name="Shape 493"/>
            <p:cNvCxnSpPr/>
            <p:nvPr/>
          </p:nvCxnSpPr>
          <p:spPr>
            <a:xfrm>
              <a:off x="10420350" y="19369088"/>
              <a:ext cx="18764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4" name="Shape 494"/>
            <p:cNvCxnSpPr/>
            <p:nvPr/>
          </p:nvCxnSpPr>
          <p:spPr>
            <a:xfrm>
              <a:off x="10460037" y="20389850"/>
              <a:ext cx="18367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5" name="Shape 495"/>
            <p:cNvCxnSpPr/>
            <p:nvPr/>
          </p:nvCxnSpPr>
          <p:spPr>
            <a:xfrm>
              <a:off x="11666537" y="20404138"/>
              <a:ext cx="10731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6" name="Shape 496"/>
            <p:cNvCxnSpPr/>
            <p:nvPr/>
          </p:nvCxnSpPr>
          <p:spPr>
            <a:xfrm flipH="1" rot="10800000">
              <a:off x="12769850" y="19934236"/>
              <a:ext cx="403225" cy="4556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7" name="Shape 497"/>
            <p:cNvCxnSpPr/>
            <p:nvPr/>
          </p:nvCxnSpPr>
          <p:spPr>
            <a:xfrm>
              <a:off x="12707937" y="19342100"/>
              <a:ext cx="465137" cy="5921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8" name="Shape 498"/>
            <p:cNvCxnSpPr/>
            <p:nvPr/>
          </p:nvCxnSpPr>
          <p:spPr>
            <a:xfrm>
              <a:off x="13106400" y="19934238"/>
              <a:ext cx="8715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9" name="Shape 499"/>
            <p:cNvCxnSpPr/>
            <p:nvPr/>
          </p:nvCxnSpPr>
          <p:spPr>
            <a:xfrm>
              <a:off x="11607800" y="19373850"/>
              <a:ext cx="10747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0" name="Shape 500"/>
            <p:cNvCxnSpPr/>
            <p:nvPr/>
          </p:nvCxnSpPr>
          <p:spPr>
            <a:xfrm>
              <a:off x="9493250" y="12507912"/>
              <a:ext cx="7937" cy="89169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1" name="Shape 501"/>
            <p:cNvCxnSpPr/>
            <p:nvPr/>
          </p:nvCxnSpPr>
          <p:spPr>
            <a:xfrm>
              <a:off x="9599612" y="12668250"/>
              <a:ext cx="34750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502" name="Shape 502"/>
            <p:cNvCxnSpPr/>
            <p:nvPr/>
          </p:nvCxnSpPr>
          <p:spPr>
            <a:xfrm>
              <a:off x="3808412" y="22352000"/>
              <a:ext cx="29241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3" name="Shape 503"/>
            <p:cNvCxnSpPr/>
            <p:nvPr/>
          </p:nvCxnSpPr>
          <p:spPr>
            <a:xfrm>
              <a:off x="7607300" y="22352000"/>
              <a:ext cx="63706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4" name="Shape 504"/>
            <p:cNvCxnSpPr/>
            <p:nvPr/>
          </p:nvCxnSpPr>
          <p:spPr>
            <a:xfrm>
              <a:off x="7515225" y="21424900"/>
              <a:ext cx="1587" cy="8969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5" name="Shape 505"/>
            <p:cNvCxnSpPr/>
            <p:nvPr/>
          </p:nvCxnSpPr>
          <p:spPr>
            <a:xfrm>
              <a:off x="6746875" y="21394738"/>
              <a:ext cx="1587" cy="8969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6" name="Shape 506"/>
            <p:cNvCxnSpPr/>
            <p:nvPr/>
          </p:nvCxnSpPr>
          <p:spPr>
            <a:xfrm>
              <a:off x="7194550" y="14198600"/>
              <a:ext cx="52768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07" name="Shape 507"/>
            <p:cNvSpPr txBox="1"/>
            <p:nvPr/>
          </p:nvSpPr>
          <p:spPr>
            <a:xfrm>
              <a:off x="6151562" y="22426613"/>
              <a:ext cx="5514975" cy="63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100 ms  … 3µs</a:t>
              </a:r>
            </a:p>
          </p:txBody>
        </p:sp>
      </p:grpSp>
      <p:sp>
        <p:nvSpPr>
          <p:cNvPr id="508" name="Shape 50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09" name="Shape 50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ЕPROM – ЕЛЕКТРИЧЕСКИ ПРОГРАМИРУЕМ ROM (ELECTRICALLY PROGRAMMABLE ROM)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 изтриване с UV светлина - изтрива се цялата памет !!!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OTP-EPROM (one-time programmable ROM) за еднократно програмиране – в апаратура, произвеждана  в малки серии (без прозорче  - в пластмасов корпус). OTP-EPROM – при нужда се изтриват с радиоактивни α-лъчи).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“интелигентни” алгоритми – информацията се подава на порции за ускоряване на записа.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Всеки производител на EPROM определя алгоритъма (режима) на запис !!!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Приложение –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 запис на програми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ЕМК (относително честа   промяна).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17" name="Shape 51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ЕPROM – ЕЛЕКТРИЧЕСКИ ПРОГРАМИРУЕМ ROM (ELECTRICALLY PROGRAMMABLE ROM)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EPROM - NOR структура, микроелектронна реализация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524" name="Shape 5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3705225"/>
            <a:ext cx="3590925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Shape 5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048000"/>
            <a:ext cx="39624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27" name="Shape 52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subTitle"/>
          </p:nvPr>
        </p:nvSpPr>
        <p:spPr>
          <a:xfrm>
            <a:off x="533400" y="381000"/>
            <a:ext cx="8229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ПОСТОЯННИ ПАМЕТИ (САМО ЗА ЧЕТЕНЕ – NVM)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READ-ONLY MEMORIES (ROM)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Общи характеристики:</a:t>
            </a:r>
          </a:p>
          <a:p>
            <a:pPr indent="0" lvl="0" marL="0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само за четене (MROM) или за четене и програмиране по специален начин (PROM, EPROM, EEPROM, Flash);</a:t>
            </a:r>
          </a:p>
          <a:p>
            <a:pPr indent="0" lvl="0" marL="0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енергонезависими;</a:t>
            </a:r>
          </a:p>
          <a:p>
            <a:pPr indent="0" lvl="0" marL="0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 произволен достъп:</a:t>
            </a:r>
          </a:p>
          <a:p>
            <a:pPr indent="-342900" lvl="1" marL="80010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същата организация като RAM (pin to pin compatible);</a:t>
            </a:r>
          </a:p>
          <a:p>
            <a:pPr indent="-342900" lvl="1" marL="80010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еднакво време за достъп до всеки ЗЕ;</a:t>
            </a:r>
          </a:p>
          <a:p>
            <a:pPr indent="0" lvl="0" marL="0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програмирането – по специален начин при производството им или от потребителя.</a:t>
            </a:r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1" name="Shape 11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idx="1" type="subTitle"/>
          </p:nvPr>
        </p:nvSpPr>
        <p:spPr>
          <a:xfrm>
            <a:off x="533400" y="3810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ЕЕPROM / Е</a:t>
            </a:r>
            <a:r>
              <a:rPr b="1" baseline="3000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PROM – (ELECTRICALLY ERASABLE PROGRAMMABLE ROM)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Поява – поради необходимост от многократен запис на паметта, вградена в  микрокомпютъра;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Възможност на EPROM за запис на порции от паметта, възможност за on-board програмиране.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Вътрешно генериран импулс при програмиране – само 1 захранващо напрежение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Изтриване/запис - байт по байт: върху стария байт се записва нов байт информация!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35" name="Shape 53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ЕЕPROM / Е</a:t>
            </a:r>
            <a:r>
              <a:rPr b="1" baseline="3000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PROM – (ELECTRICALLY ERASABLE PROGRAMMABLE ROM)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Разлика между EPROM и EEPROM: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Наличие на допълнителни структури в ЕЕРRОМ за пренос на електрони от и към FG при прилагане на високо напрежение – допълнителен селектиращ транзистор (2-транзисторна клетка);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EEPROM използва механизма Fowler-Nordheim (F-N) тунелен пренос на електрони (от планарния слой или от poly-Si) – клетки тип FLOTOX, FETMOS и др.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Shape 54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43" name="Shape 54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ЕЕPROM / Е</a:t>
            </a:r>
            <a:r>
              <a:rPr b="1" baseline="3000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PROM – (ELECTRICALLY ERASABLE PROGRAMMABLE ROM) РЕЖИМИ НА РАБОТА, ЗЕ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Shape 5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2209800"/>
            <a:ext cx="59436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Shape 55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52" name="Shape 55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>
            <p:ph idx="1" type="subTitle"/>
          </p:nvPr>
        </p:nvSpPr>
        <p:spPr>
          <a:xfrm>
            <a:off x="228600" y="381000"/>
            <a:ext cx="85344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ЕЕPROM / Е</a:t>
            </a:r>
            <a:r>
              <a:rPr b="1" baseline="3000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ELECTRICALLY ERASABLE PROGRAMMABLE ROM)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</a:t>
            </a: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Блокова схема             Приложение:</a:t>
            </a:r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за запис на технологични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Програми и параметри;</a:t>
            </a:r>
          </a:p>
          <a:p>
            <a:pPr indent="0" lvl="0" marL="0" marR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 за програми в ЕМК.</a:t>
            </a:r>
          </a:p>
          <a:p>
            <a:pPr indent="0" lvl="0" marL="0" marR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Съвременно състояние: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Hitachi (1Mbit)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L= 0.6 µm, площ на ЗЕ→22,5µm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oбща площ на чипа → 51mm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9" name="Shape 559"/>
          <p:cNvGrpSpPr/>
          <p:nvPr/>
        </p:nvGrpSpPr>
        <p:grpSpPr>
          <a:xfrm>
            <a:off x="163512" y="2582862"/>
            <a:ext cx="3733800" cy="3429000"/>
            <a:chOff x="1398587" y="3302000"/>
            <a:chExt cx="9093200" cy="7275512"/>
          </a:xfrm>
        </p:grpSpPr>
        <p:sp>
          <p:nvSpPr>
            <p:cNvPr id="560" name="Shape 560"/>
            <p:cNvSpPr txBox="1"/>
            <p:nvPr/>
          </p:nvSpPr>
          <p:spPr>
            <a:xfrm>
              <a:off x="4284662" y="9652000"/>
              <a:ext cx="3144837" cy="925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      WE	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61" name="Shape 561"/>
            <p:cNvSpPr txBox="1"/>
            <p:nvPr/>
          </p:nvSpPr>
          <p:spPr>
            <a:xfrm>
              <a:off x="4225925" y="3519487"/>
              <a:ext cx="3541712" cy="49577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E</a:t>
              </a:r>
              <a:r>
                <a:rPr b="0" baseline="30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PROM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4K x 8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(4KB)</a:t>
              </a:r>
            </a:p>
          </p:txBody>
        </p:sp>
        <p:cxnSp>
          <p:nvCxnSpPr>
            <p:cNvPr id="562" name="Shape 562"/>
            <p:cNvCxnSpPr/>
            <p:nvPr/>
          </p:nvCxnSpPr>
          <p:spPr>
            <a:xfrm>
              <a:off x="2762250" y="4032250"/>
              <a:ext cx="1463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563" name="Shape 563"/>
            <p:cNvCxnSpPr/>
            <p:nvPr/>
          </p:nvCxnSpPr>
          <p:spPr>
            <a:xfrm rot="10800000">
              <a:off x="5334000" y="8445500"/>
              <a:ext cx="0" cy="920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564" name="Shape 564"/>
            <p:cNvCxnSpPr/>
            <p:nvPr/>
          </p:nvCxnSpPr>
          <p:spPr>
            <a:xfrm rot="10800000">
              <a:off x="6148387" y="8445500"/>
              <a:ext cx="0" cy="920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565" name="Shape 565"/>
            <p:cNvCxnSpPr/>
            <p:nvPr/>
          </p:nvCxnSpPr>
          <p:spPr>
            <a:xfrm>
              <a:off x="4362450" y="9652000"/>
              <a:ext cx="6254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66" name="Shape 566"/>
            <p:cNvCxnSpPr/>
            <p:nvPr/>
          </p:nvCxnSpPr>
          <p:spPr>
            <a:xfrm>
              <a:off x="5840412" y="9620250"/>
              <a:ext cx="6254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67" name="Shape 567"/>
            <p:cNvCxnSpPr/>
            <p:nvPr/>
          </p:nvCxnSpPr>
          <p:spPr>
            <a:xfrm>
              <a:off x="7804150" y="5334000"/>
              <a:ext cx="1463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568" name="Shape 568"/>
            <p:cNvCxnSpPr/>
            <p:nvPr/>
          </p:nvCxnSpPr>
          <p:spPr>
            <a:xfrm>
              <a:off x="2762250" y="7905750"/>
              <a:ext cx="1463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569" name="Shape 569"/>
            <p:cNvCxnSpPr/>
            <p:nvPr/>
          </p:nvCxnSpPr>
          <p:spPr>
            <a:xfrm>
              <a:off x="7804150" y="4857750"/>
              <a:ext cx="1463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570" name="Shape 570"/>
            <p:cNvCxnSpPr/>
            <p:nvPr/>
          </p:nvCxnSpPr>
          <p:spPr>
            <a:xfrm>
              <a:off x="2797175" y="4572000"/>
              <a:ext cx="1463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571" name="Shape 571"/>
            <p:cNvCxnSpPr/>
            <p:nvPr/>
          </p:nvCxnSpPr>
          <p:spPr>
            <a:xfrm>
              <a:off x="7804150" y="6858000"/>
              <a:ext cx="14636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572" name="Shape 572"/>
            <p:cNvSpPr txBox="1"/>
            <p:nvPr/>
          </p:nvSpPr>
          <p:spPr>
            <a:xfrm>
              <a:off x="9537700" y="4000500"/>
              <a:ext cx="954087" cy="41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D0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D1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…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D7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573" name="Shape 573"/>
            <p:cNvSpPr txBox="1"/>
            <p:nvPr/>
          </p:nvSpPr>
          <p:spPr>
            <a:xfrm>
              <a:off x="1398587" y="3302000"/>
              <a:ext cx="1493837" cy="53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A0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A1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…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A11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</p:grpSp>
      <p:sp>
        <p:nvSpPr>
          <p:cNvPr id="574" name="Shape 57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75" name="Shape 57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FLASH ПАМЕТИ (FLASH ROM)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Особености: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блоково програмиране/изтриване и индивидуален  със  запис до конкретна ЗК;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изтриване – програмно чрез F-N тунелиране;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програмиране –програмно чрез F-N тунелиране или CHE механизъм.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Разлики в ЗК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по-тънък слой на SiO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под FG (100 Å);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по-дълбока област на сорса → за ускоряване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процеса на изтриване (тунелиране на електрони      от FG);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Shape 58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83" name="Shape 58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FLASH ПАМЕТИ (FLASH ROM)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Опасност при Flash ROM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евентуална промяна в дадена зона (portion disturbance) докато се записва в друга. Липсва селектиращ транзистор (Степен на интеграция ↑)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Предимство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напълно CMOS технология с допълнителни процеси за FG (до и под 0.18µm) – постигане на висока СИ!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Shape 59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91" name="Shape 59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92" name="Shape 59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FLASH ПАМЕТИ (FLASH ROM)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Реализация на структурно ниво: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Boot block (Sector erased) Flash - изтриване на сектори от 4КB до 128KB (16KB boot block – сигурност!);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Bulk erased Flash - изтрива се целия Flash.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Операциите четене и запис – на принципа на непосредствен по байтов достъп.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Съвременни FLASH архитектури – имат включен КА за автоматизация на WRITE и ERASE операциите.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Първите FLASH-софтуерно управление на операциите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Shape 59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99" name="Shape 59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00" name="Shape 60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FLASH ПАМЕТИ (FLASH ROM)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Запис: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CHE → Vpp=12V към CG, образуване на инверсна зона в р-подложката, напр.на D се ↑ до около 6V, S към маса. Електроните преодоляват бариерата на слоя SiO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 се разполагат върху FG;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Изтриване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чрез F-N тунелиране се премахва заряда от FG. S→ към високо напрежение (Vpp=12V), CG към маса, D – свободен.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lsh_522-up.jpg" id="606" name="Shape 6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529012"/>
            <a:ext cx="4495800" cy="2566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ash_522_down.jpg" id="607" name="Shape 6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3505200"/>
            <a:ext cx="39878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Shape 60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09" name="Shape 60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FLASH ПАМЕТИ (FLASH ROM)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Архитектури на FLASH памети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NOR-базирани – за приложения с големи масиви данни – при клетъчни телефони и мобилни PC (добра плътност, ниска консумация, бързодействие).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Пример – Intel Dual-plane Flash 32-Mbit (основно за мобилни телефони и други embedded приложения). FDI_2.5 (flash data integrator) – софтуерен мениджър за работа в реално време. Използва dual-bank подход (процесорът чете инструкции докато Flash извършва запис/изтриване; Същият подход – от STMicroelectronics за 32Mb (2Mb x 16 bits) – М59DR032 – Vcc=1.8V (τ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acc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=100ns);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NAND-базирани – за масови приложни продукти и данни (memory cards, твърди дискове) – по-малка ЗК, малко време за сериен достъп.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Shape 61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17" name="Shape 61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>
            <p:ph idx="1" type="subTitle"/>
          </p:nvPr>
        </p:nvSpPr>
        <p:spPr>
          <a:xfrm>
            <a:off x="457200" y="6858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FLASH ПАМЕТИ (FLASH ROM)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Практически aрхитектури – технологии, структура, комерсиални решения 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descr="flash_overview_2009.jpg" id="624" name="Shape 6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525" y="2209800"/>
            <a:ext cx="76104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Shape 62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26" name="Shape 62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27" name="Shape 62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subTitle"/>
          </p:nvPr>
        </p:nvSpPr>
        <p:spPr>
          <a:xfrm>
            <a:off x="533400" y="3810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ПОСТОЯННИ ПАМЕТИ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READ-ONLY MEMORIES (ROM)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Съвместимост при включване на RAM/ROM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118" name="Shape 118"/>
          <p:cNvGrpSpPr/>
          <p:nvPr/>
        </p:nvGrpSpPr>
        <p:grpSpPr>
          <a:xfrm>
            <a:off x="1752600" y="2209800"/>
            <a:ext cx="5867399" cy="4191000"/>
            <a:chOff x="3048000" y="6194425"/>
            <a:chExt cx="10191749" cy="7872412"/>
          </a:xfrm>
        </p:grpSpPr>
        <p:sp>
          <p:nvSpPr>
            <p:cNvPr id="119" name="Shape 119"/>
            <p:cNvSpPr txBox="1"/>
            <p:nvPr/>
          </p:nvSpPr>
          <p:spPr>
            <a:xfrm>
              <a:off x="3714750" y="9334500"/>
              <a:ext cx="1968500" cy="14906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SRAM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3048000" y="12006262"/>
              <a:ext cx="5810250" cy="2060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		   CS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R/W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21" name="Shape 121"/>
            <p:cNvSpPr txBox="1"/>
            <p:nvPr/>
          </p:nvSpPr>
          <p:spPr>
            <a:xfrm>
              <a:off x="7239000" y="9367837"/>
              <a:ext cx="1968500" cy="14906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ROM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122" name="Shape 122"/>
            <p:cNvCxnSpPr/>
            <p:nvPr/>
          </p:nvCxnSpPr>
          <p:spPr>
            <a:xfrm rot="10800000">
              <a:off x="4129087" y="10826750"/>
              <a:ext cx="0" cy="825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23" name="Shape 123"/>
            <p:cNvCxnSpPr/>
            <p:nvPr/>
          </p:nvCxnSpPr>
          <p:spPr>
            <a:xfrm rot="10800000">
              <a:off x="7620000" y="10858500"/>
              <a:ext cx="0" cy="825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24" name="Shape 124"/>
            <p:cNvCxnSpPr/>
            <p:nvPr/>
          </p:nvCxnSpPr>
          <p:spPr>
            <a:xfrm flipH="1" rot="10800000">
              <a:off x="4794250" y="10858500"/>
              <a:ext cx="1587" cy="1905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25" name="Shape 125"/>
            <p:cNvCxnSpPr/>
            <p:nvPr/>
          </p:nvCxnSpPr>
          <p:spPr>
            <a:xfrm rot="10800000">
              <a:off x="3460750" y="12763500"/>
              <a:ext cx="13350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6" name="Shape 126"/>
            <p:cNvCxnSpPr/>
            <p:nvPr/>
          </p:nvCxnSpPr>
          <p:spPr>
            <a:xfrm flipH="1">
              <a:off x="3048000" y="11874500"/>
              <a:ext cx="5397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7" name="Shape 127"/>
            <p:cNvCxnSpPr/>
            <p:nvPr/>
          </p:nvCxnSpPr>
          <p:spPr>
            <a:xfrm rot="10800000">
              <a:off x="6856412" y="11684000"/>
              <a:ext cx="7635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8" name="Shape 128"/>
            <p:cNvCxnSpPr/>
            <p:nvPr/>
          </p:nvCxnSpPr>
          <p:spPr>
            <a:xfrm rot="10800000">
              <a:off x="3365500" y="11684000"/>
              <a:ext cx="7635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29" name="Shape 129"/>
            <p:cNvSpPr/>
            <p:nvPr/>
          </p:nvSpPr>
          <p:spPr>
            <a:xfrm>
              <a:off x="4095750" y="7874000"/>
              <a:ext cx="414337" cy="1493837"/>
            </a:xfrm>
            <a:prstGeom prst="upDownArrow">
              <a:avLst>
                <a:gd fmla="val 50000" name="adj1"/>
                <a:gd fmla="val 4332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7523162" y="7843837"/>
              <a:ext cx="414337" cy="1490662"/>
            </a:xfrm>
            <a:prstGeom prst="upDownArrow">
              <a:avLst>
                <a:gd fmla="val 50000" name="adj1"/>
                <a:gd fmla="val 4341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3111500" y="7113587"/>
              <a:ext cx="7145337" cy="984250"/>
            </a:xfrm>
            <a:prstGeom prst="leftRightArrow">
              <a:avLst>
                <a:gd fmla="val 1824" name="adj1"/>
                <a:gd fmla="val 4738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3905250" y="6286500"/>
              <a:ext cx="7145337" cy="825500"/>
            </a:xfrm>
            <a:prstGeom prst="leftRightArrow">
              <a:avLst>
                <a:gd fmla="val 1824" name="adj1"/>
                <a:gd fmla="val 4738" name="adj2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4795837" y="7046912"/>
              <a:ext cx="414337" cy="2254250"/>
            </a:xfrm>
            <a:prstGeom prst="upDownArrow">
              <a:avLst>
                <a:gd fmla="val 50000" name="adj1"/>
                <a:gd fmla="val 4337" name="adj2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8253412" y="7046912"/>
              <a:ext cx="414337" cy="2254250"/>
            </a:xfrm>
            <a:prstGeom prst="upDownArrow">
              <a:avLst>
                <a:gd fmla="val 50000" name="adj1"/>
                <a:gd fmla="val 4337" name="adj2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5" name="Shape 135"/>
            <p:cNvCxnSpPr/>
            <p:nvPr/>
          </p:nvCxnSpPr>
          <p:spPr>
            <a:xfrm flipH="1">
              <a:off x="6475412" y="11872912"/>
              <a:ext cx="5397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6" name="Shape 136"/>
            <p:cNvCxnSpPr/>
            <p:nvPr/>
          </p:nvCxnSpPr>
          <p:spPr>
            <a:xfrm rot="10800000">
              <a:off x="3524250" y="12954000"/>
              <a:ext cx="381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37" name="Shape 137"/>
            <p:cNvSpPr txBox="1"/>
            <p:nvPr/>
          </p:nvSpPr>
          <p:spPr>
            <a:xfrm>
              <a:off x="11253787" y="6194425"/>
              <a:ext cx="1985962" cy="2060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ADDR bus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DATA bus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</p:grpSp>
      <p:sp>
        <p:nvSpPr>
          <p:cNvPr id="138" name="Shape 13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9" name="Shape 13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FLASH ПАМЕТИ (FLASH ROM)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NOR и NAND aрхитектури – ME реализация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lash_NAND_NOR_2009.jpg" id="633" name="Shape 6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905000"/>
            <a:ext cx="7467600" cy="4322762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Shape 63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35" name="Shape 63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36" name="Shape 63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1" i="1" sz="4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КРАЙ НА ЛЕКЦИЯТА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43" name="Shape 64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44" name="Shape 64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subTitle"/>
          </p:nvPr>
        </p:nvSpPr>
        <p:spPr>
          <a:xfrm>
            <a:off x="533400" y="3810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ПОСТОЯННИ ПАМЕТИ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READ-ONLY MEMORIES (ROM)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Приложение: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за съхранение на програми; старт-програми в PC (BIOS; монитори и др.);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за реализация на големи таблици от данни (ТИ, т.нар. look-up tables);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за реализация на логически функции (OR, NOR, AND, NAND) – ПЛМ (програмируеми логически матрици).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7" name="Shape 14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МАСКОВO ПРОГРАМИРАНИ ROM – MPROM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(MASK PROGRAMMABLE ROM)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Програмиране - 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еднократно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 процеса на производство на схемата в завода (т.нар. semi-custom  ИС).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Начини за програмиране: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чрез отделна маска при метализацията (ниска цена, относително голяма площ);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“channel-implant” – всеки транзистор се определя дали ще бъде с индуциран или с вграден канал;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чрез задаване дебелината на окисния слой под гейта.</a:t>
            </a:r>
          </a:p>
          <a:p>
            <a:pPr indent="0" lvl="0" marL="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преимущество – възможно най-ниска цена;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основен недостатък – при грешка в маската за програмиране се отстранява цялата произведена  серия.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Реализация – с биполярна или MOS технология  (най-вече).</a:t>
            </a: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5" name="Shape 15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МАСКОВO ПРОГРАМИРАНИ ROM – MPROM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(MASK PROGRAMMABLE ROM)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Процес на програмиране – с 1 технологична операция. Големи серии (над 5000 бр.). Възможно най-малка заемана площ на ЗК.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Информацията за запис  се задава от поръчителя във вид на желания файл и нейната ТИ предварително.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162" name="Shape 162"/>
          <p:cNvGrpSpPr/>
          <p:nvPr/>
        </p:nvGrpSpPr>
        <p:grpSpPr>
          <a:xfrm>
            <a:off x="3095625" y="4165600"/>
            <a:ext cx="2466975" cy="2039937"/>
            <a:chOff x="1855787" y="14922500"/>
            <a:chExt cx="6170612" cy="5099050"/>
          </a:xfrm>
        </p:grpSpPr>
        <p:sp>
          <p:nvSpPr>
            <p:cNvPr id="163" name="Shape 163"/>
            <p:cNvSpPr txBox="1"/>
            <p:nvPr/>
          </p:nvSpPr>
          <p:spPr>
            <a:xfrm>
              <a:off x="1855787" y="14922500"/>
              <a:ext cx="6170612" cy="5099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Ri	    WL (АШ)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BL (ШД)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164" name="Shape 164"/>
            <p:cNvCxnSpPr/>
            <p:nvPr/>
          </p:nvCxnSpPr>
          <p:spPr>
            <a:xfrm>
              <a:off x="4986337" y="17416463"/>
              <a:ext cx="79216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5" name="Shape 165"/>
            <p:cNvCxnSpPr/>
            <p:nvPr/>
          </p:nvCxnSpPr>
          <p:spPr>
            <a:xfrm>
              <a:off x="3905250" y="18619788"/>
              <a:ext cx="8890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6" name="Shape 166"/>
            <p:cNvCxnSpPr/>
            <p:nvPr/>
          </p:nvCxnSpPr>
          <p:spPr>
            <a:xfrm>
              <a:off x="4795837" y="17695863"/>
              <a:ext cx="0" cy="9239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7" name="Shape 167"/>
            <p:cNvCxnSpPr/>
            <p:nvPr/>
          </p:nvCxnSpPr>
          <p:spPr>
            <a:xfrm>
              <a:off x="3903662" y="15303500"/>
              <a:ext cx="1587" cy="39798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8" name="Shape 168"/>
            <p:cNvCxnSpPr/>
            <p:nvPr/>
          </p:nvCxnSpPr>
          <p:spPr>
            <a:xfrm>
              <a:off x="2647950" y="16054388"/>
              <a:ext cx="38735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9" name="Shape 169"/>
            <p:cNvCxnSpPr/>
            <p:nvPr/>
          </p:nvCxnSpPr>
          <p:spPr>
            <a:xfrm flipH="1">
              <a:off x="4445000" y="17675225"/>
              <a:ext cx="19034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0" name="Shape 170"/>
            <p:cNvCxnSpPr/>
            <p:nvPr/>
          </p:nvCxnSpPr>
          <p:spPr>
            <a:xfrm flipH="1" rot="10800000">
              <a:off x="5372100" y="15986125"/>
              <a:ext cx="1587" cy="14303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71" name="Shape 171"/>
            <p:cNvSpPr/>
            <p:nvPr/>
          </p:nvSpPr>
          <p:spPr>
            <a:xfrm>
              <a:off x="5302250" y="15986125"/>
              <a:ext cx="147637" cy="1143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3841750" y="18592800"/>
              <a:ext cx="142875" cy="111125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3" name="Shape 173"/>
            <p:cNvCxnSpPr/>
            <p:nvPr/>
          </p:nvCxnSpPr>
          <p:spPr>
            <a:xfrm>
              <a:off x="7243762" y="18508663"/>
              <a:ext cx="0" cy="774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4" name="Shape 174"/>
            <p:cNvCxnSpPr/>
            <p:nvPr/>
          </p:nvCxnSpPr>
          <p:spPr>
            <a:xfrm flipH="1" rot="10800000">
              <a:off x="6076950" y="17695861"/>
              <a:ext cx="1587" cy="8302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5" name="Shape 175"/>
            <p:cNvCxnSpPr/>
            <p:nvPr/>
          </p:nvCxnSpPr>
          <p:spPr>
            <a:xfrm>
              <a:off x="7085012" y="19461163"/>
              <a:ext cx="3698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6" name="Shape 176"/>
            <p:cNvCxnSpPr/>
            <p:nvPr/>
          </p:nvCxnSpPr>
          <p:spPr>
            <a:xfrm>
              <a:off x="6919912" y="19283363"/>
              <a:ext cx="7318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7" name="Shape 177"/>
            <p:cNvCxnSpPr/>
            <p:nvPr/>
          </p:nvCxnSpPr>
          <p:spPr>
            <a:xfrm>
              <a:off x="6076950" y="18526125"/>
              <a:ext cx="11620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78" name="Shape 17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9" name="Shape 17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МАСКОВO ПРОГРАМИРАНИ ROM – MPROM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(MASK PROGRAMMABLE ROM)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Структура на МPROM с програмиране с “имплант”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590800"/>
            <a:ext cx="8105775" cy="333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8" name="Shape 18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subTitle"/>
          </p:nvPr>
        </p:nvSpPr>
        <p:spPr>
          <a:xfrm>
            <a:off x="533400" y="4572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PROM – ПРОГРАМИРУЕМ ROM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(PROGRAMMABLE ROM)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Основни характеристики: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Еднократно програмируеми от потребителя (клиента)  в производствени условия;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Структура – матрична решетка  (масив) от  “бушони ” (array of fuses) – NiCr, poly-Si, W връзка с възможност за прегаряне – т.нар. Burning ROM;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Процес на програмиране: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чрез устройство </a:t>
            </a:r>
            <a:r>
              <a:rPr b="0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Програматор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пропуска се ток с определена стойност,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при което се прегаря жичката между АШ и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ШД (липса на връзка) или се оставя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(наличие на връзка). Биполярни  (TTL).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Програмирането – бавно (5 мин.).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Високо бързодействие.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Shape 195"/>
          <p:cNvGrpSpPr/>
          <p:nvPr/>
        </p:nvGrpSpPr>
        <p:grpSpPr>
          <a:xfrm>
            <a:off x="6705600" y="3886200"/>
            <a:ext cx="1836737" cy="2146300"/>
            <a:chOff x="12522200" y="15049500"/>
            <a:chExt cx="4591050" cy="5365750"/>
          </a:xfrm>
        </p:grpSpPr>
        <p:sp>
          <p:nvSpPr>
            <p:cNvPr id="196" name="Shape 196"/>
            <p:cNvSpPr txBox="1"/>
            <p:nvPr/>
          </p:nvSpPr>
          <p:spPr>
            <a:xfrm>
              <a:off x="12522200" y="15049500"/>
              <a:ext cx="4051300" cy="536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WL (АШ)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 BL (ШД)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197" name="Shape 197"/>
            <p:cNvCxnSpPr/>
            <p:nvPr/>
          </p:nvCxnSpPr>
          <p:spPr>
            <a:xfrm>
              <a:off x="16446500" y="15684500"/>
              <a:ext cx="1587" cy="39798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98" name="Shape 198"/>
            <p:cNvCxnSpPr/>
            <p:nvPr/>
          </p:nvCxnSpPr>
          <p:spPr>
            <a:xfrm>
              <a:off x="13239750" y="16338550"/>
              <a:ext cx="38735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99" name="Shape 199"/>
            <p:cNvSpPr/>
            <p:nvPr/>
          </p:nvSpPr>
          <p:spPr>
            <a:xfrm>
              <a:off x="13890625" y="16287750"/>
              <a:ext cx="142875" cy="115887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16390938" y="18875375"/>
              <a:ext cx="142875" cy="115887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" name="Shape 201"/>
            <p:cNvCxnSpPr/>
            <p:nvPr/>
          </p:nvCxnSpPr>
          <p:spPr>
            <a:xfrm rot="10800000">
              <a:off x="14859000" y="17335500"/>
              <a:ext cx="1549400" cy="15906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2" name="Shape 202"/>
            <p:cNvCxnSpPr/>
            <p:nvPr/>
          </p:nvCxnSpPr>
          <p:spPr>
            <a:xfrm flipH="1" rot="10800000">
              <a:off x="15701963" y="18197512"/>
              <a:ext cx="414337" cy="393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03" name="Shape 203"/>
            <p:cNvSpPr/>
            <p:nvPr/>
          </p:nvSpPr>
          <p:spPr>
            <a:xfrm flipH="1" rot="8460000">
              <a:off x="15324137" y="17816512"/>
              <a:ext cx="793750" cy="693737"/>
            </a:xfrm>
            <a:prstGeom prst="triangle">
              <a:avLst>
                <a:gd fmla="val 10165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 rot="1620000">
              <a:off x="14181137" y="16708437"/>
              <a:ext cx="857250" cy="769937"/>
            </a:xfrm>
            <a:custGeom>
              <a:pathLst>
                <a:path extrusionOk="0" h="120000" w="120000">
                  <a:moveTo>
                    <a:pt x="0" y="71374"/>
                  </a:moveTo>
                  <a:cubicBezTo>
                    <a:pt x="5022" y="51924"/>
                    <a:pt x="3122" y="31780"/>
                    <a:pt x="8144" y="12329"/>
                  </a:cubicBezTo>
                  <a:cubicBezTo>
                    <a:pt x="16289" y="43589"/>
                    <a:pt x="13574" y="78321"/>
                    <a:pt x="21719" y="109580"/>
                  </a:cubicBezTo>
                  <a:cubicBezTo>
                    <a:pt x="28914" y="82141"/>
                    <a:pt x="33529" y="53661"/>
                    <a:pt x="40723" y="26222"/>
                  </a:cubicBezTo>
                  <a:cubicBezTo>
                    <a:pt x="52126" y="70159"/>
                    <a:pt x="33122" y="0"/>
                    <a:pt x="48868" y="47062"/>
                  </a:cubicBezTo>
                  <a:cubicBezTo>
                    <a:pt x="54705" y="64428"/>
                    <a:pt x="54977" y="87698"/>
                    <a:pt x="57013" y="106107"/>
                  </a:cubicBezTo>
                  <a:cubicBezTo>
                    <a:pt x="60678" y="99160"/>
                    <a:pt x="65837" y="93256"/>
                    <a:pt x="67873" y="85267"/>
                  </a:cubicBezTo>
                  <a:cubicBezTo>
                    <a:pt x="68823" y="81794"/>
                    <a:pt x="69366" y="78147"/>
                    <a:pt x="70588" y="74848"/>
                  </a:cubicBezTo>
                  <a:cubicBezTo>
                    <a:pt x="81176" y="47930"/>
                    <a:pt x="71945" y="80231"/>
                    <a:pt x="78733" y="54008"/>
                  </a:cubicBezTo>
                  <a:cubicBezTo>
                    <a:pt x="86199" y="82836"/>
                    <a:pt x="74796" y="36816"/>
                    <a:pt x="84162" y="88740"/>
                  </a:cubicBezTo>
                  <a:cubicBezTo>
                    <a:pt x="85384" y="95861"/>
                    <a:pt x="87828" y="102633"/>
                    <a:pt x="89592" y="109580"/>
                  </a:cubicBezTo>
                  <a:cubicBezTo>
                    <a:pt x="90542" y="113053"/>
                    <a:pt x="92307" y="120000"/>
                    <a:pt x="92307" y="120000"/>
                  </a:cubicBezTo>
                  <a:cubicBezTo>
                    <a:pt x="93257" y="116526"/>
                    <a:pt x="93800" y="112879"/>
                    <a:pt x="95022" y="109580"/>
                  </a:cubicBezTo>
                  <a:cubicBezTo>
                    <a:pt x="96515" y="105933"/>
                    <a:pt x="99095" y="102981"/>
                    <a:pt x="100452" y="99160"/>
                  </a:cubicBezTo>
                  <a:cubicBezTo>
                    <a:pt x="113348" y="61997"/>
                    <a:pt x="98959" y="91519"/>
                    <a:pt x="111312" y="67901"/>
                  </a:cubicBezTo>
                  <a:cubicBezTo>
                    <a:pt x="112262" y="63212"/>
                    <a:pt x="112533" y="58350"/>
                    <a:pt x="114027" y="54008"/>
                  </a:cubicBezTo>
                  <a:cubicBezTo>
                    <a:pt x="120000" y="36295"/>
                    <a:pt x="119457" y="49493"/>
                    <a:pt x="119457" y="40115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5" name="Shape 205"/>
            <p:cNvCxnSpPr/>
            <p:nvPr/>
          </p:nvCxnSpPr>
          <p:spPr>
            <a:xfrm rot="10800000">
              <a:off x="13890625" y="16338550"/>
              <a:ext cx="365125" cy="3873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206" name="Shape 20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7" name="Shape 20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subTitle"/>
          </p:nvPr>
        </p:nvSpPr>
        <p:spPr>
          <a:xfrm>
            <a:off x="5334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PROM (PROGRAMMABLE ROM)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програмиране – с ток (за разлика от EPROM);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еднократно програмиране;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биполярни PROM – защитени от радиоактивно  въздействие;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високо бързодействие (до 1 ns);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висока консумация.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по-ниска консумация при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SPROM (standby PROM).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Shape 214"/>
          <p:cNvGrpSpPr/>
          <p:nvPr/>
        </p:nvGrpSpPr>
        <p:grpSpPr>
          <a:xfrm>
            <a:off x="5638800" y="3352800"/>
            <a:ext cx="1684337" cy="2362199"/>
            <a:chOff x="11887200" y="6762750"/>
            <a:chExt cx="4210050" cy="5905499"/>
          </a:xfrm>
        </p:grpSpPr>
        <p:sp>
          <p:nvSpPr>
            <p:cNvPr id="215" name="Shape 215"/>
            <p:cNvSpPr txBox="1"/>
            <p:nvPr/>
          </p:nvSpPr>
          <p:spPr>
            <a:xfrm>
              <a:off x="11918950" y="6762750"/>
              <a:ext cx="4083050" cy="3846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Vcc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CS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16" name="Shape 216"/>
            <p:cNvCxnSpPr/>
            <p:nvPr/>
          </p:nvCxnSpPr>
          <p:spPr>
            <a:xfrm>
              <a:off x="11887200" y="9810750"/>
              <a:ext cx="6477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7" name="Shape 217"/>
            <p:cNvCxnSpPr/>
            <p:nvPr/>
          </p:nvCxnSpPr>
          <p:spPr>
            <a:xfrm>
              <a:off x="14636750" y="7454900"/>
              <a:ext cx="0" cy="26638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18" name="Shape 218"/>
            <p:cNvSpPr txBox="1"/>
            <p:nvPr/>
          </p:nvSpPr>
          <p:spPr>
            <a:xfrm>
              <a:off x="13379450" y="8548687"/>
              <a:ext cx="2717800" cy="41195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Standby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PROM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19" name="Shape 219"/>
            <p:cNvCxnSpPr/>
            <p:nvPr/>
          </p:nvCxnSpPr>
          <p:spPr>
            <a:xfrm>
              <a:off x="11887200" y="9429750"/>
              <a:ext cx="13652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20" name="Shape 220"/>
            <p:cNvSpPr txBox="1"/>
            <p:nvPr/>
          </p:nvSpPr>
          <p:spPr>
            <a:xfrm>
              <a:off x="13906500" y="9636125"/>
              <a:ext cx="1555750" cy="11636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1" name="Shape 221"/>
            <p:cNvCxnSpPr/>
            <p:nvPr/>
          </p:nvCxnSpPr>
          <p:spPr>
            <a:xfrm flipH="1" rot="10800000">
              <a:off x="13684250" y="8934450"/>
              <a:ext cx="952500" cy="495300"/>
            </a:xfrm>
            <a:prstGeom prst="curvedConnector3">
              <a:avLst>
                <a:gd fmla="val 1949597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</p:grpSp>
      <p:sp>
        <p:nvSpPr>
          <p:cNvPr id="222" name="Shape 22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3" name="Shape 22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