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9144000" cy="6858000"/>
  <p:embeddedFontLst>
    <p:embeddedFont>
      <p:font typeface="Palatino Linotype"/>
      <p:regular r:id="rId32"/>
      <p:bold r:id="rId33"/>
      <p:italic r:id="rId34"/>
      <p:boldItalic r:id="rId35"/>
    </p:embeddedFont>
    <p:embeddedFont>
      <p:font typeface="Rambla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54A6C77-3EC7-452D-84F0-13FF2DCB71B3}">
  <a:tblStyle styleId="{054A6C77-3EC7-452D-84F0-13FF2DCB71B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alatinoLinotype-bold.fntdata"/><Relationship Id="rId10" Type="http://schemas.openxmlformats.org/officeDocument/2006/relationships/slide" Target="slides/slide5.xml"/><Relationship Id="rId32" Type="http://schemas.openxmlformats.org/officeDocument/2006/relationships/font" Target="fonts/PalatinoLinotype-regular.fntdata"/><Relationship Id="rId13" Type="http://schemas.openxmlformats.org/officeDocument/2006/relationships/slide" Target="slides/slide8.xml"/><Relationship Id="rId35" Type="http://schemas.openxmlformats.org/officeDocument/2006/relationships/font" Target="fonts/PalatinoLinotype-boldItalic.fntdata"/><Relationship Id="rId12" Type="http://schemas.openxmlformats.org/officeDocument/2006/relationships/slide" Target="slides/slide7.xml"/><Relationship Id="rId34" Type="http://schemas.openxmlformats.org/officeDocument/2006/relationships/font" Target="fonts/PalatinoLinotype-italic.fntdata"/><Relationship Id="rId15" Type="http://schemas.openxmlformats.org/officeDocument/2006/relationships/slide" Target="slides/slide10.xml"/><Relationship Id="rId37" Type="http://schemas.openxmlformats.org/officeDocument/2006/relationships/font" Target="fonts/Rambla-bold.fntdata"/><Relationship Id="rId14" Type="http://schemas.openxmlformats.org/officeDocument/2006/relationships/slide" Target="slides/slide9.xml"/><Relationship Id="rId36" Type="http://schemas.openxmlformats.org/officeDocument/2006/relationships/font" Target="fonts/Rambla-regular.fntdata"/><Relationship Id="rId17" Type="http://schemas.openxmlformats.org/officeDocument/2006/relationships/slide" Target="slides/slide12.xml"/><Relationship Id="rId39" Type="http://schemas.openxmlformats.org/officeDocument/2006/relationships/font" Target="fonts/Rambla-boldItalic.fntdata"/><Relationship Id="rId16" Type="http://schemas.openxmlformats.org/officeDocument/2006/relationships/slide" Target="slides/slide11.xml"/><Relationship Id="rId38" Type="http://schemas.openxmlformats.org/officeDocument/2006/relationships/font" Target="fonts/Rambl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4" name="Shape 76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8" name="Shape 81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0" name="Shape 87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1" name="Shape 99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5" name="Shape 114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3" name="Shape 115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2" name="Shape 72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interfacebus.com/voltage_threshold.html" TargetMode="External"/><Relationship Id="rId4" Type="http://schemas.openxmlformats.org/officeDocument/2006/relationships/hyperlink" Target="http://www.interfacebus.com/voltage_threshold.html" TargetMode="External"/><Relationship Id="rId5" Type="http://schemas.openxmlformats.org/officeDocument/2006/relationships/hyperlink" Target="http://klabs.org/DEI/References/design_guidelines/nasa_guidelines/misc/ttl_compatibility.htm" TargetMode="External"/><Relationship Id="rId6" Type="http://schemas.openxmlformats.org/officeDocument/2006/relationships/hyperlink" Target="http://www.owlnet.rice.edu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subTitle"/>
          </p:nvPr>
        </p:nvSpPr>
        <p:spPr>
          <a:xfrm>
            <a:off x="533400" y="5334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3</a:t>
            </a: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4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Логически нива</a:t>
            </a:r>
          </a:p>
          <a:p>
            <a:pPr indent="-4572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Типове изходи </a:t>
            </a:r>
          </a:p>
          <a:p>
            <a:pPr indent="-4572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Типове изводи</a:t>
            </a:r>
          </a:p>
          <a:p>
            <a:pPr indent="-4572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ТТЛ съвместимост</a:t>
            </a:r>
          </a:p>
          <a:p>
            <a:pPr indent="-4572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Типове памети</a:t>
            </a:r>
          </a:p>
          <a:p>
            <a:pPr indent="-4572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bg-BG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Структурна схема памети с непосредствен достъп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5" name="Shape 9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6" name="Shape 9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 cap="none" strike="noStrike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subTitle"/>
          </p:nvPr>
        </p:nvSpPr>
        <p:spPr>
          <a:xfrm>
            <a:off x="566738" y="8636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</a:t>
            </a: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ECL ФАМИЛИИ ИС:</a:t>
            </a:r>
          </a:p>
          <a:p>
            <a:pPr indent="0" lvl="0" marL="0" marR="0" rtl="0" algn="l">
              <a:lnSpc>
                <a:spcPct val="7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 I           8nS*  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 II          2nS*      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 III         (16XX)  1nS*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101xx           100 серия 10K ECL, 3.5nS*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102xx           200 серия 10K ECL, 2.5nS*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108xx           800 серия 10K ECL, voltage compensated, 3.5nS*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10Hxxx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10K - High speed, voltage compensated, 1.8nS*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10Exxx         10K - ECLinPS, voltage compensated, 800pS*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100xxx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100K, temperature compensated                 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100Hxxx       100K - High speed, temperature compensated 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100Exxx       100K - ECLinPS, temp, voltage comp., 800pS* </a:t>
            </a:r>
          </a:p>
          <a:p>
            <a:pPr indent="0" lvl="1" marL="45720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Gunning transceiver logic (GTL)</a:t>
            </a: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Silicon on Sapphire (SOS)</a:t>
            </a: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Crossbar Technology (CBT)</a:t>
            </a:r>
          </a:p>
          <a:p>
            <a:pPr indent="0" lvl="1" marL="4572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Integrated Injection Logic (I</a:t>
            </a:r>
            <a:r>
              <a:rPr b="0" baseline="30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L)</a:t>
            </a:r>
            <a:r>
              <a:rPr b="0" i="0" lang="bg-BG" sz="16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br>
              <a:rPr b="0" i="0" lang="bg-BG" sz="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2" name="Shape 5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subTitle"/>
          </p:nvPr>
        </p:nvSpPr>
        <p:spPr>
          <a:xfrm>
            <a:off x="533400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art_IC_Voltage_Switching_Levels.png" id="519" name="Shape 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13" y="638175"/>
            <a:ext cx="8548687" cy="5535613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1" name="Shape 5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528" name="Shape 528"/>
          <p:cNvSpPr txBox="1"/>
          <p:nvPr/>
        </p:nvSpPr>
        <p:spPr>
          <a:xfrm>
            <a:off x="577850" y="533400"/>
            <a:ext cx="9045575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</a:pPr>
            <a:r>
              <a:t/>
            </a:r>
            <a:endParaRPr b="1"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lang="bg-BG" sz="2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НИВА, TTL СЪВМЕСТИМОСТ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ЕДНАКВИ ЛОГИЧЕСКИ НИВА, НЕЗАВИСИМО ОТ ТЕХНОЛОГИЯТА НА ПРОИЗВОДСТВО НА ЕЛЕМЕНТИТЕ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Технология	ниско ниво U</a:t>
            </a:r>
            <a:r>
              <a:rPr b="1" baseline="30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1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високо ниво U</a:t>
            </a:r>
            <a:r>
              <a:rPr b="1" baseline="30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b="1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захр.източник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CMOS		0V  до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	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 до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захр.напрежение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		0V  до 0.8V 	     2V  до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4.75V до 5.25V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ECL 		-1.175V до -V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0.75V  до 0V	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-5.2V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=GND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съвместимост при CMOS ИС: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 отношение на входовете: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IL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0.8V, 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IH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2.0V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 отношение на изходите: 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ОL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0.4V,  V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ОH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2.4V.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subTitle"/>
          </p:nvPr>
        </p:nvSpPr>
        <p:spPr>
          <a:xfrm>
            <a:off x="533400" y="533400"/>
            <a:ext cx="8229600" cy="578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ПАМЕТИ С НЕПОСРЕДСТВЕН ДОСТЪП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Видове: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RAM (random access memory) → енергозависими, за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четене и за запис.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SRAM (static RAM);	  - биполярни;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DRAM (dynamic RAM); - MOS; CMOS; BiCMOS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ROM (read-only memory)  → енергонезависими, само за четене.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Режими на работа при RAM паметите: 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неизбрана;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четене;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запис;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standby (понижена консумация).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37" name="Shape 5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762000" y="457200"/>
            <a:ext cx="7543800" cy="594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bg-BG" sz="2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НА ПАМЕТ С НЕПОСРЕДСТВЕН ДОСТЪП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" name="Shape 544"/>
          <p:cNvGrpSpPr/>
          <p:nvPr/>
        </p:nvGrpSpPr>
        <p:grpSpPr>
          <a:xfrm>
            <a:off x="1012825" y="1198563"/>
            <a:ext cx="7467600" cy="4978400"/>
            <a:chOff x="2355" y="4795"/>
            <a:chExt cx="9053" cy="6217"/>
          </a:xfrm>
        </p:grpSpPr>
        <p:sp>
          <p:nvSpPr>
            <p:cNvPr id="545" name="Shape 545"/>
            <p:cNvSpPr txBox="1"/>
            <p:nvPr/>
          </p:nvSpPr>
          <p:spPr>
            <a:xfrm>
              <a:off x="3360" y="5440"/>
              <a:ext cx="6252" cy="4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46" name="Shape 546"/>
            <p:cNvSpPr txBox="1"/>
            <p:nvPr/>
          </p:nvSpPr>
          <p:spPr>
            <a:xfrm>
              <a:off x="5021" y="6071"/>
              <a:ext cx="2314" cy="216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Запомняща среда (матрица)</a:t>
              </a:r>
            </a:p>
          </p:txBody>
        </p:sp>
        <p:cxnSp>
          <p:nvCxnSpPr>
            <p:cNvPr id="547" name="Shape 547"/>
            <p:cNvCxnSpPr/>
            <p:nvPr/>
          </p:nvCxnSpPr>
          <p:spPr>
            <a:xfrm>
              <a:off x="5535" y="7031"/>
              <a:ext cx="1" cy="109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Shape 548"/>
            <p:cNvCxnSpPr/>
            <p:nvPr/>
          </p:nvCxnSpPr>
          <p:spPr>
            <a:xfrm>
              <a:off x="5775" y="7016"/>
              <a:ext cx="0" cy="11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Shape 549"/>
            <p:cNvCxnSpPr/>
            <p:nvPr/>
          </p:nvCxnSpPr>
          <p:spPr>
            <a:xfrm>
              <a:off x="6015" y="7001"/>
              <a:ext cx="0" cy="1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Shape 550"/>
            <p:cNvCxnSpPr/>
            <p:nvPr/>
          </p:nvCxnSpPr>
          <p:spPr>
            <a:xfrm>
              <a:off x="6255" y="7031"/>
              <a:ext cx="0" cy="117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Shape 551"/>
            <p:cNvCxnSpPr/>
            <p:nvPr/>
          </p:nvCxnSpPr>
          <p:spPr>
            <a:xfrm>
              <a:off x="6495" y="7091"/>
              <a:ext cx="0" cy="103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Shape 552"/>
            <p:cNvCxnSpPr/>
            <p:nvPr/>
          </p:nvCxnSpPr>
          <p:spPr>
            <a:xfrm>
              <a:off x="5265" y="7377"/>
              <a:ext cx="153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Shape 553"/>
            <p:cNvCxnSpPr/>
            <p:nvPr/>
          </p:nvCxnSpPr>
          <p:spPr>
            <a:xfrm>
              <a:off x="4740" y="7630"/>
              <a:ext cx="211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Shape 554"/>
            <p:cNvCxnSpPr/>
            <p:nvPr/>
          </p:nvCxnSpPr>
          <p:spPr>
            <a:xfrm>
              <a:off x="5295" y="7856"/>
              <a:ext cx="145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5" name="Shape 555"/>
            <p:cNvSpPr/>
            <p:nvPr/>
          </p:nvSpPr>
          <p:spPr>
            <a:xfrm rot="-5400000">
              <a:off x="5835" y="9004"/>
              <a:ext cx="555" cy="375"/>
            </a:xfrm>
            <a:prstGeom prst="rightArrow">
              <a:avLst>
                <a:gd fmla="val 50000" name="adj1"/>
                <a:gd fmla="val 37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 txBox="1"/>
            <p:nvPr/>
          </p:nvSpPr>
          <p:spPr>
            <a:xfrm>
              <a:off x="6009" y="8979"/>
              <a:ext cx="188" cy="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3743" y="9450"/>
              <a:ext cx="2482" cy="225"/>
            </a:xfrm>
            <a:prstGeom prst="rightArrow">
              <a:avLst>
                <a:gd fmla="val 84000" name="adj1"/>
                <a:gd fmla="val 18283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 rot="5400000">
              <a:off x="2402" y="8297"/>
              <a:ext cx="2539" cy="217"/>
            </a:xfrm>
            <a:prstGeom prst="rightArrow">
              <a:avLst>
                <a:gd fmla="val 84000" name="adj1"/>
                <a:gd fmla="val 19392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 txBox="1"/>
            <p:nvPr/>
          </p:nvSpPr>
          <p:spPr>
            <a:xfrm>
              <a:off x="3578" y="7114"/>
              <a:ext cx="182" cy="2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60" name="Shape 560"/>
            <p:cNvSpPr txBox="1"/>
            <p:nvPr/>
          </p:nvSpPr>
          <p:spPr>
            <a:xfrm>
              <a:off x="2355" y="6060"/>
              <a:ext cx="924" cy="2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aseline="-25000"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aseline="-25000"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aseline="-25000"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…..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</a:t>
              </a:r>
              <a:r>
                <a:rPr baseline="-25000" lang="bg-BG" sz="18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N+M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4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пълен адрес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aseline="-2500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61" name="Shape 561"/>
            <p:cNvSpPr txBox="1"/>
            <p:nvPr/>
          </p:nvSpPr>
          <p:spPr>
            <a:xfrm>
              <a:off x="6750" y="9148"/>
              <a:ext cx="2565" cy="54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управление</a:t>
              </a:r>
            </a:p>
          </p:txBody>
        </p:sp>
        <p:cxnSp>
          <p:nvCxnSpPr>
            <p:cNvPr id="562" name="Shape 562"/>
            <p:cNvCxnSpPr/>
            <p:nvPr/>
          </p:nvCxnSpPr>
          <p:spPr>
            <a:xfrm flipH="1" rot="10800000">
              <a:off x="7335" y="9688"/>
              <a:ext cx="1" cy="87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563" name="Shape 563"/>
            <p:cNvCxnSpPr/>
            <p:nvPr/>
          </p:nvCxnSpPr>
          <p:spPr>
            <a:xfrm flipH="1" rot="10800000">
              <a:off x="7980" y="9658"/>
              <a:ext cx="1" cy="13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564" name="Shape 564"/>
            <p:cNvCxnSpPr/>
            <p:nvPr/>
          </p:nvCxnSpPr>
          <p:spPr>
            <a:xfrm>
              <a:off x="4800" y="10560"/>
              <a:ext cx="25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Shape 565"/>
            <p:cNvCxnSpPr/>
            <p:nvPr/>
          </p:nvCxnSpPr>
          <p:spPr>
            <a:xfrm>
              <a:off x="4800" y="11010"/>
              <a:ext cx="318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6" name="Shape 566"/>
            <p:cNvSpPr txBox="1"/>
            <p:nvPr/>
          </p:nvSpPr>
          <p:spPr>
            <a:xfrm>
              <a:off x="4980" y="10115"/>
              <a:ext cx="1920" cy="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чет./зап. (R/W)</a:t>
              </a:r>
            </a:p>
          </p:txBody>
        </p:sp>
        <p:sp>
          <p:nvSpPr>
            <p:cNvPr id="567" name="Shape 567"/>
            <p:cNvSpPr txBox="1"/>
            <p:nvPr/>
          </p:nvSpPr>
          <p:spPr>
            <a:xfrm>
              <a:off x="4741" y="10668"/>
              <a:ext cx="2519" cy="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избор схема (CS)</a:t>
              </a:r>
            </a:p>
          </p:txBody>
        </p:sp>
        <p:cxnSp>
          <p:nvCxnSpPr>
            <p:cNvPr id="568" name="Shape 568"/>
            <p:cNvCxnSpPr/>
            <p:nvPr/>
          </p:nvCxnSpPr>
          <p:spPr>
            <a:xfrm>
              <a:off x="4740" y="6386"/>
              <a:ext cx="281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Shape 569"/>
            <p:cNvCxnSpPr/>
            <p:nvPr/>
          </p:nvCxnSpPr>
          <p:spPr>
            <a:xfrm>
              <a:off x="4740" y="6626"/>
              <a:ext cx="281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Shape 570"/>
            <p:cNvCxnSpPr/>
            <p:nvPr/>
          </p:nvCxnSpPr>
          <p:spPr>
            <a:xfrm>
              <a:off x="4785" y="7980"/>
              <a:ext cx="23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Shape 571"/>
            <p:cNvCxnSpPr/>
            <p:nvPr/>
          </p:nvCxnSpPr>
          <p:spPr>
            <a:xfrm>
              <a:off x="5280" y="8239"/>
              <a:ext cx="0" cy="2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Shape 572"/>
            <p:cNvCxnSpPr/>
            <p:nvPr/>
          </p:nvCxnSpPr>
          <p:spPr>
            <a:xfrm>
              <a:off x="6735" y="8239"/>
              <a:ext cx="0" cy="2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Shape 573"/>
            <p:cNvCxnSpPr/>
            <p:nvPr/>
          </p:nvCxnSpPr>
          <p:spPr>
            <a:xfrm>
              <a:off x="6975" y="8239"/>
              <a:ext cx="0" cy="2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Shape 574"/>
            <p:cNvCxnSpPr/>
            <p:nvPr/>
          </p:nvCxnSpPr>
          <p:spPr>
            <a:xfrm flipH="1" rot="10800000">
              <a:off x="8611" y="9673"/>
              <a:ext cx="2" cy="93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575" name="Shape 575"/>
            <p:cNvSpPr/>
            <p:nvPr/>
          </p:nvSpPr>
          <p:spPr>
            <a:xfrm>
              <a:off x="5925" y="7526"/>
              <a:ext cx="196" cy="15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3000" y="6837"/>
              <a:ext cx="1245" cy="375"/>
            </a:xfrm>
            <a:prstGeom prst="rightArrow">
              <a:avLst>
                <a:gd fmla="val 57870" name="adj1"/>
                <a:gd fmla="val 52797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77" name="Shape 577"/>
            <p:cNvSpPr txBox="1"/>
            <p:nvPr/>
          </p:nvSpPr>
          <p:spPr>
            <a:xfrm rot="-5400000">
              <a:off x="7939" y="6937"/>
              <a:ext cx="2302" cy="4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bg-BG" sz="11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I/O  буфери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rot="5400000">
              <a:off x="3291" y="6744"/>
              <a:ext cx="2447" cy="540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 txBox="1"/>
            <p:nvPr/>
          </p:nvSpPr>
          <p:spPr>
            <a:xfrm>
              <a:off x="4228" y="6261"/>
              <a:ext cx="540" cy="1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4890" y="8457"/>
              <a:ext cx="2520" cy="442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81" name="Shape 581"/>
            <p:cNvSpPr txBox="1"/>
            <p:nvPr/>
          </p:nvSpPr>
          <p:spPr>
            <a:xfrm>
              <a:off x="4515" y="4975"/>
              <a:ext cx="3435" cy="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Дума (Word) с дължина L</a:t>
              </a:r>
            </a:p>
          </p:txBody>
        </p:sp>
        <p:sp>
          <p:nvSpPr>
            <p:cNvPr id="582" name="Shape 582"/>
            <p:cNvSpPr/>
            <p:nvPr/>
          </p:nvSpPr>
          <p:spPr>
            <a:xfrm rot="5400000">
              <a:off x="6007" y="4757"/>
              <a:ext cx="361" cy="1965"/>
            </a:xfrm>
            <a:prstGeom prst="leftBrace">
              <a:avLst>
                <a:gd fmla="val 45360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 txBox="1"/>
            <p:nvPr/>
          </p:nvSpPr>
          <p:spPr>
            <a:xfrm>
              <a:off x="5246" y="5785"/>
              <a:ext cx="1869" cy="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84" name="Shape 584"/>
            <p:cNvSpPr txBox="1"/>
            <p:nvPr/>
          </p:nvSpPr>
          <p:spPr>
            <a:xfrm rot="-5400000">
              <a:off x="3800" y="6827"/>
              <a:ext cx="1526" cy="3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bg-BG" sz="11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ДШ  pедoове</a:t>
              </a:r>
            </a:p>
          </p:txBody>
        </p:sp>
        <p:sp>
          <p:nvSpPr>
            <p:cNvPr id="585" name="Shape 585"/>
            <p:cNvSpPr txBox="1"/>
            <p:nvPr/>
          </p:nvSpPr>
          <p:spPr>
            <a:xfrm>
              <a:off x="5355" y="8472"/>
              <a:ext cx="1620" cy="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ДШ колони</a:t>
              </a: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8544" y="4795"/>
              <a:ext cx="1560" cy="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      BL (DL)</a:t>
              </a:r>
            </a:p>
          </p:txBody>
        </p:sp>
        <p:cxnSp>
          <p:nvCxnSpPr>
            <p:cNvPr id="587" name="Shape 587"/>
            <p:cNvCxnSpPr/>
            <p:nvPr/>
          </p:nvCxnSpPr>
          <p:spPr>
            <a:xfrm rot="10800000">
              <a:off x="9072" y="8313"/>
              <a:ext cx="0" cy="83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588" name="Shape 588"/>
            <p:cNvSpPr txBox="1"/>
            <p:nvPr/>
          </p:nvSpPr>
          <p:spPr>
            <a:xfrm>
              <a:off x="5460" y="8967"/>
              <a:ext cx="390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</a:t>
              </a: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3713" y="6416"/>
              <a:ext cx="390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sp>
          <p:nvSpPr>
            <p:cNvPr id="590" name="Shape 590"/>
            <p:cNvSpPr/>
            <p:nvPr/>
          </p:nvSpPr>
          <p:spPr>
            <a:xfrm rot="10800000">
              <a:off x="7575" y="6348"/>
              <a:ext cx="361" cy="1965"/>
            </a:xfrm>
            <a:prstGeom prst="leftBrace">
              <a:avLst>
                <a:gd fmla="val 45360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7575" y="6373"/>
              <a:ext cx="128" cy="1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92" name="Shape 592"/>
            <p:cNvSpPr txBox="1"/>
            <p:nvPr/>
          </p:nvSpPr>
          <p:spPr>
            <a:xfrm>
              <a:off x="7921" y="6701"/>
              <a:ext cx="929" cy="1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aseline="30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 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ЗК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(Cells)</a:t>
              </a: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8843" y="10144"/>
              <a:ext cx="2565" cy="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разр.изходи (OE)</a:t>
              </a:r>
            </a:p>
          </p:txBody>
        </p:sp>
        <p:cxnSp>
          <p:nvCxnSpPr>
            <p:cNvPr id="594" name="Shape 594"/>
            <p:cNvCxnSpPr/>
            <p:nvPr/>
          </p:nvCxnSpPr>
          <p:spPr>
            <a:xfrm>
              <a:off x="8610" y="10603"/>
              <a:ext cx="223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Shape 595"/>
            <p:cNvCxnSpPr/>
            <p:nvPr/>
          </p:nvCxnSpPr>
          <p:spPr>
            <a:xfrm rot="5400000">
              <a:off x="6304" y="5185"/>
              <a:ext cx="2526" cy="229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596" name="Shape 596"/>
            <p:cNvCxnSpPr/>
            <p:nvPr/>
          </p:nvCxnSpPr>
          <p:spPr>
            <a:xfrm rot="5400000">
              <a:off x="5949" y="5167"/>
              <a:ext cx="3343" cy="314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597" name="Shape 597"/>
            <p:cNvCxnSpPr/>
            <p:nvPr/>
          </p:nvCxnSpPr>
          <p:spPr>
            <a:xfrm>
              <a:off x="6750" y="10639"/>
              <a:ext cx="23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Shape 598"/>
            <p:cNvCxnSpPr/>
            <p:nvPr/>
          </p:nvCxnSpPr>
          <p:spPr>
            <a:xfrm>
              <a:off x="10665" y="10115"/>
              <a:ext cx="23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9" name="Shape 599"/>
            <p:cNvSpPr/>
            <p:nvPr/>
          </p:nvSpPr>
          <p:spPr>
            <a:xfrm>
              <a:off x="9315" y="6914"/>
              <a:ext cx="1440" cy="417"/>
            </a:xfrm>
            <a:prstGeom prst="leftRightArrow">
              <a:avLst>
                <a:gd fmla="val 50120" name="adj1"/>
                <a:gd fmla="val 51079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00" name="Shape 600"/>
            <p:cNvCxnSpPr/>
            <p:nvPr/>
          </p:nvCxnSpPr>
          <p:spPr>
            <a:xfrm>
              <a:off x="7335" y="6270"/>
              <a:ext cx="153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Shape 601"/>
            <p:cNvCxnSpPr/>
            <p:nvPr/>
          </p:nvCxnSpPr>
          <p:spPr>
            <a:xfrm>
              <a:off x="7350" y="6525"/>
              <a:ext cx="153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Shape 602"/>
            <p:cNvCxnSpPr/>
            <p:nvPr/>
          </p:nvCxnSpPr>
          <p:spPr>
            <a:xfrm>
              <a:off x="7335" y="7980"/>
              <a:ext cx="153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3" name="Shape 603"/>
            <p:cNvSpPr txBox="1"/>
            <p:nvPr/>
          </p:nvSpPr>
          <p:spPr>
            <a:xfrm>
              <a:off x="9702" y="6510"/>
              <a:ext cx="1338" cy="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 (данни)</a:t>
              </a:r>
            </a:p>
          </p:txBody>
        </p:sp>
      </p:grpSp>
      <p:cxnSp>
        <p:nvCxnSpPr>
          <p:cNvPr id="604" name="Shape 604"/>
          <p:cNvCxnSpPr/>
          <p:nvPr/>
        </p:nvCxnSpPr>
        <p:spPr>
          <a:xfrm>
            <a:off x="4438650" y="5384800"/>
            <a:ext cx="17780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5" name="Shape 60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6" name="Shape 60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613" name="Shape 613"/>
          <p:cNvSpPr/>
          <p:nvPr/>
        </p:nvSpPr>
        <p:spPr>
          <a:xfrm>
            <a:off x="836613" y="652463"/>
            <a:ext cx="7831137" cy="57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Запомняща матрица – на база тригери (SRAM) или други специфични транзисторни структури (DRAM);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Адресни шини: А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aseline="-25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N+M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адресират 2</a:t>
            </a:r>
            <a:r>
              <a:rPr baseline="30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ЗК  с дължина на думата L.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 - част от адресните шини за адресиране на конкретен ЗЕ. 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Ако имаме 1024 (2</a:t>
            </a:r>
            <a:r>
              <a:rPr baseline="30000"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ЗК, то за адресирането им са необходими N=10;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нарастване обема на паметта (броят АШ е ограничен) :</a:t>
            </a:r>
          </a:p>
          <a:p>
            <a:pPr indent="-1588" lvl="1" marL="3444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-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последователно подаване на 2 или повече такта, мултиплексирано – напр.   при n=20 първи такт 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(1-ви такт), 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...А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19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(2-ри такт);</a:t>
            </a:r>
          </a:p>
          <a:p>
            <a:pPr indent="-1588" lvl="1" marL="3444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-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RAM със сериен адрес (с допълнителен регистър само през 1 АШ).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CS (chip select) – избор на схема (избрана при ниско ниво CS=0);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R/W (read/write) – четене запис (при R/W=0 – запис), още – WE (write enable);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Noto Sans Symbols"/>
              <a:buChar char="➢"/>
            </a:pPr>
            <a:r>
              <a:rPr lang="bg-BG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ОЕ (output enable) – разрешен/забранен изход ( Hiz)</a:t>
            </a:r>
            <a:r>
              <a:rPr lang="bg-BG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4294967295" type="subTitle"/>
          </p:nvPr>
        </p:nvSpPr>
        <p:spPr>
          <a:xfrm>
            <a:off x="504825" y="625475"/>
            <a:ext cx="8229600" cy="587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ПРАКТИЧЕСКА СТРУКТУРА НА SRAM – STATIC RANDOM ACCESS MEMORY (VOLATILE MEMORY)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Сигнали, свързани с работата на SRAM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ADDR (AN – по-горе)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Data inputs/outputs (DQ),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OE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C(K) тактови сигнали (dual clock SRAM)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CS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R/W (WE)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Byte Write Enable (WEx) – при IBM памети (9pin DQ)</a:t>
            </a:r>
          </a:p>
          <a:p>
            <a:pPr indent="0" lvl="0" mar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Shape 621"/>
          <p:cNvCxnSpPr/>
          <p:nvPr/>
        </p:nvCxnSpPr>
        <p:spPr>
          <a:xfrm>
            <a:off x="660400" y="4718050"/>
            <a:ext cx="2667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2" name="Shape 622"/>
          <p:cNvCxnSpPr/>
          <p:nvPr/>
        </p:nvCxnSpPr>
        <p:spPr>
          <a:xfrm>
            <a:off x="660400" y="3517900"/>
            <a:ext cx="2667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3" name="Shape 623"/>
          <p:cNvCxnSpPr/>
          <p:nvPr/>
        </p:nvCxnSpPr>
        <p:spPr>
          <a:xfrm>
            <a:off x="1238250" y="5340350"/>
            <a:ext cx="2667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Shape 624"/>
          <p:cNvCxnSpPr/>
          <p:nvPr/>
        </p:nvCxnSpPr>
        <p:spPr>
          <a:xfrm>
            <a:off x="882650" y="5340350"/>
            <a:ext cx="13335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5" name="Shape 62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6" name="Shape 62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4294967295" type="subTitle"/>
          </p:nvPr>
        </p:nvSpPr>
        <p:spPr>
          <a:xfrm>
            <a:off x="566738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ПРАКТИЧЕСКИ СТРУКТУРИ НА SRAM – STATIC RANDOM ACCESS MEMORY (VOLATILE MEMORY): СЪСТАВ, СИГНАЛИ, РЕЖИМИ, ВД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Запомняща среда (memory array) – 1 или повече;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Осн. елемент – тригер с 2 изх.състояния (bits able device);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ДШ – по редове и колони WL (word line), BL (bit line);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Допълнителни схеми за четене и запис;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Структури за запис (запомня входната дума);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Разрешаваща изходите структура (3-state изходни буфери);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Вътрешно броячни схеми и регистри (при т.нар. burst режими, pipelining)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4" name="Shape 63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idx="1" type="subTitle"/>
          </p:nvPr>
        </p:nvSpPr>
        <p:spPr>
          <a:xfrm>
            <a:off x="533400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РАЗПОЛОЖЕНИЕ НА ЗЕ В ЗАПОМНЯЩАТА СРЕДА НА 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 С НЕПОСРЕДСТВЕН ДОСТЪП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grpSp>
        <p:nvGrpSpPr>
          <p:cNvPr id="641" name="Shape 641"/>
          <p:cNvGrpSpPr/>
          <p:nvPr/>
        </p:nvGrpSpPr>
        <p:grpSpPr>
          <a:xfrm>
            <a:off x="1771650" y="1695450"/>
            <a:ext cx="6089650" cy="4267200"/>
            <a:chOff x="945" y="3921"/>
            <a:chExt cx="7560" cy="5483"/>
          </a:xfrm>
        </p:grpSpPr>
        <p:cxnSp>
          <p:nvCxnSpPr>
            <p:cNvPr id="642" name="Shape 642"/>
            <p:cNvCxnSpPr/>
            <p:nvPr/>
          </p:nvCxnSpPr>
          <p:spPr>
            <a:xfrm>
              <a:off x="2130" y="5909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Shape 643"/>
            <p:cNvCxnSpPr/>
            <p:nvPr/>
          </p:nvCxnSpPr>
          <p:spPr>
            <a:xfrm>
              <a:off x="3756" y="5924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Shape 644"/>
            <p:cNvCxnSpPr/>
            <p:nvPr/>
          </p:nvCxnSpPr>
          <p:spPr>
            <a:xfrm flipH="1" rot="10800000">
              <a:off x="3135" y="5025"/>
              <a:ext cx="1" cy="49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5" name="Shape 645"/>
            <p:cNvSpPr txBox="1"/>
            <p:nvPr/>
          </p:nvSpPr>
          <p:spPr>
            <a:xfrm>
              <a:off x="2516" y="5518"/>
              <a:ext cx="1240" cy="76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46" name="Shape 646"/>
            <p:cNvCxnSpPr/>
            <p:nvPr/>
          </p:nvCxnSpPr>
          <p:spPr>
            <a:xfrm>
              <a:off x="1575" y="5025"/>
              <a:ext cx="6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Shape 647"/>
            <p:cNvCxnSpPr/>
            <p:nvPr/>
          </p:nvCxnSpPr>
          <p:spPr>
            <a:xfrm flipH="1" rot="10800000">
              <a:off x="2130" y="4424"/>
              <a:ext cx="1" cy="483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Shape 648"/>
            <p:cNvCxnSpPr/>
            <p:nvPr/>
          </p:nvCxnSpPr>
          <p:spPr>
            <a:xfrm flipH="1" rot="10800000">
              <a:off x="4142" y="4514"/>
              <a:ext cx="1" cy="489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Shape 649"/>
            <p:cNvCxnSpPr/>
            <p:nvPr/>
          </p:nvCxnSpPr>
          <p:spPr>
            <a:xfrm>
              <a:off x="5670" y="5909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Shape 650"/>
            <p:cNvCxnSpPr/>
            <p:nvPr/>
          </p:nvCxnSpPr>
          <p:spPr>
            <a:xfrm>
              <a:off x="7296" y="5924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Shape 651"/>
            <p:cNvCxnSpPr/>
            <p:nvPr/>
          </p:nvCxnSpPr>
          <p:spPr>
            <a:xfrm flipH="1" rot="10800000">
              <a:off x="6675" y="5025"/>
              <a:ext cx="1" cy="11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2" name="Shape 652"/>
            <p:cNvSpPr txBox="1"/>
            <p:nvPr/>
          </p:nvSpPr>
          <p:spPr>
            <a:xfrm>
              <a:off x="6055" y="5518"/>
              <a:ext cx="1242" cy="76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53" name="Shape 653"/>
            <p:cNvCxnSpPr/>
            <p:nvPr/>
          </p:nvCxnSpPr>
          <p:spPr>
            <a:xfrm flipH="1" rot="10800000">
              <a:off x="5670" y="4514"/>
              <a:ext cx="1" cy="489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Shape 654"/>
            <p:cNvCxnSpPr/>
            <p:nvPr/>
          </p:nvCxnSpPr>
          <p:spPr>
            <a:xfrm flipH="1" rot="10800000">
              <a:off x="7682" y="4514"/>
              <a:ext cx="1" cy="481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Shape 655"/>
            <p:cNvCxnSpPr/>
            <p:nvPr/>
          </p:nvCxnSpPr>
          <p:spPr>
            <a:xfrm>
              <a:off x="1680" y="7439"/>
              <a:ext cx="6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Shape 656"/>
            <p:cNvCxnSpPr/>
            <p:nvPr/>
          </p:nvCxnSpPr>
          <p:spPr>
            <a:xfrm>
              <a:off x="2130" y="8324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Shape 657"/>
            <p:cNvCxnSpPr/>
            <p:nvPr/>
          </p:nvCxnSpPr>
          <p:spPr>
            <a:xfrm>
              <a:off x="3756" y="8339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8" name="Shape 658"/>
            <p:cNvSpPr txBox="1"/>
            <p:nvPr/>
          </p:nvSpPr>
          <p:spPr>
            <a:xfrm>
              <a:off x="2516" y="7933"/>
              <a:ext cx="1240" cy="76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59" name="Shape 659"/>
            <p:cNvCxnSpPr/>
            <p:nvPr/>
          </p:nvCxnSpPr>
          <p:spPr>
            <a:xfrm>
              <a:off x="5670" y="8324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Shape 660"/>
            <p:cNvCxnSpPr/>
            <p:nvPr/>
          </p:nvCxnSpPr>
          <p:spPr>
            <a:xfrm>
              <a:off x="7296" y="8339"/>
              <a:ext cx="38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1" name="Shape 661"/>
            <p:cNvSpPr txBox="1"/>
            <p:nvPr/>
          </p:nvSpPr>
          <p:spPr>
            <a:xfrm>
              <a:off x="6055" y="7933"/>
              <a:ext cx="1242" cy="76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ЗЕ</a:t>
              </a:r>
            </a:p>
          </p:txBody>
        </p:sp>
        <p:cxnSp>
          <p:nvCxnSpPr>
            <p:cNvPr id="662" name="Shape 662"/>
            <p:cNvCxnSpPr/>
            <p:nvPr/>
          </p:nvCxnSpPr>
          <p:spPr>
            <a:xfrm flipH="1" rot="10800000">
              <a:off x="3134" y="7440"/>
              <a:ext cx="1" cy="49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Shape 663"/>
            <p:cNvCxnSpPr/>
            <p:nvPr/>
          </p:nvCxnSpPr>
          <p:spPr>
            <a:xfrm flipH="1" rot="10800000">
              <a:off x="6674" y="7440"/>
              <a:ext cx="1" cy="49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4" name="Shape 664"/>
            <p:cNvSpPr txBox="1"/>
            <p:nvPr/>
          </p:nvSpPr>
          <p:spPr>
            <a:xfrm>
              <a:off x="1804" y="3921"/>
              <a:ext cx="6701" cy="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BL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k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	BL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k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   BL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 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	 BL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</a:t>
              </a:r>
            </a:p>
          </p:txBody>
        </p:sp>
        <p:sp>
          <p:nvSpPr>
            <p:cNvPr id="665" name="Shape 665"/>
            <p:cNvSpPr txBox="1"/>
            <p:nvPr/>
          </p:nvSpPr>
          <p:spPr>
            <a:xfrm>
              <a:off x="945" y="4896"/>
              <a:ext cx="920" cy="2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	</a:t>
              </a: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j</a:t>
              </a:r>
            </a:p>
          </p:txBody>
        </p:sp>
        <p:cxnSp>
          <p:nvCxnSpPr>
            <p:cNvPr id="666" name="Shape 666"/>
            <p:cNvCxnSpPr/>
            <p:nvPr/>
          </p:nvCxnSpPr>
          <p:spPr>
            <a:xfrm>
              <a:off x="4126" y="4004"/>
              <a:ext cx="29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Shape 667"/>
            <p:cNvCxnSpPr/>
            <p:nvPr/>
          </p:nvCxnSpPr>
          <p:spPr>
            <a:xfrm>
              <a:off x="7691" y="4004"/>
              <a:ext cx="29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8" name="Shape 668"/>
            <p:cNvSpPr/>
            <p:nvPr/>
          </p:nvSpPr>
          <p:spPr>
            <a:xfrm>
              <a:off x="6645" y="4996"/>
              <a:ext cx="91" cy="69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3089" y="4996"/>
              <a:ext cx="91" cy="69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3089" y="7399"/>
              <a:ext cx="93" cy="69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6629" y="7395"/>
              <a:ext cx="91" cy="71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72" name="Shape 672"/>
            <p:cNvCxnSpPr/>
            <p:nvPr/>
          </p:nvCxnSpPr>
          <p:spPr>
            <a:xfrm>
              <a:off x="4470" y="5924"/>
              <a:ext cx="85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Shape 673"/>
            <p:cNvCxnSpPr/>
            <p:nvPr/>
          </p:nvCxnSpPr>
          <p:spPr>
            <a:xfrm rot="10800000">
              <a:off x="3136" y="6450"/>
              <a:ext cx="0" cy="54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Shape 674"/>
            <p:cNvCxnSpPr/>
            <p:nvPr/>
          </p:nvCxnSpPr>
          <p:spPr>
            <a:xfrm rot="10800000">
              <a:off x="3089" y="8863"/>
              <a:ext cx="0" cy="54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Shape 675"/>
            <p:cNvCxnSpPr/>
            <p:nvPr/>
          </p:nvCxnSpPr>
          <p:spPr>
            <a:xfrm rot="10800000">
              <a:off x="6675" y="6450"/>
              <a:ext cx="0" cy="54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Shape 676"/>
            <p:cNvCxnSpPr/>
            <p:nvPr/>
          </p:nvCxnSpPr>
          <p:spPr>
            <a:xfrm rot="10800000">
              <a:off x="6674" y="8788"/>
              <a:ext cx="0" cy="54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Shape 677"/>
            <p:cNvCxnSpPr/>
            <p:nvPr/>
          </p:nvCxnSpPr>
          <p:spPr>
            <a:xfrm rot="10800000">
              <a:off x="1455" y="5984"/>
              <a:ext cx="0" cy="54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678" name="Shape 67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79" name="Shape 67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idx="1" type="subTitle"/>
          </p:nvPr>
        </p:nvSpPr>
        <p:spPr>
          <a:xfrm>
            <a:off x="542925" y="549275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ТИПОВЕ ЗК ПРИ ПАМЕТИ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 НЕПОСРЕДСТВЕН ДОСТЪП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4-T SRAM (R-MOS) 		          6-T SRAM (CMOS)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pic>
        <p:nvPicPr>
          <p:cNvPr id="686" name="Shape 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750" y="1873250"/>
            <a:ext cx="4622800" cy="391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7" name="Shape 687"/>
          <p:cNvGrpSpPr/>
          <p:nvPr/>
        </p:nvGrpSpPr>
        <p:grpSpPr>
          <a:xfrm>
            <a:off x="165100" y="2425700"/>
            <a:ext cx="4362450" cy="2870200"/>
            <a:chOff x="1800" y="3170"/>
            <a:chExt cx="8453" cy="5000"/>
          </a:xfrm>
        </p:grpSpPr>
        <p:sp>
          <p:nvSpPr>
            <p:cNvPr id="688" name="Shape 688"/>
            <p:cNvSpPr/>
            <p:nvPr/>
          </p:nvSpPr>
          <p:spPr>
            <a:xfrm>
              <a:off x="1800" y="3170"/>
              <a:ext cx="8453" cy="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689" name="Shape 689"/>
            <p:cNvCxnSpPr/>
            <p:nvPr/>
          </p:nvCxnSpPr>
          <p:spPr>
            <a:xfrm flipH="1">
              <a:off x="5253" y="6503"/>
              <a:ext cx="35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Shape 690"/>
            <p:cNvCxnSpPr/>
            <p:nvPr/>
          </p:nvCxnSpPr>
          <p:spPr>
            <a:xfrm>
              <a:off x="5253" y="6265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Shape 691"/>
            <p:cNvCxnSpPr/>
            <p:nvPr/>
          </p:nvCxnSpPr>
          <p:spPr>
            <a:xfrm>
              <a:off x="4657" y="6265"/>
              <a:ext cx="47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Shape 692"/>
            <p:cNvCxnSpPr/>
            <p:nvPr/>
          </p:nvCxnSpPr>
          <p:spPr>
            <a:xfrm>
              <a:off x="4657" y="6741"/>
              <a:ext cx="47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Shape 693"/>
            <p:cNvCxnSpPr/>
            <p:nvPr/>
          </p:nvCxnSpPr>
          <p:spPr>
            <a:xfrm>
              <a:off x="5134" y="6146"/>
              <a:ext cx="1" cy="71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4" name="Shape 694"/>
            <p:cNvSpPr/>
            <p:nvPr/>
          </p:nvSpPr>
          <p:spPr>
            <a:xfrm>
              <a:off x="4657" y="6702"/>
              <a:ext cx="176" cy="79"/>
            </a:xfrm>
            <a:custGeom>
              <a:pathLst>
                <a:path extrusionOk="0" h="120000" w="120000">
                  <a:moveTo>
                    <a:pt x="0" y="5924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5924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5" name="Shape 695"/>
            <p:cNvCxnSpPr/>
            <p:nvPr/>
          </p:nvCxnSpPr>
          <p:spPr>
            <a:xfrm flipH="1">
              <a:off x="5611" y="5671"/>
              <a:ext cx="833" cy="83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Shape 696"/>
            <p:cNvCxnSpPr/>
            <p:nvPr/>
          </p:nvCxnSpPr>
          <p:spPr>
            <a:xfrm>
              <a:off x="6443" y="6503"/>
              <a:ext cx="35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Shape 697"/>
            <p:cNvCxnSpPr/>
            <p:nvPr/>
          </p:nvCxnSpPr>
          <p:spPr>
            <a:xfrm>
              <a:off x="6800" y="6265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Shape 698"/>
            <p:cNvCxnSpPr/>
            <p:nvPr/>
          </p:nvCxnSpPr>
          <p:spPr>
            <a:xfrm flipH="1">
              <a:off x="6919" y="6265"/>
              <a:ext cx="47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Shape 699"/>
            <p:cNvCxnSpPr/>
            <p:nvPr/>
          </p:nvCxnSpPr>
          <p:spPr>
            <a:xfrm flipH="1">
              <a:off x="6919" y="6741"/>
              <a:ext cx="47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Shape 700"/>
            <p:cNvCxnSpPr/>
            <p:nvPr/>
          </p:nvCxnSpPr>
          <p:spPr>
            <a:xfrm>
              <a:off x="6919" y="6146"/>
              <a:ext cx="1" cy="71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1" name="Shape 701"/>
            <p:cNvSpPr/>
            <p:nvPr/>
          </p:nvSpPr>
          <p:spPr>
            <a:xfrm>
              <a:off x="7220" y="6702"/>
              <a:ext cx="176" cy="79"/>
            </a:xfrm>
            <a:custGeom>
              <a:pathLst>
                <a:path extrusionOk="0" h="120000" w="120000">
                  <a:moveTo>
                    <a:pt x="120000" y="5924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5924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2" name="Shape 702"/>
            <p:cNvCxnSpPr/>
            <p:nvPr/>
          </p:nvCxnSpPr>
          <p:spPr>
            <a:xfrm>
              <a:off x="7396" y="5313"/>
              <a:ext cx="1" cy="9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Shape 703"/>
            <p:cNvCxnSpPr/>
            <p:nvPr/>
          </p:nvCxnSpPr>
          <p:spPr>
            <a:xfrm flipH="1" rot="10800000">
              <a:off x="4657" y="5732"/>
              <a:ext cx="1" cy="5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4" name="Shape 704"/>
            <p:cNvSpPr/>
            <p:nvPr/>
          </p:nvSpPr>
          <p:spPr>
            <a:xfrm>
              <a:off x="4601" y="5732"/>
              <a:ext cx="113" cy="114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705" name="Shape 705"/>
            <p:cNvCxnSpPr/>
            <p:nvPr/>
          </p:nvCxnSpPr>
          <p:spPr>
            <a:xfrm>
              <a:off x="4657" y="5313"/>
              <a:ext cx="1" cy="9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Shape 706"/>
            <p:cNvCxnSpPr/>
            <p:nvPr/>
          </p:nvCxnSpPr>
          <p:spPr>
            <a:xfrm>
              <a:off x="5610" y="5790"/>
              <a:ext cx="834" cy="71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Shape 707"/>
            <p:cNvCxnSpPr/>
            <p:nvPr/>
          </p:nvCxnSpPr>
          <p:spPr>
            <a:xfrm>
              <a:off x="7339" y="5670"/>
              <a:ext cx="5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8" name="Shape 708"/>
            <p:cNvSpPr/>
            <p:nvPr/>
          </p:nvSpPr>
          <p:spPr>
            <a:xfrm>
              <a:off x="7339" y="5613"/>
              <a:ext cx="113" cy="114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709" name="Shape 709"/>
            <p:cNvCxnSpPr/>
            <p:nvPr/>
          </p:nvCxnSpPr>
          <p:spPr>
            <a:xfrm>
              <a:off x="4657" y="6741"/>
              <a:ext cx="1" cy="47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Shape 710"/>
            <p:cNvCxnSpPr/>
            <p:nvPr/>
          </p:nvCxnSpPr>
          <p:spPr>
            <a:xfrm>
              <a:off x="4657" y="7218"/>
              <a:ext cx="273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Shape 711"/>
            <p:cNvCxnSpPr/>
            <p:nvPr/>
          </p:nvCxnSpPr>
          <p:spPr>
            <a:xfrm>
              <a:off x="7396" y="6741"/>
              <a:ext cx="1" cy="47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Shape 712"/>
            <p:cNvCxnSpPr/>
            <p:nvPr/>
          </p:nvCxnSpPr>
          <p:spPr>
            <a:xfrm>
              <a:off x="4657" y="4360"/>
              <a:ext cx="1" cy="47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Shape 713"/>
            <p:cNvCxnSpPr/>
            <p:nvPr/>
          </p:nvCxnSpPr>
          <p:spPr>
            <a:xfrm>
              <a:off x="4657" y="4360"/>
              <a:ext cx="273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Shape 714"/>
            <p:cNvCxnSpPr/>
            <p:nvPr/>
          </p:nvCxnSpPr>
          <p:spPr>
            <a:xfrm>
              <a:off x="7396" y="4360"/>
              <a:ext cx="1" cy="47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Shape 715"/>
            <p:cNvCxnSpPr/>
            <p:nvPr/>
          </p:nvCxnSpPr>
          <p:spPr>
            <a:xfrm>
              <a:off x="6086" y="7218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Shape 716"/>
            <p:cNvCxnSpPr/>
            <p:nvPr/>
          </p:nvCxnSpPr>
          <p:spPr>
            <a:xfrm>
              <a:off x="5791" y="7694"/>
              <a:ext cx="59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Shape 717"/>
            <p:cNvCxnSpPr/>
            <p:nvPr/>
          </p:nvCxnSpPr>
          <p:spPr>
            <a:xfrm>
              <a:off x="5910" y="7813"/>
              <a:ext cx="35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Shape 718"/>
            <p:cNvCxnSpPr/>
            <p:nvPr/>
          </p:nvCxnSpPr>
          <p:spPr>
            <a:xfrm>
              <a:off x="6029" y="7932"/>
              <a:ext cx="11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Shape 719"/>
            <p:cNvCxnSpPr/>
            <p:nvPr/>
          </p:nvCxnSpPr>
          <p:spPr>
            <a:xfrm>
              <a:off x="6086" y="3884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Shape 720"/>
            <p:cNvCxnSpPr/>
            <p:nvPr/>
          </p:nvCxnSpPr>
          <p:spPr>
            <a:xfrm>
              <a:off x="5610" y="3884"/>
              <a:ext cx="95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1" name="Shape 721"/>
            <p:cNvSpPr/>
            <p:nvPr/>
          </p:nvSpPr>
          <p:spPr>
            <a:xfrm>
              <a:off x="5927" y="3527"/>
              <a:ext cx="165" cy="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bg-BG" sz="1000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</a:p>
          </p:txBody>
        </p:sp>
        <p:sp>
          <p:nvSpPr>
            <p:cNvPr id="722" name="Shape 722"/>
            <p:cNvSpPr/>
            <p:nvPr/>
          </p:nvSpPr>
          <p:spPr>
            <a:xfrm>
              <a:off x="6058" y="3641"/>
              <a:ext cx="261" cy="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bg-BG" sz="700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DD</a:t>
              </a:r>
            </a:p>
          </p:txBody>
        </p:sp>
        <p:cxnSp>
          <p:nvCxnSpPr>
            <p:cNvPr id="723" name="Shape 723"/>
            <p:cNvCxnSpPr/>
            <p:nvPr/>
          </p:nvCxnSpPr>
          <p:spPr>
            <a:xfrm>
              <a:off x="3467" y="4837"/>
              <a:ext cx="1" cy="35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Shape 724"/>
            <p:cNvCxnSpPr/>
            <p:nvPr/>
          </p:nvCxnSpPr>
          <p:spPr>
            <a:xfrm>
              <a:off x="3229" y="5194"/>
              <a:ext cx="476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Shape 725"/>
            <p:cNvCxnSpPr/>
            <p:nvPr/>
          </p:nvCxnSpPr>
          <p:spPr>
            <a:xfrm flipH="1" rot="10800000">
              <a:off x="3229" y="5313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Shape 726"/>
            <p:cNvCxnSpPr/>
            <p:nvPr/>
          </p:nvCxnSpPr>
          <p:spPr>
            <a:xfrm flipH="1" rot="10800000">
              <a:off x="3705" y="5313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Shape 727"/>
            <p:cNvCxnSpPr/>
            <p:nvPr/>
          </p:nvCxnSpPr>
          <p:spPr>
            <a:xfrm>
              <a:off x="3110" y="5313"/>
              <a:ext cx="71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8" name="Shape 728"/>
            <p:cNvSpPr/>
            <p:nvPr/>
          </p:nvSpPr>
          <p:spPr>
            <a:xfrm>
              <a:off x="3665" y="5613"/>
              <a:ext cx="80" cy="176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9" name="Shape 729"/>
            <p:cNvCxnSpPr/>
            <p:nvPr/>
          </p:nvCxnSpPr>
          <p:spPr>
            <a:xfrm>
              <a:off x="3705" y="5789"/>
              <a:ext cx="190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Shape 730"/>
            <p:cNvCxnSpPr/>
            <p:nvPr/>
          </p:nvCxnSpPr>
          <p:spPr>
            <a:xfrm>
              <a:off x="2752" y="5789"/>
              <a:ext cx="47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Shape 731"/>
            <p:cNvCxnSpPr/>
            <p:nvPr/>
          </p:nvCxnSpPr>
          <p:spPr>
            <a:xfrm>
              <a:off x="2752" y="5194"/>
              <a:ext cx="1" cy="119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Shape 732"/>
            <p:cNvCxnSpPr/>
            <p:nvPr/>
          </p:nvCxnSpPr>
          <p:spPr>
            <a:xfrm>
              <a:off x="8705" y="4718"/>
              <a:ext cx="1" cy="35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Shape 733"/>
            <p:cNvCxnSpPr/>
            <p:nvPr/>
          </p:nvCxnSpPr>
          <p:spPr>
            <a:xfrm>
              <a:off x="8467" y="5075"/>
              <a:ext cx="476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Shape 734"/>
            <p:cNvCxnSpPr/>
            <p:nvPr/>
          </p:nvCxnSpPr>
          <p:spPr>
            <a:xfrm flipH="1" rot="10800000">
              <a:off x="8467" y="5194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Shape 735"/>
            <p:cNvCxnSpPr/>
            <p:nvPr/>
          </p:nvCxnSpPr>
          <p:spPr>
            <a:xfrm flipH="1" rot="10800000">
              <a:off x="8943" y="5194"/>
              <a:ext cx="1" cy="47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Shape 736"/>
            <p:cNvCxnSpPr/>
            <p:nvPr/>
          </p:nvCxnSpPr>
          <p:spPr>
            <a:xfrm>
              <a:off x="8348" y="5194"/>
              <a:ext cx="71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7" name="Shape 737"/>
            <p:cNvSpPr/>
            <p:nvPr/>
          </p:nvSpPr>
          <p:spPr>
            <a:xfrm>
              <a:off x="8904" y="5494"/>
              <a:ext cx="79" cy="176"/>
            </a:xfrm>
            <a:custGeom>
              <a:pathLst>
                <a:path extrusionOk="0" h="120000" w="120000">
                  <a:moveTo>
                    <a:pt x="5924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59240" y="12000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8" name="Shape 738"/>
            <p:cNvCxnSpPr/>
            <p:nvPr/>
          </p:nvCxnSpPr>
          <p:spPr>
            <a:xfrm>
              <a:off x="6444" y="5670"/>
              <a:ext cx="2023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Shape 739"/>
            <p:cNvCxnSpPr/>
            <p:nvPr/>
          </p:nvCxnSpPr>
          <p:spPr>
            <a:xfrm>
              <a:off x="8943" y="5670"/>
              <a:ext cx="477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Shape 740"/>
            <p:cNvCxnSpPr/>
            <p:nvPr/>
          </p:nvCxnSpPr>
          <p:spPr>
            <a:xfrm>
              <a:off x="9420" y="4956"/>
              <a:ext cx="1" cy="142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Shape 741"/>
            <p:cNvCxnSpPr/>
            <p:nvPr/>
          </p:nvCxnSpPr>
          <p:spPr>
            <a:xfrm>
              <a:off x="3348" y="4837"/>
              <a:ext cx="238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Shape 742"/>
            <p:cNvCxnSpPr/>
            <p:nvPr/>
          </p:nvCxnSpPr>
          <p:spPr>
            <a:xfrm>
              <a:off x="8586" y="4718"/>
              <a:ext cx="238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3" name="Shape 743"/>
            <p:cNvSpPr/>
            <p:nvPr/>
          </p:nvSpPr>
          <p:spPr>
            <a:xfrm>
              <a:off x="3319" y="4480"/>
              <a:ext cx="345" cy="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bg-BG" sz="1000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</a:p>
          </p:txBody>
        </p:sp>
        <p:sp>
          <p:nvSpPr>
            <p:cNvPr id="744" name="Shape 744"/>
            <p:cNvSpPr/>
            <p:nvPr/>
          </p:nvSpPr>
          <p:spPr>
            <a:xfrm>
              <a:off x="8558" y="4360"/>
              <a:ext cx="345" cy="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bg-BG" sz="1000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WL</a:t>
              </a:r>
            </a:p>
          </p:txBody>
        </p:sp>
        <p:sp>
          <p:nvSpPr>
            <p:cNvPr id="745" name="Shape 745"/>
            <p:cNvSpPr/>
            <p:nvPr/>
          </p:nvSpPr>
          <p:spPr>
            <a:xfrm>
              <a:off x="2271" y="5670"/>
              <a:ext cx="317" cy="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bg-BG" sz="1000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DL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9652" y="5551"/>
              <a:ext cx="317" cy="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bg-BG" sz="1000">
                  <a:solidFill>
                    <a:srgbClr val="000000"/>
                  </a:solidFill>
                  <a:latin typeface="Rambla"/>
                  <a:ea typeface="Rambla"/>
                  <a:cs typeface="Rambla"/>
                  <a:sym typeface="Rambla"/>
                </a:rPr>
                <a:t>DL</a:t>
              </a:r>
            </a:p>
          </p:txBody>
        </p:sp>
        <p:cxnSp>
          <p:nvCxnSpPr>
            <p:cNvPr id="747" name="Shape 747"/>
            <p:cNvCxnSpPr/>
            <p:nvPr/>
          </p:nvCxnSpPr>
          <p:spPr>
            <a:xfrm>
              <a:off x="9658" y="5551"/>
              <a:ext cx="238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8" name="Shape 748"/>
            <p:cNvSpPr/>
            <p:nvPr/>
          </p:nvSpPr>
          <p:spPr>
            <a:xfrm>
              <a:off x="4481" y="4635"/>
              <a:ext cx="334" cy="85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7235" y="4635"/>
              <a:ext cx="334" cy="85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750" name="Shape 75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1" name="Shape 75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subTitle"/>
          </p:nvPr>
        </p:nvSpPr>
        <p:spPr>
          <a:xfrm>
            <a:off x="533400" y="560388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ЛОГИЧЕСКИ НИВА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(двоично кодиране, положителна логика)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високо ниво “1“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	         ниско ниво “0“                    ON/OFF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                                                                                      ON/OFF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        OFF/ON                      OFF/ON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908050" y="1739900"/>
            <a:ext cx="2133600" cy="175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Shape 104"/>
          <p:cNvCxnSpPr/>
          <p:nvPr/>
        </p:nvCxnSpPr>
        <p:spPr>
          <a:xfrm>
            <a:off x="4648200" y="5027613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Shape 105"/>
          <p:cNvCxnSpPr/>
          <p:nvPr/>
        </p:nvCxnSpPr>
        <p:spPr>
          <a:xfrm rot="5400000">
            <a:off x="4953000" y="5026025"/>
            <a:ext cx="458788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Shape 106"/>
          <p:cNvCxnSpPr/>
          <p:nvPr/>
        </p:nvCxnSpPr>
        <p:spPr>
          <a:xfrm flipH="1" rot="10800000">
            <a:off x="5181600" y="4646613"/>
            <a:ext cx="304800" cy="3032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Shape 107"/>
          <p:cNvCxnSpPr/>
          <p:nvPr/>
        </p:nvCxnSpPr>
        <p:spPr>
          <a:xfrm>
            <a:off x="5181600" y="5103813"/>
            <a:ext cx="304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08" name="Shape 108"/>
          <p:cNvCxnSpPr/>
          <p:nvPr/>
        </p:nvCxnSpPr>
        <p:spPr>
          <a:xfrm rot="-5400000">
            <a:off x="5220494" y="5598319"/>
            <a:ext cx="5334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Shape 109"/>
          <p:cNvCxnSpPr/>
          <p:nvPr/>
        </p:nvCxnSpPr>
        <p:spPr>
          <a:xfrm>
            <a:off x="4646613" y="3351213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/>
          <p:nvPr/>
        </p:nvCxnSpPr>
        <p:spPr>
          <a:xfrm rot="5400000">
            <a:off x="4951413" y="3349625"/>
            <a:ext cx="458788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 flipH="1" rot="10800000">
            <a:off x="5180013" y="2970213"/>
            <a:ext cx="304800" cy="3032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Shape 112"/>
          <p:cNvCxnSpPr/>
          <p:nvPr/>
        </p:nvCxnSpPr>
        <p:spPr>
          <a:xfrm>
            <a:off x="5180013" y="3427413"/>
            <a:ext cx="304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13" name="Shape 113"/>
          <p:cNvCxnSpPr/>
          <p:nvPr/>
        </p:nvCxnSpPr>
        <p:spPr>
          <a:xfrm rot="-5400000">
            <a:off x="4991894" y="4152106"/>
            <a:ext cx="9906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Shape 114"/>
          <p:cNvSpPr/>
          <p:nvPr/>
        </p:nvSpPr>
        <p:spPr>
          <a:xfrm>
            <a:off x="5365750" y="2055813"/>
            <a:ext cx="2286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5" name="Shape 115"/>
          <p:cNvCxnSpPr/>
          <p:nvPr/>
        </p:nvCxnSpPr>
        <p:spPr>
          <a:xfrm rot="-5400000">
            <a:off x="5334794" y="2817019"/>
            <a:ext cx="3048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5334000" y="58658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Shape 117"/>
          <p:cNvCxnSpPr/>
          <p:nvPr/>
        </p:nvCxnSpPr>
        <p:spPr>
          <a:xfrm rot="-5400000">
            <a:off x="5218907" y="1789906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Shape 118"/>
          <p:cNvCxnSpPr/>
          <p:nvPr/>
        </p:nvCxnSpPr>
        <p:spPr>
          <a:xfrm>
            <a:off x="5334000" y="3810000"/>
            <a:ext cx="3048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Shape 119"/>
          <p:cNvCxnSpPr/>
          <p:nvPr/>
        </p:nvCxnSpPr>
        <p:spPr>
          <a:xfrm rot="5400000">
            <a:off x="5408613" y="3886200"/>
            <a:ext cx="306388" cy="1539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 flipH="1" rot="-5400000">
            <a:off x="5257800" y="3886200"/>
            <a:ext cx="30480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Shape 121"/>
          <p:cNvCxnSpPr/>
          <p:nvPr/>
        </p:nvCxnSpPr>
        <p:spPr>
          <a:xfrm>
            <a:off x="5334000" y="4114800"/>
            <a:ext cx="3048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Shape 122"/>
          <p:cNvCxnSpPr/>
          <p:nvPr/>
        </p:nvCxnSpPr>
        <p:spPr>
          <a:xfrm>
            <a:off x="5486400" y="4419600"/>
            <a:ext cx="3810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Shape 123"/>
          <p:cNvCxnSpPr/>
          <p:nvPr/>
        </p:nvCxnSpPr>
        <p:spPr>
          <a:xfrm>
            <a:off x="1517650" y="2959100"/>
            <a:ext cx="10668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1441450" y="2197100"/>
            <a:ext cx="10668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5" name="Shape 125"/>
          <p:cNvSpPr/>
          <p:nvPr/>
        </p:nvSpPr>
        <p:spPr>
          <a:xfrm>
            <a:off x="1060450" y="15875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6" name="Shape 126"/>
          <p:cNvCxnSpPr/>
          <p:nvPr/>
        </p:nvCxnSpPr>
        <p:spPr>
          <a:xfrm rot="5400000">
            <a:off x="15938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 rot="5400000">
            <a:off x="14414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Shape 128"/>
          <p:cNvCxnSpPr/>
          <p:nvPr/>
        </p:nvCxnSpPr>
        <p:spPr>
          <a:xfrm rot="5400000">
            <a:off x="17462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Shape 129"/>
          <p:cNvCxnSpPr/>
          <p:nvPr/>
        </p:nvCxnSpPr>
        <p:spPr>
          <a:xfrm rot="5400000">
            <a:off x="18986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Shape 130"/>
          <p:cNvCxnSpPr/>
          <p:nvPr/>
        </p:nvCxnSpPr>
        <p:spPr>
          <a:xfrm rot="5400000">
            <a:off x="20510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Shape 131"/>
          <p:cNvCxnSpPr/>
          <p:nvPr/>
        </p:nvCxnSpPr>
        <p:spPr>
          <a:xfrm rot="5400000">
            <a:off x="22034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Shape 132"/>
          <p:cNvCxnSpPr/>
          <p:nvPr/>
        </p:nvCxnSpPr>
        <p:spPr>
          <a:xfrm rot="5400000">
            <a:off x="23558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Shape 133"/>
          <p:cNvCxnSpPr/>
          <p:nvPr/>
        </p:nvCxnSpPr>
        <p:spPr>
          <a:xfrm rot="5400000">
            <a:off x="2508250" y="1587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Shape 134"/>
          <p:cNvCxnSpPr/>
          <p:nvPr/>
        </p:nvCxnSpPr>
        <p:spPr>
          <a:xfrm rot="5400000">
            <a:off x="12128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Shape 135"/>
          <p:cNvCxnSpPr/>
          <p:nvPr/>
        </p:nvCxnSpPr>
        <p:spPr>
          <a:xfrm rot="5400000">
            <a:off x="13652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Shape 136"/>
          <p:cNvCxnSpPr/>
          <p:nvPr/>
        </p:nvCxnSpPr>
        <p:spPr>
          <a:xfrm rot="5400000">
            <a:off x="15176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Shape 137"/>
          <p:cNvCxnSpPr/>
          <p:nvPr/>
        </p:nvCxnSpPr>
        <p:spPr>
          <a:xfrm rot="5400000">
            <a:off x="16700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Shape 138"/>
          <p:cNvCxnSpPr/>
          <p:nvPr/>
        </p:nvCxnSpPr>
        <p:spPr>
          <a:xfrm rot="5400000">
            <a:off x="18224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Shape 139"/>
          <p:cNvCxnSpPr/>
          <p:nvPr/>
        </p:nvCxnSpPr>
        <p:spPr>
          <a:xfrm rot="5400000">
            <a:off x="19748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Shape 140"/>
          <p:cNvCxnSpPr/>
          <p:nvPr/>
        </p:nvCxnSpPr>
        <p:spPr>
          <a:xfrm rot="5400000">
            <a:off x="2127250" y="31115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Shape 141"/>
          <p:cNvCxnSpPr/>
          <p:nvPr/>
        </p:nvCxnSpPr>
        <p:spPr>
          <a:xfrm>
            <a:off x="6934200" y="5078413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Shape 142"/>
          <p:cNvCxnSpPr/>
          <p:nvPr/>
        </p:nvCxnSpPr>
        <p:spPr>
          <a:xfrm rot="5400000">
            <a:off x="7467601" y="5305425"/>
            <a:ext cx="152400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Shape 143"/>
          <p:cNvCxnSpPr/>
          <p:nvPr/>
        </p:nvCxnSpPr>
        <p:spPr>
          <a:xfrm>
            <a:off x="7543800" y="4772025"/>
            <a:ext cx="3048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Shape 144"/>
          <p:cNvCxnSpPr/>
          <p:nvPr/>
        </p:nvCxnSpPr>
        <p:spPr>
          <a:xfrm flipH="1">
            <a:off x="7543800" y="50784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5" name="Shape 145"/>
          <p:cNvCxnSpPr/>
          <p:nvPr/>
        </p:nvCxnSpPr>
        <p:spPr>
          <a:xfrm rot="-5400000">
            <a:off x="7582694" y="5649119"/>
            <a:ext cx="5334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Shape 146"/>
          <p:cNvCxnSpPr/>
          <p:nvPr/>
        </p:nvCxnSpPr>
        <p:spPr>
          <a:xfrm>
            <a:off x="7696200" y="59166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Shape 147"/>
          <p:cNvCxnSpPr/>
          <p:nvPr/>
        </p:nvCxnSpPr>
        <p:spPr>
          <a:xfrm rot="5400000">
            <a:off x="7429501" y="5038725"/>
            <a:ext cx="76200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Shape 148"/>
          <p:cNvCxnSpPr/>
          <p:nvPr/>
        </p:nvCxnSpPr>
        <p:spPr>
          <a:xfrm rot="5400000">
            <a:off x="7468394" y="5077619"/>
            <a:ext cx="1524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Shape 149"/>
          <p:cNvCxnSpPr/>
          <p:nvPr/>
        </p:nvCxnSpPr>
        <p:spPr>
          <a:xfrm>
            <a:off x="7543800" y="53832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Shape 150"/>
          <p:cNvCxnSpPr/>
          <p:nvPr/>
        </p:nvCxnSpPr>
        <p:spPr>
          <a:xfrm rot="-5400000">
            <a:off x="7466807" y="4849019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Shape 151"/>
          <p:cNvCxnSpPr/>
          <p:nvPr/>
        </p:nvCxnSpPr>
        <p:spPr>
          <a:xfrm rot="-5400000">
            <a:off x="7123907" y="4048919"/>
            <a:ext cx="1447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Shape 152"/>
          <p:cNvCxnSpPr/>
          <p:nvPr/>
        </p:nvCxnSpPr>
        <p:spPr>
          <a:xfrm>
            <a:off x="6934200" y="3021013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Shape 153"/>
          <p:cNvCxnSpPr/>
          <p:nvPr/>
        </p:nvCxnSpPr>
        <p:spPr>
          <a:xfrm rot="5400000">
            <a:off x="7466807" y="3248819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Shape 154"/>
          <p:cNvCxnSpPr/>
          <p:nvPr/>
        </p:nvCxnSpPr>
        <p:spPr>
          <a:xfrm>
            <a:off x="7543800" y="27162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Shape 155"/>
          <p:cNvCxnSpPr/>
          <p:nvPr/>
        </p:nvCxnSpPr>
        <p:spPr>
          <a:xfrm>
            <a:off x="7543800" y="30210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6" name="Shape 156"/>
          <p:cNvCxnSpPr/>
          <p:nvPr/>
        </p:nvCxnSpPr>
        <p:spPr>
          <a:xfrm rot="-5400000">
            <a:off x="7581107" y="2448719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 flipH="1" rot="10800000">
            <a:off x="5372100" y="1473200"/>
            <a:ext cx="266700" cy="809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 rot="5400000">
            <a:off x="7428707" y="2982119"/>
            <a:ext cx="76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 rot="5400000">
            <a:off x="7466807" y="3020219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Shape 160"/>
          <p:cNvCxnSpPr/>
          <p:nvPr/>
        </p:nvCxnSpPr>
        <p:spPr>
          <a:xfrm>
            <a:off x="7543800" y="33258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Shape 161"/>
          <p:cNvCxnSpPr/>
          <p:nvPr/>
        </p:nvCxnSpPr>
        <p:spPr>
          <a:xfrm rot="-5400000">
            <a:off x="7466807" y="2791619"/>
            <a:ext cx="152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Shape 162"/>
          <p:cNvCxnSpPr/>
          <p:nvPr/>
        </p:nvCxnSpPr>
        <p:spPr>
          <a:xfrm rot="-5400000">
            <a:off x="5904707" y="4048919"/>
            <a:ext cx="2057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Shape 163"/>
          <p:cNvCxnSpPr/>
          <p:nvPr/>
        </p:nvCxnSpPr>
        <p:spPr>
          <a:xfrm>
            <a:off x="6629400" y="40878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Shape 164"/>
          <p:cNvCxnSpPr/>
          <p:nvPr/>
        </p:nvCxnSpPr>
        <p:spPr>
          <a:xfrm flipH="1" rot="10800000">
            <a:off x="7683500" y="2144713"/>
            <a:ext cx="311150" cy="8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Shape 165"/>
          <p:cNvCxnSpPr/>
          <p:nvPr/>
        </p:nvCxnSpPr>
        <p:spPr>
          <a:xfrm>
            <a:off x="7848600" y="4087813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 rot="-5400000">
            <a:off x="7695407" y="2867819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 rot="5400000">
            <a:off x="7696201" y="5229225"/>
            <a:ext cx="304800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Shape 168"/>
          <p:cNvSpPr/>
          <p:nvPr/>
        </p:nvSpPr>
        <p:spPr>
          <a:xfrm flipH="1" rot="10800000">
            <a:off x="7816850" y="4056063"/>
            <a:ext cx="88900" cy="87312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/>
          <p:nvPr/>
        </p:nvSpPr>
        <p:spPr>
          <a:xfrm flipH="1" rot="10800000">
            <a:off x="6883400" y="4057650"/>
            <a:ext cx="88900" cy="87313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/>
          <p:nvPr/>
        </p:nvSpPr>
        <p:spPr>
          <a:xfrm flipH="1" rot="10800000">
            <a:off x="5461000" y="4408488"/>
            <a:ext cx="88900" cy="87312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1" name="Shape 171"/>
          <p:cNvCxnSpPr/>
          <p:nvPr/>
        </p:nvCxnSpPr>
        <p:spPr>
          <a:xfrm>
            <a:off x="927100" y="3695700"/>
            <a:ext cx="32893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2" name="Shape 172"/>
          <p:cNvCxnSpPr/>
          <p:nvPr/>
        </p:nvCxnSpPr>
        <p:spPr>
          <a:xfrm flipH="1" rot="5400000">
            <a:off x="-361950" y="2406650"/>
            <a:ext cx="2533650" cy="44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73" name="Shape 17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4" name="Shape 17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 cap="none" strike="noStrike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>
            <p:ph idx="1" type="subTitle"/>
          </p:nvPr>
        </p:nvSpPr>
        <p:spPr>
          <a:xfrm>
            <a:off x="527050" y="584200"/>
            <a:ext cx="8229600" cy="578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ТАБЛИЦА НА СТОЙНОСТИТЕ НА СИГНАЛИТЕ ПРИ РАБОТА НА SRAM ПАМЕТИ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8" name="Shape 758"/>
          <p:cNvGraphicFramePr/>
          <p:nvPr/>
        </p:nvGraphicFramePr>
        <p:xfrm>
          <a:off x="393700" y="20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{054A6C77-3EC7-452D-84F0-13FF2DCB71B3}</a:tableStyleId>
              </a:tblPr>
              <a:tblGrid>
                <a:gridCol w="1377950"/>
                <a:gridCol w="1377950"/>
                <a:gridCol w="1377950"/>
                <a:gridCol w="1377950"/>
                <a:gridCol w="1377950"/>
                <a:gridCol w="1555750"/>
              </a:tblGrid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ADDR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CS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R/W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FFFFFF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 IN / OUT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630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Неизбрана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Hi 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Read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VALID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 OUT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  <a:tr h="630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Write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VALID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DATA IN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0D8E8"/>
                    </a:solidFill>
                  </a:tcPr>
                </a:tc>
              </a:tr>
              <a:tr h="630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Standby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 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bg-BG" sz="1800" u="none" cap="none" strike="noStrike">
                          <a:solidFill>
                            <a:srgbClr val="000000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Hi Z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59" name="Shape 75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60" name="Shape 76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idx="1" type="subTitle"/>
          </p:nvPr>
        </p:nvSpPr>
        <p:spPr>
          <a:xfrm>
            <a:off x="606425" y="533400"/>
            <a:ext cx="8229600" cy="569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РЕЖИМИ НА РАБОТА НА ПАМЕТИ С НЕПОСРЕДСТВЕН ДОСТЪП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четене от паметта: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1. липсва режим на изтриване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      /новата информация се записва 			                       направо върху старата/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1.  AN (ADDR) – адрес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2.  R/W – четене / запис  (R/W=1)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3.  CS – избор на схема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4.  DATA OUT – данни в изхода.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τ</a:t>
            </a:r>
            <a:r>
              <a:rPr b="0" baseline="-2500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време на достъп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(Access time)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валидност на данните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t</a:t>
            </a:r>
          </a:p>
        </p:txBody>
      </p:sp>
      <p:grpSp>
        <p:nvGrpSpPr>
          <p:cNvPr id="767" name="Shape 767"/>
          <p:cNvGrpSpPr/>
          <p:nvPr/>
        </p:nvGrpSpPr>
        <p:grpSpPr>
          <a:xfrm>
            <a:off x="323850" y="2422525"/>
            <a:ext cx="4497388" cy="3956050"/>
            <a:chOff x="1040" y="7140"/>
            <a:chExt cx="5275" cy="5235"/>
          </a:xfrm>
        </p:grpSpPr>
        <p:grpSp>
          <p:nvGrpSpPr>
            <p:cNvPr id="768" name="Shape 768"/>
            <p:cNvGrpSpPr/>
            <p:nvPr/>
          </p:nvGrpSpPr>
          <p:grpSpPr>
            <a:xfrm>
              <a:off x="1845" y="7305"/>
              <a:ext cx="4385" cy="675"/>
              <a:chOff x="1845" y="7305"/>
              <a:chExt cx="3839" cy="675"/>
            </a:xfrm>
          </p:grpSpPr>
          <p:cxnSp>
            <p:nvCxnSpPr>
              <p:cNvPr id="769" name="Shape 769"/>
              <p:cNvCxnSpPr/>
              <p:nvPr/>
            </p:nvCxnSpPr>
            <p:spPr>
              <a:xfrm>
                <a:off x="1845" y="7695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0" name="Shape 770"/>
              <p:cNvCxnSpPr/>
              <p:nvPr/>
            </p:nvCxnSpPr>
            <p:spPr>
              <a:xfrm>
                <a:off x="5039" y="7680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1" name="Shape 771"/>
              <p:cNvCxnSpPr/>
              <p:nvPr/>
            </p:nvCxnSpPr>
            <p:spPr>
              <a:xfrm>
                <a:off x="2730" y="7305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2" name="Shape 772"/>
              <p:cNvCxnSpPr/>
              <p:nvPr/>
            </p:nvCxnSpPr>
            <p:spPr>
              <a:xfrm>
                <a:off x="2730" y="7980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3" name="Shape 773"/>
              <p:cNvCxnSpPr/>
              <p:nvPr/>
            </p:nvCxnSpPr>
            <p:spPr>
              <a:xfrm>
                <a:off x="2490" y="7695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4" name="Shape 774"/>
              <p:cNvCxnSpPr/>
              <p:nvPr/>
            </p:nvCxnSpPr>
            <p:spPr>
              <a:xfrm>
                <a:off x="4784" y="7305"/>
                <a:ext cx="240" cy="3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" name="Shape 775"/>
              <p:cNvCxnSpPr/>
              <p:nvPr/>
            </p:nvCxnSpPr>
            <p:spPr>
              <a:xfrm flipH="1" rot="10800000">
                <a:off x="2490" y="7305"/>
                <a:ext cx="241" cy="3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" name="Shape 776"/>
              <p:cNvCxnSpPr/>
              <p:nvPr/>
            </p:nvCxnSpPr>
            <p:spPr>
              <a:xfrm flipH="1" rot="10800000">
                <a:off x="4796" y="7695"/>
                <a:ext cx="230" cy="2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7" name="Shape 777"/>
            <p:cNvGrpSpPr/>
            <p:nvPr/>
          </p:nvGrpSpPr>
          <p:grpSpPr>
            <a:xfrm>
              <a:off x="1845" y="8535"/>
              <a:ext cx="4385" cy="391"/>
              <a:chOff x="1845" y="8535"/>
              <a:chExt cx="4019" cy="391"/>
            </a:xfrm>
          </p:grpSpPr>
          <p:cxnSp>
            <p:nvCxnSpPr>
              <p:cNvPr id="778" name="Shape 778"/>
              <p:cNvCxnSpPr/>
              <p:nvPr/>
            </p:nvCxnSpPr>
            <p:spPr>
              <a:xfrm>
                <a:off x="1845" y="8925"/>
                <a:ext cx="82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9" name="Shape 779"/>
              <p:cNvCxnSpPr/>
              <p:nvPr/>
            </p:nvCxnSpPr>
            <p:spPr>
              <a:xfrm>
                <a:off x="5219" y="8910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0" name="Shape 780"/>
              <p:cNvCxnSpPr/>
              <p:nvPr/>
            </p:nvCxnSpPr>
            <p:spPr>
              <a:xfrm>
                <a:off x="2910" y="8535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1" name="Shape 781"/>
              <p:cNvCxnSpPr/>
              <p:nvPr/>
            </p:nvCxnSpPr>
            <p:spPr>
              <a:xfrm>
                <a:off x="4964" y="8535"/>
                <a:ext cx="240" cy="3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2" name="Shape 782"/>
              <p:cNvCxnSpPr/>
              <p:nvPr/>
            </p:nvCxnSpPr>
            <p:spPr>
              <a:xfrm flipH="1" rot="10800000">
                <a:off x="2670" y="8535"/>
                <a:ext cx="241" cy="3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83" name="Shape 783"/>
            <p:cNvGrpSpPr/>
            <p:nvPr/>
          </p:nvGrpSpPr>
          <p:grpSpPr>
            <a:xfrm>
              <a:off x="3450" y="10830"/>
              <a:ext cx="2256" cy="690"/>
              <a:chOff x="3225" y="9810"/>
              <a:chExt cx="3839" cy="690"/>
            </a:xfrm>
          </p:grpSpPr>
          <p:cxnSp>
            <p:nvCxnSpPr>
              <p:cNvPr id="784" name="Shape 784"/>
              <p:cNvCxnSpPr/>
              <p:nvPr/>
            </p:nvCxnSpPr>
            <p:spPr>
              <a:xfrm>
                <a:off x="3225" y="10200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5" name="Shape 785"/>
              <p:cNvCxnSpPr/>
              <p:nvPr/>
            </p:nvCxnSpPr>
            <p:spPr>
              <a:xfrm>
                <a:off x="6419" y="10185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6" name="Shape 786"/>
              <p:cNvCxnSpPr/>
              <p:nvPr/>
            </p:nvCxnSpPr>
            <p:spPr>
              <a:xfrm>
                <a:off x="4110" y="9810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7" name="Shape 787"/>
              <p:cNvCxnSpPr/>
              <p:nvPr/>
            </p:nvCxnSpPr>
            <p:spPr>
              <a:xfrm>
                <a:off x="4110" y="10485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8" name="Shape 788"/>
              <p:cNvCxnSpPr/>
              <p:nvPr/>
            </p:nvCxnSpPr>
            <p:spPr>
              <a:xfrm>
                <a:off x="3870" y="10200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9" name="Shape 789"/>
              <p:cNvCxnSpPr/>
              <p:nvPr/>
            </p:nvCxnSpPr>
            <p:spPr>
              <a:xfrm>
                <a:off x="6164" y="9810"/>
                <a:ext cx="240" cy="3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0" name="Shape 790"/>
              <p:cNvCxnSpPr/>
              <p:nvPr/>
            </p:nvCxnSpPr>
            <p:spPr>
              <a:xfrm flipH="1" rot="10800000">
                <a:off x="3870" y="9810"/>
                <a:ext cx="241" cy="3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1" name="Shape 791"/>
              <p:cNvCxnSpPr/>
              <p:nvPr/>
            </p:nvCxnSpPr>
            <p:spPr>
              <a:xfrm flipH="1" rot="10800000">
                <a:off x="6165" y="10200"/>
                <a:ext cx="241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92" name="Shape 792"/>
            <p:cNvCxnSpPr/>
            <p:nvPr/>
          </p:nvCxnSpPr>
          <p:spPr>
            <a:xfrm>
              <a:off x="1845" y="11220"/>
              <a:ext cx="193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93" name="Shape 793"/>
            <p:cNvGrpSpPr/>
            <p:nvPr/>
          </p:nvGrpSpPr>
          <p:grpSpPr>
            <a:xfrm>
              <a:off x="1761" y="9675"/>
              <a:ext cx="4554" cy="390"/>
              <a:chOff x="1638" y="9765"/>
              <a:chExt cx="4499" cy="300"/>
            </a:xfrm>
          </p:grpSpPr>
          <p:cxnSp>
            <p:nvCxnSpPr>
              <p:cNvPr id="794" name="Shape 794"/>
              <p:cNvCxnSpPr/>
              <p:nvPr/>
            </p:nvCxnSpPr>
            <p:spPr>
              <a:xfrm>
                <a:off x="3001" y="10065"/>
                <a:ext cx="20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5" name="Shape 795"/>
              <p:cNvCxnSpPr/>
              <p:nvPr/>
            </p:nvCxnSpPr>
            <p:spPr>
              <a:xfrm>
                <a:off x="2761" y="9780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6" name="Shape 796"/>
              <p:cNvCxnSpPr/>
              <p:nvPr/>
            </p:nvCxnSpPr>
            <p:spPr>
              <a:xfrm flipH="1" rot="10800000">
                <a:off x="5073" y="9765"/>
                <a:ext cx="241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" name="Shape 797"/>
              <p:cNvCxnSpPr/>
              <p:nvPr/>
            </p:nvCxnSpPr>
            <p:spPr>
              <a:xfrm>
                <a:off x="5319" y="9765"/>
                <a:ext cx="8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8" name="Shape 798"/>
              <p:cNvCxnSpPr/>
              <p:nvPr/>
            </p:nvCxnSpPr>
            <p:spPr>
              <a:xfrm flipH="1" rot="10800000">
                <a:off x="1638" y="9766"/>
                <a:ext cx="1121" cy="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99" name="Shape 799"/>
            <p:cNvCxnSpPr/>
            <p:nvPr/>
          </p:nvCxnSpPr>
          <p:spPr>
            <a:xfrm>
              <a:off x="2580" y="7140"/>
              <a:ext cx="2" cy="489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Shape 800"/>
            <p:cNvCxnSpPr/>
            <p:nvPr/>
          </p:nvCxnSpPr>
          <p:spPr>
            <a:xfrm>
              <a:off x="5493" y="7305"/>
              <a:ext cx="0" cy="4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Shape 801"/>
            <p:cNvCxnSpPr/>
            <p:nvPr/>
          </p:nvCxnSpPr>
          <p:spPr>
            <a:xfrm>
              <a:off x="3828" y="11220"/>
              <a:ext cx="1" cy="9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802" name="Shape 802"/>
            <p:cNvSpPr txBox="1"/>
            <p:nvPr/>
          </p:nvSpPr>
          <p:spPr>
            <a:xfrm>
              <a:off x="4219" y="10877"/>
              <a:ext cx="1257" cy="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VALID DATA</a:t>
              </a:r>
            </a:p>
          </p:txBody>
        </p:sp>
        <p:sp>
          <p:nvSpPr>
            <p:cNvPr id="803" name="Shape 803"/>
            <p:cNvSpPr txBox="1"/>
            <p:nvPr/>
          </p:nvSpPr>
          <p:spPr>
            <a:xfrm>
              <a:off x="2762" y="11832"/>
              <a:ext cx="868" cy="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20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τ</a:t>
              </a:r>
              <a:r>
                <a:rPr baseline="-25000" lang="bg-BG" sz="20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</a:t>
              </a: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04" name="Shape 804"/>
            <p:cNvSpPr txBox="1"/>
            <p:nvPr/>
          </p:nvSpPr>
          <p:spPr>
            <a:xfrm>
              <a:off x="1040" y="7278"/>
              <a:ext cx="721" cy="4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AN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OUT</a:t>
              </a:r>
            </a:p>
          </p:txBody>
        </p:sp>
        <p:cxnSp>
          <p:nvCxnSpPr>
            <p:cNvPr id="805" name="Shape 805"/>
            <p:cNvCxnSpPr/>
            <p:nvPr/>
          </p:nvCxnSpPr>
          <p:spPr>
            <a:xfrm>
              <a:off x="2597" y="11910"/>
              <a:ext cx="119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806" name="Shape 806"/>
            <p:cNvCxnSpPr/>
            <p:nvPr/>
          </p:nvCxnSpPr>
          <p:spPr>
            <a:xfrm>
              <a:off x="1384" y="9375"/>
              <a:ext cx="19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Shape 807"/>
            <p:cNvCxnSpPr/>
            <p:nvPr/>
          </p:nvCxnSpPr>
          <p:spPr>
            <a:xfrm>
              <a:off x="1438" y="8552"/>
              <a:ext cx="19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8" name="Shape 808"/>
          <p:cNvCxnSpPr/>
          <p:nvPr/>
        </p:nvCxnSpPr>
        <p:spPr>
          <a:xfrm>
            <a:off x="5811838" y="2830513"/>
            <a:ext cx="16033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9" name="Shape 809"/>
          <p:cNvCxnSpPr/>
          <p:nvPr/>
        </p:nvCxnSpPr>
        <p:spPr>
          <a:xfrm>
            <a:off x="5676900" y="3165475"/>
            <a:ext cx="16033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0" name="Shape 810"/>
          <p:cNvCxnSpPr/>
          <p:nvPr/>
        </p:nvCxnSpPr>
        <p:spPr>
          <a:xfrm>
            <a:off x="8148638" y="2841625"/>
            <a:ext cx="16192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1" name="Shape 811"/>
          <p:cNvCxnSpPr/>
          <p:nvPr/>
        </p:nvCxnSpPr>
        <p:spPr>
          <a:xfrm>
            <a:off x="1193800" y="5740400"/>
            <a:ext cx="377825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812" name="Shape 812"/>
          <p:cNvCxnSpPr/>
          <p:nvPr/>
        </p:nvCxnSpPr>
        <p:spPr>
          <a:xfrm flipH="1" rot="5400000">
            <a:off x="-850900" y="3695700"/>
            <a:ext cx="4044950" cy="44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813" name="Shape 81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4" name="Shape 81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/>
          <p:nvPr>
            <p:ph idx="1" type="subTitle"/>
          </p:nvPr>
        </p:nvSpPr>
        <p:spPr>
          <a:xfrm>
            <a:off x="533400" y="819150"/>
            <a:ext cx="8229600" cy="545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запис в паметта: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1.  AN – адрес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2.  R/W – четене / запис  (R/W=0)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3.  CS – избор на схема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4.  DATA IN – записани данни.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! стробиране на данните по CS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</a:t>
            </a:r>
          </a:p>
        </p:txBody>
      </p:sp>
      <p:grpSp>
        <p:nvGrpSpPr>
          <p:cNvPr id="821" name="Shape 821"/>
          <p:cNvGrpSpPr/>
          <p:nvPr/>
        </p:nvGrpSpPr>
        <p:grpSpPr>
          <a:xfrm>
            <a:off x="304800" y="1339850"/>
            <a:ext cx="4400550" cy="4400550"/>
            <a:chOff x="6214" y="7124"/>
            <a:chExt cx="5061" cy="4890"/>
          </a:xfrm>
        </p:grpSpPr>
        <p:grpSp>
          <p:nvGrpSpPr>
            <p:cNvPr id="822" name="Shape 822"/>
            <p:cNvGrpSpPr/>
            <p:nvPr/>
          </p:nvGrpSpPr>
          <p:grpSpPr>
            <a:xfrm>
              <a:off x="6715" y="7289"/>
              <a:ext cx="4385" cy="690"/>
              <a:chOff x="1845" y="7305"/>
              <a:chExt cx="3839" cy="690"/>
            </a:xfrm>
          </p:grpSpPr>
          <p:cxnSp>
            <p:nvCxnSpPr>
              <p:cNvPr id="823" name="Shape 823"/>
              <p:cNvCxnSpPr/>
              <p:nvPr/>
            </p:nvCxnSpPr>
            <p:spPr>
              <a:xfrm>
                <a:off x="1845" y="7695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4" name="Shape 824"/>
              <p:cNvCxnSpPr/>
              <p:nvPr/>
            </p:nvCxnSpPr>
            <p:spPr>
              <a:xfrm>
                <a:off x="5039" y="7680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5" name="Shape 825"/>
              <p:cNvCxnSpPr/>
              <p:nvPr/>
            </p:nvCxnSpPr>
            <p:spPr>
              <a:xfrm>
                <a:off x="2730" y="7305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6" name="Shape 826"/>
              <p:cNvCxnSpPr/>
              <p:nvPr/>
            </p:nvCxnSpPr>
            <p:spPr>
              <a:xfrm>
                <a:off x="2730" y="7980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7" name="Shape 827"/>
              <p:cNvCxnSpPr/>
              <p:nvPr/>
            </p:nvCxnSpPr>
            <p:spPr>
              <a:xfrm>
                <a:off x="2490" y="7695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8" name="Shape 828"/>
              <p:cNvCxnSpPr/>
              <p:nvPr/>
            </p:nvCxnSpPr>
            <p:spPr>
              <a:xfrm>
                <a:off x="4784" y="7305"/>
                <a:ext cx="240" cy="3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9" name="Shape 829"/>
              <p:cNvCxnSpPr/>
              <p:nvPr/>
            </p:nvCxnSpPr>
            <p:spPr>
              <a:xfrm flipH="1" rot="10800000">
                <a:off x="2490" y="7305"/>
                <a:ext cx="241" cy="3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0" name="Shape 830"/>
              <p:cNvCxnSpPr/>
              <p:nvPr/>
            </p:nvCxnSpPr>
            <p:spPr>
              <a:xfrm flipH="1" rot="10800000">
                <a:off x="4785" y="7695"/>
                <a:ext cx="241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31" name="Shape 831"/>
            <p:cNvGrpSpPr/>
            <p:nvPr/>
          </p:nvGrpSpPr>
          <p:grpSpPr>
            <a:xfrm>
              <a:off x="7393" y="10814"/>
              <a:ext cx="3302" cy="690"/>
              <a:chOff x="3225" y="9810"/>
              <a:chExt cx="3839" cy="690"/>
            </a:xfrm>
          </p:grpSpPr>
          <p:cxnSp>
            <p:nvCxnSpPr>
              <p:cNvPr id="832" name="Shape 832"/>
              <p:cNvCxnSpPr/>
              <p:nvPr/>
            </p:nvCxnSpPr>
            <p:spPr>
              <a:xfrm>
                <a:off x="3225" y="10200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3" name="Shape 833"/>
              <p:cNvCxnSpPr/>
              <p:nvPr/>
            </p:nvCxnSpPr>
            <p:spPr>
              <a:xfrm>
                <a:off x="6419" y="10185"/>
                <a:ext cx="64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4" name="Shape 834"/>
              <p:cNvCxnSpPr/>
              <p:nvPr/>
            </p:nvCxnSpPr>
            <p:spPr>
              <a:xfrm>
                <a:off x="4110" y="9810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5" name="Shape 835"/>
              <p:cNvCxnSpPr/>
              <p:nvPr/>
            </p:nvCxnSpPr>
            <p:spPr>
              <a:xfrm>
                <a:off x="4110" y="10485"/>
                <a:ext cx="205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6" name="Shape 836"/>
              <p:cNvCxnSpPr/>
              <p:nvPr/>
            </p:nvCxnSpPr>
            <p:spPr>
              <a:xfrm>
                <a:off x="3870" y="10200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7" name="Shape 837"/>
              <p:cNvCxnSpPr/>
              <p:nvPr/>
            </p:nvCxnSpPr>
            <p:spPr>
              <a:xfrm>
                <a:off x="6164" y="9810"/>
                <a:ext cx="240" cy="3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" name="Shape 838"/>
              <p:cNvCxnSpPr/>
              <p:nvPr/>
            </p:nvCxnSpPr>
            <p:spPr>
              <a:xfrm flipH="1" rot="10800000">
                <a:off x="3870" y="9810"/>
                <a:ext cx="241" cy="3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9" name="Shape 839"/>
              <p:cNvCxnSpPr/>
              <p:nvPr/>
            </p:nvCxnSpPr>
            <p:spPr>
              <a:xfrm flipH="1" rot="10800000">
                <a:off x="6165" y="10200"/>
                <a:ext cx="241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840" name="Shape 840"/>
            <p:cNvCxnSpPr/>
            <p:nvPr/>
          </p:nvCxnSpPr>
          <p:spPr>
            <a:xfrm>
              <a:off x="6879" y="11222"/>
              <a:ext cx="1073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41" name="Shape 841"/>
            <p:cNvGrpSpPr/>
            <p:nvPr/>
          </p:nvGrpSpPr>
          <p:grpSpPr>
            <a:xfrm>
              <a:off x="6903" y="9659"/>
              <a:ext cx="4372" cy="390"/>
              <a:chOff x="1943" y="9765"/>
              <a:chExt cx="4194" cy="300"/>
            </a:xfrm>
          </p:grpSpPr>
          <p:cxnSp>
            <p:nvCxnSpPr>
              <p:cNvPr id="842" name="Shape 842"/>
              <p:cNvCxnSpPr/>
              <p:nvPr/>
            </p:nvCxnSpPr>
            <p:spPr>
              <a:xfrm>
                <a:off x="3001" y="10065"/>
                <a:ext cx="20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3" name="Shape 843"/>
              <p:cNvCxnSpPr/>
              <p:nvPr/>
            </p:nvCxnSpPr>
            <p:spPr>
              <a:xfrm>
                <a:off x="2761" y="9780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4" name="Shape 844"/>
              <p:cNvCxnSpPr/>
              <p:nvPr/>
            </p:nvCxnSpPr>
            <p:spPr>
              <a:xfrm flipH="1" rot="10800000">
                <a:off x="5073" y="9765"/>
                <a:ext cx="241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5" name="Shape 845"/>
              <p:cNvCxnSpPr/>
              <p:nvPr/>
            </p:nvCxnSpPr>
            <p:spPr>
              <a:xfrm>
                <a:off x="5319" y="9765"/>
                <a:ext cx="8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6" name="Shape 846"/>
              <p:cNvCxnSpPr/>
              <p:nvPr/>
            </p:nvCxnSpPr>
            <p:spPr>
              <a:xfrm>
                <a:off x="1943" y="9780"/>
                <a:ext cx="8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847" name="Shape 847"/>
            <p:cNvCxnSpPr/>
            <p:nvPr/>
          </p:nvCxnSpPr>
          <p:spPr>
            <a:xfrm>
              <a:off x="7450" y="7124"/>
              <a:ext cx="2" cy="489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Shape 848"/>
            <p:cNvCxnSpPr/>
            <p:nvPr/>
          </p:nvCxnSpPr>
          <p:spPr>
            <a:xfrm>
              <a:off x="10363" y="7289"/>
              <a:ext cx="0" cy="4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Shape 849"/>
            <p:cNvCxnSpPr/>
            <p:nvPr/>
          </p:nvCxnSpPr>
          <p:spPr>
            <a:xfrm rot="5400000">
              <a:off x="7142" y="10613"/>
              <a:ext cx="1518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850" name="Shape 850"/>
            <p:cNvSpPr txBox="1"/>
            <p:nvPr/>
          </p:nvSpPr>
          <p:spPr>
            <a:xfrm>
              <a:off x="8377" y="10991"/>
              <a:ext cx="1257" cy="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IN</a:t>
              </a:r>
            </a:p>
          </p:txBody>
        </p:sp>
        <p:sp>
          <p:nvSpPr>
            <p:cNvPr id="851" name="Shape 851"/>
            <p:cNvSpPr txBox="1"/>
            <p:nvPr/>
          </p:nvSpPr>
          <p:spPr>
            <a:xfrm>
              <a:off x="6214" y="7211"/>
              <a:ext cx="590" cy="4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AN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R/W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10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IN</a:t>
              </a:r>
            </a:p>
          </p:txBody>
        </p:sp>
        <p:cxnSp>
          <p:nvCxnSpPr>
            <p:cNvPr id="852" name="Shape 852"/>
            <p:cNvCxnSpPr/>
            <p:nvPr/>
          </p:nvCxnSpPr>
          <p:spPr>
            <a:xfrm>
              <a:off x="6582" y="9297"/>
              <a:ext cx="19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Shape 853"/>
            <p:cNvCxnSpPr/>
            <p:nvPr/>
          </p:nvCxnSpPr>
          <p:spPr>
            <a:xfrm>
              <a:off x="6572" y="8535"/>
              <a:ext cx="19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54" name="Shape 854"/>
            <p:cNvGrpSpPr/>
            <p:nvPr/>
          </p:nvGrpSpPr>
          <p:grpSpPr>
            <a:xfrm>
              <a:off x="6843" y="8445"/>
              <a:ext cx="4372" cy="390"/>
              <a:chOff x="1943" y="9765"/>
              <a:chExt cx="4194" cy="300"/>
            </a:xfrm>
          </p:grpSpPr>
          <p:cxnSp>
            <p:nvCxnSpPr>
              <p:cNvPr id="855" name="Shape 855"/>
              <p:cNvCxnSpPr/>
              <p:nvPr/>
            </p:nvCxnSpPr>
            <p:spPr>
              <a:xfrm>
                <a:off x="3001" y="10065"/>
                <a:ext cx="20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6" name="Shape 856"/>
              <p:cNvCxnSpPr/>
              <p:nvPr/>
            </p:nvCxnSpPr>
            <p:spPr>
              <a:xfrm>
                <a:off x="2761" y="9780"/>
                <a:ext cx="24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7" name="Shape 857"/>
              <p:cNvCxnSpPr/>
              <p:nvPr/>
            </p:nvCxnSpPr>
            <p:spPr>
              <a:xfrm flipH="1" rot="10800000">
                <a:off x="5073" y="9765"/>
                <a:ext cx="241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8" name="Shape 858"/>
              <p:cNvCxnSpPr/>
              <p:nvPr/>
            </p:nvCxnSpPr>
            <p:spPr>
              <a:xfrm>
                <a:off x="5319" y="9765"/>
                <a:ext cx="8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9" name="Shape 859"/>
              <p:cNvCxnSpPr/>
              <p:nvPr/>
            </p:nvCxnSpPr>
            <p:spPr>
              <a:xfrm>
                <a:off x="1943" y="9780"/>
                <a:ext cx="8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860" name="Shape 860"/>
          <p:cNvCxnSpPr/>
          <p:nvPr/>
        </p:nvCxnSpPr>
        <p:spPr>
          <a:xfrm>
            <a:off x="5516563" y="2843213"/>
            <a:ext cx="169862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Shape 861"/>
          <p:cNvCxnSpPr/>
          <p:nvPr/>
        </p:nvCxnSpPr>
        <p:spPr>
          <a:xfrm>
            <a:off x="5651500" y="2484438"/>
            <a:ext cx="169863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2" name="Shape 862"/>
          <p:cNvCxnSpPr/>
          <p:nvPr/>
        </p:nvCxnSpPr>
        <p:spPr>
          <a:xfrm rot="10800000">
            <a:off x="7858125" y="2484438"/>
            <a:ext cx="1778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3" name="Shape 863"/>
          <p:cNvCxnSpPr/>
          <p:nvPr/>
        </p:nvCxnSpPr>
        <p:spPr>
          <a:xfrm>
            <a:off x="882650" y="5740400"/>
            <a:ext cx="377825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864" name="Shape 864"/>
          <p:cNvCxnSpPr/>
          <p:nvPr/>
        </p:nvCxnSpPr>
        <p:spPr>
          <a:xfrm flipH="1" rot="5400000">
            <a:off x="-1362075" y="3495675"/>
            <a:ext cx="4445000" cy="444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865" name="Shape 86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66" name="Shape 86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867" name="Shape 86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>
            <p:ph idx="1" type="subTitle"/>
          </p:nvPr>
        </p:nvSpPr>
        <p:spPr>
          <a:xfrm>
            <a:off x="96838" y="727075"/>
            <a:ext cx="8512175" cy="5214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“ЧЕТЕНЕ” В SRAM – ВД В ПРАКТИЧЕСКИ СТРУКТУРИ (FLOW 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THRU)</a:t>
            </a:r>
          </a:p>
        </p:txBody>
      </p:sp>
      <p:grpSp>
        <p:nvGrpSpPr>
          <p:cNvPr id="873" name="Shape 873"/>
          <p:cNvGrpSpPr/>
          <p:nvPr/>
        </p:nvGrpSpPr>
        <p:grpSpPr>
          <a:xfrm>
            <a:off x="701675" y="1117600"/>
            <a:ext cx="7680325" cy="5416550"/>
            <a:chOff x="506" y="1680"/>
            <a:chExt cx="10710" cy="8715"/>
          </a:xfrm>
        </p:grpSpPr>
        <p:sp>
          <p:nvSpPr>
            <p:cNvPr id="874" name="Shape 874"/>
            <p:cNvSpPr txBox="1"/>
            <p:nvPr/>
          </p:nvSpPr>
          <p:spPr>
            <a:xfrm>
              <a:off x="506" y="2176"/>
              <a:ext cx="1610" cy="8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	</a:t>
              </a:r>
            </a:p>
            <a:p>
              <a:pPr indent="0" lvl="0" marL="0" marR="0" rtl="0" algn="l"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WE  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OE      </a:t>
              </a:r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output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75" name="Shape 875"/>
            <p:cNvSpPr txBox="1"/>
            <p:nvPr/>
          </p:nvSpPr>
          <p:spPr>
            <a:xfrm>
              <a:off x="5288" y="9271"/>
              <a:ext cx="4883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DQ0	         DQ1           DQ2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876" name="Shape 876"/>
            <p:cNvSpPr txBox="1"/>
            <p:nvPr/>
          </p:nvSpPr>
          <p:spPr>
            <a:xfrm>
              <a:off x="3563" y="3795"/>
              <a:ext cx="7475" cy="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A0	        A1		  A2 	       A3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877" name="Shape 877"/>
            <p:cNvCxnSpPr/>
            <p:nvPr/>
          </p:nvCxnSpPr>
          <p:spPr>
            <a:xfrm>
              <a:off x="2479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8" name="Shape 878"/>
            <p:cNvCxnSpPr/>
            <p:nvPr/>
          </p:nvCxnSpPr>
          <p:spPr>
            <a:xfrm flipH="1" rot="10800000">
              <a:off x="2929" y="244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9" name="Shape 879"/>
            <p:cNvCxnSpPr/>
            <p:nvPr/>
          </p:nvCxnSpPr>
          <p:spPr>
            <a:xfrm>
              <a:off x="4110" y="245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0" name="Shape 880"/>
            <p:cNvCxnSpPr/>
            <p:nvPr/>
          </p:nvCxnSpPr>
          <p:spPr>
            <a:xfrm>
              <a:off x="3225" y="244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1" name="Shape 881"/>
            <p:cNvCxnSpPr/>
            <p:nvPr/>
          </p:nvCxnSpPr>
          <p:spPr>
            <a:xfrm>
              <a:off x="4406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2" name="Shape 882"/>
            <p:cNvCxnSpPr/>
            <p:nvPr/>
          </p:nvCxnSpPr>
          <p:spPr>
            <a:xfrm>
              <a:off x="4642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Shape 883"/>
            <p:cNvCxnSpPr/>
            <p:nvPr/>
          </p:nvCxnSpPr>
          <p:spPr>
            <a:xfrm flipH="1" rot="10800000">
              <a:off x="5092" y="244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4" name="Shape 884"/>
            <p:cNvCxnSpPr/>
            <p:nvPr/>
          </p:nvCxnSpPr>
          <p:spPr>
            <a:xfrm>
              <a:off x="6273" y="245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5" name="Shape 885"/>
            <p:cNvCxnSpPr/>
            <p:nvPr/>
          </p:nvCxnSpPr>
          <p:spPr>
            <a:xfrm>
              <a:off x="5388" y="244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6" name="Shape 886"/>
            <p:cNvCxnSpPr/>
            <p:nvPr/>
          </p:nvCxnSpPr>
          <p:spPr>
            <a:xfrm>
              <a:off x="6569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7" name="Shape 887"/>
            <p:cNvCxnSpPr/>
            <p:nvPr/>
          </p:nvCxnSpPr>
          <p:spPr>
            <a:xfrm>
              <a:off x="6731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8" name="Shape 888"/>
            <p:cNvCxnSpPr/>
            <p:nvPr/>
          </p:nvCxnSpPr>
          <p:spPr>
            <a:xfrm flipH="1" rot="10800000">
              <a:off x="7181" y="244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9" name="Shape 889"/>
            <p:cNvCxnSpPr/>
            <p:nvPr/>
          </p:nvCxnSpPr>
          <p:spPr>
            <a:xfrm>
              <a:off x="8362" y="245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Shape 890"/>
            <p:cNvCxnSpPr/>
            <p:nvPr/>
          </p:nvCxnSpPr>
          <p:spPr>
            <a:xfrm>
              <a:off x="7477" y="244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Shape 891"/>
            <p:cNvCxnSpPr/>
            <p:nvPr/>
          </p:nvCxnSpPr>
          <p:spPr>
            <a:xfrm>
              <a:off x="8658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Shape 892"/>
            <p:cNvCxnSpPr/>
            <p:nvPr/>
          </p:nvCxnSpPr>
          <p:spPr>
            <a:xfrm>
              <a:off x="8843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Shape 893"/>
            <p:cNvCxnSpPr/>
            <p:nvPr/>
          </p:nvCxnSpPr>
          <p:spPr>
            <a:xfrm flipH="1" rot="10800000">
              <a:off x="9293" y="244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4" name="Shape 894"/>
            <p:cNvCxnSpPr/>
            <p:nvPr/>
          </p:nvCxnSpPr>
          <p:spPr>
            <a:xfrm>
              <a:off x="10474" y="245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5" name="Shape 895"/>
            <p:cNvCxnSpPr/>
            <p:nvPr/>
          </p:nvCxnSpPr>
          <p:spPr>
            <a:xfrm>
              <a:off x="9589" y="244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6" name="Shape 896"/>
            <p:cNvCxnSpPr/>
            <p:nvPr/>
          </p:nvCxnSpPr>
          <p:spPr>
            <a:xfrm>
              <a:off x="10770" y="298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97" name="Shape 897"/>
            <p:cNvGrpSpPr/>
            <p:nvPr/>
          </p:nvGrpSpPr>
          <p:grpSpPr>
            <a:xfrm>
              <a:off x="1943" y="3645"/>
              <a:ext cx="2167" cy="704"/>
              <a:chOff x="1448" y="4185"/>
              <a:chExt cx="1642" cy="539"/>
            </a:xfrm>
          </p:grpSpPr>
          <p:cxnSp>
            <p:nvCxnSpPr>
              <p:cNvPr id="898" name="Shape 898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9" name="Shape 899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0" name="Shape 900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1" name="Shape 901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2" name="Shape 902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3" name="Shape 903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904" name="Shape 904"/>
            <p:cNvCxnSpPr/>
            <p:nvPr/>
          </p:nvCxnSpPr>
          <p:spPr>
            <a:xfrm>
              <a:off x="3084" y="1980"/>
              <a:ext cx="0" cy="8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905" name="Shape 905"/>
            <p:cNvCxnSpPr/>
            <p:nvPr/>
          </p:nvCxnSpPr>
          <p:spPr>
            <a:xfrm>
              <a:off x="5205" y="1980"/>
              <a:ext cx="1" cy="8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906" name="Shape 906"/>
            <p:cNvCxnSpPr/>
            <p:nvPr/>
          </p:nvCxnSpPr>
          <p:spPr>
            <a:xfrm>
              <a:off x="3115" y="2175"/>
              <a:ext cx="2033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907" name="Shape 907"/>
            <p:cNvCxnSpPr/>
            <p:nvPr/>
          </p:nvCxnSpPr>
          <p:spPr>
            <a:xfrm>
              <a:off x="1635" y="6957"/>
              <a:ext cx="652" cy="1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8" name="Shape 908"/>
            <p:cNvCxnSpPr/>
            <p:nvPr/>
          </p:nvCxnSpPr>
          <p:spPr>
            <a:xfrm flipH="1" rot="10800000">
              <a:off x="2172" y="6270"/>
              <a:ext cx="360" cy="70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9" name="Shape 909"/>
            <p:cNvCxnSpPr/>
            <p:nvPr/>
          </p:nvCxnSpPr>
          <p:spPr>
            <a:xfrm>
              <a:off x="2397" y="6255"/>
              <a:ext cx="107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0" name="Shape 910"/>
            <p:cNvCxnSpPr/>
            <p:nvPr/>
          </p:nvCxnSpPr>
          <p:spPr>
            <a:xfrm>
              <a:off x="7326" y="2175"/>
              <a:ext cx="0" cy="79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911" name="Shape 911"/>
            <p:cNvGrpSpPr/>
            <p:nvPr/>
          </p:nvGrpSpPr>
          <p:grpSpPr>
            <a:xfrm>
              <a:off x="3564" y="9120"/>
              <a:ext cx="2491" cy="689"/>
              <a:chOff x="1448" y="4185"/>
              <a:chExt cx="1642" cy="539"/>
            </a:xfrm>
          </p:grpSpPr>
          <p:cxnSp>
            <p:nvCxnSpPr>
              <p:cNvPr id="912" name="Shape 912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3" name="Shape 913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4" name="Shape 914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5" name="Shape 915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6" name="Shape 916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7" name="Shape 917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18" name="Shape 918"/>
            <p:cNvGrpSpPr/>
            <p:nvPr/>
          </p:nvGrpSpPr>
          <p:grpSpPr>
            <a:xfrm>
              <a:off x="5861" y="9120"/>
              <a:ext cx="2193" cy="674"/>
              <a:chOff x="1448" y="4185"/>
              <a:chExt cx="1642" cy="539"/>
            </a:xfrm>
          </p:grpSpPr>
          <p:cxnSp>
            <p:nvCxnSpPr>
              <p:cNvPr id="919" name="Shape 919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0" name="Shape 920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1" name="Shape 921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2" name="Shape 922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3" name="Shape 923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4" name="Shape 924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25" name="Shape 925"/>
            <p:cNvGrpSpPr/>
            <p:nvPr/>
          </p:nvGrpSpPr>
          <p:grpSpPr>
            <a:xfrm>
              <a:off x="7949" y="9120"/>
              <a:ext cx="2193" cy="659"/>
              <a:chOff x="1448" y="4185"/>
              <a:chExt cx="1642" cy="539"/>
            </a:xfrm>
          </p:grpSpPr>
          <p:cxnSp>
            <p:nvCxnSpPr>
              <p:cNvPr id="926" name="Shape 926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7" name="Shape 927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8" name="Shape 928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9" name="Shape 929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0" name="Shape 930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1" name="Shape 931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932" name="Shape 932"/>
            <p:cNvSpPr txBox="1"/>
            <p:nvPr/>
          </p:nvSpPr>
          <p:spPr>
            <a:xfrm>
              <a:off x="3098" y="1680"/>
              <a:ext cx="2080" cy="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 период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933" name="Shape 933"/>
            <p:cNvGrpSpPr/>
            <p:nvPr/>
          </p:nvGrpSpPr>
          <p:grpSpPr>
            <a:xfrm>
              <a:off x="4110" y="3645"/>
              <a:ext cx="2213" cy="689"/>
              <a:chOff x="1448" y="4185"/>
              <a:chExt cx="1642" cy="539"/>
            </a:xfrm>
          </p:grpSpPr>
          <p:cxnSp>
            <p:nvCxnSpPr>
              <p:cNvPr id="934" name="Shape 934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5" name="Shape 935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6" name="Shape 936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7" name="Shape 937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8" name="Shape 938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9" name="Shape 939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40" name="Shape 940"/>
            <p:cNvGrpSpPr/>
            <p:nvPr/>
          </p:nvGrpSpPr>
          <p:grpSpPr>
            <a:xfrm>
              <a:off x="6308" y="3645"/>
              <a:ext cx="2280" cy="670"/>
              <a:chOff x="1448" y="4185"/>
              <a:chExt cx="1642" cy="539"/>
            </a:xfrm>
          </p:grpSpPr>
          <p:cxnSp>
            <p:nvCxnSpPr>
              <p:cNvPr id="941" name="Shape 941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2" name="Shape 942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3" name="Shape 943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4" name="Shape 944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5" name="Shape 945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6" name="Shape 946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47" name="Shape 947"/>
            <p:cNvGrpSpPr/>
            <p:nvPr/>
          </p:nvGrpSpPr>
          <p:grpSpPr>
            <a:xfrm>
              <a:off x="8393" y="3645"/>
              <a:ext cx="2280" cy="654"/>
              <a:chOff x="1448" y="4185"/>
              <a:chExt cx="1642" cy="539"/>
            </a:xfrm>
          </p:grpSpPr>
          <p:cxnSp>
            <p:nvCxnSpPr>
              <p:cNvPr id="948" name="Shape 948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9" name="Shape 949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0" name="Shape 950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1" name="Shape 951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2" name="Shape 952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3" name="Shape 953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954" name="Shape 954"/>
            <p:cNvCxnSpPr/>
            <p:nvPr/>
          </p:nvCxnSpPr>
          <p:spPr>
            <a:xfrm>
              <a:off x="2421" y="5083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5" name="Shape 955"/>
            <p:cNvCxnSpPr/>
            <p:nvPr/>
          </p:nvCxnSpPr>
          <p:spPr>
            <a:xfrm>
              <a:off x="1913" y="5071"/>
              <a:ext cx="50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6" name="Shape 956"/>
            <p:cNvCxnSpPr/>
            <p:nvPr/>
          </p:nvCxnSpPr>
          <p:spPr>
            <a:xfrm>
              <a:off x="2743" y="5609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7" name="Shape 957"/>
            <p:cNvCxnSpPr/>
            <p:nvPr/>
          </p:nvCxnSpPr>
          <p:spPr>
            <a:xfrm>
              <a:off x="2999" y="5609"/>
              <a:ext cx="4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8" name="Shape 958"/>
            <p:cNvCxnSpPr/>
            <p:nvPr/>
          </p:nvCxnSpPr>
          <p:spPr>
            <a:xfrm flipH="1" rot="10800000">
              <a:off x="3488" y="5070"/>
              <a:ext cx="322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9" name="Shape 959"/>
            <p:cNvCxnSpPr/>
            <p:nvPr/>
          </p:nvCxnSpPr>
          <p:spPr>
            <a:xfrm>
              <a:off x="4772" y="5083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0" name="Shape 960"/>
            <p:cNvCxnSpPr/>
            <p:nvPr/>
          </p:nvCxnSpPr>
          <p:spPr>
            <a:xfrm>
              <a:off x="3810" y="5070"/>
              <a:ext cx="9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1" name="Shape 961"/>
            <p:cNvCxnSpPr/>
            <p:nvPr/>
          </p:nvCxnSpPr>
          <p:spPr>
            <a:xfrm>
              <a:off x="5094" y="5609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2" name="Shape 962"/>
            <p:cNvCxnSpPr/>
            <p:nvPr/>
          </p:nvCxnSpPr>
          <p:spPr>
            <a:xfrm>
              <a:off x="5270" y="5609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3" name="Shape 963"/>
            <p:cNvCxnSpPr/>
            <p:nvPr/>
          </p:nvCxnSpPr>
          <p:spPr>
            <a:xfrm flipH="1" rot="10800000">
              <a:off x="5759" y="5070"/>
              <a:ext cx="322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4" name="Shape 964"/>
            <p:cNvCxnSpPr/>
            <p:nvPr/>
          </p:nvCxnSpPr>
          <p:spPr>
            <a:xfrm>
              <a:off x="7042" y="5083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5" name="Shape 965"/>
            <p:cNvCxnSpPr/>
            <p:nvPr/>
          </p:nvCxnSpPr>
          <p:spPr>
            <a:xfrm>
              <a:off x="6081" y="5070"/>
              <a:ext cx="961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6" name="Shape 966"/>
            <p:cNvCxnSpPr/>
            <p:nvPr/>
          </p:nvCxnSpPr>
          <p:spPr>
            <a:xfrm>
              <a:off x="7364" y="5609"/>
              <a:ext cx="4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Shape 967"/>
            <p:cNvCxnSpPr/>
            <p:nvPr/>
          </p:nvCxnSpPr>
          <p:spPr>
            <a:xfrm>
              <a:off x="7565" y="5609"/>
              <a:ext cx="4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8" name="Shape 968"/>
            <p:cNvCxnSpPr/>
            <p:nvPr/>
          </p:nvCxnSpPr>
          <p:spPr>
            <a:xfrm flipH="1" rot="10800000">
              <a:off x="8054" y="5070"/>
              <a:ext cx="322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9" name="Shape 969"/>
            <p:cNvCxnSpPr/>
            <p:nvPr/>
          </p:nvCxnSpPr>
          <p:spPr>
            <a:xfrm>
              <a:off x="8376" y="5070"/>
              <a:ext cx="9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0" name="Shape 970"/>
            <p:cNvCxnSpPr/>
            <p:nvPr/>
          </p:nvCxnSpPr>
          <p:spPr>
            <a:xfrm>
              <a:off x="2502" y="5113"/>
              <a:ext cx="55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971" name="Shape 971"/>
            <p:cNvCxnSpPr/>
            <p:nvPr/>
          </p:nvCxnSpPr>
          <p:spPr>
            <a:xfrm>
              <a:off x="3132" y="5113"/>
              <a:ext cx="55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sp>
          <p:nvSpPr>
            <p:cNvPr id="972" name="Shape 972"/>
            <p:cNvSpPr txBox="1"/>
            <p:nvPr/>
          </p:nvSpPr>
          <p:spPr>
            <a:xfrm>
              <a:off x="2331" y="4620"/>
              <a:ext cx="1883" cy="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Setup Hold			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973" name="Shape 973"/>
            <p:cNvSpPr txBox="1"/>
            <p:nvPr/>
          </p:nvSpPr>
          <p:spPr>
            <a:xfrm>
              <a:off x="2386" y="6628"/>
              <a:ext cx="968" cy="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Setup		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974" name="Shape 974"/>
            <p:cNvCxnSpPr/>
            <p:nvPr/>
          </p:nvCxnSpPr>
          <p:spPr>
            <a:xfrm>
              <a:off x="2511" y="6627"/>
              <a:ext cx="55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975" name="Shape 975"/>
            <p:cNvCxnSpPr/>
            <p:nvPr/>
          </p:nvCxnSpPr>
          <p:spPr>
            <a:xfrm flipH="1" rot="10800000">
              <a:off x="2292" y="6270"/>
              <a:ext cx="360" cy="70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6" name="Shape 976"/>
            <p:cNvCxnSpPr/>
            <p:nvPr/>
          </p:nvCxnSpPr>
          <p:spPr>
            <a:xfrm flipH="1" rot="10800000">
              <a:off x="2070" y="6253"/>
              <a:ext cx="360" cy="70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" name="Shape 977"/>
            <p:cNvCxnSpPr/>
            <p:nvPr/>
          </p:nvCxnSpPr>
          <p:spPr>
            <a:xfrm flipH="1">
              <a:off x="9439" y="2130"/>
              <a:ext cx="5" cy="79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978" name="Shape 978"/>
            <p:cNvCxnSpPr/>
            <p:nvPr/>
          </p:nvCxnSpPr>
          <p:spPr>
            <a:xfrm>
              <a:off x="3022" y="7593"/>
              <a:ext cx="396" cy="6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9" name="Shape 979"/>
            <p:cNvCxnSpPr/>
            <p:nvPr/>
          </p:nvCxnSpPr>
          <p:spPr>
            <a:xfrm>
              <a:off x="2412" y="7593"/>
              <a:ext cx="59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0" name="Shape 980"/>
            <p:cNvCxnSpPr/>
            <p:nvPr/>
          </p:nvCxnSpPr>
          <p:spPr>
            <a:xfrm>
              <a:off x="3186" y="8280"/>
              <a:ext cx="141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1" name="Shape 981"/>
            <p:cNvCxnSpPr/>
            <p:nvPr/>
          </p:nvCxnSpPr>
          <p:spPr>
            <a:xfrm>
              <a:off x="2904" y="7593"/>
              <a:ext cx="396" cy="6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2" name="Shape 982"/>
            <p:cNvCxnSpPr/>
            <p:nvPr/>
          </p:nvCxnSpPr>
          <p:spPr>
            <a:xfrm>
              <a:off x="2790" y="7593"/>
              <a:ext cx="396" cy="6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3" name="Shape 983"/>
            <p:cNvCxnSpPr/>
            <p:nvPr/>
          </p:nvCxnSpPr>
          <p:spPr>
            <a:xfrm>
              <a:off x="506" y="5833"/>
              <a:ext cx="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4" name="Shape 984"/>
            <p:cNvCxnSpPr/>
            <p:nvPr/>
          </p:nvCxnSpPr>
          <p:spPr>
            <a:xfrm>
              <a:off x="542" y="7354"/>
              <a:ext cx="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5" name="Shape 985"/>
            <p:cNvCxnSpPr/>
            <p:nvPr/>
          </p:nvCxnSpPr>
          <p:spPr>
            <a:xfrm>
              <a:off x="506" y="5070"/>
              <a:ext cx="3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86" name="Shape 98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7" name="Shape 98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/>
          <p:nvPr>
            <p:ph idx="1" type="subTitle"/>
          </p:nvPr>
        </p:nvSpPr>
        <p:spPr>
          <a:xfrm>
            <a:off x="331788" y="544513"/>
            <a:ext cx="8656637" cy="518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 “ЗАПИС” В SRAM – ВД В ПРАКТИЧЕСКИ СТРУКТУРИ (FLOW THRU)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994" name="Shape 994"/>
          <p:cNvGrpSpPr/>
          <p:nvPr/>
        </p:nvGrpSpPr>
        <p:grpSpPr>
          <a:xfrm>
            <a:off x="1060450" y="1339850"/>
            <a:ext cx="6746875" cy="4808538"/>
            <a:chOff x="830" y="1920"/>
            <a:chExt cx="10626" cy="8025"/>
          </a:xfrm>
        </p:grpSpPr>
        <p:sp>
          <p:nvSpPr>
            <p:cNvPr id="995" name="Shape 995"/>
            <p:cNvSpPr txBox="1"/>
            <p:nvPr/>
          </p:nvSpPr>
          <p:spPr>
            <a:xfrm>
              <a:off x="3203" y="8635"/>
              <a:ext cx="5050" cy="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DI0	       DI1                 DI2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Shape 996"/>
            <p:cNvSpPr txBox="1"/>
            <p:nvPr/>
          </p:nvSpPr>
          <p:spPr>
            <a:xfrm>
              <a:off x="3803" y="4035"/>
              <a:ext cx="7476" cy="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A0	          A1		  A2	     A3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Shape 997"/>
            <p:cNvSpPr txBox="1"/>
            <p:nvPr/>
          </p:nvSpPr>
          <p:spPr>
            <a:xfrm>
              <a:off x="830" y="2415"/>
              <a:ext cx="1075" cy="7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CLK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ADDR 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CS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3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 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18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input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8" name="Shape 998"/>
            <p:cNvCxnSpPr/>
            <p:nvPr/>
          </p:nvCxnSpPr>
          <p:spPr>
            <a:xfrm>
              <a:off x="2719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9" name="Shape 999"/>
            <p:cNvCxnSpPr/>
            <p:nvPr/>
          </p:nvCxnSpPr>
          <p:spPr>
            <a:xfrm flipH="1" rot="10800000">
              <a:off x="3169" y="268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0" name="Shape 1000"/>
            <p:cNvCxnSpPr/>
            <p:nvPr/>
          </p:nvCxnSpPr>
          <p:spPr>
            <a:xfrm>
              <a:off x="4350" y="269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1" name="Shape 1001"/>
            <p:cNvCxnSpPr/>
            <p:nvPr/>
          </p:nvCxnSpPr>
          <p:spPr>
            <a:xfrm>
              <a:off x="3465" y="268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2" name="Shape 1002"/>
            <p:cNvCxnSpPr/>
            <p:nvPr/>
          </p:nvCxnSpPr>
          <p:spPr>
            <a:xfrm>
              <a:off x="4646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3" name="Shape 1003"/>
            <p:cNvCxnSpPr/>
            <p:nvPr/>
          </p:nvCxnSpPr>
          <p:spPr>
            <a:xfrm>
              <a:off x="4882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4" name="Shape 1004"/>
            <p:cNvCxnSpPr/>
            <p:nvPr/>
          </p:nvCxnSpPr>
          <p:spPr>
            <a:xfrm flipH="1" rot="10800000">
              <a:off x="5332" y="268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5" name="Shape 1005"/>
            <p:cNvCxnSpPr/>
            <p:nvPr/>
          </p:nvCxnSpPr>
          <p:spPr>
            <a:xfrm>
              <a:off x="6513" y="269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6" name="Shape 1006"/>
            <p:cNvCxnSpPr/>
            <p:nvPr/>
          </p:nvCxnSpPr>
          <p:spPr>
            <a:xfrm>
              <a:off x="5628" y="268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7" name="Shape 1007"/>
            <p:cNvCxnSpPr/>
            <p:nvPr/>
          </p:nvCxnSpPr>
          <p:spPr>
            <a:xfrm>
              <a:off x="6809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8" name="Shape 1008"/>
            <p:cNvCxnSpPr/>
            <p:nvPr/>
          </p:nvCxnSpPr>
          <p:spPr>
            <a:xfrm>
              <a:off x="6971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9" name="Shape 1009"/>
            <p:cNvCxnSpPr/>
            <p:nvPr/>
          </p:nvCxnSpPr>
          <p:spPr>
            <a:xfrm flipH="1" rot="10800000">
              <a:off x="7421" y="268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0" name="Shape 1010"/>
            <p:cNvCxnSpPr/>
            <p:nvPr/>
          </p:nvCxnSpPr>
          <p:spPr>
            <a:xfrm>
              <a:off x="8602" y="269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1" name="Shape 1011"/>
            <p:cNvCxnSpPr/>
            <p:nvPr/>
          </p:nvCxnSpPr>
          <p:spPr>
            <a:xfrm>
              <a:off x="7717" y="268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2" name="Shape 1012"/>
            <p:cNvCxnSpPr/>
            <p:nvPr/>
          </p:nvCxnSpPr>
          <p:spPr>
            <a:xfrm>
              <a:off x="8898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3" name="Shape 1013"/>
            <p:cNvCxnSpPr/>
            <p:nvPr/>
          </p:nvCxnSpPr>
          <p:spPr>
            <a:xfrm>
              <a:off x="9083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4" name="Shape 1014"/>
            <p:cNvCxnSpPr/>
            <p:nvPr/>
          </p:nvCxnSpPr>
          <p:spPr>
            <a:xfrm flipH="1" rot="10800000">
              <a:off x="9533" y="2686"/>
              <a:ext cx="296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5" name="Shape 1015"/>
            <p:cNvCxnSpPr/>
            <p:nvPr/>
          </p:nvCxnSpPr>
          <p:spPr>
            <a:xfrm>
              <a:off x="10714" y="2699"/>
              <a:ext cx="296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Shape 1016"/>
            <p:cNvCxnSpPr/>
            <p:nvPr/>
          </p:nvCxnSpPr>
          <p:spPr>
            <a:xfrm>
              <a:off x="9829" y="2686"/>
              <a:ext cx="8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Shape 1017"/>
            <p:cNvCxnSpPr/>
            <p:nvPr/>
          </p:nvCxnSpPr>
          <p:spPr>
            <a:xfrm>
              <a:off x="11010" y="3225"/>
              <a:ext cx="4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18" name="Shape 1018"/>
            <p:cNvGrpSpPr/>
            <p:nvPr/>
          </p:nvGrpSpPr>
          <p:grpSpPr>
            <a:xfrm>
              <a:off x="2183" y="3885"/>
              <a:ext cx="2167" cy="704"/>
              <a:chOff x="1448" y="4185"/>
              <a:chExt cx="1642" cy="539"/>
            </a:xfrm>
          </p:grpSpPr>
          <p:cxnSp>
            <p:nvCxnSpPr>
              <p:cNvPr id="1019" name="Shape 1019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0" name="Shape 1020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1" name="Shape 1021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2" name="Shape 1022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3" name="Shape 1023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4" name="Shape 1024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025" name="Shape 1025"/>
            <p:cNvCxnSpPr/>
            <p:nvPr/>
          </p:nvCxnSpPr>
          <p:spPr>
            <a:xfrm>
              <a:off x="3324" y="2220"/>
              <a:ext cx="15" cy="7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026" name="Shape 1026"/>
            <p:cNvCxnSpPr/>
            <p:nvPr/>
          </p:nvCxnSpPr>
          <p:spPr>
            <a:xfrm>
              <a:off x="5445" y="2220"/>
              <a:ext cx="0" cy="7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027" name="Shape 1027"/>
            <p:cNvCxnSpPr/>
            <p:nvPr/>
          </p:nvCxnSpPr>
          <p:spPr>
            <a:xfrm>
              <a:off x="3372" y="2370"/>
              <a:ext cx="2033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1028" name="Shape 1028"/>
            <p:cNvCxnSpPr/>
            <p:nvPr/>
          </p:nvCxnSpPr>
          <p:spPr>
            <a:xfrm>
              <a:off x="7566" y="2415"/>
              <a:ext cx="0" cy="741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1029" name="Shape 1029"/>
            <p:cNvGrpSpPr/>
            <p:nvPr/>
          </p:nvGrpSpPr>
          <p:grpSpPr>
            <a:xfrm>
              <a:off x="2529" y="8501"/>
              <a:ext cx="1223" cy="689"/>
              <a:chOff x="1448" y="4185"/>
              <a:chExt cx="1642" cy="539"/>
            </a:xfrm>
          </p:grpSpPr>
          <p:cxnSp>
            <p:nvCxnSpPr>
              <p:cNvPr id="1030" name="Shape 1030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1" name="Shape 1031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2" name="Shape 1032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3" name="Shape 1033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4" name="Shape 1034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5" name="Shape 1035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36" name="Shape 1036"/>
            <p:cNvGrpSpPr/>
            <p:nvPr/>
          </p:nvGrpSpPr>
          <p:grpSpPr>
            <a:xfrm>
              <a:off x="3462" y="8500"/>
              <a:ext cx="1224" cy="674"/>
              <a:chOff x="1448" y="4185"/>
              <a:chExt cx="1642" cy="539"/>
            </a:xfrm>
          </p:grpSpPr>
          <p:cxnSp>
            <p:nvCxnSpPr>
              <p:cNvPr id="1037" name="Shape 1037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8" name="Shape 1038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9" name="Shape 1039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0" name="Shape 1040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1" name="Shape 1041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2" name="Shape 1042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43" name="Shape 1043"/>
            <p:cNvGrpSpPr/>
            <p:nvPr/>
          </p:nvGrpSpPr>
          <p:grpSpPr>
            <a:xfrm>
              <a:off x="4410" y="8500"/>
              <a:ext cx="1345" cy="659"/>
              <a:chOff x="1448" y="4185"/>
              <a:chExt cx="1642" cy="539"/>
            </a:xfrm>
          </p:grpSpPr>
          <p:cxnSp>
            <p:nvCxnSpPr>
              <p:cNvPr id="1044" name="Shape 1044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5" name="Shape 1045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6" name="Shape 1046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7" name="Shape 1047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8" name="Shape 1048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9" name="Shape 1049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050" name="Shape 1050"/>
            <p:cNvSpPr txBox="1"/>
            <p:nvPr/>
          </p:nvSpPr>
          <p:spPr>
            <a:xfrm>
              <a:off x="3340" y="1920"/>
              <a:ext cx="2078" cy="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CLK период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1" name="Shape 1051"/>
            <p:cNvGrpSpPr/>
            <p:nvPr/>
          </p:nvGrpSpPr>
          <p:grpSpPr>
            <a:xfrm>
              <a:off x="4350" y="3885"/>
              <a:ext cx="2213" cy="689"/>
              <a:chOff x="1448" y="4185"/>
              <a:chExt cx="1642" cy="539"/>
            </a:xfrm>
          </p:grpSpPr>
          <p:cxnSp>
            <p:nvCxnSpPr>
              <p:cNvPr id="1052" name="Shape 1052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3" name="Shape 1053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4" name="Shape 1054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5" name="Shape 1055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6" name="Shape 1056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7" name="Shape 1057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58" name="Shape 1058"/>
            <p:cNvGrpSpPr/>
            <p:nvPr/>
          </p:nvGrpSpPr>
          <p:grpSpPr>
            <a:xfrm>
              <a:off x="6548" y="3885"/>
              <a:ext cx="2280" cy="670"/>
              <a:chOff x="1448" y="4185"/>
              <a:chExt cx="1642" cy="539"/>
            </a:xfrm>
          </p:grpSpPr>
          <p:cxnSp>
            <p:nvCxnSpPr>
              <p:cNvPr id="1059" name="Shape 1059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0" name="Shape 1060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1" name="Shape 1061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2" name="Shape 1062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3" name="Shape 1063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4" name="Shape 1064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65" name="Shape 1065"/>
            <p:cNvGrpSpPr/>
            <p:nvPr/>
          </p:nvGrpSpPr>
          <p:grpSpPr>
            <a:xfrm>
              <a:off x="8633" y="3885"/>
              <a:ext cx="2280" cy="654"/>
              <a:chOff x="1448" y="4185"/>
              <a:chExt cx="1642" cy="539"/>
            </a:xfrm>
          </p:grpSpPr>
          <p:cxnSp>
            <p:nvCxnSpPr>
              <p:cNvPr id="1066" name="Shape 1066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7" name="Shape 1067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8" name="Shape 1068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9" name="Shape 1069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0" name="Shape 1070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1" name="Shape 1071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072" name="Shape 1072"/>
            <p:cNvCxnSpPr/>
            <p:nvPr/>
          </p:nvCxnSpPr>
          <p:spPr>
            <a:xfrm>
              <a:off x="2826" y="5323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3" name="Shape 1073"/>
            <p:cNvCxnSpPr/>
            <p:nvPr/>
          </p:nvCxnSpPr>
          <p:spPr>
            <a:xfrm>
              <a:off x="2318" y="5311"/>
              <a:ext cx="50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4" name="Shape 1074"/>
            <p:cNvCxnSpPr/>
            <p:nvPr/>
          </p:nvCxnSpPr>
          <p:spPr>
            <a:xfrm>
              <a:off x="3148" y="5849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5" name="Shape 1075"/>
            <p:cNvCxnSpPr/>
            <p:nvPr/>
          </p:nvCxnSpPr>
          <p:spPr>
            <a:xfrm>
              <a:off x="3404" y="5849"/>
              <a:ext cx="4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6" name="Shape 1076"/>
            <p:cNvCxnSpPr/>
            <p:nvPr/>
          </p:nvCxnSpPr>
          <p:spPr>
            <a:xfrm flipH="1" rot="10800000">
              <a:off x="3893" y="5310"/>
              <a:ext cx="322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7" name="Shape 1077"/>
            <p:cNvCxnSpPr/>
            <p:nvPr/>
          </p:nvCxnSpPr>
          <p:spPr>
            <a:xfrm>
              <a:off x="5177" y="5323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8" name="Shape 1078"/>
            <p:cNvCxnSpPr/>
            <p:nvPr/>
          </p:nvCxnSpPr>
          <p:spPr>
            <a:xfrm>
              <a:off x="4215" y="5310"/>
              <a:ext cx="9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9" name="Shape 1079"/>
            <p:cNvCxnSpPr/>
            <p:nvPr/>
          </p:nvCxnSpPr>
          <p:spPr>
            <a:xfrm>
              <a:off x="5499" y="5849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0" name="Shape 1080"/>
            <p:cNvCxnSpPr/>
            <p:nvPr/>
          </p:nvCxnSpPr>
          <p:spPr>
            <a:xfrm>
              <a:off x="5675" y="5849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1" name="Shape 1081"/>
            <p:cNvCxnSpPr/>
            <p:nvPr/>
          </p:nvCxnSpPr>
          <p:spPr>
            <a:xfrm flipH="1" rot="10800000">
              <a:off x="6164" y="5310"/>
              <a:ext cx="322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2" name="Shape 1082"/>
            <p:cNvCxnSpPr/>
            <p:nvPr/>
          </p:nvCxnSpPr>
          <p:spPr>
            <a:xfrm>
              <a:off x="7447" y="5323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3" name="Shape 1083"/>
            <p:cNvCxnSpPr/>
            <p:nvPr/>
          </p:nvCxnSpPr>
          <p:spPr>
            <a:xfrm>
              <a:off x="6486" y="5310"/>
              <a:ext cx="961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4" name="Shape 1084"/>
            <p:cNvCxnSpPr/>
            <p:nvPr/>
          </p:nvCxnSpPr>
          <p:spPr>
            <a:xfrm>
              <a:off x="7769" y="5849"/>
              <a:ext cx="4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5" name="Shape 1085"/>
            <p:cNvCxnSpPr/>
            <p:nvPr/>
          </p:nvCxnSpPr>
          <p:spPr>
            <a:xfrm>
              <a:off x="7970" y="5849"/>
              <a:ext cx="48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6" name="Shape 1086"/>
            <p:cNvCxnSpPr/>
            <p:nvPr/>
          </p:nvCxnSpPr>
          <p:spPr>
            <a:xfrm flipH="1" rot="10800000">
              <a:off x="8459" y="5310"/>
              <a:ext cx="322" cy="5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7" name="Shape 1087"/>
            <p:cNvCxnSpPr/>
            <p:nvPr/>
          </p:nvCxnSpPr>
          <p:spPr>
            <a:xfrm>
              <a:off x="8781" y="5310"/>
              <a:ext cx="9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8" name="Shape 1088"/>
            <p:cNvCxnSpPr/>
            <p:nvPr/>
          </p:nvCxnSpPr>
          <p:spPr>
            <a:xfrm flipH="1">
              <a:off x="2978" y="3750"/>
              <a:ext cx="5" cy="60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089" name="Shape 1089"/>
            <p:cNvCxnSpPr/>
            <p:nvPr/>
          </p:nvCxnSpPr>
          <p:spPr>
            <a:xfrm>
              <a:off x="2183" y="2699"/>
              <a:ext cx="321" cy="53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0" name="Shape 1090"/>
            <p:cNvCxnSpPr/>
            <p:nvPr/>
          </p:nvCxnSpPr>
          <p:spPr>
            <a:xfrm>
              <a:off x="2532" y="3225"/>
              <a:ext cx="27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1" name="Shape 1091"/>
            <p:cNvCxnSpPr/>
            <p:nvPr/>
          </p:nvCxnSpPr>
          <p:spPr>
            <a:xfrm>
              <a:off x="1911" y="2699"/>
              <a:ext cx="27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Shape 1092"/>
            <p:cNvCxnSpPr/>
            <p:nvPr/>
          </p:nvCxnSpPr>
          <p:spPr>
            <a:xfrm>
              <a:off x="874" y="5222"/>
              <a:ext cx="30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3" name="Shape 1093"/>
            <p:cNvCxnSpPr/>
            <p:nvPr/>
          </p:nvCxnSpPr>
          <p:spPr>
            <a:xfrm>
              <a:off x="2799" y="6854"/>
              <a:ext cx="322" cy="52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4" name="Shape 1094"/>
            <p:cNvCxnSpPr/>
            <p:nvPr/>
          </p:nvCxnSpPr>
          <p:spPr>
            <a:xfrm>
              <a:off x="2306" y="6842"/>
              <a:ext cx="50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5" name="Shape 1095"/>
            <p:cNvCxnSpPr/>
            <p:nvPr/>
          </p:nvCxnSpPr>
          <p:spPr>
            <a:xfrm>
              <a:off x="3136" y="7380"/>
              <a:ext cx="48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6" name="Shape 1096"/>
            <p:cNvCxnSpPr/>
            <p:nvPr/>
          </p:nvCxnSpPr>
          <p:spPr>
            <a:xfrm>
              <a:off x="3392" y="7380"/>
              <a:ext cx="39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97" name="Shape 1097"/>
            <p:cNvGrpSpPr/>
            <p:nvPr/>
          </p:nvGrpSpPr>
          <p:grpSpPr>
            <a:xfrm>
              <a:off x="3731" y="6841"/>
              <a:ext cx="5392" cy="554"/>
              <a:chOff x="3881" y="6841"/>
              <a:chExt cx="5850" cy="554"/>
            </a:xfrm>
          </p:grpSpPr>
          <p:cxnSp>
            <p:nvCxnSpPr>
              <p:cNvPr id="1098" name="Shape 1098"/>
              <p:cNvCxnSpPr/>
              <p:nvPr/>
            </p:nvCxnSpPr>
            <p:spPr>
              <a:xfrm flipH="1" rot="10800000">
                <a:off x="3881" y="6841"/>
                <a:ext cx="322" cy="5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99" name="Shape 1099"/>
              <p:cNvCxnSpPr/>
              <p:nvPr/>
            </p:nvCxnSpPr>
            <p:spPr>
              <a:xfrm>
                <a:off x="5165" y="6854"/>
                <a:ext cx="322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0" name="Shape 1100"/>
              <p:cNvCxnSpPr/>
              <p:nvPr/>
            </p:nvCxnSpPr>
            <p:spPr>
              <a:xfrm>
                <a:off x="4203" y="6841"/>
                <a:ext cx="9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1" name="Shape 1101"/>
              <p:cNvCxnSpPr/>
              <p:nvPr/>
            </p:nvCxnSpPr>
            <p:spPr>
              <a:xfrm>
                <a:off x="5487" y="7380"/>
                <a:ext cx="48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2" name="Shape 1102"/>
              <p:cNvCxnSpPr/>
              <p:nvPr/>
            </p:nvCxnSpPr>
            <p:spPr>
              <a:xfrm>
                <a:off x="5663" y="7380"/>
                <a:ext cx="48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3" name="Shape 1103"/>
              <p:cNvCxnSpPr/>
              <p:nvPr/>
            </p:nvCxnSpPr>
            <p:spPr>
              <a:xfrm flipH="1" rot="10800000">
                <a:off x="6152" y="6841"/>
                <a:ext cx="322" cy="5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4" name="Shape 1104"/>
              <p:cNvCxnSpPr/>
              <p:nvPr/>
            </p:nvCxnSpPr>
            <p:spPr>
              <a:xfrm>
                <a:off x="7435" y="6854"/>
                <a:ext cx="322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5" name="Shape 1105"/>
              <p:cNvCxnSpPr/>
              <p:nvPr/>
            </p:nvCxnSpPr>
            <p:spPr>
              <a:xfrm>
                <a:off x="6474" y="6841"/>
                <a:ext cx="9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6" name="Shape 1106"/>
              <p:cNvCxnSpPr/>
              <p:nvPr/>
            </p:nvCxnSpPr>
            <p:spPr>
              <a:xfrm>
                <a:off x="7757" y="7380"/>
                <a:ext cx="4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7" name="Shape 1107"/>
              <p:cNvCxnSpPr/>
              <p:nvPr/>
            </p:nvCxnSpPr>
            <p:spPr>
              <a:xfrm>
                <a:off x="7958" y="7380"/>
                <a:ext cx="4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8" name="Shape 1108"/>
              <p:cNvCxnSpPr/>
              <p:nvPr/>
            </p:nvCxnSpPr>
            <p:spPr>
              <a:xfrm flipH="1" rot="10800000">
                <a:off x="8447" y="6841"/>
                <a:ext cx="322" cy="5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9" name="Shape 1109"/>
              <p:cNvCxnSpPr/>
              <p:nvPr/>
            </p:nvCxnSpPr>
            <p:spPr>
              <a:xfrm>
                <a:off x="8769" y="6841"/>
                <a:ext cx="9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10" name="Shape 1110"/>
            <p:cNvCxnSpPr/>
            <p:nvPr/>
          </p:nvCxnSpPr>
          <p:spPr>
            <a:xfrm>
              <a:off x="2950" y="7050"/>
              <a:ext cx="38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1111" name="Shape 1111"/>
            <p:cNvCxnSpPr/>
            <p:nvPr/>
          </p:nvCxnSpPr>
          <p:spPr>
            <a:xfrm>
              <a:off x="3372" y="7050"/>
              <a:ext cx="55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sp>
          <p:nvSpPr>
            <p:cNvPr id="1112" name="Shape 1112"/>
            <p:cNvSpPr txBox="1"/>
            <p:nvPr/>
          </p:nvSpPr>
          <p:spPr>
            <a:xfrm>
              <a:off x="2560" y="6413"/>
              <a:ext cx="1840" cy="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Setup Hold			   </a:t>
              </a: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3" name="Shape 1113"/>
            <p:cNvCxnSpPr/>
            <p:nvPr/>
          </p:nvCxnSpPr>
          <p:spPr>
            <a:xfrm flipH="1">
              <a:off x="3924" y="6675"/>
              <a:ext cx="1" cy="327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14" name="Shape 1114"/>
            <p:cNvCxnSpPr/>
            <p:nvPr/>
          </p:nvCxnSpPr>
          <p:spPr>
            <a:xfrm>
              <a:off x="873" y="6692"/>
              <a:ext cx="30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115" name="Shape 1115"/>
            <p:cNvGrpSpPr/>
            <p:nvPr/>
          </p:nvGrpSpPr>
          <p:grpSpPr>
            <a:xfrm>
              <a:off x="5478" y="8500"/>
              <a:ext cx="1345" cy="643"/>
              <a:chOff x="1448" y="4185"/>
              <a:chExt cx="1642" cy="539"/>
            </a:xfrm>
          </p:grpSpPr>
          <p:cxnSp>
            <p:nvCxnSpPr>
              <p:cNvPr id="1116" name="Shape 1116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7" name="Shape 1117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8" name="Shape 1118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9" name="Shape 1119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0" name="Shape 1120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1" name="Shape 1121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22" name="Shape 1122"/>
            <p:cNvGrpSpPr/>
            <p:nvPr/>
          </p:nvGrpSpPr>
          <p:grpSpPr>
            <a:xfrm>
              <a:off x="6521" y="8500"/>
              <a:ext cx="1345" cy="627"/>
              <a:chOff x="1448" y="4185"/>
              <a:chExt cx="1642" cy="539"/>
            </a:xfrm>
          </p:grpSpPr>
          <p:cxnSp>
            <p:nvCxnSpPr>
              <p:cNvPr id="1123" name="Shape 1123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4" name="Shape 1124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5" name="Shape 1125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6" name="Shape 1126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7" name="Shape 1127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8" name="Shape 1128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29" name="Shape 1129"/>
            <p:cNvGrpSpPr/>
            <p:nvPr/>
          </p:nvGrpSpPr>
          <p:grpSpPr>
            <a:xfrm>
              <a:off x="7611" y="8500"/>
              <a:ext cx="1345" cy="612"/>
              <a:chOff x="1448" y="4185"/>
              <a:chExt cx="1642" cy="539"/>
            </a:xfrm>
          </p:grpSpPr>
          <p:cxnSp>
            <p:nvCxnSpPr>
              <p:cNvPr id="1130" name="Shape 1130"/>
              <p:cNvCxnSpPr/>
              <p:nvPr/>
            </p:nvCxnSpPr>
            <p:spPr>
              <a:xfrm>
                <a:off x="1459" y="4724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1" name="Shape 1131"/>
              <p:cNvCxnSpPr/>
              <p:nvPr/>
            </p:nvCxnSpPr>
            <p:spPr>
              <a:xfrm flipH="1" rot="10800000">
                <a:off x="1909" y="4185"/>
                <a:ext cx="296" cy="5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2" name="Shape 1132"/>
              <p:cNvCxnSpPr/>
              <p:nvPr/>
            </p:nvCxnSpPr>
            <p:spPr>
              <a:xfrm>
                <a:off x="1905" y="4185"/>
                <a:ext cx="296" cy="5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3" name="Shape 1133"/>
              <p:cNvCxnSpPr/>
              <p:nvPr/>
            </p:nvCxnSpPr>
            <p:spPr>
              <a:xfrm>
                <a:off x="2205" y="4185"/>
                <a:ext cx="88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4" name="Shape 1134"/>
              <p:cNvCxnSpPr/>
              <p:nvPr/>
            </p:nvCxnSpPr>
            <p:spPr>
              <a:xfrm>
                <a:off x="1448" y="4185"/>
                <a:ext cx="44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5" name="Shape 1135"/>
              <p:cNvCxnSpPr/>
              <p:nvPr/>
            </p:nvCxnSpPr>
            <p:spPr>
              <a:xfrm>
                <a:off x="2224" y="4711"/>
                <a:ext cx="8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36" name="Shape 1136"/>
            <p:cNvCxnSpPr/>
            <p:nvPr/>
          </p:nvCxnSpPr>
          <p:spPr>
            <a:xfrm>
              <a:off x="9743" y="5310"/>
              <a:ext cx="137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Shape 1137"/>
            <p:cNvCxnSpPr/>
            <p:nvPr/>
          </p:nvCxnSpPr>
          <p:spPr>
            <a:xfrm>
              <a:off x="9123" y="6841"/>
              <a:ext cx="199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8" name="Shape 1138"/>
            <p:cNvCxnSpPr/>
            <p:nvPr/>
          </p:nvCxnSpPr>
          <p:spPr>
            <a:xfrm>
              <a:off x="8956" y="8500"/>
              <a:ext cx="187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9" name="Shape 1139"/>
            <p:cNvCxnSpPr/>
            <p:nvPr/>
          </p:nvCxnSpPr>
          <p:spPr>
            <a:xfrm>
              <a:off x="8971" y="9097"/>
              <a:ext cx="187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40" name="Shape 114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41" name="Shape 114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42" name="Shape 114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/>
          <p:nvPr>
            <p:ph idx="1" type="subTitle"/>
          </p:nvPr>
        </p:nvSpPr>
        <p:spPr>
          <a:xfrm>
            <a:off x="533400" y="533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Допълнителна литература: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Rambla"/>
              <a:ea typeface="Rambla"/>
              <a:cs typeface="Rambla"/>
              <a:sym typeface="Rambla"/>
              <a:hlinkClick r:id="rId3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http://www.interfacebus.com/voltage_threshold.html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5"/>
              </a:rPr>
              <a:t>http://klabs.org/DEI/References/design_guidelines/nasa_guidelines/misc/ttl_compatibility.htm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6"/>
              </a:rPr>
              <a:t>http://www.owlnet.rice.edu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bg-BG" sz="16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Ashok K Sharma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“Advanced Semiconductor Memories – Architectures, Design, and Applications”, </a:t>
            </a:r>
            <a:r>
              <a:rPr b="0" i="1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Willey Inter-Science,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2003,</a:t>
            </a:r>
            <a:r>
              <a:rPr b="0" i="1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pp.652.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Shape 114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49" name="Shape 114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50" name="Shape 115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1" lang="bg-BG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1156" name="Shape 115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57" name="Shape 115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58" name="Shape 115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subTitle"/>
          </p:nvPr>
        </p:nvSpPr>
        <p:spPr>
          <a:xfrm>
            <a:off x="533400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ЕЛЕМЕНТИ С ИЗХОДНО СТЪПАЛО, ОК (ОD)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                             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елемент (N серия)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Изходни стъпала –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 отворен колектор (TTL схеми);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 отворен дрейн (MOS/CMOS схеми).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Shape 181"/>
          <p:cNvGrpSpPr/>
          <p:nvPr/>
        </p:nvGrpSpPr>
        <p:grpSpPr>
          <a:xfrm>
            <a:off x="571500" y="1450975"/>
            <a:ext cx="4933950" cy="3044825"/>
            <a:chOff x="3893" y="3801"/>
            <a:chExt cx="7769" cy="4794"/>
          </a:xfrm>
        </p:grpSpPr>
        <p:sp>
          <p:nvSpPr>
            <p:cNvPr id="182" name="Shape 182"/>
            <p:cNvSpPr/>
            <p:nvPr/>
          </p:nvSpPr>
          <p:spPr>
            <a:xfrm>
              <a:off x="8755" y="3801"/>
              <a:ext cx="1535" cy="2932"/>
            </a:xfrm>
            <a:prstGeom prst="rect">
              <a:avLst/>
            </a:prstGeom>
            <a:solidFill>
              <a:srgbClr val="BFBFB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6275" y="4518"/>
              <a:ext cx="4194" cy="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R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	       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R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6033" y="6223"/>
              <a:ext cx="4437" cy="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	        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D</a:t>
              </a: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9780" y="7123"/>
              <a:ext cx="1882" cy="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Y=X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….X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3893" y="5848"/>
              <a:ext cx="387" cy="1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….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n</a:t>
              </a:r>
            </a:p>
          </p:txBody>
        </p:sp>
        <p:cxnSp>
          <p:nvCxnSpPr>
            <p:cNvPr id="187" name="Shape 187"/>
            <p:cNvCxnSpPr/>
            <p:nvPr/>
          </p:nvCxnSpPr>
          <p:spPr>
            <a:xfrm>
              <a:off x="5321" y="5767"/>
              <a:ext cx="1243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Shape 188"/>
            <p:cNvCxnSpPr/>
            <p:nvPr/>
          </p:nvCxnSpPr>
          <p:spPr>
            <a:xfrm rot="10800000">
              <a:off x="6366" y="5767"/>
              <a:ext cx="432" cy="42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Shape 189"/>
            <p:cNvCxnSpPr/>
            <p:nvPr/>
          </p:nvCxnSpPr>
          <p:spPr>
            <a:xfrm>
              <a:off x="6780" y="6195"/>
              <a:ext cx="66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Shape 190"/>
            <p:cNvCxnSpPr/>
            <p:nvPr/>
          </p:nvCxnSpPr>
          <p:spPr>
            <a:xfrm>
              <a:off x="4385" y="6267"/>
              <a:ext cx="77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Shape 191"/>
            <p:cNvCxnSpPr/>
            <p:nvPr/>
          </p:nvCxnSpPr>
          <p:spPr>
            <a:xfrm rot="10800000">
              <a:off x="6042" y="5233"/>
              <a:ext cx="0" cy="53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" name="Shape 192"/>
            <p:cNvSpPr/>
            <p:nvPr/>
          </p:nvSpPr>
          <p:spPr>
            <a:xfrm>
              <a:off x="5898" y="4518"/>
              <a:ext cx="287" cy="71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93" name="Shape 193"/>
            <p:cNvCxnSpPr/>
            <p:nvPr/>
          </p:nvCxnSpPr>
          <p:spPr>
            <a:xfrm flipH="1">
              <a:off x="5177" y="5767"/>
              <a:ext cx="343" cy="53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94" name="Shape 194"/>
            <p:cNvCxnSpPr/>
            <p:nvPr/>
          </p:nvCxnSpPr>
          <p:spPr>
            <a:xfrm flipH="1">
              <a:off x="5195" y="5767"/>
              <a:ext cx="600" cy="9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95" name="Shape 195"/>
            <p:cNvCxnSpPr/>
            <p:nvPr/>
          </p:nvCxnSpPr>
          <p:spPr>
            <a:xfrm flipH="1">
              <a:off x="5321" y="5766"/>
              <a:ext cx="847" cy="152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96" name="Shape 196"/>
            <p:cNvCxnSpPr/>
            <p:nvPr/>
          </p:nvCxnSpPr>
          <p:spPr>
            <a:xfrm>
              <a:off x="4385" y="6679"/>
              <a:ext cx="81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4385" y="7286"/>
              <a:ext cx="936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Shape 198"/>
            <p:cNvCxnSpPr/>
            <p:nvPr/>
          </p:nvCxnSpPr>
          <p:spPr>
            <a:xfrm rot="10800000">
              <a:off x="6042" y="3984"/>
              <a:ext cx="0" cy="53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6033" y="3979"/>
              <a:ext cx="415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Shape 200"/>
            <p:cNvCxnSpPr/>
            <p:nvPr/>
          </p:nvCxnSpPr>
          <p:spPr>
            <a:xfrm rot="10800000">
              <a:off x="7447" y="5841"/>
              <a:ext cx="0" cy="73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Shape 201"/>
            <p:cNvCxnSpPr/>
            <p:nvPr/>
          </p:nvCxnSpPr>
          <p:spPr>
            <a:xfrm>
              <a:off x="7447" y="6376"/>
              <a:ext cx="432" cy="30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02" name="Shape 202"/>
            <p:cNvCxnSpPr/>
            <p:nvPr/>
          </p:nvCxnSpPr>
          <p:spPr>
            <a:xfrm flipH="1" rot="10800000">
              <a:off x="7447" y="5767"/>
              <a:ext cx="432" cy="2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Shape 203"/>
            <p:cNvCxnSpPr/>
            <p:nvPr/>
          </p:nvCxnSpPr>
          <p:spPr>
            <a:xfrm>
              <a:off x="7879" y="5233"/>
              <a:ext cx="2" cy="53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7858" y="6679"/>
              <a:ext cx="21" cy="191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5" name="Shape 205"/>
            <p:cNvSpPr/>
            <p:nvPr/>
          </p:nvSpPr>
          <p:spPr>
            <a:xfrm rot="5102829">
              <a:off x="4517" y="4755"/>
              <a:ext cx="1160" cy="1087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 rot="-9843998">
              <a:off x="6275" y="4691"/>
              <a:ext cx="1172" cy="1077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" name="Shape 207"/>
            <p:cNvCxnSpPr/>
            <p:nvPr/>
          </p:nvCxnSpPr>
          <p:spPr>
            <a:xfrm>
              <a:off x="10263" y="7055"/>
              <a:ext cx="1190" cy="1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8" name="Shape 208"/>
            <p:cNvSpPr/>
            <p:nvPr/>
          </p:nvSpPr>
          <p:spPr>
            <a:xfrm>
              <a:off x="7723" y="4506"/>
              <a:ext cx="287" cy="71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7723" y="7600"/>
              <a:ext cx="287" cy="71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10" name="Shape 210"/>
            <p:cNvCxnSpPr/>
            <p:nvPr/>
          </p:nvCxnSpPr>
          <p:spPr>
            <a:xfrm rot="10800000">
              <a:off x="9604" y="6919"/>
              <a:ext cx="491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7858" y="4004"/>
              <a:ext cx="0" cy="51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7858" y="5584"/>
              <a:ext cx="133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Shape 213"/>
            <p:cNvCxnSpPr/>
            <p:nvPr/>
          </p:nvCxnSpPr>
          <p:spPr>
            <a:xfrm rot="10800000">
              <a:off x="9192" y="5230"/>
              <a:ext cx="0" cy="73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Shape 214"/>
            <p:cNvCxnSpPr/>
            <p:nvPr/>
          </p:nvCxnSpPr>
          <p:spPr>
            <a:xfrm>
              <a:off x="9192" y="5765"/>
              <a:ext cx="432" cy="30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15" name="Shape 215"/>
            <p:cNvCxnSpPr/>
            <p:nvPr/>
          </p:nvCxnSpPr>
          <p:spPr>
            <a:xfrm flipH="1" rot="10800000">
              <a:off x="9192" y="5156"/>
              <a:ext cx="432" cy="2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9603" y="6068"/>
              <a:ext cx="12" cy="85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7843" y="7333"/>
              <a:ext cx="134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Shape 218"/>
            <p:cNvCxnSpPr/>
            <p:nvPr/>
          </p:nvCxnSpPr>
          <p:spPr>
            <a:xfrm rot="10800000">
              <a:off x="9192" y="6979"/>
              <a:ext cx="0" cy="73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9192" y="7514"/>
              <a:ext cx="432" cy="30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20" name="Shape 220"/>
            <p:cNvCxnSpPr/>
            <p:nvPr/>
          </p:nvCxnSpPr>
          <p:spPr>
            <a:xfrm flipH="1" rot="10800000">
              <a:off x="9192" y="6905"/>
              <a:ext cx="432" cy="2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9603" y="7817"/>
              <a:ext cx="0" cy="7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9615" y="3984"/>
              <a:ext cx="0" cy="117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3" name="Shape 223"/>
            <p:cNvSpPr/>
            <p:nvPr/>
          </p:nvSpPr>
          <p:spPr>
            <a:xfrm>
              <a:off x="9465" y="4236"/>
              <a:ext cx="287" cy="71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0675298">
              <a:off x="9430" y="6243"/>
              <a:ext cx="350" cy="295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25" name="Shape 225"/>
            <p:cNvCxnSpPr/>
            <p:nvPr/>
          </p:nvCxnSpPr>
          <p:spPr>
            <a:xfrm>
              <a:off x="9434" y="6542"/>
              <a:ext cx="3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Shape 226"/>
            <p:cNvCxnSpPr/>
            <p:nvPr/>
          </p:nvCxnSpPr>
          <p:spPr>
            <a:xfrm>
              <a:off x="7695" y="8595"/>
              <a:ext cx="34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Shape 227"/>
            <p:cNvCxnSpPr/>
            <p:nvPr/>
          </p:nvCxnSpPr>
          <p:spPr>
            <a:xfrm>
              <a:off x="9423" y="8580"/>
              <a:ext cx="34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8" name="Shape 228"/>
            <p:cNvSpPr/>
            <p:nvPr/>
          </p:nvSpPr>
          <p:spPr>
            <a:xfrm flipH="1" rot="10800000">
              <a:off x="7812" y="3948"/>
              <a:ext cx="97" cy="8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flipH="1" rot="10800000">
              <a:off x="9575" y="3938"/>
              <a:ext cx="95" cy="8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flipH="1" rot="10800000">
              <a:off x="7820" y="5538"/>
              <a:ext cx="97" cy="8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 flipH="1" rot="10800000">
              <a:off x="7812" y="7298"/>
              <a:ext cx="97" cy="8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 flipH="1" rot="10800000">
              <a:off x="9552" y="6868"/>
              <a:ext cx="95" cy="8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b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9752" y="5333"/>
              <a:ext cx="537" cy="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9810" y="7600"/>
              <a:ext cx="537" cy="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</a:t>
              </a:r>
              <a:r>
                <a:rPr b="0" baseline="-2500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8220" y="7710"/>
              <a:ext cx="535" cy="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</a:t>
              </a:r>
              <a:r>
                <a:rPr b="0" baseline="-2500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0290" y="3836"/>
              <a:ext cx="537" cy="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5149850" y="4527550"/>
            <a:ext cx="3155950" cy="1612900"/>
            <a:chOff x="1339" y="6227"/>
            <a:chExt cx="4061" cy="2050"/>
          </a:xfrm>
        </p:grpSpPr>
        <p:cxnSp>
          <p:nvCxnSpPr>
            <p:cNvPr id="238" name="Shape 238"/>
            <p:cNvCxnSpPr/>
            <p:nvPr/>
          </p:nvCxnSpPr>
          <p:spPr>
            <a:xfrm>
              <a:off x="1339" y="7183"/>
              <a:ext cx="395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Shape 239"/>
            <p:cNvCxnSpPr/>
            <p:nvPr/>
          </p:nvCxnSpPr>
          <p:spPr>
            <a:xfrm>
              <a:off x="1734" y="7183"/>
              <a:ext cx="372" cy="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Shape 240"/>
            <p:cNvCxnSpPr/>
            <p:nvPr/>
          </p:nvCxnSpPr>
          <p:spPr>
            <a:xfrm>
              <a:off x="2320" y="8276"/>
              <a:ext cx="36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Shape 241"/>
            <p:cNvCxnSpPr/>
            <p:nvPr/>
          </p:nvCxnSpPr>
          <p:spPr>
            <a:xfrm rot="10800000">
              <a:off x="2106" y="6831"/>
              <a:ext cx="0" cy="73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Shape 242"/>
            <p:cNvCxnSpPr/>
            <p:nvPr/>
          </p:nvCxnSpPr>
          <p:spPr>
            <a:xfrm>
              <a:off x="2106" y="7366"/>
              <a:ext cx="432" cy="30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43" name="Shape 243"/>
            <p:cNvCxnSpPr/>
            <p:nvPr/>
          </p:nvCxnSpPr>
          <p:spPr>
            <a:xfrm flipH="1" rot="10800000">
              <a:off x="2106" y="6757"/>
              <a:ext cx="432" cy="25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Shape 244"/>
            <p:cNvCxnSpPr/>
            <p:nvPr/>
          </p:nvCxnSpPr>
          <p:spPr>
            <a:xfrm flipH="1">
              <a:off x="2540" y="6240"/>
              <a:ext cx="1" cy="51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Shape 245"/>
            <p:cNvCxnSpPr/>
            <p:nvPr/>
          </p:nvCxnSpPr>
          <p:spPr>
            <a:xfrm>
              <a:off x="2517" y="7654"/>
              <a:ext cx="0" cy="6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Shape 246"/>
            <p:cNvCxnSpPr/>
            <p:nvPr/>
          </p:nvCxnSpPr>
          <p:spPr>
            <a:xfrm>
              <a:off x="2523" y="6227"/>
              <a:ext cx="49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3640" y="7228"/>
              <a:ext cx="373" cy="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Shape 248"/>
            <p:cNvCxnSpPr/>
            <p:nvPr/>
          </p:nvCxnSpPr>
          <p:spPr>
            <a:xfrm>
              <a:off x="4013" y="7228"/>
              <a:ext cx="217" cy="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Shape 249"/>
            <p:cNvCxnSpPr/>
            <p:nvPr/>
          </p:nvCxnSpPr>
          <p:spPr>
            <a:xfrm>
              <a:off x="4641" y="8275"/>
              <a:ext cx="34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Shape 250"/>
            <p:cNvCxnSpPr/>
            <p:nvPr/>
          </p:nvCxnSpPr>
          <p:spPr>
            <a:xfrm rot="10800000">
              <a:off x="4363" y="7366"/>
              <a:ext cx="0" cy="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Shape 251"/>
            <p:cNvCxnSpPr/>
            <p:nvPr/>
          </p:nvCxnSpPr>
          <p:spPr>
            <a:xfrm flipH="1">
              <a:off x="4348" y="7148"/>
              <a:ext cx="46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4363" y="6804"/>
              <a:ext cx="40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4772" y="6240"/>
              <a:ext cx="0" cy="58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4812" y="7148"/>
              <a:ext cx="1" cy="112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Shape 255"/>
            <p:cNvCxnSpPr/>
            <p:nvPr/>
          </p:nvCxnSpPr>
          <p:spPr>
            <a:xfrm>
              <a:off x="4771" y="6240"/>
              <a:ext cx="629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4223" y="6973"/>
              <a:ext cx="0" cy="28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4363" y="6683"/>
              <a:ext cx="0" cy="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Shape 258"/>
            <p:cNvCxnSpPr/>
            <p:nvPr/>
          </p:nvCxnSpPr>
          <p:spPr>
            <a:xfrm rot="10800000">
              <a:off x="4363" y="7028"/>
              <a:ext cx="0" cy="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Shape 259"/>
            <p:cNvCxnSpPr/>
            <p:nvPr/>
          </p:nvCxnSpPr>
          <p:spPr>
            <a:xfrm>
              <a:off x="4348" y="7479"/>
              <a:ext cx="46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0" name="Shape 26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1" name="Shape 26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subTitle"/>
          </p:nvPr>
        </p:nvSpPr>
        <p:spPr>
          <a:xfrm>
            <a:off x="565150" y="7493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ЕЛЕМЕНТ – РЕАЛИЗАЦИЯ НА “ЖИЧНО” ИЛИ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68" name="Shape 268"/>
          <p:cNvGrpSpPr/>
          <p:nvPr/>
        </p:nvGrpSpPr>
        <p:grpSpPr>
          <a:xfrm>
            <a:off x="1028700" y="1728788"/>
            <a:ext cx="2800350" cy="2743200"/>
            <a:chOff x="3756" y="5426"/>
            <a:chExt cx="3848" cy="4530"/>
          </a:xfrm>
        </p:grpSpPr>
        <p:sp>
          <p:nvSpPr>
            <p:cNvPr id="269" name="Shape 269"/>
            <p:cNvSpPr txBox="1"/>
            <p:nvPr/>
          </p:nvSpPr>
          <p:spPr>
            <a:xfrm>
              <a:off x="4884" y="6676"/>
              <a:ext cx="399" cy="1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5789" y="6024"/>
              <a:ext cx="288" cy="716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1" name="Shape 271"/>
            <p:cNvCxnSpPr/>
            <p:nvPr/>
          </p:nvCxnSpPr>
          <p:spPr>
            <a:xfrm flipH="1" rot="10800000">
              <a:off x="5933" y="5529"/>
              <a:ext cx="8" cy="4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Shape 272"/>
            <p:cNvCxnSpPr/>
            <p:nvPr/>
          </p:nvCxnSpPr>
          <p:spPr>
            <a:xfrm flipH="1" rot="10800000">
              <a:off x="5787" y="5426"/>
              <a:ext cx="288" cy="1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73" name="Shape 273"/>
            <p:cNvGrpSpPr/>
            <p:nvPr/>
          </p:nvGrpSpPr>
          <p:grpSpPr>
            <a:xfrm>
              <a:off x="3786" y="7085"/>
              <a:ext cx="1398" cy="1350"/>
              <a:chOff x="6810" y="6056"/>
              <a:chExt cx="1866" cy="2125"/>
            </a:xfrm>
          </p:grpSpPr>
          <p:cxnSp>
            <p:nvCxnSpPr>
              <p:cNvPr id="274" name="Shape 274"/>
              <p:cNvCxnSpPr/>
              <p:nvPr/>
            </p:nvCxnSpPr>
            <p:spPr>
              <a:xfrm>
                <a:off x="6810" y="7087"/>
                <a:ext cx="395" cy="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Shape 275"/>
              <p:cNvCxnSpPr/>
              <p:nvPr/>
            </p:nvCxnSpPr>
            <p:spPr>
              <a:xfrm>
                <a:off x="7205" y="7087"/>
                <a:ext cx="372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Shape 276"/>
              <p:cNvCxnSpPr/>
              <p:nvPr/>
            </p:nvCxnSpPr>
            <p:spPr>
              <a:xfrm>
                <a:off x="7776" y="8180"/>
                <a:ext cx="36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Shape 277"/>
              <p:cNvCxnSpPr/>
              <p:nvPr/>
            </p:nvCxnSpPr>
            <p:spPr>
              <a:xfrm rot="10800000">
                <a:off x="7577" y="6735"/>
                <a:ext cx="0" cy="73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Shape 278"/>
              <p:cNvCxnSpPr/>
              <p:nvPr/>
            </p:nvCxnSpPr>
            <p:spPr>
              <a:xfrm>
                <a:off x="7577" y="7270"/>
                <a:ext cx="432" cy="30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279" name="Shape 279"/>
              <p:cNvCxnSpPr/>
              <p:nvPr/>
            </p:nvCxnSpPr>
            <p:spPr>
              <a:xfrm flipH="1" rot="10800000">
                <a:off x="7577" y="6661"/>
                <a:ext cx="432" cy="25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" name="Shape 280"/>
              <p:cNvCxnSpPr/>
              <p:nvPr/>
            </p:nvCxnSpPr>
            <p:spPr>
              <a:xfrm>
                <a:off x="8010" y="6056"/>
                <a:ext cx="0" cy="60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" name="Shape 281"/>
              <p:cNvCxnSpPr/>
              <p:nvPr/>
            </p:nvCxnSpPr>
            <p:spPr>
              <a:xfrm>
                <a:off x="7973" y="7573"/>
                <a:ext cx="0" cy="6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" name="Shape 282"/>
              <p:cNvCxnSpPr/>
              <p:nvPr/>
            </p:nvCxnSpPr>
            <p:spPr>
              <a:xfrm>
                <a:off x="8009" y="6056"/>
                <a:ext cx="66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3" name="Shape 283"/>
            <p:cNvGrpSpPr/>
            <p:nvPr/>
          </p:nvGrpSpPr>
          <p:grpSpPr>
            <a:xfrm>
              <a:off x="3756" y="8595"/>
              <a:ext cx="1398" cy="1361"/>
              <a:chOff x="6810" y="6056"/>
              <a:chExt cx="1866" cy="2125"/>
            </a:xfrm>
          </p:grpSpPr>
          <p:cxnSp>
            <p:nvCxnSpPr>
              <p:cNvPr id="284" name="Shape 284"/>
              <p:cNvCxnSpPr/>
              <p:nvPr/>
            </p:nvCxnSpPr>
            <p:spPr>
              <a:xfrm>
                <a:off x="6810" y="7087"/>
                <a:ext cx="395" cy="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" name="Shape 285"/>
              <p:cNvCxnSpPr/>
              <p:nvPr/>
            </p:nvCxnSpPr>
            <p:spPr>
              <a:xfrm>
                <a:off x="7205" y="7087"/>
                <a:ext cx="372" cy="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" name="Shape 286"/>
              <p:cNvCxnSpPr/>
              <p:nvPr/>
            </p:nvCxnSpPr>
            <p:spPr>
              <a:xfrm>
                <a:off x="7776" y="8180"/>
                <a:ext cx="36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" name="Shape 287"/>
              <p:cNvCxnSpPr/>
              <p:nvPr/>
            </p:nvCxnSpPr>
            <p:spPr>
              <a:xfrm rot="10800000">
                <a:off x="7577" y="6735"/>
                <a:ext cx="0" cy="73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Shape 288"/>
              <p:cNvCxnSpPr/>
              <p:nvPr/>
            </p:nvCxnSpPr>
            <p:spPr>
              <a:xfrm>
                <a:off x="7577" y="7270"/>
                <a:ext cx="432" cy="30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289" name="Shape 289"/>
              <p:cNvCxnSpPr/>
              <p:nvPr/>
            </p:nvCxnSpPr>
            <p:spPr>
              <a:xfrm flipH="1" rot="10800000">
                <a:off x="7577" y="6661"/>
                <a:ext cx="432" cy="25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Shape 290"/>
              <p:cNvCxnSpPr/>
              <p:nvPr/>
            </p:nvCxnSpPr>
            <p:spPr>
              <a:xfrm>
                <a:off x="8010" y="6056"/>
                <a:ext cx="0" cy="60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" name="Shape 291"/>
              <p:cNvCxnSpPr/>
              <p:nvPr/>
            </p:nvCxnSpPr>
            <p:spPr>
              <a:xfrm>
                <a:off x="7973" y="7573"/>
                <a:ext cx="0" cy="6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" name="Shape 292"/>
              <p:cNvCxnSpPr/>
              <p:nvPr/>
            </p:nvCxnSpPr>
            <p:spPr>
              <a:xfrm>
                <a:off x="8009" y="6056"/>
                <a:ext cx="66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93" name="Shape 293"/>
            <p:cNvCxnSpPr/>
            <p:nvPr/>
          </p:nvCxnSpPr>
          <p:spPr>
            <a:xfrm>
              <a:off x="5105" y="7085"/>
              <a:ext cx="83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5015" y="8595"/>
              <a:ext cx="92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Shape 295"/>
            <p:cNvCxnSpPr/>
            <p:nvPr/>
          </p:nvCxnSpPr>
          <p:spPr>
            <a:xfrm>
              <a:off x="4883" y="6676"/>
              <a:ext cx="22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Shape 296"/>
            <p:cNvCxnSpPr/>
            <p:nvPr/>
          </p:nvCxnSpPr>
          <p:spPr>
            <a:xfrm flipH="1" rot="10800000">
              <a:off x="5933" y="6740"/>
              <a:ext cx="8" cy="185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7" name="Shape 297"/>
            <p:cNvSpPr/>
            <p:nvPr/>
          </p:nvSpPr>
          <p:spPr>
            <a:xfrm>
              <a:off x="5896" y="7054"/>
              <a:ext cx="89" cy="71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8" name="Shape 298"/>
            <p:cNvCxnSpPr/>
            <p:nvPr/>
          </p:nvCxnSpPr>
          <p:spPr>
            <a:xfrm>
              <a:off x="4859" y="7974"/>
              <a:ext cx="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9" name="Shape 299"/>
            <p:cNvSpPr txBox="1"/>
            <p:nvPr/>
          </p:nvSpPr>
          <p:spPr>
            <a:xfrm>
              <a:off x="6352" y="6800"/>
              <a:ext cx="1252" cy="1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. X</a:t>
              </a:r>
              <a:r>
                <a:rPr baseline="-25000"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 X</a:t>
              </a:r>
              <a:r>
                <a:rPr baseline="-25000"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∨ X</a:t>
              </a:r>
              <a:r>
                <a:rPr baseline="-25000" lang="bg-BG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0" name="Shape 300"/>
            <p:cNvCxnSpPr/>
            <p:nvPr/>
          </p:nvCxnSpPr>
          <p:spPr>
            <a:xfrm>
              <a:off x="6378" y="6781"/>
              <a:ext cx="243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Shape 301"/>
            <p:cNvCxnSpPr/>
            <p:nvPr/>
          </p:nvCxnSpPr>
          <p:spPr>
            <a:xfrm>
              <a:off x="6842" y="6740"/>
              <a:ext cx="29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Shape 302"/>
            <p:cNvCxnSpPr/>
            <p:nvPr/>
          </p:nvCxnSpPr>
          <p:spPr>
            <a:xfrm>
              <a:off x="6591" y="7486"/>
              <a:ext cx="76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3" name="Shape 303"/>
          <p:cNvGrpSpPr/>
          <p:nvPr/>
        </p:nvGrpSpPr>
        <p:grpSpPr>
          <a:xfrm>
            <a:off x="2389188" y="3235325"/>
            <a:ext cx="3822700" cy="2844800"/>
            <a:chOff x="6798" y="9156"/>
            <a:chExt cx="4974" cy="3795"/>
          </a:xfrm>
        </p:grpSpPr>
        <p:sp>
          <p:nvSpPr>
            <p:cNvPr id="304" name="Shape 304"/>
            <p:cNvSpPr txBox="1"/>
            <p:nvPr/>
          </p:nvSpPr>
          <p:spPr>
            <a:xfrm>
              <a:off x="9779" y="11385"/>
              <a:ext cx="1993" cy="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Y= 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∨ 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8219" y="10708"/>
              <a:ext cx="867" cy="825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8219" y="11987"/>
              <a:ext cx="904" cy="790"/>
            </a:xfrm>
            <a:prstGeom prst="flowChartDelay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9505" y="9755"/>
              <a:ext cx="288" cy="71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08" name="Shape 308"/>
            <p:cNvCxnSpPr/>
            <p:nvPr/>
          </p:nvCxnSpPr>
          <p:spPr>
            <a:xfrm flipH="1" rot="10800000">
              <a:off x="9648" y="9259"/>
              <a:ext cx="8" cy="4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Shape 309"/>
            <p:cNvCxnSpPr/>
            <p:nvPr/>
          </p:nvCxnSpPr>
          <p:spPr>
            <a:xfrm flipH="1" rot="10800000">
              <a:off x="9502" y="9156"/>
              <a:ext cx="288" cy="1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Shape 310"/>
            <p:cNvCxnSpPr/>
            <p:nvPr/>
          </p:nvCxnSpPr>
          <p:spPr>
            <a:xfrm rot="10800000">
              <a:off x="9656" y="10470"/>
              <a:ext cx="0" cy="191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1" name="Shape 311"/>
            <p:cNvSpPr/>
            <p:nvPr/>
          </p:nvSpPr>
          <p:spPr>
            <a:xfrm>
              <a:off x="9610" y="11100"/>
              <a:ext cx="91" cy="71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12" name="Shape 312"/>
            <p:cNvCxnSpPr/>
            <p:nvPr/>
          </p:nvCxnSpPr>
          <p:spPr>
            <a:xfrm>
              <a:off x="7261" y="10920"/>
              <a:ext cx="92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Shape 313"/>
            <p:cNvCxnSpPr/>
            <p:nvPr/>
          </p:nvCxnSpPr>
          <p:spPr>
            <a:xfrm>
              <a:off x="7293" y="11385"/>
              <a:ext cx="92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Shape 314"/>
            <p:cNvCxnSpPr/>
            <p:nvPr/>
          </p:nvCxnSpPr>
          <p:spPr>
            <a:xfrm>
              <a:off x="7261" y="12120"/>
              <a:ext cx="92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Shape 315"/>
            <p:cNvCxnSpPr/>
            <p:nvPr/>
          </p:nvCxnSpPr>
          <p:spPr>
            <a:xfrm>
              <a:off x="7261" y="12563"/>
              <a:ext cx="92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Shape 316"/>
            <p:cNvCxnSpPr/>
            <p:nvPr/>
          </p:nvCxnSpPr>
          <p:spPr>
            <a:xfrm>
              <a:off x="9146" y="12385"/>
              <a:ext cx="478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Shape 317"/>
            <p:cNvCxnSpPr/>
            <p:nvPr/>
          </p:nvCxnSpPr>
          <p:spPr>
            <a:xfrm flipH="1" rot="10800000">
              <a:off x="9137" y="11135"/>
              <a:ext cx="793" cy="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8" name="Shape 318"/>
            <p:cNvSpPr txBox="1"/>
            <p:nvPr/>
          </p:nvSpPr>
          <p:spPr>
            <a:xfrm>
              <a:off x="6798" y="10498"/>
              <a:ext cx="820" cy="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9063" y="11055"/>
              <a:ext cx="180" cy="16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9086" y="12280"/>
              <a:ext cx="180" cy="16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21" name="Shape 321"/>
            <p:cNvCxnSpPr/>
            <p:nvPr/>
          </p:nvCxnSpPr>
          <p:spPr>
            <a:xfrm>
              <a:off x="10095" y="11350"/>
              <a:ext cx="1283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2" name="Shape 322"/>
          <p:cNvGrpSpPr/>
          <p:nvPr/>
        </p:nvGrpSpPr>
        <p:grpSpPr>
          <a:xfrm>
            <a:off x="6070600" y="1581150"/>
            <a:ext cx="2578100" cy="3297238"/>
            <a:chOff x="2329" y="9492"/>
            <a:chExt cx="4062" cy="5192"/>
          </a:xfrm>
        </p:grpSpPr>
        <p:sp>
          <p:nvSpPr>
            <p:cNvPr id="323" name="Shape 323"/>
            <p:cNvSpPr txBox="1"/>
            <p:nvPr/>
          </p:nvSpPr>
          <p:spPr>
            <a:xfrm>
              <a:off x="3527" y="10742"/>
              <a:ext cx="818" cy="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4433" y="10092"/>
              <a:ext cx="288" cy="71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25" name="Shape 325"/>
            <p:cNvCxnSpPr/>
            <p:nvPr/>
          </p:nvCxnSpPr>
          <p:spPr>
            <a:xfrm>
              <a:off x="5189" y="10920"/>
              <a:ext cx="81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Shape 326"/>
            <p:cNvCxnSpPr/>
            <p:nvPr/>
          </p:nvCxnSpPr>
          <p:spPr>
            <a:xfrm flipH="1" rot="10800000">
              <a:off x="4576" y="9595"/>
              <a:ext cx="8" cy="4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Shape 327"/>
            <p:cNvCxnSpPr/>
            <p:nvPr/>
          </p:nvCxnSpPr>
          <p:spPr>
            <a:xfrm flipH="1" rot="10800000">
              <a:off x="4430" y="9492"/>
              <a:ext cx="288" cy="17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Shape 328"/>
            <p:cNvCxnSpPr/>
            <p:nvPr/>
          </p:nvCxnSpPr>
          <p:spPr>
            <a:xfrm>
              <a:off x="3748" y="11151"/>
              <a:ext cx="83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3610" y="13049"/>
              <a:ext cx="96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Shape 330"/>
            <p:cNvCxnSpPr/>
            <p:nvPr/>
          </p:nvCxnSpPr>
          <p:spPr>
            <a:xfrm>
              <a:off x="3526" y="10742"/>
              <a:ext cx="22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Shape 331"/>
            <p:cNvCxnSpPr/>
            <p:nvPr/>
          </p:nvCxnSpPr>
          <p:spPr>
            <a:xfrm flipH="1" rot="10800000">
              <a:off x="4576" y="10806"/>
              <a:ext cx="8" cy="224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2" name="Shape 332"/>
            <p:cNvSpPr/>
            <p:nvPr/>
          </p:nvSpPr>
          <p:spPr>
            <a:xfrm>
              <a:off x="4538" y="11122"/>
              <a:ext cx="93" cy="7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33" name="Shape 333"/>
            <p:cNvCxnSpPr/>
            <p:nvPr/>
          </p:nvCxnSpPr>
          <p:spPr>
            <a:xfrm>
              <a:off x="3502" y="13129"/>
              <a:ext cx="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4" name="Shape 334"/>
            <p:cNvSpPr txBox="1"/>
            <p:nvPr/>
          </p:nvSpPr>
          <p:spPr>
            <a:xfrm>
              <a:off x="4933" y="10904"/>
              <a:ext cx="1458" cy="1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. 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=</a:t>
              </a:r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= 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∨ X</a:t>
              </a:r>
              <a:r>
                <a:rPr baseline="-25000"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35" name="Shape 335"/>
            <p:cNvCxnSpPr/>
            <p:nvPr/>
          </p:nvCxnSpPr>
          <p:spPr>
            <a:xfrm>
              <a:off x="4934" y="10905"/>
              <a:ext cx="25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Shape 336"/>
            <p:cNvCxnSpPr/>
            <p:nvPr/>
          </p:nvCxnSpPr>
          <p:spPr>
            <a:xfrm>
              <a:off x="5234" y="11410"/>
              <a:ext cx="76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37" name="Shape 337"/>
            <p:cNvGrpSpPr/>
            <p:nvPr/>
          </p:nvGrpSpPr>
          <p:grpSpPr>
            <a:xfrm>
              <a:off x="2329" y="11151"/>
              <a:ext cx="1563" cy="1590"/>
              <a:chOff x="2720" y="2893"/>
              <a:chExt cx="1760" cy="2036"/>
            </a:xfrm>
          </p:grpSpPr>
          <p:cxnSp>
            <p:nvCxnSpPr>
              <p:cNvPr id="338" name="Shape 338"/>
              <p:cNvCxnSpPr/>
              <p:nvPr/>
            </p:nvCxnSpPr>
            <p:spPr>
              <a:xfrm>
                <a:off x="2720" y="3881"/>
                <a:ext cx="373" cy="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9" name="Shape 339"/>
              <p:cNvCxnSpPr/>
              <p:nvPr/>
            </p:nvCxnSpPr>
            <p:spPr>
              <a:xfrm>
                <a:off x="3093" y="3881"/>
                <a:ext cx="217" cy="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0" name="Shape 340"/>
              <p:cNvCxnSpPr/>
              <p:nvPr/>
            </p:nvCxnSpPr>
            <p:spPr>
              <a:xfrm>
                <a:off x="3721" y="4928"/>
                <a:ext cx="34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" name="Shape 341"/>
              <p:cNvCxnSpPr/>
              <p:nvPr/>
            </p:nvCxnSpPr>
            <p:spPr>
              <a:xfrm rot="10800000">
                <a:off x="3443" y="4019"/>
                <a:ext cx="0" cy="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" name="Shape 342"/>
              <p:cNvCxnSpPr/>
              <p:nvPr/>
            </p:nvCxnSpPr>
            <p:spPr>
              <a:xfrm flipH="1">
                <a:off x="3428" y="3801"/>
                <a:ext cx="46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43" name="Shape 343"/>
              <p:cNvCxnSpPr/>
              <p:nvPr/>
            </p:nvCxnSpPr>
            <p:spPr>
              <a:xfrm>
                <a:off x="3443" y="3457"/>
                <a:ext cx="4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4" name="Shape 344"/>
              <p:cNvCxnSpPr/>
              <p:nvPr/>
            </p:nvCxnSpPr>
            <p:spPr>
              <a:xfrm>
                <a:off x="3852" y="2893"/>
                <a:ext cx="0" cy="5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5" name="Shape 345"/>
              <p:cNvCxnSpPr/>
              <p:nvPr/>
            </p:nvCxnSpPr>
            <p:spPr>
              <a:xfrm>
                <a:off x="3892" y="3801"/>
                <a:ext cx="1" cy="112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6" name="Shape 346"/>
              <p:cNvCxnSpPr/>
              <p:nvPr/>
            </p:nvCxnSpPr>
            <p:spPr>
              <a:xfrm>
                <a:off x="3851" y="2893"/>
                <a:ext cx="62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7" name="Shape 347"/>
              <p:cNvCxnSpPr/>
              <p:nvPr/>
            </p:nvCxnSpPr>
            <p:spPr>
              <a:xfrm rot="10800000">
                <a:off x="3303" y="3626"/>
                <a:ext cx="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8" name="Shape 348"/>
              <p:cNvCxnSpPr/>
              <p:nvPr/>
            </p:nvCxnSpPr>
            <p:spPr>
              <a:xfrm rot="10800000">
                <a:off x="3443" y="3336"/>
                <a:ext cx="0" cy="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9" name="Shape 349"/>
              <p:cNvCxnSpPr/>
              <p:nvPr/>
            </p:nvCxnSpPr>
            <p:spPr>
              <a:xfrm rot="10800000">
                <a:off x="3443" y="3681"/>
                <a:ext cx="0" cy="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0" name="Shape 350"/>
              <p:cNvCxnSpPr/>
              <p:nvPr/>
            </p:nvCxnSpPr>
            <p:spPr>
              <a:xfrm>
                <a:off x="3428" y="4132"/>
                <a:ext cx="46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1" name="Shape 351"/>
            <p:cNvGrpSpPr/>
            <p:nvPr/>
          </p:nvGrpSpPr>
          <p:grpSpPr>
            <a:xfrm>
              <a:off x="2405" y="13049"/>
              <a:ext cx="1369" cy="1635"/>
              <a:chOff x="2720" y="2893"/>
              <a:chExt cx="1760" cy="2036"/>
            </a:xfrm>
          </p:grpSpPr>
          <p:cxnSp>
            <p:nvCxnSpPr>
              <p:cNvPr id="352" name="Shape 352"/>
              <p:cNvCxnSpPr/>
              <p:nvPr/>
            </p:nvCxnSpPr>
            <p:spPr>
              <a:xfrm>
                <a:off x="2720" y="3881"/>
                <a:ext cx="373" cy="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" name="Shape 353"/>
              <p:cNvCxnSpPr/>
              <p:nvPr/>
            </p:nvCxnSpPr>
            <p:spPr>
              <a:xfrm>
                <a:off x="3093" y="3881"/>
                <a:ext cx="217" cy="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" name="Shape 354"/>
              <p:cNvCxnSpPr/>
              <p:nvPr/>
            </p:nvCxnSpPr>
            <p:spPr>
              <a:xfrm>
                <a:off x="3721" y="4928"/>
                <a:ext cx="340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" name="Shape 355"/>
              <p:cNvCxnSpPr/>
              <p:nvPr/>
            </p:nvCxnSpPr>
            <p:spPr>
              <a:xfrm rot="10800000">
                <a:off x="3443" y="4019"/>
                <a:ext cx="0" cy="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" name="Shape 356"/>
              <p:cNvCxnSpPr/>
              <p:nvPr/>
            </p:nvCxnSpPr>
            <p:spPr>
              <a:xfrm flipH="1">
                <a:off x="3428" y="3801"/>
                <a:ext cx="46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57" name="Shape 357"/>
              <p:cNvCxnSpPr/>
              <p:nvPr/>
            </p:nvCxnSpPr>
            <p:spPr>
              <a:xfrm>
                <a:off x="3443" y="3457"/>
                <a:ext cx="4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Shape 358"/>
              <p:cNvCxnSpPr/>
              <p:nvPr/>
            </p:nvCxnSpPr>
            <p:spPr>
              <a:xfrm>
                <a:off x="3852" y="2893"/>
                <a:ext cx="0" cy="5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9" name="Shape 359"/>
              <p:cNvCxnSpPr/>
              <p:nvPr/>
            </p:nvCxnSpPr>
            <p:spPr>
              <a:xfrm>
                <a:off x="3892" y="3801"/>
                <a:ext cx="1" cy="112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0" name="Shape 360"/>
              <p:cNvCxnSpPr/>
              <p:nvPr/>
            </p:nvCxnSpPr>
            <p:spPr>
              <a:xfrm>
                <a:off x="3851" y="2893"/>
                <a:ext cx="62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1" name="Shape 361"/>
              <p:cNvCxnSpPr/>
              <p:nvPr/>
            </p:nvCxnSpPr>
            <p:spPr>
              <a:xfrm rot="10800000">
                <a:off x="3303" y="3626"/>
                <a:ext cx="0" cy="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Shape 362"/>
              <p:cNvCxnSpPr/>
              <p:nvPr/>
            </p:nvCxnSpPr>
            <p:spPr>
              <a:xfrm rot="10800000">
                <a:off x="3443" y="3336"/>
                <a:ext cx="0" cy="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3" name="Shape 363"/>
              <p:cNvCxnSpPr/>
              <p:nvPr/>
            </p:nvCxnSpPr>
            <p:spPr>
              <a:xfrm rot="10800000">
                <a:off x="3443" y="3681"/>
                <a:ext cx="0" cy="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4" name="Shape 364"/>
              <p:cNvCxnSpPr/>
              <p:nvPr/>
            </p:nvCxnSpPr>
            <p:spPr>
              <a:xfrm>
                <a:off x="3428" y="4132"/>
                <a:ext cx="46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65" name="Shape 365"/>
          <p:cNvSpPr txBox="1"/>
          <p:nvPr/>
        </p:nvSpPr>
        <p:spPr>
          <a:xfrm>
            <a:off x="2936875" y="1857375"/>
            <a:ext cx="434975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7713663" y="1855788"/>
            <a:ext cx="2667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843463" y="3575050"/>
            <a:ext cx="2667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9" name="Shape 36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subTitle"/>
          </p:nvPr>
        </p:nvSpPr>
        <p:spPr>
          <a:xfrm>
            <a:off x="527050" y="53975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ВИСОКОИМПЕДАНСНО СЪСТОЯНИЕ (HIGH IMPEDANCE)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(ВИС, H.I., 3-state, Z- State)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     ЛС                           Товар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X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Z 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(OE)				                    OFF 	                    OFF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	    			                  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	      OFF 		       OFF</a:t>
            </a:r>
          </a:p>
        </p:txBody>
      </p:sp>
      <p:grpSp>
        <p:nvGrpSpPr>
          <p:cNvPr id="376" name="Shape 376"/>
          <p:cNvGrpSpPr/>
          <p:nvPr/>
        </p:nvGrpSpPr>
        <p:grpSpPr>
          <a:xfrm>
            <a:off x="7061200" y="3473450"/>
            <a:ext cx="1155700" cy="2395538"/>
            <a:chOff x="6629400" y="2095500"/>
            <a:chExt cx="1524000" cy="3773488"/>
          </a:xfrm>
        </p:grpSpPr>
        <p:cxnSp>
          <p:nvCxnSpPr>
            <p:cNvPr id="377" name="Shape 377"/>
            <p:cNvCxnSpPr/>
            <p:nvPr/>
          </p:nvCxnSpPr>
          <p:spPr>
            <a:xfrm>
              <a:off x="6935037" y="5028768"/>
              <a:ext cx="531725" cy="2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Shape 378"/>
            <p:cNvCxnSpPr/>
            <p:nvPr/>
          </p:nvCxnSpPr>
          <p:spPr>
            <a:xfrm rot="5400000">
              <a:off x="7466902" y="5256531"/>
              <a:ext cx="152541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Shape 379"/>
            <p:cNvCxnSpPr/>
            <p:nvPr/>
          </p:nvCxnSpPr>
          <p:spPr>
            <a:xfrm>
              <a:off x="7544219" y="4723688"/>
              <a:ext cx="30354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Shape 380"/>
            <p:cNvCxnSpPr/>
            <p:nvPr/>
          </p:nvCxnSpPr>
          <p:spPr>
            <a:xfrm flipH="1">
              <a:off x="7544219" y="5028768"/>
              <a:ext cx="303543" cy="2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381" name="Shape 381"/>
            <p:cNvCxnSpPr/>
            <p:nvPr/>
          </p:nvCxnSpPr>
          <p:spPr>
            <a:xfrm rot="-5400000">
              <a:off x="7582490" y="5599121"/>
              <a:ext cx="532639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Shape 382"/>
            <p:cNvCxnSpPr/>
            <p:nvPr/>
          </p:nvCxnSpPr>
          <p:spPr>
            <a:xfrm>
              <a:off x="7697037" y="5866487"/>
              <a:ext cx="303545" cy="25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Shape 383"/>
            <p:cNvCxnSpPr/>
            <p:nvPr/>
          </p:nvCxnSpPr>
          <p:spPr>
            <a:xfrm rot="5400000">
              <a:off x="7430299" y="4990212"/>
              <a:ext cx="75020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Shape 384"/>
            <p:cNvCxnSpPr/>
            <p:nvPr/>
          </p:nvCxnSpPr>
          <p:spPr>
            <a:xfrm rot="5400000">
              <a:off x="7468996" y="5028972"/>
              <a:ext cx="152539" cy="209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Shape 385"/>
            <p:cNvCxnSpPr/>
            <p:nvPr/>
          </p:nvCxnSpPr>
          <p:spPr>
            <a:xfrm>
              <a:off x="7544219" y="5333848"/>
              <a:ext cx="303543" cy="2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Shape 386"/>
            <p:cNvCxnSpPr/>
            <p:nvPr/>
          </p:nvCxnSpPr>
          <p:spPr>
            <a:xfrm rot="-5400000">
              <a:off x="7466902" y="4798912"/>
              <a:ext cx="152539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Shape 387"/>
            <p:cNvCxnSpPr/>
            <p:nvPr/>
          </p:nvCxnSpPr>
          <p:spPr>
            <a:xfrm rot="-5400000">
              <a:off x="7123824" y="4002249"/>
              <a:ext cx="144787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Shape 388"/>
            <p:cNvCxnSpPr/>
            <p:nvPr/>
          </p:nvCxnSpPr>
          <p:spPr>
            <a:xfrm>
              <a:off x="6935037" y="2970729"/>
              <a:ext cx="531725" cy="25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" name="Shape 389"/>
            <p:cNvCxnSpPr/>
            <p:nvPr/>
          </p:nvCxnSpPr>
          <p:spPr>
            <a:xfrm rot="5400000">
              <a:off x="7466902" y="3198493"/>
              <a:ext cx="152539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Shape 390"/>
            <p:cNvCxnSpPr/>
            <p:nvPr/>
          </p:nvCxnSpPr>
          <p:spPr>
            <a:xfrm>
              <a:off x="7544219" y="2668151"/>
              <a:ext cx="30354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Shape 391"/>
            <p:cNvCxnSpPr/>
            <p:nvPr/>
          </p:nvCxnSpPr>
          <p:spPr>
            <a:xfrm>
              <a:off x="7544219" y="2970729"/>
              <a:ext cx="303543" cy="25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392" name="Shape 392"/>
            <p:cNvCxnSpPr/>
            <p:nvPr/>
          </p:nvCxnSpPr>
          <p:spPr>
            <a:xfrm rot="-5400000">
              <a:off x="7580192" y="2400581"/>
              <a:ext cx="5351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Shape 393"/>
            <p:cNvCxnSpPr/>
            <p:nvPr/>
          </p:nvCxnSpPr>
          <p:spPr>
            <a:xfrm rot="5400000">
              <a:off x="7428001" y="2934471"/>
              <a:ext cx="7752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Shape 394"/>
            <p:cNvCxnSpPr/>
            <p:nvPr/>
          </p:nvCxnSpPr>
          <p:spPr>
            <a:xfrm rot="5400000">
              <a:off x="7466902" y="2970933"/>
              <a:ext cx="152541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Shape 395"/>
            <p:cNvCxnSpPr/>
            <p:nvPr/>
          </p:nvCxnSpPr>
          <p:spPr>
            <a:xfrm>
              <a:off x="7544219" y="3275809"/>
              <a:ext cx="303543" cy="25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Shape 396"/>
            <p:cNvCxnSpPr/>
            <p:nvPr/>
          </p:nvCxnSpPr>
          <p:spPr>
            <a:xfrm rot="-5400000">
              <a:off x="7468153" y="2742123"/>
              <a:ext cx="150039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Shape 397"/>
            <p:cNvCxnSpPr/>
            <p:nvPr/>
          </p:nvCxnSpPr>
          <p:spPr>
            <a:xfrm rot="-5400000">
              <a:off x="5904971" y="3998702"/>
              <a:ext cx="2058039" cy="209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Shape 398"/>
            <p:cNvCxnSpPr/>
            <p:nvPr/>
          </p:nvCxnSpPr>
          <p:spPr>
            <a:xfrm>
              <a:off x="6629400" y="4038509"/>
              <a:ext cx="305637" cy="2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Shape 399"/>
            <p:cNvCxnSpPr/>
            <p:nvPr/>
          </p:nvCxnSpPr>
          <p:spPr>
            <a:xfrm flipH="1" rot="10800000">
              <a:off x="7684477" y="2095500"/>
              <a:ext cx="309824" cy="900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Shape 400"/>
            <p:cNvCxnSpPr/>
            <p:nvPr/>
          </p:nvCxnSpPr>
          <p:spPr>
            <a:xfrm>
              <a:off x="7847763" y="4038509"/>
              <a:ext cx="305637" cy="2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Shape 401"/>
            <p:cNvCxnSpPr/>
            <p:nvPr/>
          </p:nvCxnSpPr>
          <p:spPr>
            <a:xfrm rot="-5400000">
              <a:off x="7696473" y="2819441"/>
              <a:ext cx="30257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Shape 402"/>
            <p:cNvCxnSpPr/>
            <p:nvPr/>
          </p:nvCxnSpPr>
          <p:spPr>
            <a:xfrm rot="5400000">
              <a:off x="7696269" y="5180262"/>
              <a:ext cx="305080" cy="209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3" name="Shape 403"/>
            <p:cNvSpPr/>
            <p:nvPr/>
          </p:nvSpPr>
          <p:spPr>
            <a:xfrm flipH="1" rot="10800000">
              <a:off x="7816362" y="4006000"/>
              <a:ext cx="90016" cy="87524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 flipH="1" rot="10800000">
              <a:off x="6882703" y="4008501"/>
              <a:ext cx="90016" cy="87522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05" name="Shape 405"/>
          <p:cNvGrpSpPr/>
          <p:nvPr/>
        </p:nvGrpSpPr>
        <p:grpSpPr>
          <a:xfrm>
            <a:off x="5283200" y="3028950"/>
            <a:ext cx="814388" cy="2889250"/>
            <a:chOff x="4646612" y="1481138"/>
            <a:chExt cx="1220788" cy="4386262"/>
          </a:xfrm>
        </p:grpSpPr>
        <p:cxnSp>
          <p:nvCxnSpPr>
            <p:cNvPr id="406" name="Shape 406"/>
            <p:cNvCxnSpPr/>
            <p:nvPr/>
          </p:nvCxnSpPr>
          <p:spPr>
            <a:xfrm>
              <a:off x="4648992" y="5028708"/>
              <a:ext cx="53305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Shape 407"/>
            <p:cNvCxnSpPr/>
            <p:nvPr/>
          </p:nvCxnSpPr>
          <p:spPr>
            <a:xfrm rot="5400000">
              <a:off x="4953092" y="5026299"/>
              <a:ext cx="45790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Shape 408"/>
            <p:cNvCxnSpPr/>
            <p:nvPr/>
          </p:nvCxnSpPr>
          <p:spPr>
            <a:xfrm flipH="1" rot="10800000">
              <a:off x="5182046" y="4645513"/>
              <a:ext cx="304602" cy="30366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Shape 409"/>
            <p:cNvCxnSpPr/>
            <p:nvPr/>
          </p:nvCxnSpPr>
          <p:spPr>
            <a:xfrm>
              <a:off x="5182046" y="5103420"/>
              <a:ext cx="304602" cy="22895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410" name="Shape 410"/>
            <p:cNvCxnSpPr/>
            <p:nvPr/>
          </p:nvCxnSpPr>
          <p:spPr>
            <a:xfrm rot="-5400000">
              <a:off x="5221529" y="5597491"/>
              <a:ext cx="532618" cy="237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Shape 411"/>
            <p:cNvCxnSpPr/>
            <p:nvPr/>
          </p:nvCxnSpPr>
          <p:spPr>
            <a:xfrm>
              <a:off x="4646612" y="3351324"/>
              <a:ext cx="533053" cy="24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Shape 412"/>
            <p:cNvCxnSpPr/>
            <p:nvPr/>
          </p:nvCxnSpPr>
          <p:spPr>
            <a:xfrm rot="5400000">
              <a:off x="4950696" y="3348930"/>
              <a:ext cx="460317" cy="23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Shape 413"/>
            <p:cNvCxnSpPr/>
            <p:nvPr/>
          </p:nvCxnSpPr>
          <p:spPr>
            <a:xfrm flipH="1" rot="10800000">
              <a:off x="5179665" y="2970539"/>
              <a:ext cx="304602" cy="30366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Shape 414"/>
            <p:cNvCxnSpPr/>
            <p:nvPr/>
          </p:nvCxnSpPr>
          <p:spPr>
            <a:xfrm>
              <a:off x="5179665" y="3428446"/>
              <a:ext cx="304602" cy="2265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415" name="Shape 415"/>
            <p:cNvCxnSpPr/>
            <p:nvPr/>
          </p:nvCxnSpPr>
          <p:spPr>
            <a:xfrm rot="-5400000">
              <a:off x="4991386" y="4152661"/>
              <a:ext cx="99052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6" name="Shape 416"/>
            <p:cNvSpPr/>
            <p:nvPr/>
          </p:nvSpPr>
          <p:spPr>
            <a:xfrm>
              <a:off x="5365282" y="2020986"/>
              <a:ext cx="228451" cy="60973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7" name="Shape 417"/>
            <p:cNvCxnSpPr/>
            <p:nvPr/>
          </p:nvCxnSpPr>
          <p:spPr>
            <a:xfrm rot="-5400000">
              <a:off x="5334801" y="2816312"/>
              <a:ext cx="306074" cy="237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8" name="Shape 418"/>
            <p:cNvCxnSpPr/>
            <p:nvPr/>
          </p:nvCxnSpPr>
          <p:spPr>
            <a:xfrm>
              <a:off x="5334347" y="5864991"/>
              <a:ext cx="304602" cy="240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Shape 419"/>
            <p:cNvCxnSpPr>
              <a:stCxn id="416" idx="0"/>
            </p:cNvCxnSpPr>
            <p:nvPr/>
          </p:nvCxnSpPr>
          <p:spPr>
            <a:xfrm flipH="1" rot="10800000">
              <a:off x="5479508" y="1524486"/>
              <a:ext cx="7200" cy="49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0" name="Shape 420"/>
            <p:cNvCxnSpPr/>
            <p:nvPr/>
          </p:nvCxnSpPr>
          <p:spPr>
            <a:xfrm>
              <a:off x="5334347" y="3809231"/>
              <a:ext cx="304602" cy="24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Shape 421"/>
            <p:cNvCxnSpPr/>
            <p:nvPr/>
          </p:nvCxnSpPr>
          <p:spPr>
            <a:xfrm rot="5400000">
              <a:off x="5409760" y="3886119"/>
              <a:ext cx="306075" cy="1523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" name="Shape 422"/>
            <p:cNvCxnSpPr/>
            <p:nvPr/>
          </p:nvCxnSpPr>
          <p:spPr>
            <a:xfrm flipH="1" rot="-5400000">
              <a:off x="5257459" y="3886119"/>
              <a:ext cx="306075" cy="15230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" name="Shape 423"/>
            <p:cNvCxnSpPr/>
            <p:nvPr/>
          </p:nvCxnSpPr>
          <p:spPr>
            <a:xfrm>
              <a:off x="5334347" y="4115306"/>
              <a:ext cx="30460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4" name="Shape 424"/>
            <p:cNvCxnSpPr/>
            <p:nvPr/>
          </p:nvCxnSpPr>
          <p:spPr>
            <a:xfrm>
              <a:off x="5486648" y="4447891"/>
              <a:ext cx="380752" cy="240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Shape 425"/>
            <p:cNvCxnSpPr/>
            <p:nvPr/>
          </p:nvCxnSpPr>
          <p:spPr>
            <a:xfrm flipH="1" rot="10800000">
              <a:off x="5372422" y="1481138"/>
              <a:ext cx="266527" cy="8194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6" name="Shape 426"/>
            <p:cNvSpPr/>
            <p:nvPr/>
          </p:nvSpPr>
          <p:spPr>
            <a:xfrm flipH="1" rot="10800000">
              <a:off x="5460470" y="4409330"/>
              <a:ext cx="90429" cy="86761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7" name="Shape 427"/>
          <p:cNvSpPr/>
          <p:nvPr/>
        </p:nvSpPr>
        <p:spPr>
          <a:xfrm>
            <a:off x="2082800" y="2184400"/>
            <a:ext cx="1422400" cy="977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428" name="Shape 428"/>
          <p:cNvCxnSpPr/>
          <p:nvPr/>
        </p:nvCxnSpPr>
        <p:spPr>
          <a:xfrm>
            <a:off x="1504950" y="2273300"/>
            <a:ext cx="57785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Shape 429"/>
          <p:cNvCxnSpPr/>
          <p:nvPr/>
        </p:nvCxnSpPr>
        <p:spPr>
          <a:xfrm>
            <a:off x="1504950" y="2495550"/>
            <a:ext cx="57785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Shape 430"/>
          <p:cNvCxnSpPr/>
          <p:nvPr/>
        </p:nvCxnSpPr>
        <p:spPr>
          <a:xfrm>
            <a:off x="1504950" y="2984500"/>
            <a:ext cx="57785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Shape 431"/>
          <p:cNvCxnSpPr/>
          <p:nvPr/>
        </p:nvCxnSpPr>
        <p:spPr>
          <a:xfrm>
            <a:off x="3505200" y="2628900"/>
            <a:ext cx="3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Shape 432"/>
          <p:cNvCxnSpPr/>
          <p:nvPr/>
        </p:nvCxnSpPr>
        <p:spPr>
          <a:xfrm rot="10800000">
            <a:off x="1504950" y="3695700"/>
            <a:ext cx="12446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Shape 433"/>
          <p:cNvSpPr/>
          <p:nvPr/>
        </p:nvSpPr>
        <p:spPr>
          <a:xfrm>
            <a:off x="4279900" y="2228850"/>
            <a:ext cx="958850" cy="7556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3817938" y="2424113"/>
            <a:ext cx="87312" cy="406400"/>
          </a:xfrm>
          <a:custGeom>
            <a:pathLst>
              <a:path extrusionOk="0" h="120000" w="120000">
                <a:moveTo>
                  <a:pt x="119999" y="0"/>
                </a:moveTo>
                <a:cubicBezTo>
                  <a:pt x="106666" y="4285"/>
                  <a:pt x="96997" y="9214"/>
                  <a:pt x="80000" y="12857"/>
                </a:cubicBezTo>
                <a:cubicBezTo>
                  <a:pt x="63003" y="16499"/>
                  <a:pt x="35015" y="17406"/>
                  <a:pt x="19999" y="21428"/>
                </a:cubicBezTo>
                <a:cubicBezTo>
                  <a:pt x="6830" y="24956"/>
                  <a:pt x="6666" y="29999"/>
                  <a:pt x="0" y="34285"/>
                </a:cubicBezTo>
                <a:cubicBezTo>
                  <a:pt x="13333" y="49999"/>
                  <a:pt x="20794" y="65995"/>
                  <a:pt x="39999" y="81428"/>
                </a:cubicBezTo>
                <a:cubicBezTo>
                  <a:pt x="47681" y="87601"/>
                  <a:pt x="75783" y="92246"/>
                  <a:pt x="80000" y="98571"/>
                </a:cubicBezTo>
                <a:cubicBezTo>
                  <a:pt x="82982" y="103043"/>
                  <a:pt x="73168" y="107900"/>
                  <a:pt x="59999" y="111428"/>
                </a:cubicBezTo>
                <a:cubicBezTo>
                  <a:pt x="44983" y="115450"/>
                  <a:pt x="0" y="119999"/>
                  <a:pt x="0" y="11999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3905250" y="2406650"/>
            <a:ext cx="87313" cy="406400"/>
          </a:xfrm>
          <a:custGeom>
            <a:pathLst>
              <a:path extrusionOk="0" h="120000" w="120000">
                <a:moveTo>
                  <a:pt x="119999" y="0"/>
                </a:moveTo>
                <a:cubicBezTo>
                  <a:pt x="106666" y="4285"/>
                  <a:pt x="96997" y="9214"/>
                  <a:pt x="80000" y="12857"/>
                </a:cubicBezTo>
                <a:cubicBezTo>
                  <a:pt x="63003" y="16499"/>
                  <a:pt x="35015" y="17406"/>
                  <a:pt x="19999" y="21428"/>
                </a:cubicBezTo>
                <a:cubicBezTo>
                  <a:pt x="6830" y="24956"/>
                  <a:pt x="6666" y="29999"/>
                  <a:pt x="0" y="34285"/>
                </a:cubicBezTo>
                <a:cubicBezTo>
                  <a:pt x="13333" y="49999"/>
                  <a:pt x="20794" y="65995"/>
                  <a:pt x="39999" y="81428"/>
                </a:cubicBezTo>
                <a:cubicBezTo>
                  <a:pt x="47681" y="87601"/>
                  <a:pt x="75783" y="92246"/>
                  <a:pt x="80000" y="98571"/>
                </a:cubicBezTo>
                <a:cubicBezTo>
                  <a:pt x="82982" y="103043"/>
                  <a:pt x="73168" y="107900"/>
                  <a:pt x="59999" y="111428"/>
                </a:cubicBezTo>
                <a:cubicBezTo>
                  <a:pt x="44983" y="115450"/>
                  <a:pt x="0" y="119999"/>
                  <a:pt x="0" y="11999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6" name="Shape 436"/>
          <p:cNvCxnSpPr/>
          <p:nvPr/>
        </p:nvCxnSpPr>
        <p:spPr>
          <a:xfrm>
            <a:off x="3949700" y="2628900"/>
            <a:ext cx="3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Shape 437"/>
          <p:cNvCxnSpPr/>
          <p:nvPr/>
        </p:nvCxnSpPr>
        <p:spPr>
          <a:xfrm rot="-5400000">
            <a:off x="2483644" y="3428206"/>
            <a:ext cx="5334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38" name="Shape 438"/>
          <p:cNvSpPr txBox="1"/>
          <p:nvPr/>
        </p:nvSpPr>
        <p:spPr>
          <a:xfrm>
            <a:off x="5994400" y="3117850"/>
            <a:ext cx="2667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0" name="Shape 44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subTitle"/>
          </p:nvPr>
        </p:nvSpPr>
        <p:spPr>
          <a:xfrm>
            <a:off x="533400" y="5334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ТИПОВЕ ИЗВОДИ. ВХОДОВЕ, ИЗХОДИ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Входове – упр. по ток / по напрежение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Изходи – “0”, “1”, Z (H.I.)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</a:t>
            </a: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вупосочни.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Мултиплексирани за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адреси и данни в МПС</a:t>
            </a:r>
          </a:p>
        </p:txBody>
      </p:sp>
      <p:grpSp>
        <p:nvGrpSpPr>
          <p:cNvPr id="447" name="Shape 447"/>
          <p:cNvGrpSpPr/>
          <p:nvPr/>
        </p:nvGrpSpPr>
        <p:grpSpPr>
          <a:xfrm>
            <a:off x="5613400" y="1956118"/>
            <a:ext cx="3048000" cy="2047557"/>
            <a:chOff x="3646" y="1126"/>
            <a:chExt cx="4798" cy="3223"/>
          </a:xfrm>
        </p:grpSpPr>
        <p:sp>
          <p:nvSpPr>
            <p:cNvPr id="448" name="Shape 448"/>
            <p:cNvSpPr txBox="1"/>
            <p:nvPr/>
          </p:nvSpPr>
          <p:spPr>
            <a:xfrm>
              <a:off x="4945" y="3961"/>
              <a:ext cx="875" cy="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DIR</a:t>
              </a:r>
            </a:p>
          </p:txBody>
        </p:sp>
        <p:cxnSp>
          <p:nvCxnSpPr>
            <p:cNvPr id="449" name="Shape 449"/>
            <p:cNvCxnSpPr/>
            <p:nvPr/>
          </p:nvCxnSpPr>
          <p:spPr>
            <a:xfrm>
              <a:off x="7080" y="2235"/>
              <a:ext cx="1364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3646" y="2234"/>
              <a:ext cx="138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1" name="Shape 451"/>
            <p:cNvCxnSpPr/>
            <p:nvPr/>
          </p:nvCxnSpPr>
          <p:spPr>
            <a:xfrm>
              <a:off x="7080" y="1650"/>
              <a:ext cx="0" cy="13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2" name="Shape 452"/>
            <p:cNvCxnSpPr/>
            <p:nvPr/>
          </p:nvCxnSpPr>
          <p:spPr>
            <a:xfrm>
              <a:off x="5025" y="1650"/>
              <a:ext cx="1" cy="13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Shape 453"/>
            <p:cNvCxnSpPr/>
            <p:nvPr/>
          </p:nvCxnSpPr>
          <p:spPr>
            <a:xfrm>
              <a:off x="5025" y="1650"/>
              <a:ext cx="205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Shape 454"/>
            <p:cNvCxnSpPr/>
            <p:nvPr/>
          </p:nvCxnSpPr>
          <p:spPr>
            <a:xfrm>
              <a:off x="5025" y="3030"/>
              <a:ext cx="205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Shape 455"/>
            <p:cNvCxnSpPr/>
            <p:nvPr/>
          </p:nvCxnSpPr>
          <p:spPr>
            <a:xfrm>
              <a:off x="6060" y="2026"/>
              <a:ext cx="1" cy="44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6" name="Shape 456"/>
            <p:cNvCxnSpPr/>
            <p:nvPr/>
          </p:nvCxnSpPr>
          <p:spPr>
            <a:xfrm>
              <a:off x="4680" y="2474"/>
              <a:ext cx="138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Shape 457"/>
            <p:cNvCxnSpPr/>
            <p:nvPr/>
          </p:nvCxnSpPr>
          <p:spPr>
            <a:xfrm>
              <a:off x="4680" y="2491"/>
              <a:ext cx="0" cy="172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Shape 458"/>
            <p:cNvCxnSpPr/>
            <p:nvPr/>
          </p:nvCxnSpPr>
          <p:spPr>
            <a:xfrm>
              <a:off x="4680" y="3780"/>
              <a:ext cx="1380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Shape 459"/>
            <p:cNvCxnSpPr/>
            <p:nvPr/>
          </p:nvCxnSpPr>
          <p:spPr>
            <a:xfrm>
              <a:off x="6060" y="3332"/>
              <a:ext cx="1" cy="44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0" name="Shape 460"/>
            <p:cNvSpPr/>
            <p:nvPr/>
          </p:nvSpPr>
          <p:spPr>
            <a:xfrm rot="-5400000">
              <a:off x="5534" y="2535"/>
              <a:ext cx="1112" cy="99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 rot="5400000">
              <a:off x="5535" y="1185"/>
              <a:ext cx="1109" cy="99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6570" y="1590"/>
              <a:ext cx="142" cy="165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 rot="10800000">
              <a:off x="5453" y="2939"/>
              <a:ext cx="142" cy="165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 rot="10800000">
              <a:off x="5985" y="1964"/>
              <a:ext cx="142" cy="165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 rot="10800000">
              <a:off x="4945" y="2159"/>
              <a:ext cx="142" cy="107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 rot="10800000">
              <a:off x="7005" y="2189"/>
              <a:ext cx="142" cy="105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 rot="10800000">
              <a:off x="4621" y="3736"/>
              <a:ext cx="142" cy="105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grpSp>
        <p:nvGrpSpPr>
          <p:cNvPr id="468" name="Shape 468"/>
          <p:cNvGrpSpPr/>
          <p:nvPr/>
        </p:nvGrpSpPr>
        <p:grpSpPr>
          <a:xfrm>
            <a:off x="4375150" y="4224338"/>
            <a:ext cx="3716338" cy="2000250"/>
            <a:chOff x="1623" y="4937"/>
            <a:chExt cx="4041" cy="2743"/>
          </a:xfrm>
        </p:grpSpPr>
        <p:sp>
          <p:nvSpPr>
            <p:cNvPr id="469" name="Shape 469"/>
            <p:cNvSpPr txBox="1"/>
            <p:nvPr/>
          </p:nvSpPr>
          <p:spPr>
            <a:xfrm>
              <a:off x="1623" y="4937"/>
              <a:ext cx="1260" cy="2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АDDRESS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</a:t>
              </a: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4260" y="7020"/>
              <a:ext cx="686" cy="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0/1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3646" y="5111"/>
              <a:ext cx="1117" cy="172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bg-BG" sz="160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MUX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2745" y="5400"/>
              <a:ext cx="901" cy="330"/>
            </a:xfrm>
            <a:prstGeom prst="rightArrow">
              <a:avLst>
                <a:gd fmla="val 50000" name="adj1"/>
                <a:gd fmla="val 6825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2745" y="6210"/>
              <a:ext cx="901" cy="330"/>
            </a:xfrm>
            <a:prstGeom prst="rightArrow">
              <a:avLst>
                <a:gd fmla="val 50000" name="adj1"/>
                <a:gd fmla="val 6825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4763" y="5730"/>
              <a:ext cx="901" cy="330"/>
            </a:xfrm>
            <a:prstGeom prst="rightArrow">
              <a:avLst>
                <a:gd fmla="val 50000" name="adj1"/>
                <a:gd fmla="val 6825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75" name="Shape 475"/>
            <p:cNvCxnSpPr/>
            <p:nvPr/>
          </p:nvCxnSpPr>
          <p:spPr>
            <a:xfrm>
              <a:off x="4140" y="6840"/>
              <a:ext cx="0" cy="72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76" name="Shape 476"/>
          <p:cNvCxnSpPr/>
          <p:nvPr/>
        </p:nvCxnSpPr>
        <p:spPr>
          <a:xfrm flipH="1">
            <a:off x="6794500" y="2540000"/>
            <a:ext cx="1066800" cy="755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77" name="Shape 477"/>
          <p:cNvCxnSpPr/>
          <p:nvPr/>
        </p:nvCxnSpPr>
        <p:spPr>
          <a:xfrm>
            <a:off x="6550025" y="1449388"/>
            <a:ext cx="1130400" cy="514200"/>
          </a:xfrm>
          <a:prstGeom prst="curvedConnector3">
            <a:avLst>
              <a:gd fmla="val 4033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78" name="Shape 47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9" name="Shape 47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subTitle"/>
          </p:nvPr>
        </p:nvSpPr>
        <p:spPr>
          <a:xfrm>
            <a:off x="533400" y="533400"/>
            <a:ext cx="835025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НИВА, TTL СЪВМЕСТИМОСТ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Технология	ниско ниво U</a:t>
            </a:r>
            <a:r>
              <a:rPr b="1" baseline="30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високо ниво U</a:t>
            </a:r>
            <a:r>
              <a:rPr b="1" baseline="30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захр. източник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CMOS		0V  до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	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/2  до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захр.напрежение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		0V  до 0.8V 	     2V  до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4.75V до 5.25V </a:t>
            </a:r>
          </a:p>
          <a:p>
            <a:pPr indent="0" lvl="0" marL="0" marR="0" rtl="0" algn="l">
              <a:lnSpc>
                <a:spcPct val="14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ECL 		-1.175V до -V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0.75V  до 0V	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EE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= -5.2V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=GND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Входни и изходни нива, прагови напрежения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CC</a:t>
            </a:r>
            <a:b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IH     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IL</a:t>
            </a:r>
            <a:b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OL     </a:t>
            </a: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OH</a:t>
            </a:r>
            <a:b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съвместимост при CMOS ИС: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по отношение на входовете: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IL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0.8V, 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IH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2.0V</a:t>
            </a:r>
          </a:p>
          <a:p>
            <a:pPr indent="0" lvl="0" marL="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по отношение на изходите: 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ОL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≤ 0.4V,  V</a:t>
            </a:r>
            <a:r>
              <a:rPr b="0" baseline="-2500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ОH</a:t>
            </a:r>
            <a:r>
              <a:rPr b="0" i="0" lang="bg-BG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≥ 2.4V.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7" name="Shape 48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subTitle"/>
          </p:nvPr>
        </p:nvSpPr>
        <p:spPr>
          <a:xfrm>
            <a:off x="533400" y="927303"/>
            <a:ext cx="8229600" cy="547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Фамилии ИС с  НСИ/ССИ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(TTL  съвместими), с общо предназначение: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bg-BG" sz="16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схеми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TTL (</a:t>
            </a: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74xx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 True TTL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   	Low power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74S    	Schottky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74H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	High speed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74LS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	Low power Schottky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74AS   	Advanced Schottky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74ALS 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Advanced Low power –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	Schottky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74F(AST)  Fast (Advanced Schottky)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</a:t>
            </a:r>
            <a:r>
              <a:rPr b="1" i="0" lang="bg-BG" sz="16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CMOS схеми</a:t>
            </a:r>
            <a:r>
              <a:rPr b="0" i="0" lang="bg-BG" sz="16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</a:t>
            </a: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74C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CMOS (различни Vcc нива)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74HC (U)  High speed  CMOS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(небуферирани изходи)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74HCT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High speed CMOS - TTL inputs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74AHC   Advanced High speed - CMOS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74AHCT</a:t>
            </a: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Advanced High speed - CMOS –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TTL inputs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74FCT (-A)  Fast - CMOS - TTL inputs 	(различна скорост)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      Advanced - CMOS             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74ACT    Advanced - CMOS - TTL inputs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74FACT  AC, ACT (Q) series      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74ACQ   Advanced CMOS - Quiet outputs           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bg-BG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74ACTQ Advanced - CMOS - TTL inputs 	Quiet outputs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5" name="Shape 49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subTitle"/>
          </p:nvPr>
        </p:nvSpPr>
        <p:spPr>
          <a:xfrm>
            <a:off x="533400" y="884821"/>
            <a:ext cx="8229600" cy="5516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Драйвери за линии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(Bus Driver Families)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74ABT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Advanced - BiCMOS 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74ABTE   ABT- Enhanced Transceiver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	   Logic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74ABTH   Advanced BiCMOS– bus Hold 		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74BCT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BiCMOS - TTL inputs       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74BTL     Backplane-Transceiver- Logic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74GTL    Gunning - Transceiver - Logic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74GTLP  GTL Plus               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Нисковолтови фамилии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(Low Voltage Families)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74ALB  Advanced  Low Voltage BiCMOS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(U)  Low – Voltage	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	 (небуферирани изходи)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74LVC (R) (U)   LV - CMOS (damping 	резистор, небуферирани 	изходи)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74LVCH Low Voltage- CMOS - bus Hold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74ALVC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Advanced Low-Voltage- CMOS         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74LVT (R) (U)   LV - (damping 	резистор, небуферирани 	изходи</a:t>
            </a:r>
            <a:r>
              <a:rPr b="0" i="0" lang="bg-BG" sz="143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1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74LVTZ</a:t>
            </a: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Low-Voltage- TTL- H.I.power-up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74ALVC (R)  ALV - CMOS (bus Hold) 	  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(damping резистор)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74ALVCH   Advanced– Low-Voltage - 	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CMOS - bus Hold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74LCX    LV - CMOS (Vcc=3V &amp; 5V)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102642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74VCX    LV - CMOS (Vcc=1.8V&amp; 3.6V)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ct val="102642"/>
              <a:buFont typeface="Arial"/>
              <a:buNone/>
            </a:pPr>
            <a:r>
              <a:t/>
            </a:r>
            <a:endParaRPr b="0" i="0" sz="143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-"/>
            </a:pPr>
            <a:r>
              <a:rPr b="0" i="0" lang="bg-BG" sz="1437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4000       True CMOS (не -TTL нива</a:t>
            </a:r>
            <a:r>
              <a:rPr b="0" i="0" lang="bg-BG" sz="175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3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 (Dual In-line Package)</a:t>
            </a:r>
            <a:r>
              <a:rPr b="0" i="1" lang="bg-BG" sz="143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други DIP: CDIP, PDIP, SDIP;……,IP, QP</a:t>
            </a:r>
          </a:p>
        </p:txBody>
      </p:sp>
      <p:pic>
        <p:nvPicPr>
          <p:cNvPr descr="450-00500-1.jpg"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0950" y="3384550"/>
            <a:ext cx="3006725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4" name="Shape 5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lang="bg-BG" sz="1600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