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9144000"/>
  <p:notesSz cx="9144000" cy="6858000"/>
  <p:embeddedFontLst>
    <p:embeddedFont>
      <p:font typeface="Palatino Linotype"/>
      <p:regular r:id="rId33"/>
      <p:bold r:id="rId34"/>
      <p:italic r:id="rId35"/>
      <p:boldItalic r:id="rId36"/>
    </p:embeddedFont>
    <p:embeddedFont>
      <p:font typeface="Rambla"/>
      <p:regular r:id="rId37"/>
      <p:bold r:id="rId38"/>
      <p:italic r:id="rId39"/>
      <p:boldItalic r:id="rId40"/>
    </p:embeddedFont>
    <p:embeddedFont>
      <p:font typeface="Century Gothic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A566CD4-CBD4-4A53-AC84-8888092DA2B2}">
  <a:tblStyle styleId="{3A566CD4-CBD4-4A53-AC84-8888092DA2B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mbla-boldItalic.fntdata"/><Relationship Id="rId20" Type="http://schemas.openxmlformats.org/officeDocument/2006/relationships/slide" Target="slides/slide14.xml"/><Relationship Id="rId42" Type="http://schemas.openxmlformats.org/officeDocument/2006/relationships/font" Target="fonts/CenturyGothic-bold.fntdata"/><Relationship Id="rId41" Type="http://schemas.openxmlformats.org/officeDocument/2006/relationships/font" Target="fonts/CenturyGothic-regular.fntdata"/><Relationship Id="rId22" Type="http://schemas.openxmlformats.org/officeDocument/2006/relationships/slide" Target="slides/slide16.xml"/><Relationship Id="rId44" Type="http://schemas.openxmlformats.org/officeDocument/2006/relationships/font" Target="fonts/CenturyGothic-boldItalic.fntdata"/><Relationship Id="rId21" Type="http://schemas.openxmlformats.org/officeDocument/2006/relationships/slide" Target="slides/slide15.xml"/><Relationship Id="rId43" Type="http://schemas.openxmlformats.org/officeDocument/2006/relationships/font" Target="fonts/CenturyGothic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PalatinoLinotype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PalatinoLinotype-italic.fntdata"/><Relationship Id="rId12" Type="http://schemas.openxmlformats.org/officeDocument/2006/relationships/slide" Target="slides/slide6.xml"/><Relationship Id="rId34" Type="http://schemas.openxmlformats.org/officeDocument/2006/relationships/font" Target="fonts/PalatinoLinotype-bold.fntdata"/><Relationship Id="rId15" Type="http://schemas.openxmlformats.org/officeDocument/2006/relationships/slide" Target="slides/slide9.xml"/><Relationship Id="rId37" Type="http://schemas.openxmlformats.org/officeDocument/2006/relationships/font" Target="fonts/Rambla-regular.fntdata"/><Relationship Id="rId14" Type="http://schemas.openxmlformats.org/officeDocument/2006/relationships/slide" Target="slides/slide8.xml"/><Relationship Id="rId36" Type="http://schemas.openxmlformats.org/officeDocument/2006/relationships/font" Target="fonts/PalatinoLinotype-boldItalic.fntdata"/><Relationship Id="rId17" Type="http://schemas.openxmlformats.org/officeDocument/2006/relationships/slide" Target="slides/slide11.xml"/><Relationship Id="rId39" Type="http://schemas.openxmlformats.org/officeDocument/2006/relationships/font" Target="fonts/Rambla-italic.fntdata"/><Relationship Id="rId16" Type="http://schemas.openxmlformats.org/officeDocument/2006/relationships/slide" Target="slides/slide10.xml"/><Relationship Id="rId38" Type="http://schemas.openxmlformats.org/officeDocument/2006/relationships/font" Target="fonts/Rambla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180012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4" name="Shape 524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1" name="Shape 54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9" name="Shape 54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7" name="Shape 61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5" name="Shape 625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7" name="Shape 63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5" name="Shape 645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0" name="Shape 69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2" name="Shape 762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1" name="Shape 77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5" name="Shape 825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7" name="Shape 87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8" name="Shape 99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Shape 1151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2" name="Shape 1152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0" name="Shape 116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2" name="Shape 452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9" name="Shape 49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7" name="Shape 50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7" name="Shape 47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interfacebus.com/voltage_threshold.html" TargetMode="External"/><Relationship Id="rId4" Type="http://schemas.openxmlformats.org/officeDocument/2006/relationships/hyperlink" Target="http://klabs.org/DEI/References/design_guidelines/nasa_guidelines/misc/ttl_compatibility.htm" TargetMode="External"/><Relationship Id="rId5" Type="http://schemas.openxmlformats.org/officeDocument/2006/relationships/hyperlink" Target="http://www.owlnet.rice.edu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subTitle"/>
          </p:nvPr>
        </p:nvSpPr>
        <p:spPr>
          <a:xfrm>
            <a:off x="533400" y="533400"/>
            <a:ext cx="8229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4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ЛЕКЦИЯ № 3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4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2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bg-BG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Логически нива</a:t>
            </a:r>
          </a:p>
          <a:p>
            <a:pPr indent="-457200" lvl="2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bg-BG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Типове изходи </a:t>
            </a:r>
          </a:p>
          <a:p>
            <a:pPr indent="-457200" lvl="2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bg-BG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Типове изводи</a:t>
            </a:r>
          </a:p>
          <a:p>
            <a:pPr indent="-457200" lvl="2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bg-BG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ТТЛ съвместимост</a:t>
            </a:r>
          </a:p>
          <a:p>
            <a:pPr indent="-457200" lvl="2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bg-BG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Типове памети</a:t>
            </a:r>
          </a:p>
          <a:p>
            <a:pPr indent="-457200" lvl="2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bg-BG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Структурна схема памети с непосредствен достъп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bg-BG" sz="12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03" name="Shape 10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4" name="Shape 10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" type="subTitle"/>
          </p:nvPr>
        </p:nvSpPr>
        <p:spPr>
          <a:xfrm>
            <a:off x="566737" y="8636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                           </a:t>
            </a: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ECL ФАМИЛИИ ИС:</a:t>
            </a:r>
          </a:p>
          <a:p>
            <a:pPr indent="0" lvl="0" marL="0" marR="0" rtl="0" algn="l">
              <a:lnSpc>
                <a:spcPct val="7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MEC I           8nS*               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MEC II          2nS*                   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MEC III         (16XX)  1nS*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101xx           100 серия 10K ECL, 3.5nS*             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102xx           200 серия 10K ECL, 2.5nS*             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108xx           800 серия 10K ECL, voltage compensated, 3.5nS*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10Hxxx 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10K - High speed, voltage compensated, 1.8nS*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10Exxx         10K - ECLinPS, voltage compensated, 800pS* 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100xxx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100K, temperature compensated                  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100Hxxx       100K - High speed, temperature compensated 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100Exxx       100K - ECLinPS, temp, voltage comp., 800pS*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1" marL="457200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Gunning transceiver logic (GTL)</a:t>
            </a:r>
          </a:p>
          <a:p>
            <a:pPr indent="0" lvl="1" marL="457200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Silicon on Sapphire (SOS)</a:t>
            </a:r>
          </a:p>
          <a:p>
            <a:pPr indent="0" lvl="1" marL="457200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Crossbar Technology (CBT)</a:t>
            </a:r>
          </a:p>
          <a:p>
            <a:pPr indent="0" lvl="1" marL="457200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Integrated Injection Logic (I</a:t>
            </a:r>
            <a:r>
              <a:rPr b="0" baseline="3000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L)</a:t>
            </a:r>
            <a:r>
              <a:rPr b="0" i="0" lang="bg-BG" sz="16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br>
              <a:rPr b="0" i="0" lang="bg-BG" sz="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0" lvl="0" marL="0" marR="0" rtl="0" algn="ctr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Shape 51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20" name="Shape 52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idx="1" type="subTitle"/>
          </p:nvPr>
        </p:nvSpPr>
        <p:spPr>
          <a:xfrm>
            <a:off x="533400" y="5334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hart_IC_Voltage_Switching_Levels.png" id="527" name="Shape 5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712" y="638175"/>
            <a:ext cx="8548687" cy="5535612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Shape 52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29" name="Shape 52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536" name="Shape 536"/>
          <p:cNvSpPr txBox="1"/>
          <p:nvPr/>
        </p:nvSpPr>
        <p:spPr>
          <a:xfrm>
            <a:off x="577850" y="533400"/>
            <a:ext cx="9045575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1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НИВА, TTL СЪВМЕСТИМОСТ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1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ЕДНАКВИ ЛОГИЧЕСКИ НИВА, НЕЗАВИСИМО ОТ ТЕХНОЛОГИЯТА НА ПРОИЗВОДСТВО НА ЕЛЕМЕНТИТЕ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1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Технология	ниско ниво U</a:t>
            </a:r>
            <a:r>
              <a:rPr b="1" baseline="30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</a:t>
            </a:r>
            <a:r>
              <a:rPr b="1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високо ниво U</a:t>
            </a:r>
            <a:r>
              <a:rPr b="1" baseline="30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</a:t>
            </a:r>
            <a:r>
              <a:rPr b="1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захр.източник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CMOS		0V  до V</a:t>
            </a:r>
            <a:r>
              <a:rPr b="0" baseline="-25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/2 	V</a:t>
            </a:r>
            <a:r>
              <a:rPr b="0" baseline="-25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/2  до  V</a:t>
            </a:r>
            <a:r>
              <a:rPr b="0" baseline="-25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  V</a:t>
            </a:r>
            <a:r>
              <a:rPr b="0" baseline="-25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захр.напрежение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		0V  до 0.8V 	     2V  до V</a:t>
            </a:r>
            <a:r>
              <a:rPr b="0" baseline="-25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  V</a:t>
            </a:r>
            <a:r>
              <a:rPr b="0" baseline="-25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= 4.75V до 5.25V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ECL 		-1.175V до -V</a:t>
            </a:r>
            <a:r>
              <a:rPr b="0" baseline="-25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EE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0.75V  до 0V	  V</a:t>
            </a:r>
            <a:r>
              <a:rPr b="0" baseline="-25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EE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= -5.2V V</a:t>
            </a:r>
            <a:r>
              <a:rPr b="0" baseline="-25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=GND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1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съвместимост при CMOS ИС: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 отношение на входовете: V</a:t>
            </a:r>
            <a:r>
              <a:rPr b="0" baseline="-25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IL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≤ 0.8V,   V</a:t>
            </a:r>
            <a:r>
              <a:rPr b="0" baseline="-25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IH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≥ 2.0V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 отношение на изходите:   V</a:t>
            </a:r>
            <a:r>
              <a:rPr b="0" baseline="-25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ОL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≤ 0.4V,  V</a:t>
            </a:r>
            <a:r>
              <a:rPr b="0" baseline="-25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ОH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≥ 2.4V.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>
            <p:ph idx="1" type="subTitle"/>
          </p:nvPr>
        </p:nvSpPr>
        <p:spPr>
          <a:xfrm>
            <a:off x="533400" y="533400"/>
            <a:ext cx="8229600" cy="578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ВИДОВЕ ПАМЕТИ С НЕПОСРЕДСТВЕН ДОСТЪП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Видове: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RAM (random access memory) → енергозависими, за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четене и за запис.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SRAM (static RAM);	  - биполярни;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DRAM (dynamic RAM); - MOS; CMOS; BiCMOS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ROM (read-only memory)  → енергонезависими, само за четене.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Режими на работа при RAM паметите: 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неизбрана;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четене;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запис;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standby (понижена консумация).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45" name="Shape 54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/>
        </p:nvSpPr>
        <p:spPr>
          <a:xfrm>
            <a:off x="762000" y="457200"/>
            <a:ext cx="7543800" cy="594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1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СТРУКТУРА НА ПАМЕТ С НЕПОСРЕДСТВЕН ДОСТЪП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2" name="Shape 552"/>
          <p:cNvGrpSpPr/>
          <p:nvPr/>
        </p:nvGrpSpPr>
        <p:grpSpPr>
          <a:xfrm>
            <a:off x="1012825" y="1198562"/>
            <a:ext cx="7467600" cy="4978401"/>
            <a:chOff x="3738562" y="7612062"/>
            <a:chExt cx="14371637" cy="9869488"/>
          </a:xfrm>
        </p:grpSpPr>
        <p:sp>
          <p:nvSpPr>
            <p:cNvPr id="553" name="Shape 553"/>
            <p:cNvSpPr txBox="1"/>
            <p:nvPr/>
          </p:nvSpPr>
          <p:spPr>
            <a:xfrm>
              <a:off x="5334000" y="8636000"/>
              <a:ext cx="9925050" cy="72072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Shape 554"/>
            <p:cNvSpPr txBox="1"/>
            <p:nvPr/>
          </p:nvSpPr>
          <p:spPr>
            <a:xfrm>
              <a:off x="7970837" y="9637712"/>
              <a:ext cx="3673475" cy="34401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Запомняща среда (матрица)</a:t>
              </a:r>
            </a:p>
          </p:txBody>
        </p:sp>
        <p:cxnSp>
          <p:nvCxnSpPr>
            <p:cNvPr id="555" name="Shape 555"/>
            <p:cNvCxnSpPr/>
            <p:nvPr/>
          </p:nvCxnSpPr>
          <p:spPr>
            <a:xfrm>
              <a:off x="8786812" y="11161712"/>
              <a:ext cx="1587" cy="17383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56" name="Shape 556"/>
            <p:cNvCxnSpPr/>
            <p:nvPr/>
          </p:nvCxnSpPr>
          <p:spPr>
            <a:xfrm>
              <a:off x="9167812" y="11137900"/>
              <a:ext cx="0" cy="1809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57" name="Shape 557"/>
            <p:cNvCxnSpPr/>
            <p:nvPr/>
          </p:nvCxnSpPr>
          <p:spPr>
            <a:xfrm>
              <a:off x="9548812" y="11114087"/>
              <a:ext cx="0" cy="27384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58" name="Shape 558"/>
            <p:cNvCxnSpPr/>
            <p:nvPr/>
          </p:nvCxnSpPr>
          <p:spPr>
            <a:xfrm>
              <a:off x="9929812" y="11161712"/>
              <a:ext cx="0" cy="18573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59" name="Shape 559"/>
            <p:cNvCxnSpPr/>
            <p:nvPr/>
          </p:nvCxnSpPr>
          <p:spPr>
            <a:xfrm>
              <a:off x="10310812" y="11256962"/>
              <a:ext cx="0" cy="16430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60" name="Shape 560"/>
            <p:cNvCxnSpPr/>
            <p:nvPr/>
          </p:nvCxnSpPr>
          <p:spPr>
            <a:xfrm>
              <a:off x="8358187" y="11710987"/>
              <a:ext cx="2428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61" name="Shape 561"/>
            <p:cNvCxnSpPr/>
            <p:nvPr/>
          </p:nvCxnSpPr>
          <p:spPr>
            <a:xfrm>
              <a:off x="7524750" y="12112625"/>
              <a:ext cx="33575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62" name="Shape 562"/>
            <p:cNvCxnSpPr/>
            <p:nvPr/>
          </p:nvCxnSpPr>
          <p:spPr>
            <a:xfrm>
              <a:off x="8405812" y="12471400"/>
              <a:ext cx="23098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63" name="Shape 563"/>
            <p:cNvSpPr/>
            <p:nvPr/>
          </p:nvSpPr>
          <p:spPr>
            <a:xfrm rot="-5400000">
              <a:off x="9263062" y="14293850"/>
              <a:ext cx="881062" cy="59531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4" name="Shape 564"/>
            <p:cNvSpPr txBox="1"/>
            <p:nvPr/>
          </p:nvSpPr>
          <p:spPr>
            <a:xfrm>
              <a:off x="9554753" y="14299803"/>
              <a:ext cx="297656" cy="732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Shape 565"/>
            <p:cNvSpPr/>
            <p:nvPr/>
          </p:nvSpPr>
          <p:spPr>
            <a:xfrm>
              <a:off x="5942012" y="15001875"/>
              <a:ext cx="3940175" cy="357187"/>
            </a:xfrm>
            <a:prstGeom prst="rightArrow">
              <a:avLst>
                <a:gd fmla="val 21242" name="adj1"/>
                <a:gd fmla="val 1728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Shape 566"/>
            <p:cNvSpPr/>
            <p:nvPr/>
          </p:nvSpPr>
          <p:spPr>
            <a:xfrm rot="5400000">
              <a:off x="3813175" y="13171487"/>
              <a:ext cx="4030662" cy="344487"/>
            </a:xfrm>
            <a:prstGeom prst="rightArrow">
              <a:avLst>
                <a:gd fmla="val 21242" name="adj1"/>
                <a:gd fmla="val 1728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7" name="Shape 567"/>
            <p:cNvSpPr txBox="1"/>
            <p:nvPr/>
          </p:nvSpPr>
          <p:spPr>
            <a:xfrm rot="10800000">
              <a:off x="5791918" y="11328387"/>
              <a:ext cx="73176" cy="40293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Shape 568"/>
            <p:cNvSpPr txBox="1"/>
            <p:nvPr/>
          </p:nvSpPr>
          <p:spPr>
            <a:xfrm>
              <a:off x="3738562" y="9620250"/>
              <a:ext cx="1466850" cy="4357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</a:t>
              </a:r>
              <a:r>
                <a:rPr b="0" baseline="-2500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</a:t>
              </a:r>
              <a:r>
                <a:rPr b="0" baseline="-2500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baseline="-2500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…..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</a:t>
              </a:r>
              <a:r>
                <a:rPr b="0" baseline="-2500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N+M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пълен адрес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69" name="Shape 569"/>
            <p:cNvSpPr txBox="1"/>
            <p:nvPr/>
          </p:nvSpPr>
          <p:spPr>
            <a:xfrm>
              <a:off x="10715625" y="14522450"/>
              <a:ext cx="4071937" cy="8572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управление</a:t>
              </a:r>
            </a:p>
          </p:txBody>
        </p:sp>
        <p:cxnSp>
          <p:nvCxnSpPr>
            <p:cNvPr id="570" name="Shape 570"/>
            <p:cNvCxnSpPr/>
            <p:nvPr/>
          </p:nvCxnSpPr>
          <p:spPr>
            <a:xfrm flipH="1" rot="10800000">
              <a:off x="11644312" y="15379700"/>
              <a:ext cx="1587" cy="1384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571" name="Shape 571"/>
            <p:cNvCxnSpPr/>
            <p:nvPr/>
          </p:nvCxnSpPr>
          <p:spPr>
            <a:xfrm flipH="1" rot="10800000">
              <a:off x="12668250" y="15332075"/>
              <a:ext cx="1587" cy="2146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572" name="Shape 572"/>
            <p:cNvCxnSpPr/>
            <p:nvPr/>
          </p:nvCxnSpPr>
          <p:spPr>
            <a:xfrm>
              <a:off x="7620000" y="16764000"/>
              <a:ext cx="40481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73" name="Shape 573"/>
            <p:cNvCxnSpPr/>
            <p:nvPr/>
          </p:nvCxnSpPr>
          <p:spPr>
            <a:xfrm>
              <a:off x="7620000" y="17478375"/>
              <a:ext cx="50482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74" name="Shape 574"/>
            <p:cNvSpPr txBox="1"/>
            <p:nvPr/>
          </p:nvSpPr>
          <p:spPr>
            <a:xfrm>
              <a:off x="7905750" y="16057563"/>
              <a:ext cx="3048000" cy="595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чет./зап. (R/W)</a:t>
              </a:r>
            </a:p>
          </p:txBody>
        </p:sp>
        <p:sp>
          <p:nvSpPr>
            <p:cNvPr id="575" name="Shape 575"/>
            <p:cNvSpPr txBox="1"/>
            <p:nvPr/>
          </p:nvSpPr>
          <p:spPr>
            <a:xfrm>
              <a:off x="7526337" y="16935450"/>
              <a:ext cx="3998912" cy="5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избор схема (CS)</a:t>
              </a:r>
            </a:p>
          </p:txBody>
        </p:sp>
        <p:cxnSp>
          <p:nvCxnSpPr>
            <p:cNvPr id="576" name="Shape 576"/>
            <p:cNvCxnSpPr/>
            <p:nvPr/>
          </p:nvCxnSpPr>
          <p:spPr>
            <a:xfrm>
              <a:off x="7524750" y="10137775"/>
              <a:ext cx="4460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77" name="Shape 577"/>
            <p:cNvCxnSpPr/>
            <p:nvPr/>
          </p:nvCxnSpPr>
          <p:spPr>
            <a:xfrm>
              <a:off x="7524750" y="10518775"/>
              <a:ext cx="4460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78" name="Shape 578"/>
            <p:cNvCxnSpPr/>
            <p:nvPr/>
          </p:nvCxnSpPr>
          <p:spPr>
            <a:xfrm>
              <a:off x="7596187" y="12668250"/>
              <a:ext cx="3746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79" name="Shape 579"/>
            <p:cNvCxnSpPr/>
            <p:nvPr/>
          </p:nvCxnSpPr>
          <p:spPr>
            <a:xfrm>
              <a:off x="8382000" y="13079412"/>
              <a:ext cx="0" cy="4413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0" name="Shape 580"/>
            <p:cNvCxnSpPr/>
            <p:nvPr/>
          </p:nvCxnSpPr>
          <p:spPr>
            <a:xfrm>
              <a:off x="10691812" y="13079412"/>
              <a:ext cx="0" cy="4413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1" name="Shape 581"/>
            <p:cNvCxnSpPr/>
            <p:nvPr/>
          </p:nvCxnSpPr>
          <p:spPr>
            <a:xfrm>
              <a:off x="11072812" y="13079412"/>
              <a:ext cx="0" cy="4413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2" name="Shape 582"/>
            <p:cNvCxnSpPr/>
            <p:nvPr/>
          </p:nvCxnSpPr>
          <p:spPr>
            <a:xfrm flipH="1" rot="10800000">
              <a:off x="13669963" y="15355887"/>
              <a:ext cx="3175" cy="14763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583" name="Shape 583"/>
            <p:cNvSpPr/>
            <p:nvPr/>
          </p:nvSpPr>
          <p:spPr>
            <a:xfrm>
              <a:off x="9405937" y="11947525"/>
              <a:ext cx="311150" cy="238125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Shape 584"/>
            <p:cNvSpPr/>
            <p:nvPr/>
          </p:nvSpPr>
          <p:spPr>
            <a:xfrm>
              <a:off x="4762500" y="10853737"/>
              <a:ext cx="1976437" cy="595312"/>
            </a:xfrm>
            <a:prstGeom prst="rightArrow">
              <a:avLst>
                <a:gd fmla="val 18165" name="adj1"/>
                <a:gd fmla="val 455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Shape 585"/>
            <p:cNvSpPr txBox="1"/>
            <p:nvPr/>
          </p:nvSpPr>
          <p:spPr>
            <a:xfrm rot="-5400000">
              <a:off x="12540456" y="10952957"/>
              <a:ext cx="3686175" cy="8334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1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I/O  буфери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86" name="Shape 586"/>
            <p:cNvSpPr/>
            <p:nvPr/>
          </p:nvSpPr>
          <p:spPr>
            <a:xfrm rot="5400000">
              <a:off x="5225256" y="10705306"/>
              <a:ext cx="3884612" cy="857250"/>
            </a:xfrm>
            <a:prstGeom prst="flowChartManualOperation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7" name="Shape 587"/>
            <p:cNvSpPr txBox="1"/>
            <p:nvPr/>
          </p:nvSpPr>
          <p:spPr>
            <a:xfrm rot="10800000">
              <a:off x="6738931" y="9968542"/>
              <a:ext cx="857250" cy="2330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Shape 588"/>
            <p:cNvSpPr/>
            <p:nvPr/>
          </p:nvSpPr>
          <p:spPr>
            <a:xfrm>
              <a:off x="7762875" y="13425488"/>
              <a:ext cx="4000500" cy="701675"/>
            </a:xfrm>
            <a:prstGeom prst="flowChartManualOperation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Shape 589"/>
            <p:cNvSpPr txBox="1"/>
            <p:nvPr/>
          </p:nvSpPr>
          <p:spPr>
            <a:xfrm>
              <a:off x="7167562" y="7897812"/>
              <a:ext cx="5453062" cy="714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Дума (Word) с дължина L</a:t>
              </a:r>
            </a:p>
          </p:txBody>
        </p:sp>
        <p:sp>
          <p:nvSpPr>
            <p:cNvPr id="590" name="Shape 590"/>
            <p:cNvSpPr/>
            <p:nvPr/>
          </p:nvSpPr>
          <p:spPr>
            <a:xfrm rot="5400000">
              <a:off x="9536112" y="7551737"/>
              <a:ext cx="573087" cy="3119437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1" name="Shape 591"/>
            <p:cNvSpPr txBox="1"/>
            <p:nvPr/>
          </p:nvSpPr>
          <p:spPr>
            <a:xfrm rot="10800000">
              <a:off x="8276912" y="9195370"/>
              <a:ext cx="3091463" cy="202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Shape 592"/>
            <p:cNvSpPr txBox="1"/>
            <p:nvPr/>
          </p:nvSpPr>
          <p:spPr>
            <a:xfrm rot="-5400000">
              <a:off x="6299994" y="10470356"/>
              <a:ext cx="2417762" cy="130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1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ДШ  pедoове</a:t>
              </a:r>
            </a:p>
          </p:txBody>
        </p:sp>
        <p:sp>
          <p:nvSpPr>
            <p:cNvPr id="593" name="Shape 593"/>
            <p:cNvSpPr txBox="1"/>
            <p:nvPr/>
          </p:nvSpPr>
          <p:spPr>
            <a:xfrm>
              <a:off x="8501062" y="13449300"/>
              <a:ext cx="2571750" cy="595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ДШ колони</a:t>
              </a:r>
            </a:p>
          </p:txBody>
        </p:sp>
        <p:sp>
          <p:nvSpPr>
            <p:cNvPr id="594" name="Shape 594"/>
            <p:cNvSpPr txBox="1"/>
            <p:nvPr/>
          </p:nvSpPr>
          <p:spPr>
            <a:xfrm>
              <a:off x="13563600" y="7612062"/>
              <a:ext cx="2476500" cy="6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WL      BL (DL)</a:t>
              </a:r>
            </a:p>
          </p:txBody>
        </p:sp>
        <p:cxnSp>
          <p:nvCxnSpPr>
            <p:cNvPr id="595" name="Shape 595"/>
            <p:cNvCxnSpPr/>
            <p:nvPr/>
          </p:nvCxnSpPr>
          <p:spPr>
            <a:xfrm rot="10800000">
              <a:off x="14401800" y="13196886"/>
              <a:ext cx="0" cy="13255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596" name="Shape 596"/>
            <p:cNvSpPr txBox="1"/>
            <p:nvPr/>
          </p:nvSpPr>
          <p:spPr>
            <a:xfrm>
              <a:off x="8667750" y="14235113"/>
              <a:ext cx="619125" cy="666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</a:t>
              </a:r>
            </a:p>
          </p:txBody>
        </p:sp>
        <p:sp>
          <p:nvSpPr>
            <p:cNvPr id="597" name="Shape 597"/>
            <p:cNvSpPr txBox="1"/>
            <p:nvPr/>
          </p:nvSpPr>
          <p:spPr>
            <a:xfrm>
              <a:off x="5894387" y="10185400"/>
              <a:ext cx="619125" cy="666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N</a:t>
              </a:r>
            </a:p>
          </p:txBody>
        </p:sp>
        <p:sp>
          <p:nvSpPr>
            <p:cNvPr id="598" name="Shape 598"/>
            <p:cNvSpPr/>
            <p:nvPr/>
          </p:nvSpPr>
          <p:spPr>
            <a:xfrm rot="10800000">
              <a:off x="12025312" y="10077451"/>
              <a:ext cx="573087" cy="3119437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Shape 599"/>
            <p:cNvSpPr txBox="1"/>
            <p:nvPr/>
          </p:nvSpPr>
          <p:spPr>
            <a:xfrm>
              <a:off x="12574587" y="10637837"/>
              <a:ext cx="1474787" cy="1619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  <a:r>
                <a:rPr b="0" baseline="30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N 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ЗК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(Cells)</a:t>
              </a:r>
            </a:p>
          </p:txBody>
        </p:sp>
        <p:sp>
          <p:nvSpPr>
            <p:cNvPr id="600" name="Shape 600"/>
            <p:cNvSpPr txBox="1"/>
            <p:nvPr/>
          </p:nvSpPr>
          <p:spPr>
            <a:xfrm>
              <a:off x="14038263" y="16103600"/>
              <a:ext cx="4071937" cy="5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разр.изходи (OE)</a:t>
              </a:r>
            </a:p>
          </p:txBody>
        </p:sp>
        <p:cxnSp>
          <p:nvCxnSpPr>
            <p:cNvPr id="601" name="Shape 601"/>
            <p:cNvCxnSpPr/>
            <p:nvPr/>
          </p:nvCxnSpPr>
          <p:spPr>
            <a:xfrm>
              <a:off x="13668375" y="16832263"/>
              <a:ext cx="35480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2" name="Shape 602"/>
            <p:cNvCxnSpPr/>
            <p:nvPr/>
          </p:nvCxnSpPr>
          <p:spPr>
            <a:xfrm rot="5400000">
              <a:off x="10006806" y="8231981"/>
              <a:ext cx="4010025" cy="36433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603" name="Shape 603"/>
            <p:cNvCxnSpPr/>
            <p:nvPr/>
          </p:nvCxnSpPr>
          <p:spPr>
            <a:xfrm rot="5400000">
              <a:off x="9444036" y="8202612"/>
              <a:ext cx="5307012" cy="4986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604" name="Shape 604"/>
            <p:cNvCxnSpPr/>
            <p:nvPr/>
          </p:nvCxnSpPr>
          <p:spPr>
            <a:xfrm>
              <a:off x="10715625" y="16889413"/>
              <a:ext cx="3746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5" name="Shape 605"/>
            <p:cNvCxnSpPr/>
            <p:nvPr/>
          </p:nvCxnSpPr>
          <p:spPr>
            <a:xfrm>
              <a:off x="16930688" y="16057563"/>
              <a:ext cx="3746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06" name="Shape 606"/>
            <p:cNvSpPr/>
            <p:nvPr/>
          </p:nvSpPr>
          <p:spPr>
            <a:xfrm>
              <a:off x="14787563" y="10975975"/>
              <a:ext cx="2286000" cy="661987"/>
            </a:xfrm>
            <a:prstGeom prst="leftRightArrow">
              <a:avLst>
                <a:gd fmla="val 3195" name="adj1"/>
                <a:gd fmla="val 5387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7" name="Shape 607"/>
            <p:cNvCxnSpPr/>
            <p:nvPr/>
          </p:nvCxnSpPr>
          <p:spPr>
            <a:xfrm>
              <a:off x="11644312" y="9953625"/>
              <a:ext cx="2428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8" name="Shape 608"/>
            <p:cNvCxnSpPr/>
            <p:nvPr/>
          </p:nvCxnSpPr>
          <p:spPr>
            <a:xfrm>
              <a:off x="11668125" y="10358437"/>
              <a:ext cx="2428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9" name="Shape 609"/>
            <p:cNvCxnSpPr/>
            <p:nvPr/>
          </p:nvCxnSpPr>
          <p:spPr>
            <a:xfrm>
              <a:off x="11644312" y="12668250"/>
              <a:ext cx="2428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10" name="Shape 610"/>
            <p:cNvSpPr txBox="1"/>
            <p:nvPr/>
          </p:nvSpPr>
          <p:spPr>
            <a:xfrm>
              <a:off x="15401925" y="10334625"/>
              <a:ext cx="2124075" cy="5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 (данни)</a:t>
              </a:r>
            </a:p>
          </p:txBody>
        </p:sp>
      </p:grpSp>
      <p:cxnSp>
        <p:nvCxnSpPr>
          <p:cNvPr id="611" name="Shape 611"/>
          <p:cNvCxnSpPr/>
          <p:nvPr/>
        </p:nvCxnSpPr>
        <p:spPr>
          <a:xfrm>
            <a:off x="4438650" y="5384800"/>
            <a:ext cx="177800" cy="158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12" name="Shape 61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13" name="Shape 61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14" name="Shape 61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620" name="Shape 620"/>
          <p:cNvSpPr txBox="1"/>
          <p:nvPr/>
        </p:nvSpPr>
        <p:spPr>
          <a:xfrm>
            <a:off x="836612" y="652462"/>
            <a:ext cx="7831137" cy="571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Запомняща матрица – на база тригери (SRAM) или други специфични транзисторни структури (DRAM);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Адресни шини: А</a:t>
            </a:r>
            <a:r>
              <a:rPr b="0" baseline="-25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...А</a:t>
            </a:r>
            <a:r>
              <a:rPr b="0" baseline="-25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N+M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адресират 2</a:t>
            </a:r>
            <a:r>
              <a:rPr b="0" baseline="30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ЗК  с дължина на думата L. 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M - част от адресните шини за адресиране на конкретен ЗЕ. 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Ако имаме 1024 (2</a:t>
            </a:r>
            <a:r>
              <a:rPr b="0" baseline="3000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ЗК, то за адресирането им са необходими N=10;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нарастване обема на паметта (броят АШ е ограничен) :</a:t>
            </a:r>
          </a:p>
          <a:p>
            <a:pPr indent="-1586" lvl="1" marL="344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mbla"/>
              <a:buChar char="-"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последователно подаване на 2 или повече такта, мултиплексирано – напр.   при n=20 първи такт А</a:t>
            </a:r>
            <a:r>
              <a:rPr b="0" baseline="-2500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</a:t>
            </a: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...А</a:t>
            </a:r>
            <a:r>
              <a:rPr b="0" baseline="-2500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9</a:t>
            </a: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(1-ви такт), А</a:t>
            </a:r>
            <a:r>
              <a:rPr b="0" baseline="-2500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</a:t>
            </a: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...А</a:t>
            </a:r>
            <a:r>
              <a:rPr b="0" baseline="-2500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19</a:t>
            </a: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(2-ри такт);</a:t>
            </a:r>
          </a:p>
          <a:p>
            <a:pPr indent="-1586" lvl="1" marL="344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mbla"/>
              <a:buChar char="-"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RAM със сериен адрес (с допълнителен регистър само през 1 АШ).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CS (chip select) – избор на схема (избрана при ниско ниво CS=0);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R/W (read/write) – четене запис (при R/W=0 – запис), още – WE (write enable);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Noto Sans Symbols"/>
              <a:buChar char="➢"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ОЕ (output enable) – разрешен/забранен изход ( Hiz)</a:t>
            </a:r>
            <a:r>
              <a:rPr b="0" i="0" lang="bg-BG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</p:txBody>
      </p:sp>
      <p:sp>
        <p:nvSpPr>
          <p:cNvPr id="621" name="Shape 62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/>
          <p:nvPr>
            <p:ph idx="4294967295" type="subTitle"/>
          </p:nvPr>
        </p:nvSpPr>
        <p:spPr>
          <a:xfrm>
            <a:off x="504825" y="625475"/>
            <a:ext cx="8229600" cy="587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ПРАКТИЧЕСКА СТРУКТУРА НА SRAM – STATIC RANDOM ACCESS MEMORY (VOLATILE MEMORY)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Сигнали, свързани с работата на SRAM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ADDR (AN – по-горе)</a:t>
            </a:r>
          </a:p>
          <a:p>
            <a:pPr indent="0" lvl="0" marL="0" marR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Data inputs/outputs (DQ), </a:t>
            </a:r>
          </a:p>
          <a:p>
            <a:pPr indent="0" lvl="0" marL="0" marR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OE </a:t>
            </a:r>
          </a:p>
          <a:p>
            <a:pPr indent="0" lvl="0" marL="0" marR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C(K) тактови сигнали (dual clock SRAM)</a:t>
            </a:r>
          </a:p>
          <a:p>
            <a:pPr indent="0" lvl="0" marL="0" marR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CS</a:t>
            </a:r>
          </a:p>
          <a:p>
            <a:pPr indent="0" lvl="0" marL="0" marR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R/W (WE)</a:t>
            </a:r>
          </a:p>
          <a:p>
            <a:pPr indent="0" lvl="0" marL="0" marR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Byte Write Enable (WEx) – при IBM памети (9pin DQ)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628" name="Shape 628"/>
          <p:cNvCxnSpPr/>
          <p:nvPr/>
        </p:nvCxnSpPr>
        <p:spPr>
          <a:xfrm>
            <a:off x="660400" y="4718050"/>
            <a:ext cx="2667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29" name="Shape 629"/>
          <p:cNvCxnSpPr/>
          <p:nvPr/>
        </p:nvCxnSpPr>
        <p:spPr>
          <a:xfrm>
            <a:off x="660400" y="3517900"/>
            <a:ext cx="2667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30" name="Shape 630"/>
          <p:cNvCxnSpPr/>
          <p:nvPr/>
        </p:nvCxnSpPr>
        <p:spPr>
          <a:xfrm>
            <a:off x="1238250" y="5340350"/>
            <a:ext cx="2667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31" name="Shape 631"/>
          <p:cNvCxnSpPr/>
          <p:nvPr/>
        </p:nvCxnSpPr>
        <p:spPr>
          <a:xfrm>
            <a:off x="882650" y="5340350"/>
            <a:ext cx="13335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32" name="Shape 63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33" name="Shape 63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/>
          <p:nvPr>
            <p:ph idx="4294967295" type="subTitle"/>
          </p:nvPr>
        </p:nvSpPr>
        <p:spPr>
          <a:xfrm>
            <a:off x="566737" y="5334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ПРАКТИЧЕСКИ СТРУКТУРИ НА SRAM – STATIC RANDOM ACCESS MEMORY (VOLATILE MEMORY): СЪСТАВ, СИГНАЛИ, РЕЖИМИ, ВД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Запомняща среда (memory array) – 1 или повече;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Осн. елемент – тригер с 2 изх.състояния (bits able device);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ДШ – по редове и колони WL (word line), BL (bit line);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Допълнителни схеми за четене и запис;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Структури за запис (запомня входната дума);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Разрешаваща изходите структура (3-state изходни буфери);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Вътрешно броячни схеми и регистри (при т.нар. burst режими, pipelining)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40" name="Shape 64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41" name="Shape 64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>
            <p:ph idx="1" type="subTitle"/>
          </p:nvPr>
        </p:nvSpPr>
        <p:spPr>
          <a:xfrm>
            <a:off x="533400" y="5334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РАЗПОЛОЖЕНИЕ НА ЗЕ В ЗАПОМНЯЩАТА СРЕДА НА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ПАМЕТ С НЕПОСРЕДСТВЕН ДОСТЪП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</p:txBody>
      </p:sp>
      <p:grpSp>
        <p:nvGrpSpPr>
          <p:cNvPr id="648" name="Shape 648"/>
          <p:cNvGrpSpPr/>
          <p:nvPr/>
        </p:nvGrpSpPr>
        <p:grpSpPr>
          <a:xfrm>
            <a:off x="1771650" y="1695450"/>
            <a:ext cx="6089650" cy="4267200"/>
            <a:chOff x="1500187" y="6224587"/>
            <a:chExt cx="12001500" cy="8704263"/>
          </a:xfrm>
        </p:grpSpPr>
        <p:cxnSp>
          <p:nvCxnSpPr>
            <p:cNvPr id="649" name="Shape 649"/>
            <p:cNvCxnSpPr/>
            <p:nvPr/>
          </p:nvCxnSpPr>
          <p:spPr>
            <a:xfrm>
              <a:off x="3381375" y="9380537"/>
              <a:ext cx="6127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0" name="Shape 650"/>
            <p:cNvCxnSpPr/>
            <p:nvPr/>
          </p:nvCxnSpPr>
          <p:spPr>
            <a:xfrm>
              <a:off x="5962650" y="9404350"/>
              <a:ext cx="6127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1" name="Shape 651"/>
            <p:cNvCxnSpPr/>
            <p:nvPr/>
          </p:nvCxnSpPr>
          <p:spPr>
            <a:xfrm flipH="1" rot="10800000">
              <a:off x="4976812" y="7977187"/>
              <a:ext cx="1587" cy="7842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52" name="Shape 652"/>
            <p:cNvSpPr txBox="1"/>
            <p:nvPr/>
          </p:nvSpPr>
          <p:spPr>
            <a:xfrm>
              <a:off x="3994150" y="8759825"/>
              <a:ext cx="1968500" cy="12144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ЗЕ</a:t>
              </a:r>
            </a:p>
          </p:txBody>
        </p:sp>
        <p:cxnSp>
          <p:nvCxnSpPr>
            <p:cNvPr id="653" name="Shape 653"/>
            <p:cNvCxnSpPr/>
            <p:nvPr/>
          </p:nvCxnSpPr>
          <p:spPr>
            <a:xfrm>
              <a:off x="2500312" y="7977187"/>
              <a:ext cx="104775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4" name="Shape 654"/>
            <p:cNvCxnSpPr/>
            <p:nvPr/>
          </p:nvCxnSpPr>
          <p:spPr>
            <a:xfrm flipH="1" rot="10800000">
              <a:off x="3381375" y="7023100"/>
              <a:ext cx="1587" cy="7667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5" name="Shape 655"/>
            <p:cNvCxnSpPr/>
            <p:nvPr/>
          </p:nvCxnSpPr>
          <p:spPr>
            <a:xfrm flipH="1" rot="10800000">
              <a:off x="6575425" y="7165975"/>
              <a:ext cx="1587" cy="7762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6" name="Shape 656"/>
            <p:cNvCxnSpPr/>
            <p:nvPr/>
          </p:nvCxnSpPr>
          <p:spPr>
            <a:xfrm>
              <a:off x="9001125" y="9380537"/>
              <a:ext cx="6127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7" name="Shape 657"/>
            <p:cNvCxnSpPr/>
            <p:nvPr/>
          </p:nvCxnSpPr>
          <p:spPr>
            <a:xfrm>
              <a:off x="11582400" y="9404350"/>
              <a:ext cx="6127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8" name="Shape 658"/>
            <p:cNvCxnSpPr/>
            <p:nvPr/>
          </p:nvCxnSpPr>
          <p:spPr>
            <a:xfrm flipH="1" rot="10800000">
              <a:off x="10596562" y="7977187"/>
              <a:ext cx="1587" cy="1809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59" name="Shape 659"/>
            <p:cNvSpPr txBox="1"/>
            <p:nvPr/>
          </p:nvSpPr>
          <p:spPr>
            <a:xfrm>
              <a:off x="9612312" y="8759825"/>
              <a:ext cx="1971675" cy="12144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ЗЕ</a:t>
              </a:r>
            </a:p>
          </p:txBody>
        </p:sp>
        <p:cxnSp>
          <p:nvCxnSpPr>
            <p:cNvPr id="660" name="Shape 660"/>
            <p:cNvCxnSpPr/>
            <p:nvPr/>
          </p:nvCxnSpPr>
          <p:spPr>
            <a:xfrm flipH="1" rot="10800000">
              <a:off x="9001125" y="7165975"/>
              <a:ext cx="1587" cy="7762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61" name="Shape 661"/>
            <p:cNvCxnSpPr/>
            <p:nvPr/>
          </p:nvCxnSpPr>
          <p:spPr>
            <a:xfrm flipH="1" rot="10800000">
              <a:off x="12195175" y="7165975"/>
              <a:ext cx="1587" cy="76438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62" name="Shape 662"/>
            <p:cNvCxnSpPr/>
            <p:nvPr/>
          </p:nvCxnSpPr>
          <p:spPr>
            <a:xfrm>
              <a:off x="2667000" y="11809412"/>
              <a:ext cx="104775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63" name="Shape 663"/>
            <p:cNvCxnSpPr/>
            <p:nvPr/>
          </p:nvCxnSpPr>
          <p:spPr>
            <a:xfrm>
              <a:off x="3381375" y="13214350"/>
              <a:ext cx="6127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64" name="Shape 664"/>
            <p:cNvCxnSpPr/>
            <p:nvPr/>
          </p:nvCxnSpPr>
          <p:spPr>
            <a:xfrm>
              <a:off x="5962650" y="13238163"/>
              <a:ext cx="6127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65" name="Shape 665"/>
            <p:cNvSpPr txBox="1"/>
            <p:nvPr/>
          </p:nvSpPr>
          <p:spPr>
            <a:xfrm>
              <a:off x="3994150" y="12593637"/>
              <a:ext cx="1968500" cy="12144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ЗЕ</a:t>
              </a:r>
            </a:p>
          </p:txBody>
        </p:sp>
        <p:cxnSp>
          <p:nvCxnSpPr>
            <p:cNvPr id="666" name="Shape 666"/>
            <p:cNvCxnSpPr/>
            <p:nvPr/>
          </p:nvCxnSpPr>
          <p:spPr>
            <a:xfrm>
              <a:off x="9001125" y="13214350"/>
              <a:ext cx="6127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67" name="Shape 667"/>
            <p:cNvCxnSpPr/>
            <p:nvPr/>
          </p:nvCxnSpPr>
          <p:spPr>
            <a:xfrm>
              <a:off x="11582400" y="13238163"/>
              <a:ext cx="6127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68" name="Shape 668"/>
            <p:cNvSpPr txBox="1"/>
            <p:nvPr/>
          </p:nvSpPr>
          <p:spPr>
            <a:xfrm>
              <a:off x="9612312" y="12593637"/>
              <a:ext cx="1971675" cy="12144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ЗЕ</a:t>
              </a:r>
            </a:p>
          </p:txBody>
        </p:sp>
        <p:cxnSp>
          <p:nvCxnSpPr>
            <p:cNvPr id="669" name="Shape 669"/>
            <p:cNvCxnSpPr/>
            <p:nvPr/>
          </p:nvCxnSpPr>
          <p:spPr>
            <a:xfrm flipH="1" rot="10800000">
              <a:off x="4975225" y="11811000"/>
              <a:ext cx="1587" cy="7842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70" name="Shape 670"/>
            <p:cNvCxnSpPr/>
            <p:nvPr/>
          </p:nvCxnSpPr>
          <p:spPr>
            <a:xfrm flipH="1" rot="10800000">
              <a:off x="10594975" y="11811000"/>
              <a:ext cx="1587" cy="7842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71" name="Shape 671"/>
            <p:cNvSpPr txBox="1"/>
            <p:nvPr/>
          </p:nvSpPr>
          <p:spPr>
            <a:xfrm>
              <a:off x="2863850" y="6224587"/>
              <a:ext cx="10637837" cy="942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BL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k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		BL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k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	   BL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 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		 BL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</a:t>
              </a:r>
            </a:p>
          </p:txBody>
        </p:sp>
        <p:sp>
          <p:nvSpPr>
            <p:cNvPr id="672" name="Shape 672"/>
            <p:cNvSpPr txBox="1"/>
            <p:nvPr/>
          </p:nvSpPr>
          <p:spPr>
            <a:xfrm>
              <a:off x="1500187" y="7772400"/>
              <a:ext cx="1460500" cy="467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WL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		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WL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j</a:t>
              </a:r>
            </a:p>
          </p:txBody>
        </p:sp>
        <p:cxnSp>
          <p:nvCxnSpPr>
            <p:cNvPr id="673" name="Shape 673"/>
            <p:cNvCxnSpPr/>
            <p:nvPr/>
          </p:nvCxnSpPr>
          <p:spPr>
            <a:xfrm>
              <a:off x="6550025" y="6356350"/>
              <a:ext cx="4746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74" name="Shape 674"/>
            <p:cNvCxnSpPr/>
            <p:nvPr/>
          </p:nvCxnSpPr>
          <p:spPr>
            <a:xfrm>
              <a:off x="12209462" y="6356350"/>
              <a:ext cx="4746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75" name="Shape 675"/>
            <p:cNvSpPr/>
            <p:nvPr/>
          </p:nvSpPr>
          <p:spPr>
            <a:xfrm>
              <a:off x="10548937" y="7931150"/>
              <a:ext cx="144462" cy="109537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Shape 676"/>
            <p:cNvSpPr/>
            <p:nvPr/>
          </p:nvSpPr>
          <p:spPr>
            <a:xfrm>
              <a:off x="4903787" y="7931150"/>
              <a:ext cx="144462" cy="109537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Shape 677"/>
            <p:cNvSpPr/>
            <p:nvPr/>
          </p:nvSpPr>
          <p:spPr>
            <a:xfrm>
              <a:off x="4903787" y="11745912"/>
              <a:ext cx="147637" cy="109537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Shape 678"/>
            <p:cNvSpPr/>
            <p:nvPr/>
          </p:nvSpPr>
          <p:spPr>
            <a:xfrm>
              <a:off x="10523537" y="11739562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9" name="Shape 679"/>
            <p:cNvCxnSpPr/>
            <p:nvPr/>
          </p:nvCxnSpPr>
          <p:spPr>
            <a:xfrm>
              <a:off x="7096125" y="9404350"/>
              <a:ext cx="13557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80" name="Shape 680"/>
            <p:cNvCxnSpPr/>
            <p:nvPr/>
          </p:nvCxnSpPr>
          <p:spPr>
            <a:xfrm rot="10800000">
              <a:off x="4978400" y="10239375"/>
              <a:ext cx="0" cy="8588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81" name="Shape 681"/>
            <p:cNvCxnSpPr/>
            <p:nvPr/>
          </p:nvCxnSpPr>
          <p:spPr>
            <a:xfrm rot="10800000">
              <a:off x="4903787" y="14070011"/>
              <a:ext cx="0" cy="8588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82" name="Shape 682"/>
            <p:cNvCxnSpPr/>
            <p:nvPr/>
          </p:nvCxnSpPr>
          <p:spPr>
            <a:xfrm rot="10800000">
              <a:off x="10596562" y="10239375"/>
              <a:ext cx="0" cy="8588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83" name="Shape 683"/>
            <p:cNvCxnSpPr/>
            <p:nvPr/>
          </p:nvCxnSpPr>
          <p:spPr>
            <a:xfrm rot="10800000">
              <a:off x="10594975" y="13950951"/>
              <a:ext cx="0" cy="8588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84" name="Shape 684"/>
            <p:cNvCxnSpPr/>
            <p:nvPr/>
          </p:nvCxnSpPr>
          <p:spPr>
            <a:xfrm rot="10800000">
              <a:off x="2309812" y="9499600"/>
              <a:ext cx="0" cy="8588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685" name="Shape 68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86" name="Shape 68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87" name="Shape 68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/>
          <p:nvPr>
            <p:ph idx="1" type="subTitle"/>
          </p:nvPr>
        </p:nvSpPr>
        <p:spPr>
          <a:xfrm>
            <a:off x="542925" y="549275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ОСНОВНИ ТИПОВЕ ЗК ПРИ ПАМЕТИ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 НЕПОСРЕДСТВЕН ДОСТЪП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4-T SRAM (R-MOS) 		          6-T SRAM (CMOS)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</p:txBody>
      </p:sp>
      <p:pic>
        <p:nvPicPr>
          <p:cNvPr id="693" name="Shape 6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9750" y="1873250"/>
            <a:ext cx="4622800" cy="391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4" name="Shape 694"/>
          <p:cNvGrpSpPr/>
          <p:nvPr/>
        </p:nvGrpSpPr>
        <p:grpSpPr>
          <a:xfrm>
            <a:off x="165100" y="2425700"/>
            <a:ext cx="4362450" cy="2870200"/>
            <a:chOff x="2857500" y="5032375"/>
            <a:chExt cx="13419137" cy="7937500"/>
          </a:xfrm>
        </p:grpSpPr>
        <p:sp>
          <p:nvSpPr>
            <p:cNvPr id="695" name="Shape 695"/>
            <p:cNvSpPr txBox="1"/>
            <p:nvPr/>
          </p:nvSpPr>
          <p:spPr>
            <a:xfrm>
              <a:off x="2857500" y="5032375"/>
              <a:ext cx="13419137" cy="79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6" name="Shape 696"/>
            <p:cNvCxnSpPr/>
            <p:nvPr/>
          </p:nvCxnSpPr>
          <p:spPr>
            <a:xfrm flipH="1">
              <a:off x="8339137" y="10323512"/>
              <a:ext cx="5667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97" name="Shape 697"/>
            <p:cNvCxnSpPr/>
            <p:nvPr/>
          </p:nvCxnSpPr>
          <p:spPr>
            <a:xfrm>
              <a:off x="8339137" y="9945687"/>
              <a:ext cx="1587" cy="7556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98" name="Shape 698"/>
            <p:cNvCxnSpPr/>
            <p:nvPr/>
          </p:nvCxnSpPr>
          <p:spPr>
            <a:xfrm>
              <a:off x="7392987" y="9945687"/>
              <a:ext cx="7572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99" name="Shape 699"/>
            <p:cNvCxnSpPr/>
            <p:nvPr/>
          </p:nvCxnSpPr>
          <p:spPr>
            <a:xfrm>
              <a:off x="7392987" y="10701337"/>
              <a:ext cx="7572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0" name="Shape 700"/>
            <p:cNvCxnSpPr/>
            <p:nvPr/>
          </p:nvCxnSpPr>
          <p:spPr>
            <a:xfrm>
              <a:off x="8150225" y="9756775"/>
              <a:ext cx="1587" cy="1133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01" name="Shape 701"/>
            <p:cNvSpPr/>
            <p:nvPr/>
          </p:nvSpPr>
          <p:spPr>
            <a:xfrm>
              <a:off x="7392987" y="10639425"/>
              <a:ext cx="279400" cy="125412"/>
            </a:xfrm>
            <a:custGeom>
              <a:pathLst>
                <a:path extrusionOk="0" h="120000" w="120000">
                  <a:moveTo>
                    <a:pt x="0" y="59240"/>
                  </a:moveTo>
                  <a:lnTo>
                    <a:pt x="120000" y="120000"/>
                  </a:lnTo>
                  <a:lnTo>
                    <a:pt x="120000" y="0"/>
                  </a:lnTo>
                  <a:lnTo>
                    <a:pt x="0" y="5924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2" name="Shape 702"/>
            <p:cNvCxnSpPr/>
            <p:nvPr/>
          </p:nvCxnSpPr>
          <p:spPr>
            <a:xfrm flipH="1">
              <a:off x="8907462" y="9002712"/>
              <a:ext cx="1322387" cy="1320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3" name="Shape 703"/>
            <p:cNvCxnSpPr/>
            <p:nvPr/>
          </p:nvCxnSpPr>
          <p:spPr>
            <a:xfrm>
              <a:off x="10228262" y="10323512"/>
              <a:ext cx="5667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4" name="Shape 704"/>
            <p:cNvCxnSpPr/>
            <p:nvPr/>
          </p:nvCxnSpPr>
          <p:spPr>
            <a:xfrm>
              <a:off x="10795000" y="9945687"/>
              <a:ext cx="1587" cy="7556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5" name="Shape 705"/>
            <p:cNvCxnSpPr/>
            <p:nvPr/>
          </p:nvCxnSpPr>
          <p:spPr>
            <a:xfrm flipH="1">
              <a:off x="10983912" y="9945687"/>
              <a:ext cx="7572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6" name="Shape 706"/>
            <p:cNvCxnSpPr/>
            <p:nvPr/>
          </p:nvCxnSpPr>
          <p:spPr>
            <a:xfrm flipH="1">
              <a:off x="10983912" y="10701337"/>
              <a:ext cx="7572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7" name="Shape 707"/>
            <p:cNvCxnSpPr/>
            <p:nvPr/>
          </p:nvCxnSpPr>
          <p:spPr>
            <a:xfrm>
              <a:off x="10983912" y="9756775"/>
              <a:ext cx="1587" cy="1133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08" name="Shape 708"/>
            <p:cNvSpPr/>
            <p:nvPr/>
          </p:nvSpPr>
          <p:spPr>
            <a:xfrm>
              <a:off x="11461750" y="10639425"/>
              <a:ext cx="279400" cy="125412"/>
            </a:xfrm>
            <a:custGeom>
              <a:pathLst>
                <a:path extrusionOk="0" h="120000" w="120000">
                  <a:moveTo>
                    <a:pt x="120000" y="5924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5924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9" name="Shape 709"/>
            <p:cNvCxnSpPr/>
            <p:nvPr/>
          </p:nvCxnSpPr>
          <p:spPr>
            <a:xfrm>
              <a:off x="11741150" y="8434387"/>
              <a:ext cx="1587" cy="1511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0" name="Shape 710"/>
            <p:cNvCxnSpPr/>
            <p:nvPr/>
          </p:nvCxnSpPr>
          <p:spPr>
            <a:xfrm flipH="1" rot="10800000">
              <a:off x="7392987" y="9099550"/>
              <a:ext cx="1587" cy="904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11" name="Shape 711"/>
            <p:cNvSpPr/>
            <p:nvPr/>
          </p:nvSpPr>
          <p:spPr>
            <a:xfrm>
              <a:off x="7304087" y="9099550"/>
              <a:ext cx="179387" cy="180975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2" name="Shape 712"/>
            <p:cNvCxnSpPr/>
            <p:nvPr/>
          </p:nvCxnSpPr>
          <p:spPr>
            <a:xfrm>
              <a:off x="7392987" y="8434387"/>
              <a:ext cx="1587" cy="1511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3" name="Shape 713"/>
            <p:cNvCxnSpPr/>
            <p:nvPr/>
          </p:nvCxnSpPr>
          <p:spPr>
            <a:xfrm>
              <a:off x="8905875" y="9191625"/>
              <a:ext cx="1323975" cy="11318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4" name="Shape 714"/>
            <p:cNvCxnSpPr/>
            <p:nvPr/>
          </p:nvCxnSpPr>
          <p:spPr>
            <a:xfrm>
              <a:off x="11650662" y="9001125"/>
              <a:ext cx="9048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15" name="Shape 715"/>
            <p:cNvSpPr/>
            <p:nvPr/>
          </p:nvSpPr>
          <p:spPr>
            <a:xfrm>
              <a:off x="11650662" y="8910637"/>
              <a:ext cx="179387" cy="180975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6" name="Shape 716"/>
            <p:cNvCxnSpPr/>
            <p:nvPr/>
          </p:nvCxnSpPr>
          <p:spPr>
            <a:xfrm>
              <a:off x="7392987" y="10701337"/>
              <a:ext cx="1587" cy="7572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7" name="Shape 717"/>
            <p:cNvCxnSpPr/>
            <p:nvPr/>
          </p:nvCxnSpPr>
          <p:spPr>
            <a:xfrm>
              <a:off x="7392987" y="11458575"/>
              <a:ext cx="43481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8" name="Shape 718"/>
            <p:cNvCxnSpPr/>
            <p:nvPr/>
          </p:nvCxnSpPr>
          <p:spPr>
            <a:xfrm>
              <a:off x="11741150" y="10701337"/>
              <a:ext cx="1587" cy="7572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9" name="Shape 719"/>
            <p:cNvCxnSpPr/>
            <p:nvPr/>
          </p:nvCxnSpPr>
          <p:spPr>
            <a:xfrm>
              <a:off x="7392987" y="6921500"/>
              <a:ext cx="1587" cy="7572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20" name="Shape 720"/>
            <p:cNvCxnSpPr/>
            <p:nvPr/>
          </p:nvCxnSpPr>
          <p:spPr>
            <a:xfrm>
              <a:off x="7392987" y="6921500"/>
              <a:ext cx="43481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21" name="Shape 721"/>
            <p:cNvCxnSpPr/>
            <p:nvPr/>
          </p:nvCxnSpPr>
          <p:spPr>
            <a:xfrm>
              <a:off x="11741150" y="6921500"/>
              <a:ext cx="1587" cy="7572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22" name="Shape 722"/>
            <p:cNvCxnSpPr/>
            <p:nvPr/>
          </p:nvCxnSpPr>
          <p:spPr>
            <a:xfrm>
              <a:off x="9661525" y="11458575"/>
              <a:ext cx="1587" cy="7556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23" name="Shape 723"/>
            <p:cNvCxnSpPr/>
            <p:nvPr/>
          </p:nvCxnSpPr>
          <p:spPr>
            <a:xfrm>
              <a:off x="9193212" y="12214225"/>
              <a:ext cx="9366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24" name="Shape 724"/>
            <p:cNvCxnSpPr/>
            <p:nvPr/>
          </p:nvCxnSpPr>
          <p:spPr>
            <a:xfrm>
              <a:off x="9382125" y="12403137"/>
              <a:ext cx="5588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25" name="Shape 725"/>
            <p:cNvCxnSpPr/>
            <p:nvPr/>
          </p:nvCxnSpPr>
          <p:spPr>
            <a:xfrm>
              <a:off x="9571037" y="12592050"/>
              <a:ext cx="1809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26" name="Shape 726"/>
            <p:cNvCxnSpPr/>
            <p:nvPr/>
          </p:nvCxnSpPr>
          <p:spPr>
            <a:xfrm>
              <a:off x="9661525" y="6165850"/>
              <a:ext cx="1587" cy="7556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27" name="Shape 727"/>
            <p:cNvCxnSpPr/>
            <p:nvPr/>
          </p:nvCxnSpPr>
          <p:spPr>
            <a:xfrm>
              <a:off x="8905875" y="6165850"/>
              <a:ext cx="15113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28" name="Shape 728"/>
            <p:cNvSpPr txBox="1"/>
            <p:nvPr/>
          </p:nvSpPr>
          <p:spPr>
            <a:xfrm>
              <a:off x="9409112" y="5599112"/>
              <a:ext cx="261937" cy="425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Rambla"/>
                <a:buNone/>
              </a:pPr>
              <a:r>
                <a:rPr b="0" i="0" lang="bg-BG" sz="1000" u="none">
                  <a:solidFill>
                    <a:srgbClr val="000000"/>
                  </a:solidFill>
                  <a:latin typeface="Rambla"/>
                  <a:ea typeface="Rambla"/>
                  <a:cs typeface="Rambla"/>
                  <a:sym typeface="Rambla"/>
                </a:rPr>
                <a:t>V</a:t>
              </a:r>
            </a:p>
          </p:txBody>
        </p:sp>
        <p:sp>
          <p:nvSpPr>
            <p:cNvPr id="729" name="Shape 729"/>
            <p:cNvSpPr txBox="1"/>
            <p:nvPr/>
          </p:nvSpPr>
          <p:spPr>
            <a:xfrm>
              <a:off x="9617075" y="5780087"/>
              <a:ext cx="414337" cy="298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Rambla"/>
                <a:buNone/>
              </a:pPr>
              <a:r>
                <a:rPr b="0" i="0" lang="bg-BG" sz="700" u="none">
                  <a:solidFill>
                    <a:srgbClr val="000000"/>
                  </a:solidFill>
                  <a:latin typeface="Rambla"/>
                  <a:ea typeface="Rambla"/>
                  <a:cs typeface="Rambla"/>
                  <a:sym typeface="Rambla"/>
                </a:rPr>
                <a:t>DD</a:t>
              </a:r>
            </a:p>
          </p:txBody>
        </p:sp>
        <p:cxnSp>
          <p:nvCxnSpPr>
            <p:cNvPr id="730" name="Shape 730"/>
            <p:cNvCxnSpPr/>
            <p:nvPr/>
          </p:nvCxnSpPr>
          <p:spPr>
            <a:xfrm>
              <a:off x="5503862" y="7678737"/>
              <a:ext cx="1587" cy="5667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31" name="Shape 731"/>
            <p:cNvCxnSpPr/>
            <p:nvPr/>
          </p:nvCxnSpPr>
          <p:spPr>
            <a:xfrm>
              <a:off x="5126037" y="8245475"/>
              <a:ext cx="7556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32" name="Shape 732"/>
            <p:cNvCxnSpPr/>
            <p:nvPr/>
          </p:nvCxnSpPr>
          <p:spPr>
            <a:xfrm flipH="1" rot="10800000">
              <a:off x="5126037" y="8434387"/>
              <a:ext cx="1587" cy="7556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33" name="Shape 733"/>
            <p:cNvCxnSpPr/>
            <p:nvPr/>
          </p:nvCxnSpPr>
          <p:spPr>
            <a:xfrm flipH="1" rot="10800000">
              <a:off x="5881687" y="8434387"/>
              <a:ext cx="1587" cy="7556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34" name="Shape 734"/>
            <p:cNvCxnSpPr/>
            <p:nvPr/>
          </p:nvCxnSpPr>
          <p:spPr>
            <a:xfrm>
              <a:off x="4937125" y="8434387"/>
              <a:ext cx="11334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35" name="Shape 735"/>
            <p:cNvSpPr/>
            <p:nvPr/>
          </p:nvSpPr>
          <p:spPr>
            <a:xfrm>
              <a:off x="5818187" y="8910637"/>
              <a:ext cx="127000" cy="279400"/>
            </a:xfrm>
            <a:custGeom>
              <a:pathLst>
                <a:path extrusionOk="0" h="120000" w="120000">
                  <a:moveTo>
                    <a:pt x="60000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60000" y="12000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36" name="Shape 736"/>
            <p:cNvCxnSpPr/>
            <p:nvPr/>
          </p:nvCxnSpPr>
          <p:spPr>
            <a:xfrm>
              <a:off x="5881687" y="9190037"/>
              <a:ext cx="302418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37" name="Shape 737"/>
            <p:cNvCxnSpPr/>
            <p:nvPr/>
          </p:nvCxnSpPr>
          <p:spPr>
            <a:xfrm>
              <a:off x="4368800" y="9190037"/>
              <a:ext cx="7572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38" name="Shape 738"/>
            <p:cNvCxnSpPr/>
            <p:nvPr/>
          </p:nvCxnSpPr>
          <p:spPr>
            <a:xfrm>
              <a:off x="4368800" y="8245475"/>
              <a:ext cx="1587" cy="18891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39" name="Shape 739"/>
            <p:cNvCxnSpPr/>
            <p:nvPr/>
          </p:nvCxnSpPr>
          <p:spPr>
            <a:xfrm>
              <a:off x="13819188" y="7489825"/>
              <a:ext cx="1587" cy="5667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40" name="Shape 740"/>
            <p:cNvCxnSpPr/>
            <p:nvPr/>
          </p:nvCxnSpPr>
          <p:spPr>
            <a:xfrm>
              <a:off x="13441363" y="8056562"/>
              <a:ext cx="7556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41" name="Shape 741"/>
            <p:cNvCxnSpPr/>
            <p:nvPr/>
          </p:nvCxnSpPr>
          <p:spPr>
            <a:xfrm flipH="1" rot="10800000">
              <a:off x="13441363" y="8245475"/>
              <a:ext cx="1587" cy="7556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42" name="Shape 742"/>
            <p:cNvCxnSpPr/>
            <p:nvPr/>
          </p:nvCxnSpPr>
          <p:spPr>
            <a:xfrm flipH="1" rot="10800000">
              <a:off x="14197013" y="8245475"/>
              <a:ext cx="1587" cy="7556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43" name="Shape 743"/>
            <p:cNvCxnSpPr/>
            <p:nvPr/>
          </p:nvCxnSpPr>
          <p:spPr>
            <a:xfrm>
              <a:off x="13252450" y="8245475"/>
              <a:ext cx="11334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44" name="Shape 744"/>
            <p:cNvSpPr/>
            <p:nvPr/>
          </p:nvSpPr>
          <p:spPr>
            <a:xfrm>
              <a:off x="14135100" y="8721725"/>
              <a:ext cx="125412" cy="279400"/>
            </a:xfrm>
            <a:custGeom>
              <a:pathLst>
                <a:path extrusionOk="0" h="120000" w="120000">
                  <a:moveTo>
                    <a:pt x="59240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59240" y="12000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5" name="Shape 745"/>
            <p:cNvCxnSpPr/>
            <p:nvPr/>
          </p:nvCxnSpPr>
          <p:spPr>
            <a:xfrm>
              <a:off x="10229850" y="9001125"/>
              <a:ext cx="32115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46" name="Shape 746"/>
            <p:cNvCxnSpPr/>
            <p:nvPr/>
          </p:nvCxnSpPr>
          <p:spPr>
            <a:xfrm>
              <a:off x="14197013" y="9001125"/>
              <a:ext cx="7572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47" name="Shape 747"/>
            <p:cNvCxnSpPr/>
            <p:nvPr/>
          </p:nvCxnSpPr>
          <p:spPr>
            <a:xfrm>
              <a:off x="14954250" y="7867650"/>
              <a:ext cx="1587" cy="22669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48" name="Shape 748"/>
            <p:cNvCxnSpPr/>
            <p:nvPr/>
          </p:nvCxnSpPr>
          <p:spPr>
            <a:xfrm>
              <a:off x="5314950" y="7678737"/>
              <a:ext cx="3778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49" name="Shape 749"/>
            <p:cNvCxnSpPr/>
            <p:nvPr/>
          </p:nvCxnSpPr>
          <p:spPr>
            <a:xfrm>
              <a:off x="13630275" y="7489825"/>
              <a:ext cx="3778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50" name="Shape 750"/>
            <p:cNvSpPr txBox="1"/>
            <p:nvPr/>
          </p:nvSpPr>
          <p:spPr>
            <a:xfrm>
              <a:off x="5268912" y="7112000"/>
              <a:ext cx="547687" cy="425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Rambla"/>
                <a:buNone/>
              </a:pPr>
              <a:r>
                <a:rPr b="0" i="0" lang="bg-BG" sz="1000" u="none">
                  <a:solidFill>
                    <a:srgbClr val="000000"/>
                  </a:solidFill>
                  <a:latin typeface="Rambla"/>
                  <a:ea typeface="Rambla"/>
                  <a:cs typeface="Rambla"/>
                  <a:sym typeface="Rambla"/>
                </a:rPr>
                <a:t>WL</a:t>
              </a:r>
            </a:p>
          </p:txBody>
        </p:sp>
        <p:sp>
          <p:nvSpPr>
            <p:cNvPr id="751" name="Shape 751"/>
            <p:cNvSpPr txBox="1"/>
            <p:nvPr/>
          </p:nvSpPr>
          <p:spPr>
            <a:xfrm>
              <a:off x="13585825" y="6921500"/>
              <a:ext cx="547687" cy="425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Rambla"/>
                <a:buNone/>
              </a:pPr>
              <a:r>
                <a:rPr b="0" i="0" lang="bg-BG" sz="1000" u="none">
                  <a:solidFill>
                    <a:srgbClr val="000000"/>
                  </a:solidFill>
                  <a:latin typeface="Rambla"/>
                  <a:ea typeface="Rambla"/>
                  <a:cs typeface="Rambla"/>
                  <a:sym typeface="Rambla"/>
                </a:rPr>
                <a:t>WL</a:t>
              </a:r>
            </a:p>
          </p:txBody>
        </p:sp>
        <p:sp>
          <p:nvSpPr>
            <p:cNvPr id="752" name="Shape 752"/>
            <p:cNvSpPr txBox="1"/>
            <p:nvPr/>
          </p:nvSpPr>
          <p:spPr>
            <a:xfrm>
              <a:off x="3605212" y="9001125"/>
              <a:ext cx="503237" cy="425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Rambla"/>
                <a:buNone/>
              </a:pPr>
              <a:r>
                <a:rPr b="0" i="0" lang="bg-BG" sz="1000" u="none">
                  <a:solidFill>
                    <a:srgbClr val="000000"/>
                  </a:solidFill>
                  <a:latin typeface="Rambla"/>
                  <a:ea typeface="Rambla"/>
                  <a:cs typeface="Rambla"/>
                  <a:sym typeface="Rambla"/>
                </a:rPr>
                <a:t>DL</a:t>
              </a:r>
            </a:p>
          </p:txBody>
        </p:sp>
        <p:sp>
          <p:nvSpPr>
            <p:cNvPr id="753" name="Shape 753"/>
            <p:cNvSpPr txBox="1"/>
            <p:nvPr/>
          </p:nvSpPr>
          <p:spPr>
            <a:xfrm>
              <a:off x="15322550" y="8812212"/>
              <a:ext cx="503237" cy="425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Rambla"/>
                <a:buNone/>
              </a:pPr>
              <a:r>
                <a:rPr b="0" i="0" lang="bg-BG" sz="1000" u="none">
                  <a:solidFill>
                    <a:srgbClr val="000000"/>
                  </a:solidFill>
                  <a:latin typeface="Rambla"/>
                  <a:ea typeface="Rambla"/>
                  <a:cs typeface="Rambla"/>
                  <a:sym typeface="Rambla"/>
                </a:rPr>
                <a:t>DL</a:t>
              </a:r>
            </a:p>
          </p:txBody>
        </p:sp>
        <p:cxnSp>
          <p:nvCxnSpPr>
            <p:cNvPr id="754" name="Shape 754"/>
            <p:cNvCxnSpPr/>
            <p:nvPr/>
          </p:nvCxnSpPr>
          <p:spPr>
            <a:xfrm>
              <a:off x="15332075" y="8812212"/>
              <a:ext cx="3778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55" name="Shape 755"/>
            <p:cNvSpPr txBox="1"/>
            <p:nvPr/>
          </p:nvSpPr>
          <p:spPr>
            <a:xfrm>
              <a:off x="7113587" y="7358062"/>
              <a:ext cx="530225" cy="13636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Shape 756"/>
            <p:cNvSpPr txBox="1"/>
            <p:nvPr/>
          </p:nvSpPr>
          <p:spPr>
            <a:xfrm>
              <a:off x="11485562" y="7358062"/>
              <a:ext cx="530225" cy="13636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7" name="Shape 75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58" name="Shape 75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759" name="Shape 75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subTitle"/>
          </p:nvPr>
        </p:nvSpPr>
        <p:spPr>
          <a:xfrm>
            <a:off x="533400" y="560387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ЛОГИЧЕСКИ НИВА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(двоично кодиране, положителна логика)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Uo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                           високо ниво “1“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       	         ниско ниво “0“                    ON/OFF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                                                                                      ON/OFF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        OFF/ON                      OFF/ON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11" name="Shape 111"/>
          <p:cNvCxnSpPr/>
          <p:nvPr/>
        </p:nvCxnSpPr>
        <p:spPr>
          <a:xfrm>
            <a:off x="908050" y="1739900"/>
            <a:ext cx="2133600" cy="1752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12" name="Shape 112"/>
          <p:cNvCxnSpPr/>
          <p:nvPr/>
        </p:nvCxnSpPr>
        <p:spPr>
          <a:xfrm>
            <a:off x="4648200" y="5027612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13" name="Shape 113"/>
          <p:cNvCxnSpPr/>
          <p:nvPr/>
        </p:nvCxnSpPr>
        <p:spPr>
          <a:xfrm rot="5400000">
            <a:off x="4953000" y="5026025"/>
            <a:ext cx="458787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14" name="Shape 114"/>
          <p:cNvCxnSpPr/>
          <p:nvPr/>
        </p:nvCxnSpPr>
        <p:spPr>
          <a:xfrm flipH="1" rot="10800000">
            <a:off x="5181600" y="4646612"/>
            <a:ext cx="304800" cy="30321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15" name="Shape 115"/>
          <p:cNvCxnSpPr/>
          <p:nvPr/>
        </p:nvCxnSpPr>
        <p:spPr>
          <a:xfrm>
            <a:off x="5181600" y="5103812"/>
            <a:ext cx="304800" cy="22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116" name="Shape 116"/>
          <p:cNvCxnSpPr/>
          <p:nvPr/>
        </p:nvCxnSpPr>
        <p:spPr>
          <a:xfrm rot="-5400000">
            <a:off x="5220493" y="5598318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17" name="Shape 117"/>
          <p:cNvCxnSpPr/>
          <p:nvPr/>
        </p:nvCxnSpPr>
        <p:spPr>
          <a:xfrm>
            <a:off x="4646612" y="3351212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18" name="Shape 118"/>
          <p:cNvCxnSpPr/>
          <p:nvPr/>
        </p:nvCxnSpPr>
        <p:spPr>
          <a:xfrm rot="5400000">
            <a:off x="4951412" y="3349625"/>
            <a:ext cx="458787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19" name="Shape 119"/>
          <p:cNvCxnSpPr/>
          <p:nvPr/>
        </p:nvCxnSpPr>
        <p:spPr>
          <a:xfrm flipH="1" rot="10800000">
            <a:off x="5180012" y="2970212"/>
            <a:ext cx="304800" cy="30321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0" name="Shape 120"/>
          <p:cNvCxnSpPr/>
          <p:nvPr/>
        </p:nvCxnSpPr>
        <p:spPr>
          <a:xfrm>
            <a:off x="5180012" y="3427412"/>
            <a:ext cx="304800" cy="22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121" name="Shape 121"/>
          <p:cNvCxnSpPr/>
          <p:nvPr/>
        </p:nvCxnSpPr>
        <p:spPr>
          <a:xfrm rot="-5400000">
            <a:off x="4991893" y="4152106"/>
            <a:ext cx="9906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22" name="Shape 122"/>
          <p:cNvSpPr txBox="1"/>
          <p:nvPr/>
        </p:nvSpPr>
        <p:spPr>
          <a:xfrm>
            <a:off x="5365750" y="2055812"/>
            <a:ext cx="228600" cy="609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Shape 123"/>
          <p:cNvCxnSpPr/>
          <p:nvPr/>
        </p:nvCxnSpPr>
        <p:spPr>
          <a:xfrm rot="-5400000">
            <a:off x="5334793" y="2817018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4" name="Shape 124"/>
          <p:cNvCxnSpPr/>
          <p:nvPr/>
        </p:nvCxnSpPr>
        <p:spPr>
          <a:xfrm>
            <a:off x="5334000" y="5865812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5" name="Shape 125"/>
          <p:cNvCxnSpPr/>
          <p:nvPr/>
        </p:nvCxnSpPr>
        <p:spPr>
          <a:xfrm rot="-5400000">
            <a:off x="5218906" y="1789906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6" name="Shape 126"/>
          <p:cNvCxnSpPr/>
          <p:nvPr/>
        </p:nvCxnSpPr>
        <p:spPr>
          <a:xfrm>
            <a:off x="5334000" y="3810000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7" name="Shape 127"/>
          <p:cNvCxnSpPr/>
          <p:nvPr/>
        </p:nvCxnSpPr>
        <p:spPr>
          <a:xfrm rot="5400000">
            <a:off x="5408612" y="3886200"/>
            <a:ext cx="306387" cy="1539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8" name="Shape 128"/>
          <p:cNvCxnSpPr/>
          <p:nvPr/>
        </p:nvCxnSpPr>
        <p:spPr>
          <a:xfrm flipH="1" rot="-5400000">
            <a:off x="5257800" y="3886200"/>
            <a:ext cx="304800" cy="15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9" name="Shape 129"/>
          <p:cNvCxnSpPr/>
          <p:nvPr/>
        </p:nvCxnSpPr>
        <p:spPr>
          <a:xfrm>
            <a:off x="5334000" y="4114800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30" name="Shape 130"/>
          <p:cNvCxnSpPr/>
          <p:nvPr/>
        </p:nvCxnSpPr>
        <p:spPr>
          <a:xfrm>
            <a:off x="5486400" y="4419600"/>
            <a:ext cx="3810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31" name="Shape 131"/>
          <p:cNvCxnSpPr/>
          <p:nvPr/>
        </p:nvCxnSpPr>
        <p:spPr>
          <a:xfrm>
            <a:off x="1517650" y="2959100"/>
            <a:ext cx="1066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32" name="Shape 132"/>
          <p:cNvCxnSpPr/>
          <p:nvPr/>
        </p:nvCxnSpPr>
        <p:spPr>
          <a:xfrm>
            <a:off x="1441450" y="2197100"/>
            <a:ext cx="1066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33" name="Shape 133"/>
          <p:cNvSpPr txBox="1"/>
          <p:nvPr/>
        </p:nvSpPr>
        <p:spPr>
          <a:xfrm>
            <a:off x="1060450" y="1587500"/>
            <a:ext cx="1828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Shape 134"/>
          <p:cNvCxnSpPr/>
          <p:nvPr/>
        </p:nvCxnSpPr>
        <p:spPr>
          <a:xfrm rot="5400000">
            <a:off x="1593850" y="1587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35" name="Shape 135"/>
          <p:cNvCxnSpPr/>
          <p:nvPr/>
        </p:nvCxnSpPr>
        <p:spPr>
          <a:xfrm rot="5400000">
            <a:off x="1441450" y="1587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36" name="Shape 136"/>
          <p:cNvCxnSpPr/>
          <p:nvPr/>
        </p:nvCxnSpPr>
        <p:spPr>
          <a:xfrm rot="5400000">
            <a:off x="1746250" y="1587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37" name="Shape 137"/>
          <p:cNvCxnSpPr/>
          <p:nvPr/>
        </p:nvCxnSpPr>
        <p:spPr>
          <a:xfrm rot="5400000">
            <a:off x="1898650" y="1587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38" name="Shape 138"/>
          <p:cNvCxnSpPr/>
          <p:nvPr/>
        </p:nvCxnSpPr>
        <p:spPr>
          <a:xfrm rot="5400000">
            <a:off x="2051050" y="1587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39" name="Shape 139"/>
          <p:cNvCxnSpPr/>
          <p:nvPr/>
        </p:nvCxnSpPr>
        <p:spPr>
          <a:xfrm rot="5400000">
            <a:off x="2203450" y="1587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0" name="Shape 140"/>
          <p:cNvCxnSpPr/>
          <p:nvPr/>
        </p:nvCxnSpPr>
        <p:spPr>
          <a:xfrm rot="5400000">
            <a:off x="2355850" y="1587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1" name="Shape 141"/>
          <p:cNvCxnSpPr/>
          <p:nvPr/>
        </p:nvCxnSpPr>
        <p:spPr>
          <a:xfrm rot="5400000">
            <a:off x="2508250" y="1587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2" name="Shape 142"/>
          <p:cNvCxnSpPr/>
          <p:nvPr/>
        </p:nvCxnSpPr>
        <p:spPr>
          <a:xfrm rot="5400000">
            <a:off x="1212850" y="3111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3" name="Shape 143"/>
          <p:cNvCxnSpPr/>
          <p:nvPr/>
        </p:nvCxnSpPr>
        <p:spPr>
          <a:xfrm rot="5400000">
            <a:off x="1365250" y="3111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4" name="Shape 144"/>
          <p:cNvCxnSpPr/>
          <p:nvPr/>
        </p:nvCxnSpPr>
        <p:spPr>
          <a:xfrm rot="5400000">
            <a:off x="1517650" y="3111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5" name="Shape 145"/>
          <p:cNvCxnSpPr/>
          <p:nvPr/>
        </p:nvCxnSpPr>
        <p:spPr>
          <a:xfrm rot="5400000">
            <a:off x="1670050" y="3111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6" name="Shape 146"/>
          <p:cNvCxnSpPr/>
          <p:nvPr/>
        </p:nvCxnSpPr>
        <p:spPr>
          <a:xfrm rot="5400000">
            <a:off x="1822450" y="3111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7" name="Shape 147"/>
          <p:cNvCxnSpPr/>
          <p:nvPr/>
        </p:nvCxnSpPr>
        <p:spPr>
          <a:xfrm rot="5400000">
            <a:off x="1974850" y="3111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8" name="Shape 148"/>
          <p:cNvCxnSpPr/>
          <p:nvPr/>
        </p:nvCxnSpPr>
        <p:spPr>
          <a:xfrm rot="5400000">
            <a:off x="2127250" y="3111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9" name="Shape 149"/>
          <p:cNvCxnSpPr/>
          <p:nvPr/>
        </p:nvCxnSpPr>
        <p:spPr>
          <a:xfrm>
            <a:off x="6934200" y="5078412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0" name="Shape 150"/>
          <p:cNvCxnSpPr/>
          <p:nvPr/>
        </p:nvCxnSpPr>
        <p:spPr>
          <a:xfrm rot="5400000">
            <a:off x="7467600" y="5305425"/>
            <a:ext cx="152400" cy="31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1" name="Shape 151"/>
          <p:cNvCxnSpPr/>
          <p:nvPr/>
        </p:nvCxnSpPr>
        <p:spPr>
          <a:xfrm>
            <a:off x="7543800" y="4772025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2" name="Shape 152"/>
          <p:cNvCxnSpPr/>
          <p:nvPr/>
        </p:nvCxnSpPr>
        <p:spPr>
          <a:xfrm flipH="1">
            <a:off x="7543800" y="5078412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153" name="Shape 153"/>
          <p:cNvCxnSpPr/>
          <p:nvPr/>
        </p:nvCxnSpPr>
        <p:spPr>
          <a:xfrm rot="-5400000">
            <a:off x="7582693" y="5649118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4" name="Shape 154"/>
          <p:cNvCxnSpPr/>
          <p:nvPr/>
        </p:nvCxnSpPr>
        <p:spPr>
          <a:xfrm>
            <a:off x="7696200" y="5916612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5" name="Shape 155"/>
          <p:cNvCxnSpPr/>
          <p:nvPr/>
        </p:nvCxnSpPr>
        <p:spPr>
          <a:xfrm rot="5400000">
            <a:off x="7429500" y="5038725"/>
            <a:ext cx="76200" cy="31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6" name="Shape 156"/>
          <p:cNvCxnSpPr/>
          <p:nvPr/>
        </p:nvCxnSpPr>
        <p:spPr>
          <a:xfrm rot="5400000">
            <a:off x="7468393" y="5077618"/>
            <a:ext cx="152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7" name="Shape 157"/>
          <p:cNvCxnSpPr/>
          <p:nvPr/>
        </p:nvCxnSpPr>
        <p:spPr>
          <a:xfrm>
            <a:off x="7543800" y="5383212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8" name="Shape 158"/>
          <p:cNvCxnSpPr/>
          <p:nvPr/>
        </p:nvCxnSpPr>
        <p:spPr>
          <a:xfrm rot="-5400000">
            <a:off x="7466806" y="4849018"/>
            <a:ext cx="152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9" name="Shape 159"/>
          <p:cNvCxnSpPr/>
          <p:nvPr/>
        </p:nvCxnSpPr>
        <p:spPr>
          <a:xfrm rot="-5400000">
            <a:off x="7123906" y="4048918"/>
            <a:ext cx="1447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60" name="Shape 160"/>
          <p:cNvCxnSpPr/>
          <p:nvPr/>
        </p:nvCxnSpPr>
        <p:spPr>
          <a:xfrm>
            <a:off x="6934200" y="3021012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61" name="Shape 161"/>
          <p:cNvCxnSpPr/>
          <p:nvPr/>
        </p:nvCxnSpPr>
        <p:spPr>
          <a:xfrm rot="5400000">
            <a:off x="7466806" y="3248818"/>
            <a:ext cx="152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62" name="Shape 162"/>
          <p:cNvCxnSpPr/>
          <p:nvPr/>
        </p:nvCxnSpPr>
        <p:spPr>
          <a:xfrm>
            <a:off x="7543800" y="2716212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63" name="Shape 163"/>
          <p:cNvCxnSpPr/>
          <p:nvPr/>
        </p:nvCxnSpPr>
        <p:spPr>
          <a:xfrm>
            <a:off x="7543800" y="3021012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164" name="Shape 164"/>
          <p:cNvCxnSpPr/>
          <p:nvPr/>
        </p:nvCxnSpPr>
        <p:spPr>
          <a:xfrm rot="-5400000">
            <a:off x="7581106" y="2448718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65" name="Shape 165"/>
          <p:cNvCxnSpPr/>
          <p:nvPr/>
        </p:nvCxnSpPr>
        <p:spPr>
          <a:xfrm flipH="1" rot="10800000">
            <a:off x="5372100" y="1473200"/>
            <a:ext cx="266700" cy="8096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66" name="Shape 166"/>
          <p:cNvCxnSpPr/>
          <p:nvPr/>
        </p:nvCxnSpPr>
        <p:spPr>
          <a:xfrm rot="5400000">
            <a:off x="7428706" y="2982118"/>
            <a:ext cx="762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67" name="Shape 167"/>
          <p:cNvCxnSpPr/>
          <p:nvPr/>
        </p:nvCxnSpPr>
        <p:spPr>
          <a:xfrm rot="5400000">
            <a:off x="7466806" y="3020218"/>
            <a:ext cx="152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68" name="Shape 168"/>
          <p:cNvCxnSpPr/>
          <p:nvPr/>
        </p:nvCxnSpPr>
        <p:spPr>
          <a:xfrm>
            <a:off x="7543800" y="3325812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69" name="Shape 169"/>
          <p:cNvCxnSpPr/>
          <p:nvPr/>
        </p:nvCxnSpPr>
        <p:spPr>
          <a:xfrm rot="-5400000">
            <a:off x="7466806" y="2791618"/>
            <a:ext cx="152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70" name="Shape 170"/>
          <p:cNvCxnSpPr/>
          <p:nvPr/>
        </p:nvCxnSpPr>
        <p:spPr>
          <a:xfrm rot="-5400000">
            <a:off x="5904706" y="4048918"/>
            <a:ext cx="2057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71" name="Shape 171"/>
          <p:cNvCxnSpPr/>
          <p:nvPr/>
        </p:nvCxnSpPr>
        <p:spPr>
          <a:xfrm>
            <a:off x="6629400" y="4087812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72" name="Shape 172"/>
          <p:cNvCxnSpPr/>
          <p:nvPr/>
        </p:nvCxnSpPr>
        <p:spPr>
          <a:xfrm flipH="1" rot="10800000">
            <a:off x="7683500" y="2144712"/>
            <a:ext cx="311150" cy="88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73" name="Shape 173"/>
          <p:cNvCxnSpPr/>
          <p:nvPr/>
        </p:nvCxnSpPr>
        <p:spPr>
          <a:xfrm>
            <a:off x="7848600" y="4087812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74" name="Shape 174"/>
          <p:cNvCxnSpPr/>
          <p:nvPr/>
        </p:nvCxnSpPr>
        <p:spPr>
          <a:xfrm rot="-5400000">
            <a:off x="7695406" y="2867818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75" name="Shape 175"/>
          <p:cNvCxnSpPr/>
          <p:nvPr/>
        </p:nvCxnSpPr>
        <p:spPr>
          <a:xfrm rot="5400000">
            <a:off x="7696200" y="5229225"/>
            <a:ext cx="304800" cy="31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76" name="Shape 176"/>
          <p:cNvSpPr/>
          <p:nvPr/>
        </p:nvSpPr>
        <p:spPr>
          <a:xfrm flipH="1" rot="10800000">
            <a:off x="7816850" y="4056062"/>
            <a:ext cx="88900" cy="87312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/>
          <p:nvPr/>
        </p:nvSpPr>
        <p:spPr>
          <a:xfrm flipH="1" rot="10800000">
            <a:off x="6883400" y="4057650"/>
            <a:ext cx="88900" cy="87312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/>
          <p:nvPr/>
        </p:nvSpPr>
        <p:spPr>
          <a:xfrm flipH="1" rot="10800000">
            <a:off x="5461000" y="4408487"/>
            <a:ext cx="88900" cy="87312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Shape 179"/>
          <p:cNvCxnSpPr/>
          <p:nvPr/>
        </p:nvCxnSpPr>
        <p:spPr>
          <a:xfrm>
            <a:off x="927100" y="3695700"/>
            <a:ext cx="32893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180" name="Shape 180"/>
          <p:cNvCxnSpPr/>
          <p:nvPr/>
        </p:nvCxnSpPr>
        <p:spPr>
          <a:xfrm flipH="1" rot="5400000">
            <a:off x="-361950" y="2406650"/>
            <a:ext cx="2533650" cy="444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stealth"/>
          </a:ln>
        </p:spPr>
      </p:cxnSp>
      <p:sp>
        <p:nvSpPr>
          <p:cNvPr id="181" name="Shape 18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2" name="Shape 18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/>
          <p:nvPr>
            <p:ph idx="1" type="subTitle"/>
          </p:nvPr>
        </p:nvSpPr>
        <p:spPr>
          <a:xfrm>
            <a:off x="527050" y="584200"/>
            <a:ext cx="8229600" cy="578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ТАБЛИЦА НА СТОЙНОСТИТЕ НА СИГНАЛИТЕ ПРИ РАБОТА НА SRAM ПАМЕТИ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aphicFrame>
        <p:nvGraphicFramePr>
          <p:cNvPr id="765" name="Shape 765"/>
          <p:cNvGraphicFramePr/>
          <p:nvPr/>
        </p:nvGraphicFramePr>
        <p:xfrm>
          <a:off x="393700" y="205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{3A566CD4-CBD4-4A53-AC84-8888092DA2B2}</a:tableStyleId>
              </a:tblPr>
              <a:tblGrid>
                <a:gridCol w="1377950"/>
                <a:gridCol w="1377950"/>
                <a:gridCol w="1377950"/>
                <a:gridCol w="1377950"/>
                <a:gridCol w="1377950"/>
                <a:gridCol w="1555750"/>
              </a:tblGrid>
              <a:tr h="682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>
                          <a:solidFill>
                            <a:srgbClr val="FFFFF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ADDR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>
                          <a:solidFill>
                            <a:srgbClr val="FFFFF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CS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>
                          <a:solidFill>
                            <a:srgbClr val="FFFFF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R/W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>
                          <a:solidFill>
                            <a:srgbClr val="FFFFF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OE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>
                          <a:solidFill>
                            <a:srgbClr val="FFFFF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DATA IN / OUT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630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Неизбрана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x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x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Hi Z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</a:tr>
              <a:tr h="45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Read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VALID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DATA OUT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</a:tr>
              <a:tr h="630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Write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VALID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DATA IN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</a:tr>
              <a:tr h="630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Standby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x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x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 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Hi Z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766" name="Shape 76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67" name="Shape 76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768" name="Shape 76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/>
          <p:nvPr>
            <p:ph idx="1" type="subTitle"/>
          </p:nvPr>
        </p:nvSpPr>
        <p:spPr>
          <a:xfrm>
            <a:off x="606425" y="533400"/>
            <a:ext cx="8229600" cy="5695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РЕЖИМИ НА РАБОТА НА ПАМЕТИ С НЕПОСРЕДСТВЕН ДОСТЪП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четене от паметта: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1. липсва режим на изтриване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      /новата информация се записва 			                       направо върху старата/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1.  AN (ADDR) – адрес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2.  R/W – четене / запис  (R/W=1)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3.  CS – избор на схема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4.  DATA OUT – данни в изхода.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</a:t>
            </a:r>
            <a:r>
              <a:rPr b="0" i="0" lang="bg-BG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τ</a:t>
            </a:r>
            <a:r>
              <a:rPr b="0" baseline="-25000" i="0" lang="bg-BG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ac</a:t>
            </a:r>
            <a:r>
              <a:rPr b="0" i="0" lang="bg-BG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- </a:t>
            </a: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време на достъп</a:t>
            </a: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(Access time)</a:t>
            </a: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валидност на данните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t</a:t>
            </a:r>
          </a:p>
        </p:txBody>
      </p:sp>
      <p:grpSp>
        <p:nvGrpSpPr>
          <p:cNvPr id="774" name="Shape 774"/>
          <p:cNvGrpSpPr/>
          <p:nvPr/>
        </p:nvGrpSpPr>
        <p:grpSpPr>
          <a:xfrm>
            <a:off x="323850" y="2422525"/>
            <a:ext cx="4497387" cy="3956050"/>
            <a:chOff x="1651000" y="11334750"/>
            <a:chExt cx="8374062" cy="8310562"/>
          </a:xfrm>
        </p:grpSpPr>
        <p:grpSp>
          <p:nvGrpSpPr>
            <p:cNvPr id="775" name="Shape 775"/>
            <p:cNvGrpSpPr/>
            <p:nvPr/>
          </p:nvGrpSpPr>
          <p:grpSpPr>
            <a:xfrm>
              <a:off x="2928937" y="11596687"/>
              <a:ext cx="6961187" cy="1071563"/>
              <a:chOff x="2928937" y="11596687"/>
              <a:chExt cx="6094412" cy="1071563"/>
            </a:xfrm>
          </p:grpSpPr>
          <p:cxnSp>
            <p:nvCxnSpPr>
              <p:cNvPr id="776" name="Shape 776"/>
              <p:cNvCxnSpPr/>
              <p:nvPr/>
            </p:nvCxnSpPr>
            <p:spPr>
              <a:xfrm>
                <a:off x="2928937" y="12215812"/>
                <a:ext cx="1023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77" name="Shape 777"/>
              <p:cNvCxnSpPr/>
              <p:nvPr/>
            </p:nvCxnSpPr>
            <p:spPr>
              <a:xfrm>
                <a:off x="7999412" y="12192000"/>
                <a:ext cx="1023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78" name="Shape 778"/>
              <p:cNvCxnSpPr/>
              <p:nvPr/>
            </p:nvCxnSpPr>
            <p:spPr>
              <a:xfrm>
                <a:off x="4333875" y="11596687"/>
                <a:ext cx="3262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79" name="Shape 779"/>
              <p:cNvCxnSpPr/>
              <p:nvPr/>
            </p:nvCxnSpPr>
            <p:spPr>
              <a:xfrm>
                <a:off x="4333875" y="12668250"/>
                <a:ext cx="3262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0" name="Shape 780"/>
              <p:cNvCxnSpPr/>
              <p:nvPr/>
            </p:nvCxnSpPr>
            <p:spPr>
              <a:xfrm>
                <a:off x="3952875" y="12215812"/>
                <a:ext cx="381000" cy="4524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1" name="Shape 781"/>
              <p:cNvCxnSpPr/>
              <p:nvPr/>
            </p:nvCxnSpPr>
            <p:spPr>
              <a:xfrm>
                <a:off x="7594600" y="11596687"/>
                <a:ext cx="381000" cy="5953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2" name="Shape 782"/>
              <p:cNvCxnSpPr/>
              <p:nvPr/>
            </p:nvCxnSpPr>
            <p:spPr>
              <a:xfrm flipH="1" rot="10800000">
                <a:off x="3952875" y="11596687"/>
                <a:ext cx="382587" cy="6191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3" name="Shape 783"/>
              <p:cNvCxnSpPr/>
              <p:nvPr/>
            </p:nvCxnSpPr>
            <p:spPr>
              <a:xfrm flipH="1" rot="10800000">
                <a:off x="7613650" y="12215812"/>
                <a:ext cx="365125" cy="4254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784" name="Shape 784"/>
            <p:cNvGrpSpPr/>
            <p:nvPr/>
          </p:nvGrpSpPr>
          <p:grpSpPr>
            <a:xfrm>
              <a:off x="2928937" y="13549312"/>
              <a:ext cx="6961187" cy="620712"/>
              <a:chOff x="2928937" y="13549312"/>
              <a:chExt cx="6380162" cy="620712"/>
            </a:xfrm>
          </p:grpSpPr>
          <p:cxnSp>
            <p:nvCxnSpPr>
              <p:cNvPr id="785" name="Shape 785"/>
              <p:cNvCxnSpPr/>
              <p:nvPr/>
            </p:nvCxnSpPr>
            <p:spPr>
              <a:xfrm>
                <a:off x="2928937" y="14168438"/>
                <a:ext cx="1309687" cy="158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6" name="Shape 786"/>
              <p:cNvCxnSpPr/>
              <p:nvPr/>
            </p:nvCxnSpPr>
            <p:spPr>
              <a:xfrm>
                <a:off x="8285162" y="14144625"/>
                <a:ext cx="1023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7" name="Shape 787"/>
              <p:cNvCxnSpPr/>
              <p:nvPr/>
            </p:nvCxnSpPr>
            <p:spPr>
              <a:xfrm>
                <a:off x="4619625" y="13549313"/>
                <a:ext cx="3262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8" name="Shape 788"/>
              <p:cNvCxnSpPr/>
              <p:nvPr/>
            </p:nvCxnSpPr>
            <p:spPr>
              <a:xfrm>
                <a:off x="7880350" y="13549313"/>
                <a:ext cx="381000" cy="5953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9" name="Shape 789"/>
              <p:cNvCxnSpPr/>
              <p:nvPr/>
            </p:nvCxnSpPr>
            <p:spPr>
              <a:xfrm flipH="1" rot="10800000">
                <a:off x="4238625" y="13549312"/>
                <a:ext cx="382587" cy="6191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790" name="Shape 790"/>
            <p:cNvGrpSpPr/>
            <p:nvPr/>
          </p:nvGrpSpPr>
          <p:grpSpPr>
            <a:xfrm>
              <a:off x="5476875" y="17192625"/>
              <a:ext cx="3581400" cy="1095375"/>
              <a:chOff x="5119687" y="15573375"/>
              <a:chExt cx="6094412" cy="1095375"/>
            </a:xfrm>
          </p:grpSpPr>
          <p:cxnSp>
            <p:nvCxnSpPr>
              <p:cNvPr id="791" name="Shape 791"/>
              <p:cNvCxnSpPr/>
              <p:nvPr/>
            </p:nvCxnSpPr>
            <p:spPr>
              <a:xfrm>
                <a:off x="5119687" y="16192500"/>
                <a:ext cx="1023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2" name="Shape 792"/>
              <p:cNvCxnSpPr/>
              <p:nvPr/>
            </p:nvCxnSpPr>
            <p:spPr>
              <a:xfrm>
                <a:off x="10190162" y="16168688"/>
                <a:ext cx="1023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3" name="Shape 793"/>
              <p:cNvCxnSpPr/>
              <p:nvPr/>
            </p:nvCxnSpPr>
            <p:spPr>
              <a:xfrm>
                <a:off x="6524625" y="15573375"/>
                <a:ext cx="3262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4" name="Shape 794"/>
              <p:cNvCxnSpPr/>
              <p:nvPr/>
            </p:nvCxnSpPr>
            <p:spPr>
              <a:xfrm>
                <a:off x="6524625" y="16644938"/>
                <a:ext cx="3262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5" name="Shape 795"/>
              <p:cNvCxnSpPr/>
              <p:nvPr/>
            </p:nvCxnSpPr>
            <p:spPr>
              <a:xfrm>
                <a:off x="6143625" y="16192500"/>
                <a:ext cx="381000" cy="4524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6" name="Shape 796"/>
              <p:cNvCxnSpPr/>
              <p:nvPr/>
            </p:nvCxnSpPr>
            <p:spPr>
              <a:xfrm>
                <a:off x="9785350" y="15573375"/>
                <a:ext cx="381000" cy="5953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7" name="Shape 797"/>
              <p:cNvCxnSpPr/>
              <p:nvPr/>
            </p:nvCxnSpPr>
            <p:spPr>
              <a:xfrm flipH="1" rot="10800000">
                <a:off x="6143625" y="15573375"/>
                <a:ext cx="382587" cy="6191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8" name="Shape 798"/>
              <p:cNvCxnSpPr/>
              <p:nvPr/>
            </p:nvCxnSpPr>
            <p:spPr>
              <a:xfrm flipH="1" rot="10800000">
                <a:off x="9786937" y="16192500"/>
                <a:ext cx="382587" cy="4762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799" name="Shape 799"/>
            <p:cNvCxnSpPr/>
            <p:nvPr/>
          </p:nvCxnSpPr>
          <p:spPr>
            <a:xfrm>
              <a:off x="2928937" y="17811750"/>
              <a:ext cx="30718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800" name="Shape 800"/>
            <p:cNvGrpSpPr/>
            <p:nvPr/>
          </p:nvGrpSpPr>
          <p:grpSpPr>
            <a:xfrm>
              <a:off x="2795587" y="15359062"/>
              <a:ext cx="7229475" cy="619125"/>
              <a:chOff x="2600325" y="15501938"/>
              <a:chExt cx="7142162" cy="476250"/>
            </a:xfrm>
          </p:grpSpPr>
          <p:cxnSp>
            <p:nvCxnSpPr>
              <p:cNvPr id="801" name="Shape 801"/>
              <p:cNvCxnSpPr/>
              <p:nvPr/>
            </p:nvCxnSpPr>
            <p:spPr>
              <a:xfrm>
                <a:off x="4764087" y="15978188"/>
                <a:ext cx="3289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02" name="Shape 802"/>
              <p:cNvCxnSpPr/>
              <p:nvPr/>
            </p:nvCxnSpPr>
            <p:spPr>
              <a:xfrm>
                <a:off x="4383087" y="15525750"/>
                <a:ext cx="381000" cy="4524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03" name="Shape 803"/>
              <p:cNvCxnSpPr/>
              <p:nvPr/>
            </p:nvCxnSpPr>
            <p:spPr>
              <a:xfrm flipH="1" rot="10800000">
                <a:off x="8053387" y="15501938"/>
                <a:ext cx="382587" cy="4762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04" name="Shape 804"/>
              <p:cNvCxnSpPr/>
              <p:nvPr/>
            </p:nvCxnSpPr>
            <p:spPr>
              <a:xfrm>
                <a:off x="8443912" y="15501938"/>
                <a:ext cx="12985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05" name="Shape 805"/>
              <p:cNvCxnSpPr/>
              <p:nvPr/>
            </p:nvCxnSpPr>
            <p:spPr>
              <a:xfrm flipH="1" rot="10800000">
                <a:off x="2600325" y="15503525"/>
                <a:ext cx="1779587" cy="79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806" name="Shape 806"/>
            <p:cNvCxnSpPr/>
            <p:nvPr/>
          </p:nvCxnSpPr>
          <p:spPr>
            <a:xfrm>
              <a:off x="4095750" y="11334750"/>
              <a:ext cx="3175" cy="7762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07" name="Shape 807"/>
            <p:cNvCxnSpPr/>
            <p:nvPr/>
          </p:nvCxnSpPr>
          <p:spPr>
            <a:xfrm>
              <a:off x="8720137" y="11596687"/>
              <a:ext cx="0" cy="75009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08" name="Shape 808"/>
            <p:cNvCxnSpPr/>
            <p:nvPr/>
          </p:nvCxnSpPr>
          <p:spPr>
            <a:xfrm>
              <a:off x="6076950" y="17811750"/>
              <a:ext cx="1587" cy="1524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09" name="Shape 809"/>
            <p:cNvSpPr txBox="1"/>
            <p:nvPr/>
          </p:nvSpPr>
          <p:spPr>
            <a:xfrm>
              <a:off x="6697662" y="17267238"/>
              <a:ext cx="1995487" cy="552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VALID DATA</a:t>
              </a:r>
            </a:p>
          </p:txBody>
        </p:sp>
        <p:sp>
          <p:nvSpPr>
            <p:cNvPr id="810" name="Shape 810"/>
            <p:cNvSpPr txBox="1"/>
            <p:nvPr/>
          </p:nvSpPr>
          <p:spPr>
            <a:xfrm>
              <a:off x="4384675" y="18783300"/>
              <a:ext cx="1377950" cy="862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τ</a:t>
              </a:r>
              <a:r>
                <a:rPr b="0" baseline="-25000" i="0" lang="bg-BG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ac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-2500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811" name="Shape 811"/>
            <p:cNvSpPr txBox="1"/>
            <p:nvPr/>
          </p:nvSpPr>
          <p:spPr>
            <a:xfrm>
              <a:off x="1651000" y="11553825"/>
              <a:ext cx="1144587" cy="6862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AN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R/W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OUT</a:t>
              </a:r>
            </a:p>
          </p:txBody>
        </p:sp>
        <p:cxnSp>
          <p:nvCxnSpPr>
            <p:cNvPr id="812" name="Shape 812"/>
            <p:cNvCxnSpPr/>
            <p:nvPr/>
          </p:nvCxnSpPr>
          <p:spPr>
            <a:xfrm>
              <a:off x="4122737" y="18907125"/>
              <a:ext cx="19018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813" name="Shape 813"/>
            <p:cNvCxnSpPr/>
            <p:nvPr/>
          </p:nvCxnSpPr>
          <p:spPr>
            <a:xfrm>
              <a:off x="2197100" y="14882813"/>
              <a:ext cx="3095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14" name="Shape 814"/>
            <p:cNvCxnSpPr/>
            <p:nvPr/>
          </p:nvCxnSpPr>
          <p:spPr>
            <a:xfrm>
              <a:off x="2282825" y="13576300"/>
              <a:ext cx="3095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cxnSp>
        <p:nvCxnSpPr>
          <p:cNvPr id="815" name="Shape 815"/>
          <p:cNvCxnSpPr/>
          <p:nvPr/>
        </p:nvCxnSpPr>
        <p:spPr>
          <a:xfrm>
            <a:off x="5811837" y="2830512"/>
            <a:ext cx="160337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16" name="Shape 816"/>
          <p:cNvCxnSpPr/>
          <p:nvPr/>
        </p:nvCxnSpPr>
        <p:spPr>
          <a:xfrm>
            <a:off x="5676900" y="3165475"/>
            <a:ext cx="160337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17" name="Shape 817"/>
          <p:cNvCxnSpPr/>
          <p:nvPr/>
        </p:nvCxnSpPr>
        <p:spPr>
          <a:xfrm>
            <a:off x="8148637" y="2841625"/>
            <a:ext cx="161925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18" name="Shape 818"/>
          <p:cNvCxnSpPr/>
          <p:nvPr/>
        </p:nvCxnSpPr>
        <p:spPr>
          <a:xfrm>
            <a:off x="1193800" y="5740400"/>
            <a:ext cx="377825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819" name="Shape 819"/>
          <p:cNvCxnSpPr/>
          <p:nvPr/>
        </p:nvCxnSpPr>
        <p:spPr>
          <a:xfrm flipH="1" rot="5400000">
            <a:off x="-850900" y="3695700"/>
            <a:ext cx="4044950" cy="444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stealth"/>
          </a:ln>
        </p:spPr>
      </p:cxnSp>
      <p:sp>
        <p:nvSpPr>
          <p:cNvPr id="820" name="Shape 82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21" name="Shape 82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822" name="Shape 82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 txBox="1"/>
          <p:nvPr>
            <p:ph idx="1" type="subTitle"/>
          </p:nvPr>
        </p:nvSpPr>
        <p:spPr>
          <a:xfrm>
            <a:off x="533400" y="819150"/>
            <a:ext cx="8229600" cy="545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запис в паметта: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1.  AN – адрес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2.  R/W – четене / запис  (R/W=0)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3.  CS – избор на схема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4.  DATA IN – записани данни.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! стробиране на данните по CS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b="0" i="0" lang="bg-BG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t</a:t>
            </a:r>
          </a:p>
        </p:txBody>
      </p:sp>
      <p:grpSp>
        <p:nvGrpSpPr>
          <p:cNvPr id="828" name="Shape 828"/>
          <p:cNvGrpSpPr/>
          <p:nvPr/>
        </p:nvGrpSpPr>
        <p:grpSpPr>
          <a:xfrm>
            <a:off x="304800" y="1339850"/>
            <a:ext cx="4400550" cy="4400550"/>
            <a:chOff x="9864725" y="11309350"/>
            <a:chExt cx="8034337" cy="7762875"/>
          </a:xfrm>
        </p:grpSpPr>
        <p:grpSp>
          <p:nvGrpSpPr>
            <p:cNvPr id="829" name="Shape 829"/>
            <p:cNvGrpSpPr/>
            <p:nvPr/>
          </p:nvGrpSpPr>
          <p:grpSpPr>
            <a:xfrm>
              <a:off x="10660062" y="11571287"/>
              <a:ext cx="6961187" cy="1095375"/>
              <a:chOff x="2928937" y="11596687"/>
              <a:chExt cx="6094412" cy="1095375"/>
            </a:xfrm>
          </p:grpSpPr>
          <p:cxnSp>
            <p:nvCxnSpPr>
              <p:cNvPr id="830" name="Shape 830"/>
              <p:cNvCxnSpPr/>
              <p:nvPr/>
            </p:nvCxnSpPr>
            <p:spPr>
              <a:xfrm>
                <a:off x="2928937" y="12215812"/>
                <a:ext cx="1023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31" name="Shape 831"/>
              <p:cNvCxnSpPr/>
              <p:nvPr/>
            </p:nvCxnSpPr>
            <p:spPr>
              <a:xfrm>
                <a:off x="7999412" y="12192000"/>
                <a:ext cx="1023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32" name="Shape 832"/>
              <p:cNvCxnSpPr/>
              <p:nvPr/>
            </p:nvCxnSpPr>
            <p:spPr>
              <a:xfrm>
                <a:off x="4333875" y="11596687"/>
                <a:ext cx="3262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33" name="Shape 833"/>
              <p:cNvCxnSpPr/>
              <p:nvPr/>
            </p:nvCxnSpPr>
            <p:spPr>
              <a:xfrm>
                <a:off x="4333875" y="12668250"/>
                <a:ext cx="3262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34" name="Shape 834"/>
              <p:cNvCxnSpPr/>
              <p:nvPr/>
            </p:nvCxnSpPr>
            <p:spPr>
              <a:xfrm>
                <a:off x="3952875" y="12215812"/>
                <a:ext cx="381000" cy="4524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35" name="Shape 835"/>
              <p:cNvCxnSpPr/>
              <p:nvPr/>
            </p:nvCxnSpPr>
            <p:spPr>
              <a:xfrm>
                <a:off x="7594600" y="11596687"/>
                <a:ext cx="381000" cy="5953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36" name="Shape 836"/>
              <p:cNvCxnSpPr/>
              <p:nvPr/>
            </p:nvCxnSpPr>
            <p:spPr>
              <a:xfrm flipH="1" rot="10800000">
                <a:off x="3952875" y="11596687"/>
                <a:ext cx="382587" cy="6191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37" name="Shape 837"/>
              <p:cNvCxnSpPr/>
              <p:nvPr/>
            </p:nvCxnSpPr>
            <p:spPr>
              <a:xfrm flipH="1" rot="10800000">
                <a:off x="7596187" y="12215812"/>
                <a:ext cx="382587" cy="4762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838" name="Shape 838"/>
            <p:cNvGrpSpPr/>
            <p:nvPr/>
          </p:nvGrpSpPr>
          <p:grpSpPr>
            <a:xfrm>
              <a:off x="11736387" y="17167225"/>
              <a:ext cx="5241925" cy="1095375"/>
              <a:chOff x="5119687" y="15573375"/>
              <a:chExt cx="6094412" cy="1095375"/>
            </a:xfrm>
          </p:grpSpPr>
          <p:cxnSp>
            <p:nvCxnSpPr>
              <p:cNvPr id="839" name="Shape 839"/>
              <p:cNvCxnSpPr/>
              <p:nvPr/>
            </p:nvCxnSpPr>
            <p:spPr>
              <a:xfrm>
                <a:off x="5119687" y="16192500"/>
                <a:ext cx="1023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0" name="Shape 840"/>
              <p:cNvCxnSpPr/>
              <p:nvPr/>
            </p:nvCxnSpPr>
            <p:spPr>
              <a:xfrm>
                <a:off x="10190162" y="16168688"/>
                <a:ext cx="1023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1" name="Shape 841"/>
              <p:cNvCxnSpPr/>
              <p:nvPr/>
            </p:nvCxnSpPr>
            <p:spPr>
              <a:xfrm>
                <a:off x="6524625" y="15573375"/>
                <a:ext cx="3262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2" name="Shape 842"/>
              <p:cNvCxnSpPr/>
              <p:nvPr/>
            </p:nvCxnSpPr>
            <p:spPr>
              <a:xfrm>
                <a:off x="6524625" y="16644938"/>
                <a:ext cx="32623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3" name="Shape 843"/>
              <p:cNvCxnSpPr/>
              <p:nvPr/>
            </p:nvCxnSpPr>
            <p:spPr>
              <a:xfrm>
                <a:off x="6143625" y="16192500"/>
                <a:ext cx="381000" cy="4524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4" name="Shape 844"/>
              <p:cNvCxnSpPr/>
              <p:nvPr/>
            </p:nvCxnSpPr>
            <p:spPr>
              <a:xfrm>
                <a:off x="9785350" y="15573375"/>
                <a:ext cx="381000" cy="5953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5" name="Shape 845"/>
              <p:cNvCxnSpPr/>
              <p:nvPr/>
            </p:nvCxnSpPr>
            <p:spPr>
              <a:xfrm flipH="1" rot="10800000">
                <a:off x="6143625" y="15573375"/>
                <a:ext cx="382587" cy="6191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46" name="Shape 846"/>
              <p:cNvCxnSpPr/>
              <p:nvPr/>
            </p:nvCxnSpPr>
            <p:spPr>
              <a:xfrm flipH="1" rot="10800000">
                <a:off x="9786937" y="16192500"/>
                <a:ext cx="382587" cy="4762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847" name="Shape 847"/>
            <p:cNvCxnSpPr/>
            <p:nvPr/>
          </p:nvCxnSpPr>
          <p:spPr>
            <a:xfrm>
              <a:off x="10920412" y="17814925"/>
              <a:ext cx="1703387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848" name="Shape 848"/>
            <p:cNvGrpSpPr/>
            <p:nvPr/>
          </p:nvGrpSpPr>
          <p:grpSpPr>
            <a:xfrm>
              <a:off x="10958512" y="15333662"/>
              <a:ext cx="6940550" cy="619125"/>
              <a:chOff x="3084512" y="15501938"/>
              <a:chExt cx="6657975" cy="476250"/>
            </a:xfrm>
          </p:grpSpPr>
          <p:cxnSp>
            <p:nvCxnSpPr>
              <p:cNvPr id="849" name="Shape 849"/>
              <p:cNvCxnSpPr/>
              <p:nvPr/>
            </p:nvCxnSpPr>
            <p:spPr>
              <a:xfrm>
                <a:off x="4764087" y="15978188"/>
                <a:ext cx="3289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50" name="Shape 850"/>
              <p:cNvCxnSpPr/>
              <p:nvPr/>
            </p:nvCxnSpPr>
            <p:spPr>
              <a:xfrm>
                <a:off x="4383087" y="15525750"/>
                <a:ext cx="381000" cy="4524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51" name="Shape 851"/>
              <p:cNvCxnSpPr/>
              <p:nvPr/>
            </p:nvCxnSpPr>
            <p:spPr>
              <a:xfrm flipH="1" rot="10800000">
                <a:off x="8053387" y="15501938"/>
                <a:ext cx="382587" cy="4762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52" name="Shape 852"/>
              <p:cNvCxnSpPr/>
              <p:nvPr/>
            </p:nvCxnSpPr>
            <p:spPr>
              <a:xfrm>
                <a:off x="8443912" y="15501938"/>
                <a:ext cx="12985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53" name="Shape 853"/>
              <p:cNvCxnSpPr/>
              <p:nvPr/>
            </p:nvCxnSpPr>
            <p:spPr>
              <a:xfrm>
                <a:off x="3084512" y="15525750"/>
                <a:ext cx="12985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854" name="Shape 854"/>
            <p:cNvCxnSpPr/>
            <p:nvPr/>
          </p:nvCxnSpPr>
          <p:spPr>
            <a:xfrm>
              <a:off x="11826875" y="11309350"/>
              <a:ext cx="3175" cy="7762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55" name="Shape 855"/>
            <p:cNvCxnSpPr/>
            <p:nvPr/>
          </p:nvCxnSpPr>
          <p:spPr>
            <a:xfrm>
              <a:off x="16451263" y="11571287"/>
              <a:ext cx="0" cy="75009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56" name="Shape 856"/>
            <p:cNvCxnSpPr/>
            <p:nvPr/>
          </p:nvCxnSpPr>
          <p:spPr>
            <a:xfrm rot="5400000">
              <a:off x="11337925" y="16848137"/>
              <a:ext cx="2409825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57" name="Shape 857"/>
            <p:cNvSpPr txBox="1"/>
            <p:nvPr/>
          </p:nvSpPr>
          <p:spPr>
            <a:xfrm>
              <a:off x="13298488" y="17448213"/>
              <a:ext cx="1995487" cy="552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 IN</a:t>
              </a:r>
            </a:p>
          </p:txBody>
        </p:sp>
        <p:sp>
          <p:nvSpPr>
            <p:cNvPr id="858" name="Shape 858"/>
            <p:cNvSpPr txBox="1"/>
            <p:nvPr/>
          </p:nvSpPr>
          <p:spPr>
            <a:xfrm>
              <a:off x="9864725" y="11447462"/>
              <a:ext cx="936625" cy="6862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AN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R/W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IN</a:t>
              </a:r>
            </a:p>
          </p:txBody>
        </p:sp>
        <p:cxnSp>
          <p:nvCxnSpPr>
            <p:cNvPr id="859" name="Shape 859"/>
            <p:cNvCxnSpPr/>
            <p:nvPr/>
          </p:nvCxnSpPr>
          <p:spPr>
            <a:xfrm>
              <a:off x="10448925" y="14758988"/>
              <a:ext cx="3095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60" name="Shape 860"/>
            <p:cNvCxnSpPr/>
            <p:nvPr/>
          </p:nvCxnSpPr>
          <p:spPr>
            <a:xfrm>
              <a:off x="10433050" y="13549313"/>
              <a:ext cx="3095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861" name="Shape 861"/>
            <p:cNvGrpSpPr/>
            <p:nvPr/>
          </p:nvGrpSpPr>
          <p:grpSpPr>
            <a:xfrm>
              <a:off x="10863262" y="13406437"/>
              <a:ext cx="6940550" cy="619125"/>
              <a:chOff x="3084512" y="15501938"/>
              <a:chExt cx="6657975" cy="476250"/>
            </a:xfrm>
          </p:grpSpPr>
          <p:cxnSp>
            <p:nvCxnSpPr>
              <p:cNvPr id="862" name="Shape 862"/>
              <p:cNvCxnSpPr/>
              <p:nvPr/>
            </p:nvCxnSpPr>
            <p:spPr>
              <a:xfrm>
                <a:off x="4764087" y="15978188"/>
                <a:ext cx="3289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63" name="Shape 863"/>
              <p:cNvCxnSpPr/>
              <p:nvPr/>
            </p:nvCxnSpPr>
            <p:spPr>
              <a:xfrm>
                <a:off x="4383087" y="15525750"/>
                <a:ext cx="381000" cy="4524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64" name="Shape 864"/>
              <p:cNvCxnSpPr/>
              <p:nvPr/>
            </p:nvCxnSpPr>
            <p:spPr>
              <a:xfrm flipH="1" rot="10800000">
                <a:off x="8053387" y="15501938"/>
                <a:ext cx="382587" cy="4762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65" name="Shape 865"/>
              <p:cNvCxnSpPr/>
              <p:nvPr/>
            </p:nvCxnSpPr>
            <p:spPr>
              <a:xfrm>
                <a:off x="8443912" y="15501938"/>
                <a:ext cx="12985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66" name="Shape 866"/>
              <p:cNvCxnSpPr/>
              <p:nvPr/>
            </p:nvCxnSpPr>
            <p:spPr>
              <a:xfrm>
                <a:off x="3084512" y="15525750"/>
                <a:ext cx="12985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cxnSp>
        <p:nvCxnSpPr>
          <p:cNvPr id="867" name="Shape 867"/>
          <p:cNvCxnSpPr/>
          <p:nvPr/>
        </p:nvCxnSpPr>
        <p:spPr>
          <a:xfrm>
            <a:off x="5516562" y="2843212"/>
            <a:ext cx="169862" cy="158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68" name="Shape 868"/>
          <p:cNvCxnSpPr/>
          <p:nvPr/>
        </p:nvCxnSpPr>
        <p:spPr>
          <a:xfrm>
            <a:off x="5651500" y="2484437"/>
            <a:ext cx="169862" cy="158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69" name="Shape 869"/>
          <p:cNvCxnSpPr/>
          <p:nvPr/>
        </p:nvCxnSpPr>
        <p:spPr>
          <a:xfrm rot="10800000">
            <a:off x="7858125" y="2484437"/>
            <a:ext cx="177800" cy="158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70" name="Shape 870"/>
          <p:cNvCxnSpPr/>
          <p:nvPr/>
        </p:nvCxnSpPr>
        <p:spPr>
          <a:xfrm>
            <a:off x="882650" y="5740400"/>
            <a:ext cx="377825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871" name="Shape 871"/>
          <p:cNvCxnSpPr/>
          <p:nvPr/>
        </p:nvCxnSpPr>
        <p:spPr>
          <a:xfrm flipH="1" rot="5400000">
            <a:off x="-1362075" y="3495675"/>
            <a:ext cx="4445000" cy="444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stealth"/>
          </a:ln>
        </p:spPr>
      </p:cxnSp>
      <p:sp>
        <p:nvSpPr>
          <p:cNvPr id="872" name="Shape 87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73" name="Shape 87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874" name="Shape 87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/>
          <p:nvPr>
            <p:ph idx="1" type="subTitle"/>
          </p:nvPr>
        </p:nvSpPr>
        <p:spPr>
          <a:xfrm>
            <a:off x="96837" y="727075"/>
            <a:ext cx="8512175" cy="5214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РЕЖИМ “ЧЕТЕНЕ” В SRAM – ВД В ПРАКТИЧЕСКИ СТРУКТУРИ (FLOW </a:t>
            </a:r>
            <a:r>
              <a:rPr b="1" i="0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THRU)</a:t>
            </a:r>
          </a:p>
        </p:txBody>
      </p:sp>
      <p:grpSp>
        <p:nvGrpSpPr>
          <p:cNvPr id="880" name="Shape 880"/>
          <p:cNvGrpSpPr/>
          <p:nvPr/>
        </p:nvGrpSpPr>
        <p:grpSpPr>
          <a:xfrm>
            <a:off x="701675" y="1117600"/>
            <a:ext cx="7680325" cy="5416550"/>
            <a:chOff x="803275" y="2667000"/>
            <a:chExt cx="17002125" cy="13835062"/>
          </a:xfrm>
        </p:grpSpPr>
        <p:sp>
          <p:nvSpPr>
            <p:cNvPr id="881" name="Shape 881"/>
            <p:cNvSpPr txBox="1"/>
            <p:nvPr/>
          </p:nvSpPr>
          <p:spPr>
            <a:xfrm>
              <a:off x="803275" y="3454400"/>
              <a:ext cx="2555875" cy="13047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CLK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ADDR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	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WE 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OE  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DQ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 output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882" name="Shape 882"/>
            <p:cNvSpPr txBox="1"/>
            <p:nvPr/>
          </p:nvSpPr>
          <p:spPr>
            <a:xfrm>
              <a:off x="8394700" y="14717713"/>
              <a:ext cx="7751762" cy="6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DQ0	         DQ1           DQ2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883" name="Shape 883"/>
            <p:cNvSpPr txBox="1"/>
            <p:nvPr/>
          </p:nvSpPr>
          <p:spPr>
            <a:xfrm>
              <a:off x="5656262" y="6024562"/>
              <a:ext cx="11866562" cy="620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A0	        A1		  A2 	       A3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884" name="Shape 884"/>
            <p:cNvCxnSpPr/>
            <p:nvPr/>
          </p:nvCxnSpPr>
          <p:spPr>
            <a:xfrm>
              <a:off x="3935412" y="4738687"/>
              <a:ext cx="708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85" name="Shape 885"/>
            <p:cNvCxnSpPr/>
            <p:nvPr/>
          </p:nvCxnSpPr>
          <p:spPr>
            <a:xfrm flipH="1" rot="10800000">
              <a:off x="4649787" y="3883025"/>
              <a:ext cx="469900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86" name="Shape 886"/>
            <p:cNvCxnSpPr/>
            <p:nvPr/>
          </p:nvCxnSpPr>
          <p:spPr>
            <a:xfrm>
              <a:off x="6524625" y="3903662"/>
              <a:ext cx="469900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87" name="Shape 887"/>
            <p:cNvCxnSpPr/>
            <p:nvPr/>
          </p:nvCxnSpPr>
          <p:spPr>
            <a:xfrm>
              <a:off x="5119687" y="3883025"/>
              <a:ext cx="1404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88" name="Shape 888"/>
            <p:cNvCxnSpPr/>
            <p:nvPr/>
          </p:nvCxnSpPr>
          <p:spPr>
            <a:xfrm>
              <a:off x="6994525" y="4738687"/>
              <a:ext cx="708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89" name="Shape 889"/>
            <p:cNvCxnSpPr/>
            <p:nvPr/>
          </p:nvCxnSpPr>
          <p:spPr>
            <a:xfrm>
              <a:off x="7369175" y="4738687"/>
              <a:ext cx="708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90" name="Shape 890"/>
            <p:cNvCxnSpPr/>
            <p:nvPr/>
          </p:nvCxnSpPr>
          <p:spPr>
            <a:xfrm flipH="1" rot="10800000">
              <a:off x="8083550" y="3883025"/>
              <a:ext cx="469900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91" name="Shape 891"/>
            <p:cNvCxnSpPr/>
            <p:nvPr/>
          </p:nvCxnSpPr>
          <p:spPr>
            <a:xfrm>
              <a:off x="9958387" y="3903662"/>
              <a:ext cx="469900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92" name="Shape 892"/>
            <p:cNvCxnSpPr/>
            <p:nvPr/>
          </p:nvCxnSpPr>
          <p:spPr>
            <a:xfrm>
              <a:off x="8553450" y="3883025"/>
              <a:ext cx="1404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93" name="Shape 893"/>
            <p:cNvCxnSpPr/>
            <p:nvPr/>
          </p:nvCxnSpPr>
          <p:spPr>
            <a:xfrm>
              <a:off x="10428287" y="4738687"/>
              <a:ext cx="708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94" name="Shape 894"/>
            <p:cNvCxnSpPr/>
            <p:nvPr/>
          </p:nvCxnSpPr>
          <p:spPr>
            <a:xfrm>
              <a:off x="10685462" y="4738687"/>
              <a:ext cx="708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95" name="Shape 895"/>
            <p:cNvCxnSpPr/>
            <p:nvPr/>
          </p:nvCxnSpPr>
          <p:spPr>
            <a:xfrm flipH="1" rot="10800000">
              <a:off x="11399837" y="3883025"/>
              <a:ext cx="469900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96" name="Shape 896"/>
            <p:cNvCxnSpPr/>
            <p:nvPr/>
          </p:nvCxnSpPr>
          <p:spPr>
            <a:xfrm>
              <a:off x="13274675" y="3903662"/>
              <a:ext cx="469900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97" name="Shape 897"/>
            <p:cNvCxnSpPr/>
            <p:nvPr/>
          </p:nvCxnSpPr>
          <p:spPr>
            <a:xfrm>
              <a:off x="11869737" y="3883025"/>
              <a:ext cx="1404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98" name="Shape 898"/>
            <p:cNvCxnSpPr/>
            <p:nvPr/>
          </p:nvCxnSpPr>
          <p:spPr>
            <a:xfrm>
              <a:off x="13744575" y="4738687"/>
              <a:ext cx="708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99" name="Shape 899"/>
            <p:cNvCxnSpPr/>
            <p:nvPr/>
          </p:nvCxnSpPr>
          <p:spPr>
            <a:xfrm>
              <a:off x="14038263" y="4738687"/>
              <a:ext cx="708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00" name="Shape 900"/>
            <p:cNvCxnSpPr/>
            <p:nvPr/>
          </p:nvCxnSpPr>
          <p:spPr>
            <a:xfrm flipH="1" rot="10800000">
              <a:off x="14752638" y="3883025"/>
              <a:ext cx="469900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01" name="Shape 901"/>
            <p:cNvCxnSpPr/>
            <p:nvPr/>
          </p:nvCxnSpPr>
          <p:spPr>
            <a:xfrm>
              <a:off x="16627475" y="3903662"/>
              <a:ext cx="469900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02" name="Shape 902"/>
            <p:cNvCxnSpPr/>
            <p:nvPr/>
          </p:nvCxnSpPr>
          <p:spPr>
            <a:xfrm>
              <a:off x="15222538" y="3883025"/>
              <a:ext cx="1404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03" name="Shape 903"/>
            <p:cNvCxnSpPr/>
            <p:nvPr/>
          </p:nvCxnSpPr>
          <p:spPr>
            <a:xfrm>
              <a:off x="17097375" y="4738687"/>
              <a:ext cx="708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904" name="Shape 904"/>
            <p:cNvGrpSpPr/>
            <p:nvPr/>
          </p:nvGrpSpPr>
          <p:grpSpPr>
            <a:xfrm>
              <a:off x="3084512" y="5786437"/>
              <a:ext cx="3440112" cy="1117602"/>
              <a:chOff x="2298700" y="6643687"/>
              <a:chExt cx="2606675" cy="855663"/>
            </a:xfrm>
          </p:grpSpPr>
          <p:cxnSp>
            <p:nvCxnSpPr>
              <p:cNvPr id="905" name="Shape 905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06" name="Shape 906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07" name="Shape 907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08" name="Shape 908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09" name="Shape 909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10" name="Shape 910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911" name="Shape 911"/>
            <p:cNvCxnSpPr/>
            <p:nvPr/>
          </p:nvCxnSpPr>
          <p:spPr>
            <a:xfrm>
              <a:off x="4895850" y="3143250"/>
              <a:ext cx="0" cy="129778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12" name="Shape 912"/>
            <p:cNvCxnSpPr/>
            <p:nvPr/>
          </p:nvCxnSpPr>
          <p:spPr>
            <a:xfrm>
              <a:off x="8262937" y="3143250"/>
              <a:ext cx="1587" cy="129778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13" name="Shape 913"/>
            <p:cNvCxnSpPr/>
            <p:nvPr/>
          </p:nvCxnSpPr>
          <p:spPr>
            <a:xfrm>
              <a:off x="4945062" y="3452812"/>
              <a:ext cx="32273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914" name="Shape 914"/>
            <p:cNvCxnSpPr/>
            <p:nvPr/>
          </p:nvCxnSpPr>
          <p:spPr>
            <a:xfrm>
              <a:off x="2595562" y="11044237"/>
              <a:ext cx="1035050" cy="285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15" name="Shape 915"/>
            <p:cNvCxnSpPr/>
            <p:nvPr/>
          </p:nvCxnSpPr>
          <p:spPr>
            <a:xfrm flipH="1" rot="10800000">
              <a:off x="3448050" y="9953625"/>
              <a:ext cx="571500" cy="1117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16" name="Shape 916"/>
            <p:cNvCxnSpPr/>
            <p:nvPr/>
          </p:nvCxnSpPr>
          <p:spPr>
            <a:xfrm>
              <a:off x="3805237" y="9929812"/>
              <a:ext cx="17097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17" name="Shape 917"/>
            <p:cNvCxnSpPr/>
            <p:nvPr/>
          </p:nvCxnSpPr>
          <p:spPr>
            <a:xfrm>
              <a:off x="11630025" y="3452812"/>
              <a:ext cx="0" cy="126682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918" name="Shape 918"/>
            <p:cNvGrpSpPr/>
            <p:nvPr/>
          </p:nvGrpSpPr>
          <p:grpSpPr>
            <a:xfrm>
              <a:off x="5657850" y="14477999"/>
              <a:ext cx="3954462" cy="1093789"/>
              <a:chOff x="2298700" y="6643687"/>
              <a:chExt cx="2606675" cy="855663"/>
            </a:xfrm>
          </p:grpSpPr>
          <p:cxnSp>
            <p:nvCxnSpPr>
              <p:cNvPr id="919" name="Shape 919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20" name="Shape 920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21" name="Shape 921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22" name="Shape 922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23" name="Shape 923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24" name="Shape 924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925" name="Shape 925"/>
            <p:cNvGrpSpPr/>
            <p:nvPr/>
          </p:nvGrpSpPr>
          <p:grpSpPr>
            <a:xfrm>
              <a:off x="9304337" y="14478000"/>
              <a:ext cx="3481387" cy="1069977"/>
              <a:chOff x="2298700" y="6643687"/>
              <a:chExt cx="2606675" cy="855663"/>
            </a:xfrm>
          </p:grpSpPr>
          <p:cxnSp>
            <p:nvCxnSpPr>
              <p:cNvPr id="926" name="Shape 926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27" name="Shape 927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28" name="Shape 928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29" name="Shape 929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30" name="Shape 930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31" name="Shape 931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932" name="Shape 932"/>
            <p:cNvGrpSpPr/>
            <p:nvPr/>
          </p:nvGrpSpPr>
          <p:grpSpPr>
            <a:xfrm>
              <a:off x="12619037" y="14478000"/>
              <a:ext cx="3481387" cy="1046164"/>
              <a:chOff x="2298700" y="6643687"/>
              <a:chExt cx="2606675" cy="855663"/>
            </a:xfrm>
          </p:grpSpPr>
          <p:cxnSp>
            <p:nvCxnSpPr>
              <p:cNvPr id="933" name="Shape 933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34" name="Shape 934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35" name="Shape 935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36" name="Shape 936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37" name="Shape 937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38" name="Shape 938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939" name="Shape 939"/>
            <p:cNvSpPr txBox="1"/>
            <p:nvPr/>
          </p:nvSpPr>
          <p:spPr>
            <a:xfrm>
              <a:off x="4918075" y="2667000"/>
              <a:ext cx="3302000" cy="620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CLK период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grpSp>
          <p:nvGrpSpPr>
            <p:cNvPr id="940" name="Shape 940"/>
            <p:cNvGrpSpPr/>
            <p:nvPr/>
          </p:nvGrpSpPr>
          <p:grpSpPr>
            <a:xfrm>
              <a:off x="6524625" y="5786436"/>
              <a:ext cx="3513137" cy="1093789"/>
              <a:chOff x="2298700" y="6643687"/>
              <a:chExt cx="2606675" cy="855663"/>
            </a:xfrm>
          </p:grpSpPr>
          <p:cxnSp>
            <p:nvCxnSpPr>
              <p:cNvPr id="941" name="Shape 941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42" name="Shape 942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43" name="Shape 943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44" name="Shape 944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45" name="Shape 945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46" name="Shape 946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947" name="Shape 947"/>
            <p:cNvGrpSpPr/>
            <p:nvPr/>
          </p:nvGrpSpPr>
          <p:grpSpPr>
            <a:xfrm>
              <a:off x="10013950" y="5786437"/>
              <a:ext cx="3619500" cy="1063627"/>
              <a:chOff x="2298700" y="6643687"/>
              <a:chExt cx="2606675" cy="855663"/>
            </a:xfrm>
          </p:grpSpPr>
          <p:cxnSp>
            <p:nvCxnSpPr>
              <p:cNvPr id="948" name="Shape 948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49" name="Shape 949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0" name="Shape 950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1" name="Shape 951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2" name="Shape 952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3" name="Shape 953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954" name="Shape 954"/>
            <p:cNvGrpSpPr/>
            <p:nvPr/>
          </p:nvGrpSpPr>
          <p:grpSpPr>
            <a:xfrm>
              <a:off x="13323887" y="5786437"/>
              <a:ext cx="3619500" cy="1038227"/>
              <a:chOff x="2298700" y="6643687"/>
              <a:chExt cx="2606675" cy="855663"/>
            </a:xfrm>
          </p:grpSpPr>
          <p:cxnSp>
            <p:nvCxnSpPr>
              <p:cNvPr id="955" name="Shape 955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6" name="Shape 956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7" name="Shape 957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8" name="Shape 958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9" name="Shape 959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60" name="Shape 960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961" name="Shape 961"/>
            <p:cNvCxnSpPr/>
            <p:nvPr/>
          </p:nvCxnSpPr>
          <p:spPr>
            <a:xfrm>
              <a:off x="3843337" y="8069262"/>
              <a:ext cx="511175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62" name="Shape 962"/>
            <p:cNvCxnSpPr/>
            <p:nvPr/>
          </p:nvCxnSpPr>
          <p:spPr>
            <a:xfrm>
              <a:off x="3036887" y="8050212"/>
              <a:ext cx="8064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63" name="Shape 963"/>
            <p:cNvCxnSpPr/>
            <p:nvPr/>
          </p:nvCxnSpPr>
          <p:spPr>
            <a:xfrm>
              <a:off x="4354512" y="8904287"/>
              <a:ext cx="768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64" name="Shape 964"/>
            <p:cNvCxnSpPr/>
            <p:nvPr/>
          </p:nvCxnSpPr>
          <p:spPr>
            <a:xfrm>
              <a:off x="4760912" y="8904287"/>
              <a:ext cx="769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65" name="Shape 965"/>
            <p:cNvCxnSpPr/>
            <p:nvPr/>
          </p:nvCxnSpPr>
          <p:spPr>
            <a:xfrm flipH="1" rot="10800000">
              <a:off x="5537200" y="8048625"/>
              <a:ext cx="511175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66" name="Shape 966"/>
            <p:cNvCxnSpPr/>
            <p:nvPr/>
          </p:nvCxnSpPr>
          <p:spPr>
            <a:xfrm>
              <a:off x="7575550" y="8069262"/>
              <a:ext cx="511175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67" name="Shape 967"/>
            <p:cNvCxnSpPr/>
            <p:nvPr/>
          </p:nvCxnSpPr>
          <p:spPr>
            <a:xfrm>
              <a:off x="6048375" y="8048625"/>
              <a:ext cx="15271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68" name="Shape 968"/>
            <p:cNvCxnSpPr/>
            <p:nvPr/>
          </p:nvCxnSpPr>
          <p:spPr>
            <a:xfrm>
              <a:off x="8086725" y="8904287"/>
              <a:ext cx="768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69" name="Shape 969"/>
            <p:cNvCxnSpPr/>
            <p:nvPr/>
          </p:nvCxnSpPr>
          <p:spPr>
            <a:xfrm>
              <a:off x="8366125" y="8904287"/>
              <a:ext cx="768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70" name="Shape 970"/>
            <p:cNvCxnSpPr/>
            <p:nvPr/>
          </p:nvCxnSpPr>
          <p:spPr>
            <a:xfrm flipH="1" rot="10800000">
              <a:off x="9142412" y="8048625"/>
              <a:ext cx="511175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71" name="Shape 971"/>
            <p:cNvCxnSpPr/>
            <p:nvPr/>
          </p:nvCxnSpPr>
          <p:spPr>
            <a:xfrm>
              <a:off x="11179175" y="8069262"/>
              <a:ext cx="511175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72" name="Shape 972"/>
            <p:cNvCxnSpPr/>
            <p:nvPr/>
          </p:nvCxnSpPr>
          <p:spPr>
            <a:xfrm>
              <a:off x="9653587" y="8048625"/>
              <a:ext cx="15255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73" name="Shape 973"/>
            <p:cNvCxnSpPr/>
            <p:nvPr/>
          </p:nvCxnSpPr>
          <p:spPr>
            <a:xfrm>
              <a:off x="11690350" y="8904287"/>
              <a:ext cx="769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74" name="Shape 974"/>
            <p:cNvCxnSpPr/>
            <p:nvPr/>
          </p:nvCxnSpPr>
          <p:spPr>
            <a:xfrm>
              <a:off x="12009437" y="8904287"/>
              <a:ext cx="769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75" name="Shape 975"/>
            <p:cNvCxnSpPr/>
            <p:nvPr/>
          </p:nvCxnSpPr>
          <p:spPr>
            <a:xfrm flipH="1" rot="10800000">
              <a:off x="12785725" y="8048625"/>
              <a:ext cx="511175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76" name="Shape 976"/>
            <p:cNvCxnSpPr/>
            <p:nvPr/>
          </p:nvCxnSpPr>
          <p:spPr>
            <a:xfrm>
              <a:off x="13296900" y="8048625"/>
              <a:ext cx="15271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77" name="Shape 977"/>
            <p:cNvCxnSpPr/>
            <p:nvPr/>
          </p:nvCxnSpPr>
          <p:spPr>
            <a:xfrm>
              <a:off x="3971925" y="8116887"/>
              <a:ext cx="876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978" name="Shape 978"/>
            <p:cNvCxnSpPr/>
            <p:nvPr/>
          </p:nvCxnSpPr>
          <p:spPr>
            <a:xfrm>
              <a:off x="4972050" y="8116887"/>
              <a:ext cx="876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sp>
          <p:nvSpPr>
            <p:cNvPr id="979" name="Shape 979"/>
            <p:cNvSpPr txBox="1"/>
            <p:nvPr/>
          </p:nvSpPr>
          <p:spPr>
            <a:xfrm>
              <a:off x="3700462" y="7334250"/>
              <a:ext cx="2989262" cy="620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Setup Hold			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980" name="Shape 980"/>
            <p:cNvSpPr txBox="1"/>
            <p:nvPr/>
          </p:nvSpPr>
          <p:spPr>
            <a:xfrm>
              <a:off x="3787775" y="10521950"/>
              <a:ext cx="1536700" cy="620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Setup		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981" name="Shape 981"/>
            <p:cNvCxnSpPr/>
            <p:nvPr/>
          </p:nvCxnSpPr>
          <p:spPr>
            <a:xfrm>
              <a:off x="3986212" y="10520362"/>
              <a:ext cx="876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982" name="Shape 982"/>
            <p:cNvCxnSpPr/>
            <p:nvPr/>
          </p:nvCxnSpPr>
          <p:spPr>
            <a:xfrm flipH="1" rot="10800000">
              <a:off x="3638550" y="9953625"/>
              <a:ext cx="571500" cy="1117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83" name="Shape 983"/>
            <p:cNvCxnSpPr/>
            <p:nvPr/>
          </p:nvCxnSpPr>
          <p:spPr>
            <a:xfrm flipH="1" rot="10800000">
              <a:off x="3286125" y="9926637"/>
              <a:ext cx="571500" cy="1117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84" name="Shape 984"/>
            <p:cNvCxnSpPr/>
            <p:nvPr/>
          </p:nvCxnSpPr>
          <p:spPr>
            <a:xfrm flipH="1">
              <a:off x="14984411" y="3381375"/>
              <a:ext cx="7937" cy="12620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85" name="Shape 985"/>
            <p:cNvCxnSpPr/>
            <p:nvPr/>
          </p:nvCxnSpPr>
          <p:spPr>
            <a:xfrm>
              <a:off x="4797425" y="12053887"/>
              <a:ext cx="628650" cy="10906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86" name="Shape 986"/>
            <p:cNvCxnSpPr/>
            <p:nvPr/>
          </p:nvCxnSpPr>
          <p:spPr>
            <a:xfrm>
              <a:off x="3829050" y="12053887"/>
              <a:ext cx="9461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87" name="Shape 987"/>
            <p:cNvCxnSpPr/>
            <p:nvPr/>
          </p:nvCxnSpPr>
          <p:spPr>
            <a:xfrm>
              <a:off x="5057775" y="13144500"/>
              <a:ext cx="22526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88" name="Shape 988"/>
            <p:cNvCxnSpPr/>
            <p:nvPr/>
          </p:nvCxnSpPr>
          <p:spPr>
            <a:xfrm>
              <a:off x="4610100" y="12053887"/>
              <a:ext cx="628650" cy="10906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89" name="Shape 989"/>
            <p:cNvCxnSpPr/>
            <p:nvPr/>
          </p:nvCxnSpPr>
          <p:spPr>
            <a:xfrm>
              <a:off x="4429125" y="12053887"/>
              <a:ext cx="628650" cy="10906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90" name="Shape 990"/>
            <p:cNvCxnSpPr/>
            <p:nvPr/>
          </p:nvCxnSpPr>
          <p:spPr>
            <a:xfrm>
              <a:off x="803275" y="9259887"/>
              <a:ext cx="574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91" name="Shape 991"/>
            <p:cNvCxnSpPr/>
            <p:nvPr/>
          </p:nvCxnSpPr>
          <p:spPr>
            <a:xfrm>
              <a:off x="860425" y="11674475"/>
              <a:ext cx="574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92" name="Shape 992"/>
            <p:cNvCxnSpPr/>
            <p:nvPr/>
          </p:nvCxnSpPr>
          <p:spPr>
            <a:xfrm>
              <a:off x="803275" y="8048625"/>
              <a:ext cx="574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993" name="Shape 99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94" name="Shape 99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995" name="Shape 99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 txBox="1"/>
          <p:nvPr>
            <p:ph idx="1" type="subTitle"/>
          </p:nvPr>
        </p:nvSpPr>
        <p:spPr>
          <a:xfrm>
            <a:off x="331787" y="544512"/>
            <a:ext cx="8656637" cy="518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РЕЖИМ “ЗАПИС” В SRAM – ВД В ПРАКТИЧЕСКИ СТРУКТУРИ (FLOW THRU)</a:t>
            </a: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1001" name="Shape 1001"/>
          <p:cNvGrpSpPr/>
          <p:nvPr/>
        </p:nvGrpSpPr>
        <p:grpSpPr>
          <a:xfrm>
            <a:off x="1060450" y="1339850"/>
            <a:ext cx="6746875" cy="4808537"/>
            <a:chOff x="1317625" y="3048000"/>
            <a:chExt cx="16868775" cy="12739687"/>
          </a:xfrm>
        </p:grpSpPr>
        <p:sp>
          <p:nvSpPr>
            <p:cNvPr id="1002" name="Shape 1002"/>
            <p:cNvSpPr txBox="1"/>
            <p:nvPr/>
          </p:nvSpPr>
          <p:spPr>
            <a:xfrm>
              <a:off x="5084762" y="13708063"/>
              <a:ext cx="8016875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DI0	       DI1                 DI2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Shape 1003"/>
            <p:cNvSpPr txBox="1"/>
            <p:nvPr/>
          </p:nvSpPr>
          <p:spPr>
            <a:xfrm>
              <a:off x="6037262" y="6405562"/>
              <a:ext cx="11868150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A0	          A1		  A2	     A3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Shape 1004"/>
            <p:cNvSpPr txBox="1"/>
            <p:nvPr/>
          </p:nvSpPr>
          <p:spPr>
            <a:xfrm>
              <a:off x="1317625" y="3833812"/>
              <a:ext cx="1706562" cy="11236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CLK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ADDR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3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 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input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5" name="Shape 1005"/>
            <p:cNvCxnSpPr/>
            <p:nvPr/>
          </p:nvCxnSpPr>
          <p:spPr>
            <a:xfrm>
              <a:off x="4316412" y="5119687"/>
              <a:ext cx="708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06" name="Shape 1006"/>
            <p:cNvCxnSpPr/>
            <p:nvPr/>
          </p:nvCxnSpPr>
          <p:spPr>
            <a:xfrm flipH="1" rot="10800000">
              <a:off x="5030787" y="4264025"/>
              <a:ext cx="469900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07" name="Shape 1007"/>
            <p:cNvCxnSpPr/>
            <p:nvPr/>
          </p:nvCxnSpPr>
          <p:spPr>
            <a:xfrm>
              <a:off x="6905625" y="4284662"/>
              <a:ext cx="469900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08" name="Shape 1008"/>
            <p:cNvCxnSpPr/>
            <p:nvPr/>
          </p:nvCxnSpPr>
          <p:spPr>
            <a:xfrm>
              <a:off x="5500687" y="4264025"/>
              <a:ext cx="1404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09" name="Shape 1009"/>
            <p:cNvCxnSpPr/>
            <p:nvPr/>
          </p:nvCxnSpPr>
          <p:spPr>
            <a:xfrm>
              <a:off x="7375525" y="5119687"/>
              <a:ext cx="708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10" name="Shape 1010"/>
            <p:cNvCxnSpPr/>
            <p:nvPr/>
          </p:nvCxnSpPr>
          <p:spPr>
            <a:xfrm>
              <a:off x="7750175" y="5119687"/>
              <a:ext cx="708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11" name="Shape 1011"/>
            <p:cNvCxnSpPr/>
            <p:nvPr/>
          </p:nvCxnSpPr>
          <p:spPr>
            <a:xfrm flipH="1" rot="10800000">
              <a:off x="8464550" y="4264025"/>
              <a:ext cx="469900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12" name="Shape 1012"/>
            <p:cNvCxnSpPr/>
            <p:nvPr/>
          </p:nvCxnSpPr>
          <p:spPr>
            <a:xfrm>
              <a:off x="10339387" y="4284662"/>
              <a:ext cx="469900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13" name="Shape 1013"/>
            <p:cNvCxnSpPr/>
            <p:nvPr/>
          </p:nvCxnSpPr>
          <p:spPr>
            <a:xfrm>
              <a:off x="8934450" y="4264025"/>
              <a:ext cx="1404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14" name="Shape 1014"/>
            <p:cNvCxnSpPr/>
            <p:nvPr/>
          </p:nvCxnSpPr>
          <p:spPr>
            <a:xfrm>
              <a:off x="10809287" y="5119687"/>
              <a:ext cx="708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15" name="Shape 1015"/>
            <p:cNvCxnSpPr/>
            <p:nvPr/>
          </p:nvCxnSpPr>
          <p:spPr>
            <a:xfrm>
              <a:off x="11066462" y="5119687"/>
              <a:ext cx="708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16" name="Shape 1016"/>
            <p:cNvCxnSpPr/>
            <p:nvPr/>
          </p:nvCxnSpPr>
          <p:spPr>
            <a:xfrm flipH="1" rot="10800000">
              <a:off x="11780837" y="4264025"/>
              <a:ext cx="469900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17" name="Shape 1017"/>
            <p:cNvCxnSpPr/>
            <p:nvPr/>
          </p:nvCxnSpPr>
          <p:spPr>
            <a:xfrm>
              <a:off x="13655675" y="4284662"/>
              <a:ext cx="469900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18" name="Shape 1018"/>
            <p:cNvCxnSpPr/>
            <p:nvPr/>
          </p:nvCxnSpPr>
          <p:spPr>
            <a:xfrm>
              <a:off x="12250737" y="4264025"/>
              <a:ext cx="1404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19" name="Shape 1019"/>
            <p:cNvCxnSpPr/>
            <p:nvPr/>
          </p:nvCxnSpPr>
          <p:spPr>
            <a:xfrm>
              <a:off x="14125575" y="5119687"/>
              <a:ext cx="708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20" name="Shape 1020"/>
            <p:cNvCxnSpPr/>
            <p:nvPr/>
          </p:nvCxnSpPr>
          <p:spPr>
            <a:xfrm>
              <a:off x="14419263" y="5119687"/>
              <a:ext cx="708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21" name="Shape 1021"/>
            <p:cNvCxnSpPr/>
            <p:nvPr/>
          </p:nvCxnSpPr>
          <p:spPr>
            <a:xfrm flipH="1" rot="10800000">
              <a:off x="15133638" y="4264025"/>
              <a:ext cx="469900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22" name="Shape 1022"/>
            <p:cNvCxnSpPr/>
            <p:nvPr/>
          </p:nvCxnSpPr>
          <p:spPr>
            <a:xfrm>
              <a:off x="17008475" y="4284662"/>
              <a:ext cx="469900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23" name="Shape 1023"/>
            <p:cNvCxnSpPr/>
            <p:nvPr/>
          </p:nvCxnSpPr>
          <p:spPr>
            <a:xfrm>
              <a:off x="15603538" y="4264025"/>
              <a:ext cx="1404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24" name="Shape 1024"/>
            <p:cNvCxnSpPr/>
            <p:nvPr/>
          </p:nvCxnSpPr>
          <p:spPr>
            <a:xfrm>
              <a:off x="17478375" y="5119687"/>
              <a:ext cx="708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1025" name="Shape 1025"/>
            <p:cNvGrpSpPr/>
            <p:nvPr/>
          </p:nvGrpSpPr>
          <p:grpSpPr>
            <a:xfrm>
              <a:off x="3465512" y="6167437"/>
              <a:ext cx="3440112" cy="1117602"/>
              <a:chOff x="2298700" y="6643687"/>
              <a:chExt cx="2606675" cy="855663"/>
            </a:xfrm>
          </p:grpSpPr>
          <p:cxnSp>
            <p:nvCxnSpPr>
              <p:cNvPr id="1026" name="Shape 1026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27" name="Shape 1027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28" name="Shape 1028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29" name="Shape 1029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30" name="Shape 1030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31" name="Shape 1031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1032" name="Shape 1032"/>
            <p:cNvCxnSpPr/>
            <p:nvPr/>
          </p:nvCxnSpPr>
          <p:spPr>
            <a:xfrm>
              <a:off x="5276850" y="3524250"/>
              <a:ext cx="23812" cy="122634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33" name="Shape 1033"/>
            <p:cNvCxnSpPr/>
            <p:nvPr/>
          </p:nvCxnSpPr>
          <p:spPr>
            <a:xfrm>
              <a:off x="8643937" y="3524250"/>
              <a:ext cx="0" cy="122634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34" name="Shape 1034"/>
            <p:cNvCxnSpPr/>
            <p:nvPr/>
          </p:nvCxnSpPr>
          <p:spPr>
            <a:xfrm>
              <a:off x="5353050" y="3762375"/>
              <a:ext cx="32273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1035" name="Shape 1035"/>
            <p:cNvCxnSpPr/>
            <p:nvPr/>
          </p:nvCxnSpPr>
          <p:spPr>
            <a:xfrm>
              <a:off x="12011025" y="3833812"/>
              <a:ext cx="0" cy="117633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1036" name="Shape 1036"/>
            <p:cNvGrpSpPr/>
            <p:nvPr/>
          </p:nvGrpSpPr>
          <p:grpSpPr>
            <a:xfrm>
              <a:off x="4014787" y="13495336"/>
              <a:ext cx="1941512" cy="1093789"/>
              <a:chOff x="2298700" y="6643687"/>
              <a:chExt cx="2606675" cy="855663"/>
            </a:xfrm>
          </p:grpSpPr>
          <p:cxnSp>
            <p:nvCxnSpPr>
              <p:cNvPr id="1037" name="Shape 1037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38" name="Shape 1038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39" name="Shape 1039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0" name="Shape 1040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1" name="Shape 1041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2" name="Shape 1042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043" name="Shape 1043"/>
            <p:cNvGrpSpPr/>
            <p:nvPr/>
          </p:nvGrpSpPr>
          <p:grpSpPr>
            <a:xfrm>
              <a:off x="5495925" y="13493750"/>
              <a:ext cx="1943100" cy="1069977"/>
              <a:chOff x="2298700" y="6643687"/>
              <a:chExt cx="2606675" cy="855663"/>
            </a:xfrm>
          </p:grpSpPr>
          <p:cxnSp>
            <p:nvCxnSpPr>
              <p:cNvPr id="1044" name="Shape 1044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5" name="Shape 1045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6" name="Shape 1046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7" name="Shape 1047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8" name="Shape 1048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9" name="Shape 1049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050" name="Shape 1050"/>
            <p:cNvGrpSpPr/>
            <p:nvPr/>
          </p:nvGrpSpPr>
          <p:grpSpPr>
            <a:xfrm>
              <a:off x="7000875" y="13493750"/>
              <a:ext cx="2135187" cy="1046164"/>
              <a:chOff x="2298700" y="6643687"/>
              <a:chExt cx="2606675" cy="855663"/>
            </a:xfrm>
          </p:grpSpPr>
          <p:cxnSp>
            <p:nvCxnSpPr>
              <p:cNvPr id="1051" name="Shape 1051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52" name="Shape 1052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53" name="Shape 1053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54" name="Shape 1054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55" name="Shape 1055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56" name="Shape 1056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1057" name="Shape 1057"/>
            <p:cNvSpPr txBox="1"/>
            <p:nvPr/>
          </p:nvSpPr>
          <p:spPr>
            <a:xfrm>
              <a:off x="5302250" y="3048000"/>
              <a:ext cx="3298825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CLK период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8" name="Shape 1058"/>
            <p:cNvGrpSpPr/>
            <p:nvPr/>
          </p:nvGrpSpPr>
          <p:grpSpPr>
            <a:xfrm>
              <a:off x="6905625" y="6167436"/>
              <a:ext cx="3513137" cy="1093789"/>
              <a:chOff x="2298700" y="6643687"/>
              <a:chExt cx="2606675" cy="855663"/>
            </a:xfrm>
          </p:grpSpPr>
          <p:cxnSp>
            <p:nvCxnSpPr>
              <p:cNvPr id="1059" name="Shape 1059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0" name="Shape 1060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1" name="Shape 1061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2" name="Shape 1062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3" name="Shape 1063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4" name="Shape 1064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065" name="Shape 1065"/>
            <p:cNvGrpSpPr/>
            <p:nvPr/>
          </p:nvGrpSpPr>
          <p:grpSpPr>
            <a:xfrm>
              <a:off x="10394950" y="6167437"/>
              <a:ext cx="3619500" cy="1063627"/>
              <a:chOff x="2298700" y="6643687"/>
              <a:chExt cx="2606675" cy="855663"/>
            </a:xfrm>
          </p:grpSpPr>
          <p:cxnSp>
            <p:nvCxnSpPr>
              <p:cNvPr id="1066" name="Shape 1066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7" name="Shape 1067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8" name="Shape 1068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9" name="Shape 1069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0" name="Shape 1070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1" name="Shape 1071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072" name="Shape 1072"/>
            <p:cNvGrpSpPr/>
            <p:nvPr/>
          </p:nvGrpSpPr>
          <p:grpSpPr>
            <a:xfrm>
              <a:off x="13704887" y="6167437"/>
              <a:ext cx="3619500" cy="1038227"/>
              <a:chOff x="2298700" y="6643687"/>
              <a:chExt cx="2606675" cy="855663"/>
            </a:xfrm>
          </p:grpSpPr>
          <p:cxnSp>
            <p:nvCxnSpPr>
              <p:cNvPr id="1073" name="Shape 1073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4" name="Shape 1074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5" name="Shape 1075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6" name="Shape 1076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7" name="Shape 1077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8" name="Shape 1078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1079" name="Shape 1079"/>
            <p:cNvCxnSpPr/>
            <p:nvPr/>
          </p:nvCxnSpPr>
          <p:spPr>
            <a:xfrm>
              <a:off x="4486275" y="8450262"/>
              <a:ext cx="511175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80" name="Shape 1080"/>
            <p:cNvCxnSpPr/>
            <p:nvPr/>
          </p:nvCxnSpPr>
          <p:spPr>
            <a:xfrm>
              <a:off x="3679825" y="8431212"/>
              <a:ext cx="8064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81" name="Shape 1081"/>
            <p:cNvCxnSpPr/>
            <p:nvPr/>
          </p:nvCxnSpPr>
          <p:spPr>
            <a:xfrm>
              <a:off x="4997450" y="9285287"/>
              <a:ext cx="768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82" name="Shape 1082"/>
            <p:cNvCxnSpPr/>
            <p:nvPr/>
          </p:nvCxnSpPr>
          <p:spPr>
            <a:xfrm>
              <a:off x="5403850" y="9285287"/>
              <a:ext cx="769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83" name="Shape 1083"/>
            <p:cNvCxnSpPr/>
            <p:nvPr/>
          </p:nvCxnSpPr>
          <p:spPr>
            <a:xfrm flipH="1" rot="10800000">
              <a:off x="6180137" y="8429625"/>
              <a:ext cx="511175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84" name="Shape 1084"/>
            <p:cNvCxnSpPr/>
            <p:nvPr/>
          </p:nvCxnSpPr>
          <p:spPr>
            <a:xfrm>
              <a:off x="8218487" y="8450262"/>
              <a:ext cx="511175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85" name="Shape 1085"/>
            <p:cNvCxnSpPr/>
            <p:nvPr/>
          </p:nvCxnSpPr>
          <p:spPr>
            <a:xfrm>
              <a:off x="6691312" y="8429625"/>
              <a:ext cx="15271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86" name="Shape 1086"/>
            <p:cNvCxnSpPr/>
            <p:nvPr/>
          </p:nvCxnSpPr>
          <p:spPr>
            <a:xfrm>
              <a:off x="8729662" y="9285287"/>
              <a:ext cx="768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87" name="Shape 1087"/>
            <p:cNvCxnSpPr/>
            <p:nvPr/>
          </p:nvCxnSpPr>
          <p:spPr>
            <a:xfrm>
              <a:off x="9009062" y="9285287"/>
              <a:ext cx="768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88" name="Shape 1088"/>
            <p:cNvCxnSpPr/>
            <p:nvPr/>
          </p:nvCxnSpPr>
          <p:spPr>
            <a:xfrm flipH="1" rot="10800000">
              <a:off x="9785350" y="8429625"/>
              <a:ext cx="511175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89" name="Shape 1089"/>
            <p:cNvCxnSpPr/>
            <p:nvPr/>
          </p:nvCxnSpPr>
          <p:spPr>
            <a:xfrm>
              <a:off x="11822112" y="8450262"/>
              <a:ext cx="511175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90" name="Shape 1090"/>
            <p:cNvCxnSpPr/>
            <p:nvPr/>
          </p:nvCxnSpPr>
          <p:spPr>
            <a:xfrm>
              <a:off x="10296525" y="8429625"/>
              <a:ext cx="15255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91" name="Shape 1091"/>
            <p:cNvCxnSpPr/>
            <p:nvPr/>
          </p:nvCxnSpPr>
          <p:spPr>
            <a:xfrm>
              <a:off x="12333287" y="9285287"/>
              <a:ext cx="769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92" name="Shape 1092"/>
            <p:cNvCxnSpPr/>
            <p:nvPr/>
          </p:nvCxnSpPr>
          <p:spPr>
            <a:xfrm>
              <a:off x="12652375" y="9285287"/>
              <a:ext cx="769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93" name="Shape 1093"/>
            <p:cNvCxnSpPr/>
            <p:nvPr/>
          </p:nvCxnSpPr>
          <p:spPr>
            <a:xfrm flipH="1" rot="10800000">
              <a:off x="13428663" y="8429625"/>
              <a:ext cx="511175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94" name="Shape 1094"/>
            <p:cNvCxnSpPr/>
            <p:nvPr/>
          </p:nvCxnSpPr>
          <p:spPr>
            <a:xfrm>
              <a:off x="13939838" y="8429625"/>
              <a:ext cx="15271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95" name="Shape 1095"/>
            <p:cNvCxnSpPr/>
            <p:nvPr/>
          </p:nvCxnSpPr>
          <p:spPr>
            <a:xfrm flipH="1">
              <a:off x="4727575" y="5953125"/>
              <a:ext cx="7937" cy="96440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96" name="Shape 1096"/>
            <p:cNvCxnSpPr/>
            <p:nvPr/>
          </p:nvCxnSpPr>
          <p:spPr>
            <a:xfrm>
              <a:off x="3465512" y="4284662"/>
              <a:ext cx="509587" cy="8556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97" name="Shape 1097"/>
            <p:cNvCxnSpPr/>
            <p:nvPr/>
          </p:nvCxnSpPr>
          <p:spPr>
            <a:xfrm>
              <a:off x="4019550" y="5119687"/>
              <a:ext cx="4318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98" name="Shape 1098"/>
            <p:cNvCxnSpPr/>
            <p:nvPr/>
          </p:nvCxnSpPr>
          <p:spPr>
            <a:xfrm>
              <a:off x="3033712" y="4284662"/>
              <a:ext cx="4318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99" name="Shape 1099"/>
            <p:cNvCxnSpPr/>
            <p:nvPr/>
          </p:nvCxnSpPr>
          <p:spPr>
            <a:xfrm>
              <a:off x="1387475" y="8289925"/>
              <a:ext cx="4873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00" name="Shape 1100"/>
            <p:cNvCxnSpPr/>
            <p:nvPr/>
          </p:nvCxnSpPr>
          <p:spPr>
            <a:xfrm>
              <a:off x="4443412" y="10880725"/>
              <a:ext cx="511175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01" name="Shape 1101"/>
            <p:cNvCxnSpPr/>
            <p:nvPr/>
          </p:nvCxnSpPr>
          <p:spPr>
            <a:xfrm>
              <a:off x="3660775" y="10861675"/>
              <a:ext cx="8064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02" name="Shape 1102"/>
            <p:cNvCxnSpPr/>
            <p:nvPr/>
          </p:nvCxnSpPr>
          <p:spPr>
            <a:xfrm>
              <a:off x="4978400" y="11715750"/>
              <a:ext cx="768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03" name="Shape 1103"/>
            <p:cNvCxnSpPr/>
            <p:nvPr/>
          </p:nvCxnSpPr>
          <p:spPr>
            <a:xfrm>
              <a:off x="5384800" y="11715750"/>
              <a:ext cx="6334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1104" name="Shape 1104"/>
            <p:cNvGrpSpPr/>
            <p:nvPr/>
          </p:nvGrpSpPr>
          <p:grpSpPr>
            <a:xfrm>
              <a:off x="5922962" y="10860087"/>
              <a:ext cx="8559801" cy="879475"/>
              <a:chOff x="6161087" y="10860087"/>
              <a:chExt cx="9286875" cy="879475"/>
            </a:xfrm>
          </p:grpSpPr>
          <p:cxnSp>
            <p:nvCxnSpPr>
              <p:cNvPr id="1105" name="Shape 1105"/>
              <p:cNvCxnSpPr/>
              <p:nvPr/>
            </p:nvCxnSpPr>
            <p:spPr>
              <a:xfrm flipH="1" rot="10800000">
                <a:off x="6161087" y="10860087"/>
                <a:ext cx="511175" cy="8794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06" name="Shape 1106"/>
              <p:cNvCxnSpPr/>
              <p:nvPr/>
            </p:nvCxnSpPr>
            <p:spPr>
              <a:xfrm>
                <a:off x="8199437" y="10880725"/>
                <a:ext cx="511175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07" name="Shape 1107"/>
              <p:cNvCxnSpPr/>
              <p:nvPr/>
            </p:nvCxnSpPr>
            <p:spPr>
              <a:xfrm>
                <a:off x="6672262" y="10860087"/>
                <a:ext cx="15271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08" name="Shape 1108"/>
              <p:cNvCxnSpPr/>
              <p:nvPr/>
            </p:nvCxnSpPr>
            <p:spPr>
              <a:xfrm>
                <a:off x="8710612" y="11715750"/>
                <a:ext cx="76835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09" name="Shape 1109"/>
              <p:cNvCxnSpPr/>
              <p:nvPr/>
            </p:nvCxnSpPr>
            <p:spPr>
              <a:xfrm>
                <a:off x="8990012" y="11715750"/>
                <a:ext cx="76835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0" name="Shape 1110"/>
              <p:cNvCxnSpPr/>
              <p:nvPr/>
            </p:nvCxnSpPr>
            <p:spPr>
              <a:xfrm flipH="1" rot="10800000">
                <a:off x="9766300" y="10860087"/>
                <a:ext cx="511175" cy="8794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1" name="Shape 1111"/>
              <p:cNvCxnSpPr/>
              <p:nvPr/>
            </p:nvCxnSpPr>
            <p:spPr>
              <a:xfrm>
                <a:off x="11803062" y="10880725"/>
                <a:ext cx="511175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2" name="Shape 1112"/>
              <p:cNvCxnSpPr/>
              <p:nvPr/>
            </p:nvCxnSpPr>
            <p:spPr>
              <a:xfrm>
                <a:off x="10277475" y="10860087"/>
                <a:ext cx="152558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3" name="Shape 1113"/>
              <p:cNvCxnSpPr/>
              <p:nvPr/>
            </p:nvCxnSpPr>
            <p:spPr>
              <a:xfrm>
                <a:off x="12314237" y="11715750"/>
                <a:ext cx="769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4" name="Shape 1114"/>
              <p:cNvCxnSpPr/>
              <p:nvPr/>
            </p:nvCxnSpPr>
            <p:spPr>
              <a:xfrm>
                <a:off x="12633325" y="11715750"/>
                <a:ext cx="769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5" name="Shape 1115"/>
              <p:cNvCxnSpPr/>
              <p:nvPr/>
            </p:nvCxnSpPr>
            <p:spPr>
              <a:xfrm flipH="1" rot="10800000">
                <a:off x="13409613" y="10860087"/>
                <a:ext cx="511175" cy="8794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6" name="Shape 1116"/>
              <p:cNvCxnSpPr/>
              <p:nvPr/>
            </p:nvCxnSpPr>
            <p:spPr>
              <a:xfrm>
                <a:off x="13920788" y="10860087"/>
                <a:ext cx="15271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1117" name="Shape 1117"/>
            <p:cNvCxnSpPr/>
            <p:nvPr/>
          </p:nvCxnSpPr>
          <p:spPr>
            <a:xfrm>
              <a:off x="4683125" y="11191875"/>
              <a:ext cx="6175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1118" name="Shape 1118"/>
            <p:cNvCxnSpPr/>
            <p:nvPr/>
          </p:nvCxnSpPr>
          <p:spPr>
            <a:xfrm>
              <a:off x="5353050" y="11191875"/>
              <a:ext cx="876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sp>
          <p:nvSpPr>
            <p:cNvPr id="1119" name="Shape 1119"/>
            <p:cNvSpPr txBox="1"/>
            <p:nvPr/>
          </p:nvSpPr>
          <p:spPr>
            <a:xfrm>
              <a:off x="4064000" y="10180637"/>
              <a:ext cx="2921000" cy="582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Setup Hold			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20" name="Shape 1120"/>
            <p:cNvCxnSpPr/>
            <p:nvPr/>
          </p:nvCxnSpPr>
          <p:spPr>
            <a:xfrm flipH="1">
              <a:off x="6229350" y="10596562"/>
              <a:ext cx="1587" cy="51911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21" name="Shape 1121"/>
            <p:cNvCxnSpPr/>
            <p:nvPr/>
          </p:nvCxnSpPr>
          <p:spPr>
            <a:xfrm>
              <a:off x="1385887" y="10623550"/>
              <a:ext cx="4873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1122" name="Shape 1122"/>
            <p:cNvGrpSpPr/>
            <p:nvPr/>
          </p:nvGrpSpPr>
          <p:grpSpPr>
            <a:xfrm>
              <a:off x="8696325" y="13493749"/>
              <a:ext cx="2135187" cy="1020764"/>
              <a:chOff x="2298700" y="6643687"/>
              <a:chExt cx="2606675" cy="855663"/>
            </a:xfrm>
          </p:grpSpPr>
          <p:cxnSp>
            <p:nvCxnSpPr>
              <p:cNvPr id="1123" name="Shape 1123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24" name="Shape 1124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25" name="Shape 1125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26" name="Shape 1126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27" name="Shape 1127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28" name="Shape 1128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129" name="Shape 1129"/>
            <p:cNvGrpSpPr/>
            <p:nvPr/>
          </p:nvGrpSpPr>
          <p:grpSpPr>
            <a:xfrm>
              <a:off x="10352087" y="13493749"/>
              <a:ext cx="2135187" cy="995363"/>
              <a:chOff x="2298700" y="6643687"/>
              <a:chExt cx="2606675" cy="855663"/>
            </a:xfrm>
          </p:grpSpPr>
          <p:cxnSp>
            <p:nvCxnSpPr>
              <p:cNvPr id="1130" name="Shape 1130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31" name="Shape 1131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32" name="Shape 1132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33" name="Shape 1133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34" name="Shape 1134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35" name="Shape 1135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136" name="Shape 1136"/>
            <p:cNvGrpSpPr/>
            <p:nvPr/>
          </p:nvGrpSpPr>
          <p:grpSpPr>
            <a:xfrm>
              <a:off x="12082462" y="13493749"/>
              <a:ext cx="2135187" cy="971551"/>
              <a:chOff x="2298700" y="6643687"/>
              <a:chExt cx="2606675" cy="855663"/>
            </a:xfrm>
          </p:grpSpPr>
          <p:cxnSp>
            <p:nvCxnSpPr>
              <p:cNvPr id="1137" name="Shape 1137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38" name="Shape 1138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39" name="Shape 1139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40" name="Shape 1140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41" name="Shape 1141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42" name="Shape 1142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1143" name="Shape 1143"/>
            <p:cNvCxnSpPr/>
            <p:nvPr/>
          </p:nvCxnSpPr>
          <p:spPr>
            <a:xfrm>
              <a:off x="15467013" y="8429625"/>
              <a:ext cx="21780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44" name="Shape 1144"/>
            <p:cNvCxnSpPr/>
            <p:nvPr/>
          </p:nvCxnSpPr>
          <p:spPr>
            <a:xfrm>
              <a:off x="14482763" y="10860087"/>
              <a:ext cx="3162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45" name="Shape 1145"/>
            <p:cNvCxnSpPr/>
            <p:nvPr/>
          </p:nvCxnSpPr>
          <p:spPr>
            <a:xfrm>
              <a:off x="14217650" y="13493750"/>
              <a:ext cx="29749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46" name="Shape 1146"/>
            <p:cNvCxnSpPr/>
            <p:nvPr/>
          </p:nvCxnSpPr>
          <p:spPr>
            <a:xfrm>
              <a:off x="14241463" y="14441488"/>
              <a:ext cx="29749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147" name="Shape 114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48" name="Shape 114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149" name="Shape 114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Shape 1154"/>
          <p:cNvSpPr txBox="1"/>
          <p:nvPr>
            <p:ph idx="1" type="subTitle"/>
          </p:nvPr>
        </p:nvSpPr>
        <p:spPr>
          <a:xfrm>
            <a:off x="533400" y="5334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Допълнителна литература: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http://www.interfacebus.com/voltage_threshold.html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http://klabs.org/DEI/References/design_guidelines/nasa_guidelines/misc/ttl_compatibility.htm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http://www.owlnet.rice.edu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br>
              <a:rPr b="0" i="0" lang="bg-BG" sz="1600" u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Ashok K Sharma</a:t>
            </a:r>
            <a:r>
              <a:rPr b="0" i="0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“Advanced Semiconductor Memories – Architectures, Design, and Applications”, </a:t>
            </a:r>
            <a:r>
              <a:rPr b="0" i="1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Willey Inter-Science, </a:t>
            </a:r>
            <a:r>
              <a:rPr b="0" i="0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2003,</a:t>
            </a:r>
            <a:r>
              <a:rPr b="0" i="1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bg-BG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pp.652.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Shape 115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56" name="Shape 115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157" name="Shape 115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4800" u="non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4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КРАЙ НА ЛЕКЦИЯТА</a:t>
            </a:r>
          </a:p>
        </p:txBody>
      </p:sp>
      <p:sp>
        <p:nvSpPr>
          <p:cNvPr id="1163" name="Shape 116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64" name="Shape 116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165" name="Shape 116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subTitle"/>
          </p:nvPr>
        </p:nvSpPr>
        <p:spPr>
          <a:xfrm>
            <a:off x="533400" y="5334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ЕЛЕМЕНТИ С ИЗХОДНО СТЪПАЛО, ОК (ОD)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                                                         </a:t>
            </a: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елемент (N серия)</a:t>
            </a: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Изходни стъпала –</a:t>
            </a: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 отворен колектор (TTL схеми);</a:t>
            </a: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 отворен дрейн (MOS/CMOS схеми).</a:t>
            </a: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Shape 189"/>
          <p:cNvGrpSpPr/>
          <p:nvPr/>
        </p:nvGrpSpPr>
        <p:grpSpPr>
          <a:xfrm>
            <a:off x="571500" y="1450975"/>
            <a:ext cx="4933950" cy="3044825"/>
            <a:chOff x="6180137" y="6034087"/>
            <a:chExt cx="12333288" cy="7610475"/>
          </a:xfrm>
        </p:grpSpPr>
        <p:sp>
          <p:nvSpPr>
            <p:cNvPr id="190" name="Shape 190"/>
            <p:cNvSpPr txBox="1"/>
            <p:nvPr/>
          </p:nvSpPr>
          <p:spPr>
            <a:xfrm>
              <a:off x="13898563" y="6034087"/>
              <a:ext cx="2436812" cy="4654550"/>
            </a:xfrm>
            <a:prstGeom prst="rect">
              <a:avLst/>
            </a:prstGeom>
            <a:solidFill>
              <a:srgbClr val="BFBF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9961562" y="7172325"/>
              <a:ext cx="6657975" cy="80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R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	        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          R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4</a:t>
              </a:r>
            </a:p>
          </p:txBody>
        </p:sp>
        <p:sp>
          <p:nvSpPr>
            <p:cNvPr id="192" name="Shape 192"/>
            <p:cNvSpPr txBox="1"/>
            <p:nvPr/>
          </p:nvSpPr>
          <p:spPr>
            <a:xfrm>
              <a:off x="9577387" y="9879012"/>
              <a:ext cx="7043737" cy="80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	         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             D</a:t>
              </a:r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15525750" y="11307762"/>
              <a:ext cx="2987675" cy="781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Y=X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 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….X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n</a:t>
              </a: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6180137" y="9283700"/>
              <a:ext cx="614362" cy="2690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….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n</a:t>
              </a:r>
            </a:p>
          </p:txBody>
        </p:sp>
        <p:cxnSp>
          <p:nvCxnSpPr>
            <p:cNvPr id="195" name="Shape 195"/>
            <p:cNvCxnSpPr/>
            <p:nvPr/>
          </p:nvCxnSpPr>
          <p:spPr>
            <a:xfrm>
              <a:off x="8447087" y="9155112"/>
              <a:ext cx="1973262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6" name="Shape 196"/>
            <p:cNvCxnSpPr/>
            <p:nvPr/>
          </p:nvCxnSpPr>
          <p:spPr>
            <a:xfrm rot="10800000">
              <a:off x="10106025" y="9155112"/>
              <a:ext cx="685800" cy="6794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7" name="Shape 197"/>
            <p:cNvCxnSpPr/>
            <p:nvPr/>
          </p:nvCxnSpPr>
          <p:spPr>
            <a:xfrm>
              <a:off x="10763250" y="9834562"/>
              <a:ext cx="10588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8" name="Shape 198"/>
            <p:cNvCxnSpPr/>
            <p:nvPr/>
          </p:nvCxnSpPr>
          <p:spPr>
            <a:xfrm>
              <a:off x="6961187" y="9948862"/>
              <a:ext cx="12287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9" name="Shape 199"/>
            <p:cNvCxnSpPr/>
            <p:nvPr/>
          </p:nvCxnSpPr>
          <p:spPr>
            <a:xfrm rot="10800000">
              <a:off x="9591675" y="8307387"/>
              <a:ext cx="0" cy="8477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00" name="Shape 200"/>
            <p:cNvSpPr txBox="1"/>
            <p:nvPr/>
          </p:nvSpPr>
          <p:spPr>
            <a:xfrm>
              <a:off x="9363075" y="7172325"/>
              <a:ext cx="455612" cy="11350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" name="Shape 201"/>
            <p:cNvCxnSpPr/>
            <p:nvPr/>
          </p:nvCxnSpPr>
          <p:spPr>
            <a:xfrm flipH="1">
              <a:off x="8218487" y="9155112"/>
              <a:ext cx="544512" cy="8493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02" name="Shape 202"/>
            <p:cNvCxnSpPr/>
            <p:nvPr/>
          </p:nvCxnSpPr>
          <p:spPr>
            <a:xfrm flipH="1">
              <a:off x="8247062" y="9155112"/>
              <a:ext cx="952500" cy="1447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03" name="Shape 203"/>
            <p:cNvCxnSpPr/>
            <p:nvPr/>
          </p:nvCxnSpPr>
          <p:spPr>
            <a:xfrm flipH="1">
              <a:off x="8447087" y="9153525"/>
              <a:ext cx="1344612" cy="2413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04" name="Shape 204"/>
            <p:cNvCxnSpPr/>
            <p:nvPr/>
          </p:nvCxnSpPr>
          <p:spPr>
            <a:xfrm>
              <a:off x="6961187" y="10602912"/>
              <a:ext cx="1285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5" name="Shape 205"/>
            <p:cNvCxnSpPr/>
            <p:nvPr/>
          </p:nvCxnSpPr>
          <p:spPr>
            <a:xfrm>
              <a:off x="6961187" y="11566525"/>
              <a:ext cx="14859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6" name="Shape 206"/>
            <p:cNvCxnSpPr/>
            <p:nvPr/>
          </p:nvCxnSpPr>
          <p:spPr>
            <a:xfrm rot="10800000">
              <a:off x="9591675" y="6324600"/>
              <a:ext cx="0" cy="8477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7" name="Shape 207"/>
            <p:cNvCxnSpPr/>
            <p:nvPr/>
          </p:nvCxnSpPr>
          <p:spPr>
            <a:xfrm>
              <a:off x="9577387" y="6316662"/>
              <a:ext cx="659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8" name="Shape 208"/>
            <p:cNvCxnSpPr/>
            <p:nvPr/>
          </p:nvCxnSpPr>
          <p:spPr>
            <a:xfrm rot="10800000">
              <a:off x="11822112" y="9272587"/>
              <a:ext cx="0" cy="11604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9" name="Shape 209"/>
            <p:cNvCxnSpPr/>
            <p:nvPr/>
          </p:nvCxnSpPr>
          <p:spPr>
            <a:xfrm>
              <a:off x="11822112" y="10121900"/>
              <a:ext cx="685800" cy="4810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10" name="Shape 210"/>
            <p:cNvCxnSpPr/>
            <p:nvPr/>
          </p:nvCxnSpPr>
          <p:spPr>
            <a:xfrm flipH="1" rot="10800000">
              <a:off x="11822112" y="9155112"/>
              <a:ext cx="685800" cy="4000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1" name="Shape 211"/>
            <p:cNvCxnSpPr/>
            <p:nvPr/>
          </p:nvCxnSpPr>
          <p:spPr>
            <a:xfrm>
              <a:off x="12507912" y="8307387"/>
              <a:ext cx="3175" cy="850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2" name="Shape 212"/>
            <p:cNvCxnSpPr/>
            <p:nvPr/>
          </p:nvCxnSpPr>
          <p:spPr>
            <a:xfrm>
              <a:off x="12474575" y="10602912"/>
              <a:ext cx="33337" cy="30416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13" name="Shape 213"/>
            <p:cNvSpPr/>
            <p:nvPr/>
          </p:nvSpPr>
          <p:spPr>
            <a:xfrm rot="5100000">
              <a:off x="7169943" y="7549356"/>
              <a:ext cx="1841500" cy="1725612"/>
            </a:xfrm>
            <a:custGeom>
              <a:pathLst>
                <a:path extrusionOk="0" fill="none" h="120000" w="12000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</a:path>
                <a:path extrusionOk="0" h="120000" w="12000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  <a:lnTo>
                    <a:pt x="0" y="120000"/>
                  </a:lnTo>
                  <a:lnTo>
                    <a:pt x="-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 rot="-9900000">
              <a:off x="9961562" y="7446962"/>
              <a:ext cx="1860550" cy="1709737"/>
            </a:xfrm>
            <a:custGeom>
              <a:pathLst>
                <a:path extrusionOk="0" fill="none" h="120000" w="12000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</a:path>
                <a:path extrusionOk="0" h="120000" w="12000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  <a:lnTo>
                    <a:pt x="0" y="120000"/>
                  </a:lnTo>
                  <a:lnTo>
                    <a:pt x="-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" name="Shape 215"/>
            <p:cNvCxnSpPr/>
            <p:nvPr/>
          </p:nvCxnSpPr>
          <p:spPr>
            <a:xfrm>
              <a:off x="16292513" y="11199812"/>
              <a:ext cx="1889125" cy="285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16" name="Shape 216"/>
            <p:cNvSpPr txBox="1"/>
            <p:nvPr/>
          </p:nvSpPr>
          <p:spPr>
            <a:xfrm>
              <a:off x="12260262" y="7153275"/>
              <a:ext cx="455612" cy="11382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12260262" y="12065000"/>
              <a:ext cx="455612" cy="11350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8" name="Shape 218"/>
            <p:cNvCxnSpPr/>
            <p:nvPr/>
          </p:nvCxnSpPr>
          <p:spPr>
            <a:xfrm rot="10800000">
              <a:off x="15246350" y="10983912"/>
              <a:ext cx="7794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9" name="Shape 219"/>
            <p:cNvCxnSpPr/>
            <p:nvPr/>
          </p:nvCxnSpPr>
          <p:spPr>
            <a:xfrm>
              <a:off x="12474575" y="6356350"/>
              <a:ext cx="0" cy="8207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0" name="Shape 220"/>
            <p:cNvCxnSpPr/>
            <p:nvPr/>
          </p:nvCxnSpPr>
          <p:spPr>
            <a:xfrm>
              <a:off x="12474575" y="8864600"/>
              <a:ext cx="21177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1" name="Shape 221"/>
            <p:cNvCxnSpPr/>
            <p:nvPr/>
          </p:nvCxnSpPr>
          <p:spPr>
            <a:xfrm rot="10800000">
              <a:off x="14592300" y="8302625"/>
              <a:ext cx="0" cy="11604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2" name="Shape 222"/>
            <p:cNvCxnSpPr/>
            <p:nvPr/>
          </p:nvCxnSpPr>
          <p:spPr>
            <a:xfrm>
              <a:off x="14592300" y="9151937"/>
              <a:ext cx="685800" cy="4810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23" name="Shape 223"/>
            <p:cNvCxnSpPr/>
            <p:nvPr/>
          </p:nvCxnSpPr>
          <p:spPr>
            <a:xfrm flipH="1" rot="10800000">
              <a:off x="14592300" y="8185150"/>
              <a:ext cx="685800" cy="4000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4" name="Shape 224"/>
            <p:cNvCxnSpPr/>
            <p:nvPr/>
          </p:nvCxnSpPr>
          <p:spPr>
            <a:xfrm>
              <a:off x="15244763" y="9632950"/>
              <a:ext cx="19050" cy="13509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5" name="Shape 225"/>
            <p:cNvCxnSpPr/>
            <p:nvPr/>
          </p:nvCxnSpPr>
          <p:spPr>
            <a:xfrm>
              <a:off x="12450762" y="11641137"/>
              <a:ext cx="21415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6" name="Shape 226"/>
            <p:cNvCxnSpPr/>
            <p:nvPr/>
          </p:nvCxnSpPr>
          <p:spPr>
            <a:xfrm rot="10800000">
              <a:off x="14592300" y="11079162"/>
              <a:ext cx="0" cy="11604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7" name="Shape 227"/>
            <p:cNvCxnSpPr/>
            <p:nvPr/>
          </p:nvCxnSpPr>
          <p:spPr>
            <a:xfrm>
              <a:off x="14592300" y="11928475"/>
              <a:ext cx="685800" cy="4810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28" name="Shape 228"/>
            <p:cNvCxnSpPr/>
            <p:nvPr/>
          </p:nvCxnSpPr>
          <p:spPr>
            <a:xfrm flipH="1" rot="10800000">
              <a:off x="14592300" y="10961687"/>
              <a:ext cx="685800" cy="4000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9" name="Shape 229"/>
            <p:cNvCxnSpPr/>
            <p:nvPr/>
          </p:nvCxnSpPr>
          <p:spPr>
            <a:xfrm>
              <a:off x="15244763" y="12409487"/>
              <a:ext cx="0" cy="12112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0" name="Shape 230"/>
            <p:cNvCxnSpPr/>
            <p:nvPr/>
          </p:nvCxnSpPr>
          <p:spPr>
            <a:xfrm>
              <a:off x="15263813" y="6324600"/>
              <a:ext cx="0" cy="18605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31" name="Shape 231"/>
            <p:cNvSpPr txBox="1"/>
            <p:nvPr/>
          </p:nvSpPr>
          <p:spPr>
            <a:xfrm>
              <a:off x="15025688" y="6724650"/>
              <a:ext cx="455612" cy="11350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 rot="10620000">
              <a:off x="14970124" y="9910762"/>
              <a:ext cx="555625" cy="468312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3" name="Shape 233"/>
            <p:cNvCxnSpPr/>
            <p:nvPr/>
          </p:nvCxnSpPr>
          <p:spPr>
            <a:xfrm>
              <a:off x="14976475" y="10385425"/>
              <a:ext cx="5953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4" name="Shape 234"/>
            <p:cNvCxnSpPr/>
            <p:nvPr/>
          </p:nvCxnSpPr>
          <p:spPr>
            <a:xfrm>
              <a:off x="12215812" y="13644563"/>
              <a:ext cx="5476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5" name="Shape 235"/>
            <p:cNvCxnSpPr/>
            <p:nvPr/>
          </p:nvCxnSpPr>
          <p:spPr>
            <a:xfrm>
              <a:off x="14959013" y="13620750"/>
              <a:ext cx="5476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36" name="Shape 236"/>
            <p:cNvSpPr/>
            <p:nvPr/>
          </p:nvSpPr>
          <p:spPr>
            <a:xfrm flipH="1" rot="10800000">
              <a:off x="12401550" y="6267450"/>
              <a:ext cx="153987" cy="1270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 flipH="1" rot="10800000">
              <a:off x="15200313" y="6251575"/>
              <a:ext cx="150812" cy="1270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 flipH="1" rot="10800000">
              <a:off x="12414250" y="8791575"/>
              <a:ext cx="153987" cy="1270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 flipH="1" rot="10800000">
              <a:off x="12401550" y="11585575"/>
              <a:ext cx="153987" cy="1270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 flipH="1" rot="10800000">
              <a:off x="15163800" y="10902950"/>
              <a:ext cx="150812" cy="1270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Shape 241"/>
            <p:cNvSpPr txBox="1"/>
            <p:nvPr/>
          </p:nvSpPr>
          <p:spPr>
            <a:xfrm>
              <a:off x="15481300" y="8466137"/>
              <a:ext cx="852487" cy="80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</p:txBody>
        </p:sp>
        <p:sp>
          <p:nvSpPr>
            <p:cNvPr id="242" name="Shape 242"/>
            <p:cNvSpPr txBox="1"/>
            <p:nvPr/>
          </p:nvSpPr>
          <p:spPr>
            <a:xfrm>
              <a:off x="15573375" y="12065000"/>
              <a:ext cx="852487" cy="80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3</a:t>
              </a: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13049250" y="12239625"/>
              <a:ext cx="849312" cy="80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3</a:t>
              </a:r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16335375" y="6089650"/>
              <a:ext cx="852487" cy="1063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V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</a:t>
              </a:r>
            </a:p>
          </p:txBody>
        </p:sp>
      </p:grpSp>
      <p:grpSp>
        <p:nvGrpSpPr>
          <p:cNvPr id="245" name="Shape 245"/>
          <p:cNvGrpSpPr/>
          <p:nvPr/>
        </p:nvGrpSpPr>
        <p:grpSpPr>
          <a:xfrm>
            <a:off x="5149850" y="4527550"/>
            <a:ext cx="3155950" cy="1612900"/>
            <a:chOff x="2125662" y="9885362"/>
            <a:chExt cx="6446837" cy="3254375"/>
          </a:xfrm>
        </p:grpSpPr>
        <p:cxnSp>
          <p:nvCxnSpPr>
            <p:cNvPr id="246" name="Shape 246"/>
            <p:cNvCxnSpPr/>
            <p:nvPr/>
          </p:nvCxnSpPr>
          <p:spPr>
            <a:xfrm>
              <a:off x="2125662" y="11403012"/>
              <a:ext cx="627062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7" name="Shape 247"/>
            <p:cNvCxnSpPr/>
            <p:nvPr/>
          </p:nvCxnSpPr>
          <p:spPr>
            <a:xfrm>
              <a:off x="2752725" y="11403012"/>
              <a:ext cx="590550" cy="47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8" name="Shape 248"/>
            <p:cNvCxnSpPr/>
            <p:nvPr/>
          </p:nvCxnSpPr>
          <p:spPr>
            <a:xfrm>
              <a:off x="3683000" y="13138150"/>
              <a:ext cx="5715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9" name="Shape 249"/>
            <p:cNvCxnSpPr/>
            <p:nvPr/>
          </p:nvCxnSpPr>
          <p:spPr>
            <a:xfrm rot="10800000">
              <a:off x="3343275" y="10844212"/>
              <a:ext cx="0" cy="11604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0" name="Shape 250"/>
            <p:cNvCxnSpPr/>
            <p:nvPr/>
          </p:nvCxnSpPr>
          <p:spPr>
            <a:xfrm>
              <a:off x="3343275" y="11693525"/>
              <a:ext cx="685800" cy="4810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51" name="Shape 251"/>
            <p:cNvCxnSpPr/>
            <p:nvPr/>
          </p:nvCxnSpPr>
          <p:spPr>
            <a:xfrm flipH="1" rot="10800000">
              <a:off x="3343275" y="10726737"/>
              <a:ext cx="685800" cy="4000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2" name="Shape 252"/>
            <p:cNvCxnSpPr/>
            <p:nvPr/>
          </p:nvCxnSpPr>
          <p:spPr>
            <a:xfrm flipH="1">
              <a:off x="4032250" y="9906000"/>
              <a:ext cx="1587" cy="8239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3" name="Shape 253"/>
            <p:cNvCxnSpPr/>
            <p:nvPr/>
          </p:nvCxnSpPr>
          <p:spPr>
            <a:xfrm>
              <a:off x="3995737" y="12150725"/>
              <a:ext cx="0" cy="965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4" name="Shape 254"/>
            <p:cNvCxnSpPr/>
            <p:nvPr/>
          </p:nvCxnSpPr>
          <p:spPr>
            <a:xfrm>
              <a:off x="4005262" y="9885362"/>
              <a:ext cx="7810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5" name="Shape 255"/>
            <p:cNvCxnSpPr/>
            <p:nvPr/>
          </p:nvCxnSpPr>
          <p:spPr>
            <a:xfrm>
              <a:off x="5778500" y="11474450"/>
              <a:ext cx="592137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6" name="Shape 256"/>
            <p:cNvCxnSpPr/>
            <p:nvPr/>
          </p:nvCxnSpPr>
          <p:spPr>
            <a:xfrm>
              <a:off x="6370637" y="11474450"/>
              <a:ext cx="344487" cy="63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7" name="Shape 257"/>
            <p:cNvCxnSpPr/>
            <p:nvPr/>
          </p:nvCxnSpPr>
          <p:spPr>
            <a:xfrm>
              <a:off x="7367587" y="13136563"/>
              <a:ext cx="5397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8" name="Shape 258"/>
            <p:cNvCxnSpPr/>
            <p:nvPr/>
          </p:nvCxnSpPr>
          <p:spPr>
            <a:xfrm rot="10800000">
              <a:off x="6926262" y="11693525"/>
              <a:ext cx="0" cy="357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9" name="Shape 259"/>
            <p:cNvCxnSpPr/>
            <p:nvPr/>
          </p:nvCxnSpPr>
          <p:spPr>
            <a:xfrm flipH="1">
              <a:off x="6902450" y="11347450"/>
              <a:ext cx="7366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60" name="Shape 260"/>
            <p:cNvCxnSpPr/>
            <p:nvPr/>
          </p:nvCxnSpPr>
          <p:spPr>
            <a:xfrm>
              <a:off x="6926262" y="10801350"/>
              <a:ext cx="6477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1" name="Shape 261"/>
            <p:cNvCxnSpPr/>
            <p:nvPr/>
          </p:nvCxnSpPr>
          <p:spPr>
            <a:xfrm>
              <a:off x="7575550" y="9906000"/>
              <a:ext cx="0" cy="9239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2" name="Shape 262"/>
            <p:cNvCxnSpPr/>
            <p:nvPr/>
          </p:nvCxnSpPr>
          <p:spPr>
            <a:xfrm>
              <a:off x="7639050" y="11347450"/>
              <a:ext cx="1587" cy="1790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3" name="Shape 263"/>
            <p:cNvCxnSpPr/>
            <p:nvPr/>
          </p:nvCxnSpPr>
          <p:spPr>
            <a:xfrm>
              <a:off x="7573962" y="9906000"/>
              <a:ext cx="9985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4" name="Shape 264"/>
            <p:cNvCxnSpPr/>
            <p:nvPr/>
          </p:nvCxnSpPr>
          <p:spPr>
            <a:xfrm rot="10800000">
              <a:off x="6704012" y="11069637"/>
              <a:ext cx="0" cy="4524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5" name="Shape 265"/>
            <p:cNvCxnSpPr/>
            <p:nvPr/>
          </p:nvCxnSpPr>
          <p:spPr>
            <a:xfrm rot="10800000">
              <a:off x="6926262" y="10609262"/>
              <a:ext cx="0" cy="357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6" name="Shape 266"/>
            <p:cNvCxnSpPr/>
            <p:nvPr/>
          </p:nvCxnSpPr>
          <p:spPr>
            <a:xfrm rot="10800000">
              <a:off x="6926262" y="11156950"/>
              <a:ext cx="0" cy="357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7" name="Shape 267"/>
            <p:cNvCxnSpPr/>
            <p:nvPr/>
          </p:nvCxnSpPr>
          <p:spPr>
            <a:xfrm>
              <a:off x="6902450" y="11872912"/>
              <a:ext cx="7381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268" name="Shape 26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69" name="Shape 26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subTitle"/>
          </p:nvPr>
        </p:nvSpPr>
        <p:spPr>
          <a:xfrm>
            <a:off x="565150" y="7493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ЕЛЕМЕНТ – РЕАЛИЗАЦИЯ НА “ЖИЧНО” ИЛИ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276" name="Shape 276"/>
          <p:cNvGrpSpPr/>
          <p:nvPr/>
        </p:nvGrpSpPr>
        <p:grpSpPr>
          <a:xfrm>
            <a:off x="1028700" y="1728787"/>
            <a:ext cx="2800350" cy="2743200"/>
            <a:chOff x="5962650" y="8613775"/>
            <a:chExt cx="6108700" cy="7191374"/>
          </a:xfrm>
        </p:grpSpPr>
        <p:sp>
          <p:nvSpPr>
            <p:cNvPr id="277" name="Shape 277"/>
            <p:cNvSpPr txBox="1"/>
            <p:nvPr/>
          </p:nvSpPr>
          <p:spPr>
            <a:xfrm>
              <a:off x="7753350" y="10598150"/>
              <a:ext cx="633412" cy="2967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9190037" y="9563100"/>
              <a:ext cx="457200" cy="11366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9" name="Shape 279"/>
            <p:cNvCxnSpPr/>
            <p:nvPr/>
          </p:nvCxnSpPr>
          <p:spPr>
            <a:xfrm flipH="1" rot="10800000">
              <a:off x="9418637" y="8777287"/>
              <a:ext cx="12700" cy="787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0" name="Shape 280"/>
            <p:cNvCxnSpPr/>
            <p:nvPr/>
          </p:nvCxnSpPr>
          <p:spPr>
            <a:xfrm flipH="1" rot="10800000">
              <a:off x="9186862" y="8613775"/>
              <a:ext cx="457200" cy="2825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281" name="Shape 281"/>
            <p:cNvGrpSpPr/>
            <p:nvPr/>
          </p:nvGrpSpPr>
          <p:grpSpPr>
            <a:xfrm>
              <a:off x="6010275" y="11247437"/>
              <a:ext cx="2219324" cy="2143125"/>
              <a:chOff x="10810875" y="9613900"/>
              <a:chExt cx="2962274" cy="3373437"/>
            </a:xfrm>
          </p:grpSpPr>
          <p:cxnSp>
            <p:nvCxnSpPr>
              <p:cNvPr id="282" name="Shape 282"/>
              <p:cNvCxnSpPr/>
              <p:nvPr/>
            </p:nvCxnSpPr>
            <p:spPr>
              <a:xfrm>
                <a:off x="10810875" y="11250612"/>
                <a:ext cx="627062" cy="31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83" name="Shape 283"/>
              <p:cNvCxnSpPr/>
              <p:nvPr/>
            </p:nvCxnSpPr>
            <p:spPr>
              <a:xfrm>
                <a:off x="11437937" y="11250612"/>
                <a:ext cx="590550" cy="47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84" name="Shape 284"/>
              <p:cNvCxnSpPr/>
              <p:nvPr/>
            </p:nvCxnSpPr>
            <p:spPr>
              <a:xfrm>
                <a:off x="12344400" y="12985750"/>
                <a:ext cx="571500" cy="158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85" name="Shape 285"/>
              <p:cNvCxnSpPr/>
              <p:nvPr/>
            </p:nvCxnSpPr>
            <p:spPr>
              <a:xfrm rot="10800000">
                <a:off x="12028487" y="10691812"/>
                <a:ext cx="0" cy="11604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86" name="Shape 286"/>
              <p:cNvCxnSpPr/>
              <p:nvPr/>
            </p:nvCxnSpPr>
            <p:spPr>
              <a:xfrm>
                <a:off x="12028487" y="11541125"/>
                <a:ext cx="685800" cy="4810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287" name="Shape 287"/>
              <p:cNvCxnSpPr/>
              <p:nvPr/>
            </p:nvCxnSpPr>
            <p:spPr>
              <a:xfrm flipH="1" rot="10800000">
                <a:off x="12028487" y="10574337"/>
                <a:ext cx="685800" cy="4000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88" name="Shape 288"/>
              <p:cNvCxnSpPr/>
              <p:nvPr/>
            </p:nvCxnSpPr>
            <p:spPr>
              <a:xfrm>
                <a:off x="12715875" y="9613900"/>
                <a:ext cx="0" cy="9636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89" name="Shape 289"/>
              <p:cNvCxnSpPr/>
              <p:nvPr/>
            </p:nvCxnSpPr>
            <p:spPr>
              <a:xfrm>
                <a:off x="12657137" y="12022137"/>
                <a:ext cx="0" cy="965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0" name="Shape 290"/>
              <p:cNvCxnSpPr/>
              <p:nvPr/>
            </p:nvCxnSpPr>
            <p:spPr>
              <a:xfrm>
                <a:off x="12714287" y="9613900"/>
                <a:ext cx="105886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91" name="Shape 291"/>
            <p:cNvGrpSpPr/>
            <p:nvPr/>
          </p:nvGrpSpPr>
          <p:grpSpPr>
            <a:xfrm>
              <a:off x="5962650" y="13644562"/>
              <a:ext cx="2219324" cy="2160587"/>
              <a:chOff x="10810875" y="9613900"/>
              <a:chExt cx="2962274" cy="3373437"/>
            </a:xfrm>
          </p:grpSpPr>
          <p:cxnSp>
            <p:nvCxnSpPr>
              <p:cNvPr id="292" name="Shape 292"/>
              <p:cNvCxnSpPr/>
              <p:nvPr/>
            </p:nvCxnSpPr>
            <p:spPr>
              <a:xfrm>
                <a:off x="10810875" y="11250612"/>
                <a:ext cx="627062" cy="31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3" name="Shape 293"/>
              <p:cNvCxnSpPr/>
              <p:nvPr/>
            </p:nvCxnSpPr>
            <p:spPr>
              <a:xfrm>
                <a:off x="11437937" y="11250612"/>
                <a:ext cx="590550" cy="47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4" name="Shape 294"/>
              <p:cNvCxnSpPr/>
              <p:nvPr/>
            </p:nvCxnSpPr>
            <p:spPr>
              <a:xfrm>
                <a:off x="12344400" y="12985750"/>
                <a:ext cx="571500" cy="158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5" name="Shape 295"/>
              <p:cNvCxnSpPr/>
              <p:nvPr/>
            </p:nvCxnSpPr>
            <p:spPr>
              <a:xfrm rot="10800000">
                <a:off x="12028487" y="10691812"/>
                <a:ext cx="0" cy="11604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6" name="Shape 296"/>
              <p:cNvCxnSpPr/>
              <p:nvPr/>
            </p:nvCxnSpPr>
            <p:spPr>
              <a:xfrm>
                <a:off x="12028487" y="11541125"/>
                <a:ext cx="685800" cy="4810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297" name="Shape 297"/>
              <p:cNvCxnSpPr/>
              <p:nvPr/>
            </p:nvCxnSpPr>
            <p:spPr>
              <a:xfrm flipH="1" rot="10800000">
                <a:off x="12028487" y="10574337"/>
                <a:ext cx="685800" cy="4000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8" name="Shape 298"/>
              <p:cNvCxnSpPr/>
              <p:nvPr/>
            </p:nvCxnSpPr>
            <p:spPr>
              <a:xfrm>
                <a:off x="12715875" y="9613900"/>
                <a:ext cx="0" cy="9636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9" name="Shape 299"/>
              <p:cNvCxnSpPr/>
              <p:nvPr/>
            </p:nvCxnSpPr>
            <p:spPr>
              <a:xfrm>
                <a:off x="12657137" y="12022137"/>
                <a:ext cx="0" cy="965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00" name="Shape 300"/>
              <p:cNvCxnSpPr/>
              <p:nvPr/>
            </p:nvCxnSpPr>
            <p:spPr>
              <a:xfrm>
                <a:off x="12714287" y="9613900"/>
                <a:ext cx="105886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301" name="Shape 301"/>
            <p:cNvCxnSpPr/>
            <p:nvPr/>
          </p:nvCxnSpPr>
          <p:spPr>
            <a:xfrm>
              <a:off x="8104187" y="11247437"/>
              <a:ext cx="13255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2" name="Shape 302"/>
            <p:cNvCxnSpPr/>
            <p:nvPr/>
          </p:nvCxnSpPr>
          <p:spPr>
            <a:xfrm>
              <a:off x="7961312" y="13644563"/>
              <a:ext cx="1470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3" name="Shape 303"/>
            <p:cNvCxnSpPr/>
            <p:nvPr/>
          </p:nvCxnSpPr>
          <p:spPr>
            <a:xfrm>
              <a:off x="7751762" y="10598150"/>
              <a:ext cx="3524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4" name="Shape 304"/>
            <p:cNvCxnSpPr/>
            <p:nvPr/>
          </p:nvCxnSpPr>
          <p:spPr>
            <a:xfrm flipH="1" rot="10800000">
              <a:off x="9418637" y="10699751"/>
              <a:ext cx="12700" cy="29448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05" name="Shape 305"/>
            <p:cNvSpPr/>
            <p:nvPr/>
          </p:nvSpPr>
          <p:spPr>
            <a:xfrm>
              <a:off x="9359900" y="11198225"/>
              <a:ext cx="141287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6" name="Shape 306"/>
            <p:cNvCxnSpPr/>
            <p:nvPr/>
          </p:nvCxnSpPr>
          <p:spPr>
            <a:xfrm>
              <a:off x="7713662" y="12658725"/>
              <a:ext cx="3905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07" name="Shape 307"/>
            <p:cNvSpPr txBox="1"/>
            <p:nvPr/>
          </p:nvSpPr>
          <p:spPr>
            <a:xfrm>
              <a:off x="10083800" y="10795000"/>
              <a:ext cx="1987550" cy="2663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. 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 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r>
                <a:rPr b="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∨ 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8" name="Shape 308"/>
            <p:cNvCxnSpPr/>
            <p:nvPr/>
          </p:nvCxnSpPr>
          <p:spPr>
            <a:xfrm>
              <a:off x="10125075" y="10764837"/>
              <a:ext cx="3857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9" name="Shape 309"/>
            <p:cNvCxnSpPr/>
            <p:nvPr/>
          </p:nvCxnSpPr>
          <p:spPr>
            <a:xfrm>
              <a:off x="10861675" y="10699750"/>
              <a:ext cx="4603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0" name="Shape 310"/>
            <p:cNvCxnSpPr/>
            <p:nvPr/>
          </p:nvCxnSpPr>
          <p:spPr>
            <a:xfrm>
              <a:off x="10463212" y="11884025"/>
              <a:ext cx="12144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311" name="Shape 311"/>
          <p:cNvGrpSpPr/>
          <p:nvPr/>
        </p:nvGrpSpPr>
        <p:grpSpPr>
          <a:xfrm>
            <a:off x="2389187" y="3235325"/>
            <a:ext cx="3822700" cy="2844800"/>
            <a:chOff x="10791825" y="14535150"/>
            <a:chExt cx="7896224" cy="6024562"/>
          </a:xfrm>
        </p:grpSpPr>
        <p:sp>
          <p:nvSpPr>
            <p:cNvPr id="312" name="Shape 312"/>
            <p:cNvSpPr txBox="1"/>
            <p:nvPr/>
          </p:nvSpPr>
          <p:spPr>
            <a:xfrm>
              <a:off x="15524163" y="18073688"/>
              <a:ext cx="3163887" cy="1228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Y= 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∨ 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3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4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13047662" y="16998950"/>
              <a:ext cx="1376362" cy="1309687"/>
            </a:xfrm>
            <a:prstGeom prst="flowChartDelay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13047662" y="19029363"/>
              <a:ext cx="1435100" cy="1254125"/>
            </a:xfrm>
            <a:prstGeom prst="flowChartDelay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15089188" y="15486063"/>
              <a:ext cx="457200" cy="11350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6" name="Shape 316"/>
            <p:cNvCxnSpPr/>
            <p:nvPr/>
          </p:nvCxnSpPr>
          <p:spPr>
            <a:xfrm flipH="1" rot="10800000">
              <a:off x="15316200" y="14698662"/>
              <a:ext cx="12700" cy="787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7" name="Shape 317"/>
            <p:cNvCxnSpPr/>
            <p:nvPr/>
          </p:nvCxnSpPr>
          <p:spPr>
            <a:xfrm flipH="1" rot="10800000">
              <a:off x="15084425" y="14535150"/>
              <a:ext cx="457200" cy="2825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8" name="Shape 318"/>
            <p:cNvCxnSpPr/>
            <p:nvPr/>
          </p:nvCxnSpPr>
          <p:spPr>
            <a:xfrm rot="10800000">
              <a:off x="15328900" y="16621126"/>
              <a:ext cx="0" cy="30400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19" name="Shape 319"/>
            <p:cNvSpPr/>
            <p:nvPr/>
          </p:nvSpPr>
          <p:spPr>
            <a:xfrm>
              <a:off x="15255875" y="17621250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0" name="Shape 320"/>
            <p:cNvCxnSpPr/>
            <p:nvPr/>
          </p:nvCxnSpPr>
          <p:spPr>
            <a:xfrm>
              <a:off x="11526837" y="17335500"/>
              <a:ext cx="1470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1" name="Shape 321"/>
            <p:cNvCxnSpPr/>
            <p:nvPr/>
          </p:nvCxnSpPr>
          <p:spPr>
            <a:xfrm>
              <a:off x="11577637" y="18073688"/>
              <a:ext cx="1470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2" name="Shape 322"/>
            <p:cNvCxnSpPr/>
            <p:nvPr/>
          </p:nvCxnSpPr>
          <p:spPr>
            <a:xfrm>
              <a:off x="11526837" y="19240500"/>
              <a:ext cx="1470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3" name="Shape 323"/>
            <p:cNvCxnSpPr/>
            <p:nvPr/>
          </p:nvCxnSpPr>
          <p:spPr>
            <a:xfrm>
              <a:off x="11526837" y="19943763"/>
              <a:ext cx="1470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4" name="Shape 324"/>
            <p:cNvCxnSpPr/>
            <p:nvPr/>
          </p:nvCxnSpPr>
          <p:spPr>
            <a:xfrm>
              <a:off x="14519275" y="19661188"/>
              <a:ext cx="7588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5" name="Shape 325"/>
            <p:cNvCxnSpPr/>
            <p:nvPr/>
          </p:nvCxnSpPr>
          <p:spPr>
            <a:xfrm flipH="1" rot="10800000">
              <a:off x="14504988" y="17676811"/>
              <a:ext cx="1258887" cy="142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26" name="Shape 326"/>
            <p:cNvSpPr txBox="1"/>
            <p:nvPr/>
          </p:nvSpPr>
          <p:spPr>
            <a:xfrm>
              <a:off x="10791825" y="16665575"/>
              <a:ext cx="1301750" cy="3894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3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4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14387513" y="17549813"/>
              <a:ext cx="285750" cy="2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14424025" y="19494500"/>
              <a:ext cx="285750" cy="2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9" name="Shape 329"/>
            <p:cNvCxnSpPr/>
            <p:nvPr/>
          </p:nvCxnSpPr>
          <p:spPr>
            <a:xfrm>
              <a:off x="16025813" y="18018125"/>
              <a:ext cx="20367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330" name="Shape 330"/>
          <p:cNvGrpSpPr/>
          <p:nvPr/>
        </p:nvGrpSpPr>
        <p:grpSpPr>
          <a:xfrm>
            <a:off x="6070600" y="1581150"/>
            <a:ext cx="2578100" cy="3297236"/>
            <a:chOff x="3697287" y="15068550"/>
            <a:chExt cx="6448425" cy="8242299"/>
          </a:xfrm>
        </p:grpSpPr>
        <p:sp>
          <p:nvSpPr>
            <p:cNvPr id="331" name="Shape 331"/>
            <p:cNvSpPr txBox="1"/>
            <p:nvPr/>
          </p:nvSpPr>
          <p:spPr>
            <a:xfrm>
              <a:off x="5599112" y="17052925"/>
              <a:ext cx="1298575" cy="5238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32" name="Shape 332"/>
            <p:cNvSpPr txBox="1"/>
            <p:nvPr/>
          </p:nvSpPr>
          <p:spPr>
            <a:xfrm>
              <a:off x="7037387" y="16021050"/>
              <a:ext cx="457200" cy="11350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3" name="Shape 333"/>
            <p:cNvCxnSpPr/>
            <p:nvPr/>
          </p:nvCxnSpPr>
          <p:spPr>
            <a:xfrm>
              <a:off x="8237537" y="17335500"/>
              <a:ext cx="1285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4" name="Shape 334"/>
            <p:cNvCxnSpPr/>
            <p:nvPr/>
          </p:nvCxnSpPr>
          <p:spPr>
            <a:xfrm flipH="1" rot="10800000">
              <a:off x="7264400" y="15232062"/>
              <a:ext cx="12700" cy="787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5" name="Shape 335"/>
            <p:cNvCxnSpPr/>
            <p:nvPr/>
          </p:nvCxnSpPr>
          <p:spPr>
            <a:xfrm flipH="1" rot="10800000">
              <a:off x="7032625" y="15068550"/>
              <a:ext cx="457200" cy="2825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6" name="Shape 336"/>
            <p:cNvCxnSpPr/>
            <p:nvPr/>
          </p:nvCxnSpPr>
          <p:spPr>
            <a:xfrm>
              <a:off x="5949950" y="17702213"/>
              <a:ext cx="13255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7" name="Shape 337"/>
            <p:cNvCxnSpPr/>
            <p:nvPr/>
          </p:nvCxnSpPr>
          <p:spPr>
            <a:xfrm>
              <a:off x="5730875" y="20715288"/>
              <a:ext cx="15335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8" name="Shape 338"/>
            <p:cNvCxnSpPr/>
            <p:nvPr/>
          </p:nvCxnSpPr>
          <p:spPr>
            <a:xfrm>
              <a:off x="5597525" y="17052925"/>
              <a:ext cx="3524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9" name="Shape 339"/>
            <p:cNvCxnSpPr/>
            <p:nvPr/>
          </p:nvCxnSpPr>
          <p:spPr>
            <a:xfrm flipH="1" rot="10800000">
              <a:off x="7264400" y="17154526"/>
              <a:ext cx="12700" cy="35607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40" name="Shape 340"/>
            <p:cNvSpPr/>
            <p:nvPr/>
          </p:nvSpPr>
          <p:spPr>
            <a:xfrm>
              <a:off x="7204075" y="17656175"/>
              <a:ext cx="147637" cy="111125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1" name="Shape 341"/>
            <p:cNvCxnSpPr/>
            <p:nvPr/>
          </p:nvCxnSpPr>
          <p:spPr>
            <a:xfrm>
              <a:off x="5559425" y="20842288"/>
              <a:ext cx="3905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42" name="Shape 342"/>
            <p:cNvSpPr txBox="1"/>
            <p:nvPr/>
          </p:nvSpPr>
          <p:spPr>
            <a:xfrm>
              <a:off x="7831137" y="17310100"/>
              <a:ext cx="2314575" cy="2662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 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. 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=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= 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 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∨ X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43" name="Shape 343"/>
            <p:cNvCxnSpPr/>
            <p:nvPr/>
          </p:nvCxnSpPr>
          <p:spPr>
            <a:xfrm>
              <a:off x="7832725" y="17311688"/>
              <a:ext cx="4048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4" name="Shape 344"/>
            <p:cNvCxnSpPr/>
            <p:nvPr/>
          </p:nvCxnSpPr>
          <p:spPr>
            <a:xfrm>
              <a:off x="8308975" y="18113375"/>
              <a:ext cx="12144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345" name="Shape 345"/>
            <p:cNvGrpSpPr/>
            <p:nvPr/>
          </p:nvGrpSpPr>
          <p:grpSpPr>
            <a:xfrm>
              <a:off x="3697287" y="17702211"/>
              <a:ext cx="2481261" cy="2524125"/>
              <a:chOff x="4318000" y="4592637"/>
              <a:chExt cx="2793999" cy="3232150"/>
            </a:xfrm>
          </p:grpSpPr>
          <p:cxnSp>
            <p:nvCxnSpPr>
              <p:cNvPr id="346" name="Shape 346"/>
              <p:cNvCxnSpPr/>
              <p:nvPr/>
            </p:nvCxnSpPr>
            <p:spPr>
              <a:xfrm>
                <a:off x="4318000" y="6161087"/>
                <a:ext cx="592137" cy="31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47" name="Shape 347"/>
              <p:cNvCxnSpPr/>
              <p:nvPr/>
            </p:nvCxnSpPr>
            <p:spPr>
              <a:xfrm>
                <a:off x="4910137" y="6161087"/>
                <a:ext cx="344487" cy="63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48" name="Shape 348"/>
              <p:cNvCxnSpPr/>
              <p:nvPr/>
            </p:nvCxnSpPr>
            <p:spPr>
              <a:xfrm>
                <a:off x="5907087" y="7823200"/>
                <a:ext cx="539750" cy="158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49" name="Shape 349"/>
              <p:cNvCxnSpPr/>
              <p:nvPr/>
            </p:nvCxnSpPr>
            <p:spPr>
              <a:xfrm rot="10800000">
                <a:off x="5465762" y="6380162"/>
                <a:ext cx="0" cy="35718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0" name="Shape 350"/>
              <p:cNvCxnSpPr/>
              <p:nvPr/>
            </p:nvCxnSpPr>
            <p:spPr>
              <a:xfrm flipH="1">
                <a:off x="5441950" y="6034087"/>
                <a:ext cx="736600" cy="158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351" name="Shape 351"/>
              <p:cNvCxnSpPr/>
              <p:nvPr/>
            </p:nvCxnSpPr>
            <p:spPr>
              <a:xfrm>
                <a:off x="5465762" y="5487987"/>
                <a:ext cx="64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2" name="Shape 352"/>
              <p:cNvCxnSpPr/>
              <p:nvPr/>
            </p:nvCxnSpPr>
            <p:spPr>
              <a:xfrm>
                <a:off x="6115050" y="4592637"/>
                <a:ext cx="0" cy="9239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3" name="Shape 353"/>
              <p:cNvCxnSpPr/>
              <p:nvPr/>
            </p:nvCxnSpPr>
            <p:spPr>
              <a:xfrm>
                <a:off x="6178550" y="6034087"/>
                <a:ext cx="1587" cy="1790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4" name="Shape 354"/>
              <p:cNvCxnSpPr/>
              <p:nvPr/>
            </p:nvCxnSpPr>
            <p:spPr>
              <a:xfrm>
                <a:off x="6113462" y="4592637"/>
                <a:ext cx="9985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5" name="Shape 355"/>
              <p:cNvCxnSpPr/>
              <p:nvPr/>
            </p:nvCxnSpPr>
            <p:spPr>
              <a:xfrm rot="10800000">
                <a:off x="5243512" y="5756275"/>
                <a:ext cx="0" cy="4524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6" name="Shape 356"/>
              <p:cNvCxnSpPr/>
              <p:nvPr/>
            </p:nvCxnSpPr>
            <p:spPr>
              <a:xfrm rot="10800000">
                <a:off x="5465762" y="5295900"/>
                <a:ext cx="0" cy="35718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7" name="Shape 357"/>
              <p:cNvCxnSpPr/>
              <p:nvPr/>
            </p:nvCxnSpPr>
            <p:spPr>
              <a:xfrm rot="10800000">
                <a:off x="5465762" y="5843587"/>
                <a:ext cx="0" cy="35718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8" name="Shape 358"/>
              <p:cNvCxnSpPr/>
              <p:nvPr/>
            </p:nvCxnSpPr>
            <p:spPr>
              <a:xfrm>
                <a:off x="5441950" y="6559550"/>
                <a:ext cx="73818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359" name="Shape 359"/>
            <p:cNvGrpSpPr/>
            <p:nvPr/>
          </p:nvGrpSpPr>
          <p:grpSpPr>
            <a:xfrm>
              <a:off x="3817937" y="20715287"/>
              <a:ext cx="2173286" cy="2595562"/>
              <a:chOff x="4318000" y="4592637"/>
              <a:chExt cx="2793999" cy="3232150"/>
            </a:xfrm>
          </p:grpSpPr>
          <p:cxnSp>
            <p:nvCxnSpPr>
              <p:cNvPr id="360" name="Shape 360"/>
              <p:cNvCxnSpPr/>
              <p:nvPr/>
            </p:nvCxnSpPr>
            <p:spPr>
              <a:xfrm>
                <a:off x="4318000" y="6161087"/>
                <a:ext cx="592137" cy="31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1" name="Shape 361"/>
              <p:cNvCxnSpPr/>
              <p:nvPr/>
            </p:nvCxnSpPr>
            <p:spPr>
              <a:xfrm>
                <a:off x="4910137" y="6161087"/>
                <a:ext cx="344487" cy="63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2" name="Shape 362"/>
              <p:cNvCxnSpPr/>
              <p:nvPr/>
            </p:nvCxnSpPr>
            <p:spPr>
              <a:xfrm>
                <a:off x="5907087" y="7823200"/>
                <a:ext cx="539750" cy="158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3" name="Shape 363"/>
              <p:cNvCxnSpPr/>
              <p:nvPr/>
            </p:nvCxnSpPr>
            <p:spPr>
              <a:xfrm rot="10800000">
                <a:off x="5465762" y="6380162"/>
                <a:ext cx="0" cy="35718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4" name="Shape 364"/>
              <p:cNvCxnSpPr/>
              <p:nvPr/>
            </p:nvCxnSpPr>
            <p:spPr>
              <a:xfrm flipH="1">
                <a:off x="5441950" y="6034087"/>
                <a:ext cx="736600" cy="158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365" name="Shape 365"/>
              <p:cNvCxnSpPr/>
              <p:nvPr/>
            </p:nvCxnSpPr>
            <p:spPr>
              <a:xfrm>
                <a:off x="5465762" y="5487987"/>
                <a:ext cx="647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6" name="Shape 366"/>
              <p:cNvCxnSpPr/>
              <p:nvPr/>
            </p:nvCxnSpPr>
            <p:spPr>
              <a:xfrm>
                <a:off x="6115050" y="4592637"/>
                <a:ext cx="0" cy="9239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7" name="Shape 367"/>
              <p:cNvCxnSpPr/>
              <p:nvPr/>
            </p:nvCxnSpPr>
            <p:spPr>
              <a:xfrm>
                <a:off x="6178550" y="6034087"/>
                <a:ext cx="1587" cy="1790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8" name="Shape 368"/>
              <p:cNvCxnSpPr/>
              <p:nvPr/>
            </p:nvCxnSpPr>
            <p:spPr>
              <a:xfrm>
                <a:off x="6113462" y="4592637"/>
                <a:ext cx="9985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9" name="Shape 369"/>
              <p:cNvCxnSpPr/>
              <p:nvPr/>
            </p:nvCxnSpPr>
            <p:spPr>
              <a:xfrm rot="10800000">
                <a:off x="5243512" y="5756275"/>
                <a:ext cx="0" cy="4524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0" name="Shape 370"/>
              <p:cNvCxnSpPr/>
              <p:nvPr/>
            </p:nvCxnSpPr>
            <p:spPr>
              <a:xfrm rot="10800000">
                <a:off x="5465762" y="5295900"/>
                <a:ext cx="0" cy="35718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1" name="Shape 371"/>
              <p:cNvCxnSpPr/>
              <p:nvPr/>
            </p:nvCxnSpPr>
            <p:spPr>
              <a:xfrm rot="10800000">
                <a:off x="5465762" y="5843587"/>
                <a:ext cx="0" cy="35718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2" name="Shape 372"/>
              <p:cNvCxnSpPr/>
              <p:nvPr/>
            </p:nvCxnSpPr>
            <p:spPr>
              <a:xfrm>
                <a:off x="5441950" y="6559550"/>
                <a:ext cx="73818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373" name="Shape 373"/>
          <p:cNvSpPr txBox="1"/>
          <p:nvPr/>
        </p:nvSpPr>
        <p:spPr>
          <a:xfrm>
            <a:off x="2936875" y="1857375"/>
            <a:ext cx="434975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7713662" y="1855787"/>
            <a:ext cx="2667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4843462" y="3575050"/>
            <a:ext cx="2667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77" name="Shape 37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" type="subTitle"/>
          </p:nvPr>
        </p:nvSpPr>
        <p:spPr>
          <a:xfrm>
            <a:off x="527050" y="53975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ВИСОКОИМПЕДАНСНО СЪСТОЯНИЕ (HIGH IMPEDANCE) 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(ВИС, H.I., 3-state, Z- State)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                  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X</a:t>
            </a:r>
            <a:r>
              <a:rPr b="0" baseline="-2500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X</a:t>
            </a:r>
            <a:r>
              <a:rPr b="0" baseline="-2500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     ЛС                           Товар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X</a:t>
            </a:r>
            <a:r>
              <a:rPr b="0" baseline="-2500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X</a:t>
            </a:r>
            <a:r>
              <a:rPr b="0" baseline="-2500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Z  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(OE)				                    OFF 	                    OFF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       	    			                  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	      OFF 		       OFF</a:t>
            </a:r>
          </a:p>
        </p:txBody>
      </p:sp>
      <p:grpSp>
        <p:nvGrpSpPr>
          <p:cNvPr id="384" name="Shape 384"/>
          <p:cNvGrpSpPr/>
          <p:nvPr/>
        </p:nvGrpSpPr>
        <p:grpSpPr>
          <a:xfrm>
            <a:off x="7061200" y="3473450"/>
            <a:ext cx="1155700" cy="2395537"/>
            <a:chOff x="0" y="0"/>
            <a:chExt cx="1590234651" cy="2147483646"/>
          </a:xfrm>
        </p:grpSpPr>
        <p:cxnSp>
          <p:nvCxnSpPr>
            <p:cNvPr id="385" name="Shape 385"/>
            <p:cNvCxnSpPr/>
            <p:nvPr/>
          </p:nvCxnSpPr>
          <p:spPr>
            <a:xfrm>
              <a:off x="318920094" y="1669316496"/>
              <a:ext cx="554834364" cy="142274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6" name="Shape 386"/>
            <p:cNvCxnSpPr/>
            <p:nvPr/>
          </p:nvCxnSpPr>
          <p:spPr>
            <a:xfrm rot="5400000">
              <a:off x="873901302" y="1798935462"/>
              <a:ext cx="159170596" cy="119169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7" name="Shape 387"/>
            <p:cNvCxnSpPr/>
            <p:nvPr/>
          </p:nvCxnSpPr>
          <p:spPr>
            <a:xfrm>
              <a:off x="954578053" y="1495695895"/>
              <a:ext cx="31673529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8" name="Shape 388"/>
            <p:cNvCxnSpPr/>
            <p:nvPr/>
          </p:nvCxnSpPr>
          <p:spPr>
            <a:xfrm flipH="1">
              <a:off x="954577990" y="1669316496"/>
              <a:ext cx="316735298" cy="142274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stealth"/>
            </a:ln>
          </p:spPr>
        </p:cxnSp>
        <p:cxnSp>
          <p:nvCxnSpPr>
            <p:cNvPr id="389" name="Shape 389"/>
            <p:cNvCxnSpPr/>
            <p:nvPr/>
          </p:nvCxnSpPr>
          <p:spPr>
            <a:xfrm rot="-5400000">
              <a:off x="994512815" y="1993902656"/>
              <a:ext cx="555788056" cy="119169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0" name="Shape 390"/>
            <p:cNvCxnSpPr/>
            <p:nvPr/>
          </p:nvCxnSpPr>
          <p:spPr>
            <a:xfrm>
              <a:off x="1114037575" y="2146060333"/>
              <a:ext cx="316737404" cy="142331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1" name="Shape 391"/>
            <p:cNvCxnSpPr/>
            <p:nvPr/>
          </p:nvCxnSpPr>
          <p:spPr>
            <a:xfrm rot="5400000">
              <a:off x="835706680" y="1647374312"/>
              <a:ext cx="78280448" cy="119169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2" name="Shape 392"/>
            <p:cNvCxnSpPr/>
            <p:nvPr/>
          </p:nvCxnSpPr>
          <p:spPr>
            <a:xfrm rot="5400000">
              <a:off x="876085626" y="1669432541"/>
              <a:ext cx="159168505" cy="119112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3" name="Shape 393"/>
            <p:cNvCxnSpPr/>
            <p:nvPr/>
          </p:nvCxnSpPr>
          <p:spPr>
            <a:xfrm>
              <a:off x="954578053" y="1842936810"/>
              <a:ext cx="316735298" cy="142274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4" name="Shape 394"/>
            <p:cNvCxnSpPr/>
            <p:nvPr/>
          </p:nvCxnSpPr>
          <p:spPr>
            <a:xfrm rot="-5400000">
              <a:off x="873900918" y="1538505548"/>
              <a:ext cx="159168505" cy="119169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5" name="Shape 395"/>
            <p:cNvCxnSpPr/>
            <p:nvPr/>
          </p:nvCxnSpPr>
          <p:spPr>
            <a:xfrm rot="-5400000">
              <a:off x="515912176" y="1085126588"/>
              <a:ext cx="151080432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6" name="Shape 396"/>
            <p:cNvCxnSpPr/>
            <p:nvPr/>
          </p:nvCxnSpPr>
          <p:spPr>
            <a:xfrm>
              <a:off x="318920094" y="498090971"/>
              <a:ext cx="554834364" cy="142331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7" name="Shape 397"/>
            <p:cNvCxnSpPr/>
            <p:nvPr/>
          </p:nvCxnSpPr>
          <p:spPr>
            <a:xfrm rot="5400000">
              <a:off x="873901296" y="627710658"/>
              <a:ext cx="159168505" cy="119169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8" name="Shape 398"/>
            <p:cNvCxnSpPr/>
            <p:nvPr/>
          </p:nvCxnSpPr>
          <p:spPr>
            <a:xfrm>
              <a:off x="954578053" y="325894423"/>
              <a:ext cx="31673529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9" name="Shape 399"/>
            <p:cNvCxnSpPr/>
            <p:nvPr/>
          </p:nvCxnSpPr>
          <p:spPr>
            <a:xfrm>
              <a:off x="954578053" y="498090971"/>
              <a:ext cx="316735298" cy="142331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stealth"/>
            </a:ln>
          </p:spPr>
        </p:cxnSp>
        <p:cxnSp>
          <p:nvCxnSpPr>
            <p:cNvPr id="400" name="Shape 400"/>
            <p:cNvCxnSpPr/>
            <p:nvPr/>
          </p:nvCxnSpPr>
          <p:spPr>
            <a:xfrm rot="-5400000">
              <a:off x="992114402" y="173620929"/>
              <a:ext cx="558397773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1" name="Shape 401"/>
            <p:cNvCxnSpPr/>
            <p:nvPr/>
          </p:nvCxnSpPr>
          <p:spPr>
            <a:xfrm rot="5400000">
              <a:off x="833309474" y="477456291"/>
              <a:ext cx="8089014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2" name="Shape 402"/>
            <p:cNvCxnSpPr/>
            <p:nvPr/>
          </p:nvCxnSpPr>
          <p:spPr>
            <a:xfrm rot="5400000">
              <a:off x="873901302" y="498206729"/>
              <a:ext cx="159170596" cy="119169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3" name="Shape 403"/>
            <p:cNvCxnSpPr/>
            <p:nvPr/>
          </p:nvCxnSpPr>
          <p:spPr>
            <a:xfrm>
              <a:off x="954578053" y="671711286"/>
              <a:ext cx="316735298" cy="142331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4" name="Shape 404"/>
            <p:cNvCxnSpPr/>
            <p:nvPr/>
          </p:nvCxnSpPr>
          <p:spPr>
            <a:xfrm rot="-5400000">
              <a:off x="875206294" y="367991538"/>
              <a:ext cx="156559858" cy="119169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5" name="Shape 405"/>
            <p:cNvCxnSpPr/>
            <p:nvPr/>
          </p:nvCxnSpPr>
          <p:spPr>
            <a:xfrm rot="-5400000">
              <a:off x="-755913554" y="1083107928"/>
              <a:ext cx="2147483646" cy="119112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6" name="Shape 406"/>
            <p:cNvCxnSpPr/>
            <p:nvPr/>
          </p:nvCxnSpPr>
          <p:spPr>
            <a:xfrm>
              <a:off x="0" y="1105762214"/>
              <a:ext cx="318920311" cy="142274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7" name="Shape 407"/>
            <p:cNvCxnSpPr/>
            <p:nvPr/>
          </p:nvCxnSpPr>
          <p:spPr>
            <a:xfrm flipH="1" rot="10800000">
              <a:off x="1100931572" y="0"/>
              <a:ext cx="323289285" cy="5123245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8" name="Shape 408"/>
            <p:cNvCxnSpPr/>
            <p:nvPr/>
          </p:nvCxnSpPr>
          <p:spPr>
            <a:xfrm>
              <a:off x="1271314340" y="1105762214"/>
              <a:ext cx="318920311" cy="142274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9" name="Shape 409"/>
            <p:cNvCxnSpPr/>
            <p:nvPr/>
          </p:nvCxnSpPr>
          <p:spPr>
            <a:xfrm rot="-5400000">
              <a:off x="1113449099" y="411993309"/>
              <a:ext cx="31572837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0" name="Shape 410"/>
            <p:cNvCxnSpPr/>
            <p:nvPr/>
          </p:nvCxnSpPr>
          <p:spPr>
            <a:xfrm rot="5400000">
              <a:off x="1113236085" y="1755531115"/>
              <a:ext cx="318339117" cy="119169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11" name="Shape 411"/>
            <p:cNvSpPr/>
            <p:nvPr/>
          </p:nvSpPr>
          <p:spPr>
            <a:xfrm flipH="1" rot="10800000">
              <a:off x="1238548281" y="1087261301"/>
              <a:ext cx="93928189" cy="49809715"/>
            </a:xfrm>
            <a:prstGeom prst="ellipse">
              <a:avLst/>
            </a:prstGeom>
            <a:solidFill>
              <a:schemeClr val="dk1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 flipH="1" rot="10800000">
              <a:off x="264311749" y="1088684630"/>
              <a:ext cx="93928189" cy="49808575"/>
            </a:xfrm>
            <a:prstGeom prst="ellipse">
              <a:avLst/>
            </a:prstGeom>
            <a:solidFill>
              <a:schemeClr val="dk1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Shape 413"/>
          <p:cNvGrpSpPr/>
          <p:nvPr/>
        </p:nvGrpSpPr>
        <p:grpSpPr>
          <a:xfrm>
            <a:off x="5283200" y="3028950"/>
            <a:ext cx="814387" cy="2889250"/>
            <a:chOff x="0" y="0"/>
            <a:chExt cx="2147483647" cy="2147483647"/>
          </a:xfrm>
        </p:grpSpPr>
        <p:cxnSp>
          <p:nvCxnSpPr>
            <p:cNvPr id="414" name="Shape 414"/>
            <p:cNvCxnSpPr/>
            <p:nvPr/>
          </p:nvCxnSpPr>
          <p:spPr>
            <a:xfrm>
              <a:off x="4186816" y="1736865614"/>
              <a:ext cx="93769174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5" name="Shape 415"/>
            <p:cNvCxnSpPr/>
            <p:nvPr/>
          </p:nvCxnSpPr>
          <p:spPr>
            <a:xfrm rot="5400000">
              <a:off x="539128054" y="1735686177"/>
              <a:ext cx="80550090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6" name="Shape 416"/>
            <p:cNvCxnSpPr/>
            <p:nvPr/>
          </p:nvCxnSpPr>
          <p:spPr>
            <a:xfrm flipH="1" rot="10800000">
              <a:off x="941880280" y="1549256066"/>
              <a:ext cx="535824354" cy="14867180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7" name="Shape 417"/>
            <p:cNvCxnSpPr/>
            <p:nvPr/>
          </p:nvCxnSpPr>
          <p:spPr>
            <a:xfrm>
              <a:off x="941880280" y="1773444185"/>
              <a:ext cx="535824354" cy="11209331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stealth"/>
            </a:ln>
          </p:spPr>
        </p:cxnSp>
        <p:cxnSp>
          <p:nvCxnSpPr>
            <p:cNvPr id="418" name="Shape 418"/>
            <p:cNvCxnSpPr/>
            <p:nvPr/>
          </p:nvCxnSpPr>
          <p:spPr>
            <a:xfrm rot="-5400000">
              <a:off x="1011333289" y="2015338309"/>
              <a:ext cx="936926516" cy="116474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9" name="Shape 419"/>
            <p:cNvCxnSpPr/>
            <p:nvPr/>
          </p:nvCxnSpPr>
          <p:spPr>
            <a:xfrm>
              <a:off x="0" y="915630095"/>
              <a:ext cx="937691745" cy="118040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20" name="Shape 420"/>
            <p:cNvCxnSpPr/>
            <p:nvPr/>
          </p:nvCxnSpPr>
          <p:spPr>
            <a:xfrm rot="5400000">
              <a:off x="534914143" y="914457753"/>
              <a:ext cx="809742077" cy="116523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21" name="Shape 421"/>
            <p:cNvCxnSpPr/>
            <p:nvPr/>
          </p:nvCxnSpPr>
          <p:spPr>
            <a:xfrm flipH="1" rot="10800000">
              <a:off x="937691691" y="729200382"/>
              <a:ext cx="535824354" cy="14867180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22" name="Shape 422"/>
            <p:cNvCxnSpPr/>
            <p:nvPr/>
          </p:nvCxnSpPr>
          <p:spPr>
            <a:xfrm>
              <a:off x="937691691" y="953388501"/>
              <a:ext cx="535824354" cy="11091388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stealth"/>
            </a:ln>
          </p:spPr>
        </p:cxnSp>
        <p:cxnSp>
          <p:nvCxnSpPr>
            <p:cNvPr id="423" name="Shape 423"/>
            <p:cNvCxnSpPr/>
            <p:nvPr/>
          </p:nvCxnSpPr>
          <p:spPr>
            <a:xfrm rot="-5400000">
              <a:off x="606491305" y="1307958877"/>
              <a:ext cx="174242559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24" name="Shape 424"/>
            <p:cNvSpPr txBox="1"/>
            <p:nvPr/>
          </p:nvSpPr>
          <p:spPr>
            <a:xfrm>
              <a:off x="1264209278" y="264305799"/>
              <a:ext cx="401867391" cy="29852400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5" name="Shape 425"/>
            <p:cNvCxnSpPr/>
            <p:nvPr/>
          </p:nvCxnSpPr>
          <p:spPr>
            <a:xfrm rot="-5400000">
              <a:off x="1210589680" y="653692222"/>
              <a:ext cx="538413735" cy="116474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26" name="Shape 426"/>
            <p:cNvCxnSpPr/>
            <p:nvPr/>
          </p:nvCxnSpPr>
          <p:spPr>
            <a:xfrm>
              <a:off x="1209792191" y="2146304217"/>
              <a:ext cx="535824354" cy="117942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27" name="Shape 427"/>
            <p:cNvCxnSpPr/>
            <p:nvPr/>
          </p:nvCxnSpPr>
          <p:spPr>
            <a:xfrm rot="-5400000">
              <a:off x="1034757825" y="141024059"/>
              <a:ext cx="873333384" cy="349569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28" name="Shape 428"/>
            <p:cNvCxnSpPr/>
            <p:nvPr/>
          </p:nvCxnSpPr>
          <p:spPr>
            <a:xfrm>
              <a:off x="1209792191" y="1139818270"/>
              <a:ext cx="535824354" cy="118040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29" name="Shape 429"/>
            <p:cNvCxnSpPr/>
            <p:nvPr/>
          </p:nvCxnSpPr>
          <p:spPr>
            <a:xfrm rot="5400000">
              <a:off x="1342450397" y="1177461986"/>
              <a:ext cx="538415510" cy="7456551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30" name="Shape 430"/>
            <p:cNvCxnSpPr/>
            <p:nvPr/>
          </p:nvCxnSpPr>
          <p:spPr>
            <a:xfrm flipH="1" rot="-5400000">
              <a:off x="1074538751" y="1177461986"/>
              <a:ext cx="538415510" cy="7456551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31" name="Shape 431"/>
            <p:cNvCxnSpPr/>
            <p:nvPr/>
          </p:nvCxnSpPr>
          <p:spPr>
            <a:xfrm>
              <a:off x="1209792191" y="1289670455"/>
              <a:ext cx="53582435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32" name="Shape 432"/>
            <p:cNvCxnSpPr/>
            <p:nvPr/>
          </p:nvCxnSpPr>
          <p:spPr>
            <a:xfrm>
              <a:off x="1477704103" y="1452501807"/>
              <a:ext cx="669779543" cy="117942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33" name="Shape 433"/>
            <p:cNvCxnSpPr/>
            <p:nvPr/>
          </p:nvCxnSpPr>
          <p:spPr>
            <a:xfrm flipH="1" rot="10800000">
              <a:off x="1276769726" y="0"/>
              <a:ext cx="468846735" cy="401177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34" name="Shape 434"/>
            <p:cNvSpPr/>
            <p:nvPr/>
          </p:nvSpPr>
          <p:spPr>
            <a:xfrm flipH="1" rot="10800000">
              <a:off x="1431654444" y="1433622638"/>
              <a:ext cx="159073349" cy="42477586"/>
            </a:xfrm>
            <a:prstGeom prst="ellipse">
              <a:avLst/>
            </a:prstGeom>
            <a:solidFill>
              <a:schemeClr val="dk1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5" name="Shape 435"/>
          <p:cNvSpPr txBox="1"/>
          <p:nvPr/>
        </p:nvSpPr>
        <p:spPr>
          <a:xfrm>
            <a:off x="2082800" y="2184400"/>
            <a:ext cx="1422400" cy="977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6" name="Shape 436"/>
          <p:cNvCxnSpPr/>
          <p:nvPr/>
        </p:nvCxnSpPr>
        <p:spPr>
          <a:xfrm>
            <a:off x="1504950" y="2273300"/>
            <a:ext cx="57785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37" name="Shape 437"/>
          <p:cNvCxnSpPr/>
          <p:nvPr/>
        </p:nvCxnSpPr>
        <p:spPr>
          <a:xfrm>
            <a:off x="1504950" y="2495550"/>
            <a:ext cx="57785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38" name="Shape 438"/>
          <p:cNvCxnSpPr/>
          <p:nvPr/>
        </p:nvCxnSpPr>
        <p:spPr>
          <a:xfrm>
            <a:off x="1504950" y="2984500"/>
            <a:ext cx="57785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39" name="Shape 439"/>
          <p:cNvCxnSpPr/>
          <p:nvPr/>
        </p:nvCxnSpPr>
        <p:spPr>
          <a:xfrm>
            <a:off x="3505200" y="2628900"/>
            <a:ext cx="355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40" name="Shape 440"/>
          <p:cNvCxnSpPr/>
          <p:nvPr/>
        </p:nvCxnSpPr>
        <p:spPr>
          <a:xfrm rot="10800000">
            <a:off x="1504950" y="3695700"/>
            <a:ext cx="12446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41" name="Shape 441"/>
          <p:cNvSpPr txBox="1"/>
          <p:nvPr/>
        </p:nvSpPr>
        <p:spPr>
          <a:xfrm>
            <a:off x="4279900" y="2228850"/>
            <a:ext cx="958850" cy="7556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3817937" y="2424112"/>
            <a:ext cx="87312" cy="406400"/>
          </a:xfrm>
          <a:custGeom>
            <a:pathLst>
              <a:path extrusionOk="0" h="120000" w="120000">
                <a:moveTo>
                  <a:pt x="119999" y="0"/>
                </a:moveTo>
                <a:cubicBezTo>
                  <a:pt x="106666" y="4285"/>
                  <a:pt x="96997" y="9214"/>
                  <a:pt x="80000" y="12857"/>
                </a:cubicBezTo>
                <a:cubicBezTo>
                  <a:pt x="63003" y="16499"/>
                  <a:pt x="35015" y="17406"/>
                  <a:pt x="19999" y="21428"/>
                </a:cubicBezTo>
                <a:cubicBezTo>
                  <a:pt x="6830" y="24956"/>
                  <a:pt x="6666" y="29999"/>
                  <a:pt x="0" y="34285"/>
                </a:cubicBezTo>
                <a:cubicBezTo>
                  <a:pt x="13333" y="49999"/>
                  <a:pt x="20794" y="65995"/>
                  <a:pt x="39999" y="81428"/>
                </a:cubicBezTo>
                <a:cubicBezTo>
                  <a:pt x="47681" y="87601"/>
                  <a:pt x="75783" y="92246"/>
                  <a:pt x="80000" y="98571"/>
                </a:cubicBezTo>
                <a:cubicBezTo>
                  <a:pt x="82982" y="103043"/>
                  <a:pt x="73168" y="107900"/>
                  <a:pt x="59999" y="111428"/>
                </a:cubicBezTo>
                <a:cubicBezTo>
                  <a:pt x="44983" y="115450"/>
                  <a:pt x="0" y="119999"/>
                  <a:pt x="0" y="119999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3905250" y="2406650"/>
            <a:ext cx="87312" cy="406400"/>
          </a:xfrm>
          <a:custGeom>
            <a:pathLst>
              <a:path extrusionOk="0" h="120000" w="120000">
                <a:moveTo>
                  <a:pt x="119999" y="0"/>
                </a:moveTo>
                <a:cubicBezTo>
                  <a:pt x="106666" y="4285"/>
                  <a:pt x="96997" y="9214"/>
                  <a:pt x="80000" y="12857"/>
                </a:cubicBezTo>
                <a:cubicBezTo>
                  <a:pt x="63003" y="16499"/>
                  <a:pt x="35015" y="17406"/>
                  <a:pt x="19999" y="21428"/>
                </a:cubicBezTo>
                <a:cubicBezTo>
                  <a:pt x="6830" y="24956"/>
                  <a:pt x="6666" y="29999"/>
                  <a:pt x="0" y="34285"/>
                </a:cubicBezTo>
                <a:cubicBezTo>
                  <a:pt x="13333" y="49999"/>
                  <a:pt x="20794" y="65995"/>
                  <a:pt x="39999" y="81428"/>
                </a:cubicBezTo>
                <a:cubicBezTo>
                  <a:pt x="47681" y="87601"/>
                  <a:pt x="75783" y="92246"/>
                  <a:pt x="80000" y="98571"/>
                </a:cubicBezTo>
                <a:cubicBezTo>
                  <a:pt x="82982" y="103043"/>
                  <a:pt x="73168" y="107900"/>
                  <a:pt x="59999" y="111428"/>
                </a:cubicBezTo>
                <a:cubicBezTo>
                  <a:pt x="44983" y="115450"/>
                  <a:pt x="0" y="119999"/>
                  <a:pt x="0" y="119999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4" name="Shape 444"/>
          <p:cNvCxnSpPr/>
          <p:nvPr/>
        </p:nvCxnSpPr>
        <p:spPr>
          <a:xfrm>
            <a:off x="3949700" y="2628900"/>
            <a:ext cx="355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45" name="Shape 445"/>
          <p:cNvCxnSpPr/>
          <p:nvPr/>
        </p:nvCxnSpPr>
        <p:spPr>
          <a:xfrm rot="-5400000">
            <a:off x="2483643" y="3428206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stealth"/>
          </a:ln>
        </p:spPr>
      </p:cxnSp>
      <p:sp>
        <p:nvSpPr>
          <p:cNvPr id="446" name="Shape 446"/>
          <p:cNvSpPr txBox="1"/>
          <p:nvPr/>
        </p:nvSpPr>
        <p:spPr>
          <a:xfrm>
            <a:off x="5994400" y="3117850"/>
            <a:ext cx="2667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48" name="Shape 44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idx="1" type="subTitle"/>
          </p:nvPr>
        </p:nvSpPr>
        <p:spPr>
          <a:xfrm>
            <a:off x="533400" y="5334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ТИПОВЕ ИЗВОДИ. ВХОДОВЕ, ИЗХОДИ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Входове – упр. по ток / по напрежение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Изходи – “0”, “1”, Z (H.I.)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Д</a:t>
            </a: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вупосочни.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Мултиплексирани за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адреси и данни в МПС</a:t>
            </a:r>
          </a:p>
        </p:txBody>
      </p:sp>
      <p:grpSp>
        <p:nvGrpSpPr>
          <p:cNvPr id="455" name="Shape 455"/>
          <p:cNvGrpSpPr/>
          <p:nvPr/>
        </p:nvGrpSpPr>
        <p:grpSpPr>
          <a:xfrm>
            <a:off x="5613400" y="1955800"/>
            <a:ext cx="3048000" cy="2047875"/>
            <a:chOff x="5788025" y="1785937"/>
            <a:chExt cx="7616825" cy="5116512"/>
          </a:xfrm>
        </p:grpSpPr>
        <p:sp>
          <p:nvSpPr>
            <p:cNvPr id="456" name="Shape 456"/>
            <p:cNvSpPr txBox="1"/>
            <p:nvPr/>
          </p:nvSpPr>
          <p:spPr>
            <a:xfrm>
              <a:off x="7850187" y="6288087"/>
              <a:ext cx="1389062" cy="614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DIR</a:t>
              </a:r>
            </a:p>
          </p:txBody>
        </p:sp>
        <p:cxnSp>
          <p:nvCxnSpPr>
            <p:cNvPr id="457" name="Shape 457"/>
            <p:cNvCxnSpPr/>
            <p:nvPr/>
          </p:nvCxnSpPr>
          <p:spPr>
            <a:xfrm>
              <a:off x="11239500" y="3548062"/>
              <a:ext cx="21653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8" name="Shape 458"/>
            <p:cNvCxnSpPr/>
            <p:nvPr/>
          </p:nvCxnSpPr>
          <p:spPr>
            <a:xfrm>
              <a:off x="5788025" y="3546475"/>
              <a:ext cx="21907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9" name="Shape 459"/>
            <p:cNvCxnSpPr/>
            <p:nvPr/>
          </p:nvCxnSpPr>
          <p:spPr>
            <a:xfrm>
              <a:off x="11239500" y="2619375"/>
              <a:ext cx="0" cy="2190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0" name="Shape 460"/>
            <p:cNvCxnSpPr/>
            <p:nvPr/>
          </p:nvCxnSpPr>
          <p:spPr>
            <a:xfrm>
              <a:off x="7977187" y="2619375"/>
              <a:ext cx="1587" cy="2190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1" name="Shape 461"/>
            <p:cNvCxnSpPr/>
            <p:nvPr/>
          </p:nvCxnSpPr>
          <p:spPr>
            <a:xfrm>
              <a:off x="7977187" y="2619375"/>
              <a:ext cx="32623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2" name="Shape 462"/>
            <p:cNvCxnSpPr/>
            <p:nvPr/>
          </p:nvCxnSpPr>
          <p:spPr>
            <a:xfrm>
              <a:off x="7977187" y="4810125"/>
              <a:ext cx="32623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3" name="Shape 463"/>
            <p:cNvCxnSpPr/>
            <p:nvPr/>
          </p:nvCxnSpPr>
          <p:spPr>
            <a:xfrm>
              <a:off x="9620250" y="3216275"/>
              <a:ext cx="1587" cy="7127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4" name="Shape 464"/>
            <p:cNvCxnSpPr/>
            <p:nvPr/>
          </p:nvCxnSpPr>
          <p:spPr>
            <a:xfrm>
              <a:off x="7429500" y="3927475"/>
              <a:ext cx="21907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5" name="Shape 465"/>
            <p:cNvCxnSpPr/>
            <p:nvPr/>
          </p:nvCxnSpPr>
          <p:spPr>
            <a:xfrm>
              <a:off x="7429500" y="3954462"/>
              <a:ext cx="0" cy="27368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6" name="Shape 466"/>
            <p:cNvCxnSpPr/>
            <p:nvPr/>
          </p:nvCxnSpPr>
          <p:spPr>
            <a:xfrm>
              <a:off x="7429500" y="6000750"/>
              <a:ext cx="21907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7" name="Shape 467"/>
            <p:cNvCxnSpPr/>
            <p:nvPr/>
          </p:nvCxnSpPr>
          <p:spPr>
            <a:xfrm>
              <a:off x="9620250" y="5289550"/>
              <a:ext cx="1587" cy="7127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68" name="Shape 468"/>
            <p:cNvSpPr/>
            <p:nvPr/>
          </p:nvSpPr>
          <p:spPr>
            <a:xfrm rot="-5400000">
              <a:off x="8785225" y="4024312"/>
              <a:ext cx="1765300" cy="1571625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Shape 469"/>
            <p:cNvSpPr/>
            <p:nvPr/>
          </p:nvSpPr>
          <p:spPr>
            <a:xfrm rot="5400000">
              <a:off x="8787606" y="1880393"/>
              <a:ext cx="1760537" cy="1571625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10429875" y="2524125"/>
              <a:ext cx="225425" cy="261937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Shape 471"/>
            <p:cNvSpPr/>
            <p:nvPr/>
          </p:nvSpPr>
          <p:spPr>
            <a:xfrm rot="10800000">
              <a:off x="8656637" y="4665662"/>
              <a:ext cx="225425" cy="261937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 rot="10800000">
              <a:off x="9501187" y="3117850"/>
              <a:ext cx="225425" cy="261937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 rot="10800000">
              <a:off x="7850187" y="3427412"/>
              <a:ext cx="225425" cy="169862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Shape 474"/>
            <p:cNvSpPr/>
            <p:nvPr/>
          </p:nvSpPr>
          <p:spPr>
            <a:xfrm rot="10800000">
              <a:off x="11120437" y="3475037"/>
              <a:ext cx="225425" cy="166687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 rot="10800000">
              <a:off x="7335837" y="5930900"/>
              <a:ext cx="225425" cy="166687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Shape 476"/>
          <p:cNvGrpSpPr/>
          <p:nvPr/>
        </p:nvGrpSpPr>
        <p:grpSpPr>
          <a:xfrm>
            <a:off x="4375150" y="4224337"/>
            <a:ext cx="3716337" cy="2000251"/>
            <a:chOff x="2576512" y="7837487"/>
            <a:chExt cx="6415087" cy="4354513"/>
          </a:xfrm>
        </p:grpSpPr>
        <p:sp>
          <p:nvSpPr>
            <p:cNvPr id="477" name="Shape 477"/>
            <p:cNvSpPr txBox="1"/>
            <p:nvPr/>
          </p:nvSpPr>
          <p:spPr>
            <a:xfrm>
              <a:off x="2576512" y="7837487"/>
              <a:ext cx="2000250" cy="3221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АDDRESS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</a:t>
              </a:r>
            </a:p>
          </p:txBody>
        </p:sp>
        <p:sp>
          <p:nvSpPr>
            <p:cNvPr id="478" name="Shape 478"/>
            <p:cNvSpPr txBox="1"/>
            <p:nvPr/>
          </p:nvSpPr>
          <p:spPr>
            <a:xfrm>
              <a:off x="6762750" y="11144250"/>
              <a:ext cx="1089025" cy="1047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0/1</a:t>
              </a:r>
            </a:p>
          </p:txBody>
        </p:sp>
        <p:sp>
          <p:nvSpPr>
            <p:cNvPr id="479" name="Shape 479"/>
            <p:cNvSpPr txBox="1"/>
            <p:nvPr/>
          </p:nvSpPr>
          <p:spPr>
            <a:xfrm>
              <a:off x="5788025" y="8113712"/>
              <a:ext cx="1773237" cy="27447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MUX</a:t>
              </a:r>
            </a:p>
          </p:txBody>
        </p:sp>
        <p:sp>
          <p:nvSpPr>
            <p:cNvPr id="480" name="Shape 480"/>
            <p:cNvSpPr/>
            <p:nvPr/>
          </p:nvSpPr>
          <p:spPr>
            <a:xfrm>
              <a:off x="4357687" y="8572500"/>
              <a:ext cx="1430337" cy="52387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4357687" y="9858375"/>
              <a:ext cx="1430337" cy="52387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7561262" y="9096375"/>
              <a:ext cx="1430337" cy="52387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3" name="Shape 483"/>
            <p:cNvCxnSpPr/>
            <p:nvPr/>
          </p:nvCxnSpPr>
          <p:spPr>
            <a:xfrm>
              <a:off x="6572250" y="10858500"/>
              <a:ext cx="0" cy="1143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cxnSp>
        <p:nvCxnSpPr>
          <p:cNvPr id="484" name="Shape 484"/>
          <p:cNvCxnSpPr/>
          <p:nvPr/>
        </p:nvCxnSpPr>
        <p:spPr>
          <a:xfrm flipH="1">
            <a:off x="6794500" y="2540000"/>
            <a:ext cx="1066800" cy="755700"/>
          </a:xfrm>
          <a:prstGeom prst="curvedConnector3">
            <a:avLst>
              <a:gd fmla="val 108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485" name="Shape 485"/>
          <p:cNvCxnSpPr/>
          <p:nvPr/>
        </p:nvCxnSpPr>
        <p:spPr>
          <a:xfrm>
            <a:off x="6550025" y="1449387"/>
            <a:ext cx="1130400" cy="514500"/>
          </a:xfrm>
          <a:prstGeom prst="curvedConnector3">
            <a:avLst>
              <a:gd fmla="val 8712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stealth"/>
          </a:ln>
        </p:spPr>
      </p:cxnSp>
      <p:sp>
        <p:nvSpPr>
          <p:cNvPr id="486" name="Shape 48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7" name="Shape 48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idx="1" type="subTitle"/>
          </p:nvPr>
        </p:nvSpPr>
        <p:spPr>
          <a:xfrm>
            <a:off x="533400" y="533400"/>
            <a:ext cx="835025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НИВА, TTL СЪВМЕСТИМОСТ</a:t>
            </a:r>
          </a:p>
          <a:p>
            <a:pPr indent="0" lvl="0" marL="0" marR="0" rtl="0" algn="l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Технология	ниско ниво U</a:t>
            </a:r>
            <a:r>
              <a:rPr b="1" baseline="30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</a:t>
            </a: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високо ниво U</a:t>
            </a:r>
            <a:r>
              <a:rPr b="1" baseline="30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</a:t>
            </a: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захр. източник</a:t>
            </a:r>
          </a:p>
          <a:p>
            <a:pPr indent="0" lvl="0" marL="0" marR="0" rtl="0" algn="l">
              <a:lnSpc>
                <a:spcPct val="14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CMOS		0V  до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/2 	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/2  до 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 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захр.напрежение</a:t>
            </a:r>
          </a:p>
          <a:p>
            <a:pPr indent="0" lvl="0" marL="0" marR="0" rtl="0" algn="l">
              <a:lnSpc>
                <a:spcPct val="14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		0V  до 0.8V 	     2V  до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 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= 4.75V до 5.25V </a:t>
            </a:r>
          </a:p>
          <a:p>
            <a:pPr indent="0" lvl="0" marL="0" marR="0" rtl="0" algn="l">
              <a:lnSpc>
                <a:spcPct val="14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ECL 		-1.175V до -V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EE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0.75V  до 0V	 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EE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= -5.2V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=GND</a:t>
            </a: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Входни и изходни нива, прагови напрежения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</a:t>
            </a:r>
            <a:r>
              <a:rPr b="1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b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</a:t>
            </a:r>
            <a:r>
              <a:rPr b="1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IH     </a:t>
            </a: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</a:t>
            </a:r>
            <a:r>
              <a:rPr b="1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IL</a:t>
            </a:r>
            <a:b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</a:t>
            </a:r>
            <a:r>
              <a:rPr b="1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OL     </a:t>
            </a: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</a:t>
            </a:r>
            <a:r>
              <a:rPr b="1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OH</a:t>
            </a:r>
            <a:b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</a:t>
            </a:r>
            <a:r>
              <a:rPr b="1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съвместимост при CMOS ИС: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- по отношение на входовете: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IL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≤ 0.8V,  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IH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≥ 2.0V</a:t>
            </a: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- по отношение на изходите:  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ОL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≤ 0.4V, 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ОH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≥ 2.4V.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95" name="Shape 49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idx="1" type="subTitle"/>
          </p:nvPr>
        </p:nvSpPr>
        <p:spPr>
          <a:xfrm>
            <a:off x="469900" y="895350"/>
            <a:ext cx="9307512" cy="55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Фамилии ИС с  НСИ/ССИ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(TTL  съвместими), с общо предназначение: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bg-BG" sz="1600" u="sng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схеми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(</a:t>
            </a: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74xx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 True TTL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74L   	Low power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74S    	Schottky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74H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	High speed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74LS 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	Low power Schottky       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74AS   	Advanced Schottky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74ALS 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Advanced Low power –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	Schottky       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74F(AST)  Fast (Advanced Schottky)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</a:t>
            </a:r>
            <a:r>
              <a:rPr b="1" i="0" lang="bg-BG" sz="1600" u="sng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CMOS схеми</a:t>
            </a:r>
            <a:r>
              <a:rPr b="0" i="0" lang="bg-BG" sz="1600" u="sng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</a:t>
            </a: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74C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CMOS (различни Vcc нива)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74HC (U)  High speed  CMOS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(небуферирани изходи)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74HCT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High speed CMOS - TTL inputs   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74AHC   Advanced High speed - CMOS       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74AHCT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Advanced High speed - CMOS –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TTL inputs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74FCT (-A)  Fast - CMOS - TTL inputs 	(различна скорост)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74AC      Advanced - CMOS                    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74ACT    Advanced - CMOS - TTL inputs      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74FACT  AC, ACT (Q) series             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74ACQ   Advanced CMOS - Quiet outputs        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74ACTQ Advanced - CMOS - TTL inputs 	Quiet outputs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03" name="Shape 50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idx="1" type="subTitle"/>
          </p:nvPr>
        </p:nvSpPr>
        <p:spPr>
          <a:xfrm>
            <a:off x="487362" y="785812"/>
            <a:ext cx="8278812" cy="5614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Драйвери за линии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(Bus Driver Families)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rgbClr val="7F7F7F"/>
              </a:buClr>
              <a:buSzPct val="102642"/>
              <a:buFont typeface="Arial"/>
              <a:buNone/>
            </a:pPr>
            <a:r>
              <a:t/>
            </a:r>
            <a:endParaRPr b="0" i="0" sz="1437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74ABT</a:t>
            </a: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Advanced - BiCMOS     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74ABTE   ABT- Enhanced Transceiver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	   Logic   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74ABTH   Advanced BiCMOS– bus Hold 		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74BCT</a:t>
            </a: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BiCMOS - TTL inputs           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74BTL     Backplane-Transceiver- Logic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74GTL    Gunning - Transceiver - Logic  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74GTLP  GTL Plus                   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rgbClr val="7F7F7F"/>
              </a:buClr>
              <a:buSzPct val="102642"/>
              <a:buFont typeface="Arial"/>
              <a:buNone/>
            </a:pPr>
            <a:r>
              <a:t/>
            </a:r>
            <a:endParaRPr b="0" i="0" sz="1437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Нисковолтови фамилии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(Low Voltage Families)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rgbClr val="7F7F7F"/>
              </a:buClr>
              <a:buSzPct val="102642"/>
              <a:buFont typeface="Arial"/>
              <a:buNone/>
            </a:pPr>
            <a:r>
              <a:t/>
            </a:r>
            <a:endParaRPr b="0" i="0" sz="1437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74ALB  Advanced  Low Voltage BiCMOS    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74LV</a:t>
            </a: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(U)  Low – Voltage	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 (небуферирани изходи)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74LVC (R) (U)   LV - CMOS (damping 	резистор, небуферирани 	изходи)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74LVCH Low Voltage- CMOS - bus Hold    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74ALVC</a:t>
            </a: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Advanced Low-Voltage- CMOS    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74LVT (R) (U)   LV - (damping 	резистор, небуферирани 	изходи</a:t>
            </a:r>
            <a:r>
              <a:rPr b="0" i="0" lang="bg-BG" sz="143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74LVTZ</a:t>
            </a: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Low-Voltage- TTL- H.I.power-up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74ALVC (R)  ALV - CMOS (bus Hold) 	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(damping резистор)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74ALVCH   Advanced– Low-Voltage - 	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CMOS - bus Hold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74LCX    LV - CMOS (Vcc=3V &amp; 5V)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74VCX    LV - CMOS (Vcc=1.8V&amp; 3.6V)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rgbClr val="7F7F7F"/>
              </a:buClr>
              <a:buSzPct val="102642"/>
              <a:buFont typeface="Arial"/>
              <a:buNone/>
            </a:pPr>
            <a:r>
              <a:t/>
            </a:r>
            <a:endParaRPr b="0" i="0" sz="1437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4000       True CMOS (не -TTL нива</a:t>
            </a:r>
            <a:r>
              <a:rPr b="0" i="0" lang="bg-BG" sz="175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7F7F7F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7F7F7F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7F7F7F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7F7F7F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7F7F7F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7F7F7F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7F7F7F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7F7F7F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3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 (Dual In-line Package)</a:t>
            </a:r>
            <a:r>
              <a:rPr b="0" i="1" lang="bg-BG" sz="143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други DIP: CDIP, PDIP, SDIP;……,IP, QP</a:t>
            </a:r>
          </a:p>
        </p:txBody>
      </p:sp>
      <p:pic>
        <p:nvPicPr>
          <p:cNvPr descr="450-00500-1.jpg" id="510" name="Shape 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0950" y="3384550"/>
            <a:ext cx="3006725" cy="22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12" name="Shape 51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