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9144000" cy="6858000"/>
  <p:embeddedFontLst>
    <p:embeddedFont>
      <p:font typeface="Palatino Linotype"/>
      <p:regular r:id="rId26"/>
      <p:bold r:id="rId27"/>
      <p:italic r:id="rId28"/>
      <p:boldItalic r:id="rId29"/>
    </p:embeddedFont>
    <p:embeddedFont>
      <p:font typeface="Rambla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5D083C-327D-41C2-9E89-47EC46BC15B8}">
  <a:tblStyle styleId="{D65D083C-327D-41C2-9E89-47EC46BC15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alatinoLinotype-regular.fntdata"/><Relationship Id="rId25" Type="http://schemas.openxmlformats.org/officeDocument/2006/relationships/slide" Target="slides/slide19.xml"/><Relationship Id="rId28" Type="http://schemas.openxmlformats.org/officeDocument/2006/relationships/font" Target="fonts/PalatinoLinotype-italic.fntdata"/><Relationship Id="rId27" Type="http://schemas.openxmlformats.org/officeDocument/2006/relationships/font" Target="fonts/PalatinoLinotyp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alatinoLinotyp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mbla-bold.fntdata"/><Relationship Id="rId30" Type="http://schemas.openxmlformats.org/officeDocument/2006/relationships/font" Target="fonts/Rambla-regular.fntdata"/><Relationship Id="rId11" Type="http://schemas.openxmlformats.org/officeDocument/2006/relationships/slide" Target="slides/slide5.xml"/><Relationship Id="rId33" Type="http://schemas.openxmlformats.org/officeDocument/2006/relationships/font" Target="fonts/Rambla-boldItalic.fntdata"/><Relationship Id="rId10" Type="http://schemas.openxmlformats.org/officeDocument/2006/relationships/slide" Target="slides/slide4.xml"/><Relationship Id="rId32" Type="http://schemas.openxmlformats.org/officeDocument/2006/relationships/font" Target="fonts/Rambla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5" name="Shape 415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Shape 41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02" name="Shape 102"/>
          <p:cNvSpPr txBox="1"/>
          <p:nvPr>
            <p:ph idx="4294967295" type="subTitle"/>
          </p:nvPr>
        </p:nvSpPr>
        <p:spPr>
          <a:xfrm>
            <a:off x="752475" y="6858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4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Полупроводникови памети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Класификация и параметри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Последователни памети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Асоциативни памети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32" name="Shape 232"/>
          <p:cNvSpPr txBox="1"/>
          <p:nvPr>
            <p:ph idx="4294967295" type="subTitle"/>
          </p:nvPr>
        </p:nvSpPr>
        <p:spPr>
          <a:xfrm>
            <a:off x="914400" y="5334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DRAM (dynamic random access memories, динамични RAM):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висока плътност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разполагане на елементите;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най-ниска цена на 1 bit информация;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относително невисоко бързодействие;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най-голям ръст на производство през последните 30 години;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най-висок общ обем от всички ПП;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SRAM (static random access memories, статични RAM):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с около 10 пъти по-ниска плътност на ЗК в чипа от DRAM;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ниска статична консумация;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</a:t>
            </a:r>
            <a:r>
              <a:rPr b="1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високо бързодействие (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малко време на достъп до ЗК);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облекчен достъп (опростена схемотехника на схемите за достъп).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NVM (nonvolatile memories) – памети с неразрушима информация (при прекъсване на захранването запазва информацията). 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EPROM…1970 (вследствие изобретяването на технология с “плаващ”poly-Si гейт), още UVPROM;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EEPROM (electrically erasable PROM, E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PROM) – позволяват директно   on-circuit програмиране на паметта;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Flash памети – електрически програмируеми памети (на база EEPROM), където цели области от паметта могат да бъдат изтривани едновременно. Бърз ръст на производство и обеми от 8 до 512 МВ.</a:t>
            </a: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4" name="Shape 2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41" name="Shape 241"/>
          <p:cNvSpPr txBox="1"/>
          <p:nvPr/>
        </p:nvSpPr>
        <p:spPr>
          <a:xfrm>
            <a:off x="744537" y="762000"/>
            <a:ext cx="7543800" cy="55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ПАМЕТ С ПРОИЗВОЛЕН ДОСТЪП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42" name="Shape 242"/>
          <p:cNvGrpSpPr/>
          <p:nvPr/>
        </p:nvGrpSpPr>
        <p:grpSpPr>
          <a:xfrm>
            <a:off x="914400" y="1447800"/>
            <a:ext cx="7467600" cy="4710112"/>
            <a:chOff x="3738562" y="7612062"/>
            <a:chExt cx="14371637" cy="9869488"/>
          </a:xfrm>
        </p:grpSpPr>
        <p:sp>
          <p:nvSpPr>
            <p:cNvPr id="243" name="Shape 243"/>
            <p:cNvSpPr txBox="1"/>
            <p:nvPr/>
          </p:nvSpPr>
          <p:spPr>
            <a:xfrm>
              <a:off x="5548312" y="8582025"/>
              <a:ext cx="9925050" cy="720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7970837" y="9637712"/>
              <a:ext cx="3673475" cy="34401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Запомняща среда (матрица)</a:t>
              </a:r>
            </a:p>
          </p:txBody>
        </p:sp>
        <p:cxnSp>
          <p:nvCxnSpPr>
            <p:cNvPr id="245" name="Shape 245"/>
            <p:cNvCxnSpPr/>
            <p:nvPr/>
          </p:nvCxnSpPr>
          <p:spPr>
            <a:xfrm>
              <a:off x="8786812" y="11161712"/>
              <a:ext cx="1587" cy="1738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6" name="Shape 246"/>
            <p:cNvCxnSpPr/>
            <p:nvPr/>
          </p:nvCxnSpPr>
          <p:spPr>
            <a:xfrm>
              <a:off x="9167812" y="11137900"/>
              <a:ext cx="0" cy="1809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9548812" y="11114087"/>
              <a:ext cx="0" cy="27384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8" name="Shape 248"/>
            <p:cNvCxnSpPr/>
            <p:nvPr/>
          </p:nvCxnSpPr>
          <p:spPr>
            <a:xfrm>
              <a:off x="9929812" y="11161712"/>
              <a:ext cx="0" cy="185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9" name="Shape 249"/>
            <p:cNvCxnSpPr/>
            <p:nvPr/>
          </p:nvCxnSpPr>
          <p:spPr>
            <a:xfrm>
              <a:off x="10310812" y="11256962"/>
              <a:ext cx="0" cy="1643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8358187" y="11710987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7524750" y="12112625"/>
              <a:ext cx="3357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8405812" y="12471400"/>
              <a:ext cx="23098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53" name="Shape 253"/>
            <p:cNvSpPr/>
            <p:nvPr/>
          </p:nvSpPr>
          <p:spPr>
            <a:xfrm rot="-5400000">
              <a:off x="9263062" y="14293850"/>
              <a:ext cx="881062" cy="59531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9554753" y="14299803"/>
              <a:ext cx="297656" cy="732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5942012" y="15001875"/>
              <a:ext cx="3940175" cy="357187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3813175" y="13171487"/>
              <a:ext cx="4030662" cy="344487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 txBox="1"/>
            <p:nvPr/>
          </p:nvSpPr>
          <p:spPr>
            <a:xfrm rot="10800000">
              <a:off x="5791918" y="11328387"/>
              <a:ext cx="73176" cy="4029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3738562" y="9620250"/>
              <a:ext cx="1466850" cy="4357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N+M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пълен адрес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0715625" y="14522450"/>
              <a:ext cx="4071937" cy="85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управление</a:t>
              </a:r>
            </a:p>
          </p:txBody>
        </p:sp>
        <p:cxnSp>
          <p:nvCxnSpPr>
            <p:cNvPr id="260" name="Shape 260"/>
            <p:cNvCxnSpPr/>
            <p:nvPr/>
          </p:nvCxnSpPr>
          <p:spPr>
            <a:xfrm flipH="1" rot="10800000">
              <a:off x="11644312" y="15379700"/>
              <a:ext cx="1587" cy="1384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1" name="Shape 261"/>
            <p:cNvCxnSpPr/>
            <p:nvPr/>
          </p:nvCxnSpPr>
          <p:spPr>
            <a:xfrm flipH="1" rot="10800000">
              <a:off x="12668250" y="15332075"/>
              <a:ext cx="1587" cy="2146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7620000" y="16764000"/>
              <a:ext cx="4048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7620000" y="17478375"/>
              <a:ext cx="5048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4" name="Shape 264"/>
            <p:cNvSpPr txBox="1"/>
            <p:nvPr/>
          </p:nvSpPr>
          <p:spPr>
            <a:xfrm>
              <a:off x="7905750" y="16057563"/>
              <a:ext cx="3048000" cy="59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чет./зап. (R/W)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7526337" y="16935450"/>
              <a:ext cx="3998912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избор схема (CS)</a:t>
              </a:r>
            </a:p>
          </p:txBody>
        </p:sp>
        <p:cxnSp>
          <p:nvCxnSpPr>
            <p:cNvPr id="266" name="Shape 266"/>
            <p:cNvCxnSpPr/>
            <p:nvPr/>
          </p:nvCxnSpPr>
          <p:spPr>
            <a:xfrm>
              <a:off x="7524750" y="10137775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7524750" y="10518775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8" name="Shape 268"/>
            <p:cNvCxnSpPr/>
            <p:nvPr/>
          </p:nvCxnSpPr>
          <p:spPr>
            <a:xfrm>
              <a:off x="7596187" y="12668250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9" name="Shape 269"/>
            <p:cNvCxnSpPr/>
            <p:nvPr/>
          </p:nvCxnSpPr>
          <p:spPr>
            <a:xfrm>
              <a:off x="8382000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0" name="Shape 270"/>
            <p:cNvCxnSpPr/>
            <p:nvPr/>
          </p:nvCxnSpPr>
          <p:spPr>
            <a:xfrm>
              <a:off x="10691812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1" name="Shape 271"/>
            <p:cNvCxnSpPr/>
            <p:nvPr/>
          </p:nvCxnSpPr>
          <p:spPr>
            <a:xfrm>
              <a:off x="11072812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 flipH="1" rot="10800000">
              <a:off x="13669963" y="15355887"/>
              <a:ext cx="3175" cy="1476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73" name="Shape 273"/>
            <p:cNvSpPr/>
            <p:nvPr/>
          </p:nvSpPr>
          <p:spPr>
            <a:xfrm>
              <a:off x="9405937" y="11947525"/>
              <a:ext cx="311150" cy="23812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4762500" y="10853737"/>
              <a:ext cx="1976437" cy="595312"/>
            </a:xfrm>
            <a:prstGeom prst="rightArrow">
              <a:avLst>
                <a:gd fmla="val 18165" name="adj1"/>
                <a:gd fmla="val 455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 rot="-5400000">
              <a:off x="12540457" y="10951369"/>
              <a:ext cx="3678237" cy="8445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I/O  буфери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 rot="5400000">
              <a:off x="5225256" y="10705306"/>
              <a:ext cx="3884612" cy="857250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 txBox="1"/>
            <p:nvPr/>
          </p:nvSpPr>
          <p:spPr>
            <a:xfrm rot="10800000">
              <a:off x="6738931" y="9968542"/>
              <a:ext cx="857250" cy="233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762875" y="13425488"/>
              <a:ext cx="4000500" cy="701675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7167562" y="7897812"/>
              <a:ext cx="5453062" cy="714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Дума (Word) с дължина L</a:t>
              </a:r>
            </a:p>
          </p:txBody>
        </p:sp>
        <p:sp>
          <p:nvSpPr>
            <p:cNvPr id="280" name="Shape 280"/>
            <p:cNvSpPr/>
            <p:nvPr/>
          </p:nvSpPr>
          <p:spPr>
            <a:xfrm rot="5400000">
              <a:off x="9536112" y="7551737"/>
              <a:ext cx="573087" cy="3119437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 txBox="1"/>
            <p:nvPr/>
          </p:nvSpPr>
          <p:spPr>
            <a:xfrm rot="10800000">
              <a:off x="8276912" y="9195370"/>
              <a:ext cx="3091463" cy="202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 txBox="1"/>
            <p:nvPr/>
          </p:nvSpPr>
          <p:spPr>
            <a:xfrm rot="-5400000">
              <a:off x="6068218" y="10640218"/>
              <a:ext cx="2414587" cy="130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  pедoове</a:t>
              </a: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8501062" y="13449300"/>
              <a:ext cx="2571750" cy="59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ДШ колони</a:t>
              </a: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13563600" y="7612062"/>
              <a:ext cx="2476500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      DL</a:t>
              </a:r>
            </a:p>
          </p:txBody>
        </p:sp>
        <p:cxnSp>
          <p:nvCxnSpPr>
            <p:cNvPr id="285" name="Shape 285"/>
            <p:cNvCxnSpPr/>
            <p:nvPr/>
          </p:nvCxnSpPr>
          <p:spPr>
            <a:xfrm rot="10800000">
              <a:off x="14401800" y="13196886"/>
              <a:ext cx="0" cy="13255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86" name="Shape 286"/>
            <p:cNvSpPr txBox="1"/>
            <p:nvPr/>
          </p:nvSpPr>
          <p:spPr>
            <a:xfrm>
              <a:off x="8667750" y="14235113"/>
              <a:ext cx="619125" cy="66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</a:t>
              </a: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5894387" y="10185400"/>
              <a:ext cx="619125" cy="66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12025312" y="10077451"/>
              <a:ext cx="573087" cy="3119437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12574587" y="10637837"/>
              <a:ext cx="1474787" cy="1619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baseline="30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 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ЗК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(Cells)</a:t>
              </a:r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14038263" y="16103600"/>
              <a:ext cx="4071937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разр.изходи (OE)</a:t>
              </a:r>
            </a:p>
          </p:txBody>
        </p:sp>
        <p:cxnSp>
          <p:nvCxnSpPr>
            <p:cNvPr id="291" name="Shape 291"/>
            <p:cNvCxnSpPr/>
            <p:nvPr/>
          </p:nvCxnSpPr>
          <p:spPr>
            <a:xfrm>
              <a:off x="13668375" y="16832263"/>
              <a:ext cx="3548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2" name="Shape 292"/>
            <p:cNvCxnSpPr/>
            <p:nvPr/>
          </p:nvCxnSpPr>
          <p:spPr>
            <a:xfrm rot="5400000">
              <a:off x="10006806" y="8231981"/>
              <a:ext cx="4010025" cy="3643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3" name="Shape 293"/>
            <p:cNvCxnSpPr/>
            <p:nvPr/>
          </p:nvCxnSpPr>
          <p:spPr>
            <a:xfrm rot="5400000">
              <a:off x="9444036" y="8202612"/>
              <a:ext cx="5307012" cy="4986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10715625" y="16889413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Shape 295"/>
            <p:cNvCxnSpPr/>
            <p:nvPr/>
          </p:nvCxnSpPr>
          <p:spPr>
            <a:xfrm>
              <a:off x="16930688" y="16057563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6" name="Shape 296"/>
            <p:cNvSpPr/>
            <p:nvPr/>
          </p:nvSpPr>
          <p:spPr>
            <a:xfrm>
              <a:off x="14787563" y="10975975"/>
              <a:ext cx="2286000" cy="661987"/>
            </a:xfrm>
            <a:prstGeom prst="leftRightArrow">
              <a:avLst>
                <a:gd fmla="val 3195" name="adj1"/>
                <a:gd fmla="val 5387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7" name="Shape 297"/>
            <p:cNvCxnSpPr/>
            <p:nvPr/>
          </p:nvCxnSpPr>
          <p:spPr>
            <a:xfrm>
              <a:off x="11644312" y="9953625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11668125" y="10358437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9" name="Shape 299"/>
            <p:cNvCxnSpPr/>
            <p:nvPr/>
          </p:nvCxnSpPr>
          <p:spPr>
            <a:xfrm>
              <a:off x="11644312" y="12668250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0" name="Shape 300"/>
            <p:cNvSpPr txBox="1"/>
            <p:nvPr/>
          </p:nvSpPr>
          <p:spPr>
            <a:xfrm>
              <a:off x="15401925" y="10334625"/>
              <a:ext cx="2124075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 (данни)</a:t>
              </a:r>
            </a:p>
          </p:txBody>
        </p:sp>
      </p:grpSp>
      <p:cxnSp>
        <p:nvCxnSpPr>
          <p:cNvPr id="301" name="Shape 301"/>
          <p:cNvCxnSpPr/>
          <p:nvPr/>
        </p:nvCxnSpPr>
        <p:spPr>
          <a:xfrm>
            <a:off x="4419600" y="5410200"/>
            <a:ext cx="1952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02" name="Shape 3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3" name="Shape 3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10" name="Shape 310"/>
          <p:cNvSpPr txBox="1"/>
          <p:nvPr>
            <p:ph idx="4294967295" type="subTitle"/>
          </p:nvPr>
        </p:nvSpPr>
        <p:spPr>
          <a:xfrm>
            <a:off x="914400" y="5334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Запомняща среда – на база тригери (SRAM) или други специфични транзисторни структури (DRAM);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Адресни шини: А</a:t>
            </a:r>
            <a:r>
              <a:rPr b="0" baseline="-2500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N+M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адресират 2</a:t>
            </a:r>
            <a:r>
              <a:rPr b="0" baseline="3000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ЗК  с дължина на думата L.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 - част от адресните шини за адресиране на конкретен ЗЕ.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Ако имаме 1024 (2</a:t>
            </a:r>
            <a:r>
              <a:rPr b="0" baseline="3000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ЗК, то за адресирането им са необходими N=10;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нарастване обема на паметта (броят АШ е ограничен) :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последователно подаване на 2 или повече такта, мултиплексирано – напр.   при n=20 първи такт А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(1-ви такт), А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19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(2-ри такт);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RAM със сериен адрес (с допълнителен регистър само през 1 АШ).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CS (chip select) – избор на схема (избрана при ниско ниво CS=0);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R/W (read/write) – четене запис (при R/W=0 – запис), още – WE (write enable);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ОЕ (output enable) – разрешен/забранен изход;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1412875" y="4421187"/>
            <a:ext cx="27463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12" name="Shape 312"/>
          <p:cNvCxnSpPr/>
          <p:nvPr/>
        </p:nvCxnSpPr>
        <p:spPr>
          <a:xfrm>
            <a:off x="1687512" y="5021262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13" name="Shape 313"/>
          <p:cNvCxnSpPr/>
          <p:nvPr/>
        </p:nvCxnSpPr>
        <p:spPr>
          <a:xfrm>
            <a:off x="1412875" y="5638800"/>
            <a:ext cx="27463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14" name="Shape 314"/>
          <p:cNvCxnSpPr/>
          <p:nvPr/>
        </p:nvCxnSpPr>
        <p:spPr>
          <a:xfrm>
            <a:off x="6286500" y="5002212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315" name="Shape 31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6" name="Shape 31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23" name="Shape 323"/>
          <p:cNvSpPr txBox="1"/>
          <p:nvPr>
            <p:ph idx="4294967295" type="subTitle"/>
          </p:nvPr>
        </p:nvSpPr>
        <p:spPr>
          <a:xfrm>
            <a:off x="685800" y="534987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СХЕМА НА ЗАПОМНЯЩА КЛЕТКА СРЕДА (ЗК)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2462212"/>
            <a:ext cx="4083050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2387600"/>
            <a:ext cx="5367337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701675" y="1522412"/>
            <a:ext cx="769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DRAM  (1-T ЗК)		       SRAM CMOS (6-T  ЗК)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8" name="Shape 32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35" name="Shape 335"/>
          <p:cNvSpPr txBox="1"/>
          <p:nvPr>
            <p:ph idx="4294967295" type="subTitle"/>
          </p:nvPr>
        </p:nvSpPr>
        <p:spPr>
          <a:xfrm>
            <a:off x="455612" y="50165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ПАМЕТИ С ПОСЛЕДОВАТЕЛЕН ДОСТЪП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Паметите биват още: адресни и безадресни.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Безадресни</a:t>
            </a:r>
            <a:r>
              <a:rPr b="0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конкретен механизъм (FIFO, LIFO) или признак (асоциативни)за достъп без конкретен адрес;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FIFO (First-In First-Out)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първи “влязъл” първи излязъл. При първи тях се чете първия бит записана информация. </a:t>
            </a:r>
            <a:r>
              <a:rPr b="0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“Кюнец”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336" name="Shape 336"/>
          <p:cNvGrpSpPr/>
          <p:nvPr/>
        </p:nvGrpSpPr>
        <p:grpSpPr>
          <a:xfrm>
            <a:off x="2209800" y="5029200"/>
            <a:ext cx="4876799" cy="1219200"/>
            <a:chOff x="5026025" y="7167562"/>
            <a:chExt cx="6022974" cy="2833687"/>
          </a:xfrm>
        </p:grpSpPr>
        <p:sp>
          <p:nvSpPr>
            <p:cNvPr id="337" name="Shape 337"/>
            <p:cNvSpPr txBox="1"/>
            <p:nvPr/>
          </p:nvSpPr>
          <p:spPr>
            <a:xfrm>
              <a:off x="6738937" y="7167562"/>
              <a:ext cx="2619375" cy="17383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FIFO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5048250" y="8053387"/>
              <a:ext cx="1690687" cy="328612"/>
            </a:xfrm>
            <a:prstGeom prst="rightArrow">
              <a:avLst>
                <a:gd fmla="val 18213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9358312" y="8053387"/>
              <a:ext cx="1690687" cy="352425"/>
            </a:xfrm>
            <a:prstGeom prst="rightArrow">
              <a:avLst>
                <a:gd fmla="val 17967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5026025" y="7216775"/>
              <a:ext cx="1427162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9478962" y="7216775"/>
              <a:ext cx="1427162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четене</a:t>
              </a:r>
            </a:p>
          </p:txBody>
        </p:sp>
        <p:cxnSp>
          <p:nvCxnSpPr>
            <p:cNvPr id="342" name="Shape 342"/>
            <p:cNvCxnSpPr/>
            <p:nvPr/>
          </p:nvCxnSpPr>
          <p:spPr>
            <a:xfrm flipH="1" rot="10800000">
              <a:off x="7153275" y="8905875"/>
              <a:ext cx="1587" cy="928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43" name="Shape 343"/>
            <p:cNvSpPr txBox="1"/>
            <p:nvPr/>
          </p:nvSpPr>
          <p:spPr>
            <a:xfrm>
              <a:off x="7305675" y="9469437"/>
              <a:ext cx="2735262" cy="531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        CLK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44" name="Shape 344"/>
            <p:cNvCxnSpPr/>
            <p:nvPr/>
          </p:nvCxnSpPr>
          <p:spPr>
            <a:xfrm>
              <a:off x="7621587" y="9455150"/>
              <a:ext cx="379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45" name="Shape 345"/>
          <p:cNvGrpSpPr/>
          <p:nvPr/>
        </p:nvGrpSpPr>
        <p:grpSpPr>
          <a:xfrm>
            <a:off x="1676400" y="2286000"/>
            <a:ext cx="5219700" cy="1581150"/>
            <a:chOff x="3617912" y="14455775"/>
            <a:chExt cx="13050837" cy="3952875"/>
          </a:xfrm>
        </p:grpSpPr>
        <p:cxnSp>
          <p:nvCxnSpPr>
            <p:cNvPr id="346" name="Shape 346"/>
            <p:cNvCxnSpPr/>
            <p:nvPr/>
          </p:nvCxnSpPr>
          <p:spPr>
            <a:xfrm flipH="1" rot="10800000">
              <a:off x="5784850" y="16454438"/>
              <a:ext cx="1587" cy="1333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47" name="Shape 347"/>
            <p:cNvCxnSpPr/>
            <p:nvPr/>
          </p:nvCxnSpPr>
          <p:spPr>
            <a:xfrm>
              <a:off x="6437312" y="16002000"/>
              <a:ext cx="5651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8" name="Shape 348"/>
            <p:cNvSpPr txBox="1"/>
            <p:nvPr/>
          </p:nvSpPr>
          <p:spPr>
            <a:xfrm>
              <a:off x="6997700" y="15536863"/>
              <a:ext cx="7832725" cy="917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7285037" y="14835188"/>
              <a:ext cx="7240587" cy="623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       2                    i		n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5187950" y="15536863"/>
              <a:ext cx="1249362" cy="917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ЛС</a:t>
              </a:r>
            </a:p>
          </p:txBody>
        </p:sp>
        <p:cxnSp>
          <p:nvCxnSpPr>
            <p:cNvPr id="351" name="Shape 351"/>
            <p:cNvCxnSpPr/>
            <p:nvPr/>
          </p:nvCxnSpPr>
          <p:spPr>
            <a:xfrm>
              <a:off x="3986212" y="16002000"/>
              <a:ext cx="117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52" name="Shape 352"/>
            <p:cNvSpPr txBox="1"/>
            <p:nvPr/>
          </p:nvSpPr>
          <p:spPr>
            <a:xfrm>
              <a:off x="6283325" y="17640300"/>
              <a:ext cx="2717800" cy="623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 (Clock)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53" name="Shape 353"/>
            <p:cNvCxnSpPr/>
            <p:nvPr/>
          </p:nvCxnSpPr>
          <p:spPr>
            <a:xfrm flipH="1" rot="10800000">
              <a:off x="8786812" y="16456025"/>
              <a:ext cx="4762" cy="1952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54" name="Shape 354"/>
            <p:cNvCxnSpPr/>
            <p:nvPr/>
          </p:nvCxnSpPr>
          <p:spPr>
            <a:xfrm>
              <a:off x="6235700" y="18407063"/>
              <a:ext cx="25511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5" name="Shape 355"/>
            <p:cNvSpPr txBox="1"/>
            <p:nvPr/>
          </p:nvSpPr>
          <p:spPr>
            <a:xfrm>
              <a:off x="3986212" y="17016413"/>
              <a:ext cx="1439862" cy="623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56" name="Shape 356"/>
            <p:cNvCxnSpPr/>
            <p:nvPr/>
          </p:nvCxnSpPr>
          <p:spPr>
            <a:xfrm>
              <a:off x="3808412" y="17787938"/>
              <a:ext cx="19764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7" name="Shape 357"/>
            <p:cNvSpPr txBox="1"/>
            <p:nvPr/>
          </p:nvSpPr>
          <p:spPr>
            <a:xfrm>
              <a:off x="3617912" y="15216188"/>
              <a:ext cx="1096962" cy="623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15571788" y="15379700"/>
              <a:ext cx="1096962" cy="623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59" name="Shape 359"/>
            <p:cNvCxnSpPr/>
            <p:nvPr/>
          </p:nvCxnSpPr>
          <p:spPr>
            <a:xfrm>
              <a:off x="5786437" y="14455775"/>
              <a:ext cx="95710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60" name="Shape 360"/>
            <p:cNvCxnSpPr/>
            <p:nvPr/>
          </p:nvCxnSpPr>
          <p:spPr>
            <a:xfrm>
              <a:off x="14830425" y="16002000"/>
              <a:ext cx="179070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15357475" y="14455775"/>
              <a:ext cx="0" cy="154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62" name="Shape 362"/>
            <p:cNvCxnSpPr/>
            <p:nvPr/>
          </p:nvCxnSpPr>
          <p:spPr>
            <a:xfrm flipH="1">
              <a:off x="4398962" y="16986250"/>
              <a:ext cx="3397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63" name="Shape 363"/>
            <p:cNvCxnSpPr/>
            <p:nvPr/>
          </p:nvCxnSpPr>
          <p:spPr>
            <a:xfrm>
              <a:off x="5786437" y="14455775"/>
              <a:ext cx="0" cy="1081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64" name="Shape 364"/>
            <p:cNvSpPr/>
            <p:nvPr/>
          </p:nvSpPr>
          <p:spPr>
            <a:xfrm>
              <a:off x="15243175" y="15889288"/>
              <a:ext cx="234950" cy="225425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cap="flat" cmpd="sng" w="127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3806097" dist="28398">
                <a:srgbClr val="7F7F7F"/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Shape 3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6" name="Shape 36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73" name="Shape 373"/>
          <p:cNvSpPr txBox="1"/>
          <p:nvPr>
            <p:ph idx="4294967295" type="subTitle"/>
          </p:nvPr>
        </p:nvSpPr>
        <p:spPr>
          <a:xfrm>
            <a:off x="471487" y="587375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ПАМЕТИ С ПОСЛЕДОВАТЕЛЕН ДОСТЪП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FIFO паметите: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монитори – за четене на информация в процеса на визуализация;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обработка (трансфер) на “подредена” информация между несинхронизирани шини и устройства: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774700" y="3743325"/>
            <a:ext cx="4114799" cy="2613025"/>
            <a:chOff x="5953125" y="8575675"/>
            <a:chExt cx="7524749" cy="4927600"/>
          </a:xfrm>
        </p:grpSpPr>
        <p:sp>
          <p:nvSpPr>
            <p:cNvPr id="375" name="Shape 375"/>
            <p:cNvSpPr txBox="1"/>
            <p:nvPr/>
          </p:nvSpPr>
          <p:spPr>
            <a:xfrm>
              <a:off x="7119937" y="10242550"/>
              <a:ext cx="2212975" cy="1425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FIFO</a:t>
              </a:r>
            </a:p>
          </p:txBody>
        </p:sp>
        <p:sp>
          <p:nvSpPr>
            <p:cNvPr id="376" name="Shape 376"/>
            <p:cNvSpPr/>
            <p:nvPr/>
          </p:nvSpPr>
          <p:spPr>
            <a:xfrm rot="5400000">
              <a:off x="7054056" y="9543256"/>
              <a:ext cx="893762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6453187" y="8575675"/>
              <a:ext cx="3165475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ШД1 (data bus1)</a:t>
              </a:r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9739312" y="10439400"/>
              <a:ext cx="3738562" cy="149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ШД 1 и ШД2 – не са синхронизирани</a:t>
              </a:r>
            </a:p>
          </p:txBody>
        </p:sp>
        <p:sp>
          <p:nvSpPr>
            <p:cNvPr id="379" name="Shape 379"/>
            <p:cNvSpPr/>
            <p:nvPr/>
          </p:nvSpPr>
          <p:spPr>
            <a:xfrm rot="5400000">
              <a:off x="8433593" y="11853068"/>
              <a:ext cx="893762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5953125" y="8834437"/>
              <a:ext cx="4500562" cy="785812"/>
            </a:xfrm>
            <a:prstGeom prst="leftRightArrow">
              <a:avLst>
                <a:gd fmla="val 1547" name="adj1"/>
                <a:gd fmla="val 6943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999287" y="12322175"/>
              <a:ext cx="4500562" cy="785812"/>
            </a:xfrm>
            <a:prstGeom prst="leftRightArrow">
              <a:avLst>
                <a:gd fmla="val 1547" name="adj1"/>
                <a:gd fmla="val 6943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7858125" y="12957175"/>
              <a:ext cx="3165475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ШД2 (data bus2)</a:t>
              </a:r>
            </a:p>
          </p:txBody>
        </p:sp>
      </p:grpSp>
      <p:grpSp>
        <p:nvGrpSpPr>
          <p:cNvPr id="383" name="Shape 383"/>
          <p:cNvGrpSpPr/>
          <p:nvPr/>
        </p:nvGrpSpPr>
        <p:grpSpPr>
          <a:xfrm>
            <a:off x="5448300" y="3957636"/>
            <a:ext cx="2335212" cy="2003425"/>
            <a:chOff x="5614987" y="19526250"/>
            <a:chExt cx="3933825" cy="3702050"/>
          </a:xfrm>
        </p:grpSpPr>
        <p:sp>
          <p:nvSpPr>
            <p:cNvPr id="384" name="Shape 384"/>
            <p:cNvSpPr txBox="1"/>
            <p:nvPr/>
          </p:nvSpPr>
          <p:spPr>
            <a:xfrm>
              <a:off x="6859587" y="22682200"/>
              <a:ext cx="1377950" cy="5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ШД1 (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5614987" y="19526250"/>
              <a:ext cx="3933825" cy="595312"/>
            </a:xfrm>
            <a:prstGeom prst="leftRightArrow">
              <a:avLst>
                <a:gd fmla="val 1428" name="adj1"/>
                <a:gd fmla="val 4704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6618287" y="20608925"/>
              <a:ext cx="2000250" cy="7985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FIFO</a:t>
              </a:r>
            </a:p>
          </p:txBody>
        </p:sp>
        <p:sp>
          <p:nvSpPr>
            <p:cNvPr id="387" name="Shape 387"/>
            <p:cNvSpPr/>
            <p:nvPr/>
          </p:nvSpPr>
          <p:spPr>
            <a:xfrm rot="-5400000">
              <a:off x="7290593" y="20038217"/>
              <a:ext cx="620712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6665912" y="22098000"/>
              <a:ext cx="1858962" cy="1071562"/>
            </a:xfrm>
            <a:prstGeom prst="flowChartMagneticDisk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 rot="-5400000">
              <a:off x="7279481" y="21466967"/>
              <a:ext cx="642937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7024687" y="22491700"/>
              <a:ext cx="1117600" cy="593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HDD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5953125" y="19708813"/>
              <a:ext cx="3167062" cy="593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ШД (data bus)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392" name="Shape 39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3" name="Shape 39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400" name="Shape 400"/>
          <p:cNvSpPr txBox="1"/>
          <p:nvPr>
            <p:ph idx="4294967295" type="subTitle"/>
          </p:nvPr>
        </p:nvSpPr>
        <p:spPr>
          <a:xfrm>
            <a:off x="9144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2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ПАМЕТИ С ПОСЛЕДОВАТЕЛЕН ДОСТЪП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LIFO (Last-In First-Out) –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последен влязъл първи излязъл. При тези памети първи се чете последния записан бит информация. </a:t>
            </a:r>
            <a:r>
              <a:rPr b="0" i="1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“Кофа”.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Приложение: при Stack паметите (бърз достъп до данни).</a:t>
            </a:r>
          </a:p>
        </p:txBody>
      </p:sp>
      <p:grpSp>
        <p:nvGrpSpPr>
          <p:cNvPr id="401" name="Shape 401"/>
          <p:cNvGrpSpPr/>
          <p:nvPr/>
        </p:nvGrpSpPr>
        <p:grpSpPr>
          <a:xfrm>
            <a:off x="3165475" y="2725738"/>
            <a:ext cx="2813050" cy="2209800"/>
            <a:chOff x="12350750" y="17789525"/>
            <a:chExt cx="5318125" cy="4117975"/>
          </a:xfrm>
        </p:grpSpPr>
        <p:sp>
          <p:nvSpPr>
            <p:cNvPr id="402" name="Shape 402"/>
            <p:cNvSpPr txBox="1"/>
            <p:nvPr/>
          </p:nvSpPr>
          <p:spPr>
            <a:xfrm>
              <a:off x="12350750" y="18859500"/>
              <a:ext cx="2641600" cy="3048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....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15571788" y="17789525"/>
              <a:ext cx="2097087" cy="3475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LIFO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запис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четене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04" name="Shape 404"/>
            <p:cNvCxnSpPr/>
            <p:nvPr/>
          </p:nvCxnSpPr>
          <p:spPr>
            <a:xfrm>
              <a:off x="12350750" y="21264563"/>
              <a:ext cx="2641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5" name="Shape 405"/>
            <p:cNvCxnSpPr/>
            <p:nvPr/>
          </p:nvCxnSpPr>
          <p:spPr>
            <a:xfrm>
              <a:off x="12350750" y="20621625"/>
              <a:ext cx="2641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6" name="Shape 406"/>
            <p:cNvCxnSpPr/>
            <p:nvPr/>
          </p:nvCxnSpPr>
          <p:spPr>
            <a:xfrm>
              <a:off x="12350750" y="20002500"/>
              <a:ext cx="2641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15476538" y="18716625"/>
              <a:ext cx="0" cy="1690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08" name="Shape 408"/>
            <p:cNvCxnSpPr/>
            <p:nvPr/>
          </p:nvCxnSpPr>
          <p:spPr>
            <a:xfrm rot="-5400000">
              <a:off x="15030450" y="20983576"/>
              <a:ext cx="18462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409" name="Shape 40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0" name="Shape 41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418" name="Shape 418"/>
          <p:cNvSpPr txBox="1"/>
          <p:nvPr>
            <p:ph idx="4294967295" type="subTitle"/>
          </p:nvPr>
        </p:nvSpPr>
        <p:spPr>
          <a:xfrm>
            <a:off x="379412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АСОЦИАТИВНИ ПАМЕТИ (CONTENT-ADDRESSABLE MEMORY, CAM)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 (още “асоциативен масив”) – използва се в някои продукти, в които се извършва търсене с висока скорост.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– специфичен ЗЕ с допълнителни схеми И,ИЛИ и др. За определяне на конкретния признак. Съществуват т.нар. </a:t>
            </a:r>
            <a:r>
              <a:rPr b="0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Асоциативни процесори.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ЕА=Адрес + признак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Когато думата съвпадаща с признака се открие, CAM връща адрес(и). Може дa сe връща и стойността или част от самата дума. Хардуерен еквивалент на софтуерния термин “асоциативен масив”.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Cache паметта – асоциативна памет. Използва се от CPU (ЦП).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Висока скорост (по-висока от тази на RAM)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Относително висока цена - за всеки бит има допълнителна асоциативна  схема за сравнение.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0" name="Shape 4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grpSp>
        <p:nvGrpSpPr>
          <p:cNvPr id="427" name="Shape 427"/>
          <p:cNvGrpSpPr/>
          <p:nvPr/>
        </p:nvGrpSpPr>
        <p:grpSpPr>
          <a:xfrm>
            <a:off x="1066800" y="1371600"/>
            <a:ext cx="7162800" cy="3505200"/>
            <a:chOff x="2546350" y="2547937"/>
            <a:chExt cx="17908588" cy="8691562"/>
          </a:xfrm>
        </p:grpSpPr>
        <p:sp>
          <p:nvSpPr>
            <p:cNvPr id="428" name="Shape 428"/>
            <p:cNvSpPr txBox="1"/>
            <p:nvPr/>
          </p:nvSpPr>
          <p:spPr>
            <a:xfrm>
              <a:off x="7312025" y="4524375"/>
              <a:ext cx="1831975" cy="3167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P2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4594225" y="3786187"/>
              <a:ext cx="4359275" cy="59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                 P      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3762375" y="4524375"/>
              <a:ext cx="3549650" cy="3167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D2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D3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D4</a:t>
              </a:r>
            </a:p>
          </p:txBody>
        </p:sp>
        <p:cxnSp>
          <p:nvCxnSpPr>
            <p:cNvPr id="431" name="Shape 431"/>
            <p:cNvCxnSpPr/>
            <p:nvPr/>
          </p:nvCxnSpPr>
          <p:spPr>
            <a:xfrm>
              <a:off x="3762375" y="5334000"/>
              <a:ext cx="5381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2" name="Shape 432"/>
            <p:cNvCxnSpPr/>
            <p:nvPr/>
          </p:nvCxnSpPr>
          <p:spPr>
            <a:xfrm>
              <a:off x="3762375" y="6119812"/>
              <a:ext cx="5381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3" name="Shape 433"/>
            <p:cNvCxnSpPr/>
            <p:nvPr/>
          </p:nvCxnSpPr>
          <p:spPr>
            <a:xfrm>
              <a:off x="3787775" y="6858000"/>
              <a:ext cx="5381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4" name="Shape 434"/>
            <p:cNvSpPr txBox="1"/>
            <p:nvPr/>
          </p:nvSpPr>
          <p:spPr>
            <a:xfrm>
              <a:off x="2546350" y="4714875"/>
              <a:ext cx="1025525" cy="3000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A2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12001500" y="2690812"/>
              <a:ext cx="3357562" cy="845343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36" name="Shape 436"/>
            <p:cNvCxnSpPr/>
            <p:nvPr/>
          </p:nvCxnSpPr>
          <p:spPr>
            <a:xfrm>
              <a:off x="12001500" y="6119812"/>
              <a:ext cx="3357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7" name="Shape 437"/>
            <p:cNvCxnSpPr/>
            <p:nvPr/>
          </p:nvCxnSpPr>
          <p:spPr>
            <a:xfrm>
              <a:off x="15359063" y="6119812"/>
              <a:ext cx="9048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8" name="Shape 438"/>
            <p:cNvSpPr txBox="1"/>
            <p:nvPr/>
          </p:nvSpPr>
          <p:spPr>
            <a:xfrm>
              <a:off x="12001500" y="6121400"/>
              <a:ext cx="3357562" cy="1047750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Данни       P</a:t>
              </a:r>
            </a:p>
          </p:txBody>
        </p:sp>
        <p:cxnSp>
          <p:nvCxnSpPr>
            <p:cNvPr id="439" name="Shape 439"/>
            <p:cNvCxnSpPr/>
            <p:nvPr/>
          </p:nvCxnSpPr>
          <p:spPr>
            <a:xfrm>
              <a:off x="15359063" y="7167562"/>
              <a:ext cx="9048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40" name="Shape 440"/>
            <p:cNvSpPr txBox="1"/>
            <p:nvPr/>
          </p:nvSpPr>
          <p:spPr>
            <a:xfrm>
              <a:off x="16073438" y="5786437"/>
              <a:ext cx="4381500" cy="171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1KB (само 10 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10834687" y="2547937"/>
              <a:ext cx="1047750" cy="8691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1GB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</a:t>
              </a:r>
            </a:p>
          </p:txBody>
        </p:sp>
        <p:cxnSp>
          <p:nvCxnSpPr>
            <p:cNvPr id="442" name="Shape 442"/>
            <p:cNvCxnSpPr/>
            <p:nvPr/>
          </p:nvCxnSpPr>
          <p:spPr>
            <a:xfrm rot="10800000">
              <a:off x="14335125" y="6121400"/>
              <a:ext cx="0" cy="1047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43" name="Shape 44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4" name="Shape 44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2" name="Shape 45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11" name="Shape 111"/>
          <p:cNvSpPr txBox="1"/>
          <p:nvPr>
            <p:ph idx="4294967295" type="subTitle"/>
          </p:nvPr>
        </p:nvSpPr>
        <p:spPr>
          <a:xfrm>
            <a:off x="230187" y="500062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ПОЛУПРОВОДНИКОВИ  ПАМЕТИ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определение  - устройство за съхранение на двоична информация, реализирано като полупроводникова регулярна структура с възможности за еднократен или многократен запис и четене;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общи сведения, историческо развитие: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 50-те години на 20 век – вакуумни тръби (Williams-Kilburn тръби), drum памети и др. В комерсиалните изделия основно приложение  60-70 години → феритни памети (magnetic core memories, ferrite-core). Използва керамични пръстени (cores) - An Wang, Way-Dong Woo (1949 г.). Wang патентова сам принципа. Запис на база хистерезис в магнитни материали, от 1951 г. Като изделие. (Africa IBM, 0.8 mm ферити);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полупроводникови Si памети; статични RAM памети  (John Schmidt,  Fairchild, 1964 г. проектира 64-bit MOS p-канална статична RAM (SRAM);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Fairchild предлага през 1968 т.нар.SAM (Semiconductor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Active Memory) хибриден мулти-чип модул от 16 чипа с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 капацитет от 1024-bit.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сходни мулти-чип решения - Computer Microtechnology,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Intel, Motorola, напр. SMA 2001 (Texas Instruments);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монолитни решения – изместват мулти-чип модулите;</a:t>
            </a: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descr="1970_1_1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425" y="4154487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" name="Shape 11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22" name="Shape 122"/>
          <p:cNvSpPr txBox="1"/>
          <p:nvPr>
            <p:ph idx="4294967295" type="subTitle"/>
          </p:nvPr>
        </p:nvSpPr>
        <p:spPr>
          <a:xfrm>
            <a:off x="914400" y="5334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ПОЛУПРОВОДНИКОВИ  ПАМЕТИ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1968 Lee Boysel (Fairchild) предлага структура на 256-bit динамична RAM (DRAM) с цел намаляване размерите на чипа. Развитие – 1024-bit и 2048-bit DRAM - 1969 г.; 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аналогични решения на DRAM -  Advanced Memory Systems (AMS6001) използвайки 4 до 6 транзисторни клетки (4-Т, 6-Т ЗК);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Bill Regitz (Honeywell) предлага 3-транзисторна клетка, произведена от Intel чрез р-канална MOS технология;  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подобрено решение (Ted Hoff, Bob Abbott, Bob Reed) - 1103. Предлага значително по-висока скорост и цена/1 бит. Oт 1970 г. 1103 бързо заменя феритните памети в компютрите;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Walter Krolikowski (Cogar) предлага  n-канална DRAM през 1970 г., като IBM първа прилага тази технология на практика през 1972 г. в своите System 370/158. </a:t>
            </a:r>
          </a:p>
          <a:p>
            <a:pPr indent="0" lvl="0" marL="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намаляване на консумираната мощност Robert Proebsting (Mostek) използва йонно-имплантирани резистори  в схемата MK4096 (16-pin корпус, 1973 г.); 	</a:t>
            </a:r>
          </a:p>
          <a:p>
            <a:pPr indent="0" lvl="0" marL="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7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7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7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8229600" y="6477000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6" name="Shape 12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33" name="Shape 133"/>
          <p:cNvSpPr txBox="1"/>
          <p:nvPr>
            <p:ph idx="4294967295" type="subTitle"/>
          </p:nvPr>
        </p:nvSpPr>
        <p:spPr>
          <a:xfrm>
            <a:off x="381000" y="558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ПОЛУПРОВОДНИКОВИ  ПАМЕТИ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през 1976 г. Mostek  за първи път прилага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1-Т ЗК (технология, патентована от IBM –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Robert Dennard, дизайн метод –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Karl-Ulrich Stein, Siemens) за реализация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MK4116 (16К). Бързо предлагане на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64K DRAM от японски и американски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производители още до края на 70-те години.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1" marL="34290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база други физически принципи:</a:t>
            </a:r>
          </a:p>
          <a:p>
            <a:pPr indent="-349250" lvl="2" marL="74295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FeROM (използва фероелектричен слой</a:t>
            </a:r>
          </a:p>
          <a:p>
            <a:pPr indent="-342900" lvl="1" marL="34290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вместо диелектрик) – алтернатива на Flash –  до 10</a:t>
            </a:r>
            <a:r>
              <a:rPr b="0" baseline="3000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цикъла изтриване/запис, високо бързодействие, но ниска плътност и висока цена;</a:t>
            </a:r>
          </a:p>
          <a:p>
            <a:pPr indent="-349250" lvl="2" marL="74295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SONOS (Silicon-Oxide-Nitride-Oxide-Silicon) – вид NVROM, много близка до Flash паметите,. Използва Si</a:t>
            </a:r>
            <a:r>
              <a:rPr b="0" baseline="-2500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  <a:r>
              <a:rPr b="0" baseline="-2500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вместо poly-Si. Осигурява по-ниско напрежение на програмиране и брой цикли програмиране/изтриване, надеждност;</a:t>
            </a:r>
          </a:p>
        </p:txBody>
      </p:sp>
      <p:pic>
        <p:nvPicPr>
          <p:cNvPr descr="1970_1_3.jp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716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4" name="Shape 144"/>
          <p:cNvSpPr txBox="1"/>
          <p:nvPr>
            <p:ph idx="4294967295" type="subTitle"/>
          </p:nvPr>
        </p:nvSpPr>
        <p:spPr>
          <a:xfrm>
            <a:off x="914400" y="5334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ПОЛУПРОВОДНИКОВИ  ПАМЕТИ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MRAM (Magnetoresistive RAM) – доближава се по параметри до Flash и DRAM и е прелюдия към т.нар. “Универсални памети”;  </a:t>
            </a:r>
          </a:p>
          <a:p>
            <a:pPr indent="-285750" lvl="1" marL="2857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CBRAM (conductive-bridging RAM) – 2004 г. Infineon Technologies. Цел – повишаване плътността и по-ниска консумация, надеждност спрямо Flash паметите. Варианти NEC (Nanobridge), Sony (Electrolytic). Всички са базирани на принципа   Programmable Metallization Cell (PMC) на NVMOS, разработен в Arizona State University (Axon Technology);</a:t>
            </a:r>
          </a:p>
          <a:p>
            <a:pPr indent="-285750" lvl="1" marL="2857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1" marL="2857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Z-RAM (zero capacitor RAM) – разработва се от Innovative Silicon Inc. Показатели близки до 6-T SRAM ЗК, но използва само 1 транзистор – значително по-висока плътност при подобрено бързодействие (Cache памети). Плътност  по-висока от DRAM. Експериментални серии;</a:t>
            </a:r>
          </a:p>
          <a:p>
            <a:pPr indent="-285750" lvl="1" marL="2857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TTRAM (twin-transistor RAM) - близка до 1-Т DRAM, но използва не отделен капацитет, а т.нар. Floating body effect при схемите от типа SOI. Капацитетът е между транзистора от ЗК и подложката (изолатор). Предлага по-висока плътност от стандартната DRAM. За момента има висока цена – изготвя се само на “leading edge” SOI производствени линии.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7" name="Shape 14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54" name="Shape 154"/>
          <p:cNvSpPr txBox="1"/>
          <p:nvPr>
            <p:ph idx="4294967295" type="subTitle"/>
          </p:nvPr>
        </p:nvSpPr>
        <p:spPr>
          <a:xfrm>
            <a:off x="914400" y="4572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ПОЛУПРОВОДНИКОВИ  ПАМЕТИ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задачи при развитието (технологично и като физически принципи):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увеличаване на бързодействието;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намаляване на цената на 1-bit информация;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намалена заемана площ;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подобрена технологичност (рандеман);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преодоляване на </a:t>
            </a:r>
            <a:r>
              <a:rPr b="0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недостатъка “енергозависимост” 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NVROM се доближават до параметрите на енергозависими (SRAM, DRAM);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да се преодолее тенденцията на все по-голям дял на процесорната памет в крайното устройство (до около 90% от чипа през 2012 г. при използване на същия тип ЗК).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“съревнование” – микропроцесор (бързо устройство) и памет (относително по-бавно устройство).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Няколко процесора да ползват обща памет – при многоядрени процесори – системи с обща (shared) памет. Уплътнява се ресурса на паметта като бързодействие.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7" name="Shape 15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64" name="Shape 164"/>
          <p:cNvSpPr txBox="1"/>
          <p:nvPr>
            <p:ph idx="4294967295" type="subTitle"/>
          </p:nvPr>
        </p:nvSpPr>
        <p:spPr>
          <a:xfrm>
            <a:off x="914400" y="5334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ПАРАМЕТРИ НА ПП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Обем на паметта (брой запомнящи клетки ЗК); 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Дължина на думата L (L=4,8,9,16,18,32,64 бита);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Организация –обем х брой разряди (битове)–напр. 64K х 8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Бързодействие: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време за достъп (access time τ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– времето от подаването на адреса на ЗК до появата на валидни данни в изхода;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 20-10µs (преди) до 70-5ns (в момента). Тенденция х PS.  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Speed, more speed and still more speed –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основно изискване!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τ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cycle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цикъл на запис/четене – общото време за запис/четене (подаване на адрес, сигнал за четене/запис, избор на схема и данни).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τ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cycle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  2 .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τ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Консумирана мощност 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дава се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достъп до една ЗК и средна стойност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цялата памет (от порядък на х10 mW - SRAM).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Зависи от конкретния вид и режим на работа.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5" name="Shape 165"/>
          <p:cNvGrpSpPr/>
          <p:nvPr/>
        </p:nvGrpSpPr>
        <p:grpSpPr>
          <a:xfrm>
            <a:off x="5940425" y="4070350"/>
            <a:ext cx="3048001" cy="1600200"/>
            <a:chOff x="7072312" y="1643062"/>
            <a:chExt cx="4929188" cy="2646362"/>
          </a:xfrm>
        </p:grpSpPr>
        <p:sp>
          <p:nvSpPr>
            <p:cNvPr id="166" name="Shape 166"/>
            <p:cNvSpPr txBox="1"/>
            <p:nvPr/>
          </p:nvSpPr>
          <p:spPr>
            <a:xfrm>
              <a:off x="8997950" y="2311400"/>
              <a:ext cx="1435100" cy="12223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ПП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7905750" y="2809875"/>
              <a:ext cx="1092200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0453687" y="2809875"/>
              <a:ext cx="881062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7072312" y="1690687"/>
              <a:ext cx="1762125" cy="1119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Адреси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(AL)</a:t>
              </a: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10477500" y="1643062"/>
              <a:ext cx="1524000" cy="1166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Данни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(DL, WL)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9194800" y="3659187"/>
              <a:ext cx="1044575" cy="630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τ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</a:t>
              </a:r>
            </a:p>
          </p:txBody>
        </p:sp>
      </p:grpSp>
      <p:sp>
        <p:nvSpPr>
          <p:cNvPr id="172" name="Shape 172"/>
          <p:cNvSpPr txBox="1"/>
          <p:nvPr/>
        </p:nvSpPr>
        <p:spPr>
          <a:xfrm>
            <a:off x="304800" y="762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4" name="Shape 17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81" name="Shape 181"/>
          <p:cNvSpPr txBox="1"/>
          <p:nvPr>
            <p:ph idx="4294967295" type="subTitle"/>
          </p:nvPr>
        </p:nvSpPr>
        <p:spPr>
          <a:xfrm>
            <a:off x="0" y="63500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0" lang="en-US" sz="14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КЛАСИФИКАЦИЯ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1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1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33400" y="1219200"/>
            <a:ext cx="8229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381000" y="914400"/>
            <a:ext cx="8248650" cy="5333999"/>
            <a:chOff x="2333625" y="1676400"/>
            <a:chExt cx="15859125" cy="11991974"/>
          </a:xfrm>
        </p:grpSpPr>
        <p:sp>
          <p:nvSpPr>
            <p:cNvPr id="184" name="Shape 184"/>
            <p:cNvSpPr txBox="1"/>
            <p:nvPr/>
          </p:nvSpPr>
          <p:spPr>
            <a:xfrm>
              <a:off x="6889750" y="1676400"/>
              <a:ext cx="6597650" cy="790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Запомнящи устройства (ЗУ)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2473325" y="3429000"/>
              <a:ext cx="2463800" cy="728662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Външни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8297862" y="3429000"/>
              <a:ext cx="5183187" cy="728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Вътрешни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4403725" y="5060950"/>
              <a:ext cx="5180012" cy="1104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 произволен (непосредствен) достъп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10213975" y="5013325"/>
              <a:ext cx="4075112" cy="11541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 последователен достъп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2333625" y="6751637"/>
              <a:ext cx="4565650" cy="725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 четене и запис (RAM)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7548562" y="6775450"/>
              <a:ext cx="4675187" cy="7016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Само за четене (NVRAM)</a:t>
              </a: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12565062" y="6775450"/>
              <a:ext cx="1843087" cy="725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FIFO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12565062" y="7785100"/>
              <a:ext cx="1843087" cy="725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LIFO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2859087" y="8524875"/>
              <a:ext cx="2460625" cy="725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SRAM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2859087" y="9564687"/>
              <a:ext cx="2460625" cy="728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DRAM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7702550" y="7829550"/>
              <a:ext cx="3937000" cy="6667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MROM (mask prog.)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8539162" y="8918575"/>
              <a:ext cx="2460625" cy="728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PROM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8539162" y="9848850"/>
              <a:ext cx="2460625" cy="7223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uVPROM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8539162" y="10752137"/>
              <a:ext cx="2460625" cy="725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EEPROM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8539162" y="11655425"/>
              <a:ext cx="2460625" cy="728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Flash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8539162" y="12539662"/>
              <a:ext cx="2460625" cy="11287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Други (напр.SONOS)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14811375" y="5013325"/>
              <a:ext cx="3381375" cy="11541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Асоциативни ЗУ(CAM)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2859087" y="10642600"/>
              <a:ext cx="2460625" cy="11334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2700000" dist="107763">
                <a:srgbClr val="808080">
                  <a:alpha val="49803"/>
                </a:srgbClr>
              </a:outerShdw>
            </a:effectLst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Други (напр.   Z-RAM)</a:t>
              </a:r>
            </a:p>
          </p:txBody>
        </p:sp>
        <p:cxnSp>
          <p:nvCxnSpPr>
            <p:cNvPr id="203" name="Shape 203"/>
            <p:cNvCxnSpPr/>
            <p:nvPr/>
          </p:nvCxnSpPr>
          <p:spPr>
            <a:xfrm flipH="1">
              <a:off x="4119562" y="6167437"/>
              <a:ext cx="2500312" cy="584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7548562" y="6167437"/>
              <a:ext cx="2238375" cy="584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5" name="Shape 205"/>
            <p:cNvCxnSpPr/>
            <p:nvPr/>
          </p:nvCxnSpPr>
          <p:spPr>
            <a:xfrm flipH="1">
              <a:off x="7121525" y="4154487"/>
              <a:ext cx="2879725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6" name="Shape 206"/>
            <p:cNvCxnSpPr/>
            <p:nvPr/>
          </p:nvCxnSpPr>
          <p:spPr>
            <a:xfrm>
              <a:off x="11614150" y="4154487"/>
              <a:ext cx="5032375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10634662" y="4154487"/>
              <a:ext cx="1423987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8" name="Shape 208"/>
            <p:cNvCxnSpPr/>
            <p:nvPr/>
          </p:nvCxnSpPr>
          <p:spPr>
            <a:xfrm flipH="1" rot="-5400000">
              <a:off x="10078243" y="2507456"/>
              <a:ext cx="963612" cy="876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9" name="Shape 209"/>
            <p:cNvCxnSpPr/>
            <p:nvPr/>
          </p:nvCxnSpPr>
          <p:spPr>
            <a:xfrm flipH="1">
              <a:off x="3667125" y="2465387"/>
              <a:ext cx="5324475" cy="963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0" name="Shape 210"/>
            <p:cNvCxnSpPr/>
            <p:nvPr/>
          </p:nvCxnSpPr>
          <p:spPr>
            <a:xfrm>
              <a:off x="12263437" y="6167437"/>
              <a:ext cx="1217612" cy="584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211" name="Shape 211"/>
          <p:cNvSpPr/>
          <p:nvPr/>
        </p:nvSpPr>
        <p:spPr>
          <a:xfrm>
            <a:off x="3124200" y="4343400"/>
            <a:ext cx="304800" cy="1905000"/>
          </a:xfrm>
          <a:prstGeom prst="leftBrace">
            <a:avLst>
              <a:gd fmla="val 288" name="adj1"/>
              <a:gd fmla="val 10996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Shape 212"/>
          <p:cNvCxnSpPr/>
          <p:nvPr/>
        </p:nvCxnSpPr>
        <p:spPr>
          <a:xfrm>
            <a:off x="1271587" y="3603625"/>
            <a:ext cx="22225" cy="3571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213" name="Shape 21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4" name="Shape 21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21" name="Shape 221"/>
          <p:cNvSpPr txBox="1"/>
          <p:nvPr>
            <p:ph idx="4294967295" type="subTitle"/>
          </p:nvPr>
        </p:nvSpPr>
        <p:spPr>
          <a:xfrm>
            <a:off x="914400" y="609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КЛАСИФИКАЦИЯ (ДРУГ НАЧИН)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1" i="0" sz="16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2" name="Shape 222"/>
          <p:cNvGraphicFramePr/>
          <p:nvPr/>
        </p:nvGraphicFramePr>
        <p:xfrm>
          <a:off x="7620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{D65D083C-327D-41C2-9E89-47EC46BC15B8}</a:tableStyleId>
              </a:tblPr>
              <a:tblGrid>
                <a:gridCol w="2133600"/>
                <a:gridCol w="2362200"/>
                <a:gridCol w="3276600"/>
              </a:tblGrid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 четене и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запис (RWM)</a:t>
                      </a:r>
                    </a:p>
                  </a:txBody>
                  <a:tcPr marT="0" marB="0" marR="0" marL="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Неразрушимо       Само за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четене и запис     четене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234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С произволен (непосредствен) достъп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(Random Access)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SRAM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DRAM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С не-произволен достъп (Non-Random Access)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LIFO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FIFO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Регистри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CAM (асоциативни)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EPROM                    mask-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</a:t>
                      </a:r>
                      <a:r>
                        <a:rPr b="0" baseline="3000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</a:t>
                      </a: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PROM                   PROM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Flash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23" name="Shape 223"/>
          <p:cNvSpPr txBox="1"/>
          <p:nvPr/>
        </p:nvSpPr>
        <p:spPr>
          <a:xfrm>
            <a:off x="990600" y="4953000"/>
            <a:ext cx="74676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Според използваната за производство технология: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биполярни;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MOS, CMOS (доминиращи – висока плътност)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други BiCMOS, на база SOI технология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5" name="Shape 22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