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9144000" cy="6858000"/>
  <p:embeddedFontLst>
    <p:embeddedFont>
      <p:font typeface="Constantia"/>
      <p:regular r:id="rId34"/>
      <p:bold r:id="rId35"/>
      <p:italic r:id="rId36"/>
      <p:boldItalic r:id="rId37"/>
    </p:embeddedFont>
    <p:embeddedFont>
      <p:font typeface="Palatino Linotype"/>
      <p:regular r:id="rId38"/>
      <p:bold r:id="rId39"/>
      <p:italic r:id="rId40"/>
      <p:boldItalic r:id="rId41"/>
    </p:embeddedFont>
    <p:embeddedFont>
      <p:font typeface="Rambla"/>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B1BE677-BEC5-4F45-95A8-A36F16CB43A0}">
  <a:tblStyle styleId="{2B1BE677-BEC5-4F45-95A8-A36F16CB43A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alatinoLinotype-italic.fntdata"/><Relationship Id="rId42" Type="http://schemas.openxmlformats.org/officeDocument/2006/relationships/font" Target="fonts/Rambla-regular.fntdata"/><Relationship Id="rId41" Type="http://schemas.openxmlformats.org/officeDocument/2006/relationships/font" Target="fonts/PalatinoLinotype-boldItalic.fntdata"/><Relationship Id="rId44" Type="http://schemas.openxmlformats.org/officeDocument/2006/relationships/font" Target="fonts/Rambla-italic.fntdata"/><Relationship Id="rId43" Type="http://schemas.openxmlformats.org/officeDocument/2006/relationships/font" Target="fonts/Rambla-bold.fntdata"/><Relationship Id="rId46" Type="http://schemas.openxmlformats.org/officeDocument/2006/relationships/font" Target="fonts/CenturyGothic-regular.fntdata"/><Relationship Id="rId45" Type="http://schemas.openxmlformats.org/officeDocument/2006/relationships/font" Target="fonts/Rambl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Constantia-bold.fntdata"/><Relationship Id="rId34" Type="http://schemas.openxmlformats.org/officeDocument/2006/relationships/font" Target="fonts/Constantia-regular.fntdata"/><Relationship Id="rId37" Type="http://schemas.openxmlformats.org/officeDocument/2006/relationships/font" Target="fonts/Constantia-boldItalic.fntdata"/><Relationship Id="rId36" Type="http://schemas.openxmlformats.org/officeDocument/2006/relationships/font" Target="fonts/Constantia-italic.fntdata"/><Relationship Id="rId39" Type="http://schemas.openxmlformats.org/officeDocument/2006/relationships/font" Target="fonts/PalatinoLinotype-bold.fntdata"/><Relationship Id="rId38" Type="http://schemas.openxmlformats.org/officeDocument/2006/relationships/font" Target="fonts/PalatinoLinotyp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962400" cy="342900"/>
          </a:xfrm>
          <a:prstGeom prst="rect">
            <a:avLst/>
          </a:prstGeom>
          <a:noFill/>
          <a:ln>
            <a:noFill/>
          </a:ln>
        </p:spPr>
        <p:txBody>
          <a:bodyPr anchorCtr="0" anchor="t" bIns="91425" lIns="91425" rIns="91425" wrap="square" tIns="91425"/>
          <a:lstStyle>
            <a:lvl1pPr indent="0" lvl="0" marL="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5180012" y="0"/>
            <a:ext cx="3962400" cy="3429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med" w="med" type="none"/>
            <a:tailEnd len="med" w="med" type="none"/>
          </a:ln>
        </p:spPr>
      </p:sp>
      <p:sp>
        <p:nvSpPr>
          <p:cNvPr id="6" name="Shape 6"/>
          <p:cNvSpPr txBox="1"/>
          <p:nvPr>
            <p:ph idx="1" type="body"/>
          </p:nvPr>
        </p:nvSpPr>
        <p:spPr>
          <a:xfrm>
            <a:off x="914400" y="3257550"/>
            <a:ext cx="7315200" cy="30861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0" marR="0" rtl="0" algn="l">
              <a:spcBef>
                <a:spcPts val="0"/>
              </a:spcBef>
              <a:buChar char="○"/>
              <a:defRPr b="0" i="0" sz="1800" u="none" cap="none" strike="noStrike"/>
            </a:lvl2pPr>
            <a:lvl3pPr indent="0" lvl="2" marL="0" marR="0" rtl="0" algn="l">
              <a:spcBef>
                <a:spcPts val="0"/>
              </a:spcBef>
              <a:buChar char="■"/>
              <a:defRPr b="0" i="0" sz="1800" u="none" cap="none" strike="noStrike"/>
            </a:lvl3pPr>
            <a:lvl4pPr indent="0" lvl="3" marL="0" marR="0" rtl="0" algn="l">
              <a:spcBef>
                <a:spcPts val="0"/>
              </a:spcBef>
              <a:buChar char="●"/>
              <a:defRPr b="0" i="0" sz="1800" u="none" cap="none" strike="noStrike"/>
            </a:lvl4pPr>
            <a:lvl5pPr indent="0" lvl="4" marL="0" marR="0" rtl="0" algn="l">
              <a:spcBef>
                <a:spcPts val="0"/>
              </a:spcBef>
              <a:buChar char="○"/>
              <a:defRPr b="0" i="0" sz="1800" u="none" cap="none" strike="noStrike"/>
            </a:lvl5pPr>
            <a:lvl6pPr indent="0" lvl="5" marL="0" marR="0" rtl="0" algn="l">
              <a:spcBef>
                <a:spcPts val="0"/>
              </a:spcBef>
              <a:buChar char="■"/>
              <a:defRPr b="0" i="0" sz="1800" u="none" cap="none" strike="noStrike"/>
            </a:lvl6pPr>
            <a:lvl7pPr indent="0" lvl="6" marL="0" marR="0" rtl="0" algn="l">
              <a:spcBef>
                <a:spcPts val="0"/>
              </a:spcBef>
              <a:buChar char="●"/>
              <a:defRPr b="0" i="0" sz="1800" u="none" cap="none" strike="noStrike"/>
            </a:lvl7pPr>
            <a:lvl8pPr indent="0" lvl="7" marL="0" marR="0" rtl="0" algn="l">
              <a:spcBef>
                <a:spcPts val="0"/>
              </a:spcBef>
              <a:buChar char="○"/>
              <a:defRPr b="0" i="0" sz="1800" u="none" cap="none" strike="noStrike"/>
            </a:lvl8pPr>
            <a:lvl9pPr indent="0" lvl="8" marL="0" marR="0" rtl="0" algn="l">
              <a:spcBef>
                <a:spcPts val="0"/>
              </a:spcBef>
              <a:buChar char="■"/>
              <a:defRPr b="0" i="0" sz="1800" u="none" cap="none" strike="noStrike"/>
            </a:lvl9pPr>
          </a:lstStyle>
          <a:p/>
        </p:txBody>
      </p:sp>
      <p:sp>
        <p:nvSpPr>
          <p:cNvPr id="7" name="Shape 7"/>
          <p:cNvSpPr txBox="1"/>
          <p:nvPr>
            <p:ph idx="11" type="ftr"/>
          </p:nvPr>
        </p:nvSpPr>
        <p:spPr>
          <a:xfrm>
            <a:off x="0" y="6513512"/>
            <a:ext cx="3962400" cy="342900"/>
          </a:xfrm>
          <a:prstGeom prst="rect">
            <a:avLst/>
          </a:prstGeom>
          <a:noFill/>
          <a:ln>
            <a:noFill/>
          </a:ln>
        </p:spPr>
        <p:txBody>
          <a:bodyPr anchorCtr="0" anchor="b" bIns="91425" lIns="91425" rIns="91425" wrap="square" tIns="91425"/>
          <a:lstStyle>
            <a:lvl1pPr indent="0" lvl="0" marL="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5180012" y="6513512"/>
            <a:ext cx="3962400" cy="3429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5" name="Shape 185"/>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4" name="Shape 19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5" name="Shape 205"/>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4" name="Shape 21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3" name="Shape 223"/>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6" name="Shape 29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4" name="Shape 30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3" name="Shape 333"/>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5" name="Shape 355"/>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7" name="Shape 10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8" name="Shape 378"/>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6" name="Shape 38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4" name="Shape 39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4" name="Shape 40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2" name="Shape 41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2" name="Shape 42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0" name="Shape 43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9" name="Shape 43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5" name="Shape 115"/>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4" name="Shape 12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3" name="Shape 133"/>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2" name="Shape 14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1" name="Shape 151"/>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0" name="Shape 16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4" name="Shape 17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7" name="Shape 17"/>
        <p:cNvGrpSpPr/>
        <p:nvPr/>
      </p:nvGrpSpPr>
      <p:grpSpPr>
        <a:xfrm>
          <a:off x="0" y="0"/>
          <a:ext cx="0" cy="0"/>
          <a:chOff x="0" y="0"/>
          <a:chExt cx="0" cy="0"/>
        </a:xfrm>
      </p:grpSpPr>
      <p:sp>
        <p:nvSpPr>
          <p:cNvPr id="18" name="Shape 18"/>
          <p:cNvSpPr txBox="1"/>
          <p:nvPr>
            <p:ph type="title"/>
          </p:nvPr>
        </p:nvSpPr>
        <p:spPr>
          <a:xfrm rot="5400000">
            <a:off x="4732337" y="2171700"/>
            <a:ext cx="5851525" cy="20574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19" name="Shape 19"/>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20" name="Shape 20"/>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21" name="Shape 21"/>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22" name="Shape 22"/>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74" name="Shape 74"/>
        <p:cNvGrpSpPr/>
        <p:nvPr/>
      </p:nvGrpSpPr>
      <p:grpSpPr>
        <a:xfrm>
          <a:off x="0" y="0"/>
          <a:ext cx="0" cy="0"/>
          <a:chOff x="0" y="0"/>
          <a:chExt cx="0" cy="0"/>
        </a:xfrm>
      </p:grpSpPr>
      <p:sp>
        <p:nvSpPr>
          <p:cNvPr id="75" name="Shape 75"/>
          <p:cNvSpPr txBox="1"/>
          <p:nvPr>
            <p:ph type="ctrTitle"/>
          </p:nvPr>
        </p:nvSpPr>
        <p:spPr>
          <a:xfrm>
            <a:off x="685800" y="609601"/>
            <a:ext cx="7772400" cy="4267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80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76" name="Shape 76"/>
          <p:cNvSpPr txBox="1"/>
          <p:nvPr>
            <p:ph idx="1" type="subTitle"/>
          </p:nvPr>
        </p:nvSpPr>
        <p:spPr>
          <a:xfrm>
            <a:off x="1371600" y="4953000"/>
            <a:ext cx="6400800" cy="1219200"/>
          </a:xfrm>
          <a:prstGeom prst="rect">
            <a:avLst/>
          </a:prstGeom>
          <a:noFill/>
          <a:ln>
            <a:noFill/>
          </a:ln>
        </p:spPr>
        <p:txBody>
          <a:bodyPr anchorCtr="0" anchor="t" bIns="91425" lIns="91425" rIns="91425" wrap="square" tIns="91425"/>
          <a:lstStyle>
            <a:lvl1pPr indent="0" lvl="0" marL="0" marR="0" rtl="0" algn="ctr">
              <a:spcBef>
                <a:spcPts val="480"/>
              </a:spcBef>
              <a:spcAft>
                <a:spcPts val="0"/>
              </a:spcAft>
              <a:buClr>
                <a:srgbClr val="888888"/>
              </a:buClr>
              <a:buFont typeface="Arial"/>
              <a:buNone/>
              <a:defRPr b="0" i="0" sz="2400" u="none" cap="none" strike="noStrike">
                <a:solidFill>
                  <a:srgbClr val="888888"/>
                </a:solidFill>
                <a:latin typeface="Century Gothic"/>
                <a:ea typeface="Century Gothic"/>
                <a:cs typeface="Century Gothic"/>
                <a:sym typeface="Century Gothic"/>
              </a:defRPr>
            </a:lvl1pPr>
            <a:lvl2pPr indent="0" lvl="1" marL="457200" marR="0" rtl="0" algn="ctr">
              <a:spcBef>
                <a:spcPts val="320"/>
              </a:spcBef>
              <a:spcAft>
                <a:spcPts val="0"/>
              </a:spcAft>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3pPr>
            <a:lvl4pPr indent="0" lvl="3" marL="1371600" marR="0" rtl="0" algn="ctr">
              <a:spcBef>
                <a:spcPts val="320"/>
              </a:spcBef>
              <a:spcAft>
                <a:spcPts val="0"/>
              </a:spcAft>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4pPr>
            <a:lvl5pPr indent="0" lvl="4" marL="1828800" marR="0" rtl="0" algn="ctr">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5pPr>
            <a:lvl6pPr indent="0" lvl="5" marL="2286000" marR="0" rtl="0" algn="ctr">
              <a:spcBef>
                <a:spcPts val="320"/>
              </a:spcBef>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6pPr>
            <a:lvl7pPr indent="0" lvl="6" marL="2743200" marR="0" rtl="0" algn="ctr">
              <a:spcBef>
                <a:spcPts val="320"/>
              </a:spcBef>
              <a:buClr>
                <a:srgbClr val="888888"/>
              </a:buClr>
              <a:buFont typeface="Arial"/>
              <a:buNone/>
              <a:defRPr b="0" i="0" sz="1600" u="none" cap="none" strike="noStrike">
                <a:solidFill>
                  <a:srgbClr val="888888"/>
                </a:solidFill>
                <a:latin typeface="Century Gothic"/>
                <a:ea typeface="Century Gothic"/>
                <a:cs typeface="Century Gothic"/>
                <a:sym typeface="Century Gothic"/>
              </a:defRPr>
            </a:lvl7pPr>
            <a:lvl8pPr indent="0" lvl="7" marL="3200400" marR="0" rtl="0" algn="ctr">
              <a:spcBef>
                <a:spcPts val="320"/>
              </a:spcBef>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8pPr>
            <a:lvl9pPr indent="0" lvl="8" marL="3657600" marR="0" rtl="0" algn="ctr">
              <a:spcBef>
                <a:spcPts val="320"/>
              </a:spcBef>
              <a:buClr>
                <a:srgbClr val="888888"/>
              </a:buClr>
              <a:buFont typeface="Arial"/>
              <a:buNone/>
              <a:defRPr b="0" i="0" sz="1600" u="none" cap="none" strike="noStrike">
                <a:solidFill>
                  <a:srgbClr val="888888"/>
                </a:solidFill>
                <a:latin typeface="Century Gothic"/>
                <a:ea typeface="Century Gothic"/>
                <a:cs typeface="Century Gothic"/>
                <a:sym typeface="Century Gothic"/>
              </a:defRPr>
            </a:lvl9pPr>
          </a:lstStyle>
          <a:p/>
        </p:txBody>
      </p:sp>
      <p:sp>
        <p:nvSpPr>
          <p:cNvPr id="77" name="Shape 77"/>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78" name="Shape 78"/>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79" name="Shape 79"/>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91" name="Shape 91"/>
        <p:cNvGrpSpPr/>
        <p:nvPr/>
      </p:nvGrpSpPr>
      <p:grpSpPr>
        <a:xfrm>
          <a:off x="0" y="0"/>
          <a:ext cx="0" cy="0"/>
          <a:chOff x="0" y="0"/>
          <a:chExt cx="0" cy="0"/>
        </a:xfrm>
      </p:grpSpPr>
      <p:sp>
        <p:nvSpPr>
          <p:cNvPr id="92" name="Shape 92"/>
          <p:cNvSpPr txBox="1"/>
          <p:nvPr>
            <p:ph type="title"/>
          </p:nvPr>
        </p:nvSpPr>
        <p:spPr>
          <a:xfrm>
            <a:off x="722313" y="1371600"/>
            <a:ext cx="7772400" cy="2505075"/>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2"/>
              </a:buClr>
              <a:buFont typeface="Palatino Linotype"/>
              <a:buNone/>
              <a:defRPr b="0" i="0" sz="4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93" name="Shape 93"/>
          <p:cNvSpPr txBox="1"/>
          <p:nvPr>
            <p:ph idx="1" type="body"/>
          </p:nvPr>
        </p:nvSpPr>
        <p:spPr>
          <a:xfrm>
            <a:off x="722313" y="4068763"/>
            <a:ext cx="7772400" cy="1131887"/>
          </a:xfrm>
          <a:prstGeom prst="rect">
            <a:avLst/>
          </a:prstGeom>
          <a:noFill/>
          <a:ln>
            <a:noFill/>
          </a:ln>
        </p:spPr>
        <p:txBody>
          <a:bodyPr anchorCtr="0" anchor="t" bIns="91425" lIns="91425" rIns="91425" wrap="square" tIns="91425"/>
          <a:lstStyle>
            <a:lvl1pPr indent="0" lvl="0" marL="0" marR="0" rtl="0" algn="ctr">
              <a:spcBef>
                <a:spcPts val="400"/>
              </a:spcBef>
              <a:spcAft>
                <a:spcPts val="0"/>
              </a:spcAft>
              <a:buClr>
                <a:srgbClr val="888888"/>
              </a:buClr>
              <a:buFont typeface="Arial"/>
              <a:buNone/>
              <a:defRPr b="0" i="0" sz="2000" u="none" cap="none" strike="noStrike">
                <a:solidFill>
                  <a:srgbClr val="888888"/>
                </a:solidFill>
                <a:latin typeface="Century Gothic"/>
                <a:ea typeface="Century Gothic"/>
                <a:cs typeface="Century Gothic"/>
                <a:sym typeface="Century Gothic"/>
              </a:defRPr>
            </a:lvl1pPr>
            <a:lvl2pPr indent="0" lvl="1" marL="457200" marR="0" rtl="0" algn="l">
              <a:spcBef>
                <a:spcPts val="360"/>
              </a:spcBef>
              <a:spcAft>
                <a:spcPts val="0"/>
              </a:spcAft>
              <a:buClr>
                <a:srgbClr val="888888"/>
              </a:buClr>
              <a:buFont typeface="Courier New"/>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280"/>
              </a:spcBef>
              <a:spcAft>
                <a:spcPts val="0"/>
              </a:spcAft>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280"/>
              </a:spcBef>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280"/>
              </a:spcBef>
              <a:buClr>
                <a:srgbClr val="888888"/>
              </a:buClr>
              <a:buFont typeface="Arial"/>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280"/>
              </a:spcBef>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280"/>
              </a:spcBef>
              <a:buClr>
                <a:srgbClr val="888888"/>
              </a:buClr>
              <a:buFont typeface="Arial"/>
              <a:buNone/>
              <a:defRPr b="0" i="0" sz="1400" u="none" cap="none" strike="noStrike">
                <a:solidFill>
                  <a:srgbClr val="888888"/>
                </a:solidFill>
                <a:latin typeface="Century Gothic"/>
                <a:ea typeface="Century Gothic"/>
                <a:cs typeface="Century Gothic"/>
                <a:sym typeface="Century Gothic"/>
              </a:defRPr>
            </a:lvl9pPr>
          </a:lstStyle>
          <a:p/>
        </p:txBody>
      </p:sp>
      <p:sp>
        <p:nvSpPr>
          <p:cNvPr id="94" name="Shape 94"/>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95" name="Shape 95"/>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96" name="Shape 96"/>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25" name="Shape 25"/>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26" name="Shape 26"/>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27" name="Shape 27"/>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28" name="Shape 28"/>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9" name="Shape 29"/>
        <p:cNvGrpSpPr/>
        <p:nvPr/>
      </p:nvGrpSpPr>
      <p:grpSpPr>
        <a:xfrm>
          <a:off x="0" y="0"/>
          <a:ext cx="0" cy="0"/>
          <a:chOff x="0" y="0"/>
          <a:chExt cx="0" cy="0"/>
        </a:xfrm>
      </p:grpSpPr>
      <p:sp>
        <p:nvSpPr>
          <p:cNvPr id="30" name="Shape 30"/>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31" name="Shape 31"/>
          <p:cNvSpPr txBox="1"/>
          <p:nvPr>
            <p:ph idx="1" type="body"/>
          </p:nvPr>
        </p:nvSpPr>
        <p:spPr>
          <a:xfrm rot="5400000">
            <a:off x="2309019" y="-251619"/>
            <a:ext cx="4525962" cy="82296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32" name="Shape 32"/>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33" name="Shape 33"/>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34" name="Shape 34"/>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5" name="Shape 35"/>
        <p:cNvGrpSpPr/>
        <p:nvPr/>
      </p:nvGrpSpPr>
      <p:grpSpPr>
        <a:xfrm>
          <a:off x="0" y="0"/>
          <a:ext cx="0" cy="0"/>
          <a:chOff x="0" y="0"/>
          <a:chExt cx="0" cy="0"/>
        </a:xfrm>
      </p:grpSpPr>
      <p:sp>
        <p:nvSpPr>
          <p:cNvPr id="36" name="Shape 36"/>
          <p:cNvSpPr txBox="1"/>
          <p:nvPr>
            <p:ph type="title"/>
          </p:nvPr>
        </p:nvSpPr>
        <p:spPr>
          <a:xfrm>
            <a:off x="1679576" y="228600"/>
            <a:ext cx="5711824" cy="89535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2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37" name="Shape 37"/>
          <p:cNvSpPr/>
          <p:nvPr>
            <p:ph idx="2" type="pic"/>
          </p:nvPr>
        </p:nvSpPr>
        <p:spPr>
          <a:xfrm>
            <a:off x="1508126" y="1143000"/>
            <a:ext cx="6054724" cy="4541044"/>
          </a:xfrm>
          <a:prstGeom prst="rect">
            <a:avLst/>
          </a:prstGeom>
          <a:noFill/>
          <a:ln cap="flat" cmpd="sng" w="76200">
            <a:solidFill>
              <a:schemeClr val="lt1"/>
            </a:solidFill>
            <a:prstDash val="solid"/>
            <a:round/>
            <a:headEnd len="med" w="med" type="none"/>
            <a:tailEnd len="med" w="med" type="none"/>
          </a:ln>
          <a:effectLst>
            <a:outerShdw blurRad="88900" rotWithShape="0" algn="ctr" dir="5400000" dist="50800">
              <a:srgbClr val="000000">
                <a:alpha val="24705"/>
              </a:srgbClr>
            </a:outerShdw>
          </a:effectLst>
        </p:spPr>
        <p:txBody>
          <a:bodyPr anchorCtr="0" anchor="t" bIns="91425" lIns="91425" rIns="91425" wrap="square" tIns="91425"/>
          <a:lstStyle>
            <a:lvl1pPr indent="0" lvl="0" marL="0" marR="0" rtl="0" algn="ctr">
              <a:spcBef>
                <a:spcPts val="640"/>
              </a:spcBef>
              <a:spcAft>
                <a:spcPts val="0"/>
              </a:spcAft>
              <a:buClr>
                <a:srgbClr val="7F7F7F"/>
              </a:buClr>
              <a:buFont typeface="Arial"/>
              <a:buNone/>
              <a:defRPr b="0" i="0" sz="3200" u="none" cap="none" strike="noStrike">
                <a:solidFill>
                  <a:srgbClr val="7F7F7F"/>
                </a:solidFill>
                <a:latin typeface="Century Gothic"/>
                <a:ea typeface="Century Gothic"/>
                <a:cs typeface="Century Gothic"/>
                <a:sym typeface="Century Gothic"/>
              </a:defRPr>
            </a:lvl1pPr>
            <a:lvl2pPr indent="0" lvl="1" marL="457200" marR="0" rtl="0" algn="l">
              <a:spcBef>
                <a:spcPts val="560"/>
              </a:spcBef>
              <a:spcAft>
                <a:spcPts val="0"/>
              </a:spcAft>
              <a:buClr>
                <a:srgbClr val="7F7F7F"/>
              </a:buClr>
              <a:buFont typeface="Courier New"/>
              <a:buNone/>
              <a:defRPr b="0" i="0" sz="2800" u="none" cap="none" strike="noStrike">
                <a:solidFill>
                  <a:srgbClr val="7F7F7F"/>
                </a:solidFill>
                <a:latin typeface="Century Gothic"/>
                <a:ea typeface="Century Gothic"/>
                <a:cs typeface="Century Gothic"/>
                <a:sym typeface="Century Gothic"/>
              </a:defRPr>
            </a:lvl2pPr>
            <a:lvl3pPr indent="0" lvl="2" marL="914400" marR="0" rtl="0" algn="l">
              <a:spcBef>
                <a:spcPts val="480"/>
              </a:spcBef>
              <a:spcAft>
                <a:spcPts val="0"/>
              </a:spcAft>
              <a:buClr>
                <a:srgbClr val="7F7F7F"/>
              </a:buClr>
              <a:buFont typeface="Arial"/>
              <a:buNone/>
              <a:defRPr b="0" i="0" sz="2400" u="none" cap="none" strike="noStrike">
                <a:solidFill>
                  <a:srgbClr val="7F7F7F"/>
                </a:solidFill>
                <a:latin typeface="Century Gothic"/>
                <a:ea typeface="Century Gothic"/>
                <a:cs typeface="Century Gothic"/>
                <a:sym typeface="Century Gothic"/>
              </a:defRPr>
            </a:lvl3pPr>
            <a:lvl4pPr indent="0" lvl="3" marL="1371600" marR="0" rtl="0" algn="l">
              <a:spcBef>
                <a:spcPts val="400"/>
              </a:spcBef>
              <a:spcAft>
                <a:spcPts val="0"/>
              </a:spcAft>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4pPr>
            <a:lvl5pPr indent="0" lvl="4" marL="1828800" marR="0" rtl="0" algn="l">
              <a:spcBef>
                <a:spcPts val="400"/>
              </a:spcBef>
              <a:spcAft>
                <a:spcPts val="0"/>
              </a:spcAft>
              <a:buClr>
                <a:srgbClr val="7F7F7F"/>
              </a:buClr>
              <a:buFont typeface="Arial"/>
              <a:buNone/>
              <a:defRPr b="0" i="0" sz="2000" u="none" cap="none" strike="noStrike">
                <a:solidFill>
                  <a:srgbClr val="7F7F7F"/>
                </a:solidFill>
                <a:latin typeface="Century Gothic"/>
                <a:ea typeface="Century Gothic"/>
                <a:cs typeface="Century Gothic"/>
                <a:sym typeface="Century Gothic"/>
              </a:defRPr>
            </a:lvl5pPr>
            <a:lvl6pPr indent="0" lvl="5" marL="2286000" marR="0" rtl="0" algn="l">
              <a:spcBef>
                <a:spcPts val="400"/>
              </a:spcBef>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6pPr>
            <a:lvl7pPr indent="0" lvl="6" marL="2743200" marR="0" rtl="0" algn="l">
              <a:spcBef>
                <a:spcPts val="400"/>
              </a:spcBef>
              <a:buClr>
                <a:srgbClr val="7F7F7F"/>
              </a:buClr>
              <a:buFont typeface="Arial"/>
              <a:buNone/>
              <a:defRPr b="0" i="0" sz="2000" u="none" cap="none" strike="noStrike">
                <a:solidFill>
                  <a:srgbClr val="7F7F7F"/>
                </a:solidFill>
                <a:latin typeface="Century Gothic"/>
                <a:ea typeface="Century Gothic"/>
                <a:cs typeface="Century Gothic"/>
                <a:sym typeface="Century Gothic"/>
              </a:defRPr>
            </a:lvl7pPr>
            <a:lvl8pPr indent="0" lvl="7" marL="3200400" marR="0" rtl="0" algn="l">
              <a:spcBef>
                <a:spcPts val="400"/>
              </a:spcBef>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8pPr>
            <a:lvl9pPr indent="0" lvl="8" marL="3657600" marR="0" rtl="0" algn="l">
              <a:spcBef>
                <a:spcPts val="400"/>
              </a:spcBef>
              <a:buClr>
                <a:srgbClr val="7F7F7F"/>
              </a:buClr>
              <a:buFont typeface="Arial"/>
              <a:buNone/>
              <a:defRPr b="0" i="0" sz="2000" u="none" cap="none" strike="noStrike">
                <a:solidFill>
                  <a:srgbClr val="7F7F7F"/>
                </a:solidFill>
                <a:latin typeface="Century Gothic"/>
                <a:ea typeface="Century Gothic"/>
                <a:cs typeface="Century Gothic"/>
                <a:sym typeface="Century Gothic"/>
              </a:defRPr>
            </a:lvl9pPr>
          </a:lstStyle>
          <a:p/>
        </p:txBody>
      </p:sp>
      <p:sp>
        <p:nvSpPr>
          <p:cNvPr id="38" name="Shape 38"/>
          <p:cNvSpPr txBox="1"/>
          <p:nvPr>
            <p:ph idx="1" type="body"/>
          </p:nvPr>
        </p:nvSpPr>
        <p:spPr>
          <a:xfrm>
            <a:off x="1679576" y="5810250"/>
            <a:ext cx="5711824" cy="533400"/>
          </a:xfrm>
          <a:prstGeom prst="rect">
            <a:avLst/>
          </a:prstGeom>
          <a:noFill/>
          <a:ln>
            <a:noFill/>
          </a:ln>
        </p:spPr>
        <p:txBody>
          <a:bodyPr anchorCtr="0" anchor="t" bIns="91425" lIns="91425" rIns="91425" wrap="square" tIns="91425"/>
          <a:lstStyle>
            <a:lvl1pPr indent="0" lvl="0" marL="0" marR="0" rtl="0" algn="ctr">
              <a:spcBef>
                <a:spcPts val="320"/>
              </a:spcBef>
              <a:spcAft>
                <a:spcPts val="0"/>
              </a:spcAft>
              <a:buClr>
                <a:srgbClr val="7F7F7F"/>
              </a:buClr>
              <a:buFont typeface="Arial"/>
              <a:buNone/>
              <a:defRPr b="0" i="0" sz="1600" u="none" cap="none" strike="noStrike">
                <a:solidFill>
                  <a:srgbClr val="7F7F7F"/>
                </a:solidFill>
                <a:latin typeface="Century Gothic"/>
                <a:ea typeface="Century Gothic"/>
                <a:cs typeface="Century Gothic"/>
                <a:sym typeface="Century Gothic"/>
              </a:defRPr>
            </a:lvl1pPr>
            <a:lvl2pPr indent="0" lvl="1" marL="457200" marR="0" rtl="0" algn="l">
              <a:spcBef>
                <a:spcPts val="240"/>
              </a:spcBef>
              <a:spcAft>
                <a:spcPts val="0"/>
              </a:spcAft>
              <a:buClr>
                <a:srgbClr val="7F7F7F"/>
              </a:buClr>
              <a:buFont typeface="Courier New"/>
              <a:buNone/>
              <a:defRPr b="0" i="0" sz="1200" u="none" cap="none" strike="noStrike">
                <a:solidFill>
                  <a:srgbClr val="7F7F7F"/>
                </a:solidFill>
                <a:latin typeface="Century Gothic"/>
                <a:ea typeface="Century Gothic"/>
                <a:cs typeface="Century Gothic"/>
                <a:sym typeface="Century Gothic"/>
              </a:defRPr>
            </a:lvl2pPr>
            <a:lvl3pPr indent="0" lvl="2" marL="914400" marR="0" rtl="0" algn="l">
              <a:spcBef>
                <a:spcPts val="200"/>
              </a:spcBef>
              <a:spcAft>
                <a:spcPts val="0"/>
              </a:spcAft>
              <a:buClr>
                <a:srgbClr val="7F7F7F"/>
              </a:buClr>
              <a:buFont typeface="Arial"/>
              <a:buNone/>
              <a:defRPr b="0" i="0" sz="1000" u="none" cap="none" strike="noStrike">
                <a:solidFill>
                  <a:srgbClr val="7F7F7F"/>
                </a:solidFill>
                <a:latin typeface="Century Gothic"/>
                <a:ea typeface="Century Gothic"/>
                <a:cs typeface="Century Gothic"/>
                <a:sym typeface="Century Gothic"/>
              </a:defRPr>
            </a:lvl3pPr>
            <a:lvl4pPr indent="0" lvl="3" marL="1371600" marR="0" rtl="0" algn="l">
              <a:spcBef>
                <a:spcPts val="180"/>
              </a:spcBef>
              <a:spcAft>
                <a:spcPts val="0"/>
              </a:spcAft>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4pPr>
            <a:lvl5pPr indent="0" lvl="4" marL="1828800" marR="0" rtl="0" algn="l">
              <a:spcBef>
                <a:spcPts val="180"/>
              </a:spcBef>
              <a:spcAft>
                <a:spcPts val="0"/>
              </a:spcAft>
              <a:buClr>
                <a:srgbClr val="7F7F7F"/>
              </a:buClr>
              <a:buFont typeface="Arial"/>
              <a:buNone/>
              <a:defRPr b="0" i="0" sz="900" u="none" cap="none" strike="noStrike">
                <a:solidFill>
                  <a:srgbClr val="7F7F7F"/>
                </a:solidFill>
                <a:latin typeface="Century Gothic"/>
                <a:ea typeface="Century Gothic"/>
                <a:cs typeface="Century Gothic"/>
                <a:sym typeface="Century Gothic"/>
              </a:defRPr>
            </a:lvl5pPr>
            <a:lvl6pPr indent="0" lvl="5" marL="22860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6pPr>
            <a:lvl7pPr indent="0" lvl="6" marL="27432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7pPr>
            <a:lvl8pPr indent="0" lvl="7" marL="32004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8pPr>
            <a:lvl9pPr indent="0" lvl="8" marL="36576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39" name="Shape 39"/>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40" name="Shape 40"/>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41" name="Shape 41"/>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2" name="Shape 42"/>
        <p:cNvGrpSpPr/>
        <p:nvPr/>
      </p:nvGrpSpPr>
      <p:grpSpPr>
        <a:xfrm>
          <a:off x="0" y="0"/>
          <a:ext cx="0" cy="0"/>
          <a:chOff x="0" y="0"/>
          <a:chExt cx="0" cy="0"/>
        </a:xfrm>
      </p:grpSpPr>
      <p:sp>
        <p:nvSpPr>
          <p:cNvPr id="43" name="Shape 43"/>
          <p:cNvSpPr txBox="1"/>
          <p:nvPr>
            <p:ph type="title"/>
          </p:nvPr>
        </p:nvSpPr>
        <p:spPr>
          <a:xfrm>
            <a:off x="5907087" y="266700"/>
            <a:ext cx="3008313" cy="2095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2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44" name="Shape 44"/>
          <p:cNvSpPr txBox="1"/>
          <p:nvPr>
            <p:ph idx="1" type="body"/>
          </p:nvPr>
        </p:nvSpPr>
        <p:spPr>
          <a:xfrm>
            <a:off x="719137" y="273050"/>
            <a:ext cx="4995863"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rgbClr val="7F7F7F"/>
              </a:buClr>
              <a:buSzPct val="100000"/>
              <a:buFont typeface="Arial"/>
              <a:buChar char="•"/>
              <a:defRPr b="0" i="0" sz="3200" u="none" cap="none" strike="noStrike">
                <a:solidFill>
                  <a:srgbClr val="7F7F7F"/>
                </a:solidFill>
                <a:latin typeface="Century Gothic"/>
                <a:ea typeface="Century Gothic"/>
                <a:cs typeface="Century Gothic"/>
                <a:sym typeface="Century Gothic"/>
              </a:defRPr>
            </a:lvl1pPr>
            <a:lvl2pPr indent="-107950" lvl="1" marL="742950" marR="0" rtl="0" algn="l">
              <a:spcBef>
                <a:spcPts val="560"/>
              </a:spcBef>
              <a:spcAft>
                <a:spcPts val="0"/>
              </a:spcAft>
              <a:buClr>
                <a:srgbClr val="7F7F7F"/>
              </a:buClr>
              <a:buSzPct val="100000"/>
              <a:buFont typeface="Courier New"/>
              <a:buChar char="o"/>
              <a:defRPr b="0" i="0" sz="2800" u="none" cap="none" strike="noStrike">
                <a:solidFill>
                  <a:srgbClr val="7F7F7F"/>
                </a:solidFill>
                <a:latin typeface="Century Gothic"/>
                <a:ea typeface="Century Gothic"/>
                <a:cs typeface="Century Gothic"/>
                <a:sym typeface="Century Gothic"/>
              </a:defRPr>
            </a:lvl2pPr>
            <a:lvl3pPr indent="-76200" lvl="2" marL="11430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3pPr>
            <a:lvl4pPr indent="-101600" lvl="3" marL="1600200" marR="0" rtl="0" algn="l">
              <a:spcBef>
                <a:spcPts val="400"/>
              </a:spcBef>
              <a:spcAft>
                <a:spcPts val="0"/>
              </a:spcAft>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4pPr>
            <a:lvl5pPr indent="-101600" lvl="4" marL="2057400" marR="0" rtl="0" algn="l">
              <a:spcBef>
                <a:spcPts val="400"/>
              </a:spcBef>
              <a:spcAft>
                <a:spcPts val="0"/>
              </a:spcAft>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5pPr>
            <a:lvl6pPr indent="-101600" lvl="5" marL="2514600" marR="0" rtl="0" algn="l">
              <a:spcBef>
                <a:spcPts val="400"/>
              </a:spcBef>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6pPr>
            <a:lvl7pPr indent="-101600" lvl="6" marL="2971800" marR="0" rtl="0" algn="l">
              <a:spcBef>
                <a:spcPts val="400"/>
              </a:spcBef>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7pPr>
            <a:lvl8pPr indent="-101600" lvl="7" marL="3429000" marR="0" rtl="0" algn="l">
              <a:spcBef>
                <a:spcPts val="400"/>
              </a:spcBef>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8pPr>
            <a:lvl9pPr indent="-101600" lvl="8" marL="3886200" marR="0" rtl="0" algn="l">
              <a:spcBef>
                <a:spcPts val="400"/>
              </a:spcBef>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9pPr>
          </a:lstStyle>
          <a:p/>
        </p:txBody>
      </p:sp>
      <p:sp>
        <p:nvSpPr>
          <p:cNvPr id="45" name="Shape 45"/>
          <p:cNvSpPr txBox="1"/>
          <p:nvPr>
            <p:ph idx="2" type="body"/>
          </p:nvPr>
        </p:nvSpPr>
        <p:spPr>
          <a:xfrm>
            <a:off x="5907087" y="2438400"/>
            <a:ext cx="3008313" cy="3687763"/>
          </a:xfrm>
          <a:prstGeom prst="rect">
            <a:avLst/>
          </a:prstGeom>
          <a:noFill/>
          <a:ln>
            <a:noFill/>
          </a:ln>
        </p:spPr>
        <p:txBody>
          <a:bodyPr anchorCtr="0" anchor="t" bIns="91425" lIns="91425" rIns="91425" wrap="square" tIns="91425"/>
          <a:lstStyle>
            <a:lvl1pPr indent="0" lvl="0" marL="0" marR="0" rtl="0" algn="ctr">
              <a:lnSpc>
                <a:spcPct val="125000"/>
              </a:lnSpc>
              <a:spcBef>
                <a:spcPts val="320"/>
              </a:spcBef>
              <a:spcAft>
                <a:spcPts val="0"/>
              </a:spcAft>
              <a:buClr>
                <a:srgbClr val="7F7F7F"/>
              </a:buClr>
              <a:buFont typeface="Arial"/>
              <a:buNone/>
              <a:defRPr b="0" i="0" sz="1600" u="none" cap="none" strike="noStrike">
                <a:solidFill>
                  <a:srgbClr val="7F7F7F"/>
                </a:solidFill>
                <a:latin typeface="Century Gothic"/>
                <a:ea typeface="Century Gothic"/>
                <a:cs typeface="Century Gothic"/>
                <a:sym typeface="Century Gothic"/>
              </a:defRPr>
            </a:lvl1pPr>
            <a:lvl2pPr indent="0" lvl="1" marL="457200" marR="0" rtl="0" algn="l">
              <a:spcBef>
                <a:spcPts val="240"/>
              </a:spcBef>
              <a:spcAft>
                <a:spcPts val="0"/>
              </a:spcAft>
              <a:buClr>
                <a:srgbClr val="7F7F7F"/>
              </a:buClr>
              <a:buFont typeface="Courier New"/>
              <a:buNone/>
              <a:defRPr b="0" i="0" sz="1200" u="none" cap="none" strike="noStrike">
                <a:solidFill>
                  <a:srgbClr val="7F7F7F"/>
                </a:solidFill>
                <a:latin typeface="Century Gothic"/>
                <a:ea typeface="Century Gothic"/>
                <a:cs typeface="Century Gothic"/>
                <a:sym typeface="Century Gothic"/>
              </a:defRPr>
            </a:lvl2pPr>
            <a:lvl3pPr indent="0" lvl="2" marL="914400" marR="0" rtl="0" algn="l">
              <a:spcBef>
                <a:spcPts val="200"/>
              </a:spcBef>
              <a:spcAft>
                <a:spcPts val="0"/>
              </a:spcAft>
              <a:buClr>
                <a:srgbClr val="7F7F7F"/>
              </a:buClr>
              <a:buFont typeface="Arial"/>
              <a:buNone/>
              <a:defRPr b="0" i="0" sz="1000" u="none" cap="none" strike="noStrike">
                <a:solidFill>
                  <a:srgbClr val="7F7F7F"/>
                </a:solidFill>
                <a:latin typeface="Century Gothic"/>
                <a:ea typeface="Century Gothic"/>
                <a:cs typeface="Century Gothic"/>
                <a:sym typeface="Century Gothic"/>
              </a:defRPr>
            </a:lvl3pPr>
            <a:lvl4pPr indent="0" lvl="3" marL="1371600" marR="0" rtl="0" algn="l">
              <a:spcBef>
                <a:spcPts val="180"/>
              </a:spcBef>
              <a:spcAft>
                <a:spcPts val="0"/>
              </a:spcAft>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4pPr>
            <a:lvl5pPr indent="0" lvl="4" marL="1828800" marR="0" rtl="0" algn="l">
              <a:spcBef>
                <a:spcPts val="180"/>
              </a:spcBef>
              <a:spcAft>
                <a:spcPts val="0"/>
              </a:spcAft>
              <a:buClr>
                <a:srgbClr val="7F7F7F"/>
              </a:buClr>
              <a:buFont typeface="Arial"/>
              <a:buNone/>
              <a:defRPr b="0" i="0" sz="900" u="none" cap="none" strike="noStrike">
                <a:solidFill>
                  <a:srgbClr val="7F7F7F"/>
                </a:solidFill>
                <a:latin typeface="Century Gothic"/>
                <a:ea typeface="Century Gothic"/>
                <a:cs typeface="Century Gothic"/>
                <a:sym typeface="Century Gothic"/>
              </a:defRPr>
            </a:lvl5pPr>
            <a:lvl6pPr indent="0" lvl="5" marL="22860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6pPr>
            <a:lvl7pPr indent="0" lvl="6" marL="27432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7pPr>
            <a:lvl8pPr indent="0" lvl="7" marL="32004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8pPr>
            <a:lvl9pPr indent="0" lvl="8" marL="36576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46" name="Shape 46"/>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47" name="Shape 47"/>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48" name="Shape 48"/>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51" name="Shape 51"/>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52" name="Shape 52"/>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55" name="Shape 55"/>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56" name="Shape 56"/>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57" name="Shape 57"/>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8" name="Shape 58"/>
        <p:cNvGrpSpPr/>
        <p:nvPr/>
      </p:nvGrpSpPr>
      <p:grpSpPr>
        <a:xfrm>
          <a:off x="0" y="0"/>
          <a:ext cx="0" cy="0"/>
          <a:chOff x="0" y="0"/>
          <a:chExt cx="0" cy="0"/>
        </a:xfrm>
      </p:grpSpPr>
      <p:sp>
        <p:nvSpPr>
          <p:cNvPr id="59" name="Shape 59"/>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60" name="Shape 60"/>
          <p:cNvSpPr txBox="1"/>
          <p:nvPr>
            <p:ph idx="1" type="body"/>
          </p:nvPr>
        </p:nvSpPr>
        <p:spPr>
          <a:xfrm>
            <a:off x="457200" y="1600200"/>
            <a:ext cx="4040188" cy="609600"/>
          </a:xfrm>
          <a:prstGeom prst="rect">
            <a:avLst/>
          </a:prstGeom>
          <a:noFill/>
          <a:ln>
            <a:noFill/>
          </a:ln>
        </p:spPr>
        <p:txBody>
          <a:bodyPr anchorCtr="0" anchor="b" bIns="91425" lIns="91425" rIns="91425" wrap="square" tIns="91425"/>
          <a:lstStyle>
            <a:lvl1pPr indent="0" lvl="0" marL="0" marR="0" rtl="0" algn="ctr">
              <a:spcBef>
                <a:spcPts val="480"/>
              </a:spcBef>
              <a:spcAft>
                <a:spcPts val="0"/>
              </a:spcAft>
              <a:buClr>
                <a:srgbClr val="7F7F7F"/>
              </a:buClr>
              <a:buFont typeface="Arial"/>
              <a:buNone/>
              <a:defRPr b="0" i="0" sz="2400" u="none" cap="none" strike="noStrike">
                <a:solidFill>
                  <a:srgbClr val="7F7F7F"/>
                </a:solidFill>
                <a:latin typeface="Century Gothic"/>
                <a:ea typeface="Century Gothic"/>
                <a:cs typeface="Century Gothic"/>
                <a:sym typeface="Century Gothic"/>
              </a:defRPr>
            </a:lvl1pPr>
            <a:lvl2pPr indent="0" lvl="1" marL="457200" marR="0" rtl="0" algn="l">
              <a:spcBef>
                <a:spcPts val="400"/>
              </a:spcBef>
              <a:spcAft>
                <a:spcPts val="0"/>
              </a:spcAft>
              <a:buClr>
                <a:srgbClr val="7F7F7F"/>
              </a:buClr>
              <a:buFont typeface="Courier New"/>
              <a:buNone/>
              <a:defRPr b="1" i="0" sz="2000" u="none" cap="none" strike="noStrike">
                <a:solidFill>
                  <a:srgbClr val="7F7F7F"/>
                </a:solidFill>
                <a:latin typeface="Century Gothic"/>
                <a:ea typeface="Century Gothic"/>
                <a:cs typeface="Century Gothic"/>
                <a:sym typeface="Century Gothic"/>
              </a:defRPr>
            </a:lvl2pPr>
            <a:lvl3pPr indent="0" lvl="2" marL="914400" marR="0" rtl="0" algn="l">
              <a:spcBef>
                <a:spcPts val="360"/>
              </a:spcBef>
              <a:spcAft>
                <a:spcPts val="0"/>
              </a:spcAft>
              <a:buClr>
                <a:srgbClr val="7F7F7F"/>
              </a:buClr>
              <a:buFont typeface="Arial"/>
              <a:buNone/>
              <a:defRPr b="1" i="0" sz="1800" u="none" cap="none" strike="noStrike">
                <a:solidFill>
                  <a:srgbClr val="7F7F7F"/>
                </a:solidFill>
                <a:latin typeface="Century Gothic"/>
                <a:ea typeface="Century Gothic"/>
                <a:cs typeface="Century Gothic"/>
                <a:sym typeface="Century Gothic"/>
              </a:defRPr>
            </a:lvl3pPr>
            <a:lvl4pPr indent="0" lvl="3" marL="1371600" marR="0" rtl="0" algn="l">
              <a:spcBef>
                <a:spcPts val="320"/>
              </a:spcBef>
              <a:spcAft>
                <a:spcPts val="0"/>
              </a:spcAft>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4pPr>
            <a:lvl5pPr indent="0" lvl="4" marL="1828800" marR="0" rtl="0" algn="l">
              <a:spcBef>
                <a:spcPts val="320"/>
              </a:spcBef>
              <a:spcAft>
                <a:spcPts val="0"/>
              </a:spcAft>
              <a:buClr>
                <a:srgbClr val="7F7F7F"/>
              </a:buClr>
              <a:buFont typeface="Arial"/>
              <a:buNone/>
              <a:defRPr b="1" i="0" sz="1600" u="none" cap="none" strike="noStrike">
                <a:solidFill>
                  <a:srgbClr val="7F7F7F"/>
                </a:solidFill>
                <a:latin typeface="Century Gothic"/>
                <a:ea typeface="Century Gothic"/>
                <a:cs typeface="Century Gothic"/>
                <a:sym typeface="Century Gothic"/>
              </a:defRPr>
            </a:lvl5pPr>
            <a:lvl6pPr indent="0" lvl="5" marL="22860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6pPr>
            <a:lvl7pPr indent="0" lvl="6" marL="27432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7pPr>
            <a:lvl8pPr indent="0" lvl="7" marL="32004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8pPr>
            <a:lvl9pPr indent="0" lvl="8" marL="36576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61" name="Shape 61"/>
          <p:cNvSpPr txBox="1"/>
          <p:nvPr>
            <p:ph idx="2" type="body"/>
          </p:nvPr>
        </p:nvSpPr>
        <p:spPr>
          <a:xfrm>
            <a:off x="4648200" y="1600200"/>
            <a:ext cx="4041775" cy="609600"/>
          </a:xfrm>
          <a:prstGeom prst="rect">
            <a:avLst/>
          </a:prstGeom>
          <a:noFill/>
          <a:ln>
            <a:noFill/>
          </a:ln>
        </p:spPr>
        <p:txBody>
          <a:bodyPr anchorCtr="0" anchor="b" bIns="91425" lIns="91425" rIns="91425" wrap="square" tIns="91425"/>
          <a:lstStyle>
            <a:lvl1pPr indent="0" lvl="0" marL="0" marR="0" rtl="0" algn="ctr">
              <a:spcBef>
                <a:spcPts val="480"/>
              </a:spcBef>
              <a:spcAft>
                <a:spcPts val="0"/>
              </a:spcAft>
              <a:buClr>
                <a:srgbClr val="7F7F7F"/>
              </a:buClr>
              <a:buFont typeface="Arial"/>
              <a:buNone/>
              <a:defRPr b="0" i="0" sz="2400" u="none" cap="none" strike="noStrike">
                <a:solidFill>
                  <a:srgbClr val="7F7F7F"/>
                </a:solidFill>
                <a:latin typeface="Century Gothic"/>
                <a:ea typeface="Century Gothic"/>
                <a:cs typeface="Century Gothic"/>
                <a:sym typeface="Century Gothic"/>
              </a:defRPr>
            </a:lvl1pPr>
            <a:lvl2pPr indent="0" lvl="1" marL="457200" marR="0" rtl="0" algn="l">
              <a:spcBef>
                <a:spcPts val="400"/>
              </a:spcBef>
              <a:spcAft>
                <a:spcPts val="0"/>
              </a:spcAft>
              <a:buClr>
                <a:srgbClr val="7F7F7F"/>
              </a:buClr>
              <a:buFont typeface="Courier New"/>
              <a:buNone/>
              <a:defRPr b="1" i="0" sz="2000" u="none" cap="none" strike="noStrike">
                <a:solidFill>
                  <a:srgbClr val="7F7F7F"/>
                </a:solidFill>
                <a:latin typeface="Century Gothic"/>
                <a:ea typeface="Century Gothic"/>
                <a:cs typeface="Century Gothic"/>
                <a:sym typeface="Century Gothic"/>
              </a:defRPr>
            </a:lvl2pPr>
            <a:lvl3pPr indent="0" lvl="2" marL="914400" marR="0" rtl="0" algn="l">
              <a:spcBef>
                <a:spcPts val="360"/>
              </a:spcBef>
              <a:spcAft>
                <a:spcPts val="0"/>
              </a:spcAft>
              <a:buClr>
                <a:srgbClr val="7F7F7F"/>
              </a:buClr>
              <a:buFont typeface="Arial"/>
              <a:buNone/>
              <a:defRPr b="1" i="0" sz="1800" u="none" cap="none" strike="noStrike">
                <a:solidFill>
                  <a:srgbClr val="7F7F7F"/>
                </a:solidFill>
                <a:latin typeface="Century Gothic"/>
                <a:ea typeface="Century Gothic"/>
                <a:cs typeface="Century Gothic"/>
                <a:sym typeface="Century Gothic"/>
              </a:defRPr>
            </a:lvl3pPr>
            <a:lvl4pPr indent="0" lvl="3" marL="1371600" marR="0" rtl="0" algn="l">
              <a:spcBef>
                <a:spcPts val="320"/>
              </a:spcBef>
              <a:spcAft>
                <a:spcPts val="0"/>
              </a:spcAft>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4pPr>
            <a:lvl5pPr indent="0" lvl="4" marL="1828800" marR="0" rtl="0" algn="l">
              <a:spcBef>
                <a:spcPts val="320"/>
              </a:spcBef>
              <a:spcAft>
                <a:spcPts val="0"/>
              </a:spcAft>
              <a:buClr>
                <a:srgbClr val="7F7F7F"/>
              </a:buClr>
              <a:buFont typeface="Arial"/>
              <a:buNone/>
              <a:defRPr b="1" i="0" sz="1600" u="none" cap="none" strike="noStrike">
                <a:solidFill>
                  <a:srgbClr val="7F7F7F"/>
                </a:solidFill>
                <a:latin typeface="Century Gothic"/>
                <a:ea typeface="Century Gothic"/>
                <a:cs typeface="Century Gothic"/>
                <a:sym typeface="Century Gothic"/>
              </a:defRPr>
            </a:lvl5pPr>
            <a:lvl6pPr indent="0" lvl="5" marL="22860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6pPr>
            <a:lvl7pPr indent="0" lvl="6" marL="27432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7pPr>
            <a:lvl8pPr indent="0" lvl="7" marL="32004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8pPr>
            <a:lvl9pPr indent="0" lvl="8" marL="36576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62" name="Shape 62"/>
          <p:cNvSpPr txBox="1"/>
          <p:nvPr>
            <p:ph idx="3" type="body"/>
          </p:nvPr>
        </p:nvSpPr>
        <p:spPr>
          <a:xfrm>
            <a:off x="457200" y="2212848"/>
            <a:ext cx="4041648" cy="391363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63" name="Shape 63"/>
          <p:cNvSpPr txBox="1"/>
          <p:nvPr>
            <p:ph idx="4" type="body"/>
          </p:nvPr>
        </p:nvSpPr>
        <p:spPr>
          <a:xfrm>
            <a:off x="4672584" y="2212848"/>
            <a:ext cx="4041648" cy="3913187"/>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64" name="Shape 64"/>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65" name="Shape 65"/>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66" name="Shape 66"/>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7" name="Shape 67"/>
        <p:cNvGrpSpPr/>
        <p:nvPr/>
      </p:nvGrpSpPr>
      <p:grpSpPr>
        <a:xfrm>
          <a:off x="0" y="0"/>
          <a:ext cx="0" cy="0"/>
          <a:chOff x="0" y="0"/>
          <a:chExt cx="0" cy="0"/>
        </a:xfrm>
      </p:grpSpPr>
      <p:sp>
        <p:nvSpPr>
          <p:cNvPr id="68" name="Shape 68"/>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69" name="Shape 69"/>
          <p:cNvSpPr txBox="1"/>
          <p:nvPr>
            <p:ph idx="1" type="body"/>
          </p:nvPr>
        </p:nvSpPr>
        <p:spPr>
          <a:xfrm>
            <a:off x="4648200" y="1600200"/>
            <a:ext cx="4038600" cy="4525963"/>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70" name="Shape 70"/>
          <p:cNvSpPr txBox="1"/>
          <p:nvPr>
            <p:ph idx="2" type="body"/>
          </p:nvPr>
        </p:nvSpPr>
        <p:spPr>
          <a:xfrm>
            <a:off x="365760" y="1600200"/>
            <a:ext cx="4041648" cy="452628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71" name="Shape 71"/>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72" name="Shape 72"/>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73" name="Shape 73"/>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11" name="Shape 11"/>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12" name="Shape 12"/>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cap="none" strike="noStrik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13" name="Shape 13"/>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14" name="Shape 14"/>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cap="none" strike="noStrike">
                <a:solidFill>
                  <a:srgbClr val="595959"/>
                </a:solidFill>
                <a:latin typeface="Century Gothic"/>
                <a:ea typeface="Century Gothic"/>
                <a:cs typeface="Century Gothic"/>
                <a:sym typeface="Century Gothic"/>
              </a:rPr>
              <a:t>‹#›</a:t>
            </a:fld>
          </a:p>
        </p:txBody>
      </p:sp>
      <p:sp>
        <p:nvSpPr>
          <p:cNvPr id="15" name="Shape 15"/>
          <p:cNvSpPr/>
          <p:nvPr/>
        </p:nvSpPr>
        <p:spPr>
          <a:xfrm>
            <a:off x="8458200"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6" name="Shape 16"/>
          <p:cNvSpPr/>
          <p:nvPr/>
        </p:nvSpPr>
        <p:spPr>
          <a:xfrm>
            <a:off x="569912"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0" name="Shape 80"/>
        <p:cNvGrpSpPr/>
        <p:nvPr/>
      </p:nvGrpSpPr>
      <p:grpSpPr>
        <a:xfrm>
          <a:off x="0" y="0"/>
          <a:ext cx="0" cy="0"/>
          <a:chOff x="0" y="0"/>
          <a:chExt cx="0" cy="0"/>
        </a:xfrm>
      </p:grpSpPr>
      <p:sp>
        <p:nvSpPr>
          <p:cNvPr id="81" name="Shape 81"/>
          <p:cNvSpPr/>
          <p:nvPr/>
        </p:nvSpPr>
        <p:spPr>
          <a:xfrm>
            <a:off x="8458200"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82" name="Shape 82"/>
          <p:cNvSpPr/>
          <p:nvPr/>
        </p:nvSpPr>
        <p:spPr>
          <a:xfrm>
            <a:off x="569912"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83" name="Shape 83"/>
          <p:cNvSpPr/>
          <p:nvPr/>
        </p:nvSpPr>
        <p:spPr>
          <a:xfrm>
            <a:off x="4495800"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84" name="Shape 84"/>
          <p:cNvSpPr/>
          <p:nvPr/>
        </p:nvSpPr>
        <p:spPr>
          <a:xfrm>
            <a:off x="4695825"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85" name="Shape 85"/>
          <p:cNvSpPr/>
          <p:nvPr/>
        </p:nvSpPr>
        <p:spPr>
          <a:xfrm>
            <a:off x="4297362"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86" name="Shape 86"/>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87" name="Shape 87"/>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88" name="Shape 88"/>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240"/>
              </a:spcBef>
              <a:spcAft>
                <a:spcPts val="0"/>
              </a:spcAft>
              <a:buNone/>
              <a:defRPr b="0" i="1" sz="1200" u="none">
                <a:solidFill>
                  <a:srgbClr val="595959"/>
                </a:solidFill>
                <a:latin typeface="Century Gothic"/>
                <a:ea typeface="Century Gothic"/>
                <a:cs typeface="Century Gothic"/>
                <a:sym typeface="Century Gothic"/>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89" name="Shape 89"/>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ctr">
              <a:lnSpc>
                <a:spcPct val="100000"/>
              </a:lnSpc>
              <a:spcBef>
                <a:spcPts val="240"/>
              </a:spcBef>
              <a:spcAft>
                <a:spcPts val="0"/>
              </a:spcAft>
              <a:buNone/>
              <a:defRPr b="0" i="1" sz="1200" u="none">
                <a:solidFill>
                  <a:schemeClr val="dk2"/>
                </a:solidFill>
                <a:latin typeface="Arial"/>
                <a:ea typeface="Arial"/>
                <a:cs typeface="Arial"/>
                <a:sym typeface="Arial"/>
              </a:defRPr>
            </a:lvl1pPr>
            <a:lvl2pPr indent="0" lvl="1" marL="4572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2pPr>
            <a:lvl3pPr indent="0" lvl="2" marL="914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3pPr>
            <a:lvl4pPr indent="0" lvl="3" marL="13716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4pPr>
            <a:lvl5pPr indent="0" lvl="4" marL="1828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5pPr>
            <a:lvl6pPr indent="0" lvl="5" marL="2286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6pPr>
            <a:lvl7pPr indent="0" lvl="6" marL="32004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7pPr>
            <a:lvl8pPr indent="0" lvl="7" marL="45720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8pPr>
            <a:lvl9pPr indent="0" lvl="8" marL="6400800" marR="0" rtl="0" algn="ctr">
              <a:lnSpc>
                <a:spcPct val="100000"/>
              </a:lnSpc>
              <a:spcBef>
                <a:spcPts val="240"/>
              </a:spcBef>
              <a:spcAft>
                <a:spcPts val="0"/>
              </a:spcAft>
              <a:buNone/>
              <a:defRPr b="0" i="1" sz="1200" u="none" cap="none" strike="noStrike">
                <a:solidFill>
                  <a:schemeClr val="dk2"/>
                </a:solidFill>
                <a:latin typeface="Arial"/>
                <a:ea typeface="Arial"/>
                <a:cs typeface="Arial"/>
                <a:sym typeface="Arial"/>
              </a:defRPr>
            </a:lvl9pPr>
          </a:lstStyle>
          <a:p/>
        </p:txBody>
      </p:sp>
      <p:sp>
        <p:nvSpPr>
          <p:cNvPr id="90" name="Shape 90"/>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1" lang="en-US" sz="1200" u="none">
                <a:solidFill>
                  <a:srgbClr val="595959"/>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atodorof@tu-sofia.bg" TargetMode="External"/><Relationship Id="rId4" Type="http://schemas.openxmlformats.org/officeDocument/2006/relationships/hyperlink" Target="mailto:atodorof@tu-sofia.bg" TargetMode="External"/><Relationship Id="rId10" Type="http://schemas.openxmlformats.org/officeDocument/2006/relationships/hyperlink" Target="mailto:bikova@tu-sofia.bg" TargetMode="External"/><Relationship Id="rId9" Type="http://schemas.openxmlformats.org/officeDocument/2006/relationships/hyperlink" Target="mailto:bikova@tu-sofia.bg" TargetMode="External"/><Relationship Id="rId5" Type="http://schemas.openxmlformats.org/officeDocument/2006/relationships/hyperlink" Target="mailto:visokov@tu-sofia.bg" TargetMode="External"/><Relationship Id="rId6" Type="http://schemas.openxmlformats.org/officeDocument/2006/relationships/hyperlink" Target="mailto:visokov@tu-sofia.bg" TargetMode="External"/><Relationship Id="rId7" Type="http://schemas.openxmlformats.org/officeDocument/2006/relationships/hyperlink" Target="mailto:kkaneva@tu-sofia.bg" TargetMode="External"/><Relationship Id="rId8" Type="http://schemas.openxmlformats.org/officeDocument/2006/relationships/hyperlink" Target="mailto:kkaneva@tu-sofia.b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0" Type="http://schemas.openxmlformats.org/officeDocument/2006/relationships/hyperlink" Target="http://www.superflash.com/" TargetMode="External"/><Relationship Id="rId42" Type="http://schemas.openxmlformats.org/officeDocument/2006/relationships/hyperlink" Target="http://www.superflash.com/" TargetMode="External"/><Relationship Id="rId41" Type="http://schemas.openxmlformats.org/officeDocument/2006/relationships/hyperlink" Target="http://www.superflash.com/" TargetMode="External"/><Relationship Id="rId44" Type="http://schemas.openxmlformats.org/officeDocument/2006/relationships/hyperlink" Target="http://www.answers.com/" TargetMode="External"/><Relationship Id="rId43" Type="http://schemas.openxmlformats.org/officeDocument/2006/relationships/hyperlink" Target="http://www.superflash.com/" TargetMode="External"/><Relationship Id="rId46" Type="http://schemas.openxmlformats.org/officeDocument/2006/relationships/hyperlink" Target="http://www.answers.com/" TargetMode="External"/><Relationship Id="rId45" Type="http://schemas.openxmlformats.org/officeDocument/2006/relationships/hyperlink" Target="http://www.answers.com/"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 TargetMode="External"/><Relationship Id="rId4" Type="http://schemas.openxmlformats.org/officeDocument/2006/relationships/hyperlink" Target="http://www/" TargetMode="External"/><Relationship Id="rId9" Type="http://schemas.openxmlformats.org/officeDocument/2006/relationships/hyperlink" Target="http://www.msr-elektronik.com/" TargetMode="External"/><Relationship Id="rId48" Type="http://schemas.openxmlformats.org/officeDocument/2006/relationships/hyperlink" Target="http://www.answers.com/" TargetMode="External"/><Relationship Id="rId47" Type="http://schemas.openxmlformats.org/officeDocument/2006/relationships/hyperlink" Target="http://www.answers.com/" TargetMode="External"/><Relationship Id="rId49" Type="http://schemas.openxmlformats.org/officeDocument/2006/relationships/hyperlink" Target="http://www.answers.com/" TargetMode="External"/><Relationship Id="rId5" Type="http://schemas.openxmlformats.org/officeDocument/2006/relationships/hyperlink" Target="http://www.msr-elektronik.com/" TargetMode="External"/><Relationship Id="rId6" Type="http://schemas.openxmlformats.org/officeDocument/2006/relationships/hyperlink" Target="http://www.msr-elektronik.com/" TargetMode="External"/><Relationship Id="rId7" Type="http://schemas.openxmlformats.org/officeDocument/2006/relationships/hyperlink" Target="http://www.msr-elektronik.com/" TargetMode="External"/><Relationship Id="rId8" Type="http://schemas.openxmlformats.org/officeDocument/2006/relationships/hyperlink" Target="http://www.msr-elektronik.com/" TargetMode="External"/><Relationship Id="rId31" Type="http://schemas.openxmlformats.org/officeDocument/2006/relationships/hyperlink" Target="http://www.bluetooth.com/" TargetMode="External"/><Relationship Id="rId30" Type="http://schemas.openxmlformats.org/officeDocument/2006/relationships/hyperlink" Target="http://www.bluetooth.com/" TargetMode="External"/><Relationship Id="rId33" Type="http://schemas.openxmlformats.org/officeDocument/2006/relationships/hyperlink" Target="http://www.bluetooth.com/" TargetMode="External"/><Relationship Id="rId32" Type="http://schemas.openxmlformats.org/officeDocument/2006/relationships/hyperlink" Target="http://www.bluetooth.com/" TargetMode="External"/><Relationship Id="rId35" Type="http://schemas.openxmlformats.org/officeDocument/2006/relationships/hyperlink" Target="http://www.bluetooth.com/" TargetMode="External"/><Relationship Id="rId34" Type="http://schemas.openxmlformats.org/officeDocument/2006/relationships/hyperlink" Target="http://www.bluetooth.com/" TargetMode="External"/><Relationship Id="rId37" Type="http://schemas.openxmlformats.org/officeDocument/2006/relationships/hyperlink" Target="http://www.superflash.com/" TargetMode="External"/><Relationship Id="rId36" Type="http://schemas.openxmlformats.org/officeDocument/2006/relationships/hyperlink" Target="http://www.superflash.com/" TargetMode="External"/><Relationship Id="rId39" Type="http://schemas.openxmlformats.org/officeDocument/2006/relationships/hyperlink" Target="http://www.superflash.com/" TargetMode="External"/><Relationship Id="rId38" Type="http://schemas.openxmlformats.org/officeDocument/2006/relationships/hyperlink" Target="http://www.superflash.com/" TargetMode="External"/><Relationship Id="rId20" Type="http://schemas.openxmlformats.org/officeDocument/2006/relationships/hyperlink" Target="http://www.ssti.com/" TargetMode="External"/><Relationship Id="rId22" Type="http://schemas.openxmlformats.org/officeDocument/2006/relationships/hyperlink" Target="http://www.ssti.com/" TargetMode="External"/><Relationship Id="rId21" Type="http://schemas.openxmlformats.org/officeDocument/2006/relationships/hyperlink" Target="http://www.ssti.com/" TargetMode="External"/><Relationship Id="rId24" Type="http://schemas.openxmlformats.org/officeDocument/2006/relationships/hyperlink" Target="http://www.ssti.com/" TargetMode="External"/><Relationship Id="rId23" Type="http://schemas.openxmlformats.org/officeDocument/2006/relationships/hyperlink" Target="http://www.ssti.com/" TargetMode="External"/><Relationship Id="rId26" Type="http://schemas.openxmlformats.org/officeDocument/2006/relationships/hyperlink" Target="http://www.ssti.com/" TargetMode="External"/><Relationship Id="rId25" Type="http://schemas.openxmlformats.org/officeDocument/2006/relationships/hyperlink" Target="http://www.ssti.com/" TargetMode="External"/><Relationship Id="rId28" Type="http://schemas.openxmlformats.org/officeDocument/2006/relationships/hyperlink" Target="http://www.bluetooth.com/" TargetMode="External"/><Relationship Id="rId27" Type="http://schemas.openxmlformats.org/officeDocument/2006/relationships/hyperlink" Target="http://www.ssti.com/" TargetMode="External"/><Relationship Id="rId29" Type="http://schemas.openxmlformats.org/officeDocument/2006/relationships/hyperlink" Target="http://www.bluetooth.com/" TargetMode="External"/><Relationship Id="rId51" Type="http://schemas.openxmlformats.org/officeDocument/2006/relationships/hyperlink" Target="http://www.answers.com/" TargetMode="External"/><Relationship Id="rId50" Type="http://schemas.openxmlformats.org/officeDocument/2006/relationships/hyperlink" Target="http://www.answers.com/" TargetMode="External"/><Relationship Id="rId11" Type="http://schemas.openxmlformats.org/officeDocument/2006/relationships/hyperlink" Target="http://www.msr-elektronik.com/" TargetMode="External"/><Relationship Id="rId10" Type="http://schemas.openxmlformats.org/officeDocument/2006/relationships/hyperlink" Target="http://www.msr-elektronik.com/" TargetMode="External"/><Relationship Id="rId13" Type="http://schemas.openxmlformats.org/officeDocument/2006/relationships/hyperlink" Target="http://www.msr-elektronik.com/" TargetMode="External"/><Relationship Id="rId12" Type="http://schemas.openxmlformats.org/officeDocument/2006/relationships/hyperlink" Target="http://www.msr-elektronik.com/" TargetMode="External"/><Relationship Id="rId15" Type="http://schemas.openxmlformats.org/officeDocument/2006/relationships/hyperlink" Target="http://www.microchip.com/" TargetMode="External"/><Relationship Id="rId14" Type="http://schemas.openxmlformats.org/officeDocument/2006/relationships/hyperlink" Target="http://www.msr-elektronik.com/" TargetMode="External"/><Relationship Id="rId17" Type="http://schemas.openxmlformats.org/officeDocument/2006/relationships/hyperlink" Target="http://www.microchip.com/" TargetMode="External"/><Relationship Id="rId16" Type="http://schemas.openxmlformats.org/officeDocument/2006/relationships/hyperlink" Target="http://www.microchip.com/" TargetMode="External"/><Relationship Id="rId19" Type="http://schemas.openxmlformats.org/officeDocument/2006/relationships/hyperlink" Target="http://www.microchip.com/" TargetMode="External"/><Relationship Id="rId18" Type="http://schemas.openxmlformats.org/officeDocument/2006/relationships/hyperlink" Target="http://www.microchi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rot="5400000">
            <a:off x="1943100" y="-647700"/>
            <a:ext cx="54102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8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480"/>
              </a:spcBef>
              <a:spcAft>
                <a:spcPts val="0"/>
              </a:spcAft>
              <a:buClr>
                <a:srgbClr val="7F7F7F"/>
              </a:buClr>
              <a:buSzPct val="25000"/>
              <a:buFont typeface="Arial"/>
              <a:buNone/>
            </a:pPr>
            <a:r>
              <a:t/>
            </a:r>
            <a:endParaRPr b="1" i="0" sz="24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480"/>
              </a:spcBef>
              <a:spcAft>
                <a:spcPts val="0"/>
              </a:spcAft>
              <a:buClr>
                <a:srgbClr val="7F7F7F"/>
              </a:buClr>
              <a:buSzPct val="25000"/>
              <a:buFont typeface="Arial"/>
              <a:buNone/>
            </a:pPr>
            <a:r>
              <a:t/>
            </a:r>
            <a:endParaRPr b="1" i="0" sz="2400" u="none" cap="none" strike="noStrike">
              <a:solidFill>
                <a:schemeClr val="dk1"/>
              </a:solidFill>
              <a:latin typeface="Century Gothic"/>
              <a:ea typeface="Century Gothic"/>
              <a:cs typeface="Century Gothic"/>
              <a:sym typeface="Century Gothic"/>
            </a:endParaRPr>
          </a:p>
          <a:p>
            <a:pPr indent="-342900" lvl="0" marL="342900" marR="0" rtl="0" algn="ctr">
              <a:lnSpc>
                <a:spcPct val="80000"/>
              </a:lnSpc>
              <a:spcBef>
                <a:spcPts val="880"/>
              </a:spcBef>
              <a:spcAft>
                <a:spcPts val="0"/>
              </a:spcAft>
              <a:buClr>
                <a:schemeClr val="dk1"/>
              </a:buClr>
              <a:buSzPct val="25000"/>
              <a:buFont typeface="Arial"/>
              <a:buNone/>
            </a:pPr>
            <a:r>
              <a:rPr b="1" i="1" lang="en-US" sz="4400" u="none" cap="none" strike="noStrike">
                <a:solidFill>
                  <a:schemeClr val="dk1"/>
                </a:solidFill>
                <a:latin typeface="Rambla"/>
                <a:ea typeface="Rambla"/>
                <a:cs typeface="Rambla"/>
                <a:sym typeface="Rambla"/>
              </a:rPr>
              <a:t>ЛЕКЦИЯ  № 1</a:t>
            </a:r>
          </a:p>
          <a:p>
            <a:pPr indent="-342900" lvl="0" marL="342900" marR="0" rtl="0" algn="ctr">
              <a:lnSpc>
                <a:spcPct val="80000"/>
              </a:lnSpc>
              <a:spcBef>
                <a:spcPts val="880"/>
              </a:spcBef>
              <a:spcAft>
                <a:spcPts val="0"/>
              </a:spcAft>
              <a:buClr>
                <a:srgbClr val="7F7F7F"/>
              </a:buClr>
              <a:buSzPct val="25000"/>
              <a:buFont typeface="Arial"/>
              <a:buNone/>
            </a:pPr>
            <a:r>
              <a:t/>
            </a:r>
            <a:endParaRPr b="1" i="1" sz="4400" u="none" cap="none" strike="noStrike">
              <a:solidFill>
                <a:schemeClr val="dk1"/>
              </a:solidFill>
              <a:latin typeface="Rambla"/>
              <a:ea typeface="Rambla"/>
              <a:cs typeface="Rambla"/>
              <a:sym typeface="Rambla"/>
            </a:endParaRPr>
          </a:p>
          <a:p>
            <a:pPr indent="-228600" lvl="2" marL="1143000" marR="0" rtl="0" algn="l">
              <a:lnSpc>
                <a:spcPct val="8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 Развитие на елементната база на МK</a:t>
            </a:r>
          </a:p>
          <a:p>
            <a:pPr indent="-228600" lvl="2" marL="1143000" marR="0" rtl="0" algn="l">
              <a:lnSpc>
                <a:spcPct val="8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 Основни параметри на  МК</a:t>
            </a:r>
          </a:p>
          <a:p>
            <a:pPr indent="-228600" lvl="2" marL="1143000" marR="0" rtl="0" algn="l">
              <a:lnSpc>
                <a:spcPct val="8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 Структура на  МК</a:t>
            </a:r>
          </a:p>
          <a:p>
            <a:pPr indent="-228600" lvl="2" marL="1143000" marR="0" rtl="0" algn="l">
              <a:lnSpc>
                <a:spcPct val="8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 Бройни системи</a:t>
            </a:r>
          </a:p>
          <a:p>
            <a:pPr indent="-228600" lvl="2" marL="1143000" marR="0" rtl="0" algn="l">
              <a:lnSpc>
                <a:spcPct val="8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 Типове информация </a:t>
            </a:r>
          </a:p>
          <a:p>
            <a:pPr indent="-342900" lvl="0" marL="342900" marR="0" rtl="0" algn="l">
              <a:lnSpc>
                <a:spcPct val="80000"/>
              </a:lnSpc>
              <a:spcBef>
                <a:spcPts val="360"/>
              </a:spcBef>
              <a:spcAft>
                <a:spcPts val="0"/>
              </a:spcAft>
              <a:buClr>
                <a:srgbClr val="7F7F7F"/>
              </a:buClr>
              <a:buSzPct val="25000"/>
              <a:buFont typeface="Arial"/>
              <a:buNone/>
            </a:pPr>
            <a:r>
              <a:t/>
            </a:r>
            <a:endParaRPr b="1" i="1" sz="18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360"/>
              </a:spcBef>
              <a:spcAft>
                <a:spcPts val="0"/>
              </a:spcAft>
              <a:buClr>
                <a:srgbClr val="7F7F7F"/>
              </a:buClr>
              <a:buSzPct val="25000"/>
              <a:buFont typeface="Arial"/>
              <a:buNone/>
            </a:pPr>
            <a:r>
              <a:t/>
            </a:r>
            <a:endParaRPr b="1" i="0" sz="18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360"/>
              </a:spcBef>
              <a:spcAft>
                <a:spcPts val="0"/>
              </a:spcAft>
              <a:buClr>
                <a:srgbClr val="7F7F7F"/>
              </a:buClr>
              <a:buSzPct val="25000"/>
              <a:buFont typeface="Arial"/>
              <a:buNone/>
            </a:pPr>
            <a:r>
              <a:t/>
            </a:r>
            <a:endParaRPr b="0" i="0" sz="1800" u="none" cap="none" strike="noStrike">
              <a:solidFill>
                <a:srgbClr val="7F7F7F"/>
              </a:solidFill>
              <a:latin typeface="Century Gothic"/>
              <a:ea typeface="Century Gothic"/>
              <a:cs typeface="Century Gothic"/>
              <a:sym typeface="Century Gothic"/>
            </a:endParaRP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rgbClr val="7F7F7F"/>
              </a:solidFill>
              <a:latin typeface="Century Gothic"/>
              <a:ea typeface="Century Gothic"/>
              <a:cs typeface="Century Gothic"/>
              <a:sym typeface="Century Gothic"/>
            </a:endParaRPr>
          </a:p>
        </p:txBody>
      </p:sp>
      <p:sp>
        <p:nvSpPr>
          <p:cNvPr id="102" name="Shape 10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03" name="Shape 10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04" name="Shape 10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idx="1" type="body"/>
          </p:nvPr>
        </p:nvSpPr>
        <p:spPr>
          <a:xfrm rot="5400000">
            <a:off x="1714500" y="-800100"/>
            <a:ext cx="5867400" cy="8686800"/>
          </a:xfrm>
          <a:prstGeom prst="rect">
            <a:avLst/>
          </a:prstGeom>
          <a:noFill/>
          <a:ln>
            <a:noFill/>
          </a:ln>
        </p:spPr>
        <p:txBody>
          <a:bodyPr anchorCtr="0" anchor="t" bIns="45700" lIns="91425" rIns="91425" wrap="square" tIns="45700">
            <a:noAutofit/>
          </a:bodyPr>
          <a:lstStyle/>
          <a:p>
            <a:pPr indent="0" lvl="0" marL="0" marR="0" rtl="0" algn="ctr">
              <a:lnSpc>
                <a:spcPct val="80000"/>
              </a:lnSpc>
              <a:spcBef>
                <a:spcPts val="0"/>
              </a:spcBef>
              <a:spcAft>
                <a:spcPts val="0"/>
              </a:spcAft>
              <a:buClr>
                <a:schemeClr val="dk1"/>
              </a:buClr>
              <a:buSzPct val="25000"/>
              <a:buFont typeface="Arial"/>
              <a:buNone/>
            </a:pPr>
            <a:r>
              <a:rPr b="1" i="0" lang="en-US" sz="1800" u="none" cap="none" strike="noStrike">
                <a:solidFill>
                  <a:schemeClr val="dk1"/>
                </a:solidFill>
                <a:latin typeface="Rambla"/>
                <a:ea typeface="Rambla"/>
                <a:cs typeface="Rambla"/>
                <a:sym typeface="Rambla"/>
              </a:rPr>
              <a:t>РАЗВИТИЕ НА МИКРОПРОЦЕСОРИТЕ</a:t>
            </a:r>
          </a:p>
          <a:p>
            <a:pPr indent="0" lvl="0" marL="0" marR="0" rtl="0" algn="ctr">
              <a:lnSpc>
                <a:spcPct val="80000"/>
              </a:lnSpc>
              <a:spcBef>
                <a:spcPts val="360"/>
              </a:spcBef>
              <a:spcAft>
                <a:spcPts val="0"/>
              </a:spcAft>
              <a:buClr>
                <a:srgbClr val="7F7F7F"/>
              </a:buClr>
              <a:buSzPct val="100000"/>
              <a:buFont typeface="Noto Sans Symbols"/>
              <a:buNone/>
            </a:pPr>
            <a:r>
              <a:t/>
            </a:r>
            <a:endParaRPr b="1" i="0" sz="18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6800 (1974) – Motorola, 78 инструкции; 6801,6803;</a:t>
            </a:r>
          </a:p>
          <a:p>
            <a:pPr indent="0" lvl="0" marL="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Z80 ZilOG (1975) – разработен от бивши инженери на Intel. По-добра система за прекъсвания, нови инструкции и методи за адресация. 2MHz работна честота (в последствие – на 4MHz и 6MHz), включва високопроизводителни периферни схеми;</a:t>
            </a:r>
          </a:p>
          <a:p>
            <a:pPr indent="0" lvl="0" marL="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6502 (1975) – разработка на Чък Педъл - първоначално 6501 /изтеглен/, MOS Technologies (Commodore) и включен в първите персонални микрокомпютри Commodore, Apple, Ataris;</a:t>
            </a:r>
          </a:p>
          <a:p>
            <a:pPr indent="0" lvl="0" marL="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8048 (1976) – MCS microcontroller. 8-битов, CHMOS технология, по-ниска консумация. Само за текущата година са продадени над 250000 бр.</a:t>
            </a:r>
          </a:p>
          <a:p>
            <a:pPr indent="0" lvl="0" marL="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1978,1979 - Intel 8086/8088, Motorola 68000, ZiLOG Z8000 – 16 битови структури. Intel ползва същата структура от регистри, но с увеличена Разрядност;</a:t>
            </a:r>
          </a:p>
          <a:p>
            <a:pPr indent="0" lvl="0" marL="0" marR="0" rtl="0" algn="l">
              <a:lnSpc>
                <a:spcPct val="80000"/>
              </a:lnSpc>
              <a:spcBef>
                <a:spcPts val="240"/>
              </a:spcBef>
              <a:spcAft>
                <a:spcPts val="0"/>
              </a:spcAft>
              <a:buClr>
                <a:srgbClr val="7F7F7F"/>
              </a:buClr>
              <a:buSzPct val="100000"/>
              <a:buFont typeface="Noto Sans Symbols"/>
              <a:buNone/>
            </a:pPr>
            <a:r>
              <a:t/>
            </a:r>
            <a:endParaRPr b="0" i="0" sz="1200" u="none" cap="none" strike="noStrik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8088 (1979) – по-ниска цена. Използван от IBM за първия масов РС (1981). Използва 8088 (16/8 битов), по-лоши параметри;</a:t>
            </a: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chemeClr val="dk1"/>
              </a:solidFill>
              <a:latin typeface="Rambla"/>
              <a:ea typeface="Rambla"/>
              <a:cs typeface="Rambla"/>
              <a:sym typeface="Rambla"/>
            </a:endParaRPr>
          </a:p>
        </p:txBody>
      </p:sp>
      <p:sp>
        <p:nvSpPr>
          <p:cNvPr id="188" name="Shape 188"/>
          <p:cNvSpPr txBox="1"/>
          <p:nvPr/>
        </p:nvSpPr>
        <p:spPr>
          <a:xfrm>
            <a:off x="228600" y="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SzPct val="25000"/>
              <a:buFont typeface="Arial"/>
              <a:buNone/>
            </a:pPr>
            <a:r>
              <a:rPr b="0" i="1" lang="en-US" sz="1200" u="none">
                <a:solidFill>
                  <a:schemeClr val="dk2"/>
                </a:solidFill>
                <a:latin typeface="Arial"/>
                <a:ea typeface="Arial"/>
                <a:cs typeface="Arial"/>
                <a:sym typeface="Arial"/>
              </a:rPr>
              <a:t>.</a:t>
            </a: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189" name="Shape 18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90" name="Shape 19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91" name="Shape 19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nvSpPr>
        <p:spPr>
          <a:xfrm>
            <a:off x="304800" y="533400"/>
            <a:ext cx="8686800" cy="6019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0" sz="2000" u="none">
              <a:solidFill>
                <a:schemeClr val="dk2"/>
              </a:solidFill>
              <a:latin typeface="Rambla"/>
              <a:ea typeface="Rambla"/>
              <a:cs typeface="Rambla"/>
              <a:sym typeface="Rambla"/>
            </a:endParaRPr>
          </a:p>
          <a:p>
            <a:pPr indent="-342900" lvl="0" marL="342900" marR="0" rtl="0" algn="ctr">
              <a:lnSpc>
                <a:spcPct val="100000"/>
              </a:lnSpc>
              <a:spcBef>
                <a:spcPts val="40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РАЗВИТИЕ НА МИКРОПРОЦЕСОРИТЕ </a:t>
            </a:r>
          </a:p>
          <a:p>
            <a:pPr indent="-342900" lvl="0" marL="342900" marR="0" rtl="0" algn="l">
              <a:lnSpc>
                <a:spcPct val="100000"/>
              </a:lnSpc>
              <a:spcBef>
                <a:spcPts val="200"/>
              </a:spcBef>
              <a:spcAft>
                <a:spcPts val="0"/>
              </a:spcAft>
              <a:buClr>
                <a:schemeClr val="accent1"/>
              </a:buClr>
              <a:buFont typeface="Noto Sans Symbols"/>
              <a:buNone/>
            </a:pPr>
            <a:r>
              <a:t/>
            </a:r>
            <a:endParaRPr b="0" i="0" sz="10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Apple Macintosh персонален компютър използва 68000  (16-битов) в модела си от 1984 г. Z8000 не успява да се утвърди на пазара въпреки добрата архитектура и качества на своя процесор;</a:t>
            </a:r>
          </a:p>
          <a:p>
            <a:pPr indent="-342900" lvl="0" marL="342900" marR="0" rtl="0" algn="l">
              <a:lnSpc>
                <a:spcPct val="100000"/>
              </a:lnSpc>
              <a:spcBef>
                <a:spcPts val="160"/>
              </a:spcBef>
              <a:spcAft>
                <a:spcPts val="0"/>
              </a:spcAft>
              <a:buClr>
                <a:schemeClr val="accent1"/>
              </a:buClr>
              <a:buFont typeface="Noto Sans Symbols"/>
              <a:buNone/>
            </a:pPr>
            <a:r>
              <a:t/>
            </a:r>
            <a:endParaRPr b="0" i="0" sz="8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 8051 (1980) – Intel предлага 8-bit Микроконтролер с on-board EPROM памет. Продава над 91 млн. броя само през 1981 г.</a:t>
            </a:r>
          </a:p>
          <a:p>
            <a:pPr indent="-342900" lvl="0" marL="342900" marR="0" rtl="0" algn="l">
              <a:lnSpc>
                <a:spcPct val="100000"/>
              </a:lnSpc>
              <a:spcBef>
                <a:spcPts val="240"/>
              </a:spcBef>
              <a:spcAft>
                <a:spcPts val="0"/>
              </a:spcAft>
              <a:buClr>
                <a:schemeClr val="accent1"/>
              </a:buClr>
              <a:buFont typeface="Noto Sans Symbols"/>
              <a:buNone/>
            </a:pPr>
            <a:r>
              <a:t/>
            </a:r>
            <a:endParaRPr b="0" i="0" sz="12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Intel 80286, Motorola 68010. 80286 се използва в модела IBM АТ;</a:t>
            </a:r>
          </a:p>
          <a:p>
            <a:pPr indent="-342900" lvl="0" marL="342900" marR="0" rtl="0" algn="l">
              <a:lnSpc>
                <a:spcPct val="100000"/>
              </a:lnSpc>
              <a:spcBef>
                <a:spcPts val="160"/>
              </a:spcBef>
              <a:spcAft>
                <a:spcPts val="0"/>
              </a:spcAft>
              <a:buClr>
                <a:schemeClr val="accent1"/>
              </a:buClr>
              <a:buFont typeface="Noto Sans Symbols"/>
              <a:buNone/>
            </a:pPr>
            <a:r>
              <a:t/>
            </a:r>
            <a:endParaRPr b="0" i="0" sz="8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Motorola 68020 (1984) – 32 bit микропроцесор. Общо 200,000 транзистора, CMOS технология;</a:t>
            </a:r>
          </a:p>
          <a:p>
            <a:pPr indent="-342900" lvl="0" marL="342900" marR="0" rtl="0" algn="l">
              <a:lnSpc>
                <a:spcPct val="100000"/>
              </a:lnSpc>
              <a:spcBef>
                <a:spcPts val="240"/>
              </a:spcBef>
              <a:spcAft>
                <a:spcPts val="0"/>
              </a:spcAft>
              <a:buClr>
                <a:schemeClr val="accent1"/>
              </a:buClr>
              <a:buFont typeface="Noto Sans Symbols"/>
              <a:buNone/>
            </a:pPr>
            <a:r>
              <a:t/>
            </a:r>
            <a:endParaRPr b="0" i="0" sz="12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Intel 80386 (1985) – 275,000 транзистора. Използва се от Compaq в модела им от 1986 г.</a:t>
            </a:r>
          </a:p>
          <a:p>
            <a:pPr indent="-342900" lvl="0" marL="342900" marR="0" rtl="0" algn="l">
              <a:lnSpc>
                <a:spcPct val="100000"/>
              </a:lnSpc>
              <a:spcBef>
                <a:spcPts val="360"/>
              </a:spcBef>
              <a:spcAft>
                <a:spcPts val="0"/>
              </a:spcAft>
              <a:buClr>
                <a:schemeClr val="accent1"/>
              </a:buClr>
              <a:buFont typeface="Noto Sans Symbols"/>
              <a:buNone/>
            </a:pPr>
            <a:r>
              <a:t/>
            </a:r>
            <a:endParaRPr b="0" i="0" sz="18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Intel 80486 (1986) – първия микропроцесор с вграден математически копроцесор;</a:t>
            </a:r>
          </a:p>
        </p:txBody>
      </p:sp>
      <p:sp>
        <p:nvSpPr>
          <p:cNvPr id="197" name="Shape 197"/>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98" name="Shape 198"/>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99" name="Shape 199"/>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1" sz="1200" u="none">
              <a:solidFill>
                <a:schemeClr val="dk2"/>
              </a:solidFill>
              <a:latin typeface="Arial"/>
              <a:ea typeface="Arial"/>
              <a:cs typeface="Arial"/>
              <a:sym typeface="Arial"/>
            </a:endParaRP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200" name="Shape 200"/>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01" name="Shape 201"/>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02" name="Shape 202"/>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idx="1" type="body"/>
          </p:nvPr>
        </p:nvSpPr>
        <p:spPr>
          <a:xfrm rot="5400000">
            <a:off x="1790700" y="-723900"/>
            <a:ext cx="5791200" cy="84582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7F7F7F"/>
              </a:buClr>
              <a:buSzPct val="100000"/>
              <a:buFont typeface="Arial"/>
              <a:buNone/>
            </a:pPr>
            <a:r>
              <a:t/>
            </a:r>
            <a:endParaRPr b="1" i="0" sz="1800" u="none" cap="none" strike="noStrike">
              <a:solidFill>
                <a:schemeClr val="dk1"/>
              </a:solidFill>
              <a:latin typeface="Rambla"/>
              <a:ea typeface="Rambla"/>
              <a:cs typeface="Rambla"/>
              <a:sym typeface="Rambla"/>
            </a:endParaRPr>
          </a:p>
          <a:p>
            <a:pPr indent="-342900" lvl="0" marL="342900" marR="0" rtl="0" algn="ctr">
              <a:lnSpc>
                <a:spcPct val="80000"/>
              </a:lnSpc>
              <a:spcBef>
                <a:spcPts val="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РАЗВИТИЕ НА МИКРОПРОЦЕСОРИТЕ</a:t>
            </a:r>
          </a:p>
          <a:p>
            <a:pPr indent="-342900" lvl="0" marL="342900" marR="0" rtl="0" algn="ctr">
              <a:lnSpc>
                <a:spcPct val="8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a:t>
            </a: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серия на Intel (1993) – лансира нова архитектура с повишени възможности за обработка на звук и изображения;</a:t>
            </a:r>
          </a:p>
          <a:p>
            <a:pPr indent="-342900" lvl="0" marL="342900" marR="0" rtl="0" algn="l">
              <a:lnSpc>
                <a:spcPct val="80000"/>
              </a:lnSpc>
              <a:spcBef>
                <a:spcPts val="280"/>
              </a:spcBef>
              <a:spcAft>
                <a:spcPts val="0"/>
              </a:spcAft>
              <a:buClr>
                <a:srgbClr val="7F7F7F"/>
              </a:buClr>
              <a:buSzPct val="100000"/>
              <a:buFont typeface="Noto Sans Symbols"/>
              <a:buNone/>
            </a:pPr>
            <a:r>
              <a:t/>
            </a:r>
            <a:endParaRPr b="0" i="0" sz="1400" u="none" cap="none" strike="noStrike">
              <a:solidFill>
                <a:schemeClr val="dk1"/>
              </a:solidFill>
              <a:latin typeface="Rambla"/>
              <a:ea typeface="Rambla"/>
              <a:cs typeface="Rambla"/>
              <a:sym typeface="Rambla"/>
            </a:endParaRP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Pro (1995) – включва около 5.5 млн. транзистора;</a:t>
            </a:r>
          </a:p>
          <a:p>
            <a:pPr indent="-342900" lvl="0" marL="342900" marR="0" rtl="0" algn="l">
              <a:lnSpc>
                <a:spcPct val="80000"/>
              </a:lnSpc>
              <a:spcBef>
                <a:spcPts val="280"/>
              </a:spcBef>
              <a:spcAft>
                <a:spcPts val="0"/>
              </a:spcAft>
              <a:buClr>
                <a:srgbClr val="7F7F7F"/>
              </a:buClr>
              <a:buSzPct val="100000"/>
              <a:buFont typeface="Noto Sans Symbols"/>
              <a:buNone/>
            </a:pPr>
            <a:r>
              <a:t/>
            </a:r>
            <a:endParaRPr b="0" i="0" sz="1400" u="none" cap="none" strike="noStrike">
              <a:solidFill>
                <a:schemeClr val="dk1"/>
              </a:solidFill>
              <a:latin typeface="Rambla"/>
              <a:ea typeface="Rambla"/>
              <a:cs typeface="Rambla"/>
              <a:sym typeface="Rambla"/>
            </a:endParaRP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II (1997) – прилага технологията MMX за работа с мултимедийни приложения;</a:t>
            </a:r>
          </a:p>
          <a:p>
            <a:pPr indent="-342900" lvl="0" marL="342900" marR="0" rtl="0" algn="l">
              <a:lnSpc>
                <a:spcPct val="80000"/>
              </a:lnSpc>
              <a:spcBef>
                <a:spcPts val="280"/>
              </a:spcBef>
              <a:spcAft>
                <a:spcPts val="0"/>
              </a:spcAft>
              <a:buClr>
                <a:srgbClr val="7F7F7F"/>
              </a:buClr>
              <a:buSzPct val="100000"/>
              <a:buFont typeface="Noto Sans Symbols"/>
              <a:buNone/>
            </a:pPr>
            <a:r>
              <a:t/>
            </a:r>
            <a:endParaRPr b="0" i="0" sz="1400" u="none" cap="none" strike="noStrike">
              <a:solidFill>
                <a:schemeClr val="dk1"/>
              </a:solidFill>
              <a:latin typeface="Rambla"/>
              <a:ea typeface="Rambla"/>
              <a:cs typeface="Rambla"/>
              <a:sym typeface="Rambla"/>
            </a:endParaRP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III (1999) – 9.5 млн. транзистора. По-високи възможности за работа с  мултимедия и 3D  приложения (SSE набор инструкции, </a:t>
            </a:r>
            <a:r>
              <a:rPr b="0" i="1" lang="en-US" sz="1800" u="none" cap="none" strike="noStrike">
                <a:solidFill>
                  <a:schemeClr val="dk1"/>
                </a:solidFill>
                <a:latin typeface="Rambla"/>
                <a:ea typeface="Rambla"/>
                <a:cs typeface="Rambla"/>
                <a:sym typeface="Rambla"/>
              </a:rPr>
              <a:t>Streaming SIMD Extension</a:t>
            </a:r>
            <a:r>
              <a:rPr b="0" i="0" lang="en-US" sz="1800" u="none" cap="none" strike="noStrike">
                <a:solidFill>
                  <a:schemeClr val="dk1"/>
                </a:solidFill>
                <a:latin typeface="Rambla"/>
                <a:ea typeface="Rambla"/>
                <a:cs typeface="Rambla"/>
                <a:sym typeface="Rambla"/>
              </a:rPr>
              <a:t>). Използва от 0.25µm до 0.13µm  технология. Налага марките Celeron (за настолни конфигурации) и Xeon (за високопроизводителни машини – сървъри, работни станции);</a:t>
            </a:r>
          </a:p>
          <a:p>
            <a:pPr indent="-342900" lvl="0" marL="34290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IV  (ноември 2000 до 08. 08.2008 г.) – такт.честота до 4GHz (SSE2, SSE3 набор инструкции), Включва в себе си т.нар. Hyper -Threading технология;</a:t>
            </a:r>
          </a:p>
          <a:p>
            <a:pPr indent="-342900" lvl="0" marL="342900" marR="0" rtl="0" algn="l">
              <a:lnSpc>
                <a:spcPct val="80000"/>
              </a:lnSpc>
              <a:spcBef>
                <a:spcPts val="360"/>
              </a:spcBef>
              <a:spcAft>
                <a:spcPts val="0"/>
              </a:spcAft>
              <a:buClr>
                <a:srgbClr val="7F7F7F"/>
              </a:buClr>
              <a:buSzPct val="100000"/>
              <a:buFont typeface="Noto Sans Symbols"/>
              <a:buNone/>
            </a:pPr>
            <a:r>
              <a:t/>
            </a:r>
            <a:endParaRPr b="0" i="0" sz="1800" u="none" cap="none" strike="noStrike">
              <a:solidFill>
                <a:schemeClr val="dk1"/>
              </a:solidFill>
              <a:latin typeface="Rambla"/>
              <a:ea typeface="Rambla"/>
              <a:cs typeface="Rambla"/>
              <a:sym typeface="Rambla"/>
            </a:endParaRPr>
          </a:p>
          <a:p>
            <a:pPr indent="-342900" lvl="0" marL="34290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Pentium D, Pentium Extreme Edition (двуядрени процесори).</a:t>
            </a:r>
          </a:p>
        </p:txBody>
      </p:sp>
      <p:sp>
        <p:nvSpPr>
          <p:cNvPr id="208" name="Shape 208"/>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09" name="Shape 20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10" name="Shape 21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11" name="Shape 21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1" type="body"/>
          </p:nvPr>
        </p:nvSpPr>
        <p:spPr>
          <a:xfrm rot="5400000">
            <a:off x="1790700" y="-876300"/>
            <a:ext cx="5638800" cy="84582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chemeClr val="dk1"/>
              </a:buClr>
              <a:buSzPct val="25000"/>
              <a:buFont typeface="Arial"/>
              <a:buNone/>
            </a:pPr>
            <a:r>
              <a:rPr b="1" i="0" lang="en-US" sz="1800" u="none" cap="none" strike="noStrike">
                <a:solidFill>
                  <a:schemeClr val="dk1"/>
                </a:solidFill>
                <a:latin typeface="Rambla"/>
                <a:ea typeface="Rambla"/>
                <a:cs typeface="Rambla"/>
                <a:sym typeface="Rambla"/>
              </a:rPr>
              <a:t>ОСНОВНИ ПАРАМЕТРИ НА МИКРОПРОЦЕСОРИТЕ</a:t>
            </a:r>
          </a:p>
          <a:p>
            <a:pPr indent="-342900" lvl="0" marL="342900" marR="0" rtl="0" algn="l">
              <a:lnSpc>
                <a:spcPct val="80000"/>
              </a:lnSpc>
              <a:spcBef>
                <a:spcPts val="120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Разрядност RA </a:t>
            </a:r>
            <a:r>
              <a:rPr b="0" i="0" lang="en-US" sz="1600" u="none" cap="none" strike="noStrike">
                <a:solidFill>
                  <a:schemeClr val="dk1"/>
                </a:solidFill>
                <a:latin typeface="Rambla"/>
                <a:ea typeface="Rambla"/>
                <a:cs typeface="Rambla"/>
                <a:sym typeface="Rambla"/>
              </a:rPr>
              <a:t>(дължина на думата) – определя се от Разрядноста на АЛУ (Аритметично логическо устройство) т.е. Броя  битове  които се обработват при изпълнение на команда (инструкция);</a:t>
            </a:r>
          </a:p>
          <a:p>
            <a:pPr indent="-342900" lvl="0" marL="342900" marR="0" rtl="0" algn="l">
              <a:lnSpc>
                <a:spcPct val="80000"/>
              </a:lnSpc>
              <a:spcBef>
                <a:spcPts val="32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Скорост</a:t>
            </a:r>
            <a:r>
              <a:rPr b="0" i="0" lang="en-US" sz="1600" u="none" cap="none" strike="noStrike">
                <a:solidFill>
                  <a:schemeClr val="dk1"/>
                </a:solidFill>
                <a:latin typeface="Rambla"/>
                <a:ea typeface="Rambla"/>
                <a:cs typeface="Rambla"/>
                <a:sym typeface="Rambla"/>
              </a:rPr>
              <a:t> (максимална тактова честота): </a:t>
            </a:r>
            <a:r>
              <a:rPr b="0" i="1" lang="en-US" sz="1600" u="none" cap="none" strike="noStrike">
                <a:solidFill>
                  <a:schemeClr val="dk1"/>
                </a:solidFill>
                <a:latin typeface="Rambla"/>
                <a:ea typeface="Rambla"/>
                <a:cs typeface="Rambla"/>
                <a:sym typeface="Rambla"/>
              </a:rPr>
              <a:t>F</a:t>
            </a:r>
            <a:r>
              <a:rPr b="0" baseline="-25000" i="1" lang="en-US" sz="1600" u="none" cap="none" strike="noStrike">
                <a:solidFill>
                  <a:schemeClr val="dk1"/>
                </a:solidFill>
                <a:latin typeface="Rambla"/>
                <a:ea typeface="Rambla"/>
                <a:cs typeface="Rambla"/>
                <a:sym typeface="Rambla"/>
              </a:rPr>
              <a:t>C</a:t>
            </a:r>
            <a:r>
              <a:rPr b="0" i="0" lang="en-US" sz="1600" u="none" cap="none" strike="noStrike">
                <a:solidFill>
                  <a:schemeClr val="dk1"/>
                </a:solidFill>
                <a:latin typeface="Rambla"/>
                <a:ea typeface="Rambla"/>
                <a:cs typeface="Rambla"/>
                <a:sym typeface="Rambla"/>
              </a:rPr>
              <a:t> [MHz]; </a:t>
            </a:r>
          </a:p>
          <a:p>
            <a:pPr indent="-342900" lvl="0" marL="342900" marR="0" rtl="0" algn="l">
              <a:lnSpc>
                <a:spcPct val="80000"/>
              </a:lnSpc>
              <a:spcBef>
                <a:spcPts val="32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Производителност (MIPS)</a:t>
            </a:r>
            <a:r>
              <a:rPr b="0" i="0" lang="en-US" sz="1600" u="none" cap="none" strike="noStrike">
                <a:solidFill>
                  <a:schemeClr val="dk1"/>
                </a:solidFill>
                <a:latin typeface="Rambla"/>
                <a:ea typeface="Rambla"/>
                <a:cs typeface="Rambla"/>
                <a:sym typeface="Rambla"/>
              </a:rPr>
              <a:t>: </a:t>
            </a:r>
            <a:r>
              <a:rPr b="0" i="1" lang="en-US" sz="1600" u="none" cap="none" strike="noStrike">
                <a:solidFill>
                  <a:schemeClr val="dk1"/>
                </a:solidFill>
                <a:latin typeface="Rambla"/>
                <a:ea typeface="Rambla"/>
                <a:cs typeface="Rambla"/>
                <a:sym typeface="Rambla"/>
              </a:rPr>
              <a:t>MIPS=1/(T</a:t>
            </a:r>
            <a:r>
              <a:rPr b="0" baseline="-25000" i="1" lang="en-US" sz="1600" u="none" cap="none" strike="noStrike">
                <a:solidFill>
                  <a:schemeClr val="dk1"/>
                </a:solidFill>
                <a:latin typeface="Rambla"/>
                <a:ea typeface="Rambla"/>
                <a:cs typeface="Rambla"/>
                <a:sym typeface="Rambla"/>
              </a:rPr>
              <a:t>C</a:t>
            </a:r>
            <a:r>
              <a:rPr b="0" i="1" lang="en-US" sz="1600" u="none" cap="none" strike="noStrike">
                <a:solidFill>
                  <a:schemeClr val="dk1"/>
                </a:solidFill>
                <a:latin typeface="Rambla"/>
                <a:ea typeface="Rambla"/>
                <a:cs typeface="Rambla"/>
                <a:sym typeface="Rambla"/>
              </a:rPr>
              <a:t>.CPI), </a:t>
            </a:r>
          </a:p>
          <a:p>
            <a:pPr indent="-285750" lvl="1" marL="742950" marR="0" rtl="0" algn="l">
              <a:lnSpc>
                <a:spcPct val="80000"/>
              </a:lnSpc>
              <a:spcBef>
                <a:spcPts val="240"/>
              </a:spcBef>
              <a:spcAft>
                <a:spcPts val="0"/>
              </a:spcAft>
              <a:buClr>
                <a:schemeClr val="dk1"/>
              </a:buClr>
              <a:buSzPct val="108333"/>
              <a:buFont typeface="Courier New"/>
              <a:buChar char="-"/>
            </a:pPr>
            <a:r>
              <a:rPr b="0" i="1" lang="en-US" sz="1200" u="none" cap="none" strike="noStrike">
                <a:solidFill>
                  <a:schemeClr val="dk1"/>
                </a:solidFill>
                <a:latin typeface="Rambla"/>
                <a:ea typeface="Rambla"/>
                <a:cs typeface="Rambla"/>
                <a:sym typeface="Rambla"/>
              </a:rPr>
              <a:t>               </a:t>
            </a:r>
            <a:r>
              <a:rPr b="0" i="1" lang="en-US" sz="1300" u="none" cap="none" strike="noStrike">
                <a:solidFill>
                  <a:schemeClr val="dk1"/>
                </a:solidFill>
                <a:latin typeface="Rambla"/>
                <a:ea typeface="Rambla"/>
                <a:cs typeface="Rambla"/>
                <a:sym typeface="Rambla"/>
              </a:rPr>
              <a:t>MIPS – Mega-Instructions Per Second;</a:t>
            </a:r>
          </a:p>
          <a:p>
            <a:pPr indent="-285750" lvl="1" marL="742950" marR="0" rtl="0" algn="l">
              <a:lnSpc>
                <a:spcPct val="80000"/>
              </a:lnSpc>
              <a:spcBef>
                <a:spcPts val="195"/>
              </a:spcBef>
              <a:spcAft>
                <a:spcPts val="0"/>
              </a:spcAft>
              <a:buClr>
                <a:schemeClr val="dk1"/>
              </a:buClr>
              <a:buSzPct val="100000"/>
              <a:buFont typeface="Courier New"/>
              <a:buChar char="-"/>
            </a:pPr>
            <a:r>
              <a:rPr b="0" i="1" lang="en-US" sz="1300" u="none" cap="none" strike="noStrike">
                <a:solidFill>
                  <a:schemeClr val="dk1"/>
                </a:solidFill>
                <a:latin typeface="Rambla"/>
                <a:ea typeface="Rambla"/>
                <a:cs typeface="Rambla"/>
                <a:sym typeface="Rambla"/>
              </a:rPr>
              <a:t>              CPI (cycles per instruction) – CPI=1, само при суперскаларни процесори CPI&lt;1.</a:t>
            </a:r>
          </a:p>
          <a:p>
            <a:pPr indent="-342900" lvl="0" marL="342900" marR="0" rtl="0" algn="l">
              <a:lnSpc>
                <a:spcPct val="80000"/>
              </a:lnSpc>
              <a:spcBef>
                <a:spcPts val="1395"/>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Брой (специфика) на инструкциите</a:t>
            </a:r>
            <a:r>
              <a:rPr b="0" i="0" lang="en-US" sz="1600" u="none" cap="none" strike="noStrike">
                <a:solidFill>
                  <a:schemeClr val="dk1"/>
                </a:solidFill>
                <a:latin typeface="Rambla"/>
                <a:ea typeface="Rambla"/>
                <a:cs typeface="Rambla"/>
                <a:sym typeface="Rambla"/>
              </a:rPr>
              <a:t>:</a:t>
            </a:r>
          </a:p>
          <a:p>
            <a:pPr indent="-342900" lvl="0" marL="342900" marR="0" rtl="0" algn="l">
              <a:lnSpc>
                <a:spcPct val="80000"/>
              </a:lnSpc>
              <a:spcBef>
                <a:spcPts val="0"/>
              </a:spcBef>
              <a:spcAft>
                <a:spcPts val="0"/>
              </a:spcAft>
              <a:buClr>
                <a:schemeClr val="dk1"/>
              </a:buClr>
              <a:buSzPct val="100000"/>
              <a:buFont typeface="Noto Sans Symbols"/>
              <a:buChar char="➢"/>
            </a:pPr>
            <a:r>
              <a:rPr b="0" i="1" lang="en-US" sz="1600" u="sng" cap="none" strike="noStrike">
                <a:solidFill>
                  <a:schemeClr val="dk1"/>
                </a:solidFill>
                <a:latin typeface="Rambla"/>
                <a:ea typeface="Rambla"/>
                <a:cs typeface="Rambla"/>
                <a:sym typeface="Rambla"/>
              </a:rPr>
              <a:t>Complex Instruction Set Computer (CISC)</a:t>
            </a:r>
            <a:r>
              <a:rPr b="0" i="0" lang="en-US" sz="1600" u="none" cap="none" strike="noStrike">
                <a:solidFill>
                  <a:schemeClr val="dk1"/>
                </a:solidFill>
                <a:latin typeface="Rambla"/>
                <a:ea typeface="Rambla"/>
                <a:cs typeface="Rambla"/>
                <a:sym typeface="Rambla"/>
              </a:rPr>
              <a:t> – по-голям брой инструкции. Редукция на програмния код по редове. Ангажира процесора в по-голяма степен. За първи път се прилага от Digital Equipment Corp. във фамилията  PDP 11.</a:t>
            </a:r>
            <a:br>
              <a:rPr b="0" i="0" lang="en-US" sz="1600" u="none" cap="none" strike="noStrike">
                <a:solidFill>
                  <a:schemeClr val="dk1"/>
                </a:solidFill>
                <a:latin typeface="Rambla"/>
                <a:ea typeface="Rambla"/>
                <a:cs typeface="Rambla"/>
                <a:sym typeface="Rambla"/>
              </a:rPr>
            </a:br>
            <a:br>
              <a:rPr b="0" i="0" lang="en-US" sz="1600" u="none" cap="none" strike="noStrike">
                <a:solidFill>
                  <a:schemeClr val="dk1"/>
                </a:solidFill>
                <a:latin typeface="Rambla"/>
                <a:ea typeface="Rambla"/>
                <a:cs typeface="Rambla"/>
                <a:sym typeface="Rambla"/>
              </a:rPr>
            </a:br>
            <a:r>
              <a:rPr b="0" i="1" lang="en-US" sz="1600" u="sng" cap="none" strike="noStrike">
                <a:solidFill>
                  <a:schemeClr val="dk1"/>
                </a:solidFill>
                <a:latin typeface="Rambla"/>
                <a:ea typeface="Rambla"/>
                <a:cs typeface="Rambla"/>
                <a:sym typeface="Rambla"/>
              </a:rPr>
              <a:t>Reduced Instruction Set Computer (RISC)</a:t>
            </a:r>
            <a:r>
              <a:rPr b="1" i="0" lang="en-US" sz="1600" u="none" cap="none" strike="noStrike">
                <a:solidFill>
                  <a:schemeClr val="dk1"/>
                </a:solidFill>
                <a:latin typeface="Rambla"/>
                <a:ea typeface="Rambla"/>
                <a:cs typeface="Rambla"/>
                <a:sym typeface="Rambla"/>
              </a:rPr>
              <a:t> </a:t>
            </a:r>
            <a:r>
              <a:rPr b="0" i="0" lang="en-US" sz="1600" u="none" cap="none" strike="noStrike">
                <a:solidFill>
                  <a:schemeClr val="dk1"/>
                </a:solidFill>
                <a:latin typeface="Rambla"/>
                <a:ea typeface="Rambla"/>
                <a:cs typeface="Rambla"/>
                <a:sym typeface="Rambla"/>
              </a:rPr>
              <a:t>– с ограничен брой инструкции. Софтуерът е ангажиран с по-голяма част от работата, по-малка заетост на процесора. Архитектурата тип RISC се ползва от Apple Corp., Macintosh, IBM's RISC System/6000 работни станции, Sun Microsystems's SPARC. </a:t>
            </a:r>
            <a:br>
              <a:rPr b="0" i="0" lang="en-US" sz="1600" u="none" cap="none" strike="noStrike">
                <a:solidFill>
                  <a:schemeClr val="dk1"/>
                </a:solidFill>
                <a:latin typeface="Rambla"/>
                <a:ea typeface="Rambla"/>
                <a:cs typeface="Rambla"/>
                <a:sym typeface="Rambla"/>
              </a:rPr>
            </a:br>
            <a:br>
              <a:rPr b="0" i="0" lang="en-US" sz="1600" u="none" cap="none" strike="noStrike">
                <a:solidFill>
                  <a:schemeClr val="dk1"/>
                </a:solidFill>
                <a:latin typeface="Rambla"/>
                <a:ea typeface="Rambla"/>
                <a:cs typeface="Rambla"/>
                <a:sym typeface="Rambla"/>
              </a:rPr>
            </a:br>
            <a:r>
              <a:rPr b="0" i="1" lang="en-US" sz="1600" u="sng" cap="none" strike="noStrike">
                <a:solidFill>
                  <a:schemeClr val="dk1"/>
                </a:solidFill>
                <a:latin typeface="Rambla"/>
                <a:ea typeface="Rambla"/>
                <a:cs typeface="Rambla"/>
                <a:sym typeface="Rambla"/>
              </a:rPr>
              <a:t>Very Long Instruction Word (VLIW)</a:t>
            </a:r>
            <a:r>
              <a:rPr b="0" i="0" lang="en-US" sz="1600" u="none" cap="none" strike="noStrike">
                <a:solidFill>
                  <a:schemeClr val="dk1"/>
                </a:solidFill>
                <a:latin typeface="Rambla"/>
                <a:ea typeface="Rambla"/>
                <a:cs typeface="Rambla"/>
                <a:sym typeface="Rambla"/>
              </a:rPr>
              <a:t> - представлява продължение на RISC концепцията. Компилаторът разделя инструкциите на базови операции, изпълними от процесора. Прилага принципа Instruction Level Parallelism (ILP). Цел: намаляване заетостта на процесора;</a:t>
            </a:r>
            <a:br>
              <a:rPr b="0" i="0" lang="en-US" sz="1600" u="none" cap="none" strike="noStrike">
                <a:solidFill>
                  <a:schemeClr val="dk1"/>
                </a:solidFill>
                <a:latin typeface="Rambla"/>
                <a:ea typeface="Rambla"/>
                <a:cs typeface="Rambla"/>
                <a:sym typeface="Rambla"/>
              </a:rPr>
            </a:br>
            <a:br>
              <a:rPr b="0" i="0" lang="en-US" sz="1600" u="none" cap="none" strike="noStrike">
                <a:solidFill>
                  <a:schemeClr val="dk1"/>
                </a:solidFill>
                <a:latin typeface="Rambla"/>
                <a:ea typeface="Rambla"/>
                <a:cs typeface="Rambla"/>
                <a:sym typeface="Rambla"/>
              </a:rPr>
            </a:br>
            <a:r>
              <a:rPr b="0" i="1" lang="en-US" sz="1600" u="sng" cap="none" strike="noStrike">
                <a:solidFill>
                  <a:schemeClr val="dk1"/>
                </a:solidFill>
                <a:latin typeface="Rambla"/>
                <a:ea typeface="Rambla"/>
                <a:cs typeface="Rambla"/>
                <a:sym typeface="Rambla"/>
              </a:rPr>
              <a:t>Superscalar Processors</a:t>
            </a:r>
            <a:r>
              <a:rPr b="0" i="0" lang="en-US" sz="1600" u="none" cap="none" strike="noStrike">
                <a:solidFill>
                  <a:schemeClr val="dk1"/>
                </a:solidFill>
                <a:latin typeface="Rambla"/>
                <a:ea typeface="Rambla"/>
                <a:cs typeface="Rambla"/>
                <a:sym typeface="Rambla"/>
              </a:rPr>
              <a:t> (суперскаларни процесори) – при тях се изпълнява повече от 1 инструкция на цикъл (CPI&lt;1). Прилага се концепция на кеширане и паралелна обработка;</a:t>
            </a:r>
          </a:p>
          <a:p>
            <a:pPr indent="-285750" lvl="1" marL="742950" marR="0" rtl="0" algn="l">
              <a:lnSpc>
                <a:spcPct val="80000"/>
              </a:lnSpc>
              <a:spcBef>
                <a:spcPts val="940"/>
              </a:spcBef>
              <a:spcAft>
                <a:spcPts val="0"/>
              </a:spcAft>
              <a:buClr>
                <a:srgbClr val="7F7F7F"/>
              </a:buClr>
              <a:buSzPct val="25000"/>
              <a:buFont typeface="Courier New"/>
              <a:buNone/>
            </a:pPr>
            <a:r>
              <a:rPr b="0" i="0" lang="en-US" sz="1200" u="none" cap="none" strike="noStrike">
                <a:solidFill>
                  <a:srgbClr val="7F7F7F"/>
                </a:solidFill>
                <a:latin typeface="Rambla"/>
                <a:ea typeface="Rambla"/>
                <a:cs typeface="Rambla"/>
                <a:sym typeface="Rambla"/>
              </a:rPr>
              <a:t> </a:t>
            </a:r>
          </a:p>
        </p:txBody>
      </p:sp>
      <p:sp>
        <p:nvSpPr>
          <p:cNvPr id="217" name="Shape 217"/>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18" name="Shape 218"/>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19" name="Shape 219"/>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20" name="Shape 220"/>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idx="1" type="body"/>
          </p:nvPr>
        </p:nvSpPr>
        <p:spPr>
          <a:xfrm rot="5400000">
            <a:off x="1638300" y="-723900"/>
            <a:ext cx="5791200" cy="8458200"/>
          </a:xfrm>
          <a:prstGeom prst="rect">
            <a:avLst/>
          </a:prstGeom>
          <a:noFill/>
          <a:ln>
            <a:noFill/>
          </a:ln>
        </p:spPr>
        <p:txBody>
          <a:bodyPr anchorCtr="0" anchor="t" bIns="45700" lIns="91425" rIns="91425" wrap="square" tIns="45700">
            <a:noAutofit/>
          </a:bodyPr>
          <a:lstStyle/>
          <a:p>
            <a:pPr indent="-285750" lvl="1" marL="742950" marR="0" rtl="0" algn="l">
              <a:lnSpc>
                <a:spcPct val="80000"/>
              </a:lnSpc>
              <a:spcBef>
                <a:spcPts val="0"/>
              </a:spcBef>
              <a:spcAft>
                <a:spcPts val="0"/>
              </a:spcAft>
              <a:buClr>
                <a:schemeClr val="dk1"/>
              </a:buClr>
              <a:buSzPct val="25000"/>
              <a:buFont typeface="Courier New"/>
              <a:buNone/>
            </a:pPr>
            <a:r>
              <a:rPr b="1" i="1" lang="en-US" sz="1600" u="none" cap="none" strike="noStrike">
                <a:solidFill>
                  <a:schemeClr val="dk1"/>
                </a:solidFill>
                <a:latin typeface="Rambla"/>
                <a:ea typeface="Rambla"/>
                <a:cs typeface="Rambla"/>
                <a:sym typeface="Rambla"/>
              </a:rPr>
              <a:t>Друга класификация според спецификата на набора инструкции: </a:t>
            </a:r>
          </a:p>
          <a:p>
            <a:pPr indent="-285750" lvl="1" marL="742950" marR="0" rtl="0" algn="l">
              <a:lnSpc>
                <a:spcPct val="80000"/>
              </a:lnSpc>
              <a:spcBef>
                <a:spcPts val="120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General Purpose Processor (GPP, универсални);</a:t>
            </a:r>
          </a:p>
          <a:p>
            <a:pPr indent="-285750" lvl="1" marL="74295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Special Purpose Processor (SPP, със спец.предназначение);</a:t>
            </a:r>
          </a:p>
          <a:p>
            <a:pPr indent="-285750" lvl="1" marL="74295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Application-Specific Instruction-set Processor (ASIP) (идва от ASIC схемите) – напр. PLC контролерите;</a:t>
            </a:r>
          </a:p>
          <a:p>
            <a:pPr indent="-285750" lvl="1" marL="74295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Digital Signal Processor (DSP) – за бърза обработка в реално време.</a:t>
            </a:r>
          </a:p>
          <a:p>
            <a:pPr indent="-285750" lvl="1" marL="742950" marR="0" rtl="0" algn="l">
              <a:lnSpc>
                <a:spcPct val="80000"/>
              </a:lnSpc>
              <a:spcBef>
                <a:spcPts val="320"/>
              </a:spcBef>
              <a:spcAft>
                <a:spcPts val="0"/>
              </a:spcAft>
              <a:buClr>
                <a:schemeClr val="dk1"/>
              </a:buClr>
              <a:buSzPct val="100000"/>
              <a:buFont typeface="Noto Sans Symbols"/>
              <a:buNone/>
            </a:pPr>
            <a:r>
              <a:t/>
            </a:r>
            <a:endParaRPr b="0" i="0" sz="1600" u="none" cap="none" strike="noStrike">
              <a:solidFill>
                <a:schemeClr val="dk1"/>
              </a:solidFill>
              <a:latin typeface="Rambla"/>
              <a:ea typeface="Rambla"/>
              <a:cs typeface="Rambla"/>
              <a:sym typeface="Rambla"/>
            </a:endParaRPr>
          </a:p>
          <a:p>
            <a:pPr indent="-285750" lvl="1" marL="74295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Адресно пространство (N</a:t>
            </a:r>
            <a:r>
              <a:rPr b="1" baseline="-25000" i="0" lang="en-US" sz="1600" u="none" cap="none" strike="noStrike">
                <a:solidFill>
                  <a:schemeClr val="dk1"/>
                </a:solidFill>
                <a:latin typeface="Rambla"/>
                <a:ea typeface="Rambla"/>
                <a:cs typeface="Rambla"/>
                <a:sym typeface="Rambla"/>
              </a:rPr>
              <a:t>A</a:t>
            </a:r>
            <a:r>
              <a:rPr b="1" i="0" lang="en-US" sz="1600" u="none" cap="none" strike="noStrike">
                <a:solidFill>
                  <a:schemeClr val="dk1"/>
                </a:solidFill>
                <a:latin typeface="Rambla"/>
                <a:ea typeface="Rambla"/>
                <a:cs typeface="Rambla"/>
                <a:sym typeface="Rambla"/>
              </a:rPr>
              <a:t>=2</a:t>
            </a:r>
            <a:r>
              <a:rPr b="1" baseline="30000" i="0" lang="en-US" sz="1600" u="none" cap="none" strike="noStrike">
                <a:solidFill>
                  <a:schemeClr val="dk1"/>
                </a:solidFill>
                <a:latin typeface="Rambla"/>
                <a:ea typeface="Rambla"/>
                <a:cs typeface="Rambla"/>
                <a:sym typeface="Rambla"/>
              </a:rPr>
              <a:t>RA</a:t>
            </a:r>
            <a:r>
              <a:rPr b="1" i="0" lang="en-US" sz="1600" u="none" cap="none" strike="noStrike">
                <a:solidFill>
                  <a:schemeClr val="dk1"/>
                </a:solidFill>
                <a:latin typeface="Rambla"/>
                <a:ea typeface="Rambla"/>
                <a:cs typeface="Rambla"/>
                <a:sym typeface="Rambla"/>
              </a:rPr>
              <a:t>) и Видове адресации;</a:t>
            </a:r>
          </a:p>
          <a:p>
            <a:pPr indent="-285750" lvl="1" marL="742950" marR="0" rtl="0" algn="l">
              <a:lnSpc>
                <a:spcPct val="80000"/>
              </a:lnSpc>
              <a:spcBef>
                <a:spcPts val="320"/>
              </a:spcBef>
              <a:spcAft>
                <a:spcPts val="0"/>
              </a:spcAft>
              <a:buClr>
                <a:srgbClr val="7F7F7F"/>
              </a:buClr>
              <a:buSzPct val="25000"/>
              <a:buFont typeface="Courier New"/>
              <a:buNone/>
            </a:pPr>
            <a:r>
              <a:t/>
            </a:r>
            <a:endParaRPr b="1" i="0" sz="1600" u="none" cap="none" strike="noStrike">
              <a:solidFill>
                <a:schemeClr val="dk1"/>
              </a:solidFill>
              <a:latin typeface="Rambla"/>
              <a:ea typeface="Rambla"/>
              <a:cs typeface="Rambla"/>
              <a:sym typeface="Rambla"/>
            </a:endParaRPr>
          </a:p>
          <a:p>
            <a:pPr indent="-285750" lvl="1" marL="74295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Организация на Cache паметта;</a:t>
            </a:r>
          </a:p>
          <a:p>
            <a:pPr indent="-285750" lvl="1" marL="742950" marR="0" rtl="0" algn="l">
              <a:lnSpc>
                <a:spcPct val="80000"/>
              </a:lnSpc>
              <a:spcBef>
                <a:spcPts val="320"/>
              </a:spcBef>
              <a:spcAft>
                <a:spcPts val="0"/>
              </a:spcAft>
              <a:buClr>
                <a:srgbClr val="7F7F7F"/>
              </a:buClr>
              <a:buSzPct val="25000"/>
              <a:buFont typeface="Courier New"/>
              <a:buNone/>
            </a:pPr>
            <a:r>
              <a:t/>
            </a:r>
            <a:endParaRPr b="1" i="0" sz="1600" u="none" cap="none" strike="noStrike">
              <a:solidFill>
                <a:schemeClr val="dk1"/>
              </a:solidFill>
              <a:latin typeface="Rambla"/>
              <a:ea typeface="Rambla"/>
              <a:cs typeface="Rambla"/>
              <a:sym typeface="Rambla"/>
            </a:endParaRPr>
          </a:p>
          <a:p>
            <a:pPr indent="-285750" lvl="1" marL="74295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Производителност (време за изпълнение на задача) </a:t>
            </a:r>
            <a:r>
              <a:rPr b="0" i="1" lang="en-US" sz="1600" u="none" cap="none" strike="noStrike">
                <a:solidFill>
                  <a:schemeClr val="dk1"/>
                </a:solidFill>
                <a:latin typeface="Rambla"/>
                <a:ea typeface="Rambla"/>
                <a:cs typeface="Rambla"/>
                <a:sym typeface="Rambla"/>
              </a:rPr>
              <a:t>друга дефиниция</a:t>
            </a:r>
            <a:r>
              <a:rPr b="1" i="0" lang="en-US" sz="1600" u="none" cap="none" strike="noStrike">
                <a:solidFill>
                  <a:schemeClr val="dk1"/>
                </a:solidFill>
                <a:latin typeface="Rambla"/>
                <a:ea typeface="Rambla"/>
                <a:cs typeface="Rambla"/>
                <a:sym typeface="Rambla"/>
              </a:rPr>
              <a:t>: </a:t>
            </a:r>
          </a:p>
          <a:p>
            <a:pPr indent="-285750" lvl="1" marL="742950" marR="0" rtl="0" algn="l">
              <a:lnSpc>
                <a:spcPct val="80000"/>
              </a:lnSpc>
              <a:spcBef>
                <a:spcPts val="320"/>
              </a:spcBef>
              <a:spcAft>
                <a:spcPts val="0"/>
              </a:spcAft>
              <a:buClr>
                <a:schemeClr val="dk1"/>
              </a:buClr>
              <a:buSzPct val="25000"/>
              <a:buFont typeface="Courier New"/>
              <a:buNone/>
            </a:pPr>
            <a:r>
              <a:rPr b="0" i="1" lang="en-US" sz="1600" u="none" cap="none" strike="noStrike">
                <a:solidFill>
                  <a:schemeClr val="dk1"/>
                </a:solidFill>
                <a:latin typeface="Rambla"/>
                <a:ea typeface="Rambla"/>
                <a:cs typeface="Rambla"/>
                <a:sym typeface="Rambla"/>
              </a:rPr>
              <a:t>	T=N.I.C</a:t>
            </a:r>
            <a:r>
              <a:rPr b="0" i="0" lang="en-US" sz="1600" u="none" cap="none" strike="noStrike">
                <a:solidFill>
                  <a:schemeClr val="dk1"/>
                </a:solidFill>
                <a:latin typeface="Rambla"/>
                <a:ea typeface="Rambla"/>
                <a:cs typeface="Rambla"/>
                <a:sym typeface="Rambla"/>
              </a:rPr>
              <a:t>, където:</a:t>
            </a:r>
          </a:p>
          <a:p>
            <a:pPr indent="-285750" lvl="1" marL="74295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			</a:t>
            </a:r>
            <a:r>
              <a:rPr b="0" i="0" lang="en-US" sz="1600" u="none" cap="none" strike="noStrike">
                <a:solidFill>
                  <a:schemeClr val="dk1"/>
                </a:solidFill>
                <a:latin typeface="Rambla"/>
                <a:ea typeface="Rambla"/>
                <a:cs typeface="Rambla"/>
                <a:sym typeface="Rambla"/>
              </a:rPr>
              <a:t>- </a:t>
            </a:r>
            <a:r>
              <a:rPr b="0" i="1" lang="en-US" sz="1600" u="none" cap="none" strike="noStrike">
                <a:solidFill>
                  <a:schemeClr val="dk1"/>
                </a:solidFill>
                <a:latin typeface="Rambla"/>
                <a:ea typeface="Rambla"/>
                <a:cs typeface="Rambla"/>
                <a:sym typeface="Rambla"/>
              </a:rPr>
              <a:t>N</a:t>
            </a:r>
            <a:r>
              <a:rPr b="0" i="0" lang="en-US" sz="1600" u="none" cap="none" strike="noStrike">
                <a:solidFill>
                  <a:schemeClr val="dk1"/>
                </a:solidFill>
                <a:latin typeface="Rambla"/>
                <a:ea typeface="Rambla"/>
                <a:cs typeface="Rambla"/>
                <a:sym typeface="Rambla"/>
              </a:rPr>
              <a:t>: брой команди в програмата;</a:t>
            </a:r>
          </a:p>
          <a:p>
            <a:pPr indent="-285750" lvl="1" marL="742950" marR="0" rtl="0" algn="l">
              <a:lnSpc>
                <a:spcPct val="80000"/>
              </a:lnSpc>
              <a:spcBef>
                <a:spcPts val="320"/>
              </a:spcBef>
              <a:spcAft>
                <a:spcPts val="0"/>
              </a:spcAft>
              <a:buClr>
                <a:schemeClr val="dk1"/>
              </a:buClr>
              <a:buSzPct val="25000"/>
              <a:buFont typeface="Courier New"/>
              <a:buNone/>
            </a:pPr>
            <a:r>
              <a:rPr b="0" i="0" lang="en-US" sz="1600" u="none" cap="none" strike="noStrike">
                <a:solidFill>
                  <a:schemeClr val="dk1"/>
                </a:solidFill>
                <a:latin typeface="Rambla"/>
                <a:ea typeface="Rambla"/>
                <a:cs typeface="Rambla"/>
                <a:sym typeface="Rambla"/>
              </a:rPr>
              <a:t>			-</a:t>
            </a:r>
            <a:r>
              <a:rPr b="0" i="1" lang="en-US" sz="1600" u="none" cap="none" strike="noStrike">
                <a:solidFill>
                  <a:schemeClr val="dk1"/>
                </a:solidFill>
                <a:latin typeface="Rambla"/>
                <a:ea typeface="Rambla"/>
                <a:cs typeface="Rambla"/>
                <a:sym typeface="Rambla"/>
              </a:rPr>
              <a:t> I</a:t>
            </a:r>
            <a:r>
              <a:rPr b="0" i="0" lang="en-US" sz="1600" u="none" cap="none" strike="noStrike">
                <a:solidFill>
                  <a:schemeClr val="dk1"/>
                </a:solidFill>
                <a:latin typeface="Rambla"/>
                <a:ea typeface="Rambla"/>
                <a:cs typeface="Rambla"/>
                <a:sym typeface="Rambla"/>
              </a:rPr>
              <a:t>: среден брой машинни такта за изпълнение на 1 команда;</a:t>
            </a:r>
          </a:p>
          <a:p>
            <a:pPr indent="-285750" lvl="1" marL="742950" marR="0" rtl="0" algn="l">
              <a:lnSpc>
                <a:spcPct val="80000"/>
              </a:lnSpc>
              <a:spcBef>
                <a:spcPts val="320"/>
              </a:spcBef>
              <a:spcAft>
                <a:spcPts val="0"/>
              </a:spcAft>
              <a:buClr>
                <a:schemeClr val="dk1"/>
              </a:buClr>
              <a:buSzPct val="25000"/>
              <a:buFont typeface="Courier New"/>
              <a:buNone/>
            </a:pPr>
            <a:r>
              <a:rPr b="0" i="0" lang="en-US" sz="1600" u="none" cap="none" strike="noStrike">
                <a:solidFill>
                  <a:schemeClr val="dk1"/>
                </a:solidFill>
                <a:latin typeface="Rambla"/>
                <a:ea typeface="Rambla"/>
                <a:cs typeface="Rambla"/>
                <a:sym typeface="Rambla"/>
              </a:rPr>
              <a:t>			- </a:t>
            </a:r>
            <a:r>
              <a:rPr b="0" i="1" lang="en-US" sz="1600" u="none" cap="none" strike="noStrike">
                <a:solidFill>
                  <a:schemeClr val="dk1"/>
                </a:solidFill>
                <a:latin typeface="Rambla"/>
                <a:ea typeface="Rambla"/>
                <a:cs typeface="Rambla"/>
                <a:sym typeface="Rambla"/>
              </a:rPr>
              <a:t>С</a:t>
            </a:r>
            <a:r>
              <a:rPr b="0" i="0" lang="en-US" sz="1600" u="none" cap="none" strike="noStrike">
                <a:solidFill>
                  <a:schemeClr val="dk1"/>
                </a:solidFill>
                <a:latin typeface="Rambla"/>
                <a:ea typeface="Rambla"/>
                <a:cs typeface="Rambla"/>
                <a:sym typeface="Rambla"/>
              </a:rPr>
              <a:t>: дължина на процесорни такт [µs].</a:t>
            </a:r>
          </a:p>
          <a:p>
            <a:pPr indent="-285750" lvl="1" marL="742950" marR="0" rtl="0" algn="l">
              <a:lnSpc>
                <a:spcPct val="80000"/>
              </a:lnSpc>
              <a:spcBef>
                <a:spcPts val="320"/>
              </a:spcBef>
              <a:spcAft>
                <a:spcPts val="0"/>
              </a:spcAft>
              <a:buClr>
                <a:srgbClr val="7F7F7F"/>
              </a:buClr>
              <a:buSzPct val="25000"/>
              <a:buFont typeface="Courier New"/>
              <a:buNone/>
            </a:pPr>
            <a:r>
              <a:t/>
            </a:r>
            <a:endParaRPr b="1" i="0" sz="1600" u="none" cap="none" strike="noStrike">
              <a:solidFill>
                <a:schemeClr val="dk1"/>
              </a:solidFill>
              <a:latin typeface="Rambla"/>
              <a:ea typeface="Rambla"/>
              <a:cs typeface="Rambla"/>
              <a:sym typeface="Rambla"/>
            </a:endParaRPr>
          </a:p>
          <a:p>
            <a:pPr indent="-285750" lvl="1" marL="74295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Консумирана мощност </a:t>
            </a:r>
            <a:r>
              <a:rPr b="0" i="0" lang="en-US" sz="1600" u="none" cap="none" strike="noStrike">
                <a:solidFill>
                  <a:schemeClr val="dk1"/>
                </a:solidFill>
                <a:latin typeface="Rambla"/>
                <a:ea typeface="Rambla"/>
                <a:cs typeface="Rambla"/>
                <a:sym typeface="Rambla"/>
              </a:rPr>
              <a:t>– обикновено се дават две стойности:</a:t>
            </a:r>
          </a:p>
          <a:p>
            <a:pPr indent="-285750" lvl="1" marL="74295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 при нормален “товар” (средна);</a:t>
            </a:r>
          </a:p>
          <a:p>
            <a:pPr indent="-285750" lvl="1" marL="74295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максимална (измерена при най-лоша съвкупност “worst-case set” инструкции.</a:t>
            </a:r>
          </a:p>
          <a:p>
            <a:pPr indent="-285750" lvl="1" marL="742950" marR="0" rtl="0" algn="l">
              <a:lnSpc>
                <a:spcPct val="80000"/>
              </a:lnSpc>
              <a:spcBef>
                <a:spcPts val="1200"/>
              </a:spcBef>
              <a:spcAft>
                <a:spcPts val="0"/>
              </a:spcAft>
              <a:buClr>
                <a:schemeClr val="dk1"/>
              </a:buClr>
              <a:buSzPct val="25000"/>
              <a:buFont typeface="Courier New"/>
              <a:buNone/>
            </a:pPr>
            <a:r>
              <a:rPr b="0" i="0" lang="en-US" sz="1600" u="none" cap="none" strike="noStrike">
                <a:solidFill>
                  <a:schemeClr val="dk1"/>
                </a:solidFill>
                <a:latin typeface="Rambla"/>
                <a:ea typeface="Rambla"/>
                <a:cs typeface="Rambla"/>
                <a:sym typeface="Rambla"/>
              </a:rPr>
              <a:t>     Пример: Pentium 4 (с макс. тактова честота) 2.8GHz отделя средно 68.4 W термична мощност и около 85 W максимална мощност.</a:t>
            </a:r>
          </a:p>
          <a:p>
            <a:pPr indent="-342900" lvl="0" marL="342900" marR="0" rtl="0" algn="l">
              <a:spcBef>
                <a:spcPts val="280"/>
              </a:spcBef>
              <a:spcAft>
                <a:spcPts val="0"/>
              </a:spcAft>
              <a:buClr>
                <a:srgbClr val="7F7F7F"/>
              </a:buClr>
              <a:buSzPct val="100000"/>
              <a:buFont typeface="Arial"/>
              <a:buNone/>
            </a:pPr>
            <a:r>
              <a:t/>
            </a:r>
            <a:endParaRPr b="1" i="0" sz="1400" u="none" cap="none" strike="noStrike">
              <a:solidFill>
                <a:schemeClr val="dk1"/>
              </a:solidFill>
              <a:latin typeface="Rambla"/>
              <a:ea typeface="Rambla"/>
              <a:cs typeface="Rambla"/>
              <a:sym typeface="Rambla"/>
            </a:endParaRPr>
          </a:p>
        </p:txBody>
      </p:sp>
      <p:sp>
        <p:nvSpPr>
          <p:cNvPr id="226" name="Shape 226"/>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27" name="Shape 22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28" name="Shape 22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29" name="Shape 22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idx="1" type="body"/>
          </p:nvPr>
        </p:nvSpPr>
        <p:spPr>
          <a:xfrm rot="5400000">
            <a:off x="1714500" y="-1409700"/>
            <a:ext cx="5867400" cy="8686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rgbClr val="7F7F7F"/>
              </a:solidFill>
              <a:latin typeface="Constantia"/>
              <a:ea typeface="Constantia"/>
              <a:cs typeface="Constantia"/>
              <a:sym typeface="Constantia"/>
            </a:endParaRPr>
          </a:p>
          <a:p>
            <a:pPr indent="-342900" lvl="0" marL="342900" marR="0" rtl="0" algn="l">
              <a:spcBef>
                <a:spcPts val="480"/>
              </a:spcBef>
              <a:spcAft>
                <a:spcPts val="0"/>
              </a:spcAft>
              <a:buClr>
                <a:srgbClr val="7F7F7F"/>
              </a:buClr>
              <a:buSzPct val="100000"/>
              <a:buFont typeface="Arial"/>
              <a:buNone/>
            </a:pPr>
            <a:r>
              <a:t/>
            </a:r>
            <a:endParaRPr b="0" i="0" sz="2400" u="none" cap="none" strike="noStrike">
              <a:solidFill>
                <a:srgbClr val="7F7F7F"/>
              </a:solidFill>
              <a:latin typeface="Constantia"/>
              <a:ea typeface="Constantia"/>
              <a:cs typeface="Constantia"/>
              <a:sym typeface="Constantia"/>
            </a:endParaRPr>
          </a:p>
        </p:txBody>
      </p:sp>
      <p:grpSp>
        <p:nvGrpSpPr>
          <p:cNvPr id="235" name="Shape 235"/>
          <p:cNvGrpSpPr/>
          <p:nvPr/>
        </p:nvGrpSpPr>
        <p:grpSpPr>
          <a:xfrm>
            <a:off x="439737" y="1219200"/>
            <a:ext cx="8458200" cy="5105400"/>
            <a:chOff x="1677987" y="827087"/>
            <a:chExt cx="15459076" cy="8902700"/>
          </a:xfrm>
        </p:grpSpPr>
        <p:sp>
          <p:nvSpPr>
            <p:cNvPr id="236" name="Shape 236"/>
            <p:cNvSpPr txBox="1"/>
            <p:nvPr/>
          </p:nvSpPr>
          <p:spPr>
            <a:xfrm>
              <a:off x="1677987" y="1677987"/>
              <a:ext cx="15430500" cy="75057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37" name="Shape 237"/>
            <p:cNvSpPr txBox="1"/>
            <p:nvPr/>
          </p:nvSpPr>
          <p:spPr>
            <a:xfrm>
              <a:off x="1963737" y="1963737"/>
              <a:ext cx="2286000" cy="345281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Font typeface="Arial"/>
                <a:buNone/>
              </a:pPr>
              <a:r>
                <a:t/>
              </a:r>
              <a:endParaRPr b="0" i="0" sz="1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2"/>
                </a:buClr>
                <a:buFont typeface="Arial"/>
                <a:buNone/>
              </a:pPr>
              <a:r>
                <a:t/>
              </a:r>
              <a:endParaRPr b="0" i="0" sz="1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ROM (PROM) </a:t>
              </a:r>
              <a:r>
                <a:rPr b="0" i="1" lang="en-US" sz="1400" u="none">
                  <a:solidFill>
                    <a:schemeClr val="dk1"/>
                  </a:solidFill>
                  <a:latin typeface="Rambla"/>
                  <a:ea typeface="Rambla"/>
                  <a:cs typeface="Rambla"/>
                  <a:sym typeface="Rambla"/>
                </a:rPr>
                <a:t>Програмна</a:t>
              </a:r>
              <a:r>
                <a:rPr b="0" i="1" lang="en-US" sz="1400" u="none">
                  <a:solidFill>
                    <a:schemeClr val="dk1"/>
                  </a:solidFill>
                  <a:latin typeface="Arial"/>
                  <a:ea typeface="Arial"/>
                  <a:cs typeface="Arial"/>
                  <a:sym typeface="Arial"/>
                </a:rPr>
                <a:t> памет</a:t>
              </a:r>
            </a:p>
          </p:txBody>
        </p:sp>
        <p:sp>
          <p:nvSpPr>
            <p:cNvPr id="238" name="Shape 238"/>
            <p:cNvSpPr txBox="1"/>
            <p:nvPr/>
          </p:nvSpPr>
          <p:spPr>
            <a:xfrm>
              <a:off x="4421187" y="1963737"/>
              <a:ext cx="2286000" cy="345281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2"/>
                </a:buClr>
                <a:buFont typeface="Arial"/>
                <a:buNone/>
              </a:pPr>
              <a:r>
                <a:t/>
              </a:r>
              <a:endParaRPr b="0" i="0" sz="14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RAM</a:t>
              </a:r>
            </a:p>
            <a:p>
              <a:pPr indent="0" lvl="0" marL="0" marR="0" rtl="0" algn="ctr">
                <a:lnSpc>
                  <a:spcPct val="100000"/>
                </a:lnSpc>
                <a:spcBef>
                  <a:spcPts val="0"/>
                </a:spcBef>
                <a:spcAft>
                  <a:spcPts val="0"/>
                </a:spcAft>
                <a:buClr>
                  <a:schemeClr val="dk1"/>
                </a:buClr>
                <a:buSzPct val="25000"/>
                <a:buFont typeface="Rambla"/>
                <a:buNone/>
              </a:pPr>
              <a:r>
                <a:rPr b="0" i="1" lang="en-US" sz="1400" u="none">
                  <a:solidFill>
                    <a:schemeClr val="dk1"/>
                  </a:solidFill>
                  <a:latin typeface="Rambla"/>
                  <a:ea typeface="Rambla"/>
                  <a:cs typeface="Rambla"/>
                  <a:sym typeface="Rambla"/>
                </a:rPr>
                <a:t> памет</a:t>
              </a:r>
            </a:p>
            <a:p>
              <a:pPr indent="0" lvl="0" marL="0" marR="0" rtl="0" algn="ctr">
                <a:lnSpc>
                  <a:spcPct val="100000"/>
                </a:lnSpc>
                <a:spcBef>
                  <a:spcPts val="0"/>
                </a:spcBef>
                <a:spcAft>
                  <a:spcPts val="0"/>
                </a:spcAft>
                <a:buClr>
                  <a:schemeClr val="dk1"/>
                </a:buClr>
                <a:buSzPct val="25000"/>
                <a:buFont typeface="Rambla"/>
                <a:buNone/>
              </a:pPr>
              <a:r>
                <a:rPr b="0" i="1" lang="en-US" sz="1400" u="none">
                  <a:solidFill>
                    <a:schemeClr val="dk1"/>
                  </a:solidFill>
                  <a:latin typeface="Rambla"/>
                  <a:ea typeface="Rambla"/>
                  <a:cs typeface="Rambla"/>
                  <a:sym typeface="Rambla"/>
                </a:rPr>
                <a:t>за данни</a:t>
              </a:r>
            </a:p>
          </p:txBody>
        </p:sp>
        <p:sp>
          <p:nvSpPr>
            <p:cNvPr id="239" name="Shape 239"/>
            <p:cNvSpPr txBox="1"/>
            <p:nvPr/>
          </p:nvSpPr>
          <p:spPr>
            <a:xfrm>
              <a:off x="6864350" y="1963737"/>
              <a:ext cx="9958387" cy="3429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1"/>
                </a:buClr>
                <a:buSzPct val="25000"/>
                <a:buFont typeface="Rambla"/>
                <a:buNone/>
              </a:pPr>
              <a:r>
                <a:rPr b="0" i="0" lang="en-US" sz="1200" u="none">
                  <a:solidFill>
                    <a:schemeClr val="dk1"/>
                  </a:solidFill>
                  <a:latin typeface="Rambla"/>
                  <a:ea typeface="Rambla"/>
                  <a:cs typeface="Rambla"/>
                  <a:sym typeface="Rambla"/>
                </a:rPr>
                <a:t>CPU (централно процесорно устройство, ядро)</a:t>
              </a:r>
            </a:p>
          </p:txBody>
        </p:sp>
        <p:sp>
          <p:nvSpPr>
            <p:cNvPr id="240" name="Shape 240"/>
            <p:cNvSpPr txBox="1"/>
            <p:nvPr/>
          </p:nvSpPr>
          <p:spPr>
            <a:xfrm>
              <a:off x="7045325" y="2249487"/>
              <a:ext cx="2171700" cy="195421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Блок регистри</a:t>
              </a:r>
            </a:p>
          </p:txBody>
        </p:sp>
        <p:sp>
          <p:nvSpPr>
            <p:cNvPr id="241" name="Shape 241"/>
            <p:cNvSpPr txBox="1"/>
            <p:nvPr/>
          </p:nvSpPr>
          <p:spPr>
            <a:xfrm>
              <a:off x="9480550" y="2249487"/>
              <a:ext cx="7239000" cy="814387"/>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УУ (упр.устройство)</a:t>
              </a:r>
            </a:p>
          </p:txBody>
        </p:sp>
        <p:sp>
          <p:nvSpPr>
            <p:cNvPr id="242" name="Shape 242"/>
            <p:cNvSpPr txBox="1"/>
            <p:nvPr/>
          </p:nvSpPr>
          <p:spPr>
            <a:xfrm>
              <a:off x="9467850" y="3159125"/>
              <a:ext cx="5580062" cy="104457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10800" lIns="91425" rIns="91425" wrap="square" tIns="108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АЛУ</a:t>
              </a:r>
            </a:p>
            <a:p>
              <a:pPr indent="0" lvl="0" marL="0" marR="0" rtl="0" algn="ctr">
                <a:lnSpc>
                  <a:spcPct val="100000"/>
                </a:lnSpc>
                <a:spcBef>
                  <a:spcPts val="0"/>
                </a:spcBef>
                <a:spcAft>
                  <a:spcPts val="0"/>
                </a:spcAft>
                <a:buClr>
                  <a:schemeClr val="dk1"/>
                </a:buClr>
                <a:buSzPct val="25000"/>
                <a:buFont typeface="Arial"/>
                <a:buNone/>
              </a:pPr>
              <a:r>
                <a:rPr b="0" i="0" lang="en-US" sz="1200" u="none">
                  <a:solidFill>
                    <a:schemeClr val="dk1"/>
                  </a:solidFill>
                  <a:latin typeface="Arial"/>
                  <a:ea typeface="Arial"/>
                  <a:cs typeface="Arial"/>
                  <a:sym typeface="Arial"/>
                </a:rPr>
                <a:t>(</a:t>
              </a:r>
              <a:r>
                <a:rPr b="0" i="0" lang="en-US" sz="1200" u="none">
                  <a:solidFill>
                    <a:schemeClr val="dk1"/>
                  </a:solidFill>
                  <a:latin typeface="Rambla"/>
                  <a:ea typeface="Rambla"/>
                  <a:cs typeface="Rambla"/>
                  <a:sym typeface="Rambla"/>
                </a:rPr>
                <a:t>аритметико</a:t>
              </a:r>
              <a:r>
                <a:rPr b="0" i="0" lang="en-US" sz="1200" u="none">
                  <a:solidFill>
                    <a:schemeClr val="dk1"/>
                  </a:solidFill>
                  <a:latin typeface="Arial"/>
                  <a:ea typeface="Arial"/>
                  <a:cs typeface="Arial"/>
                  <a:sym typeface="Arial"/>
                </a:rPr>
                <a:t> логическо. устройство)</a:t>
              </a:r>
            </a:p>
          </p:txBody>
        </p:sp>
        <p:sp>
          <p:nvSpPr>
            <p:cNvPr id="243" name="Shape 243"/>
            <p:cNvSpPr txBox="1"/>
            <p:nvPr/>
          </p:nvSpPr>
          <p:spPr>
            <a:xfrm>
              <a:off x="1978025" y="7859712"/>
              <a:ext cx="5972175" cy="114617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Допълнителни модули (</a:t>
              </a:r>
              <a:r>
                <a:rPr b="0" i="0" lang="en-US" sz="1400" u="none">
                  <a:solidFill>
                    <a:schemeClr val="dk1"/>
                  </a:solidFill>
                  <a:latin typeface="Rambla"/>
                  <a:ea typeface="Rambla"/>
                  <a:cs typeface="Rambla"/>
                  <a:sym typeface="Rambla"/>
                </a:rPr>
                <a:t>напр.таймери</a:t>
              </a:r>
              <a:r>
                <a:rPr b="0" i="0" lang="en-US" sz="1400" u="none">
                  <a:solidFill>
                    <a:schemeClr val="dk1"/>
                  </a:solidFill>
                  <a:latin typeface="Arial"/>
                  <a:ea typeface="Arial"/>
                  <a:cs typeface="Arial"/>
                  <a:sym typeface="Arial"/>
                </a:rPr>
                <a:t>, обработка на прекъсвания)</a:t>
              </a:r>
            </a:p>
          </p:txBody>
        </p:sp>
        <p:sp>
          <p:nvSpPr>
            <p:cNvPr id="244" name="Shape 244"/>
            <p:cNvSpPr txBox="1"/>
            <p:nvPr/>
          </p:nvSpPr>
          <p:spPr>
            <a:xfrm>
              <a:off x="10845800" y="7859712"/>
              <a:ext cx="5972175" cy="114617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Интерфейсен блок </a:t>
              </a:r>
            </a:p>
            <a:p>
              <a:pPr indent="0" lvl="0" marL="0" marR="0" rtl="0" algn="ctr">
                <a:lnSpc>
                  <a:spcPct val="100000"/>
                </a:lnSpc>
                <a:spcBef>
                  <a:spcPts val="0"/>
                </a:spcBef>
                <a:spcAft>
                  <a:spcPts val="0"/>
                </a:spcAft>
                <a:buClr>
                  <a:schemeClr val="dk1"/>
                </a:buClr>
                <a:buSzPct val="25000"/>
                <a:buFont typeface="Arial"/>
                <a:buNone/>
              </a:pPr>
              <a:r>
                <a:rPr b="0" i="0" lang="en-US" sz="1400" u="none">
                  <a:solidFill>
                    <a:schemeClr val="dk1"/>
                  </a:solidFill>
                  <a:latin typeface="Arial"/>
                  <a:ea typeface="Arial"/>
                  <a:cs typeface="Arial"/>
                  <a:sym typeface="Arial"/>
                </a:rPr>
                <a:t>(</a:t>
              </a:r>
              <a:r>
                <a:rPr b="0" i="0" lang="en-US" sz="1400" u="none">
                  <a:solidFill>
                    <a:schemeClr val="dk1"/>
                  </a:solidFill>
                  <a:latin typeface="Rambla"/>
                  <a:ea typeface="Rambla"/>
                  <a:cs typeface="Rambla"/>
                  <a:sym typeface="Rambla"/>
                </a:rPr>
                <a:t>паралелени</a:t>
              </a:r>
              <a:r>
                <a:rPr b="0" i="0" lang="en-US" sz="1400" u="none">
                  <a:solidFill>
                    <a:schemeClr val="dk1"/>
                  </a:solidFill>
                  <a:latin typeface="Arial"/>
                  <a:ea typeface="Arial"/>
                  <a:cs typeface="Arial"/>
                  <a:sym typeface="Arial"/>
                </a:rPr>
                <a:t>, серийни)</a:t>
              </a:r>
            </a:p>
          </p:txBody>
        </p:sp>
        <p:sp>
          <p:nvSpPr>
            <p:cNvPr id="245" name="Shape 245"/>
            <p:cNvSpPr txBox="1"/>
            <p:nvPr/>
          </p:nvSpPr>
          <p:spPr>
            <a:xfrm>
              <a:off x="16251238" y="827087"/>
              <a:ext cx="885825" cy="614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10800" lIns="18000" rIns="18000" wrap="square" tIns="10800">
              <a:noAutofit/>
            </a:bodyPr>
            <a:lstStyle/>
            <a:p>
              <a:pPr indent="0" lvl="0" marL="0" marR="0" rtl="0" algn="ctr">
                <a:lnSpc>
                  <a:spcPct val="100000"/>
                </a:lnSpc>
                <a:spcBef>
                  <a:spcPts val="0"/>
                </a:spcBef>
                <a:spcAft>
                  <a:spcPts val="0"/>
                </a:spcAft>
                <a:buClr>
                  <a:schemeClr val="dk1"/>
                </a:buClr>
                <a:buSzPct val="25000"/>
                <a:buFont typeface="Rambla"/>
                <a:buNone/>
              </a:pPr>
              <a:r>
                <a:rPr b="0" i="0" lang="en-US" sz="1200" u="none">
                  <a:solidFill>
                    <a:schemeClr val="dk1"/>
                  </a:solidFill>
                  <a:latin typeface="Rambla"/>
                  <a:ea typeface="Rambla"/>
                  <a:cs typeface="Rambla"/>
                  <a:sym typeface="Rambla"/>
                </a:rPr>
                <a:t>ТГ</a:t>
              </a:r>
            </a:p>
          </p:txBody>
        </p:sp>
        <p:sp>
          <p:nvSpPr>
            <p:cNvPr id="246" name="Shape 246"/>
            <p:cNvSpPr/>
            <p:nvPr/>
          </p:nvSpPr>
          <p:spPr>
            <a:xfrm rot="5400000">
              <a:off x="2684462" y="5597525"/>
              <a:ext cx="723900" cy="361950"/>
            </a:xfrm>
            <a:prstGeom prst="rightArrow">
              <a:avLst>
                <a:gd fmla="val 50000" name="adj1"/>
                <a:gd fmla="val 50000" name="adj2"/>
              </a:avLst>
            </a:prstGeom>
            <a:solidFill>
              <a:srgbClr val="00000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7" name="Shape 247"/>
            <p:cNvSpPr txBox="1"/>
            <p:nvPr/>
          </p:nvSpPr>
          <p:spPr>
            <a:xfrm rot="10800000">
              <a:off x="2955912" y="5416550"/>
              <a:ext cx="180975" cy="633413"/>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48" name="Shape 248"/>
            <p:cNvSpPr/>
            <p:nvPr/>
          </p:nvSpPr>
          <p:spPr>
            <a:xfrm>
              <a:off x="1978025" y="6140450"/>
              <a:ext cx="14839950" cy="271462"/>
            </a:xfrm>
            <a:prstGeom prst="leftRightArrow">
              <a:avLst>
                <a:gd fmla="val 252" name="adj1"/>
                <a:gd fmla="val 2179" name="adj2"/>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49" name="Shape 249"/>
            <p:cNvSpPr/>
            <p:nvPr/>
          </p:nvSpPr>
          <p:spPr>
            <a:xfrm>
              <a:off x="1978025" y="6683375"/>
              <a:ext cx="14839950" cy="271462"/>
            </a:xfrm>
            <a:prstGeom prst="leftRightArrow">
              <a:avLst>
                <a:gd fmla="val 252" name="adj1"/>
                <a:gd fmla="val 2179" name="adj2"/>
              </a:avLst>
            </a:prstGeom>
            <a:solidFill>
              <a:srgbClr val="C0C0C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0" name="Shape 250"/>
            <p:cNvSpPr/>
            <p:nvPr/>
          </p:nvSpPr>
          <p:spPr>
            <a:xfrm>
              <a:off x="1978025" y="7135812"/>
              <a:ext cx="14839950" cy="271462"/>
            </a:xfrm>
            <a:prstGeom prst="leftRightArrow">
              <a:avLst>
                <a:gd fmla="val 252" name="adj1"/>
                <a:gd fmla="val 2179"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1" name="Shape 251"/>
            <p:cNvSpPr/>
            <p:nvPr/>
          </p:nvSpPr>
          <p:spPr>
            <a:xfrm rot="5400000">
              <a:off x="5371306" y="7452518"/>
              <a:ext cx="452437" cy="361950"/>
            </a:xfrm>
            <a:prstGeom prst="rightArrow">
              <a:avLst>
                <a:gd fmla="val 50000" name="adj1"/>
                <a:gd fmla="val 50000" name="adj2"/>
              </a:avLst>
            </a:prstGeom>
            <a:no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2" name="Shape 252"/>
            <p:cNvSpPr txBox="1"/>
            <p:nvPr/>
          </p:nvSpPr>
          <p:spPr>
            <a:xfrm rot="10800000">
              <a:off x="5507031" y="7407257"/>
              <a:ext cx="180975" cy="36195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3" name="Shape 253"/>
            <p:cNvSpPr/>
            <p:nvPr/>
          </p:nvSpPr>
          <p:spPr>
            <a:xfrm rot="5400000">
              <a:off x="4059237" y="7226300"/>
              <a:ext cx="904875" cy="361950"/>
            </a:xfrm>
            <a:prstGeom prst="rightArrow">
              <a:avLst>
                <a:gd fmla="val 50000"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4" name="Shape 254"/>
            <p:cNvSpPr txBox="1"/>
            <p:nvPr/>
          </p:nvSpPr>
          <p:spPr>
            <a:xfrm rot="10800000">
              <a:off x="4421175" y="6954837"/>
              <a:ext cx="180975" cy="81438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5" name="Shape 255"/>
            <p:cNvSpPr/>
            <p:nvPr/>
          </p:nvSpPr>
          <p:spPr>
            <a:xfrm rot="5400000">
              <a:off x="5132387" y="5591175"/>
              <a:ext cx="717550" cy="361950"/>
            </a:xfrm>
            <a:prstGeom prst="leftRightArrow">
              <a:avLst>
                <a:gd fmla="val 50000" name="adj1"/>
                <a:gd fmla="val 50000" name="adj2"/>
              </a:avLst>
            </a:prstGeom>
            <a:solidFill>
              <a:srgbClr val="00000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6" name="Shape 256"/>
            <p:cNvSpPr txBox="1"/>
            <p:nvPr/>
          </p:nvSpPr>
          <p:spPr>
            <a:xfrm rot="10800000">
              <a:off x="5400662" y="5503862"/>
              <a:ext cx="180975" cy="53657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7" name="Shape 257"/>
            <p:cNvSpPr/>
            <p:nvPr/>
          </p:nvSpPr>
          <p:spPr>
            <a:xfrm rot="10800000">
              <a:off x="7950200" y="8221662"/>
              <a:ext cx="2895600" cy="452437"/>
            </a:xfrm>
            <a:prstGeom prst="leftRightArrow">
              <a:avLst>
                <a:gd fmla="val 2190" name="adj1"/>
                <a:gd fmla="val 5305" name="adj2"/>
              </a:avLst>
            </a:prstGeom>
            <a:solidFill>
              <a:srgbClr val="C0C0C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58" name="Shape 258"/>
            <p:cNvSpPr/>
            <p:nvPr/>
          </p:nvSpPr>
          <p:spPr>
            <a:xfrm rot="5400000">
              <a:off x="13448507" y="9141618"/>
              <a:ext cx="723900" cy="452437"/>
            </a:xfrm>
            <a:prstGeom prst="leftRightArrow">
              <a:avLst>
                <a:gd fmla="val 50000"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9" name="Shape 259"/>
            <p:cNvSpPr txBox="1"/>
            <p:nvPr/>
          </p:nvSpPr>
          <p:spPr>
            <a:xfrm rot="10800000">
              <a:off x="13697341" y="9118978"/>
              <a:ext cx="226218" cy="49768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60" name="Shape 260"/>
            <p:cNvSpPr/>
            <p:nvPr/>
          </p:nvSpPr>
          <p:spPr>
            <a:xfrm rot="5400000">
              <a:off x="11210925" y="5594350"/>
              <a:ext cx="717550" cy="361950"/>
            </a:xfrm>
            <a:prstGeom prst="leftRightArrow">
              <a:avLst>
                <a:gd fmla="val 50000" name="adj1"/>
                <a:gd fmla="val 50000" name="adj2"/>
              </a:avLst>
            </a:prstGeom>
            <a:solidFill>
              <a:srgbClr val="00000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1" name="Shape 261"/>
            <p:cNvSpPr txBox="1"/>
            <p:nvPr/>
          </p:nvSpPr>
          <p:spPr>
            <a:xfrm rot="10800000">
              <a:off x="11479212" y="5507037"/>
              <a:ext cx="180975" cy="53657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62" name="Shape 262"/>
            <p:cNvSpPr/>
            <p:nvPr/>
          </p:nvSpPr>
          <p:spPr>
            <a:xfrm rot="5400000">
              <a:off x="5973762" y="6954837"/>
              <a:ext cx="1447800" cy="361950"/>
            </a:xfrm>
            <a:prstGeom prst="leftRightArrow">
              <a:avLst>
                <a:gd fmla="val 50000" name="adj1"/>
                <a:gd fmla="val 50000" name="adj2"/>
              </a:avLst>
            </a:prstGeom>
            <a:solidFill>
              <a:srgbClr val="00000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3" name="Shape 263"/>
            <p:cNvSpPr txBox="1"/>
            <p:nvPr/>
          </p:nvSpPr>
          <p:spPr>
            <a:xfrm rot="10800000">
              <a:off x="6607162" y="6502387"/>
              <a:ext cx="180975" cy="126682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64" name="Shape 264"/>
            <p:cNvSpPr/>
            <p:nvPr/>
          </p:nvSpPr>
          <p:spPr>
            <a:xfrm rot="5400000">
              <a:off x="12655550" y="6954837"/>
              <a:ext cx="1447800" cy="361950"/>
            </a:xfrm>
            <a:prstGeom prst="leftRightArrow">
              <a:avLst>
                <a:gd fmla="val 50000" name="adj1"/>
                <a:gd fmla="val 50000" name="adj2"/>
              </a:avLst>
            </a:prstGeom>
            <a:solidFill>
              <a:srgbClr val="00000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5" name="Shape 265"/>
            <p:cNvSpPr txBox="1"/>
            <p:nvPr/>
          </p:nvSpPr>
          <p:spPr>
            <a:xfrm rot="10800000">
              <a:off x="13288962" y="6502387"/>
              <a:ext cx="180975" cy="126682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66" name="Shape 266"/>
            <p:cNvSpPr/>
            <p:nvPr/>
          </p:nvSpPr>
          <p:spPr>
            <a:xfrm rot="5400000">
              <a:off x="13972381" y="7181056"/>
              <a:ext cx="904875" cy="452437"/>
            </a:xfrm>
            <a:prstGeom prst="rightArrow">
              <a:avLst>
                <a:gd fmla="val 50000"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7" name="Shape 267"/>
            <p:cNvSpPr txBox="1"/>
            <p:nvPr/>
          </p:nvSpPr>
          <p:spPr>
            <a:xfrm rot="10800000">
              <a:off x="14311703" y="6954831"/>
              <a:ext cx="226218" cy="79176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68" name="Shape 268"/>
            <p:cNvSpPr/>
            <p:nvPr/>
          </p:nvSpPr>
          <p:spPr>
            <a:xfrm rot="5400000">
              <a:off x="15094742" y="7450931"/>
              <a:ext cx="452437" cy="361950"/>
            </a:xfrm>
            <a:prstGeom prst="rightArrow">
              <a:avLst>
                <a:gd fmla="val 50000" name="adj1"/>
                <a:gd fmla="val 50000" name="adj2"/>
              </a:avLst>
            </a:prstGeom>
            <a:no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9" name="Shape 269"/>
            <p:cNvSpPr txBox="1"/>
            <p:nvPr/>
          </p:nvSpPr>
          <p:spPr>
            <a:xfrm rot="10800000">
              <a:off x="15230456" y="7405682"/>
              <a:ext cx="180975" cy="36195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70" name="Shape 270"/>
            <p:cNvSpPr txBox="1"/>
            <p:nvPr/>
          </p:nvSpPr>
          <p:spPr>
            <a:xfrm>
              <a:off x="6991350" y="5778500"/>
              <a:ext cx="3348037" cy="361950"/>
            </a:xfrm>
            <a:prstGeom prst="rect">
              <a:avLst/>
            </a:prstGeom>
            <a:noFill/>
            <a:ln>
              <a:noFill/>
            </a:ln>
          </p:spPr>
          <p:txBody>
            <a:bodyPr anchorCtr="0" anchor="t" bIns="10800" lIns="18000" rIns="18000" wrap="square" tIns="10800">
              <a:noAutofit/>
            </a:bodyPr>
            <a:lstStyle/>
            <a:p>
              <a:pPr indent="0" lvl="0" marL="0" marR="0" rtl="0" algn="ctr">
                <a:lnSpc>
                  <a:spcPct val="100000"/>
                </a:lnSpc>
                <a:spcBef>
                  <a:spcPts val="0"/>
                </a:spcBef>
                <a:spcAft>
                  <a:spcPts val="0"/>
                </a:spcAft>
                <a:buClr>
                  <a:schemeClr val="dk1"/>
                </a:buClr>
                <a:buSzPct val="25000"/>
                <a:buFont typeface="Arial"/>
                <a:buNone/>
              </a:pPr>
              <a:r>
                <a:rPr b="0" i="1" lang="en-US" sz="1000" u="none">
                  <a:solidFill>
                    <a:schemeClr val="dk1"/>
                  </a:solidFill>
                  <a:latin typeface="Arial"/>
                  <a:ea typeface="Arial"/>
                  <a:cs typeface="Arial"/>
                  <a:sym typeface="Arial"/>
                </a:rPr>
                <a:t>Магистрала </a:t>
              </a:r>
              <a:r>
                <a:rPr b="0" i="1" lang="en-US" sz="1000" u="none">
                  <a:solidFill>
                    <a:schemeClr val="dk1"/>
                  </a:solidFill>
                  <a:latin typeface="Rambla"/>
                  <a:ea typeface="Rambla"/>
                  <a:cs typeface="Rambla"/>
                  <a:sym typeface="Rambla"/>
                </a:rPr>
                <a:t>за</a:t>
              </a:r>
              <a:r>
                <a:rPr b="0" i="1" lang="en-US" sz="1000" u="none">
                  <a:solidFill>
                    <a:schemeClr val="dk1"/>
                  </a:solidFill>
                  <a:latin typeface="Arial"/>
                  <a:ea typeface="Arial"/>
                  <a:cs typeface="Arial"/>
                  <a:sym typeface="Arial"/>
                </a:rPr>
                <a:t> данни</a:t>
              </a:r>
            </a:p>
          </p:txBody>
        </p:sp>
        <p:sp>
          <p:nvSpPr>
            <p:cNvPr id="271" name="Shape 271"/>
            <p:cNvSpPr txBox="1"/>
            <p:nvPr/>
          </p:nvSpPr>
          <p:spPr>
            <a:xfrm>
              <a:off x="7769225" y="6332537"/>
              <a:ext cx="3348037" cy="361950"/>
            </a:xfrm>
            <a:prstGeom prst="rect">
              <a:avLst/>
            </a:prstGeom>
            <a:noFill/>
            <a:ln>
              <a:noFill/>
            </a:ln>
          </p:spPr>
          <p:txBody>
            <a:bodyPr anchorCtr="0" anchor="t" bIns="10800" lIns="18000" rIns="18000" wrap="square" tIns="10800">
              <a:noAutofit/>
            </a:bodyPr>
            <a:lstStyle/>
            <a:p>
              <a:pPr indent="0" lvl="0" marL="0" marR="0" rtl="0" algn="ctr">
                <a:lnSpc>
                  <a:spcPct val="100000"/>
                </a:lnSpc>
                <a:spcBef>
                  <a:spcPts val="0"/>
                </a:spcBef>
                <a:spcAft>
                  <a:spcPts val="0"/>
                </a:spcAft>
                <a:buClr>
                  <a:schemeClr val="dk1"/>
                </a:buClr>
                <a:buSzPct val="25000"/>
                <a:buFont typeface="Rambla"/>
                <a:buNone/>
              </a:pPr>
              <a:r>
                <a:rPr b="0" i="1" lang="en-US" sz="1000" u="none">
                  <a:solidFill>
                    <a:schemeClr val="dk1"/>
                  </a:solidFill>
                  <a:latin typeface="Rambla"/>
                  <a:ea typeface="Rambla"/>
                  <a:cs typeface="Rambla"/>
                  <a:sym typeface="Rambla"/>
                </a:rPr>
                <a:t>Адресна</a:t>
              </a:r>
              <a:r>
                <a:rPr b="0" i="1" lang="en-US" sz="1000" u="none">
                  <a:solidFill>
                    <a:schemeClr val="dk1"/>
                  </a:solidFill>
                  <a:latin typeface="Arial"/>
                  <a:ea typeface="Arial"/>
                  <a:cs typeface="Arial"/>
                  <a:sym typeface="Arial"/>
                </a:rPr>
                <a:t> магистрала</a:t>
              </a:r>
            </a:p>
          </p:txBody>
        </p:sp>
        <p:sp>
          <p:nvSpPr>
            <p:cNvPr id="272" name="Shape 272"/>
            <p:cNvSpPr txBox="1"/>
            <p:nvPr/>
          </p:nvSpPr>
          <p:spPr>
            <a:xfrm>
              <a:off x="7939087" y="7405687"/>
              <a:ext cx="4267200" cy="311150"/>
            </a:xfrm>
            <a:prstGeom prst="rect">
              <a:avLst/>
            </a:prstGeom>
            <a:noFill/>
            <a:ln>
              <a:noFill/>
            </a:ln>
          </p:spPr>
          <p:txBody>
            <a:bodyPr anchorCtr="0" anchor="t" bIns="10800" lIns="18000" rIns="18000" wrap="square" tIns="10800">
              <a:noAutofit/>
            </a:bodyPr>
            <a:lstStyle/>
            <a:p>
              <a:pPr indent="0" lvl="0" marL="0" marR="0" rtl="0" algn="ctr">
                <a:lnSpc>
                  <a:spcPct val="100000"/>
                </a:lnSpc>
                <a:spcBef>
                  <a:spcPts val="0"/>
                </a:spcBef>
                <a:spcAft>
                  <a:spcPts val="0"/>
                </a:spcAft>
                <a:buClr>
                  <a:schemeClr val="dk1"/>
                </a:buClr>
                <a:buSzPct val="25000"/>
                <a:buFont typeface="Rambla"/>
                <a:buNone/>
              </a:pPr>
              <a:r>
                <a:rPr b="0" i="1" lang="en-US" sz="1000" u="none">
                  <a:solidFill>
                    <a:schemeClr val="dk1"/>
                  </a:solidFill>
                  <a:latin typeface="Rambla"/>
                  <a:ea typeface="Rambla"/>
                  <a:cs typeface="Rambla"/>
                  <a:sym typeface="Rambla"/>
                </a:rPr>
                <a:t>Управляваща</a:t>
              </a:r>
              <a:r>
                <a:rPr b="0" i="1" lang="en-US" sz="1000" u="none">
                  <a:solidFill>
                    <a:schemeClr val="dk1"/>
                  </a:solidFill>
                  <a:latin typeface="Arial"/>
                  <a:ea typeface="Arial"/>
                  <a:cs typeface="Arial"/>
                  <a:sym typeface="Arial"/>
                </a:rPr>
                <a:t> </a:t>
              </a:r>
              <a:r>
                <a:rPr b="0" i="1" lang="en-US" sz="1000" u="none">
                  <a:solidFill>
                    <a:schemeClr val="dk1"/>
                  </a:solidFill>
                  <a:latin typeface="Rambla"/>
                  <a:ea typeface="Rambla"/>
                  <a:cs typeface="Rambla"/>
                  <a:sym typeface="Rambla"/>
                </a:rPr>
                <a:t>магистрала</a:t>
              </a:r>
            </a:p>
          </p:txBody>
        </p:sp>
        <p:sp>
          <p:nvSpPr>
            <p:cNvPr id="273" name="Shape 273"/>
            <p:cNvSpPr/>
            <p:nvPr/>
          </p:nvSpPr>
          <p:spPr>
            <a:xfrm rot="5400000">
              <a:off x="14206538" y="5849937"/>
              <a:ext cx="1289050" cy="400050"/>
            </a:xfrm>
            <a:prstGeom prst="rightArrow">
              <a:avLst>
                <a:gd fmla="val 17237"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4" name="Shape 274"/>
            <p:cNvSpPr txBox="1"/>
            <p:nvPr/>
          </p:nvSpPr>
          <p:spPr>
            <a:xfrm rot="10800000">
              <a:off x="14816572" y="5405425"/>
              <a:ext cx="68957" cy="125457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75" name="Shape 275"/>
            <p:cNvSpPr/>
            <p:nvPr/>
          </p:nvSpPr>
          <p:spPr>
            <a:xfrm rot="5400000">
              <a:off x="13769182" y="4923631"/>
              <a:ext cx="4119562" cy="400050"/>
            </a:xfrm>
            <a:prstGeom prst="rightArrow">
              <a:avLst>
                <a:gd fmla="val 20205" name="adj1"/>
                <a:gd fmla="val 6092" name="adj2"/>
              </a:avLst>
            </a:prstGeom>
            <a:solidFill>
              <a:srgbClr val="FFFFFF"/>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6" name="Shape 276"/>
            <p:cNvSpPr txBox="1"/>
            <p:nvPr/>
          </p:nvSpPr>
          <p:spPr>
            <a:xfrm rot="10800000">
              <a:off x="15788540" y="3063869"/>
              <a:ext cx="80830" cy="411463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77" name="Shape 277"/>
            <p:cNvSpPr/>
            <p:nvPr/>
          </p:nvSpPr>
          <p:spPr>
            <a:xfrm rot="5400000">
              <a:off x="2682081" y="1320006"/>
              <a:ext cx="904875" cy="452437"/>
            </a:xfrm>
            <a:prstGeom prst="rightArrow">
              <a:avLst>
                <a:gd fmla="val 50000"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8" name="Shape 278"/>
            <p:cNvSpPr txBox="1"/>
            <p:nvPr/>
          </p:nvSpPr>
          <p:spPr>
            <a:xfrm rot="10800000">
              <a:off x="3021403" y="1093781"/>
              <a:ext cx="226218" cy="791766"/>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cxnSp>
          <p:nvCxnSpPr>
            <p:cNvPr id="279" name="Shape 279"/>
            <p:cNvCxnSpPr/>
            <p:nvPr/>
          </p:nvCxnSpPr>
          <p:spPr>
            <a:xfrm>
              <a:off x="13673138" y="1004887"/>
              <a:ext cx="0" cy="666750"/>
            </a:xfrm>
            <a:prstGeom prst="straightConnector1">
              <a:avLst/>
            </a:prstGeom>
            <a:noFill/>
            <a:ln cap="flat" cmpd="sng" w="9525">
              <a:solidFill>
                <a:srgbClr val="000000"/>
              </a:solidFill>
              <a:prstDash val="solid"/>
              <a:miter lim="800000"/>
              <a:headEnd len="med" w="med" type="none"/>
              <a:tailEnd len="lg" w="lg" type="triangle"/>
            </a:ln>
          </p:spPr>
        </p:cxnSp>
        <p:cxnSp>
          <p:nvCxnSpPr>
            <p:cNvPr id="280" name="Shape 280"/>
            <p:cNvCxnSpPr/>
            <p:nvPr/>
          </p:nvCxnSpPr>
          <p:spPr>
            <a:xfrm>
              <a:off x="14028738" y="1004887"/>
              <a:ext cx="0" cy="666750"/>
            </a:xfrm>
            <a:prstGeom prst="straightConnector1">
              <a:avLst/>
            </a:prstGeom>
            <a:noFill/>
            <a:ln cap="flat" cmpd="sng" w="9525">
              <a:solidFill>
                <a:srgbClr val="000000"/>
              </a:solidFill>
              <a:prstDash val="solid"/>
              <a:miter lim="800000"/>
              <a:headEnd len="med" w="med" type="none"/>
              <a:tailEnd len="lg" w="lg" type="triangle"/>
            </a:ln>
          </p:spPr>
        </p:cxnSp>
        <p:cxnSp>
          <p:nvCxnSpPr>
            <p:cNvPr id="281" name="Shape 281"/>
            <p:cNvCxnSpPr/>
            <p:nvPr/>
          </p:nvCxnSpPr>
          <p:spPr>
            <a:xfrm>
              <a:off x="15717838" y="1138237"/>
              <a:ext cx="0" cy="533400"/>
            </a:xfrm>
            <a:prstGeom prst="straightConnector1">
              <a:avLst/>
            </a:prstGeom>
            <a:noFill/>
            <a:ln cap="flat" cmpd="sng" w="9525">
              <a:solidFill>
                <a:srgbClr val="000000"/>
              </a:solidFill>
              <a:prstDash val="solid"/>
              <a:miter lim="800000"/>
              <a:headEnd len="med" w="med" type="none"/>
              <a:tailEnd len="lg" w="lg" type="triangle"/>
            </a:ln>
          </p:spPr>
        </p:cxnSp>
        <p:cxnSp>
          <p:nvCxnSpPr>
            <p:cNvPr id="282" name="Shape 282"/>
            <p:cNvCxnSpPr/>
            <p:nvPr/>
          </p:nvCxnSpPr>
          <p:spPr>
            <a:xfrm>
              <a:off x="15717838" y="1138237"/>
              <a:ext cx="488950" cy="0"/>
            </a:xfrm>
            <a:prstGeom prst="straightConnector1">
              <a:avLst/>
            </a:prstGeom>
            <a:noFill/>
            <a:ln cap="flat" cmpd="sng" w="9525">
              <a:solidFill>
                <a:srgbClr val="000000"/>
              </a:solidFill>
              <a:prstDash val="solid"/>
              <a:miter lim="800000"/>
              <a:headEnd len="med" w="med" type="none"/>
              <a:tailEnd len="med" w="med" type="none"/>
            </a:ln>
          </p:spPr>
        </p:cxnSp>
        <p:cxnSp>
          <p:nvCxnSpPr>
            <p:cNvPr id="283" name="Shape 283"/>
            <p:cNvCxnSpPr/>
            <p:nvPr/>
          </p:nvCxnSpPr>
          <p:spPr>
            <a:xfrm rot="10800000">
              <a:off x="14695488" y="1093787"/>
              <a:ext cx="0" cy="577850"/>
            </a:xfrm>
            <a:prstGeom prst="straightConnector1">
              <a:avLst/>
            </a:prstGeom>
            <a:noFill/>
            <a:ln cap="flat" cmpd="sng" w="9525">
              <a:solidFill>
                <a:srgbClr val="000000"/>
              </a:solidFill>
              <a:prstDash val="solid"/>
              <a:miter lim="800000"/>
              <a:headEnd len="med" w="med" type="none"/>
              <a:tailEnd len="lg" w="lg" type="triangle"/>
            </a:ln>
          </p:spPr>
        </p:cxnSp>
        <p:sp>
          <p:nvSpPr>
            <p:cNvPr id="284" name="Shape 284"/>
            <p:cNvSpPr/>
            <p:nvPr/>
          </p:nvSpPr>
          <p:spPr>
            <a:xfrm rot="-5400000">
              <a:off x="3671887" y="5849937"/>
              <a:ext cx="1289050" cy="400050"/>
            </a:xfrm>
            <a:prstGeom prst="rightArrow">
              <a:avLst>
                <a:gd fmla="val 17237" name="adj1"/>
                <a:gd fmla="val 50000" name="adj2"/>
              </a:avLst>
            </a:prstGeom>
            <a:solidFill>
              <a:srgbClr val="C0C0C0"/>
            </a:solidFill>
            <a:ln cap="flat" cmpd="sng" w="9525">
              <a:solidFill>
                <a:srgbClr val="00000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85" name="Shape 285"/>
            <p:cNvSpPr txBox="1"/>
            <p:nvPr/>
          </p:nvSpPr>
          <p:spPr>
            <a:xfrm>
              <a:off x="4281922" y="5439903"/>
              <a:ext cx="68957" cy="125457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286" name="Shape 286"/>
            <p:cNvSpPr txBox="1"/>
            <p:nvPr/>
          </p:nvSpPr>
          <p:spPr>
            <a:xfrm>
              <a:off x="11320462" y="871537"/>
              <a:ext cx="885825" cy="614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10800" lIns="18000" rIns="18000" wrap="square" tIns="10800">
              <a:noAutofit/>
            </a:bodyPr>
            <a:lstStyle/>
            <a:p>
              <a:pPr indent="0" lvl="0" marL="0" marR="0" rtl="0" algn="ctr">
                <a:lnSpc>
                  <a:spcPct val="100000"/>
                </a:lnSpc>
                <a:spcBef>
                  <a:spcPts val="0"/>
                </a:spcBef>
                <a:spcAft>
                  <a:spcPts val="0"/>
                </a:spcAft>
                <a:buClr>
                  <a:schemeClr val="dk1"/>
                </a:buClr>
                <a:buSzPct val="25000"/>
                <a:buFont typeface="Rambla"/>
                <a:buNone/>
              </a:pPr>
              <a:r>
                <a:rPr b="0" i="0" lang="en-US" sz="1000" u="none">
                  <a:solidFill>
                    <a:schemeClr val="dk1"/>
                  </a:solidFill>
                  <a:latin typeface="Rambla"/>
                  <a:ea typeface="Rambla"/>
                  <a:cs typeface="Rambla"/>
                  <a:sym typeface="Rambla"/>
                </a:rPr>
                <a:t>Захр</a:t>
              </a:r>
              <a:r>
                <a:rPr b="0" i="0" lang="en-US" sz="1200" u="none">
                  <a:solidFill>
                    <a:schemeClr val="dk1"/>
                  </a:solidFill>
                  <a:latin typeface="Rambla"/>
                  <a:ea typeface="Rambla"/>
                  <a:cs typeface="Rambla"/>
                  <a:sym typeface="Rambla"/>
                </a:rPr>
                <a:t>.</a:t>
              </a:r>
            </a:p>
          </p:txBody>
        </p:sp>
        <p:cxnSp>
          <p:nvCxnSpPr>
            <p:cNvPr id="287" name="Shape 287"/>
            <p:cNvCxnSpPr/>
            <p:nvPr/>
          </p:nvCxnSpPr>
          <p:spPr>
            <a:xfrm>
              <a:off x="12739687" y="1138237"/>
              <a:ext cx="0" cy="533400"/>
            </a:xfrm>
            <a:prstGeom prst="straightConnector1">
              <a:avLst/>
            </a:prstGeom>
            <a:noFill/>
            <a:ln cap="flat" cmpd="sng" w="9525">
              <a:solidFill>
                <a:srgbClr val="000000"/>
              </a:solidFill>
              <a:prstDash val="solid"/>
              <a:miter lim="800000"/>
              <a:headEnd len="med" w="med" type="none"/>
              <a:tailEnd len="lg" w="lg" type="triangle"/>
            </a:ln>
          </p:spPr>
        </p:cxnSp>
        <p:cxnSp>
          <p:nvCxnSpPr>
            <p:cNvPr id="288" name="Shape 288"/>
            <p:cNvCxnSpPr/>
            <p:nvPr/>
          </p:nvCxnSpPr>
          <p:spPr>
            <a:xfrm>
              <a:off x="12250737" y="1138237"/>
              <a:ext cx="488950" cy="0"/>
            </a:xfrm>
            <a:prstGeom prst="straightConnector1">
              <a:avLst/>
            </a:prstGeom>
            <a:noFill/>
            <a:ln cap="flat" cmpd="sng" w="9525">
              <a:solidFill>
                <a:srgbClr val="000000"/>
              </a:solidFill>
              <a:prstDash val="solid"/>
              <a:miter lim="800000"/>
              <a:headEnd len="med" w="med" type="none"/>
              <a:tailEnd len="med" w="med" type="none"/>
            </a:ln>
          </p:spPr>
        </p:cxnSp>
      </p:grpSp>
      <p:sp>
        <p:nvSpPr>
          <p:cNvPr id="289" name="Shape 289"/>
          <p:cNvSpPr txBox="1"/>
          <p:nvPr/>
        </p:nvSpPr>
        <p:spPr>
          <a:xfrm>
            <a:off x="2755900" y="685800"/>
            <a:ext cx="4554537" cy="40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СТРУКТУРА НА МИКРОКОМПЮТЪР</a:t>
            </a:r>
          </a:p>
        </p:txBody>
      </p:sp>
      <p:sp>
        <p:nvSpPr>
          <p:cNvPr id="290" name="Shape 290"/>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SzPct val="25000"/>
              <a:buFont typeface="Arial"/>
              <a:buNone/>
            </a:pPr>
            <a:r>
              <a:rPr b="0" i="1" lang="en-US" sz="1200" u="none">
                <a:solidFill>
                  <a:schemeClr val="dk2"/>
                </a:solidFill>
                <a:latin typeface="Arial"/>
                <a:ea typeface="Arial"/>
                <a:cs typeface="Arial"/>
                <a:sym typeface="Arial"/>
              </a:rPr>
              <a:t>.</a:t>
            </a: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291" name="Shape 29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92" name="Shape 29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93" name="Shape 29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idx="1" type="body"/>
          </p:nvPr>
        </p:nvSpPr>
        <p:spPr>
          <a:xfrm rot="5400000">
            <a:off x="1866900" y="-647700"/>
            <a:ext cx="5638800" cy="84582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Шинна организация:</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АШ (AB, AL, address bus) – адресна шина;</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ШД (DB, DL, data line) – шина за данни; </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Буфериране на шините (bus buffers);</a:t>
            </a:r>
          </a:p>
          <a:p>
            <a:pPr indent="-342900" lvl="0" marL="342900" marR="0" rtl="0" algn="l">
              <a:lnSpc>
                <a:spcPct val="80000"/>
              </a:lnSpc>
              <a:spcBef>
                <a:spcPts val="12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Блок за управление: </a:t>
            </a:r>
          </a:p>
          <a:p>
            <a:pPr indent="-285750" lvl="1" marL="742950" marR="0" rtl="0" algn="l">
              <a:lnSpc>
                <a:spcPct val="8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управляващо устройство (control unit, CU);</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ROM за макрокода; стекова памет (STACK);</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указател на стека (SP, stack pointer);</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контролер на прекъсванията (IC,  interrupt controller).</a:t>
            </a:r>
          </a:p>
          <a:p>
            <a:pPr indent="-342900" lvl="0" marL="342900" marR="0" rtl="0" algn="l">
              <a:lnSpc>
                <a:spcPct val="80000"/>
              </a:lnSpc>
              <a:spcBef>
                <a:spcPts val="12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Блок за обработка на командите: </a:t>
            </a:r>
          </a:p>
          <a:p>
            <a:pPr indent="-285750" lvl="1" marL="742950" marR="0" rtl="0" algn="l">
              <a:lnSpc>
                <a:spcPct val="80000"/>
              </a:lnSpc>
              <a:spcBef>
                <a:spcPts val="600"/>
              </a:spcBef>
              <a:spcAft>
                <a:spcPts val="0"/>
              </a:spcAft>
              <a:buClr>
                <a:schemeClr val="dk1"/>
              </a:buClr>
              <a:buSzPct val="100000"/>
              <a:buFont typeface="Noto Sans Symbols"/>
              <a:buChar char="✓"/>
            </a:pPr>
            <a:r>
              <a:rPr b="0" i="0" lang="en-US" sz="2000" u="none" cap="none" strike="noStrike">
                <a:solidFill>
                  <a:schemeClr val="dk1"/>
                </a:solidFill>
                <a:latin typeface="Rambla"/>
                <a:ea typeface="Rambla"/>
                <a:cs typeface="Rambla"/>
                <a:sym typeface="Rambla"/>
              </a:rPr>
              <a:t>програмен брояч на командите  (PC, program counter);</a:t>
            </a:r>
          </a:p>
          <a:p>
            <a:pPr indent="-285750" lvl="1" marL="742950" marR="0" rtl="0" algn="l">
              <a:lnSpc>
                <a:spcPct val="8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регистър на командния код на инструкция.(IR, instruction register);</a:t>
            </a:r>
          </a:p>
          <a:p>
            <a:pPr indent="-285750" lvl="1" marL="742950" marR="0" rtl="0" algn="l">
              <a:lnSpc>
                <a:spcPct val="8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дешифратор на  кода на инструкцията (ID).</a:t>
            </a:r>
          </a:p>
          <a:p>
            <a:pPr indent="-342900" lvl="0" marL="342900" marR="0" rtl="0" algn="l">
              <a:lnSpc>
                <a:spcPct val="8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Блок за обработка на данните: </a:t>
            </a:r>
          </a:p>
          <a:p>
            <a:pPr indent="-285750" lvl="1" marL="742950" marR="0" rtl="0" algn="l">
              <a:lnSpc>
                <a:spcPct val="8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АЛУ - аритметико логическо устройство;</a:t>
            </a:r>
          </a:p>
          <a:p>
            <a:pPr indent="-285750" lvl="1" marL="742950" marR="0" rtl="0" algn="l">
              <a:lnSpc>
                <a:spcPct val="80000"/>
              </a:lnSpc>
              <a:spcBef>
                <a:spcPts val="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акумулатор (ACC, accumulator); </a:t>
            </a:r>
          </a:p>
          <a:p>
            <a:pPr indent="-285750" lvl="1" marL="742950" marR="0" rtl="0" algn="l">
              <a:lnSpc>
                <a:spcPct val="80000"/>
              </a:lnSpc>
              <a:spcBef>
                <a:spcPts val="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регистри с общо предназначение (RB, registers block); </a:t>
            </a:r>
          </a:p>
          <a:p>
            <a:pPr indent="-285750" lvl="1" marL="742950" marR="0" rtl="0" algn="l">
              <a:lnSpc>
                <a:spcPct val="80000"/>
              </a:lnSpc>
              <a:spcBef>
                <a:spcPts val="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флагов регистър (CC, code condition).</a:t>
            </a: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chemeClr val="dk1"/>
              </a:solidFill>
              <a:latin typeface="Rambla"/>
              <a:ea typeface="Rambla"/>
              <a:cs typeface="Rambla"/>
              <a:sym typeface="Rambla"/>
            </a:endParaRPr>
          </a:p>
        </p:txBody>
      </p:sp>
      <p:sp>
        <p:nvSpPr>
          <p:cNvPr id="299" name="Shape 29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00" name="Shape 30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01" name="Shape 30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idx="1" type="body"/>
          </p:nvPr>
        </p:nvSpPr>
        <p:spPr>
          <a:xfrm rot="5400000">
            <a:off x="1600200" y="-762000"/>
            <a:ext cx="5867400" cy="84582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7F7F7F"/>
              </a:buClr>
              <a:buSzPct val="25000"/>
              <a:buFont typeface="Arial"/>
              <a:buNone/>
            </a:pPr>
            <a:r>
              <a:t/>
            </a:r>
            <a:endParaRPr b="1" i="0" sz="1600" u="none" cap="none" strike="noStrike">
              <a:solidFill>
                <a:srgbClr val="7F7F7F"/>
              </a:solidFill>
              <a:latin typeface="Century Gothic"/>
              <a:ea typeface="Century Gothic"/>
              <a:cs typeface="Century Gothic"/>
              <a:sym typeface="Century Gothic"/>
            </a:endParaRPr>
          </a:p>
          <a:p>
            <a:pPr indent="-342900" lvl="0" marL="342900" marR="0" rtl="0" algn="ctr">
              <a:lnSpc>
                <a:spcPct val="100000"/>
              </a:lnSpc>
              <a:spcBef>
                <a:spcPts val="40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СТРУКТУРА НА МИКРОПРОЦЕСОРНО УСТРОЙСТВО</a:t>
            </a:r>
          </a:p>
          <a:p>
            <a:pPr indent="-342900" lvl="0" marL="342900" marR="0" rtl="0" algn="ctr">
              <a:lnSpc>
                <a:spcPct val="100000"/>
              </a:lnSpc>
              <a:spcBef>
                <a:spcPts val="360"/>
              </a:spcBef>
              <a:spcAft>
                <a:spcPts val="0"/>
              </a:spcAft>
              <a:buClr>
                <a:srgbClr val="7F7F7F"/>
              </a:buClr>
              <a:buSzPct val="25000"/>
              <a:buFont typeface="Arial"/>
              <a:buNone/>
            </a:pPr>
            <a:r>
              <a:t/>
            </a:r>
            <a:endParaRPr b="1" i="0" sz="1800" u="none" cap="none" strike="noStrik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dk1"/>
              </a:buClr>
              <a:buSzPct val="25000"/>
              <a:buFont typeface="Arial"/>
              <a:buNone/>
            </a:pPr>
            <a:r>
              <a:rPr b="1" i="1" lang="en-US" sz="1800" u="none" cap="none" strike="noStrike">
                <a:solidFill>
                  <a:schemeClr val="dk1"/>
                </a:solidFill>
                <a:latin typeface="Rambla"/>
                <a:ea typeface="Rambla"/>
                <a:cs typeface="Rambla"/>
                <a:sym typeface="Rambla"/>
              </a:rPr>
              <a:t>Класическа структура</a:t>
            </a:r>
            <a:r>
              <a:rPr b="1" i="0" lang="en-US" sz="1800" u="none" cap="none" strike="noStrike">
                <a:solidFill>
                  <a:schemeClr val="dk1"/>
                </a:solidFill>
                <a:latin typeface="Rambla"/>
                <a:ea typeface="Rambla"/>
                <a:cs typeface="Rambla"/>
                <a:sym typeface="Rambla"/>
              </a:rPr>
              <a:t>  </a:t>
            </a:r>
            <a:r>
              <a:rPr b="0" i="0" lang="en-US" sz="1800" u="none" cap="none" strike="noStrike">
                <a:solidFill>
                  <a:schemeClr val="dk1"/>
                </a:solidFill>
                <a:latin typeface="Rambla"/>
                <a:ea typeface="Rambla"/>
                <a:cs typeface="Rambla"/>
                <a:sym typeface="Rambla"/>
              </a:rPr>
              <a:t>(Чарлз Бабидж): включват следните устройства :</a:t>
            </a:r>
          </a:p>
          <a:p>
            <a:pPr indent="-342900" lvl="0" marL="342900" marR="0" rtl="0" algn="l">
              <a:lnSpc>
                <a:spcPct val="100000"/>
              </a:lnSpc>
              <a:spcBef>
                <a:spcPts val="360"/>
              </a:spcBef>
              <a:spcAft>
                <a:spcPts val="0"/>
              </a:spcAft>
              <a:buClr>
                <a:schemeClr val="dk1"/>
              </a:buClr>
              <a:buSzPct val="25000"/>
              <a:buFont typeface="Arial"/>
              <a:buNone/>
            </a:pPr>
            <a:r>
              <a:rPr b="0" i="0" lang="en-US" sz="1800" u="none" cap="none" strike="noStrike">
                <a:solidFill>
                  <a:schemeClr val="dk1"/>
                </a:solidFill>
                <a:latin typeface="Rambla"/>
                <a:ea typeface="Rambla"/>
                <a:cs typeface="Rambla"/>
                <a:sym typeface="Rambla"/>
              </a:rPr>
              <a:t> </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Централен процесор (аритметично-логическо устройство-АЛУ, (Arithmetic Logic Unit) с възможност за работа със специфична система от инструкции. Инструкциите се изпълняват за определено време в зависимост от тактовата честота и спецификата им; </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Управляващо устройство (УУ), Control Unit;</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RAM (енергозависима) (Random Access Memory) памет;</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Входно устройство (Input Unit);</a:t>
            </a:r>
          </a:p>
          <a:p>
            <a:pPr indent="-342900" lvl="0" marL="342900" marR="0" rtl="0" algn="l">
              <a:lnSpc>
                <a:spcPct val="10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Изходно устройство (Output Unit);</a:t>
            </a: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chemeClr val="dk1"/>
              </a:solidFill>
              <a:latin typeface="Rambla"/>
              <a:ea typeface="Rambla"/>
              <a:cs typeface="Rambla"/>
              <a:sym typeface="Rambla"/>
            </a:endParaRPr>
          </a:p>
        </p:txBody>
      </p:sp>
      <p:grpSp>
        <p:nvGrpSpPr>
          <p:cNvPr id="307" name="Shape 307"/>
          <p:cNvGrpSpPr/>
          <p:nvPr/>
        </p:nvGrpSpPr>
        <p:grpSpPr>
          <a:xfrm>
            <a:off x="4114800" y="4318000"/>
            <a:ext cx="4572000" cy="1854201"/>
            <a:chOff x="4535487" y="2068512"/>
            <a:chExt cx="6572250" cy="3605213"/>
          </a:xfrm>
        </p:grpSpPr>
        <p:sp>
          <p:nvSpPr>
            <p:cNvPr id="308" name="Shape 308"/>
            <p:cNvSpPr txBox="1"/>
            <p:nvPr/>
          </p:nvSpPr>
          <p:spPr>
            <a:xfrm>
              <a:off x="4535487" y="2820987"/>
              <a:ext cx="1714500" cy="5715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1" i="0" lang="en-US" sz="1200" u="none">
                  <a:solidFill>
                    <a:schemeClr val="dk1"/>
                  </a:solidFill>
                  <a:latin typeface="Rambla"/>
                  <a:ea typeface="Rambla"/>
                  <a:cs typeface="Rambla"/>
                  <a:sym typeface="Rambla"/>
                </a:rPr>
                <a:t>УУ</a:t>
              </a:r>
            </a:p>
          </p:txBody>
        </p:sp>
        <p:sp>
          <p:nvSpPr>
            <p:cNvPr id="309" name="Shape 309"/>
            <p:cNvSpPr txBox="1"/>
            <p:nvPr/>
          </p:nvSpPr>
          <p:spPr>
            <a:xfrm>
              <a:off x="6821487" y="2535237"/>
              <a:ext cx="1428750" cy="142875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Font typeface="Arial"/>
                <a:buNone/>
              </a:pPr>
              <a:r>
                <a:t/>
              </a:r>
              <a:endParaRPr b="1"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1" i="0" lang="en-US" sz="1200" u="none">
                  <a:solidFill>
                    <a:schemeClr val="dk1"/>
                  </a:solidFill>
                  <a:latin typeface="Rambla"/>
                  <a:ea typeface="Rambla"/>
                  <a:cs typeface="Rambla"/>
                  <a:sym typeface="Rambla"/>
                </a:rPr>
                <a:t>RAM</a:t>
              </a:r>
            </a:p>
          </p:txBody>
        </p:sp>
        <p:sp>
          <p:nvSpPr>
            <p:cNvPr id="310" name="Shape 310"/>
            <p:cNvSpPr txBox="1"/>
            <p:nvPr/>
          </p:nvSpPr>
          <p:spPr>
            <a:xfrm>
              <a:off x="4535487" y="3963987"/>
              <a:ext cx="1714500" cy="5715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1" i="0" lang="en-US" sz="1200" u="none">
                  <a:solidFill>
                    <a:schemeClr val="dk1"/>
                  </a:solidFill>
                  <a:latin typeface="Rambla"/>
                  <a:ea typeface="Rambla"/>
                  <a:cs typeface="Rambla"/>
                  <a:sym typeface="Rambla"/>
                </a:rPr>
                <a:t>АЛУ</a:t>
              </a:r>
            </a:p>
          </p:txBody>
        </p:sp>
        <p:sp>
          <p:nvSpPr>
            <p:cNvPr id="311" name="Shape 311"/>
            <p:cNvSpPr txBox="1"/>
            <p:nvPr/>
          </p:nvSpPr>
          <p:spPr>
            <a:xfrm>
              <a:off x="8821737" y="2535237"/>
              <a:ext cx="1714500" cy="2286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Font typeface="Arial"/>
                <a:buNone/>
              </a:pPr>
              <a:r>
                <a:t/>
              </a:r>
              <a:endParaRPr b="1"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1" i="0" lang="en-US" sz="1200" u="none">
                  <a:solidFill>
                    <a:schemeClr val="dk1"/>
                  </a:solidFill>
                  <a:latin typeface="Rambla"/>
                  <a:ea typeface="Rambla"/>
                  <a:cs typeface="Rambla"/>
                  <a:sym typeface="Rambla"/>
                </a:rPr>
                <a:t>ВУ</a:t>
              </a:r>
            </a:p>
            <a:p>
              <a:pPr indent="0" lvl="0" marL="0" marR="0" rtl="0" algn="ctr">
                <a:lnSpc>
                  <a:spcPct val="100000"/>
                </a:lnSpc>
                <a:spcBef>
                  <a:spcPts val="0"/>
                </a:spcBef>
                <a:spcAft>
                  <a:spcPts val="0"/>
                </a:spcAft>
                <a:buClr>
                  <a:schemeClr val="dk2"/>
                </a:buClr>
                <a:buFont typeface="Arial"/>
                <a:buNone/>
              </a:pPr>
              <a:r>
                <a:t/>
              </a:r>
              <a:endParaRPr b="1"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2"/>
                </a:buClr>
                <a:buFont typeface="Arial"/>
                <a:buNone/>
              </a:pPr>
              <a:r>
                <a:t/>
              </a:r>
              <a:endParaRPr b="1" i="0" sz="12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1" i="0" lang="en-US" sz="1200" u="none">
                  <a:solidFill>
                    <a:schemeClr val="dk1"/>
                  </a:solidFill>
                  <a:latin typeface="Rambla"/>
                  <a:ea typeface="Rambla"/>
                  <a:cs typeface="Rambla"/>
                  <a:sym typeface="Rambla"/>
                </a:rPr>
                <a:t>ИУ</a:t>
              </a:r>
            </a:p>
          </p:txBody>
        </p:sp>
        <p:sp>
          <p:nvSpPr>
            <p:cNvPr id="312" name="Shape 312"/>
            <p:cNvSpPr txBox="1"/>
            <p:nvPr/>
          </p:nvSpPr>
          <p:spPr>
            <a:xfrm>
              <a:off x="6245225" y="5102225"/>
              <a:ext cx="2571750" cy="5715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54000" rIns="54000" wrap="square" tIns="0">
              <a:noAutofit/>
            </a:bodyPr>
            <a:lstStyle/>
            <a:p>
              <a:pPr indent="0" lvl="0" marL="0" marR="0" rtl="0" algn="ctr">
                <a:lnSpc>
                  <a:spcPct val="100000"/>
                </a:lnSpc>
                <a:spcBef>
                  <a:spcPts val="0"/>
                </a:spcBef>
                <a:spcAft>
                  <a:spcPts val="0"/>
                </a:spcAft>
                <a:buClr>
                  <a:schemeClr val="dk1"/>
                </a:buClr>
                <a:buSzPct val="25000"/>
                <a:buFont typeface="Rambla"/>
                <a:buNone/>
              </a:pPr>
              <a:r>
                <a:rPr b="1" i="1" lang="en-US" sz="1100" u="none">
                  <a:solidFill>
                    <a:schemeClr val="dk1"/>
                  </a:solidFill>
                  <a:latin typeface="Rambla"/>
                  <a:ea typeface="Rambla"/>
                  <a:cs typeface="Rambla"/>
                  <a:sym typeface="Rambla"/>
                </a:rPr>
                <a:t>клавиатура</a:t>
              </a:r>
            </a:p>
          </p:txBody>
        </p:sp>
        <p:cxnSp>
          <p:nvCxnSpPr>
            <p:cNvPr id="313" name="Shape 313"/>
            <p:cNvCxnSpPr/>
            <p:nvPr/>
          </p:nvCxnSpPr>
          <p:spPr>
            <a:xfrm>
              <a:off x="8821737" y="3678237"/>
              <a:ext cx="1714500" cy="0"/>
            </a:xfrm>
            <a:prstGeom prst="straightConnector1">
              <a:avLst/>
            </a:prstGeom>
            <a:noFill/>
            <a:ln cap="flat" cmpd="sng" w="9525">
              <a:solidFill>
                <a:srgbClr val="000000"/>
              </a:solidFill>
              <a:prstDash val="solid"/>
              <a:miter lim="800000"/>
              <a:headEnd len="med" w="med" type="none"/>
              <a:tailEnd len="med" w="med" type="none"/>
            </a:ln>
          </p:spPr>
        </p:cxnSp>
        <p:sp>
          <p:nvSpPr>
            <p:cNvPr id="314" name="Shape 314"/>
            <p:cNvSpPr/>
            <p:nvPr/>
          </p:nvSpPr>
          <p:spPr>
            <a:xfrm>
              <a:off x="7678737" y="4249737"/>
              <a:ext cx="11430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15" name="Shape 315"/>
            <p:cNvSpPr/>
            <p:nvPr/>
          </p:nvSpPr>
          <p:spPr>
            <a:xfrm flipH="1">
              <a:off x="6249987" y="4249737"/>
              <a:ext cx="11430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16" name="Shape 316"/>
            <p:cNvSpPr/>
            <p:nvPr/>
          </p:nvSpPr>
          <p:spPr>
            <a:xfrm flipH="1" rot="-5400000">
              <a:off x="6964362" y="4392612"/>
              <a:ext cx="11430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17" name="Shape 317"/>
            <p:cNvSpPr/>
            <p:nvPr/>
          </p:nvSpPr>
          <p:spPr>
            <a:xfrm flipH="1">
              <a:off x="8250237" y="3106737"/>
              <a:ext cx="5715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18" name="Shape 318"/>
            <p:cNvSpPr/>
            <p:nvPr/>
          </p:nvSpPr>
          <p:spPr>
            <a:xfrm flipH="1">
              <a:off x="10536237" y="3106737"/>
              <a:ext cx="5715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19" name="Shape 319"/>
            <p:cNvSpPr/>
            <p:nvPr/>
          </p:nvSpPr>
          <p:spPr>
            <a:xfrm flipH="1" rot="10800000">
              <a:off x="10536237" y="4249737"/>
              <a:ext cx="571500" cy="285750"/>
            </a:xfrm>
            <a:prstGeom prs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cxnSp>
          <p:nvCxnSpPr>
            <p:cNvPr id="320" name="Shape 320"/>
            <p:cNvCxnSpPr/>
            <p:nvPr/>
          </p:nvCxnSpPr>
          <p:spPr>
            <a:xfrm>
              <a:off x="6245225" y="3106737"/>
              <a:ext cx="571500" cy="0"/>
            </a:xfrm>
            <a:prstGeom prst="straightConnector1">
              <a:avLst/>
            </a:prstGeom>
            <a:noFill/>
            <a:ln cap="flat" cmpd="sng" w="9525">
              <a:solidFill>
                <a:srgbClr val="000000"/>
              </a:solidFill>
              <a:prstDash val="solid"/>
              <a:miter lim="800000"/>
              <a:headEnd len="med" w="med" type="none"/>
              <a:tailEnd len="lg" w="lg" type="triangle"/>
            </a:ln>
          </p:spPr>
        </p:cxnSp>
        <p:cxnSp>
          <p:nvCxnSpPr>
            <p:cNvPr id="321" name="Shape 321"/>
            <p:cNvCxnSpPr/>
            <p:nvPr/>
          </p:nvCxnSpPr>
          <p:spPr>
            <a:xfrm>
              <a:off x="6411912" y="2068512"/>
              <a:ext cx="3257550" cy="0"/>
            </a:xfrm>
            <a:prstGeom prst="straightConnector1">
              <a:avLst/>
            </a:prstGeom>
            <a:noFill/>
            <a:ln cap="flat" cmpd="sng" w="9525">
              <a:solidFill>
                <a:srgbClr val="000000"/>
              </a:solidFill>
              <a:prstDash val="solid"/>
              <a:miter lim="800000"/>
              <a:headEnd len="med" w="med" type="none"/>
              <a:tailEnd len="med" w="med" type="none"/>
            </a:ln>
          </p:spPr>
        </p:cxnSp>
        <p:cxnSp>
          <p:nvCxnSpPr>
            <p:cNvPr id="322" name="Shape 322"/>
            <p:cNvCxnSpPr/>
            <p:nvPr/>
          </p:nvCxnSpPr>
          <p:spPr>
            <a:xfrm>
              <a:off x="6411912" y="2068512"/>
              <a:ext cx="0" cy="1038225"/>
            </a:xfrm>
            <a:prstGeom prst="straightConnector1">
              <a:avLst/>
            </a:prstGeom>
            <a:noFill/>
            <a:ln cap="flat" cmpd="sng" w="9525">
              <a:solidFill>
                <a:srgbClr val="000000"/>
              </a:solidFill>
              <a:prstDash val="solid"/>
              <a:miter lim="800000"/>
              <a:headEnd len="med" w="med" type="none"/>
              <a:tailEnd len="med" w="med" type="none"/>
            </a:ln>
          </p:spPr>
        </p:cxnSp>
        <p:cxnSp>
          <p:nvCxnSpPr>
            <p:cNvPr id="323" name="Shape 323"/>
            <p:cNvCxnSpPr/>
            <p:nvPr/>
          </p:nvCxnSpPr>
          <p:spPr>
            <a:xfrm>
              <a:off x="9669462" y="2068512"/>
              <a:ext cx="19050" cy="471487"/>
            </a:xfrm>
            <a:prstGeom prst="straightConnector1">
              <a:avLst/>
            </a:prstGeom>
            <a:noFill/>
            <a:ln cap="flat" cmpd="sng" w="9525">
              <a:solidFill>
                <a:srgbClr val="000000"/>
              </a:solidFill>
              <a:prstDash val="solid"/>
              <a:miter lim="800000"/>
              <a:headEnd len="med" w="med" type="none"/>
              <a:tailEnd len="lg" w="lg" type="triangle"/>
            </a:ln>
          </p:spPr>
        </p:cxnSp>
        <p:cxnSp>
          <p:nvCxnSpPr>
            <p:cNvPr id="324" name="Shape 324"/>
            <p:cNvCxnSpPr/>
            <p:nvPr/>
          </p:nvCxnSpPr>
          <p:spPr>
            <a:xfrm>
              <a:off x="6411912" y="3063875"/>
              <a:ext cx="0" cy="1085850"/>
            </a:xfrm>
            <a:prstGeom prst="straightConnector1">
              <a:avLst/>
            </a:prstGeom>
            <a:noFill/>
            <a:ln cap="flat" cmpd="sng" w="9525">
              <a:solidFill>
                <a:srgbClr val="000000"/>
              </a:solidFill>
              <a:prstDash val="solid"/>
              <a:miter lim="800000"/>
              <a:headEnd len="med" w="med" type="none"/>
              <a:tailEnd len="med" w="med" type="none"/>
            </a:ln>
          </p:spPr>
        </p:cxnSp>
        <p:cxnSp>
          <p:nvCxnSpPr>
            <p:cNvPr id="325" name="Shape 325"/>
            <p:cNvCxnSpPr/>
            <p:nvPr/>
          </p:nvCxnSpPr>
          <p:spPr>
            <a:xfrm>
              <a:off x="6411912" y="4149725"/>
              <a:ext cx="2443162" cy="0"/>
            </a:xfrm>
            <a:prstGeom prst="straightConnector1">
              <a:avLst/>
            </a:prstGeom>
            <a:noFill/>
            <a:ln cap="flat" cmpd="sng" w="9525">
              <a:solidFill>
                <a:srgbClr val="000000"/>
              </a:solidFill>
              <a:prstDash val="solid"/>
              <a:miter lim="800000"/>
              <a:headEnd len="med" w="med" type="none"/>
              <a:tailEnd len="lg" w="lg" type="triangle"/>
            </a:ln>
          </p:spPr>
        </p:cxnSp>
        <p:cxnSp>
          <p:nvCxnSpPr>
            <p:cNvPr id="326" name="Shape 326"/>
            <p:cNvCxnSpPr/>
            <p:nvPr/>
          </p:nvCxnSpPr>
          <p:spPr>
            <a:xfrm>
              <a:off x="5416550" y="3425825"/>
              <a:ext cx="0" cy="542925"/>
            </a:xfrm>
            <a:prstGeom prst="straightConnector1">
              <a:avLst/>
            </a:prstGeom>
            <a:noFill/>
            <a:ln cap="flat" cmpd="sng" w="9525">
              <a:solidFill>
                <a:srgbClr val="000000"/>
              </a:solidFill>
              <a:prstDash val="solid"/>
              <a:miter lim="800000"/>
              <a:headEnd len="med" w="med" type="none"/>
              <a:tailEnd len="lg" w="lg" type="triangle"/>
            </a:ln>
          </p:spPr>
        </p:cxnSp>
      </p:grpSp>
      <p:sp>
        <p:nvSpPr>
          <p:cNvPr id="327" name="Shape 327"/>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1" sz="1200" u="none">
              <a:solidFill>
                <a:schemeClr val="dk2"/>
              </a:solidFill>
              <a:latin typeface="Arial"/>
              <a:ea typeface="Arial"/>
              <a:cs typeface="Arial"/>
              <a:sym typeface="Arial"/>
            </a:endParaRP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328" name="Shape 328"/>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29" name="Shape 329"/>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30" name="Shape 330"/>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idx="1" type="body"/>
          </p:nvPr>
        </p:nvSpPr>
        <p:spPr>
          <a:xfrm rot="5400000">
            <a:off x="1562100" y="-647700"/>
            <a:ext cx="5943600" cy="81534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7F7F7F"/>
              </a:buClr>
              <a:buSzPct val="25000"/>
              <a:buFont typeface="Arial"/>
              <a:buNone/>
            </a:pPr>
            <a:r>
              <a:t/>
            </a:r>
            <a:endParaRPr b="1" i="0" sz="2000" u="none" cap="none" strike="noStrike">
              <a:solidFill>
                <a:srgbClr val="7F7F7F"/>
              </a:solidFill>
              <a:latin typeface="Century Gothic"/>
              <a:ea typeface="Century Gothic"/>
              <a:cs typeface="Century Gothic"/>
              <a:sym typeface="Century Gothic"/>
            </a:endParaRPr>
          </a:p>
          <a:p>
            <a:pPr indent="-342900" lvl="0" marL="342900" marR="0" rtl="0" algn="ctr">
              <a:lnSpc>
                <a:spcPct val="100000"/>
              </a:lnSpc>
              <a:spcBef>
                <a:spcPts val="40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АРХИТЕКТУРИ НА МИКРОПРОЦЕСОРА</a:t>
            </a:r>
          </a:p>
          <a:p>
            <a:pPr indent="-342900" lvl="0" marL="342900" marR="0" rtl="0" algn="l">
              <a:lnSpc>
                <a:spcPct val="100000"/>
              </a:lnSpc>
              <a:spcBef>
                <a:spcPts val="320"/>
              </a:spcBef>
              <a:spcAft>
                <a:spcPts val="0"/>
              </a:spcAft>
              <a:buClr>
                <a:srgbClr val="7F7F7F"/>
              </a:buClr>
              <a:buSzPct val="25000"/>
              <a:buFont typeface="Arial"/>
              <a:buNone/>
            </a:pPr>
            <a:r>
              <a:t/>
            </a:r>
            <a:endParaRPr b="0" i="0" sz="1600" u="none" cap="none" strike="noStrike">
              <a:solidFill>
                <a:schemeClr val="dk1"/>
              </a:solidFill>
              <a:latin typeface="Rambla"/>
              <a:ea typeface="Rambla"/>
              <a:cs typeface="Rambla"/>
              <a:sym typeface="Rambla"/>
            </a:endParaRPr>
          </a:p>
          <a:p>
            <a:pPr indent="-342900" lvl="0" marL="342900" marR="0" rtl="0" algn="l">
              <a:lnSpc>
                <a:spcPct val="100000"/>
              </a:lnSpc>
              <a:spcBef>
                <a:spcPts val="320"/>
              </a:spcBef>
              <a:spcAft>
                <a:spcPts val="0"/>
              </a:spcAft>
              <a:buClr>
                <a:schemeClr val="dk1"/>
              </a:buClr>
              <a:buSzPct val="25000"/>
              <a:buFont typeface="Arial"/>
              <a:buNone/>
            </a:pPr>
            <a:r>
              <a:rPr b="1" i="1" lang="en-US" sz="1600" u="none" cap="none" strike="noStrike">
                <a:solidFill>
                  <a:schemeClr val="dk1"/>
                </a:solidFill>
                <a:latin typeface="Rambla"/>
                <a:ea typeface="Rambla"/>
                <a:cs typeface="Rambla"/>
                <a:sym typeface="Rambla"/>
              </a:rPr>
              <a:t>Архитектура на Фон Нойман</a:t>
            </a:r>
            <a:r>
              <a:rPr b="0" i="1" lang="en-US" sz="1600" u="none" cap="none" strike="noStrike">
                <a:solidFill>
                  <a:schemeClr val="dk1"/>
                </a:solidFill>
                <a:latin typeface="Rambla"/>
                <a:ea typeface="Rambla"/>
                <a:cs typeface="Rambla"/>
                <a:sym typeface="Rambla"/>
              </a:rPr>
              <a:t> (</a:t>
            </a:r>
            <a:r>
              <a:rPr b="0" i="0" lang="en-US" sz="1600" u="none" cap="none" strike="noStrike">
                <a:solidFill>
                  <a:schemeClr val="dk1"/>
                </a:solidFill>
                <a:latin typeface="Rambla"/>
                <a:ea typeface="Rambla"/>
                <a:cs typeface="Rambla"/>
                <a:sym typeface="Rambla"/>
              </a:rPr>
              <a:t>1945 г.) – общо съхранение на данни и програма</a:t>
            </a:r>
          </a:p>
          <a:p>
            <a:pPr indent="-342900" lvl="0" marL="34290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a:t>
            </a:r>
            <a:r>
              <a:rPr b="0" i="1" lang="en-US" sz="1600" u="none" cap="none" strike="noStrike">
                <a:solidFill>
                  <a:schemeClr val="dk1"/>
                </a:solidFill>
                <a:latin typeface="Rambla"/>
                <a:ea typeface="Rambla"/>
                <a:cs typeface="Rambla"/>
                <a:sym typeface="Rambla"/>
              </a:rPr>
              <a:t>Принстънска архитектура</a:t>
            </a:r>
            <a:r>
              <a:rPr b="0" i="0" lang="en-US" sz="1600" u="none" cap="none" strike="noStrike">
                <a:solidFill>
                  <a:schemeClr val="dk1"/>
                </a:solidFill>
                <a:latin typeface="Rambla"/>
                <a:ea typeface="Rambla"/>
                <a:cs typeface="Rambla"/>
                <a:sym typeface="Rambla"/>
              </a:rPr>
              <a:t>).</a:t>
            </a:r>
          </a:p>
          <a:p>
            <a:pPr indent="-342900" lvl="0" marL="342900" marR="0" rtl="0" algn="l">
              <a:lnSpc>
                <a:spcPct val="100000"/>
              </a:lnSpc>
              <a:spcBef>
                <a:spcPts val="120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 Memory interface unit (УУ) – управлява достъпа до паметта за програми и   данни, прехвърля за изпълнение към АЛУ и регистри;</a:t>
            </a:r>
          </a:p>
          <a:p>
            <a:pPr indent="-342900" lvl="0" marL="342900" marR="0" rtl="0" algn="l">
              <a:lnSpc>
                <a:spcPct val="10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 Бавен обмен през УУ – нова команда се зарежда едва след пълното изпълнение на предходната.</a:t>
            </a:r>
          </a:p>
          <a:p>
            <a:pPr indent="-342900" lvl="0" marL="342900" marR="0" rtl="0" algn="l">
              <a:lnSpc>
                <a:spcPct val="100000"/>
              </a:lnSpc>
              <a:spcBef>
                <a:spcPts val="60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Instruction pre-fetching – прочитане на новата команда – в по-новите фон Нойманови процесори</a:t>
            </a:r>
          </a:p>
          <a:p>
            <a:pPr indent="-342900" lvl="0" marL="342900" marR="0" rtl="0" algn="l">
              <a:spcBef>
                <a:spcPts val="320"/>
              </a:spcBef>
              <a:spcAft>
                <a:spcPts val="0"/>
              </a:spcAft>
              <a:buClr>
                <a:srgbClr val="7F7F7F"/>
              </a:buClr>
              <a:buSzPct val="100000"/>
              <a:buFont typeface="Arial"/>
              <a:buNone/>
            </a:pPr>
            <a:r>
              <a:t/>
            </a:r>
            <a:endParaRPr b="0" i="0" sz="1600" u="none" cap="none" strike="noStrike">
              <a:solidFill>
                <a:schemeClr val="dk1"/>
              </a:solidFill>
              <a:latin typeface="Rambla"/>
              <a:ea typeface="Rambla"/>
              <a:cs typeface="Rambla"/>
              <a:sym typeface="Rambla"/>
            </a:endParaRPr>
          </a:p>
        </p:txBody>
      </p:sp>
      <p:grpSp>
        <p:nvGrpSpPr>
          <p:cNvPr id="336" name="Shape 336"/>
          <p:cNvGrpSpPr/>
          <p:nvPr/>
        </p:nvGrpSpPr>
        <p:grpSpPr>
          <a:xfrm>
            <a:off x="1120775" y="4221162"/>
            <a:ext cx="6477000" cy="1930400"/>
            <a:chOff x="3333750" y="4262437"/>
            <a:chExt cx="14335124" cy="5453062"/>
          </a:xfrm>
        </p:grpSpPr>
        <p:sp>
          <p:nvSpPr>
            <p:cNvPr id="337" name="Shape 337"/>
            <p:cNvSpPr txBox="1"/>
            <p:nvPr/>
          </p:nvSpPr>
          <p:spPr>
            <a:xfrm>
              <a:off x="3333750" y="4262437"/>
              <a:ext cx="4738687" cy="54530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ROM (програмен)</a:t>
              </a:r>
            </a:p>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RAM</a:t>
              </a: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(променливи, данни</a:t>
              </a:r>
              <a:r>
                <a:rPr b="0" i="0" lang="en-US" sz="1800" u="none">
                  <a:solidFill>
                    <a:schemeClr val="dk1"/>
                  </a:solidFill>
                  <a:latin typeface="Calibri"/>
                  <a:ea typeface="Calibri"/>
                  <a:cs typeface="Calibri"/>
                  <a:sym typeface="Calibri"/>
                </a:rPr>
                <a:t>)</a:t>
              </a:r>
            </a:p>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STACK RAM</a:t>
              </a:r>
            </a:p>
          </p:txBody>
        </p:sp>
        <p:cxnSp>
          <p:nvCxnSpPr>
            <p:cNvPr id="338" name="Shape 338"/>
            <p:cNvCxnSpPr/>
            <p:nvPr/>
          </p:nvCxnSpPr>
          <p:spPr>
            <a:xfrm>
              <a:off x="3333750" y="5619750"/>
              <a:ext cx="4738687" cy="1587"/>
            </a:xfrm>
            <a:prstGeom prst="straightConnector1">
              <a:avLst/>
            </a:prstGeom>
            <a:noFill/>
            <a:ln cap="flat" cmpd="sng" w="9525">
              <a:solidFill>
                <a:srgbClr val="000000"/>
              </a:solidFill>
              <a:prstDash val="solid"/>
              <a:miter lim="800000"/>
              <a:headEnd len="med" w="med" type="none"/>
              <a:tailEnd len="med" w="med" type="none"/>
            </a:ln>
          </p:spPr>
        </p:cxnSp>
        <p:cxnSp>
          <p:nvCxnSpPr>
            <p:cNvPr id="339" name="Shape 339"/>
            <p:cNvCxnSpPr/>
            <p:nvPr/>
          </p:nvCxnSpPr>
          <p:spPr>
            <a:xfrm>
              <a:off x="3333750" y="8215312"/>
              <a:ext cx="4738687" cy="1587"/>
            </a:xfrm>
            <a:prstGeom prst="straightConnector1">
              <a:avLst/>
            </a:prstGeom>
            <a:noFill/>
            <a:ln cap="flat" cmpd="sng" w="9525">
              <a:solidFill>
                <a:srgbClr val="000000"/>
              </a:solidFill>
              <a:prstDash val="solid"/>
              <a:miter lim="800000"/>
              <a:headEnd len="med" w="med" type="none"/>
              <a:tailEnd len="med" w="med" type="none"/>
            </a:ln>
          </p:spPr>
        </p:cxnSp>
        <p:sp>
          <p:nvSpPr>
            <p:cNvPr id="340" name="Shape 340"/>
            <p:cNvSpPr/>
            <p:nvPr/>
          </p:nvSpPr>
          <p:spPr>
            <a:xfrm>
              <a:off x="8096250" y="6215062"/>
              <a:ext cx="1476375" cy="642937"/>
            </a:xfrm>
            <a:prstGeom prst="lef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41" name="Shape 341"/>
            <p:cNvSpPr/>
            <p:nvPr/>
          </p:nvSpPr>
          <p:spPr>
            <a:xfrm>
              <a:off x="8072437" y="6953250"/>
              <a:ext cx="1500187"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42" name="Shape 342"/>
            <p:cNvSpPr/>
            <p:nvPr/>
          </p:nvSpPr>
          <p:spPr>
            <a:xfrm>
              <a:off x="8072437" y="7643812"/>
              <a:ext cx="1500187"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43" name="Shape 343"/>
            <p:cNvSpPr txBox="1"/>
            <p:nvPr/>
          </p:nvSpPr>
          <p:spPr>
            <a:xfrm>
              <a:off x="9572625" y="5857875"/>
              <a:ext cx="3643312" cy="27860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Memory Interface Unit (УУ)</a:t>
              </a:r>
            </a:p>
          </p:txBody>
        </p:sp>
        <p:sp>
          <p:nvSpPr>
            <p:cNvPr id="344" name="Shape 344"/>
            <p:cNvSpPr txBox="1"/>
            <p:nvPr/>
          </p:nvSpPr>
          <p:spPr>
            <a:xfrm>
              <a:off x="14120813" y="4714875"/>
              <a:ext cx="3500437" cy="223837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Декодер на инструкциите (ID)</a:t>
              </a:r>
            </a:p>
          </p:txBody>
        </p:sp>
        <p:sp>
          <p:nvSpPr>
            <p:cNvPr id="345" name="Shape 345"/>
            <p:cNvSpPr txBox="1"/>
            <p:nvPr/>
          </p:nvSpPr>
          <p:spPr>
            <a:xfrm>
              <a:off x="14168438" y="7500937"/>
              <a:ext cx="3500437" cy="20240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Calibri"/>
                <a:buNone/>
              </a:pPr>
              <a:r>
                <a:rPr b="0" i="0" lang="en-US" sz="1800" u="none">
                  <a:solidFill>
                    <a:schemeClr val="dk1"/>
                  </a:solidFill>
                  <a:latin typeface="Calibri"/>
                  <a:ea typeface="Calibri"/>
                  <a:cs typeface="Calibri"/>
                  <a:sym typeface="Calibri"/>
                </a:rPr>
                <a:t>ALU с блок </a:t>
              </a:r>
              <a:r>
                <a:rPr b="0" i="0" lang="en-US" sz="1800" u="none">
                  <a:solidFill>
                    <a:schemeClr val="dk1"/>
                  </a:solidFill>
                  <a:latin typeface="Rambla"/>
                  <a:ea typeface="Rambla"/>
                  <a:cs typeface="Rambla"/>
                  <a:sym typeface="Rambla"/>
                </a:rPr>
                <a:t>регистри</a:t>
              </a:r>
            </a:p>
          </p:txBody>
        </p:sp>
        <p:sp>
          <p:nvSpPr>
            <p:cNvPr id="346" name="Shape 346"/>
            <p:cNvSpPr/>
            <p:nvPr/>
          </p:nvSpPr>
          <p:spPr>
            <a:xfrm>
              <a:off x="13215938" y="7786687"/>
              <a:ext cx="952500" cy="642937"/>
            </a:xfrm>
            <a:prstGeom prst="lef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47" name="Shape 347"/>
            <p:cNvSpPr/>
            <p:nvPr/>
          </p:nvSpPr>
          <p:spPr>
            <a:xfrm flipH="1">
              <a:off x="13239751" y="6024562"/>
              <a:ext cx="928687"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cxnSp>
          <p:nvCxnSpPr>
            <p:cNvPr id="348" name="Shape 348"/>
            <p:cNvCxnSpPr/>
            <p:nvPr/>
          </p:nvCxnSpPr>
          <p:spPr>
            <a:xfrm>
              <a:off x="15859125" y="6953250"/>
              <a:ext cx="1587" cy="547687"/>
            </a:xfrm>
            <a:prstGeom prst="straightConnector1">
              <a:avLst/>
            </a:prstGeom>
            <a:noFill/>
            <a:ln cap="flat" cmpd="sng" w="9525">
              <a:solidFill>
                <a:srgbClr val="000000"/>
              </a:solidFill>
              <a:prstDash val="solid"/>
              <a:miter lim="800000"/>
              <a:headEnd len="med" w="med" type="none"/>
              <a:tailEnd len="lg" w="lg" type="triangle"/>
            </a:ln>
          </p:spPr>
        </p:cxnSp>
      </p:grpSp>
      <p:sp>
        <p:nvSpPr>
          <p:cNvPr id="349" name="Shape 349"/>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50" name="Shape 350"/>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51" name="Shape 351"/>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52" name="Shape 352"/>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idx="1" type="body"/>
          </p:nvPr>
        </p:nvSpPr>
        <p:spPr>
          <a:xfrm rot="5400000">
            <a:off x="3657600" y="-2514600"/>
            <a:ext cx="1752600" cy="81534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АРХИТЕКТУРИ НА МИКРОПРОЦЕСОРА</a:t>
            </a:r>
          </a:p>
          <a:p>
            <a:pPr indent="-342900" lvl="0" marL="342900" marR="0" rtl="0" algn="l">
              <a:lnSpc>
                <a:spcPct val="100000"/>
              </a:lnSpc>
              <a:spcBef>
                <a:spcPts val="320"/>
              </a:spcBef>
              <a:spcAft>
                <a:spcPts val="0"/>
              </a:spcAft>
              <a:buClr>
                <a:srgbClr val="7F7F7F"/>
              </a:buClr>
              <a:buSzPct val="25000"/>
              <a:buFont typeface="Arial"/>
              <a:buNone/>
            </a:pPr>
            <a:r>
              <a:t/>
            </a:r>
            <a:endParaRPr b="0" i="0" sz="1600" u="none" cap="none" strike="noStrike">
              <a:solidFill>
                <a:srgbClr val="7F7F7F"/>
              </a:solidFill>
              <a:latin typeface="Rambla"/>
              <a:ea typeface="Rambla"/>
              <a:cs typeface="Rambla"/>
              <a:sym typeface="Rambla"/>
            </a:endParaRPr>
          </a:p>
          <a:p>
            <a:pPr indent="-342900" lvl="0" marL="342900" marR="0" rtl="0" algn="l">
              <a:lnSpc>
                <a:spcPct val="100000"/>
              </a:lnSpc>
              <a:spcBef>
                <a:spcPts val="400"/>
              </a:spcBef>
              <a:spcAft>
                <a:spcPts val="0"/>
              </a:spcAft>
              <a:buClr>
                <a:schemeClr val="dk1"/>
              </a:buClr>
              <a:buSzPct val="25000"/>
              <a:buFont typeface="Arial"/>
              <a:buNone/>
            </a:pPr>
            <a:r>
              <a:rPr b="1" i="1" lang="en-US" sz="2000" u="none" cap="none" strike="noStrike">
                <a:solidFill>
                  <a:schemeClr val="dk1"/>
                </a:solidFill>
                <a:latin typeface="Rambla"/>
                <a:ea typeface="Rambla"/>
                <a:cs typeface="Rambla"/>
                <a:sym typeface="Rambla"/>
              </a:rPr>
              <a:t>Харвард  aрхитектура: </a:t>
            </a:r>
          </a:p>
          <a:p>
            <a:pPr indent="-342900" lvl="0" marL="342900" marR="0" rtl="0" algn="l">
              <a:lnSpc>
                <a:spcPct val="100000"/>
              </a:lnSpc>
              <a:spcBef>
                <a:spcPts val="400"/>
              </a:spcBef>
              <a:spcAft>
                <a:spcPts val="0"/>
              </a:spcAft>
              <a:buClr>
                <a:schemeClr val="dk1"/>
              </a:buClr>
              <a:buSzPct val="100000"/>
              <a:buFont typeface="Noto Sans Symbols"/>
              <a:buChar char="➢"/>
            </a:pPr>
            <a:r>
              <a:rPr b="0" i="0" lang="en-US" sz="2000" u="none" cap="none" strike="noStrike">
                <a:solidFill>
                  <a:schemeClr val="dk1"/>
                </a:solidFill>
                <a:latin typeface="Rambla"/>
                <a:ea typeface="Rambla"/>
                <a:cs typeface="Rambla"/>
                <a:sym typeface="Rambla"/>
              </a:rPr>
              <a:t>въвежда ниво на пралелизъм (изпълнява повече от 1 команда едновременно)</a:t>
            </a:r>
          </a:p>
          <a:p>
            <a:pPr indent="-342900" lvl="0" marL="342900" marR="0" rtl="0" algn="l">
              <a:lnSpc>
                <a:spcPct val="100000"/>
              </a:lnSpc>
              <a:spcBef>
                <a:spcPts val="400"/>
              </a:spcBef>
              <a:spcAft>
                <a:spcPts val="0"/>
              </a:spcAft>
              <a:buClr>
                <a:schemeClr val="dk1"/>
              </a:buClr>
              <a:buSzPct val="100000"/>
              <a:buFont typeface="Noto Sans Symbols"/>
              <a:buChar char="➢"/>
            </a:pPr>
            <a:r>
              <a:rPr b="0" i="0" lang="en-US" sz="2000" u="none" cap="none" strike="noStrike">
                <a:solidFill>
                  <a:schemeClr val="dk1"/>
                </a:solidFill>
                <a:latin typeface="Rambla"/>
                <a:ea typeface="Rambla"/>
                <a:cs typeface="Rambla"/>
                <a:sym typeface="Rambla"/>
              </a:rPr>
              <a:t>по-малък брой цикли за изпълнение на командите</a:t>
            </a:r>
          </a:p>
          <a:p>
            <a:pPr indent="-342900" lvl="0" marL="342900" marR="0" rtl="0" algn="l">
              <a:spcBef>
                <a:spcPts val="400"/>
              </a:spcBef>
              <a:spcAft>
                <a:spcPts val="0"/>
              </a:spcAft>
              <a:buClr>
                <a:srgbClr val="7F7F7F"/>
              </a:buClr>
              <a:buSzPct val="100000"/>
              <a:buFont typeface="Arial"/>
              <a:buNone/>
            </a:pPr>
            <a:r>
              <a:t/>
            </a:r>
            <a:endParaRPr b="0" i="0" sz="2000" u="none" cap="none" strike="noStrike">
              <a:solidFill>
                <a:schemeClr val="dk1"/>
              </a:solidFill>
              <a:latin typeface="Rambla"/>
              <a:ea typeface="Rambla"/>
              <a:cs typeface="Rambla"/>
              <a:sym typeface="Rambla"/>
            </a:endParaRPr>
          </a:p>
        </p:txBody>
      </p:sp>
      <p:grpSp>
        <p:nvGrpSpPr>
          <p:cNvPr id="358" name="Shape 358"/>
          <p:cNvGrpSpPr/>
          <p:nvPr/>
        </p:nvGrpSpPr>
        <p:grpSpPr>
          <a:xfrm>
            <a:off x="1566862" y="3073400"/>
            <a:ext cx="5638800" cy="2971800"/>
            <a:chOff x="5048250" y="11049000"/>
            <a:chExt cx="11644312" cy="6667500"/>
          </a:xfrm>
        </p:grpSpPr>
        <p:sp>
          <p:nvSpPr>
            <p:cNvPr id="359" name="Shape 359"/>
            <p:cNvSpPr txBox="1"/>
            <p:nvPr/>
          </p:nvSpPr>
          <p:spPr>
            <a:xfrm>
              <a:off x="5048250" y="11049000"/>
              <a:ext cx="2833687" cy="352425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6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програмен ROM</a:t>
              </a:r>
            </a:p>
            <a:p>
              <a:pPr indent="0" lvl="0" marL="0" marR="0" rtl="0" algn="ctr">
                <a:lnSpc>
                  <a:spcPct val="100000"/>
                </a:lnSpc>
                <a:spcBef>
                  <a:spcPts val="360"/>
                </a:spcBef>
                <a:spcAft>
                  <a:spcPts val="0"/>
                </a:spcAft>
                <a:buNone/>
              </a:pPr>
              <a:r>
                <a:t/>
              </a:r>
              <a:endParaRPr b="0" i="0" sz="1800" u="none">
                <a:solidFill>
                  <a:schemeClr val="dk1"/>
                </a:solidFill>
                <a:latin typeface="Rambla"/>
                <a:ea typeface="Rambla"/>
                <a:cs typeface="Rambla"/>
                <a:sym typeface="Rambla"/>
              </a:endParaRPr>
            </a:p>
          </p:txBody>
        </p:sp>
        <p:sp>
          <p:nvSpPr>
            <p:cNvPr id="360" name="Shape 360"/>
            <p:cNvSpPr/>
            <p:nvPr/>
          </p:nvSpPr>
          <p:spPr>
            <a:xfrm>
              <a:off x="7929562" y="11287125"/>
              <a:ext cx="1262062" cy="642937"/>
            </a:xfrm>
            <a:prstGeom prst="lef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61" name="Shape 361"/>
            <p:cNvSpPr/>
            <p:nvPr/>
          </p:nvSpPr>
          <p:spPr>
            <a:xfrm>
              <a:off x="7929562" y="12049125"/>
              <a:ext cx="1262062"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62" name="Shape 362"/>
            <p:cNvSpPr/>
            <p:nvPr/>
          </p:nvSpPr>
          <p:spPr>
            <a:xfrm>
              <a:off x="7929562" y="12811125"/>
              <a:ext cx="1262062"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63" name="Shape 363"/>
            <p:cNvSpPr txBox="1"/>
            <p:nvPr/>
          </p:nvSpPr>
          <p:spPr>
            <a:xfrm>
              <a:off x="9191625" y="15406688"/>
              <a:ext cx="3643312" cy="230981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ALU с регистров интерфейс</a:t>
              </a:r>
            </a:p>
          </p:txBody>
        </p:sp>
        <p:sp>
          <p:nvSpPr>
            <p:cNvPr id="364" name="Shape 364"/>
            <p:cNvSpPr txBox="1"/>
            <p:nvPr/>
          </p:nvSpPr>
          <p:spPr>
            <a:xfrm>
              <a:off x="9191625" y="14287500"/>
              <a:ext cx="3643312" cy="78581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STACK памет</a:t>
              </a:r>
            </a:p>
          </p:txBody>
        </p:sp>
        <p:sp>
          <p:nvSpPr>
            <p:cNvPr id="365" name="Shape 365"/>
            <p:cNvSpPr txBox="1"/>
            <p:nvPr/>
          </p:nvSpPr>
          <p:spPr>
            <a:xfrm>
              <a:off x="14025563" y="12954000"/>
              <a:ext cx="2667000" cy="47625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600"/>
                </a:spcBef>
                <a:spcAft>
                  <a:spcPts val="0"/>
                </a:spcAft>
                <a:buClr>
                  <a:schemeClr val="dk2"/>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6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Блок регистри</a:t>
              </a:r>
            </a:p>
          </p:txBody>
        </p:sp>
        <p:sp>
          <p:nvSpPr>
            <p:cNvPr id="366" name="Shape 366"/>
            <p:cNvSpPr/>
            <p:nvPr/>
          </p:nvSpPr>
          <p:spPr>
            <a:xfrm>
              <a:off x="12834937" y="15406688"/>
              <a:ext cx="1190625" cy="642937"/>
            </a:xfrm>
            <a:prstGeom prst="leftRigh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67" name="Shape 367"/>
            <p:cNvSpPr/>
            <p:nvPr/>
          </p:nvSpPr>
          <p:spPr>
            <a:xfrm flipH="1">
              <a:off x="12834938" y="16263938"/>
              <a:ext cx="1190625"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68" name="Shape 368"/>
            <p:cNvSpPr txBox="1"/>
            <p:nvPr/>
          </p:nvSpPr>
          <p:spPr>
            <a:xfrm>
              <a:off x="9215437" y="11168062"/>
              <a:ext cx="3643312" cy="280987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0" rIns="0" wrap="square" tIns="0">
              <a:noAutofit/>
            </a:bodyPr>
            <a:lstStyle/>
            <a:p>
              <a:pPr indent="0" lvl="0" marL="0" marR="0" rtl="0" algn="ctr">
                <a:lnSpc>
                  <a:spcPct val="100000"/>
                </a:lnSpc>
                <a:spcBef>
                  <a:spcPts val="0"/>
                </a:spcBef>
                <a:spcAft>
                  <a:spcPts val="0"/>
                </a:spcAft>
                <a:buClr>
                  <a:schemeClr val="dk2"/>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Декодиране на инструкцията  (ID)</a:t>
              </a:r>
            </a:p>
          </p:txBody>
        </p:sp>
        <p:sp>
          <p:nvSpPr>
            <p:cNvPr id="369" name="Shape 369"/>
            <p:cNvSpPr/>
            <p:nvPr/>
          </p:nvSpPr>
          <p:spPr>
            <a:xfrm flipH="1">
              <a:off x="12858751" y="16978313"/>
              <a:ext cx="1166812"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70" name="Shape 370"/>
            <p:cNvSpPr/>
            <p:nvPr/>
          </p:nvSpPr>
          <p:spPr>
            <a:xfrm flipH="1" rot="10800000">
              <a:off x="12757150" y="14430376"/>
              <a:ext cx="790575" cy="595312"/>
            </a:xfrm>
            <a:prstGeom prst="leftArrow">
              <a:avLst>
                <a:gd fmla="val 50000" name="adj1"/>
                <a:gd fmla="val 5000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71" name="Shape 371"/>
            <p:cNvSpPr/>
            <p:nvPr/>
          </p:nvSpPr>
          <p:spPr>
            <a:xfrm flipH="1">
              <a:off x="12834937" y="12215812"/>
              <a:ext cx="790575" cy="595312"/>
            </a:xfrm>
            <a:prstGeom prst="leftArrow">
              <a:avLst>
                <a:gd fmla="val 0" name="adj1"/>
                <a:gd fmla="val 5304"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372" name="Shape 372"/>
            <p:cNvSpPr/>
            <p:nvPr/>
          </p:nvSpPr>
          <p:spPr>
            <a:xfrm flipH="1" rot="5400000">
              <a:off x="12237242" y="13335792"/>
              <a:ext cx="2536825" cy="595312"/>
            </a:xfrm>
            <a:prstGeom prst="leftArrow">
              <a:avLst>
                <a:gd fmla="val 636" name="adj1"/>
                <a:gd fmla="val 5926"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grpSp>
      <p:sp>
        <p:nvSpPr>
          <p:cNvPr id="373" name="Shape 373"/>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74" name="Shape 374"/>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75" name="Shape 375"/>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idx="1" type="body"/>
          </p:nvPr>
        </p:nvSpPr>
        <p:spPr>
          <a:xfrm rot="5400000">
            <a:off x="1828800" y="-990600"/>
            <a:ext cx="56388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600" u="none" cap="none" strike="noStrike">
              <a:solidFill>
                <a:srgbClr val="7F7F7F"/>
              </a:solidFill>
              <a:latin typeface="Rambla"/>
              <a:ea typeface="Rambla"/>
              <a:cs typeface="Rambla"/>
              <a:sym typeface="Rambla"/>
            </a:endParaRPr>
          </a:p>
          <a:p>
            <a:pPr indent="-342900" lvl="0" marL="342900" marR="0" rtl="0" algn="ctr">
              <a:lnSpc>
                <a:spcPct val="80000"/>
              </a:lnSpc>
              <a:spcBef>
                <a:spcPts val="560"/>
              </a:spcBef>
              <a:spcAft>
                <a:spcPts val="0"/>
              </a:spcAft>
              <a:buClr>
                <a:schemeClr val="dk1"/>
              </a:buClr>
              <a:buSzPct val="25000"/>
              <a:buFont typeface="Arial"/>
              <a:buNone/>
            </a:pPr>
            <a:r>
              <a:rPr b="1" i="0" lang="en-US" sz="2800" u="none" cap="none" strike="noStrike">
                <a:solidFill>
                  <a:schemeClr val="dk1"/>
                </a:solidFill>
                <a:latin typeface="Rambla"/>
                <a:ea typeface="Rambla"/>
                <a:cs typeface="Rambla"/>
                <a:sym typeface="Rambla"/>
              </a:rPr>
              <a:t>МИКРОПРОЦЕСОРНА ТЕХНИКА</a:t>
            </a:r>
          </a:p>
          <a:p>
            <a:pPr indent="-342900" lvl="0" marL="342900" marR="0" rtl="0" algn="ctr">
              <a:lnSpc>
                <a:spcPct val="80000"/>
              </a:lnSpc>
              <a:spcBef>
                <a:spcPts val="320"/>
              </a:spcBef>
              <a:spcAft>
                <a:spcPts val="0"/>
              </a:spcAft>
              <a:buClr>
                <a:srgbClr val="7F7F7F"/>
              </a:buClr>
              <a:buSzPct val="25000"/>
              <a:buFont typeface="Arial"/>
              <a:buNone/>
            </a:pPr>
            <a:r>
              <a:t/>
            </a:r>
            <a:endParaRPr b="1" i="0" sz="1600" u="none" cap="none" strike="noStrike">
              <a:solidFill>
                <a:srgbClr val="7F7F7F"/>
              </a:solidFill>
              <a:latin typeface="Rambla"/>
              <a:ea typeface="Rambla"/>
              <a:cs typeface="Rambla"/>
              <a:sym typeface="Rambla"/>
            </a:endParaRPr>
          </a:p>
          <a:p>
            <a:pPr indent="-342900" lvl="0" marL="342900" marR="0" rtl="0" algn="ctr">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за специалност </a:t>
            </a:r>
            <a:r>
              <a:rPr b="1" i="1" lang="en-US" sz="1600" u="none" cap="none" strike="noStrike">
                <a:solidFill>
                  <a:schemeClr val="dk1"/>
                </a:solidFill>
                <a:latin typeface="Rambla"/>
                <a:ea typeface="Rambla"/>
                <a:cs typeface="Rambla"/>
                <a:sym typeface="Rambla"/>
              </a:rPr>
              <a:t>“Компютърни системи и технологии“</a:t>
            </a:r>
          </a:p>
          <a:p>
            <a:pPr indent="-342900" lvl="0" marL="342900" marR="0" rtl="0" algn="ctr">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образователно-квалификационна степен “бакалавър”- ФКСУ </a:t>
            </a:r>
          </a:p>
          <a:p>
            <a:pPr indent="-342900" lvl="0" marL="342900" marR="0" rtl="0" algn="ctr">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код BCSE26, кредити: 5</a:t>
            </a:r>
          </a:p>
          <a:p>
            <a:pPr indent="-342900" lvl="0" marL="342900" marR="0" rtl="0" algn="ctr">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обучаваща катедра - “Компютърни системи”, ФКСУ</a:t>
            </a:r>
          </a:p>
          <a:p>
            <a:pPr indent="-342900" lvl="0" marL="342900" marR="0" rtl="0" algn="l">
              <a:lnSpc>
                <a:spcPct val="80000"/>
              </a:lnSpc>
              <a:spcBef>
                <a:spcPts val="320"/>
              </a:spcBef>
              <a:spcAft>
                <a:spcPts val="0"/>
              </a:spcAft>
              <a:buClr>
                <a:srgbClr val="7F7F7F"/>
              </a:buClr>
              <a:buSzPct val="25000"/>
              <a:buFont typeface="Arial"/>
              <a:buNone/>
            </a:pPr>
            <a:r>
              <a:t/>
            </a:r>
            <a:endParaRPr b="1" i="0" sz="1600" u="none" cap="none" strike="noStrike">
              <a:solidFill>
                <a:srgbClr val="7F7F7F"/>
              </a:solidFill>
              <a:latin typeface="Rambla"/>
              <a:ea typeface="Rambla"/>
              <a:cs typeface="Rambla"/>
              <a:sym typeface="Rambla"/>
            </a:endParaRPr>
          </a:p>
          <a:p>
            <a:pPr indent="-342900" lvl="0" marL="342900" marR="0" rtl="0" algn="ctr">
              <a:lnSpc>
                <a:spcPct val="80000"/>
              </a:lnSpc>
              <a:spcBef>
                <a:spcPts val="320"/>
              </a:spcBef>
              <a:spcAft>
                <a:spcPts val="0"/>
              </a:spcAft>
              <a:buClr>
                <a:srgbClr val="7F7F7F"/>
              </a:buClr>
              <a:buSzPct val="25000"/>
              <a:buFont typeface="Arial"/>
              <a:buNone/>
            </a:pPr>
            <a:r>
              <a:t/>
            </a:r>
            <a:endParaRPr b="1" i="0" sz="1600" u="none" cap="none" strike="noStrike">
              <a:solidFill>
                <a:srgbClr val="7F7F7F"/>
              </a:solidFill>
              <a:latin typeface="Rambla"/>
              <a:ea typeface="Rambla"/>
              <a:cs typeface="Rambla"/>
              <a:sym typeface="Rambla"/>
            </a:endParaRPr>
          </a:p>
          <a:p>
            <a:pPr indent="-342900" lvl="0" marL="342900" marR="0" rtl="0" algn="l">
              <a:lnSpc>
                <a:spcPct val="80000"/>
              </a:lnSpc>
              <a:spcBef>
                <a:spcPts val="320"/>
              </a:spcBef>
              <a:spcAft>
                <a:spcPts val="0"/>
              </a:spcAft>
              <a:buClr>
                <a:srgbClr val="7F7F7F"/>
              </a:buClr>
              <a:buSzPct val="25000"/>
              <a:buFont typeface="Arial"/>
              <a:buNone/>
            </a:pPr>
            <a:r>
              <a:rPr b="1" i="1" lang="en-US" sz="1600" u="none" cap="none" strike="noStrike">
                <a:solidFill>
                  <a:srgbClr val="7F7F7F"/>
                </a:solidFill>
                <a:latin typeface="Rambla"/>
                <a:ea typeface="Rambla"/>
                <a:cs typeface="Rambla"/>
                <a:sym typeface="Rambla"/>
              </a:rPr>
              <a:t>	</a:t>
            </a:r>
            <a:r>
              <a:rPr b="1" i="1" lang="en-US" sz="1600" u="none" cap="none" strike="noStrike">
                <a:solidFill>
                  <a:schemeClr val="dk1"/>
                </a:solidFill>
                <a:latin typeface="Rambla"/>
                <a:ea typeface="Rambla"/>
                <a:cs typeface="Rambla"/>
                <a:sym typeface="Rambla"/>
              </a:rPr>
              <a:t>Водещ преподавател:</a:t>
            </a:r>
          </a:p>
          <a:p>
            <a:pPr indent="-342900" lvl="0" marL="342900" marR="0" rtl="0" algn="l">
              <a:lnSpc>
                <a:spcPct val="80000"/>
              </a:lnSpc>
              <a:spcBef>
                <a:spcPts val="320"/>
              </a:spcBef>
              <a:spcAft>
                <a:spcPts val="0"/>
              </a:spcAft>
              <a:buClr>
                <a:srgbClr val="7F7F7F"/>
              </a:buClr>
              <a:buSzPct val="25000"/>
              <a:buFont typeface="Arial"/>
              <a:buNone/>
            </a:pPr>
            <a:r>
              <a:t/>
            </a:r>
            <a:endParaRPr b="1" i="0" sz="1600" u="none" cap="none" strike="noStrike">
              <a:solidFill>
                <a:schemeClr val="dk1"/>
              </a:solidFill>
              <a:latin typeface="Rambla"/>
              <a:ea typeface="Rambla"/>
              <a:cs typeface="Rambla"/>
              <a:sym typeface="Rambla"/>
            </a:endParaRPr>
          </a:p>
          <a:p>
            <a:pPr indent="0" lvl="1" marL="45720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	доц. д-р инж. Асен Тодоров, </a:t>
            </a:r>
          </a:p>
          <a:p>
            <a:pPr indent="-342900" lvl="0" marL="342900" marR="0" rtl="0" algn="l">
              <a:lnSpc>
                <a:spcPct val="80000"/>
              </a:lnSpc>
              <a:spcBef>
                <a:spcPts val="32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катедра “Компютърни системи”;</a:t>
            </a:r>
          </a:p>
          <a:p>
            <a:pPr indent="-342900" lvl="0" marL="342900" marR="0" rtl="0" algn="l">
              <a:lnSpc>
                <a:spcPct val="80000"/>
              </a:lnSpc>
              <a:spcBef>
                <a:spcPts val="32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за контакти: лаб.1409, тел. 02 965 2164; </a:t>
            </a:r>
          </a:p>
          <a:p>
            <a:pPr indent="-342900" lvl="0" marL="342900" marR="0" rtl="0" algn="l">
              <a:lnSpc>
                <a:spcPct val="80000"/>
              </a:lnSpc>
              <a:spcBef>
                <a:spcPts val="320"/>
              </a:spcBef>
              <a:spcAft>
                <a:spcPts val="0"/>
              </a:spcAft>
              <a:buClr>
                <a:srgbClr val="7F7F7F"/>
              </a:buClr>
              <a:buSzPct val="25000"/>
              <a:buFont typeface="Arial"/>
              <a:buNone/>
            </a:pPr>
            <a:r>
              <a:rPr b="1" i="0" lang="en-US" sz="1600" u="none" cap="none" strike="noStrike">
                <a:solidFill>
                  <a:srgbClr val="7F7F7F"/>
                </a:solidFill>
                <a:latin typeface="Rambla"/>
                <a:ea typeface="Rambla"/>
                <a:cs typeface="Rambla"/>
                <a:sym typeface="Rambla"/>
              </a:rPr>
              <a:t>		</a:t>
            </a:r>
            <a:r>
              <a:rPr b="1" i="0" lang="en-US" sz="1600" u="sng" cap="none" strike="noStrike">
                <a:solidFill>
                  <a:schemeClr val="hlink"/>
                </a:solidFill>
                <a:latin typeface="Century Gothic"/>
                <a:ea typeface="Century Gothic"/>
                <a:cs typeface="Century Gothic"/>
                <a:sym typeface="Century Gothic"/>
                <a:hlinkClick r:id="rId3"/>
              </a:rPr>
              <a:t>atodorof</a:t>
            </a:r>
            <a:r>
              <a:rPr b="1" i="0" lang="en-US" sz="1600" u="none" cap="none" strike="noStrike">
                <a:solidFill>
                  <a:srgbClr val="7F7F7F"/>
                </a:solidFill>
                <a:latin typeface="Rambla"/>
                <a:ea typeface="Rambla"/>
                <a:cs typeface="Rambla"/>
                <a:sym typeface="Rambla"/>
              </a:rPr>
              <a:t>		atodorof</a:t>
            </a:r>
            <a:r>
              <a:rPr b="1" i="0" lang="en-US" sz="1600" u="sng" cap="none" strike="noStrike">
                <a:solidFill>
                  <a:schemeClr val="hlink"/>
                </a:solidFill>
                <a:latin typeface="Century Gothic"/>
                <a:ea typeface="Century Gothic"/>
                <a:cs typeface="Century Gothic"/>
                <a:sym typeface="Century Gothic"/>
                <a:hlinkClick r:id="rId4"/>
              </a:rPr>
              <a:t>@tu-sofia.bg</a:t>
            </a:r>
            <a:r>
              <a:rPr b="1" i="0" lang="en-US" sz="1600" u="none" cap="none" strike="noStrike">
                <a:solidFill>
                  <a:srgbClr val="7F7F7F"/>
                </a:solidFill>
                <a:latin typeface="Rambla"/>
                <a:ea typeface="Rambla"/>
                <a:cs typeface="Rambla"/>
                <a:sym typeface="Rambla"/>
              </a:rPr>
              <a:t> </a:t>
            </a:r>
          </a:p>
          <a:p>
            <a:pPr indent="-342900" lvl="0" marL="342900" marR="0" rtl="0" algn="l">
              <a:lnSpc>
                <a:spcPct val="80000"/>
              </a:lnSpc>
              <a:spcBef>
                <a:spcPts val="320"/>
              </a:spcBef>
              <a:spcAft>
                <a:spcPts val="0"/>
              </a:spcAft>
              <a:buClr>
                <a:srgbClr val="7F7F7F"/>
              </a:buClr>
              <a:buSzPct val="25000"/>
              <a:buFont typeface="Arial"/>
              <a:buNone/>
            </a:pPr>
            <a:r>
              <a:t/>
            </a:r>
            <a:endParaRPr b="0" i="0" sz="1600" u="none" cap="none" strike="noStrike">
              <a:solidFill>
                <a:srgbClr val="7F7F7F"/>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25000"/>
              <a:buFont typeface="Arial"/>
              <a:buNone/>
            </a:pPr>
            <a:r>
              <a:rPr b="0" i="1" lang="en-US" sz="1600" u="none" cap="none" strike="noStrike">
                <a:solidFill>
                  <a:schemeClr val="dk1"/>
                </a:solidFill>
                <a:latin typeface="Rambla"/>
                <a:ea typeface="Rambla"/>
                <a:cs typeface="Rambla"/>
                <a:sym typeface="Rambla"/>
              </a:rPr>
              <a:t>	</a:t>
            </a:r>
            <a:r>
              <a:rPr b="1" i="1" lang="en-US" sz="1600" u="none" cap="none" strike="noStrike">
                <a:solidFill>
                  <a:schemeClr val="dk1"/>
                </a:solidFill>
                <a:latin typeface="Rambla"/>
                <a:ea typeface="Rambla"/>
                <a:cs typeface="Rambla"/>
                <a:sym typeface="Rambla"/>
              </a:rPr>
              <a:t>Асистенти по дисциплината:</a:t>
            </a:r>
          </a:p>
          <a:p>
            <a:pPr indent="-342900" lvl="0" marL="342900" marR="0" rtl="0" algn="l">
              <a:lnSpc>
                <a:spcPct val="80000"/>
              </a:lnSpc>
              <a:spcBef>
                <a:spcPts val="320"/>
              </a:spcBef>
              <a:spcAft>
                <a:spcPts val="0"/>
              </a:spcAft>
              <a:buClr>
                <a:srgbClr val="7F7F7F"/>
              </a:buClr>
              <a:buSzPct val="25000"/>
              <a:buFont typeface="Arial"/>
              <a:buNone/>
            </a:pPr>
            <a:r>
              <a:t/>
            </a:r>
            <a:endParaRPr b="1" i="1" sz="1600" u="none" cap="none" strike="noStrike">
              <a:solidFill>
                <a:schemeClr val="dk1"/>
              </a:solidFill>
              <a:latin typeface="Rambla"/>
              <a:ea typeface="Rambla"/>
              <a:cs typeface="Rambla"/>
              <a:sym typeface="Rambla"/>
            </a:endParaRPr>
          </a:p>
          <a:p>
            <a:pPr indent="0" lvl="1" marL="457200" marR="0" rtl="0" algn="l">
              <a:lnSpc>
                <a:spcPct val="80000"/>
              </a:lnSpc>
              <a:spcBef>
                <a:spcPts val="320"/>
              </a:spcBef>
              <a:spcAft>
                <a:spcPts val="0"/>
              </a:spcAft>
              <a:buClr>
                <a:schemeClr val="dk1"/>
              </a:buClr>
              <a:buSzPct val="25000"/>
              <a:buFont typeface="Courier New"/>
              <a:buNone/>
            </a:pPr>
            <a:r>
              <a:rPr b="1" i="0" lang="en-US" sz="1600" u="none" cap="none" strike="noStrike">
                <a:solidFill>
                  <a:schemeClr val="dk1"/>
                </a:solidFill>
                <a:latin typeface="Rambla"/>
                <a:ea typeface="Rambla"/>
                <a:cs typeface="Rambla"/>
                <a:sym typeface="Rambla"/>
              </a:rPr>
              <a:t>	гл. ас. Румен Високов </a:t>
            </a:r>
            <a:r>
              <a:rPr b="1" i="0" lang="en-US" sz="1600" u="none" cap="none" strike="noStrike">
                <a:solidFill>
                  <a:srgbClr val="7F7F7F"/>
                </a:solidFill>
                <a:latin typeface="Rambla"/>
                <a:ea typeface="Rambla"/>
                <a:cs typeface="Rambla"/>
                <a:sym typeface="Rambla"/>
              </a:rPr>
              <a:t>	</a:t>
            </a:r>
            <a:r>
              <a:rPr b="1" i="0" lang="en-US" sz="1600" u="none" cap="none" strike="noStrike">
                <a:solidFill>
                  <a:schemeClr val="dk1"/>
                </a:solidFill>
                <a:latin typeface="Rambla"/>
                <a:ea typeface="Rambla"/>
                <a:cs typeface="Rambla"/>
                <a:sym typeface="Rambla"/>
              </a:rPr>
              <a:t>тел. 02 965 3163; </a:t>
            </a:r>
            <a:r>
              <a:rPr b="1" i="0" lang="en-US" sz="1600" u="sng" cap="none" strike="noStrike">
                <a:solidFill>
                  <a:schemeClr val="hlink"/>
                </a:solidFill>
                <a:latin typeface="Century Gothic"/>
                <a:ea typeface="Century Gothic"/>
                <a:cs typeface="Century Gothic"/>
                <a:sym typeface="Century Gothic"/>
                <a:hlinkClick r:id="rId5"/>
              </a:rPr>
              <a:t>visokov</a:t>
            </a:r>
            <a:r>
              <a:rPr b="1" i="0" lang="en-US" sz="1600" u="none" cap="none" strike="noStrike">
                <a:solidFill>
                  <a:srgbClr val="7F7F7F"/>
                </a:solidFill>
                <a:latin typeface="Rambla"/>
                <a:ea typeface="Rambla"/>
                <a:cs typeface="Rambla"/>
                <a:sym typeface="Rambla"/>
              </a:rPr>
              <a:t>visokov</a:t>
            </a:r>
            <a:r>
              <a:rPr b="1" i="0" lang="en-US" sz="1600" u="sng" cap="none" strike="noStrike">
                <a:solidFill>
                  <a:schemeClr val="hlink"/>
                </a:solidFill>
                <a:latin typeface="Century Gothic"/>
                <a:ea typeface="Century Gothic"/>
                <a:cs typeface="Century Gothic"/>
                <a:sym typeface="Century Gothic"/>
                <a:hlinkClick r:id="rId6"/>
              </a:rPr>
              <a:t>@tu-sofia.bg</a:t>
            </a:r>
            <a:r>
              <a:rPr b="1" i="0" lang="en-US" sz="1600" u="none" cap="none" strike="noStrike">
                <a:solidFill>
                  <a:srgbClr val="7F7F7F"/>
                </a:solidFill>
                <a:latin typeface="Rambla"/>
                <a:ea typeface="Rambla"/>
                <a:cs typeface="Rambla"/>
                <a:sym typeface="Rambla"/>
              </a:rPr>
              <a:t> </a:t>
            </a:r>
          </a:p>
          <a:p>
            <a:pPr indent="0" lvl="1" marL="457200" marR="0" rtl="0" algn="l">
              <a:lnSpc>
                <a:spcPct val="80000"/>
              </a:lnSpc>
              <a:spcBef>
                <a:spcPts val="320"/>
              </a:spcBef>
              <a:spcAft>
                <a:spcPts val="0"/>
              </a:spcAft>
              <a:buClr>
                <a:srgbClr val="7F7F7F"/>
              </a:buClr>
              <a:buSzPct val="25000"/>
              <a:buFont typeface="Courier New"/>
              <a:buNone/>
            </a:pPr>
            <a:r>
              <a:rPr b="1" i="0" lang="en-US" sz="1600" u="none" cap="none" strike="noStrike">
                <a:solidFill>
                  <a:srgbClr val="7F7F7F"/>
                </a:solidFill>
                <a:latin typeface="Rambla"/>
                <a:ea typeface="Rambla"/>
                <a:cs typeface="Rambla"/>
                <a:sym typeface="Rambla"/>
              </a:rPr>
              <a:t>	</a:t>
            </a:r>
            <a:r>
              <a:rPr b="1" i="0" lang="en-US" sz="1600" u="none" cap="none" strike="noStrike">
                <a:solidFill>
                  <a:schemeClr val="dk1"/>
                </a:solidFill>
                <a:latin typeface="Rambla"/>
                <a:ea typeface="Rambla"/>
                <a:cs typeface="Rambla"/>
                <a:sym typeface="Rambla"/>
              </a:rPr>
              <a:t>доц. д-р Кирил Мечков; 	тел. 02 965 3254;</a:t>
            </a:r>
            <a:r>
              <a:rPr b="1" i="0" lang="en-US" sz="1600" u="none" cap="none" strike="noStrike">
                <a:solidFill>
                  <a:srgbClr val="7F7F7F"/>
                </a:solidFill>
                <a:latin typeface="Rambla"/>
                <a:ea typeface="Rambla"/>
                <a:cs typeface="Rambla"/>
                <a:sym typeface="Rambla"/>
              </a:rPr>
              <a:t>	 </a:t>
            </a:r>
            <a:r>
              <a:rPr b="1" i="0" lang="en-US" sz="1600" u="none" cap="none" strike="noStrike">
                <a:solidFill>
                  <a:schemeClr val="hlink"/>
                </a:solidFill>
                <a:latin typeface="Rambla"/>
                <a:ea typeface="Rambla"/>
                <a:cs typeface="Rambla"/>
                <a:sym typeface="Rambla"/>
              </a:rPr>
              <a:t>mechkov@tu-sofia.bg</a:t>
            </a:r>
          </a:p>
          <a:p>
            <a:pPr indent="0" lvl="1" marL="457200" marR="0" rtl="0" algn="l">
              <a:lnSpc>
                <a:spcPct val="80000"/>
              </a:lnSpc>
              <a:spcBef>
                <a:spcPts val="320"/>
              </a:spcBef>
              <a:spcAft>
                <a:spcPts val="0"/>
              </a:spcAft>
              <a:buClr>
                <a:srgbClr val="7F7F7F"/>
              </a:buClr>
              <a:buSzPct val="25000"/>
              <a:buFont typeface="Courier New"/>
              <a:buNone/>
            </a:pPr>
            <a:r>
              <a:rPr b="1" i="0" lang="en-US" sz="1600" u="none" cap="none" strike="noStrike">
                <a:solidFill>
                  <a:srgbClr val="7F7F7F"/>
                </a:solidFill>
                <a:latin typeface="Rambla"/>
                <a:ea typeface="Rambla"/>
                <a:cs typeface="Rambla"/>
                <a:sym typeface="Rambla"/>
              </a:rPr>
              <a:t>	</a:t>
            </a:r>
            <a:r>
              <a:rPr b="1" i="0" lang="en-US" sz="1600" u="none" cap="none" strike="noStrike">
                <a:solidFill>
                  <a:schemeClr val="dk1"/>
                </a:solidFill>
                <a:latin typeface="Rambla"/>
                <a:ea typeface="Rambla"/>
                <a:cs typeface="Rambla"/>
                <a:sym typeface="Rambla"/>
              </a:rPr>
              <a:t>гл.ас. Камелия Кънева; 	тел. 02 965 2164; </a:t>
            </a:r>
            <a:r>
              <a:rPr b="1" i="0" lang="en-US" sz="1600" u="none" cap="none" strike="noStrike">
                <a:solidFill>
                  <a:srgbClr val="7F7F7F"/>
                </a:solidFill>
                <a:latin typeface="Rambla"/>
                <a:ea typeface="Rambla"/>
                <a:cs typeface="Rambla"/>
                <a:sym typeface="Rambla"/>
              </a:rPr>
              <a:t> </a:t>
            </a:r>
            <a:r>
              <a:rPr b="1" i="0" lang="en-US" sz="1600" u="sng" cap="none" strike="noStrike">
                <a:solidFill>
                  <a:schemeClr val="hlink"/>
                </a:solidFill>
                <a:latin typeface="Century Gothic"/>
                <a:ea typeface="Century Gothic"/>
                <a:cs typeface="Century Gothic"/>
                <a:sym typeface="Century Gothic"/>
                <a:hlinkClick r:id="rId7"/>
              </a:rPr>
              <a:t>kkaneva</a:t>
            </a:r>
            <a:r>
              <a:rPr b="1" i="0" lang="en-US" sz="1600" u="none" cap="none" strike="noStrike">
                <a:solidFill>
                  <a:srgbClr val="7F7F7F"/>
                </a:solidFill>
                <a:latin typeface="Rambla"/>
                <a:ea typeface="Rambla"/>
                <a:cs typeface="Rambla"/>
                <a:sym typeface="Rambla"/>
              </a:rPr>
              <a:t> kkaneva</a:t>
            </a:r>
            <a:r>
              <a:rPr b="1" i="0" lang="en-US" sz="1600" u="sng" cap="none" strike="noStrike">
                <a:solidFill>
                  <a:schemeClr val="hlink"/>
                </a:solidFill>
                <a:latin typeface="Century Gothic"/>
                <a:ea typeface="Century Gothic"/>
                <a:cs typeface="Century Gothic"/>
                <a:sym typeface="Century Gothic"/>
                <a:hlinkClick r:id="rId8"/>
              </a:rPr>
              <a:t>@tu-sofia.bg</a:t>
            </a:r>
          </a:p>
          <a:p>
            <a:pPr indent="0" lvl="1" marL="457200" marR="0" rtl="0" algn="l">
              <a:lnSpc>
                <a:spcPct val="80000"/>
              </a:lnSpc>
              <a:spcBef>
                <a:spcPts val="320"/>
              </a:spcBef>
              <a:spcAft>
                <a:spcPts val="0"/>
              </a:spcAft>
              <a:buClr>
                <a:srgbClr val="7F7F7F"/>
              </a:buClr>
              <a:buSzPct val="25000"/>
              <a:buFont typeface="Courier New"/>
              <a:buNone/>
            </a:pPr>
            <a:r>
              <a:rPr b="1" i="0" lang="en-US" sz="1600" u="none" cap="none" strike="noStrike">
                <a:solidFill>
                  <a:srgbClr val="7F7F7F"/>
                </a:solidFill>
                <a:latin typeface="Rambla"/>
                <a:ea typeface="Rambla"/>
                <a:cs typeface="Rambla"/>
                <a:sym typeface="Rambla"/>
              </a:rPr>
              <a:t>	</a:t>
            </a:r>
            <a:r>
              <a:rPr b="1" i="0" lang="en-US" sz="1600" u="none" cap="none" strike="noStrike">
                <a:solidFill>
                  <a:schemeClr val="dk1"/>
                </a:solidFill>
                <a:latin typeface="Rambla"/>
                <a:ea typeface="Rambla"/>
                <a:cs typeface="Rambla"/>
                <a:sym typeface="Rambla"/>
              </a:rPr>
              <a:t>гл. ас. Павлина Бикова; 	тел. 02 965 3105; </a:t>
            </a:r>
            <a:r>
              <a:rPr b="1" i="0" lang="en-US" sz="1600" u="none" cap="none" strike="noStrike">
                <a:solidFill>
                  <a:schemeClr val="accent1"/>
                </a:solidFill>
                <a:latin typeface="Rambla"/>
                <a:ea typeface="Rambla"/>
                <a:cs typeface="Rambla"/>
                <a:sym typeface="Rambla"/>
              </a:rPr>
              <a:t> </a:t>
            </a:r>
            <a:r>
              <a:rPr b="1" i="0" lang="en-US" sz="1600" u="sng" cap="none" strike="noStrike">
                <a:solidFill>
                  <a:schemeClr val="hlink"/>
                </a:solidFill>
                <a:latin typeface="Century Gothic"/>
                <a:ea typeface="Century Gothic"/>
                <a:cs typeface="Century Gothic"/>
                <a:sym typeface="Century Gothic"/>
                <a:hlinkClick r:id="rId9"/>
              </a:rPr>
              <a:t>bikova</a:t>
            </a:r>
            <a:r>
              <a:rPr b="1" i="0" lang="en-US" sz="1600" u="none" cap="none" strike="noStrike">
                <a:solidFill>
                  <a:srgbClr val="7F7F7F"/>
                </a:solidFill>
                <a:latin typeface="Rambla"/>
                <a:ea typeface="Rambla"/>
                <a:cs typeface="Rambla"/>
                <a:sym typeface="Rambla"/>
              </a:rPr>
              <a:t>bikova</a:t>
            </a:r>
            <a:r>
              <a:rPr b="1" i="0" lang="en-US" sz="1600" u="sng" cap="none" strike="noStrike">
                <a:solidFill>
                  <a:schemeClr val="hlink"/>
                </a:solidFill>
                <a:latin typeface="Century Gothic"/>
                <a:ea typeface="Century Gothic"/>
                <a:cs typeface="Century Gothic"/>
                <a:sym typeface="Century Gothic"/>
                <a:hlinkClick r:id="rId10"/>
              </a:rPr>
              <a:t>@tu-sofia.bg</a:t>
            </a:r>
            <a:r>
              <a:rPr b="1" i="0" lang="en-US" sz="1600" u="none" cap="none" strike="noStrike">
                <a:solidFill>
                  <a:srgbClr val="7F7F7F"/>
                </a:solidFill>
                <a:latin typeface="Rambla"/>
                <a:ea typeface="Rambla"/>
                <a:cs typeface="Rambla"/>
                <a:sym typeface="Rambla"/>
              </a:rPr>
              <a:t> </a:t>
            </a:r>
          </a:p>
          <a:p>
            <a:pPr indent="-342900" lvl="0" marL="342900" marR="0" rtl="0" algn="l">
              <a:lnSpc>
                <a:spcPct val="80000"/>
              </a:lnSpc>
              <a:spcBef>
                <a:spcPts val="320"/>
              </a:spcBef>
              <a:spcAft>
                <a:spcPts val="0"/>
              </a:spcAft>
              <a:buClr>
                <a:srgbClr val="7F7F7F"/>
              </a:buClr>
              <a:buSzPct val="25000"/>
              <a:buFont typeface="Arial"/>
              <a:buNone/>
            </a:pPr>
            <a:r>
              <a:t/>
            </a:r>
            <a:endParaRPr b="0" i="1" sz="1600" u="none" cap="none" strike="noStrike">
              <a:solidFill>
                <a:srgbClr val="7F7F7F"/>
              </a:solidFill>
              <a:latin typeface="Rambla"/>
              <a:ea typeface="Rambla"/>
              <a:cs typeface="Rambla"/>
              <a:sym typeface="Rambla"/>
            </a:endParaRPr>
          </a:p>
          <a:p>
            <a:pPr indent="-342900" lvl="0" marL="342900" marR="0" rtl="0" algn="l">
              <a:spcBef>
                <a:spcPts val="320"/>
              </a:spcBef>
              <a:spcAft>
                <a:spcPts val="0"/>
              </a:spcAft>
              <a:buClr>
                <a:srgbClr val="7F7F7F"/>
              </a:buClr>
              <a:buSzPct val="100000"/>
              <a:buFont typeface="Arial"/>
              <a:buNone/>
            </a:pPr>
            <a:r>
              <a:t/>
            </a:r>
            <a:endParaRPr b="0" i="1" sz="1600" u="none" cap="none" strike="noStrike">
              <a:solidFill>
                <a:srgbClr val="7F7F7F"/>
              </a:solidFill>
              <a:latin typeface="Rambla"/>
              <a:ea typeface="Rambla"/>
              <a:cs typeface="Rambla"/>
              <a:sym typeface="Rambla"/>
            </a:endParaRPr>
          </a:p>
        </p:txBody>
      </p:sp>
      <p:sp>
        <p:nvSpPr>
          <p:cNvPr id="110" name="Shape 110"/>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11" name="Shape 111"/>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12" name="Shape 112"/>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idx="1" type="body"/>
          </p:nvPr>
        </p:nvSpPr>
        <p:spPr>
          <a:xfrm rot="5400000">
            <a:off x="1828800" y="-1295400"/>
            <a:ext cx="54864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24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40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БРОЙНИ СИСТЕМИ, ПРЕОБРАЗУВАНЕ</a:t>
            </a:r>
          </a:p>
          <a:p>
            <a:pPr indent="-342900" lvl="0" marL="342900" marR="0" rtl="0" algn="ctr">
              <a:lnSpc>
                <a:spcPct val="80000"/>
              </a:lnSpc>
              <a:spcBef>
                <a:spcPts val="320"/>
              </a:spcBef>
              <a:spcAft>
                <a:spcPts val="0"/>
              </a:spcAft>
              <a:buClr>
                <a:srgbClr val="7F7F7F"/>
              </a:buClr>
              <a:buSzPct val="25000"/>
              <a:buFont typeface="Arial"/>
              <a:buNone/>
            </a:pPr>
            <a:r>
              <a:t/>
            </a:r>
            <a:endParaRPr b="1" i="0" sz="1600" u="none" cap="none" strike="noStrike">
              <a:solidFill>
                <a:srgbClr val="7F7F7F"/>
              </a:solidFill>
              <a:latin typeface="Rambla"/>
              <a:ea typeface="Rambla"/>
              <a:cs typeface="Rambla"/>
              <a:sym typeface="Rambla"/>
            </a:endParaRPr>
          </a:p>
          <a:p>
            <a:pPr indent="-342900" lvl="0" marL="342900" marR="0" rtl="0" algn="l">
              <a:lnSpc>
                <a:spcPct val="80000"/>
              </a:lnSpc>
              <a:spcBef>
                <a:spcPts val="120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Преобразуване на число от десетичен в двоичен код:</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Чрез делене на 2 - получават се частно и остатък, който се отделя. Остатъците (0 или 1) формират в обратен ред двоичния еквивалент.</a:t>
            </a:r>
          </a:p>
          <a:p>
            <a:pPr indent="-342900" lvl="0" marL="342900" marR="0" rtl="0" algn="l">
              <a:lnSpc>
                <a:spcPct val="80000"/>
              </a:lnSpc>
              <a:spcBef>
                <a:spcPts val="12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a:t>
            </a:r>
            <a:r>
              <a:rPr b="1" i="0" lang="en-US" sz="1600" u="sng" cap="none" strike="noStrike">
                <a:solidFill>
                  <a:schemeClr val="dk1"/>
                </a:solidFill>
                <a:latin typeface="Rambla"/>
                <a:ea typeface="Rambla"/>
                <a:cs typeface="Rambla"/>
                <a:sym typeface="Rambla"/>
              </a:rPr>
              <a:t>148</a:t>
            </a:r>
            <a:r>
              <a:rPr b="0" i="0" lang="en-US" sz="1600" u="none" cap="none" strike="noStrike">
                <a:solidFill>
                  <a:schemeClr val="dk1"/>
                </a:solidFill>
                <a:latin typeface="Rambla"/>
                <a:ea typeface="Rambla"/>
                <a:cs typeface="Rambla"/>
                <a:sym typeface="Rambla"/>
              </a:rPr>
              <a:t>:2=74 → остатък 0;</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74:2=37   → остатък 0;</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37:2=18   → остатък 1;</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18:2=9     → остатък 0;</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9:2=4       → остатък 1;</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4:2=2       → остатък 0;</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2:2=1       → остатък 0;</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1:2=0       → остатък 1;</a:t>
            </a:r>
          </a:p>
          <a:p>
            <a:pPr indent="-342900" lvl="0" marL="342900" marR="0" rtl="0" algn="l">
              <a:lnSpc>
                <a:spcPct val="80000"/>
              </a:lnSpc>
              <a:spcBef>
                <a:spcPts val="320"/>
              </a:spcBef>
              <a:spcAft>
                <a:spcPts val="0"/>
              </a:spcAft>
              <a:buClr>
                <a:srgbClr val="7F7F7F"/>
              </a:buClr>
              <a:buSzPct val="25000"/>
              <a:buFont typeface="Arial"/>
              <a:buNone/>
            </a:pPr>
            <a:r>
              <a:t/>
            </a:r>
            <a:endParaRPr b="0" i="0" sz="1600" u="none" cap="none" strike="noStrike">
              <a:solidFill>
                <a:schemeClr val="dk1"/>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т.е. 148</a:t>
            </a:r>
            <a:r>
              <a:rPr b="0" baseline="-25000" i="0" lang="en-US" sz="1600" u="none" cap="none" strike="noStrike">
                <a:solidFill>
                  <a:schemeClr val="dk1"/>
                </a:solidFill>
                <a:latin typeface="Rambla"/>
                <a:ea typeface="Rambla"/>
                <a:cs typeface="Rambla"/>
                <a:sym typeface="Rambla"/>
              </a:rPr>
              <a:t>(10)</a:t>
            </a:r>
            <a:r>
              <a:rPr b="0" i="0" lang="en-US" sz="1600" u="none" cap="none" strike="noStrike">
                <a:solidFill>
                  <a:schemeClr val="dk1"/>
                </a:solidFill>
                <a:latin typeface="Rambla"/>
                <a:ea typeface="Rambla"/>
                <a:cs typeface="Rambla"/>
                <a:sym typeface="Rambla"/>
              </a:rPr>
              <a:t> = 10010100</a:t>
            </a:r>
            <a:r>
              <a:rPr b="0" baseline="-25000" i="0" lang="en-US" sz="1600" u="none" cap="none" strike="noStrike">
                <a:solidFill>
                  <a:schemeClr val="dk1"/>
                </a:solidFill>
                <a:latin typeface="Rambla"/>
                <a:ea typeface="Rambla"/>
                <a:cs typeface="Rambla"/>
                <a:sym typeface="Rambla"/>
              </a:rPr>
              <a:t> (2)</a:t>
            </a:r>
          </a:p>
          <a:p>
            <a:pPr indent="-342900" lvl="0" marL="342900" marR="0" rtl="0" algn="l">
              <a:lnSpc>
                <a:spcPct val="80000"/>
              </a:lnSpc>
              <a:spcBef>
                <a:spcPts val="320"/>
              </a:spcBef>
              <a:spcAft>
                <a:spcPts val="0"/>
              </a:spcAft>
              <a:buClr>
                <a:srgbClr val="7F7F7F"/>
              </a:buClr>
              <a:buSzPct val="100000"/>
              <a:buFont typeface="Noto Sans Symbols"/>
              <a:buNone/>
            </a:pPr>
            <a:r>
              <a:t/>
            </a:r>
            <a:endParaRPr b="1" i="0" sz="1600" u="none" cap="none" strike="noStrike">
              <a:solidFill>
                <a:schemeClr val="dk1"/>
              </a:solidFill>
              <a:latin typeface="Rambla"/>
              <a:ea typeface="Rambla"/>
              <a:cs typeface="Rambla"/>
              <a:sym typeface="Rambla"/>
            </a:endParaRPr>
          </a:p>
          <a:p>
            <a:pPr indent="-342900" lvl="0" marL="342900" marR="0" rtl="0" algn="l">
              <a:lnSpc>
                <a:spcPct val="80000"/>
              </a:lnSpc>
              <a:spcBef>
                <a:spcPts val="120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Преобразуване на число от двоичен в десетичен код:</a:t>
            </a:r>
          </a:p>
          <a:p>
            <a:pPr indent="-342900" lvl="0" marL="342900" marR="0" rtl="0" algn="l">
              <a:lnSpc>
                <a:spcPct val="80000"/>
              </a:lnSpc>
              <a:spcBef>
                <a:spcPts val="120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Чрез умножение на двоичните разряди със степените на 2</a:t>
            </a:r>
          </a:p>
          <a:p>
            <a:pPr indent="-342900" lvl="0" marL="342900" marR="0" rtl="0" algn="l">
              <a:lnSpc>
                <a:spcPct val="80000"/>
              </a:lnSpc>
              <a:spcBef>
                <a:spcPts val="320"/>
              </a:spcBef>
              <a:spcAft>
                <a:spcPts val="0"/>
              </a:spcAft>
              <a:buClr>
                <a:srgbClr val="7F7F7F"/>
              </a:buClr>
              <a:buSzPct val="100000"/>
              <a:buFont typeface="Noto Sans Symbols"/>
              <a:buNone/>
            </a:pPr>
            <a:r>
              <a:t/>
            </a:r>
            <a:endParaRPr b="1" i="0" sz="1600" u="none" cap="none" strike="noStrike">
              <a:solidFill>
                <a:schemeClr val="dk1"/>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10101101</a:t>
            </a:r>
            <a:r>
              <a:rPr b="0" baseline="-25000" i="0" lang="en-US" sz="1600" u="none" cap="none" strike="noStrike">
                <a:solidFill>
                  <a:schemeClr val="dk1"/>
                </a:solidFill>
                <a:latin typeface="Rambla"/>
                <a:ea typeface="Rambla"/>
                <a:cs typeface="Rambla"/>
                <a:sym typeface="Rambla"/>
              </a:rPr>
              <a:t>2 </a:t>
            </a:r>
            <a:r>
              <a:rPr b="0" i="0" lang="en-US" sz="1600" u="none" cap="none" strike="noStrike">
                <a:solidFill>
                  <a:schemeClr val="dk1"/>
                </a:solidFill>
                <a:latin typeface="Rambla"/>
                <a:ea typeface="Rambla"/>
                <a:cs typeface="Rambla"/>
                <a:sym typeface="Rambla"/>
              </a:rPr>
              <a:t>= 1.2</a:t>
            </a:r>
            <a:r>
              <a:rPr b="0" baseline="30000" i="0" lang="en-US" sz="1600" u="none" cap="none" strike="noStrike">
                <a:solidFill>
                  <a:schemeClr val="dk1"/>
                </a:solidFill>
                <a:latin typeface="Rambla"/>
                <a:ea typeface="Rambla"/>
                <a:cs typeface="Rambla"/>
                <a:sym typeface="Rambla"/>
              </a:rPr>
              <a:t>7</a:t>
            </a:r>
            <a:r>
              <a:rPr b="0" i="0" lang="en-US" sz="1600" u="none" cap="none" strike="noStrike">
                <a:solidFill>
                  <a:schemeClr val="dk1"/>
                </a:solidFill>
                <a:latin typeface="Rambla"/>
                <a:ea typeface="Rambla"/>
                <a:cs typeface="Rambla"/>
                <a:sym typeface="Rambla"/>
              </a:rPr>
              <a:t>+0.2</a:t>
            </a:r>
            <a:r>
              <a:rPr b="0" baseline="30000" i="0" lang="en-US" sz="1600" u="none" cap="none" strike="noStrike">
                <a:solidFill>
                  <a:schemeClr val="dk1"/>
                </a:solidFill>
                <a:latin typeface="Rambla"/>
                <a:ea typeface="Rambla"/>
                <a:cs typeface="Rambla"/>
                <a:sym typeface="Rambla"/>
              </a:rPr>
              <a:t>6</a:t>
            </a:r>
            <a:r>
              <a:rPr b="0" i="0" lang="en-US" sz="1600" u="none" cap="none" strike="noStrike">
                <a:solidFill>
                  <a:schemeClr val="dk1"/>
                </a:solidFill>
                <a:latin typeface="Rambla"/>
                <a:ea typeface="Rambla"/>
                <a:cs typeface="Rambla"/>
                <a:sym typeface="Rambla"/>
              </a:rPr>
              <a:t>+1.2</a:t>
            </a:r>
            <a:r>
              <a:rPr b="0" baseline="30000" i="0" lang="en-US" sz="1600" u="none" cap="none" strike="noStrike">
                <a:solidFill>
                  <a:schemeClr val="dk1"/>
                </a:solidFill>
                <a:latin typeface="Rambla"/>
                <a:ea typeface="Rambla"/>
                <a:cs typeface="Rambla"/>
                <a:sym typeface="Rambla"/>
              </a:rPr>
              <a:t>5</a:t>
            </a:r>
            <a:r>
              <a:rPr b="0" i="0" lang="en-US" sz="1600" u="none" cap="none" strike="noStrike">
                <a:solidFill>
                  <a:schemeClr val="dk1"/>
                </a:solidFill>
                <a:latin typeface="Rambla"/>
                <a:ea typeface="Rambla"/>
                <a:cs typeface="Rambla"/>
                <a:sym typeface="Rambla"/>
              </a:rPr>
              <a:t>+0.2</a:t>
            </a:r>
            <a:r>
              <a:rPr b="0" baseline="30000" i="0" lang="en-US" sz="1600" u="none" cap="none" strike="noStrike">
                <a:solidFill>
                  <a:schemeClr val="dk1"/>
                </a:solidFill>
                <a:latin typeface="Rambla"/>
                <a:ea typeface="Rambla"/>
                <a:cs typeface="Rambla"/>
                <a:sym typeface="Rambla"/>
              </a:rPr>
              <a:t>4</a:t>
            </a:r>
            <a:r>
              <a:rPr b="0" i="0" lang="en-US" sz="1600" u="none" cap="none" strike="noStrike">
                <a:solidFill>
                  <a:schemeClr val="dk1"/>
                </a:solidFill>
                <a:latin typeface="Rambla"/>
                <a:ea typeface="Rambla"/>
                <a:cs typeface="Rambla"/>
                <a:sym typeface="Rambla"/>
              </a:rPr>
              <a:t>+1.2</a:t>
            </a:r>
            <a:r>
              <a:rPr b="0" baseline="30000" i="0" lang="en-US" sz="1600" u="none" cap="none" strike="noStrike">
                <a:solidFill>
                  <a:schemeClr val="dk1"/>
                </a:solidFill>
                <a:latin typeface="Rambla"/>
                <a:ea typeface="Rambla"/>
                <a:cs typeface="Rambla"/>
                <a:sym typeface="Rambla"/>
              </a:rPr>
              <a:t>3</a:t>
            </a:r>
            <a:r>
              <a:rPr b="0" i="0" lang="en-US" sz="1600" u="none" cap="none" strike="noStrike">
                <a:solidFill>
                  <a:schemeClr val="dk1"/>
                </a:solidFill>
                <a:latin typeface="Rambla"/>
                <a:ea typeface="Rambla"/>
                <a:cs typeface="Rambla"/>
                <a:sym typeface="Rambla"/>
              </a:rPr>
              <a:t>+1.2</a:t>
            </a:r>
            <a:r>
              <a:rPr b="0" baseline="30000" i="0" lang="en-US" sz="1600" u="none" cap="none" strike="noStrike">
                <a:solidFill>
                  <a:schemeClr val="dk1"/>
                </a:solidFill>
                <a:latin typeface="Rambla"/>
                <a:ea typeface="Rambla"/>
                <a:cs typeface="Rambla"/>
                <a:sym typeface="Rambla"/>
              </a:rPr>
              <a:t>2</a:t>
            </a:r>
            <a:r>
              <a:rPr b="0" i="0" lang="en-US" sz="1600" u="none" cap="none" strike="noStrike">
                <a:solidFill>
                  <a:schemeClr val="dk1"/>
                </a:solidFill>
                <a:latin typeface="Rambla"/>
                <a:ea typeface="Rambla"/>
                <a:cs typeface="Rambla"/>
                <a:sym typeface="Rambla"/>
              </a:rPr>
              <a:t>+0.2</a:t>
            </a:r>
            <a:r>
              <a:rPr b="0" baseline="30000" i="0" lang="en-US" sz="1600" u="none" cap="none" strike="noStrike">
                <a:solidFill>
                  <a:schemeClr val="dk1"/>
                </a:solidFill>
                <a:latin typeface="Rambla"/>
                <a:ea typeface="Rambla"/>
                <a:cs typeface="Rambla"/>
                <a:sym typeface="Rambla"/>
              </a:rPr>
              <a:t>1</a:t>
            </a:r>
            <a:r>
              <a:rPr b="0" i="0" lang="en-US" sz="1600" u="none" cap="none" strike="noStrike">
                <a:solidFill>
                  <a:schemeClr val="dk1"/>
                </a:solidFill>
                <a:latin typeface="Rambla"/>
                <a:ea typeface="Rambla"/>
                <a:cs typeface="Rambla"/>
                <a:sym typeface="Rambla"/>
              </a:rPr>
              <a:t>+1.2</a:t>
            </a:r>
            <a:r>
              <a:rPr b="0" baseline="30000" i="0" lang="en-US" sz="1600" u="none" cap="none" strike="noStrike">
                <a:solidFill>
                  <a:schemeClr val="dk1"/>
                </a:solidFill>
                <a:latin typeface="Rambla"/>
                <a:ea typeface="Rambla"/>
                <a:cs typeface="Rambla"/>
                <a:sym typeface="Rambla"/>
              </a:rPr>
              <a:t>0</a:t>
            </a:r>
            <a:r>
              <a:rPr b="0" i="0" lang="en-US" sz="1600" u="none" cap="none" strike="noStrike">
                <a:solidFill>
                  <a:schemeClr val="dk1"/>
                </a:solidFill>
                <a:latin typeface="Rambla"/>
                <a:ea typeface="Rambla"/>
                <a:cs typeface="Rambla"/>
                <a:sym typeface="Rambla"/>
              </a:rPr>
              <a:t>= 128+32+8+4+1=173</a:t>
            </a:r>
          </a:p>
          <a:p>
            <a:pPr indent="-342900" lvl="0" marL="342900" marR="0" rtl="0" algn="l">
              <a:lnSpc>
                <a:spcPct val="80000"/>
              </a:lnSpc>
              <a:spcBef>
                <a:spcPts val="320"/>
              </a:spcBef>
              <a:spcAft>
                <a:spcPts val="0"/>
              </a:spcAft>
              <a:buClr>
                <a:srgbClr val="7F7F7F"/>
              </a:buClr>
              <a:buSzPct val="25000"/>
              <a:buFont typeface="Arial"/>
              <a:buNone/>
            </a:pPr>
            <a:r>
              <a:t/>
            </a:r>
            <a:endParaRPr b="0" i="0" sz="1600" u="none" cap="none" strike="noStrike">
              <a:solidFill>
                <a:srgbClr val="7F7F7F"/>
              </a:solidFill>
              <a:latin typeface="Rambla"/>
              <a:ea typeface="Rambla"/>
              <a:cs typeface="Rambla"/>
              <a:sym typeface="Rambla"/>
            </a:endParaRPr>
          </a:p>
          <a:p>
            <a:pPr indent="-342900" lvl="0" marL="342900" marR="0" rtl="0" algn="l">
              <a:lnSpc>
                <a:spcPct val="80000"/>
              </a:lnSpc>
              <a:spcBef>
                <a:spcPts val="24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l">
              <a:spcBef>
                <a:spcPts val="240"/>
              </a:spcBef>
              <a:spcAft>
                <a:spcPts val="0"/>
              </a:spcAft>
              <a:buClr>
                <a:srgbClr val="7F7F7F"/>
              </a:buClr>
              <a:buSzPct val="100000"/>
              <a:buFont typeface="Arial"/>
              <a:buNone/>
            </a:pPr>
            <a:r>
              <a:t/>
            </a:r>
            <a:endParaRPr b="1" i="0" sz="1200" u="none" cap="none" strike="noStrike">
              <a:solidFill>
                <a:srgbClr val="7F7F7F"/>
              </a:solidFill>
              <a:latin typeface="Century Gothic"/>
              <a:ea typeface="Century Gothic"/>
              <a:cs typeface="Century Gothic"/>
              <a:sym typeface="Century Gothic"/>
            </a:endParaRPr>
          </a:p>
        </p:txBody>
      </p:sp>
      <p:sp>
        <p:nvSpPr>
          <p:cNvPr id="381" name="Shape 38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82" name="Shape 38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83" name="Shape 38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idx="1" type="body"/>
          </p:nvPr>
        </p:nvSpPr>
        <p:spPr>
          <a:xfrm rot="5400000">
            <a:off x="1676400" y="-914400"/>
            <a:ext cx="5943600" cy="8686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7F7F7F"/>
              </a:buClr>
              <a:buSzPct val="25000"/>
              <a:buFont typeface="Arial"/>
              <a:buNone/>
            </a:pPr>
            <a:r>
              <a:t/>
            </a:r>
            <a:endParaRPr b="1" i="0" sz="2000" u="none" cap="none" strike="noStrike">
              <a:solidFill>
                <a:srgbClr val="7F7F7F"/>
              </a:solidFill>
              <a:latin typeface="Century Gothic"/>
              <a:ea typeface="Century Gothic"/>
              <a:cs typeface="Century Gothic"/>
              <a:sym typeface="Century Gothic"/>
            </a:endParaRPr>
          </a:p>
          <a:p>
            <a:pPr indent="-342900" lvl="0" marL="34290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ПРЕДСТАВЯНЕ НА ДАННИТЕ В КС</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a:t>
            </a:r>
            <a:r>
              <a:rPr b="0" i="0" lang="en-US" sz="2000" u="sng" cap="none" strike="noStrike">
                <a:solidFill>
                  <a:schemeClr val="dk1"/>
                </a:solidFill>
                <a:latin typeface="Rambla"/>
                <a:ea typeface="Rambla"/>
                <a:cs typeface="Rambla"/>
                <a:sym typeface="Rambla"/>
              </a:rPr>
              <a:t>Брой линии	      Комбинации	Наименование</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1		    2   2</a:t>
            </a:r>
            <a:r>
              <a:rPr b="0" baseline="30000" i="0" lang="en-US" sz="2000" u="none" cap="none" strike="noStrike">
                <a:solidFill>
                  <a:schemeClr val="dk1"/>
                </a:solidFill>
                <a:latin typeface="Rambla"/>
                <a:ea typeface="Rambla"/>
                <a:cs typeface="Rambla"/>
                <a:sym typeface="Rambla"/>
              </a:rPr>
              <a:t>1</a:t>
            </a:r>
            <a:r>
              <a:rPr b="0" i="0" lang="en-US" sz="2000" u="none" cap="none" strike="noStrike">
                <a:solidFill>
                  <a:schemeClr val="dk1"/>
                </a:solidFill>
                <a:latin typeface="Rambla"/>
                <a:ea typeface="Rambla"/>
                <a:cs typeface="Rambla"/>
                <a:sym typeface="Rambla"/>
              </a:rPr>
              <a:t>	Бит (Bit, Binary digit)</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4	               16   2</a:t>
            </a:r>
            <a:r>
              <a:rPr b="0" baseline="30000" i="0" lang="en-US" sz="2000" u="none" cap="none" strike="noStrike">
                <a:solidFill>
                  <a:schemeClr val="dk1"/>
                </a:solidFill>
                <a:latin typeface="Rambla"/>
                <a:ea typeface="Rambla"/>
                <a:cs typeface="Rambla"/>
                <a:sym typeface="Rambla"/>
              </a:rPr>
              <a:t>4</a:t>
            </a:r>
            <a:r>
              <a:rPr b="0" i="0" lang="en-US" sz="2000" u="none" cap="none" strike="noStrike">
                <a:solidFill>
                  <a:schemeClr val="dk1"/>
                </a:solidFill>
                <a:latin typeface="Rambla"/>
                <a:ea typeface="Rambla"/>
                <a:cs typeface="Rambla"/>
                <a:sym typeface="Rambla"/>
              </a:rPr>
              <a:t>	Полубайт (Nybble) </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8	             256   2</a:t>
            </a:r>
            <a:r>
              <a:rPr b="0" baseline="30000" i="0" lang="en-US" sz="2000" u="none" cap="none" strike="noStrike">
                <a:solidFill>
                  <a:schemeClr val="dk1"/>
                </a:solidFill>
                <a:latin typeface="Rambla"/>
                <a:ea typeface="Rambla"/>
                <a:cs typeface="Rambla"/>
                <a:sym typeface="Rambla"/>
              </a:rPr>
              <a:t>8 </a:t>
            </a:r>
            <a:r>
              <a:rPr b="0" i="0" lang="en-US" sz="2000" u="none" cap="none" strike="noStrike">
                <a:solidFill>
                  <a:schemeClr val="dk1"/>
                </a:solidFill>
                <a:latin typeface="Rambla"/>
                <a:ea typeface="Rambla"/>
                <a:cs typeface="Rambla"/>
                <a:sym typeface="Rambla"/>
              </a:rPr>
              <a:t>	Байт (Byte)</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10	           1024   2</a:t>
            </a:r>
            <a:r>
              <a:rPr b="0" baseline="30000" i="0" lang="en-US" sz="2000" u="none" cap="none" strike="noStrike">
                <a:solidFill>
                  <a:schemeClr val="dk1"/>
                </a:solidFill>
                <a:latin typeface="Rambla"/>
                <a:ea typeface="Rambla"/>
                <a:cs typeface="Rambla"/>
                <a:sym typeface="Rambla"/>
              </a:rPr>
              <a:t>10</a:t>
            </a:r>
            <a:r>
              <a:rPr b="0" i="0" lang="en-US" sz="2000" u="none" cap="none" strike="noStrike">
                <a:solidFill>
                  <a:schemeClr val="dk1"/>
                </a:solidFill>
                <a:latin typeface="Rambla"/>
                <a:ea typeface="Rambla"/>
                <a:cs typeface="Rambla"/>
                <a:sym typeface="Rambla"/>
              </a:rPr>
              <a:t>	Кило (Kilo)</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16	         65536   2</a:t>
            </a:r>
            <a:r>
              <a:rPr b="0" baseline="30000" i="0" lang="en-US" sz="2000" u="none" cap="none" strike="noStrike">
                <a:solidFill>
                  <a:schemeClr val="dk1"/>
                </a:solidFill>
                <a:latin typeface="Rambla"/>
                <a:ea typeface="Rambla"/>
                <a:cs typeface="Rambla"/>
                <a:sym typeface="Rambla"/>
              </a:rPr>
              <a:t>16</a:t>
            </a:r>
            <a:r>
              <a:rPr b="0" i="0" lang="en-US" sz="2000" u="none" cap="none" strike="noStrike">
                <a:solidFill>
                  <a:schemeClr val="dk1"/>
                </a:solidFill>
                <a:latin typeface="Rambla"/>
                <a:ea typeface="Rambla"/>
                <a:cs typeface="Rambla"/>
                <a:sym typeface="Rambla"/>
              </a:rPr>
              <a:t>	Дума (Word)</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20	     1048576   2</a:t>
            </a:r>
            <a:r>
              <a:rPr b="0" baseline="30000" i="0" lang="en-US" sz="2000" u="none" cap="none" strike="noStrike">
                <a:solidFill>
                  <a:schemeClr val="dk1"/>
                </a:solidFill>
                <a:latin typeface="Rambla"/>
                <a:ea typeface="Rambla"/>
                <a:cs typeface="Rambla"/>
                <a:sym typeface="Rambla"/>
              </a:rPr>
              <a:t>20</a:t>
            </a:r>
            <a:r>
              <a:rPr b="0" i="0" lang="en-US" sz="2000" u="none" cap="none" strike="noStrike">
                <a:solidFill>
                  <a:schemeClr val="dk1"/>
                </a:solidFill>
                <a:latin typeface="Rambla"/>
                <a:ea typeface="Rambla"/>
                <a:cs typeface="Rambla"/>
                <a:sym typeface="Rambla"/>
              </a:rPr>
              <a:t>	Мега (Mega)</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30	1073741824  2</a:t>
            </a:r>
            <a:r>
              <a:rPr b="0" baseline="30000" i="0" lang="en-US" sz="2000" u="none" cap="none" strike="noStrike">
                <a:solidFill>
                  <a:schemeClr val="dk1"/>
                </a:solidFill>
                <a:latin typeface="Rambla"/>
                <a:ea typeface="Rambla"/>
                <a:cs typeface="Rambla"/>
                <a:sym typeface="Rambla"/>
              </a:rPr>
              <a:t>30</a:t>
            </a:r>
            <a:r>
              <a:rPr b="0" i="0" lang="en-US" sz="2000" u="none" cap="none" strike="noStrike">
                <a:solidFill>
                  <a:schemeClr val="dk1"/>
                </a:solidFill>
                <a:latin typeface="Rambla"/>
                <a:ea typeface="Rambla"/>
                <a:cs typeface="Rambla"/>
                <a:sym typeface="Rambla"/>
              </a:rPr>
              <a:t>	Гига (Giga)</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32	4294967296  2</a:t>
            </a:r>
            <a:r>
              <a:rPr b="0" baseline="30000" i="0" lang="en-US" sz="2000" u="none" cap="none" strike="noStrike">
                <a:solidFill>
                  <a:schemeClr val="dk1"/>
                </a:solidFill>
                <a:latin typeface="Rambla"/>
                <a:ea typeface="Rambla"/>
                <a:cs typeface="Rambla"/>
                <a:sym typeface="Rambla"/>
              </a:rPr>
              <a:t>32</a:t>
            </a:r>
            <a:r>
              <a:rPr b="0" i="0" lang="en-US" sz="2000" u="none" cap="none" strike="noStrike">
                <a:solidFill>
                  <a:schemeClr val="dk1"/>
                </a:solidFill>
                <a:latin typeface="Rambla"/>
                <a:ea typeface="Rambla"/>
                <a:cs typeface="Rambla"/>
                <a:sym typeface="Rambla"/>
              </a:rPr>
              <a:t>	Дълга дума (Long Word)</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40      1099511627776  2</a:t>
            </a:r>
            <a:r>
              <a:rPr b="0" baseline="30000" i="0" lang="en-US" sz="2000" u="none" cap="none" strike="noStrike">
                <a:solidFill>
                  <a:schemeClr val="dk1"/>
                </a:solidFill>
                <a:latin typeface="Rambla"/>
                <a:ea typeface="Rambla"/>
                <a:cs typeface="Rambla"/>
                <a:sym typeface="Rambla"/>
              </a:rPr>
              <a:t>40</a:t>
            </a:r>
            <a:r>
              <a:rPr b="0" i="0" lang="en-US" sz="2000" u="none" cap="none" strike="noStrike">
                <a:solidFill>
                  <a:schemeClr val="dk1"/>
                </a:solidFill>
                <a:latin typeface="Rambla"/>
                <a:ea typeface="Rambla"/>
                <a:cs typeface="Rambla"/>
                <a:sym typeface="Rambla"/>
              </a:rPr>
              <a:t> 	Терабайт (Terra Byte)=1000GB</a:t>
            </a:r>
          </a:p>
          <a:p>
            <a:pPr indent="-342900" lvl="0" marL="3429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64  </a:t>
            </a:r>
            <a:r>
              <a:rPr b="0" i="0" lang="en-US" sz="1400" u="none" cap="none" strike="noStrike">
                <a:solidFill>
                  <a:schemeClr val="dk1"/>
                </a:solidFill>
                <a:latin typeface="Rambla"/>
                <a:ea typeface="Rambla"/>
                <a:cs typeface="Rambla"/>
                <a:sym typeface="Rambla"/>
              </a:rPr>
              <a:t>18446744073709551616  </a:t>
            </a:r>
            <a:r>
              <a:rPr b="0" i="0" lang="en-US" sz="2000" u="none" cap="none" strike="noStrike">
                <a:solidFill>
                  <a:schemeClr val="dk1"/>
                </a:solidFill>
                <a:latin typeface="Rambla"/>
                <a:ea typeface="Rambla"/>
                <a:cs typeface="Rambla"/>
                <a:sym typeface="Rambla"/>
              </a:rPr>
              <a:t>  2</a:t>
            </a:r>
            <a:r>
              <a:rPr b="0" baseline="30000" i="0" lang="en-US" sz="2000" u="none" cap="none" strike="noStrike">
                <a:solidFill>
                  <a:schemeClr val="dk1"/>
                </a:solidFill>
                <a:latin typeface="Rambla"/>
                <a:ea typeface="Rambla"/>
                <a:cs typeface="Rambla"/>
                <a:sym typeface="Rambla"/>
              </a:rPr>
              <a:t>64	</a:t>
            </a:r>
            <a:r>
              <a:rPr b="0" i="0" lang="en-US" sz="2000" u="none" cap="none" strike="noStrike">
                <a:solidFill>
                  <a:schemeClr val="dk1"/>
                </a:solidFill>
                <a:latin typeface="Rambla"/>
                <a:ea typeface="Rambla"/>
                <a:cs typeface="Rambla"/>
                <a:sym typeface="Rambla"/>
              </a:rPr>
              <a:t>Exbibyte</a:t>
            </a:r>
          </a:p>
          <a:p>
            <a:pPr indent="-342900" lvl="0" marL="342900" marR="0" rtl="0" algn="l">
              <a:lnSpc>
                <a:spcPct val="100000"/>
              </a:lnSpc>
              <a:spcBef>
                <a:spcPts val="1200"/>
              </a:spcBef>
              <a:spcAft>
                <a:spcPts val="0"/>
              </a:spcAft>
              <a:buClr>
                <a:schemeClr val="dk1"/>
              </a:buClr>
              <a:buSzPct val="25000"/>
              <a:buFont typeface="Arial"/>
              <a:buNone/>
            </a:pPr>
            <a:r>
              <a:rPr b="0" i="0" lang="en-US" sz="2000" u="none" cap="none" strike="noStrike">
                <a:solidFill>
                  <a:schemeClr val="dk1"/>
                </a:solidFill>
                <a:latin typeface="Rambla"/>
                <a:ea typeface="Rambla"/>
                <a:cs typeface="Rambla"/>
                <a:sym typeface="Rambla"/>
              </a:rPr>
              <a:t>	Най-често използвана дължина (Разрядност) на представяне на данните в КС: 4, 8, 16, 32, 64 </a:t>
            </a:r>
          </a:p>
          <a:p>
            <a:pPr indent="-342900" lvl="0" marL="342900" marR="0" rtl="0" algn="l">
              <a:spcBef>
                <a:spcPts val="400"/>
              </a:spcBef>
              <a:spcAft>
                <a:spcPts val="0"/>
              </a:spcAft>
              <a:buClr>
                <a:srgbClr val="7F7F7F"/>
              </a:buClr>
              <a:buSzPct val="100000"/>
              <a:buFont typeface="Arial"/>
              <a:buNone/>
            </a:pPr>
            <a:r>
              <a:t/>
            </a:r>
            <a:endParaRPr b="0" i="0" sz="2000" u="none" cap="none" strike="noStrike">
              <a:solidFill>
                <a:schemeClr val="dk1"/>
              </a:solidFill>
              <a:latin typeface="Rambla"/>
              <a:ea typeface="Rambla"/>
              <a:cs typeface="Rambla"/>
              <a:sym typeface="Rambla"/>
            </a:endParaRPr>
          </a:p>
        </p:txBody>
      </p:sp>
      <p:sp>
        <p:nvSpPr>
          <p:cNvPr id="389" name="Shape 38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90" name="Shape 39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91" name="Shape 39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idx="1" type="body"/>
          </p:nvPr>
        </p:nvSpPr>
        <p:spPr>
          <a:xfrm rot="5400000">
            <a:off x="4267200" y="-3581400"/>
            <a:ext cx="7620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360"/>
              </a:spcBef>
              <a:spcAft>
                <a:spcPts val="0"/>
              </a:spcAft>
              <a:buClr>
                <a:schemeClr val="dk1"/>
              </a:buClr>
              <a:buSzPct val="25000"/>
              <a:buFont typeface="Arial"/>
              <a:buNone/>
            </a:pPr>
            <a:r>
              <a:rPr b="1" i="0" lang="en-US" sz="1800" u="none" cap="none" strike="noStrike">
                <a:solidFill>
                  <a:schemeClr val="dk1"/>
                </a:solidFill>
                <a:latin typeface="Rambla"/>
                <a:ea typeface="Rambla"/>
                <a:cs typeface="Rambla"/>
                <a:sym typeface="Rambla"/>
              </a:rPr>
              <a:t>БРОЙНИ СИСТЕМИ ЗА ПРЕДСТАВЯНЕ НА ДАННИТЕ В КС</a:t>
            </a:r>
          </a:p>
          <a:p>
            <a:pPr indent="-342900" lvl="0" marL="342900" marR="0" rtl="0" algn="ctr">
              <a:lnSpc>
                <a:spcPct val="80000"/>
              </a:lnSpc>
              <a:spcBef>
                <a:spcPts val="24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l">
              <a:spcBef>
                <a:spcPts val="240"/>
              </a:spcBef>
              <a:spcAft>
                <a:spcPts val="0"/>
              </a:spcAft>
              <a:buClr>
                <a:srgbClr val="7F7F7F"/>
              </a:buClr>
              <a:buSzPct val="100000"/>
              <a:buFont typeface="Arial"/>
              <a:buNone/>
            </a:pPr>
            <a:r>
              <a:t/>
            </a:r>
            <a:endParaRPr b="1" i="0" sz="1200" u="none" cap="none" strike="noStrike">
              <a:solidFill>
                <a:srgbClr val="7F7F7F"/>
              </a:solidFill>
              <a:latin typeface="Century Gothic"/>
              <a:ea typeface="Century Gothic"/>
              <a:cs typeface="Century Gothic"/>
              <a:sym typeface="Century Gothic"/>
            </a:endParaRPr>
          </a:p>
        </p:txBody>
      </p:sp>
      <p:sp>
        <p:nvSpPr>
          <p:cNvPr id="397" name="Shape 397"/>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SzPct val="25000"/>
              <a:buFont typeface="Arial"/>
              <a:buNone/>
            </a:pPr>
            <a:r>
              <a:rPr b="0" i="1" lang="en-US" sz="1200" u="none">
                <a:solidFill>
                  <a:schemeClr val="dk2"/>
                </a:solidFill>
                <a:latin typeface="Arial"/>
                <a:ea typeface="Arial"/>
                <a:cs typeface="Arial"/>
                <a:sym typeface="Arial"/>
              </a:rPr>
              <a:t>.</a:t>
            </a: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graphicFrame>
        <p:nvGraphicFramePr>
          <p:cNvPr id="398" name="Shape 398"/>
          <p:cNvGraphicFramePr/>
          <p:nvPr/>
        </p:nvGraphicFramePr>
        <p:xfrm>
          <a:off x="609600" y="1066800"/>
          <a:ext cx="3000000" cy="3000000"/>
        </p:xfrm>
        <a:graphic>
          <a:graphicData uri="http://schemas.openxmlformats.org/drawingml/2006/table">
            <a:tbl>
              <a:tblPr>
                <a:noFill/>
                <a:tableStyleId>{2B1BE677-BEC5-4F45-95A8-A36F16CB43A0}</a:tableStyleId>
              </a:tblPr>
              <a:tblGrid>
                <a:gridCol w="1371600"/>
                <a:gridCol w="1524000"/>
                <a:gridCol w="1676400"/>
                <a:gridCol w="1524000"/>
                <a:gridCol w="1828800"/>
              </a:tblGrid>
              <a:tr h="560375">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Десетична</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B0F0"/>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Двоична (бинарна)</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4ADA0"/>
                    </a:solidFill>
                  </a:tcPr>
                </a:tc>
                <a:tc>
                  <a:txBody>
                    <a:bodyPr>
                      <a:noAutofit/>
                    </a:bodyPr>
                    <a:lstStyle/>
                    <a:p>
                      <a:pPr indent="0" lvl="0" marL="0" marR="0" rtl="0" algn="l">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Шестнадесетична</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chemeClr val="accent1"/>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Осмична (октална)</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BCD (binary coded decimal) </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70C0"/>
                    </a:solidFill>
                  </a:tcPr>
                </a:tc>
              </a:tr>
              <a:tr h="4487850">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2</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3</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4</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5</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6</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7</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8</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9</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12</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13</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14</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15</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B0F0"/>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0000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0001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0010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0011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0100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0101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0110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0111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1111</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C4ADA0"/>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02</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03</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04</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05</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06</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07</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08</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09</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0A</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0B</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0C</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0D</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0E</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0F</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chemeClr val="accent1"/>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02</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03</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04</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05</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06</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07</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12</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13</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14</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15</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16</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17</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0111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1001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0001 0000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0001 0001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0001 0010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0001 0011</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0001 0100</a:t>
                      </a:r>
                    </a:p>
                    <a:p>
                      <a:pPr indent="0" lvl="0" marL="0" marR="0" rtl="0" algn="ctr">
                        <a:lnSpc>
                          <a:spcPct val="115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0001 0101</a:t>
                      </a:r>
                    </a:p>
                  </a:txBody>
                  <a:tcPr marT="0" marB="0"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70C0"/>
                    </a:solidFill>
                  </a:tcPr>
                </a:tc>
              </a:tr>
            </a:tbl>
          </a:graphicData>
        </a:graphic>
      </p:graphicFrame>
      <p:sp>
        <p:nvSpPr>
          <p:cNvPr id="399" name="Shape 39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00" name="Shape 40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01" name="Shape 40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idx="1" type="body"/>
          </p:nvPr>
        </p:nvSpPr>
        <p:spPr>
          <a:xfrm rot="5400000">
            <a:off x="1638300" y="-723900"/>
            <a:ext cx="60198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6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480"/>
              </a:spcBef>
              <a:spcAft>
                <a:spcPts val="0"/>
              </a:spcAft>
              <a:buClr>
                <a:schemeClr val="dk1"/>
              </a:buClr>
              <a:buSzPct val="25000"/>
              <a:buFont typeface="Arial"/>
              <a:buNone/>
            </a:pPr>
            <a:r>
              <a:rPr b="1" i="0" lang="en-US" sz="2400" u="none" cap="none" strike="noStrike">
                <a:solidFill>
                  <a:schemeClr val="dk1"/>
                </a:solidFill>
                <a:latin typeface="Rambla"/>
                <a:ea typeface="Rambla"/>
                <a:cs typeface="Rambla"/>
                <a:sym typeface="Rambla"/>
              </a:rPr>
              <a:t>ТИПОВЕ ИНФОРМАЦИЯ В КС</a:t>
            </a:r>
          </a:p>
          <a:p>
            <a:pPr indent="-342900" lvl="0" marL="342900" marR="0" rtl="0" algn="ctr">
              <a:lnSpc>
                <a:spcPct val="80000"/>
              </a:lnSpc>
              <a:spcBef>
                <a:spcPts val="160"/>
              </a:spcBef>
              <a:spcAft>
                <a:spcPts val="0"/>
              </a:spcAft>
              <a:buClr>
                <a:srgbClr val="7F7F7F"/>
              </a:buClr>
              <a:buSzPct val="25000"/>
              <a:buFont typeface="Arial"/>
              <a:buNone/>
            </a:pPr>
            <a:r>
              <a:t/>
            </a:r>
            <a:endParaRPr b="1" i="0" sz="800" u="none" cap="none" strike="noStrike">
              <a:solidFill>
                <a:schemeClr val="dk1"/>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Логическа – управляваща → 0,1</a:t>
            </a:r>
          </a:p>
          <a:p>
            <a:pPr indent="-342900" lvl="0" marL="342900" marR="0" rtl="0" algn="l">
              <a:lnSpc>
                <a:spcPct val="80000"/>
              </a:lnSpc>
              <a:spcBef>
                <a:spcPts val="240"/>
              </a:spcBef>
              <a:spcAft>
                <a:spcPts val="0"/>
              </a:spcAft>
              <a:buClr>
                <a:srgbClr val="7F7F7F"/>
              </a:buClr>
              <a:buSzPct val="100000"/>
              <a:buFont typeface="Noto Sans Symbols"/>
              <a:buNone/>
            </a:pPr>
            <a:r>
              <a:t/>
            </a:r>
            <a:endParaRPr b="1" i="0" sz="1200" u="none" cap="none" strike="noStrike">
              <a:solidFill>
                <a:schemeClr val="dk1"/>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Числова – запис в:	</a:t>
            </a:r>
          </a:p>
          <a:p>
            <a:pPr indent="-342900" lvl="0" marL="342900" marR="0" rtl="0" algn="l">
              <a:lnSpc>
                <a:spcPct val="80000"/>
              </a:lnSpc>
              <a:spcBef>
                <a:spcPts val="120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a:t>
            </a:r>
            <a:r>
              <a:rPr b="1" i="1" lang="en-US" sz="1600" u="none" cap="none" strike="noStrike">
                <a:solidFill>
                  <a:schemeClr val="dk1"/>
                </a:solidFill>
                <a:latin typeface="Rambla"/>
                <a:ea typeface="Rambla"/>
                <a:cs typeface="Rambla"/>
                <a:sym typeface="Rambla"/>
              </a:rPr>
              <a:t>Прав код</a:t>
            </a:r>
            <a:r>
              <a:rPr b="1" i="0" lang="en-US" sz="1600" u="none" cap="none" strike="noStrike">
                <a:solidFill>
                  <a:schemeClr val="dk1"/>
                </a:solidFill>
                <a:latin typeface="Rambla"/>
                <a:ea typeface="Rambla"/>
                <a:cs typeface="Rambla"/>
                <a:sym typeface="Rambla"/>
              </a:rPr>
              <a:t>:</a:t>
            </a:r>
            <a:r>
              <a:rPr b="0" i="0" lang="en-US" sz="1600" u="none" cap="none" strike="noStrike">
                <a:solidFill>
                  <a:schemeClr val="dk1"/>
                </a:solidFill>
                <a:latin typeface="Rambla"/>
                <a:ea typeface="Rambla"/>
                <a:cs typeface="Rambla"/>
                <a:sym typeface="Rambla"/>
              </a:rPr>
              <a:t> Само за положителни числа, като старшият бит е знаков 0, а в оставащите битове е записана двоичния код на числото:</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Примери: 3 в прав код като 4-битово число → 0,0011.</a:t>
            </a:r>
          </a:p>
          <a:p>
            <a:pPr indent="-342900" lvl="0" marL="342900" marR="0" rtl="0" algn="l">
              <a:lnSpc>
                <a:spcPct val="80000"/>
              </a:lnSpc>
              <a:spcBef>
                <a:spcPts val="32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a:t>
            </a:r>
            <a:r>
              <a:rPr b="1" i="1" lang="en-US" sz="1600" u="none" cap="none" strike="noStrike">
                <a:solidFill>
                  <a:schemeClr val="dk1"/>
                </a:solidFill>
                <a:latin typeface="Rambla"/>
                <a:ea typeface="Rambla"/>
                <a:cs typeface="Rambla"/>
                <a:sym typeface="Rambla"/>
              </a:rPr>
              <a:t>Обратен код:</a:t>
            </a:r>
            <a:r>
              <a:rPr b="0" i="1" lang="en-US" sz="1600" u="none" cap="none" strike="noStrike">
                <a:solidFill>
                  <a:schemeClr val="dk1"/>
                </a:solidFill>
                <a:latin typeface="Rambla"/>
                <a:ea typeface="Rambla"/>
                <a:cs typeface="Rambla"/>
                <a:sym typeface="Rambla"/>
              </a:rPr>
              <a:t> </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За положителни числа обратния код съвпада с правия код</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За отрицателни числа се получава се от правия код на числото чрез инвертиране (заместване на всички нули с единици и единиците с нули). 		</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Примери: -12 прав код е → 0, 1100, в обратен код → 1, 0011.</a:t>
            </a:r>
          </a:p>
          <a:p>
            <a:pPr indent="-342900" lvl="0" marL="3429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-3 прав код е → 0, 0011, в обратен код → 1, 1100.</a:t>
            </a:r>
          </a:p>
          <a:p>
            <a:pPr indent="-342900" lvl="0" marL="342900" marR="0" rtl="0" algn="l">
              <a:lnSpc>
                <a:spcPct val="80000"/>
              </a:lnSpc>
              <a:spcBef>
                <a:spcPts val="120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		</a:t>
            </a:r>
            <a:r>
              <a:rPr b="1" i="1" lang="en-US" sz="1600" u="none" cap="none" strike="noStrike">
                <a:solidFill>
                  <a:schemeClr val="dk1"/>
                </a:solidFill>
                <a:latin typeface="Rambla"/>
                <a:ea typeface="Rambla"/>
                <a:cs typeface="Rambla"/>
                <a:sym typeface="Rambla"/>
              </a:rPr>
              <a:t>Допълнителен код:</a:t>
            </a:r>
          </a:p>
          <a:p>
            <a:pPr indent="-342900" lvl="0" marL="342900" marR="0" rtl="0" algn="l">
              <a:lnSpc>
                <a:spcPct val="80000"/>
              </a:lnSpc>
              <a:spcBef>
                <a:spcPts val="12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За положителни числа обратния код съвпада с правия код</a:t>
            </a:r>
          </a:p>
          <a:p>
            <a:pPr indent="-342900" lvl="0" marL="342900" marR="0" rtl="0" algn="l">
              <a:lnSpc>
                <a:spcPct val="80000"/>
              </a:lnSpc>
              <a:spcBef>
                <a:spcPts val="12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За отрицателни числа се получава от обратен код, като се прибавя единица в младшия разряд. </a:t>
            </a:r>
          </a:p>
          <a:p>
            <a:pPr indent="-342900" lvl="0" marL="342900" marR="0" rtl="0" algn="l">
              <a:lnSpc>
                <a:spcPct val="80000"/>
              </a:lnSpc>
              <a:spcBef>
                <a:spcPts val="12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Пример: -12 в допълнителен код →  1, 0100</a:t>
            </a:r>
          </a:p>
          <a:p>
            <a:pPr indent="-342900" lvl="0" marL="342900" marR="0" rtl="0" algn="l">
              <a:lnSpc>
                <a:spcPct val="80000"/>
              </a:lnSpc>
              <a:spcBef>
                <a:spcPts val="12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-3 в допълнителен код  → 1, 1101</a:t>
            </a:r>
          </a:p>
          <a:p>
            <a:pPr indent="-342900" lvl="0" marL="342900" marR="0" rtl="0" algn="l">
              <a:lnSpc>
                <a:spcPct val="80000"/>
              </a:lnSpc>
              <a:spcBef>
                <a:spcPts val="280"/>
              </a:spcBef>
              <a:spcAft>
                <a:spcPts val="0"/>
              </a:spcAft>
              <a:buClr>
                <a:srgbClr val="7F7F7F"/>
              </a:buClr>
              <a:buSzPct val="25000"/>
              <a:buFont typeface="Arial"/>
              <a:buNone/>
            </a:pPr>
            <a:r>
              <a:t/>
            </a:r>
            <a:endParaRPr b="1" i="0" sz="14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280"/>
              </a:spcBef>
              <a:spcAft>
                <a:spcPts val="0"/>
              </a:spcAft>
              <a:buClr>
                <a:srgbClr val="7F7F7F"/>
              </a:buClr>
              <a:buSzPct val="25000"/>
              <a:buFont typeface="Arial"/>
              <a:buNone/>
            </a:pPr>
            <a:r>
              <a:t/>
            </a:r>
            <a:endParaRPr b="1" i="0" sz="14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280"/>
              </a:spcBef>
              <a:spcAft>
                <a:spcPts val="0"/>
              </a:spcAft>
              <a:buClr>
                <a:srgbClr val="7F7F7F"/>
              </a:buClr>
              <a:buSzPct val="25000"/>
              <a:buFont typeface="Arial"/>
              <a:buNone/>
            </a:pPr>
            <a:r>
              <a:t/>
            </a:r>
            <a:endParaRPr b="0" i="0" sz="14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280"/>
              </a:spcBef>
              <a:spcAft>
                <a:spcPts val="0"/>
              </a:spcAft>
              <a:buClr>
                <a:srgbClr val="7F7F7F"/>
              </a:buClr>
              <a:buSzPct val="25000"/>
              <a:buFont typeface="Arial"/>
              <a:buNone/>
            </a:pPr>
            <a:r>
              <a:t/>
            </a:r>
            <a:endParaRPr b="1" i="0" sz="1400" u="none" cap="none" strike="noStrike">
              <a:solidFill>
                <a:srgbClr val="7F7F7F"/>
              </a:solidFill>
              <a:latin typeface="Century Gothic"/>
              <a:ea typeface="Century Gothic"/>
              <a:cs typeface="Century Gothic"/>
              <a:sym typeface="Century Gothic"/>
            </a:endParaRPr>
          </a:p>
          <a:p>
            <a:pPr indent="-342900" lvl="0" marL="342900" marR="0" rtl="0" algn="l">
              <a:spcBef>
                <a:spcPts val="280"/>
              </a:spcBef>
              <a:spcAft>
                <a:spcPts val="0"/>
              </a:spcAft>
              <a:buClr>
                <a:srgbClr val="7F7F7F"/>
              </a:buClr>
              <a:buSzPct val="100000"/>
              <a:buFont typeface="Arial"/>
              <a:buNone/>
            </a:pPr>
            <a:r>
              <a:t/>
            </a:r>
            <a:endParaRPr b="1" i="0" sz="1400" u="none" cap="none" strike="noStrike">
              <a:solidFill>
                <a:srgbClr val="7F7F7F"/>
              </a:solidFill>
              <a:latin typeface="Century Gothic"/>
              <a:ea typeface="Century Gothic"/>
              <a:cs typeface="Century Gothic"/>
              <a:sym typeface="Century Gothic"/>
            </a:endParaRPr>
          </a:p>
        </p:txBody>
      </p:sp>
      <p:sp>
        <p:nvSpPr>
          <p:cNvPr id="407" name="Shape 40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08" name="Shape 40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09" name="Shape 40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idx="1" type="body"/>
          </p:nvPr>
        </p:nvSpPr>
        <p:spPr>
          <a:xfrm rot="5400000">
            <a:off x="3962400" y="-3352800"/>
            <a:ext cx="1371600" cy="8686800"/>
          </a:xfrm>
          <a:prstGeom prst="rect">
            <a:avLst/>
          </a:prstGeom>
          <a:noFill/>
          <a:ln>
            <a:noFill/>
          </a:ln>
        </p:spPr>
        <p:txBody>
          <a:bodyPr anchorCtr="0" anchor="t" bIns="45700" lIns="91425" rIns="91425" wrap="square" tIns="45700">
            <a:noAutofit/>
          </a:bodyPr>
          <a:lstStyle/>
          <a:p>
            <a:pPr indent="-342900" lvl="0" marL="342900" marR="0" rtl="0" algn="ctr">
              <a:lnSpc>
                <a:spcPct val="80000"/>
              </a:lnSpc>
              <a:spcBef>
                <a:spcPts val="0"/>
              </a:spcBef>
              <a:spcAft>
                <a:spcPts val="0"/>
              </a:spcAft>
              <a:buClr>
                <a:srgbClr val="7F7F7F"/>
              </a:buClr>
              <a:buSzPct val="25000"/>
              <a:buFont typeface="Arial"/>
              <a:buNone/>
            </a:pPr>
            <a:r>
              <a:t/>
            </a:r>
            <a:endParaRPr b="1" i="0" sz="12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200"/>
              </a:spcBef>
              <a:spcAft>
                <a:spcPts val="0"/>
              </a:spcAft>
              <a:buClr>
                <a:srgbClr val="7F7F7F"/>
              </a:buClr>
              <a:buSzPct val="25000"/>
              <a:buFont typeface="Arial"/>
              <a:buNone/>
            </a:pPr>
            <a:r>
              <a:t/>
            </a:r>
            <a:endParaRPr b="1" i="0" sz="1000" u="none" cap="none" strike="noStrike">
              <a:solidFill>
                <a:srgbClr val="7F7F7F"/>
              </a:solidFill>
              <a:latin typeface="Century Gothic"/>
              <a:ea typeface="Century Gothic"/>
              <a:cs typeface="Century Gothic"/>
              <a:sym typeface="Century Gothic"/>
            </a:endParaRPr>
          </a:p>
          <a:p>
            <a:pPr indent="-342900" lvl="0" marL="342900" marR="0" rtl="0" algn="ctr">
              <a:lnSpc>
                <a:spcPct val="80000"/>
              </a:lnSpc>
              <a:spcBef>
                <a:spcPts val="480"/>
              </a:spcBef>
              <a:spcAft>
                <a:spcPts val="0"/>
              </a:spcAft>
              <a:buClr>
                <a:schemeClr val="dk1"/>
              </a:buClr>
              <a:buSzPct val="25000"/>
              <a:buFont typeface="Arial"/>
              <a:buNone/>
            </a:pPr>
            <a:r>
              <a:rPr b="1" i="0" lang="en-US" sz="2400" u="none" cap="none" strike="noStrike">
                <a:solidFill>
                  <a:schemeClr val="dk1"/>
                </a:solidFill>
                <a:latin typeface="Rambla"/>
                <a:ea typeface="Rambla"/>
                <a:cs typeface="Rambla"/>
                <a:sym typeface="Rambla"/>
              </a:rPr>
              <a:t>ТИПОВЕ ИНФОРМАЦИЯ В КС</a:t>
            </a:r>
          </a:p>
          <a:p>
            <a:pPr indent="-342900" lvl="0" marL="342900" marR="0" rtl="0" algn="ctr">
              <a:lnSpc>
                <a:spcPct val="80000"/>
              </a:lnSpc>
              <a:spcBef>
                <a:spcPts val="240"/>
              </a:spcBef>
              <a:spcAft>
                <a:spcPts val="0"/>
              </a:spcAft>
              <a:buClr>
                <a:srgbClr val="7F7F7F"/>
              </a:buClr>
              <a:buSzPct val="25000"/>
              <a:buFont typeface="Arial"/>
              <a:buNone/>
            </a:pPr>
            <a:r>
              <a:t/>
            </a:r>
            <a:endParaRPr b="1" i="0" sz="1200" u="none" cap="none" strike="noStrike">
              <a:solidFill>
                <a:schemeClr val="dk1"/>
              </a:solidFill>
              <a:latin typeface="Rambla"/>
              <a:ea typeface="Rambla"/>
              <a:cs typeface="Rambla"/>
              <a:sym typeface="Rambla"/>
            </a:endParaRPr>
          </a:p>
          <a:p>
            <a:pPr indent="-342900" lvl="0" marL="342900" marR="0" rtl="0" algn="l">
              <a:lnSpc>
                <a:spcPct val="80000"/>
              </a:lnSpc>
              <a:spcBef>
                <a:spcPts val="320"/>
              </a:spcBef>
              <a:spcAft>
                <a:spcPts val="0"/>
              </a:spcAft>
              <a:buClr>
                <a:schemeClr val="dk1"/>
              </a:buClr>
              <a:buSzPct val="100000"/>
              <a:buFont typeface="Noto Sans Symbols"/>
              <a:buChar char="➢"/>
            </a:pPr>
            <a:r>
              <a:rPr b="1" i="0" lang="en-US" sz="1600" u="none" cap="none" strike="noStrike">
                <a:solidFill>
                  <a:schemeClr val="dk1"/>
                </a:solidFill>
                <a:latin typeface="Rambla"/>
                <a:ea typeface="Rambla"/>
                <a:cs typeface="Rambla"/>
                <a:sym typeface="Rambla"/>
              </a:rPr>
              <a:t>Символна – ASCII код </a:t>
            </a:r>
            <a:r>
              <a:rPr b="0" i="0" lang="en-US" sz="1600" u="none" cap="none" strike="noStrike">
                <a:solidFill>
                  <a:schemeClr val="dk1"/>
                </a:solidFill>
                <a:latin typeface="Rambla"/>
                <a:ea typeface="Rambla"/>
                <a:cs typeface="Rambla"/>
                <a:sym typeface="Rambla"/>
              </a:rPr>
              <a:t>(American Standard Code for Information Interchange)</a:t>
            </a:r>
          </a:p>
          <a:p>
            <a:pPr indent="-342900" lvl="0" marL="342900" marR="0" rtl="0" algn="ctr">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Стандартизиран код за обмен на символна информация между микропроцесорни устройства – 128 7-битово кодирани буквени, цифрови, графични и контролни символи</a:t>
            </a:r>
          </a:p>
          <a:p>
            <a:pPr indent="-342900" lvl="0" marL="342900" marR="0" rtl="0" algn="ctr">
              <a:lnSpc>
                <a:spcPct val="80000"/>
              </a:lnSpc>
              <a:spcBef>
                <a:spcPts val="320"/>
              </a:spcBef>
              <a:spcAft>
                <a:spcPts val="0"/>
              </a:spcAft>
              <a:buClr>
                <a:srgbClr val="7F7F7F"/>
              </a:buClr>
              <a:buSzPct val="25000"/>
              <a:buFont typeface="Arial"/>
              <a:buNone/>
            </a:pPr>
            <a:r>
              <a:rPr b="0" i="0" lang="en-US" sz="1600" u="none" cap="none" strike="noStrike">
                <a:solidFill>
                  <a:srgbClr val="7F7F7F"/>
                </a:solidFill>
                <a:latin typeface="Century Gothic"/>
                <a:ea typeface="Century Gothic"/>
                <a:cs typeface="Century Gothic"/>
                <a:sym typeface="Century Gothic"/>
              </a:rPr>
              <a:t> </a:t>
            </a:r>
          </a:p>
          <a:p>
            <a:pPr indent="-342900" lvl="0" marL="342900" marR="0" rtl="0" algn="l">
              <a:lnSpc>
                <a:spcPct val="100000"/>
              </a:lnSpc>
              <a:spcBef>
                <a:spcPts val="320"/>
              </a:spcBef>
              <a:spcAft>
                <a:spcPts val="0"/>
              </a:spcAft>
              <a:buClr>
                <a:srgbClr val="7F7F7F"/>
              </a:buClr>
              <a:buSzPct val="25000"/>
              <a:buFont typeface="Arial"/>
              <a:buNone/>
            </a:pPr>
            <a:r>
              <a:rPr b="0" i="0" lang="en-US" sz="1600" u="none" cap="none" strike="noStrike">
                <a:solidFill>
                  <a:srgbClr val="7F7F7F"/>
                </a:solidFill>
                <a:latin typeface="Century Gothic"/>
                <a:ea typeface="Century Gothic"/>
                <a:cs typeface="Century Gothic"/>
                <a:sym typeface="Century Gothic"/>
              </a:rPr>
              <a:t>	</a:t>
            </a:r>
          </a:p>
          <a:p>
            <a:pPr indent="-342900" lvl="0" marL="342900" marR="0" rtl="0" algn="l">
              <a:lnSpc>
                <a:spcPct val="80000"/>
              </a:lnSpc>
              <a:spcBef>
                <a:spcPts val="320"/>
              </a:spcBef>
              <a:spcAft>
                <a:spcPts val="0"/>
              </a:spcAft>
              <a:buClr>
                <a:srgbClr val="7F7F7F"/>
              </a:buClr>
              <a:buSzPct val="25000"/>
              <a:buFont typeface="Arial"/>
              <a:buNone/>
            </a:pPr>
            <a:r>
              <a:t/>
            </a:r>
            <a:endParaRPr b="0" i="0" sz="16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320"/>
              </a:spcBef>
              <a:spcAft>
                <a:spcPts val="0"/>
              </a:spcAft>
              <a:buClr>
                <a:srgbClr val="7F7F7F"/>
              </a:buClr>
              <a:buSzPct val="25000"/>
              <a:buFont typeface="Arial"/>
              <a:buNone/>
            </a:pPr>
            <a:r>
              <a:t/>
            </a:r>
            <a:endParaRPr b="0" i="0" sz="1600" u="none" cap="none" strike="noStrike">
              <a:solidFill>
                <a:srgbClr val="7F7F7F"/>
              </a:solidFill>
              <a:latin typeface="Century Gothic"/>
              <a:ea typeface="Century Gothic"/>
              <a:cs typeface="Century Gothic"/>
              <a:sym typeface="Century Gothic"/>
            </a:endParaRPr>
          </a:p>
          <a:p>
            <a:pPr indent="-342900" lvl="0" marL="342900" marR="0" rtl="0" algn="l">
              <a:lnSpc>
                <a:spcPct val="80000"/>
              </a:lnSpc>
              <a:spcBef>
                <a:spcPts val="320"/>
              </a:spcBef>
              <a:spcAft>
                <a:spcPts val="0"/>
              </a:spcAft>
              <a:buClr>
                <a:srgbClr val="7F7F7F"/>
              </a:buClr>
              <a:buSzPct val="25000"/>
              <a:buFont typeface="Arial"/>
              <a:buNone/>
            </a:pPr>
            <a:r>
              <a:t/>
            </a:r>
            <a:endParaRPr b="1" i="0" sz="1600" u="none" cap="none" strike="noStrike">
              <a:solidFill>
                <a:srgbClr val="7F7F7F"/>
              </a:solidFill>
              <a:latin typeface="Century Gothic"/>
              <a:ea typeface="Century Gothic"/>
              <a:cs typeface="Century Gothic"/>
              <a:sym typeface="Century Gothic"/>
            </a:endParaRPr>
          </a:p>
          <a:p>
            <a:pPr indent="-342900" lvl="0" marL="342900" marR="0" rtl="0" algn="l">
              <a:spcBef>
                <a:spcPts val="320"/>
              </a:spcBef>
              <a:spcAft>
                <a:spcPts val="0"/>
              </a:spcAft>
              <a:buClr>
                <a:srgbClr val="7F7F7F"/>
              </a:buClr>
              <a:buSzPct val="100000"/>
              <a:buFont typeface="Arial"/>
              <a:buNone/>
            </a:pPr>
            <a:r>
              <a:t/>
            </a:r>
            <a:endParaRPr b="1" i="0" sz="1600" u="none" cap="none" strike="noStrike">
              <a:solidFill>
                <a:srgbClr val="7F7F7F"/>
              </a:solidFill>
              <a:latin typeface="Century Gothic"/>
              <a:ea typeface="Century Gothic"/>
              <a:cs typeface="Century Gothic"/>
              <a:sym typeface="Century Gothic"/>
            </a:endParaRPr>
          </a:p>
        </p:txBody>
      </p:sp>
      <p:sp>
        <p:nvSpPr>
          <p:cNvPr id="415" name="Shape 415"/>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SzPct val="25000"/>
              <a:buFont typeface="Arial"/>
              <a:buNone/>
            </a:pPr>
            <a:r>
              <a:rPr b="0" i="1" lang="en-US" sz="1200" u="none">
                <a:solidFill>
                  <a:schemeClr val="dk2"/>
                </a:solidFill>
                <a:latin typeface="Arial"/>
                <a:ea typeface="Arial"/>
                <a:cs typeface="Arial"/>
                <a:sym typeface="Arial"/>
              </a:rPr>
              <a:t>.</a:t>
            </a: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pic>
        <p:nvPicPr>
          <p:cNvPr descr="table.gif" id="416" name="Shape 416"/>
          <p:cNvPicPr preferRelativeResize="0"/>
          <p:nvPr/>
        </p:nvPicPr>
        <p:blipFill rotWithShape="1">
          <a:blip r:embed="rId3">
            <a:alphaModFix/>
          </a:blip>
          <a:srcRect b="0" l="0" r="0" t="0"/>
          <a:stretch/>
        </p:blipFill>
        <p:spPr>
          <a:xfrm>
            <a:off x="2743200" y="2057400"/>
            <a:ext cx="3748087" cy="4038600"/>
          </a:xfrm>
          <a:prstGeom prst="rect">
            <a:avLst/>
          </a:prstGeom>
          <a:noFill/>
          <a:ln>
            <a:noFill/>
          </a:ln>
        </p:spPr>
      </p:pic>
      <p:sp>
        <p:nvSpPr>
          <p:cNvPr id="417" name="Shape 41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18" name="Shape 41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19" name="Shape 41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pic>
        <p:nvPicPr>
          <p:cNvPr descr="Standard-ASCII-Table" id="424" name="Shape 424"/>
          <p:cNvPicPr preferRelativeResize="0"/>
          <p:nvPr>
            <p:ph idx="1" type="body"/>
          </p:nvPr>
        </p:nvPicPr>
        <p:blipFill rotWithShape="1">
          <a:blip r:embed="rId3">
            <a:alphaModFix/>
          </a:blip>
          <a:srcRect b="0" l="0" r="0" t="0"/>
          <a:stretch/>
        </p:blipFill>
        <p:spPr>
          <a:xfrm>
            <a:off x="609600" y="914400"/>
            <a:ext cx="8153400" cy="5410200"/>
          </a:xfrm>
          <a:prstGeom prst="rect">
            <a:avLst/>
          </a:prstGeom>
          <a:noFill/>
          <a:ln>
            <a:noFill/>
          </a:ln>
        </p:spPr>
      </p:pic>
      <p:sp>
        <p:nvSpPr>
          <p:cNvPr id="425" name="Shape 42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26" name="Shape 42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27" name="Shape 42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idx="1" type="body"/>
          </p:nvPr>
        </p:nvSpPr>
        <p:spPr>
          <a:xfrm>
            <a:off x="304800" y="685800"/>
            <a:ext cx="8686800" cy="5394325"/>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РАЗШИРЕНА ТАБЛИЦА НА ASCII КОД С КИРИЛИЦА</a:t>
            </a:r>
          </a:p>
        </p:txBody>
      </p:sp>
      <p:pic>
        <p:nvPicPr>
          <p:cNvPr descr="http://www.ibm.com/developerworks/linux/library/l-u-cyr/table1.gif" id="433" name="Shape 433"/>
          <p:cNvPicPr preferRelativeResize="0"/>
          <p:nvPr/>
        </p:nvPicPr>
        <p:blipFill rotWithShape="1">
          <a:blip r:embed="rId3">
            <a:alphaModFix/>
          </a:blip>
          <a:srcRect b="0" l="0" r="0" t="0"/>
          <a:stretch/>
        </p:blipFill>
        <p:spPr>
          <a:xfrm>
            <a:off x="609600" y="1219200"/>
            <a:ext cx="8153400" cy="4635500"/>
          </a:xfrm>
          <a:prstGeom prst="rect">
            <a:avLst/>
          </a:prstGeom>
          <a:noFill/>
          <a:ln cap="flat" cmpd="sng" w="9525">
            <a:solidFill>
              <a:srgbClr val="000000"/>
            </a:solidFill>
            <a:prstDash val="solid"/>
            <a:miter lim="800000"/>
            <a:headEnd len="med" w="med" type="none"/>
            <a:tailEnd len="med" w="med" type="none"/>
          </a:ln>
        </p:spPr>
      </p:pic>
      <p:sp>
        <p:nvSpPr>
          <p:cNvPr id="434" name="Shape 434"/>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35" name="Shape 435"/>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36" name="Shape 436"/>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7F7F7F"/>
              </a:buClr>
              <a:buSzPct val="25000"/>
              <a:buFont typeface="Arial"/>
              <a:buNone/>
            </a:pPr>
            <a:r>
              <a:t/>
            </a:r>
            <a:endParaRPr b="0" i="0" sz="4800" u="none" cap="none" strike="noStrike">
              <a:solidFill>
                <a:srgbClr val="7F7F7F"/>
              </a:solidFill>
              <a:latin typeface="Century Gothic"/>
              <a:ea typeface="Century Gothic"/>
              <a:cs typeface="Century Gothic"/>
              <a:sym typeface="Century Gothic"/>
            </a:endParaRPr>
          </a:p>
          <a:p>
            <a:pPr indent="-342900" lvl="0" marL="342900" marR="0" rtl="0" algn="ctr">
              <a:lnSpc>
                <a:spcPct val="100000"/>
              </a:lnSpc>
              <a:spcBef>
                <a:spcPts val="960"/>
              </a:spcBef>
              <a:spcAft>
                <a:spcPts val="0"/>
              </a:spcAft>
              <a:buClr>
                <a:schemeClr val="dk1"/>
              </a:buClr>
              <a:buSzPct val="25000"/>
              <a:buFont typeface="Arial"/>
              <a:buNone/>
            </a:pPr>
            <a:r>
              <a:rPr b="1" i="1" lang="en-US" sz="4800" u="none" cap="none" strike="noStrike">
                <a:solidFill>
                  <a:schemeClr val="dk1"/>
                </a:solidFill>
                <a:latin typeface="Rambla"/>
                <a:ea typeface="Rambla"/>
                <a:cs typeface="Rambla"/>
                <a:sym typeface="Rambla"/>
              </a:rPr>
              <a:t>КРАЙ НА ЛЕКЦИЯТА</a:t>
            </a:r>
          </a:p>
        </p:txBody>
      </p:sp>
      <p:sp>
        <p:nvSpPr>
          <p:cNvPr id="442" name="Shape 44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43" name="Shape 443"/>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44" name="Shape 44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idx="1" type="body"/>
          </p:nvPr>
        </p:nvSpPr>
        <p:spPr>
          <a:xfrm rot="5400000">
            <a:off x="1943100" y="-571500"/>
            <a:ext cx="5257800" cy="82296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7F7F7F"/>
              </a:buClr>
              <a:buSzPct val="100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chemeClr val="dk1"/>
              </a:buClr>
              <a:buSzPct val="100000"/>
              <a:buFont typeface="Noto Sans Symbols"/>
              <a:buChar char="➢"/>
            </a:pPr>
            <a:r>
              <a:rPr b="0" i="1" lang="en-US" sz="2000" u="none" cap="none" strike="noStrike">
                <a:solidFill>
                  <a:schemeClr val="dk1"/>
                </a:solidFill>
                <a:latin typeface="Rambla"/>
                <a:ea typeface="Rambla"/>
                <a:cs typeface="Rambla"/>
                <a:sym typeface="Rambla"/>
              </a:rPr>
              <a:t>Хорариум:</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Лекции – 30часа (1 лекция х 2 часа седмично);</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Лаб.упражнения – 15 часа (2 ч. през седмица).</a:t>
            </a:r>
          </a:p>
          <a:p>
            <a:pPr indent="-342900" lvl="0" marL="342900" marR="0" rtl="0" algn="l">
              <a:lnSpc>
                <a:spcPct val="90000"/>
              </a:lnSpc>
              <a:spcBef>
                <a:spcPts val="400"/>
              </a:spcBef>
              <a:spcAft>
                <a:spcPts val="0"/>
              </a:spcAft>
              <a:buClr>
                <a:srgbClr val="7F7F7F"/>
              </a:buClr>
              <a:buSzPct val="25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rgbClr val="7F7F7F"/>
              </a:buClr>
              <a:buSzPct val="25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chemeClr val="dk1"/>
              </a:buClr>
              <a:buSzPct val="100000"/>
              <a:buFont typeface="Noto Sans Symbols"/>
              <a:buChar char="➢"/>
            </a:pPr>
            <a:r>
              <a:rPr b="0" i="1" lang="en-US" sz="2000" u="none" cap="none" strike="noStrike">
                <a:solidFill>
                  <a:schemeClr val="dk1"/>
                </a:solidFill>
                <a:latin typeface="Rambla"/>
                <a:ea typeface="Rambla"/>
                <a:cs typeface="Rambla"/>
                <a:sym typeface="Rambla"/>
              </a:rPr>
              <a:t>Провеждане на:</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Лекции  9 поток– </a:t>
            </a:r>
            <a:r>
              <a:rPr b="0" i="1" lang="en-US" sz="2000" u="none" cap="none" strike="noStrike">
                <a:solidFill>
                  <a:srgbClr val="C00000"/>
                </a:solidFill>
                <a:latin typeface="Rambla"/>
                <a:ea typeface="Rambla"/>
                <a:cs typeface="Rambla"/>
                <a:sym typeface="Rambla"/>
              </a:rPr>
              <a:t>  четвъртък  11:30 ч. зала 1153;</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Лабораторни упражнения – лаб.1414.</a:t>
            </a:r>
          </a:p>
          <a:p>
            <a:pPr indent="-342900" lvl="0" marL="342900" marR="0" rtl="0" algn="l">
              <a:lnSpc>
                <a:spcPct val="90000"/>
              </a:lnSpc>
              <a:spcBef>
                <a:spcPts val="400"/>
              </a:spcBef>
              <a:spcAft>
                <a:spcPts val="0"/>
              </a:spcAft>
              <a:buClr>
                <a:srgbClr val="7F7F7F"/>
              </a:buClr>
              <a:buSzPct val="25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chemeClr val="dk1"/>
              </a:buClr>
              <a:buSzPct val="100000"/>
              <a:buFont typeface="Noto Sans Symbols"/>
              <a:buChar char="➢"/>
            </a:pPr>
            <a:r>
              <a:rPr b="0" i="1" lang="en-US" sz="2000" u="none" cap="none" strike="noStrike">
                <a:solidFill>
                  <a:schemeClr val="dk1"/>
                </a:solidFill>
                <a:latin typeface="Rambla"/>
                <a:ea typeface="Rambla"/>
                <a:cs typeface="Rambla"/>
                <a:sym typeface="Rambla"/>
              </a:rPr>
              <a:t>Форма на контрол</a:t>
            </a:r>
            <a:r>
              <a:rPr b="0" i="0" lang="en-US" sz="2000" u="none" cap="none" strike="noStrike">
                <a:solidFill>
                  <a:schemeClr val="dk1"/>
                </a:solidFill>
                <a:latin typeface="Rambla"/>
                <a:ea typeface="Rambla"/>
                <a:cs typeface="Rambla"/>
                <a:sym typeface="Rambla"/>
              </a:rPr>
              <a:t>:</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Изпит- на базата на тест;</a:t>
            </a:r>
          </a:p>
          <a:p>
            <a:pPr indent="-342900" lvl="0" marL="342900" marR="0" rtl="0" algn="l">
              <a:lnSpc>
                <a:spcPct val="90000"/>
              </a:lnSpc>
              <a:spcBef>
                <a:spcPts val="400"/>
              </a:spcBef>
              <a:spcAft>
                <a:spcPts val="0"/>
              </a:spcAft>
              <a:buClr>
                <a:schemeClr val="dk1"/>
              </a:buClr>
              <a:buSzPct val="25000"/>
              <a:buFont typeface="Arial"/>
              <a:buNone/>
            </a:pPr>
            <a:r>
              <a:rPr b="0" i="1" lang="en-US" sz="2000" u="none" cap="none" strike="noStrike">
                <a:solidFill>
                  <a:schemeClr val="dk1"/>
                </a:solidFill>
                <a:latin typeface="Rambla"/>
                <a:ea typeface="Rambla"/>
                <a:cs typeface="Rambla"/>
                <a:sym typeface="Rambla"/>
              </a:rPr>
              <a:t>		Лабораторни упражнения – протоколи и защита.</a:t>
            </a:r>
          </a:p>
          <a:p>
            <a:pPr indent="-342900" lvl="0" marL="342900" marR="0" rtl="0" algn="l">
              <a:lnSpc>
                <a:spcPct val="90000"/>
              </a:lnSpc>
              <a:spcBef>
                <a:spcPts val="400"/>
              </a:spcBef>
              <a:spcAft>
                <a:spcPts val="0"/>
              </a:spcAft>
              <a:buClr>
                <a:srgbClr val="7F7F7F"/>
              </a:buClr>
              <a:buSzPct val="25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rgbClr val="7F7F7F"/>
              </a:buClr>
              <a:buSzPct val="100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lnSpc>
                <a:spcPct val="90000"/>
              </a:lnSpc>
              <a:spcBef>
                <a:spcPts val="400"/>
              </a:spcBef>
              <a:spcAft>
                <a:spcPts val="0"/>
              </a:spcAft>
              <a:buClr>
                <a:srgbClr val="7F7F7F"/>
              </a:buClr>
              <a:buSzPct val="100000"/>
              <a:buFont typeface="Arial"/>
              <a:buNone/>
            </a:pPr>
            <a:r>
              <a:t/>
            </a:r>
            <a:endParaRPr b="0" i="1" sz="2000" u="none" cap="none" strike="noStrike">
              <a:solidFill>
                <a:schemeClr val="dk1"/>
              </a:solidFill>
              <a:latin typeface="Rambla"/>
              <a:ea typeface="Rambla"/>
              <a:cs typeface="Rambla"/>
              <a:sym typeface="Rambla"/>
            </a:endParaRPr>
          </a:p>
          <a:p>
            <a:pPr indent="-342900" lvl="0" marL="342900" marR="0" rtl="0" algn="l">
              <a:spcBef>
                <a:spcPts val="400"/>
              </a:spcBef>
              <a:spcAft>
                <a:spcPts val="0"/>
              </a:spcAft>
              <a:buClr>
                <a:srgbClr val="7F7F7F"/>
              </a:buClr>
              <a:buSzPct val="100000"/>
              <a:buFont typeface="Arial"/>
              <a:buNone/>
            </a:pPr>
            <a:r>
              <a:t/>
            </a:r>
            <a:endParaRPr b="0" i="1" sz="2000" u="none" cap="none" strike="noStrike">
              <a:solidFill>
                <a:schemeClr val="dk1"/>
              </a:solidFill>
              <a:latin typeface="Rambla"/>
              <a:ea typeface="Rambla"/>
              <a:cs typeface="Rambla"/>
              <a:sym typeface="Rambla"/>
            </a:endParaRPr>
          </a:p>
        </p:txBody>
      </p:sp>
      <p:sp>
        <p:nvSpPr>
          <p:cNvPr id="118" name="Shape 118"/>
          <p:cNvSpPr txBox="1"/>
          <p:nvPr/>
        </p:nvSpPr>
        <p:spPr>
          <a:xfrm>
            <a:off x="304800" y="76200"/>
            <a:ext cx="8458200" cy="3048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19" name="Shape 11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20" name="Shape 12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21" name="Shape 12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rot="5400000">
            <a:off x="1638300" y="-800100"/>
            <a:ext cx="6019800" cy="8686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1" lang="en-US" sz="1600" u="none" cap="none" strike="noStrike">
                <a:solidFill>
                  <a:schemeClr val="dk1"/>
                </a:solidFill>
                <a:latin typeface="Rambla"/>
                <a:ea typeface="Rambla"/>
                <a:cs typeface="Rambla"/>
                <a:sym typeface="Rambla"/>
              </a:rPr>
              <a:t>СТАТУТ НА ДИСЦИПЛИНАТА</a:t>
            </a:r>
            <a:r>
              <a:rPr b="0" i="0" lang="en-US" sz="1600" u="none" cap="none" strike="noStrike">
                <a:solidFill>
                  <a:schemeClr val="dk1"/>
                </a:solidFill>
                <a:latin typeface="Rambla"/>
                <a:ea typeface="Rambla"/>
                <a:cs typeface="Rambla"/>
                <a:sym typeface="Rambla"/>
              </a:rPr>
              <a:t>: Задължителна учебна дисциплина за студентите от специалност “ Компютърни системи и технологии” на ФКСУ, образователно-квалификационна степен “Бакалавър”;</a:t>
            </a:r>
          </a:p>
          <a:p>
            <a:pPr indent="-342900" lvl="0" marL="342900" marR="0" rtl="0" algn="l">
              <a:lnSpc>
                <a:spcPct val="100000"/>
              </a:lnSpc>
              <a:spcBef>
                <a:spcPts val="1120"/>
              </a:spcBef>
              <a:spcAft>
                <a:spcPts val="0"/>
              </a:spcAft>
              <a:buClr>
                <a:schemeClr val="dk1"/>
              </a:buClr>
              <a:buSzPct val="100000"/>
              <a:buFont typeface="Noto Sans Symbols"/>
              <a:buChar char="➢"/>
            </a:pPr>
            <a:r>
              <a:rPr b="1" i="1" lang="en-US" sz="1600" u="none" cap="none" strike="noStrike">
                <a:solidFill>
                  <a:schemeClr val="dk1"/>
                </a:solidFill>
                <a:latin typeface="Rambla"/>
                <a:ea typeface="Rambla"/>
                <a:cs typeface="Rambla"/>
                <a:sym typeface="Rambla"/>
              </a:rPr>
              <a:t>ЦЕЛИ НА УЧЕБНАТА ДИСЦИПЛИНА: </a:t>
            </a:r>
            <a:r>
              <a:rPr b="0" i="0" lang="en-US" sz="1600" u="none" cap="none" strike="noStrike">
                <a:solidFill>
                  <a:schemeClr val="dk1"/>
                </a:solidFill>
                <a:latin typeface="Rambla"/>
                <a:ea typeface="Rambla"/>
                <a:cs typeface="Rambla"/>
                <a:sym typeface="Rambla"/>
              </a:rPr>
              <a:t>Изучаване от студентите и прилагане на  подходите, методите и техническите средства за проектиране, анализ и приложение на Микропроцесорната техника в съответствие със своите потребности и интереси да придобиват нови знания и възможности в тази област. </a:t>
            </a:r>
          </a:p>
          <a:p>
            <a:pPr indent="-342900" lvl="0" marL="342900" marR="0" rtl="0" algn="l">
              <a:lnSpc>
                <a:spcPct val="100000"/>
              </a:lnSpc>
              <a:spcBef>
                <a:spcPts val="960"/>
              </a:spcBef>
              <a:spcAft>
                <a:spcPts val="0"/>
              </a:spcAft>
              <a:buClr>
                <a:schemeClr val="dk1"/>
              </a:buClr>
              <a:buSzPct val="100000"/>
              <a:buFont typeface="Noto Sans Symbols"/>
              <a:buChar char="➢"/>
            </a:pPr>
            <a:r>
              <a:rPr b="1" i="1" lang="en-US" sz="1600" u="none" cap="none" strike="noStrike">
                <a:solidFill>
                  <a:schemeClr val="dk1"/>
                </a:solidFill>
                <a:latin typeface="Rambla"/>
                <a:ea typeface="Rambla"/>
                <a:cs typeface="Rambla"/>
                <a:sym typeface="Rambla"/>
              </a:rPr>
              <a:t>ПРИДОБИТИ ЗНАНИЯ В КРАЯ НА ОБУЧЕНИЕТО:</a:t>
            </a:r>
          </a:p>
          <a:p>
            <a:pPr indent="-285750" lvl="1" marL="742950" marR="0" rtl="0" algn="l">
              <a:lnSpc>
                <a:spcPct val="100000"/>
              </a:lnSpc>
              <a:spcBef>
                <a:spcPts val="120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познаване на апаратната част на микропроцесорната техника;</a:t>
            </a:r>
          </a:p>
          <a:p>
            <a:pPr indent="-285750" lvl="1" marL="742950" marR="0" rtl="0" algn="l">
              <a:lnSpc>
                <a:spcPct val="100000"/>
              </a:lnSpc>
              <a:spcBef>
                <a:spcPts val="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възможност от страна на студентите да определят основните понятия, характеристики, показатели и зависимости в теорията на микропроцесорната техника и ще може да ги използват при проектиране на Микрокомпютърни системи за управление на технологични процеси, обекти и системи;</a:t>
            </a:r>
          </a:p>
          <a:p>
            <a:pPr indent="-285750" lvl="1" marL="742950" marR="0" rtl="0" algn="l">
              <a:lnSpc>
                <a:spcPct val="100000"/>
              </a:lnSpc>
              <a:spcBef>
                <a:spcPts val="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 способност да сравнява по различни технически решения в микрокомпютърните системи за управление на технологични процеси и обекти и възможност за приложение на практика.</a:t>
            </a:r>
          </a:p>
          <a:p>
            <a:pPr indent="-342900" lvl="0" marL="342900" marR="0" rtl="0" algn="l">
              <a:lnSpc>
                <a:spcPct val="100000"/>
              </a:lnSpc>
              <a:spcBef>
                <a:spcPts val="1200"/>
              </a:spcBef>
              <a:spcAft>
                <a:spcPts val="0"/>
              </a:spcAft>
              <a:buClr>
                <a:schemeClr val="dk1"/>
              </a:buClr>
              <a:buSzPct val="100000"/>
              <a:buFont typeface="Noto Sans Symbols"/>
              <a:buChar char="➢"/>
            </a:pPr>
            <a:r>
              <a:rPr b="1" i="1" lang="en-US" sz="1600" u="none" cap="none" strike="noStrike">
                <a:solidFill>
                  <a:schemeClr val="dk1"/>
                </a:solidFill>
                <a:latin typeface="Rambla"/>
                <a:ea typeface="Rambla"/>
                <a:cs typeface="Rambla"/>
                <a:sym typeface="Rambla"/>
              </a:rPr>
              <a:t>ПРЕДПОСТАВКИ: </a:t>
            </a:r>
          </a:p>
          <a:p>
            <a:pPr indent="-342900" lvl="0" marL="342900" marR="0" rtl="0" algn="l">
              <a:lnSpc>
                <a:spcPct val="80000"/>
              </a:lnSpc>
              <a:spcBef>
                <a:spcPts val="6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Полупроводникови прибори и интегрални микросхеми;</a:t>
            </a:r>
          </a:p>
          <a:p>
            <a:pPr indent="-342900" lvl="0" marL="342900" marR="0" rtl="0" algn="l">
              <a:lnSpc>
                <a:spcPct val="80000"/>
              </a:lnSpc>
              <a:spcBef>
                <a:spcPts val="60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Теоретична електротехника;.</a:t>
            </a:r>
          </a:p>
        </p:txBody>
      </p:sp>
      <p:sp>
        <p:nvSpPr>
          <p:cNvPr id="127" name="Shape 127"/>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28" name="Shape 128"/>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29" name="Shape 129"/>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30" name="Shape 130"/>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idx="1" type="body"/>
          </p:nvPr>
        </p:nvSpPr>
        <p:spPr>
          <a:xfrm rot="5400000">
            <a:off x="1752600" y="-685800"/>
            <a:ext cx="5715000" cy="8305800"/>
          </a:xfrm>
          <a:prstGeom prst="rect">
            <a:avLst/>
          </a:prstGeom>
          <a:noFill/>
          <a:ln>
            <a:noFill/>
          </a:ln>
        </p:spPr>
        <p:txBody>
          <a:bodyPr anchorCtr="0" anchor="t" bIns="45700" lIns="91425" rIns="91425" wrap="square" tIns="45700">
            <a:noAutofit/>
          </a:bodyPr>
          <a:lstStyle/>
          <a:p>
            <a:pPr indent="-609600" lvl="0" marL="609600" marR="0" rtl="0" algn="l">
              <a:lnSpc>
                <a:spcPct val="80000"/>
              </a:lnSpc>
              <a:spcBef>
                <a:spcPts val="0"/>
              </a:spcBef>
              <a:spcAft>
                <a:spcPts val="0"/>
              </a:spcAft>
              <a:buClr>
                <a:srgbClr val="7F7F7F"/>
              </a:buClr>
              <a:buSzPct val="25000"/>
              <a:buFont typeface="Arial"/>
              <a:buNone/>
            </a:pPr>
            <a:r>
              <a:t/>
            </a:r>
            <a:endParaRPr b="1" i="0" sz="1400" u="none" cap="none" strike="noStrike">
              <a:solidFill>
                <a:schemeClr val="dk1"/>
              </a:solidFill>
              <a:latin typeface="Rambla"/>
              <a:ea typeface="Rambla"/>
              <a:cs typeface="Rambla"/>
              <a:sym typeface="Rambla"/>
            </a:endParaRPr>
          </a:p>
          <a:p>
            <a:pPr indent="-609600" lvl="0" marL="609600" marR="0" rtl="0" algn="l">
              <a:lnSpc>
                <a:spcPct val="80000"/>
              </a:lnSpc>
              <a:spcBef>
                <a:spcPts val="32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Препоръчителна литература:</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Лекционни записки, презентационни слайдове (lecture notes).</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А. Тодоров; В. Моллов; К. Мечков Ръководство по микропроцесорна техника 2015</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Атанасов А., Микропроцесорите – от 1970 до 2009, София, 2009.</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Clemens A., The Principles Computer Hardware, Oxford University Press, 1994.</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Sharma K., Advanced Semiconductor Memories, Willey Inter-Science, 2003.</a:t>
            </a:r>
          </a:p>
          <a:p>
            <a:pPr indent="-609600" lvl="0" marL="609600" marR="0" rtl="0" algn="l">
              <a:lnSpc>
                <a:spcPct val="80000"/>
              </a:lnSpc>
              <a:spcBef>
                <a:spcPts val="320"/>
              </a:spcBef>
              <a:spcAft>
                <a:spcPts val="0"/>
              </a:spcAft>
              <a:buClr>
                <a:schemeClr val="dk1"/>
              </a:buClr>
              <a:buSzPct val="100000"/>
              <a:buFont typeface="Noto Sans Symbols"/>
              <a:buChar char="➢"/>
            </a:pPr>
            <a:r>
              <a:rPr b="0" i="0" lang="en-US" sz="1600" u="none" cap="none" strike="noStrike">
                <a:solidFill>
                  <a:schemeClr val="dk1"/>
                </a:solidFill>
                <a:latin typeface="Rambla"/>
                <a:ea typeface="Rambla"/>
                <a:cs typeface="Rambla"/>
                <a:sym typeface="Rambla"/>
              </a:rPr>
              <a:t>Hans Peter Messmer, Pentium Klassische Konzepte, Addision-Wesley, 2004.</a:t>
            </a:r>
          </a:p>
          <a:p>
            <a:pPr indent="-609600" lvl="0" marL="609600" marR="0" rtl="0" algn="l">
              <a:lnSpc>
                <a:spcPct val="80000"/>
              </a:lnSpc>
              <a:spcBef>
                <a:spcPts val="320"/>
              </a:spcBef>
              <a:spcAft>
                <a:spcPts val="0"/>
              </a:spcAft>
              <a:buClr>
                <a:schemeClr val="dk1"/>
              </a:buClr>
              <a:buSzPct val="25000"/>
              <a:buFont typeface="Arial"/>
              <a:buNone/>
            </a:pPr>
            <a:r>
              <a:rPr b="1" i="0" lang="en-US" sz="1600" u="sng" cap="none" strike="noStrike">
                <a:solidFill>
                  <a:schemeClr val="dk1"/>
                </a:solidFill>
                <a:latin typeface="Rambla"/>
                <a:ea typeface="Rambla"/>
                <a:cs typeface="Rambla"/>
                <a:sym typeface="Rambla"/>
              </a:rPr>
              <a:t>Internet ресурси</a:t>
            </a:r>
            <a:r>
              <a:rPr b="1" i="0" lang="en-US" sz="1600" u="none" cap="none" strike="noStrike">
                <a:solidFill>
                  <a:schemeClr val="dk1"/>
                </a:solidFill>
                <a:latin typeface="Rambla"/>
                <a:ea typeface="Rambla"/>
                <a:cs typeface="Rambla"/>
                <a:sym typeface="Rambla"/>
              </a:rPr>
              <a:t>:</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3"/>
              </a:rPr>
              <a:t>http://</a:t>
            </a:r>
            <a:r>
              <a:rPr b="0" i="0" lang="en-US" sz="1600" u="sng"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4"/>
              </a:rPr>
              <a:t>www</a:t>
            </a:r>
            <a:r>
              <a:rPr b="0" i="0" lang="en-US" sz="1600" u="sng" cap="none" strike="noStrike">
                <a:solidFill>
                  <a:schemeClr val="dk1"/>
                </a:solidFill>
                <a:latin typeface="Rambla"/>
                <a:ea typeface="Rambla"/>
                <a:cs typeface="Rambla"/>
                <a:sym typeface="Rambla"/>
              </a:rPr>
              <a:t>.motorola.com</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5"/>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6"/>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7"/>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8"/>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9"/>
              </a:rPr>
              <a:t>msr</a:t>
            </a:r>
            <a:r>
              <a:rPr b="0" i="0" lang="en-US" sz="1600" u="none" cap="none" strike="noStrike">
                <a:solidFill>
                  <a:schemeClr val="dk1"/>
                </a:solidFill>
                <a:latin typeface="Rambla"/>
                <a:ea typeface="Rambla"/>
                <a:cs typeface="Rambla"/>
                <a:sym typeface="Rambla"/>
              </a:rPr>
              <a:t>http://www.msr</a:t>
            </a:r>
            <a:r>
              <a:rPr b="0" i="0" lang="en-US" sz="1600" u="sng" cap="none" strike="noStrike">
                <a:solidFill>
                  <a:schemeClr val="hlink"/>
                </a:solidFill>
                <a:latin typeface="Century Gothic"/>
                <a:ea typeface="Century Gothic"/>
                <a:cs typeface="Century Gothic"/>
                <a:sym typeface="Century Gothic"/>
                <a:hlinkClick r:id="rId10"/>
              </a:rPr>
              <a:t>-</a:t>
            </a:r>
            <a:r>
              <a:rPr b="0" i="0" lang="en-US" sz="1600" u="none" cap="none" strike="noStrike">
                <a:solidFill>
                  <a:schemeClr val="dk1"/>
                </a:solidFill>
                <a:latin typeface="Rambla"/>
                <a:ea typeface="Rambla"/>
                <a:cs typeface="Rambla"/>
                <a:sym typeface="Rambla"/>
              </a:rPr>
              <a:t>http://www.msr-</a:t>
            </a:r>
            <a:r>
              <a:rPr b="0" i="0" lang="en-US" sz="1600" u="sng" cap="none" strike="noStrike">
                <a:solidFill>
                  <a:schemeClr val="hlink"/>
                </a:solidFill>
                <a:latin typeface="Century Gothic"/>
                <a:ea typeface="Century Gothic"/>
                <a:cs typeface="Century Gothic"/>
                <a:sym typeface="Century Gothic"/>
                <a:hlinkClick r:id="rId11"/>
              </a:rPr>
              <a:t>elektronik</a:t>
            </a:r>
            <a:r>
              <a:rPr b="0" i="0" lang="en-US" sz="1600" u="none" cap="none" strike="noStrike">
                <a:solidFill>
                  <a:schemeClr val="dk1"/>
                </a:solidFill>
                <a:latin typeface="Rambla"/>
                <a:ea typeface="Rambla"/>
                <a:cs typeface="Rambla"/>
                <a:sym typeface="Rambla"/>
              </a:rPr>
              <a:t>http://www.msr-elektronik</a:t>
            </a:r>
            <a:r>
              <a:rPr b="0" i="0" lang="en-US" sz="1600" u="sng" cap="none" strike="noStrike">
                <a:solidFill>
                  <a:schemeClr val="hlink"/>
                </a:solidFill>
                <a:latin typeface="Century Gothic"/>
                <a:ea typeface="Century Gothic"/>
                <a:cs typeface="Century Gothic"/>
                <a:sym typeface="Century Gothic"/>
                <a:hlinkClick r:id="rId12"/>
              </a:rPr>
              <a:t>.</a:t>
            </a:r>
            <a:r>
              <a:rPr b="0" i="0" lang="en-US" sz="1600" u="none" cap="none" strike="noStrike">
                <a:solidFill>
                  <a:schemeClr val="dk1"/>
                </a:solidFill>
                <a:latin typeface="Rambla"/>
                <a:ea typeface="Rambla"/>
                <a:cs typeface="Rambla"/>
                <a:sym typeface="Rambla"/>
              </a:rPr>
              <a:t>http://www.msr-elektronik.</a:t>
            </a:r>
            <a:r>
              <a:rPr b="0" i="0" lang="en-US" sz="1600" u="sng" cap="none" strike="noStrike">
                <a:solidFill>
                  <a:schemeClr val="hlink"/>
                </a:solidFill>
                <a:latin typeface="Century Gothic"/>
                <a:ea typeface="Century Gothic"/>
                <a:cs typeface="Century Gothic"/>
                <a:sym typeface="Century Gothic"/>
                <a:hlinkClick r:id="rId13"/>
              </a:rPr>
              <a:t>com</a:t>
            </a:r>
            <a:r>
              <a:rPr b="0" i="0" lang="en-US" sz="1600" u="none" cap="none" strike="noStrike">
                <a:solidFill>
                  <a:schemeClr val="dk1"/>
                </a:solidFill>
                <a:latin typeface="Rambla"/>
                <a:ea typeface="Rambla"/>
                <a:cs typeface="Rambla"/>
                <a:sym typeface="Rambla"/>
              </a:rPr>
              <a:t>http://www.msr-elektronik.com</a:t>
            </a:r>
            <a:r>
              <a:rPr b="0" i="0" lang="en-US" sz="1600" u="sng" cap="none" strike="noStrike">
                <a:solidFill>
                  <a:schemeClr val="hlink"/>
                </a:solidFill>
                <a:latin typeface="Century Gothic"/>
                <a:ea typeface="Century Gothic"/>
                <a:cs typeface="Century Gothic"/>
                <a:sym typeface="Century Gothic"/>
                <a:hlinkClick r:id="rId14"/>
              </a:rPr>
              <a:t>/</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15"/>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16"/>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17"/>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18"/>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19"/>
              </a:rPr>
              <a:t>microchip.com</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20"/>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21"/>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22"/>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23"/>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24"/>
              </a:rPr>
              <a:t>ssti</a:t>
            </a:r>
            <a:r>
              <a:rPr b="0" i="0" lang="en-US" sz="1600" u="none" cap="none" strike="noStrike">
                <a:solidFill>
                  <a:schemeClr val="dk1"/>
                </a:solidFill>
                <a:latin typeface="Rambla"/>
                <a:ea typeface="Rambla"/>
                <a:cs typeface="Rambla"/>
                <a:sym typeface="Rambla"/>
              </a:rPr>
              <a:t>http://www.ssti</a:t>
            </a:r>
            <a:r>
              <a:rPr b="0" i="0" lang="en-US" sz="1600" u="sng" cap="none" strike="noStrike">
                <a:solidFill>
                  <a:schemeClr val="hlink"/>
                </a:solidFill>
                <a:latin typeface="Century Gothic"/>
                <a:ea typeface="Century Gothic"/>
                <a:cs typeface="Century Gothic"/>
                <a:sym typeface="Century Gothic"/>
                <a:hlinkClick r:id="rId25"/>
              </a:rPr>
              <a:t>.</a:t>
            </a:r>
            <a:r>
              <a:rPr b="0" i="0" lang="en-US" sz="1600" u="none" cap="none" strike="noStrike">
                <a:solidFill>
                  <a:schemeClr val="dk1"/>
                </a:solidFill>
                <a:latin typeface="Rambla"/>
                <a:ea typeface="Rambla"/>
                <a:cs typeface="Rambla"/>
                <a:sym typeface="Rambla"/>
              </a:rPr>
              <a:t>http://www.ssti.</a:t>
            </a:r>
            <a:r>
              <a:rPr b="0" i="0" lang="en-US" sz="1600" u="sng" cap="none" strike="noStrike">
                <a:solidFill>
                  <a:schemeClr val="hlink"/>
                </a:solidFill>
                <a:latin typeface="Century Gothic"/>
                <a:ea typeface="Century Gothic"/>
                <a:cs typeface="Century Gothic"/>
                <a:sym typeface="Century Gothic"/>
                <a:hlinkClick r:id="rId26"/>
              </a:rPr>
              <a:t>com</a:t>
            </a:r>
            <a:r>
              <a:rPr b="0" i="0" lang="en-US" sz="1600" u="none" cap="none" strike="noStrike">
                <a:solidFill>
                  <a:schemeClr val="dk1"/>
                </a:solidFill>
                <a:latin typeface="Rambla"/>
                <a:ea typeface="Rambla"/>
                <a:cs typeface="Rambla"/>
                <a:sym typeface="Rambla"/>
              </a:rPr>
              <a:t>http://www.ssti.com</a:t>
            </a:r>
            <a:r>
              <a:rPr b="0" i="0" lang="en-US" sz="1600" u="sng" cap="none" strike="noStrike">
                <a:solidFill>
                  <a:schemeClr val="hlink"/>
                </a:solidFill>
                <a:latin typeface="Century Gothic"/>
                <a:ea typeface="Century Gothic"/>
                <a:cs typeface="Century Gothic"/>
                <a:sym typeface="Century Gothic"/>
                <a:hlinkClick r:id="rId27"/>
              </a:rPr>
              <a:t>/</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28"/>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29"/>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30"/>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31"/>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32"/>
              </a:rPr>
              <a:t>bluetooth</a:t>
            </a:r>
            <a:r>
              <a:rPr b="0" i="0" lang="en-US" sz="1600" u="none" cap="none" strike="noStrike">
                <a:solidFill>
                  <a:schemeClr val="dk1"/>
                </a:solidFill>
                <a:latin typeface="Rambla"/>
                <a:ea typeface="Rambla"/>
                <a:cs typeface="Rambla"/>
                <a:sym typeface="Rambla"/>
              </a:rPr>
              <a:t>http://www.bluetooth</a:t>
            </a:r>
            <a:r>
              <a:rPr b="0" i="0" lang="en-US" sz="1600" u="sng" cap="none" strike="noStrike">
                <a:solidFill>
                  <a:schemeClr val="hlink"/>
                </a:solidFill>
                <a:latin typeface="Century Gothic"/>
                <a:ea typeface="Century Gothic"/>
                <a:cs typeface="Century Gothic"/>
                <a:sym typeface="Century Gothic"/>
                <a:hlinkClick r:id="rId33"/>
              </a:rPr>
              <a:t>.</a:t>
            </a:r>
            <a:r>
              <a:rPr b="0" i="0" lang="en-US" sz="1600" u="none" cap="none" strike="noStrike">
                <a:solidFill>
                  <a:schemeClr val="dk1"/>
                </a:solidFill>
                <a:latin typeface="Rambla"/>
                <a:ea typeface="Rambla"/>
                <a:cs typeface="Rambla"/>
                <a:sym typeface="Rambla"/>
              </a:rPr>
              <a:t>http://www.bluetooth.</a:t>
            </a:r>
            <a:r>
              <a:rPr b="0" i="0" lang="en-US" sz="1600" u="sng" cap="none" strike="noStrike">
                <a:solidFill>
                  <a:schemeClr val="hlink"/>
                </a:solidFill>
                <a:latin typeface="Century Gothic"/>
                <a:ea typeface="Century Gothic"/>
                <a:cs typeface="Century Gothic"/>
                <a:sym typeface="Century Gothic"/>
                <a:hlinkClick r:id="rId34"/>
              </a:rPr>
              <a:t>com</a:t>
            </a:r>
            <a:r>
              <a:rPr b="0" i="0" lang="en-US" sz="1600" u="none" cap="none" strike="noStrike">
                <a:solidFill>
                  <a:schemeClr val="dk1"/>
                </a:solidFill>
                <a:latin typeface="Rambla"/>
                <a:ea typeface="Rambla"/>
                <a:cs typeface="Rambla"/>
                <a:sym typeface="Rambla"/>
              </a:rPr>
              <a:t>http://www.bluetooth.com</a:t>
            </a:r>
            <a:r>
              <a:rPr b="0" i="0" lang="en-US" sz="1600" u="sng" cap="none" strike="noStrike">
                <a:solidFill>
                  <a:schemeClr val="hlink"/>
                </a:solidFill>
                <a:latin typeface="Century Gothic"/>
                <a:ea typeface="Century Gothic"/>
                <a:cs typeface="Century Gothic"/>
                <a:sym typeface="Century Gothic"/>
                <a:hlinkClick r:id="rId35"/>
              </a:rPr>
              <a:t>/</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36"/>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37"/>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38"/>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39"/>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40"/>
              </a:rPr>
              <a:t>superFlash</a:t>
            </a:r>
            <a:r>
              <a:rPr b="0" i="0" lang="en-US" sz="1600" u="none" cap="none" strike="noStrike">
                <a:solidFill>
                  <a:schemeClr val="dk1"/>
                </a:solidFill>
                <a:latin typeface="Rambla"/>
                <a:ea typeface="Rambla"/>
                <a:cs typeface="Rambla"/>
                <a:sym typeface="Rambla"/>
              </a:rPr>
              <a:t>http://www.superFlash</a:t>
            </a:r>
            <a:r>
              <a:rPr b="0" i="0" lang="en-US" sz="1600" u="sng" cap="none" strike="noStrike">
                <a:solidFill>
                  <a:schemeClr val="hlink"/>
                </a:solidFill>
                <a:latin typeface="Century Gothic"/>
                <a:ea typeface="Century Gothic"/>
                <a:cs typeface="Century Gothic"/>
                <a:sym typeface="Century Gothic"/>
                <a:hlinkClick r:id="rId41"/>
              </a:rPr>
              <a:t>.</a:t>
            </a:r>
            <a:r>
              <a:rPr b="0" i="0" lang="en-US" sz="1600" u="none" cap="none" strike="noStrike">
                <a:solidFill>
                  <a:schemeClr val="dk1"/>
                </a:solidFill>
                <a:latin typeface="Rambla"/>
                <a:ea typeface="Rambla"/>
                <a:cs typeface="Rambla"/>
                <a:sym typeface="Rambla"/>
              </a:rPr>
              <a:t>http://www.superFlash.</a:t>
            </a:r>
            <a:r>
              <a:rPr b="0" i="0" lang="en-US" sz="1600" u="sng" cap="none" strike="noStrike">
                <a:solidFill>
                  <a:schemeClr val="hlink"/>
                </a:solidFill>
                <a:latin typeface="Century Gothic"/>
                <a:ea typeface="Century Gothic"/>
                <a:cs typeface="Century Gothic"/>
                <a:sym typeface="Century Gothic"/>
                <a:hlinkClick r:id="rId42"/>
              </a:rPr>
              <a:t>com</a:t>
            </a:r>
            <a:r>
              <a:rPr b="0" i="0" lang="en-US" sz="1600" u="none" cap="none" strike="noStrike">
                <a:solidFill>
                  <a:schemeClr val="dk1"/>
                </a:solidFill>
                <a:latin typeface="Rambla"/>
                <a:ea typeface="Rambla"/>
                <a:cs typeface="Rambla"/>
                <a:sym typeface="Rambla"/>
              </a:rPr>
              <a:t>http://www.superFlash.com</a:t>
            </a:r>
            <a:r>
              <a:rPr b="0" i="0" lang="en-US" sz="1600" u="sng" cap="none" strike="noStrike">
                <a:solidFill>
                  <a:schemeClr val="hlink"/>
                </a:solidFill>
                <a:latin typeface="Century Gothic"/>
                <a:ea typeface="Century Gothic"/>
                <a:cs typeface="Century Gothic"/>
                <a:sym typeface="Century Gothic"/>
                <a:hlinkClick r:id="rId43"/>
              </a:rPr>
              <a:t>/</a:t>
            </a:r>
          </a:p>
          <a:p>
            <a:pPr indent="-533400" lvl="1" marL="990600" marR="0" rtl="0" algn="l">
              <a:lnSpc>
                <a:spcPct val="80000"/>
              </a:lnSpc>
              <a:spcBef>
                <a:spcPts val="320"/>
              </a:spcBef>
              <a:spcAft>
                <a:spcPts val="0"/>
              </a:spcAft>
              <a:buClr>
                <a:schemeClr val="dk1"/>
              </a:buClr>
              <a:buSzPct val="25000"/>
              <a:buFont typeface="Courier New"/>
              <a:buNone/>
            </a:pPr>
            <a:r>
              <a:rPr b="0" i="0" lang="en-US" sz="1600" u="sng" cap="none" strike="noStrike">
                <a:solidFill>
                  <a:schemeClr val="hlink"/>
                </a:solidFill>
                <a:latin typeface="Century Gothic"/>
                <a:ea typeface="Century Gothic"/>
                <a:cs typeface="Century Gothic"/>
                <a:sym typeface="Century Gothic"/>
                <a:hlinkClick r:id="rId44"/>
              </a:rPr>
              <a:t>http</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45"/>
              </a:rPr>
              <a:t>://</a:t>
            </a:r>
            <a:r>
              <a:rPr b="0" i="0" lang="en-US" sz="1600" u="none" cap="none" strike="noStrike">
                <a:solidFill>
                  <a:schemeClr val="dk1"/>
                </a:solidFill>
                <a:latin typeface="Rambla"/>
                <a:ea typeface="Rambla"/>
                <a:cs typeface="Rambla"/>
                <a:sym typeface="Rambla"/>
              </a:rPr>
              <a:t>http://</a:t>
            </a:r>
            <a:r>
              <a:rPr b="0" i="0" lang="en-US" sz="1600" u="sng" cap="none" strike="noStrike">
                <a:solidFill>
                  <a:schemeClr val="hlink"/>
                </a:solidFill>
                <a:latin typeface="Century Gothic"/>
                <a:ea typeface="Century Gothic"/>
                <a:cs typeface="Century Gothic"/>
                <a:sym typeface="Century Gothic"/>
                <a:hlinkClick r:id="rId46"/>
              </a:rPr>
              <a:t>www</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47"/>
              </a:rPr>
              <a:t>.</a:t>
            </a:r>
            <a:r>
              <a:rPr b="0" i="0" lang="en-US" sz="1600" u="none" cap="none" strike="noStrike">
                <a:solidFill>
                  <a:schemeClr val="dk1"/>
                </a:solidFill>
                <a:latin typeface="Rambla"/>
                <a:ea typeface="Rambla"/>
                <a:cs typeface="Rambla"/>
                <a:sym typeface="Rambla"/>
              </a:rPr>
              <a:t>http://www.</a:t>
            </a:r>
            <a:r>
              <a:rPr b="0" i="0" lang="en-US" sz="1600" u="sng" cap="none" strike="noStrike">
                <a:solidFill>
                  <a:schemeClr val="hlink"/>
                </a:solidFill>
                <a:latin typeface="Century Gothic"/>
                <a:ea typeface="Century Gothic"/>
                <a:cs typeface="Century Gothic"/>
                <a:sym typeface="Century Gothic"/>
                <a:hlinkClick r:id="rId48"/>
              </a:rPr>
              <a:t>answers</a:t>
            </a:r>
            <a:r>
              <a:rPr b="0" i="0" lang="en-US" sz="1600" u="none" cap="none" strike="noStrike">
                <a:solidFill>
                  <a:schemeClr val="dk1"/>
                </a:solidFill>
                <a:latin typeface="Rambla"/>
                <a:ea typeface="Rambla"/>
                <a:cs typeface="Rambla"/>
                <a:sym typeface="Rambla"/>
              </a:rPr>
              <a:t>http://www.answers</a:t>
            </a:r>
            <a:r>
              <a:rPr b="0" i="0" lang="en-US" sz="1600" u="sng" cap="none" strike="noStrike">
                <a:solidFill>
                  <a:schemeClr val="hlink"/>
                </a:solidFill>
                <a:latin typeface="Century Gothic"/>
                <a:ea typeface="Century Gothic"/>
                <a:cs typeface="Century Gothic"/>
                <a:sym typeface="Century Gothic"/>
                <a:hlinkClick r:id="rId49"/>
              </a:rPr>
              <a:t>.</a:t>
            </a:r>
            <a:r>
              <a:rPr b="0" i="0" lang="en-US" sz="1600" u="none" cap="none" strike="noStrike">
                <a:solidFill>
                  <a:schemeClr val="dk1"/>
                </a:solidFill>
                <a:latin typeface="Rambla"/>
                <a:ea typeface="Rambla"/>
                <a:cs typeface="Rambla"/>
                <a:sym typeface="Rambla"/>
              </a:rPr>
              <a:t>http://www.answers.</a:t>
            </a:r>
            <a:r>
              <a:rPr b="0" i="0" lang="en-US" sz="1600" u="sng" cap="none" strike="noStrike">
                <a:solidFill>
                  <a:schemeClr val="hlink"/>
                </a:solidFill>
                <a:latin typeface="Century Gothic"/>
                <a:ea typeface="Century Gothic"/>
                <a:cs typeface="Century Gothic"/>
                <a:sym typeface="Century Gothic"/>
                <a:hlinkClick r:id="rId50"/>
              </a:rPr>
              <a:t>com</a:t>
            </a:r>
            <a:r>
              <a:rPr b="0" i="0" lang="en-US" sz="1600" u="none" cap="none" strike="noStrike">
                <a:solidFill>
                  <a:schemeClr val="dk1"/>
                </a:solidFill>
                <a:latin typeface="Rambla"/>
                <a:ea typeface="Rambla"/>
                <a:cs typeface="Rambla"/>
                <a:sym typeface="Rambla"/>
              </a:rPr>
              <a:t>http://www.answers.com</a:t>
            </a:r>
            <a:r>
              <a:rPr b="0" i="0" lang="en-US" sz="1600" u="sng" cap="none" strike="noStrike">
                <a:solidFill>
                  <a:schemeClr val="hlink"/>
                </a:solidFill>
                <a:latin typeface="Century Gothic"/>
                <a:ea typeface="Century Gothic"/>
                <a:cs typeface="Century Gothic"/>
                <a:sym typeface="Century Gothic"/>
                <a:hlinkClick r:id="rId51"/>
              </a:rPr>
              <a:t>/</a:t>
            </a:r>
          </a:p>
          <a:p>
            <a:pPr indent="-609600" lvl="0" marL="609600" marR="0" rtl="0" algn="l">
              <a:lnSpc>
                <a:spcPct val="80000"/>
              </a:lnSpc>
              <a:spcBef>
                <a:spcPts val="320"/>
              </a:spcBef>
              <a:spcAft>
                <a:spcPts val="0"/>
              </a:spcAft>
              <a:buClr>
                <a:srgbClr val="7F7F7F"/>
              </a:buClr>
              <a:buSzPct val="25000"/>
              <a:buFont typeface="Arial"/>
              <a:buNone/>
            </a:pPr>
            <a:r>
              <a:t/>
            </a:r>
            <a:endParaRPr b="0" i="0" sz="1600" u="none" cap="none" strike="noStrike">
              <a:solidFill>
                <a:schemeClr val="dk1"/>
              </a:solidFill>
              <a:latin typeface="Rambla"/>
              <a:ea typeface="Rambla"/>
              <a:cs typeface="Rambla"/>
              <a:sym typeface="Rambla"/>
            </a:endParaRPr>
          </a:p>
          <a:p>
            <a:pPr indent="-609600" lvl="0" marL="609600" marR="0" rtl="0" algn="l">
              <a:lnSpc>
                <a:spcPct val="80000"/>
              </a:lnSpc>
              <a:spcBef>
                <a:spcPts val="320"/>
              </a:spcBef>
              <a:spcAft>
                <a:spcPts val="0"/>
              </a:spcAft>
              <a:buClr>
                <a:schemeClr val="dk1"/>
              </a:buClr>
              <a:buSzPct val="25000"/>
              <a:buFont typeface="Arial"/>
              <a:buNone/>
            </a:pPr>
            <a:r>
              <a:rPr b="1" i="0" lang="en-US" sz="1600" u="none" cap="none" strike="noStrike">
                <a:solidFill>
                  <a:schemeClr val="dk1"/>
                </a:solidFill>
                <a:latin typeface="Rambla"/>
                <a:ea typeface="Rambla"/>
                <a:cs typeface="Rambla"/>
                <a:sym typeface="Rambla"/>
              </a:rPr>
              <a:t>Ключови думи (keywords): </a:t>
            </a:r>
          </a:p>
          <a:p>
            <a:pPr indent="-609600" lvl="0" marL="609600" marR="0" rtl="0" algn="l">
              <a:lnSpc>
                <a:spcPct val="80000"/>
              </a:lnSpc>
              <a:spcBef>
                <a:spcPts val="320"/>
              </a:spcBef>
              <a:spcAft>
                <a:spcPts val="0"/>
              </a:spcAft>
              <a:buClr>
                <a:schemeClr val="dk1"/>
              </a:buClr>
              <a:buSzPct val="25000"/>
              <a:buFont typeface="Arial"/>
              <a:buNone/>
            </a:pPr>
            <a:r>
              <a:rPr b="0" i="0" lang="en-US" sz="1600" u="none" cap="none" strike="noStrike">
                <a:solidFill>
                  <a:schemeClr val="dk1"/>
                </a:solidFill>
                <a:latin typeface="Rambla"/>
                <a:ea typeface="Rambla"/>
                <a:cs typeface="Rambla"/>
                <a:sym typeface="Rambla"/>
              </a:rPr>
              <a:t>	scale integration, memories, semiconductor memories, SRAM, DRAM, PROM, EPROM, EЕPROM, Flash, microprocessors, microcontrollers, 68HC11, computer interfaces, SPI, I2С, USB, timers, watchdog, ADC, design of microprocessor devices. </a:t>
            </a:r>
          </a:p>
          <a:p>
            <a:pPr indent="-609600" lvl="0" marL="609600" marR="0" rtl="0" algn="l">
              <a:lnSpc>
                <a:spcPct val="80000"/>
              </a:lnSpc>
              <a:spcBef>
                <a:spcPts val="280"/>
              </a:spcBef>
              <a:spcAft>
                <a:spcPts val="0"/>
              </a:spcAft>
              <a:buClr>
                <a:srgbClr val="7F7F7F"/>
              </a:buClr>
              <a:buSzPct val="25000"/>
              <a:buFont typeface="Arial"/>
              <a:buNone/>
            </a:pPr>
            <a:r>
              <a:t/>
            </a:r>
            <a:endParaRPr b="0" i="0" sz="1400" u="none" cap="none" strike="noStrike">
              <a:solidFill>
                <a:schemeClr val="dk1"/>
              </a:solidFill>
              <a:latin typeface="Rambla"/>
              <a:ea typeface="Rambla"/>
              <a:cs typeface="Rambla"/>
              <a:sym typeface="Rambla"/>
            </a:endParaRPr>
          </a:p>
          <a:p>
            <a:pPr indent="-342900" lvl="0" marL="342900" marR="0" rtl="0" algn="l">
              <a:spcBef>
                <a:spcPts val="280"/>
              </a:spcBef>
              <a:spcAft>
                <a:spcPts val="0"/>
              </a:spcAft>
              <a:buClr>
                <a:srgbClr val="7F7F7F"/>
              </a:buClr>
              <a:buSzPct val="100000"/>
              <a:buFont typeface="Arial"/>
              <a:buNone/>
            </a:pPr>
            <a:r>
              <a:t/>
            </a:r>
            <a:endParaRPr b="0" i="0" sz="1400" u="none" cap="none" strike="noStrike">
              <a:solidFill>
                <a:schemeClr val="dk1"/>
              </a:solidFill>
              <a:latin typeface="Rambla"/>
              <a:ea typeface="Rambla"/>
              <a:cs typeface="Rambla"/>
              <a:sym typeface="Rambla"/>
            </a:endParaRPr>
          </a:p>
        </p:txBody>
      </p:sp>
      <p:sp>
        <p:nvSpPr>
          <p:cNvPr id="136" name="Shape 136"/>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37" name="Shape 13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38" name="Shape 13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39" name="Shape 13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nvSpPr>
        <p:spPr>
          <a:xfrm>
            <a:off x="381000" y="457200"/>
            <a:ext cx="8305800" cy="6019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0" sz="2000" u="none">
              <a:solidFill>
                <a:schemeClr val="dk2"/>
              </a:solidFill>
              <a:latin typeface="Rambla"/>
              <a:ea typeface="Rambla"/>
              <a:cs typeface="Rambla"/>
              <a:sym typeface="Rambla"/>
            </a:endParaRPr>
          </a:p>
          <a:p>
            <a:pPr indent="-342900" lvl="0" marL="342900" marR="0" rtl="0" algn="ctr">
              <a:lnSpc>
                <a:spcPct val="100000"/>
              </a:lnSpc>
              <a:spcBef>
                <a:spcPts val="40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РАЗВИТИЕ НА  ЕЛЕМЕНТНАТА БАЗА НА </a:t>
            </a:r>
          </a:p>
          <a:p>
            <a:pPr indent="-342900" lvl="0" marL="342900" marR="0" rtl="0" algn="ctr">
              <a:lnSpc>
                <a:spcPct val="100000"/>
              </a:lnSpc>
              <a:spcBef>
                <a:spcPts val="40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КОМПЮТЪРНИТЕ СИСТЕМИ (КС)</a:t>
            </a:r>
          </a:p>
          <a:p>
            <a:pPr indent="-342900" lvl="0" marL="342900" marR="0" rtl="0" algn="l">
              <a:lnSpc>
                <a:spcPct val="100000"/>
              </a:lnSpc>
              <a:spcBef>
                <a:spcPts val="360"/>
              </a:spcBef>
              <a:spcAft>
                <a:spcPts val="0"/>
              </a:spcAft>
              <a:buClr>
                <a:schemeClr val="dk2"/>
              </a:buClr>
              <a:buFont typeface="Arial"/>
              <a:buNone/>
            </a:pPr>
            <a:r>
              <a:t/>
            </a:r>
            <a:endParaRPr b="0" i="0" sz="1800" u="none">
              <a:solidFill>
                <a:schemeClr val="dk2"/>
              </a:solidFill>
              <a:latin typeface="Rambla"/>
              <a:ea typeface="Rambla"/>
              <a:cs typeface="Rambla"/>
              <a:sym typeface="Rambla"/>
            </a:endParaRPr>
          </a:p>
          <a:p>
            <a:pPr indent="-342900" lvl="0" marL="342900" marR="0" rtl="0" algn="l">
              <a:lnSpc>
                <a:spcPct val="100000"/>
              </a:lnSpc>
              <a:spcBef>
                <a:spcPts val="0"/>
              </a:spcBef>
              <a:spcAft>
                <a:spcPts val="0"/>
              </a:spcAft>
              <a:buClr>
                <a:schemeClr val="dk1"/>
              </a:buClr>
              <a:buSzPct val="25000"/>
              <a:buFont typeface="Rambla"/>
              <a:buNone/>
            </a:pPr>
            <a:r>
              <a:rPr b="0" i="1" lang="en-US" sz="1800" u="none">
                <a:solidFill>
                  <a:schemeClr val="dk1"/>
                </a:solidFill>
                <a:latin typeface="Rambla"/>
                <a:ea typeface="Rambla"/>
                <a:cs typeface="Rambla"/>
                <a:sym typeface="Rambla"/>
              </a:rPr>
              <a:t>Поколения интегрални схеми според броя на изграждащите ги компоненти:</a:t>
            </a:r>
          </a:p>
          <a:p>
            <a:pPr indent="-342900" lvl="0" marL="342900" marR="0" rtl="0" algn="l">
              <a:lnSpc>
                <a:spcPct val="100000"/>
              </a:lnSpc>
              <a:spcBef>
                <a:spcPts val="0"/>
              </a:spcBef>
              <a:spcAft>
                <a:spcPts val="0"/>
              </a:spcAft>
              <a:buClr>
                <a:schemeClr val="dk2"/>
              </a:buClr>
              <a:buFont typeface="Arial"/>
              <a:buNone/>
            </a:pPr>
            <a:r>
              <a:t/>
            </a:r>
            <a:endParaRPr b="0" i="0" sz="1400" u="none">
              <a:solidFill>
                <a:schemeClr val="dk1"/>
              </a:solidFill>
              <a:latin typeface="Rambla"/>
              <a:ea typeface="Rambla"/>
              <a:cs typeface="Rambla"/>
              <a:sym typeface="Rambla"/>
            </a:endParaRPr>
          </a:p>
          <a:p>
            <a:pPr indent="-342900" lvl="0" marL="342900" marR="0" rtl="0" algn="l">
              <a:lnSpc>
                <a:spcPct val="100000"/>
              </a:lnSpc>
              <a:spcBef>
                <a:spcPts val="1200"/>
              </a:spcBef>
              <a:spcAft>
                <a:spcPts val="0"/>
              </a:spcAft>
              <a:buClr>
                <a:schemeClr val="dk1"/>
              </a:buClr>
              <a:buSzPct val="25000"/>
              <a:buFont typeface="Rambla"/>
              <a:buNone/>
            </a:pPr>
            <a:r>
              <a:rPr b="1" i="1" lang="en-US" sz="1800" u="none">
                <a:solidFill>
                  <a:schemeClr val="dk1"/>
                </a:solidFill>
                <a:latin typeface="Rambla"/>
                <a:ea typeface="Rambla"/>
                <a:cs typeface="Rambla"/>
                <a:sym typeface="Rambla"/>
              </a:rPr>
              <a:t>1-во поколение:  </a:t>
            </a:r>
            <a:r>
              <a:rPr b="1" i="0" lang="en-US" sz="1800" u="none">
                <a:solidFill>
                  <a:schemeClr val="dk1"/>
                </a:solidFill>
                <a:latin typeface="Rambla"/>
                <a:ea typeface="Rambla"/>
                <a:cs typeface="Rambla"/>
                <a:sym typeface="Rambla"/>
              </a:rPr>
              <a:t>SSI</a:t>
            </a:r>
            <a:r>
              <a:rPr b="0" i="0" lang="en-US" sz="1800" u="none">
                <a:solidFill>
                  <a:schemeClr val="dk1"/>
                </a:solidFill>
                <a:latin typeface="Rambla"/>
                <a:ea typeface="Rambla"/>
                <a:cs typeface="Rambla"/>
                <a:sym typeface="Rambla"/>
              </a:rPr>
              <a:t> (small-scale integration) –  с ниска степен на интеграция (&lt;100 компонента/чип): Логически Елементи (ЛЕ) (AND,OR,NAND,NOR,XOR и др.);</a:t>
            </a:r>
          </a:p>
          <a:p>
            <a:pPr indent="-342900" lvl="0" marL="342900" marR="0" rtl="0" algn="l">
              <a:lnSpc>
                <a:spcPct val="100000"/>
              </a:lnSpc>
              <a:spcBef>
                <a:spcPts val="0"/>
              </a:spcBef>
              <a:spcAft>
                <a:spcPts val="0"/>
              </a:spcAft>
              <a:buClr>
                <a:schemeClr val="dk2"/>
              </a:buClr>
              <a:buFont typeface="Arial"/>
              <a:buNone/>
            </a:pPr>
            <a:r>
              <a:t/>
            </a:r>
            <a:endParaRPr b="0" i="0" sz="1600" u="none">
              <a:solidFill>
                <a:schemeClr val="dk1"/>
              </a:solidFill>
              <a:latin typeface="Rambla"/>
              <a:ea typeface="Rambla"/>
              <a:cs typeface="Rambla"/>
              <a:sym typeface="Rambla"/>
            </a:endParaRPr>
          </a:p>
          <a:p>
            <a:pPr indent="-342900" lvl="0" marL="342900" marR="0" rtl="0" algn="l">
              <a:lnSpc>
                <a:spcPct val="100000"/>
              </a:lnSpc>
              <a:spcBef>
                <a:spcPts val="1200"/>
              </a:spcBef>
              <a:spcAft>
                <a:spcPts val="0"/>
              </a:spcAft>
              <a:buClr>
                <a:schemeClr val="dk1"/>
              </a:buClr>
              <a:buSzPct val="25000"/>
              <a:buFont typeface="Rambla"/>
              <a:buNone/>
            </a:pPr>
            <a:r>
              <a:rPr b="1" i="1" lang="en-US" sz="1800" u="none">
                <a:solidFill>
                  <a:schemeClr val="dk1"/>
                </a:solidFill>
                <a:latin typeface="Rambla"/>
                <a:ea typeface="Rambla"/>
                <a:cs typeface="Rambla"/>
                <a:sym typeface="Rambla"/>
              </a:rPr>
              <a:t>2-ро поколение: </a:t>
            </a:r>
            <a:r>
              <a:rPr b="1" i="0" lang="en-US" sz="1800" u="none">
                <a:solidFill>
                  <a:schemeClr val="dk1"/>
                </a:solidFill>
                <a:latin typeface="Rambla"/>
                <a:ea typeface="Rambla"/>
                <a:cs typeface="Rambla"/>
                <a:sym typeface="Rambla"/>
              </a:rPr>
              <a:t>MSI</a:t>
            </a:r>
            <a:r>
              <a:rPr b="0" i="0" lang="en-US" sz="1800" u="none">
                <a:solidFill>
                  <a:schemeClr val="dk1"/>
                </a:solidFill>
                <a:latin typeface="Rambla"/>
                <a:ea typeface="Rambla"/>
                <a:cs typeface="Rambla"/>
                <a:sym typeface="Rambla"/>
              </a:rPr>
              <a:t> (medium-scale integration) – със средна степен на интеграция (от 100 до 3000 компонента/чип): броячи, дешифратори, суматори, мултиплексори, регистри и др. </a:t>
            </a:r>
          </a:p>
          <a:p>
            <a:pPr indent="-342900" lvl="0" marL="342900" marR="0" rtl="0" algn="l">
              <a:lnSpc>
                <a:spcPct val="100000"/>
              </a:lnSpc>
              <a:spcBef>
                <a:spcPts val="0"/>
              </a:spcBef>
              <a:spcAft>
                <a:spcPts val="0"/>
              </a:spcAft>
              <a:buClr>
                <a:schemeClr val="dk2"/>
              </a:buClr>
              <a:buFont typeface="Arial"/>
              <a:buNone/>
            </a:pPr>
            <a:r>
              <a:t/>
            </a:r>
            <a:endParaRPr b="0" i="0" sz="1600" u="none">
              <a:solidFill>
                <a:schemeClr val="dk1"/>
              </a:solidFill>
              <a:latin typeface="Rambla"/>
              <a:ea typeface="Rambla"/>
              <a:cs typeface="Rambla"/>
              <a:sym typeface="Rambla"/>
            </a:endParaRPr>
          </a:p>
          <a:p>
            <a:pPr indent="-342900" lvl="0" marL="342900" marR="0" rtl="0" algn="l">
              <a:lnSpc>
                <a:spcPct val="100000"/>
              </a:lnSpc>
              <a:spcBef>
                <a:spcPts val="1200"/>
              </a:spcBef>
              <a:spcAft>
                <a:spcPts val="0"/>
              </a:spcAft>
              <a:buClr>
                <a:schemeClr val="dk1"/>
              </a:buClr>
              <a:buSzPct val="25000"/>
              <a:buFont typeface="Rambla"/>
              <a:buNone/>
            </a:pPr>
            <a:r>
              <a:rPr b="1" i="1" lang="en-US" sz="1800" u="none">
                <a:solidFill>
                  <a:schemeClr val="dk1"/>
                </a:solidFill>
                <a:latin typeface="Rambla"/>
                <a:ea typeface="Rambla"/>
                <a:cs typeface="Rambla"/>
                <a:sym typeface="Rambla"/>
              </a:rPr>
              <a:t>3-то поколение:  </a:t>
            </a:r>
            <a:r>
              <a:rPr b="1" i="0" lang="en-US" sz="1800" u="none">
                <a:solidFill>
                  <a:schemeClr val="dk1"/>
                </a:solidFill>
                <a:latin typeface="Rambla"/>
                <a:ea typeface="Rambla"/>
                <a:cs typeface="Rambla"/>
                <a:sym typeface="Rambla"/>
              </a:rPr>
              <a:t>LSI</a:t>
            </a:r>
            <a:r>
              <a:rPr b="0" i="0" lang="en-US" sz="1800" u="none">
                <a:solidFill>
                  <a:schemeClr val="dk1"/>
                </a:solidFill>
                <a:latin typeface="Rambla"/>
                <a:ea typeface="Rambla"/>
                <a:cs typeface="Rambla"/>
                <a:sym typeface="Rambla"/>
              </a:rPr>
              <a:t> (large-scale integration) – с висока степен на интеграция (от 3000 to 100,000 компонента/чип): специализирани схеми, малки микроконтролери, АЦП, ЦАП, памети с неголям обем;</a:t>
            </a:r>
          </a:p>
          <a:p>
            <a:pPr indent="-342900" lvl="0" marL="342900" marR="0" rtl="0" algn="l">
              <a:lnSpc>
                <a:spcPct val="100000"/>
              </a:lnSpc>
              <a:spcBef>
                <a:spcPts val="320"/>
              </a:spcBef>
              <a:spcAft>
                <a:spcPts val="0"/>
              </a:spcAft>
              <a:buClr>
                <a:schemeClr val="dk2"/>
              </a:buClr>
              <a:buSzPct val="25000"/>
              <a:buFont typeface="Rambla"/>
              <a:buNone/>
            </a:pPr>
            <a:r>
              <a:rPr b="0" i="0" lang="en-US" sz="1600" u="none">
                <a:solidFill>
                  <a:schemeClr val="dk2"/>
                </a:solidFill>
                <a:latin typeface="Rambla"/>
                <a:ea typeface="Rambla"/>
                <a:cs typeface="Rambla"/>
                <a:sym typeface="Rambla"/>
              </a:rPr>
              <a:t> </a:t>
            </a:r>
          </a:p>
          <a:p>
            <a:pPr indent="0" lvl="0" marL="0" marR="0" rtl="0" algn="ctr">
              <a:lnSpc>
                <a:spcPct val="100000"/>
              </a:lnSpc>
              <a:spcBef>
                <a:spcPts val="320"/>
              </a:spcBef>
              <a:spcAft>
                <a:spcPts val="0"/>
              </a:spcAft>
              <a:buNone/>
            </a:pPr>
            <a:r>
              <a:t/>
            </a:r>
            <a:endParaRPr b="0" i="0" sz="1600" u="none">
              <a:solidFill>
                <a:schemeClr val="dk2"/>
              </a:solidFill>
              <a:latin typeface="Rambla"/>
              <a:ea typeface="Rambla"/>
              <a:cs typeface="Rambla"/>
              <a:sym typeface="Rambla"/>
            </a:endParaRPr>
          </a:p>
        </p:txBody>
      </p:sp>
      <p:sp>
        <p:nvSpPr>
          <p:cNvPr id="145" name="Shape 145"/>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1" sz="1200" u="none">
              <a:solidFill>
                <a:schemeClr val="dk2"/>
              </a:solidFill>
              <a:latin typeface="Arial"/>
              <a:ea typeface="Arial"/>
              <a:cs typeface="Arial"/>
              <a:sym typeface="Arial"/>
            </a:endParaRP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146" name="Shape 146"/>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47" name="Shape 147"/>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48" name="Shape 148"/>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rot="5400000">
            <a:off x="2027238" y="-655638"/>
            <a:ext cx="5089525" cy="80772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Rambla"/>
                <a:ea typeface="Rambla"/>
                <a:cs typeface="Rambla"/>
                <a:sym typeface="Rambla"/>
              </a:rPr>
              <a:t>РАЗВИТИЕ НА  ЕЛЕМЕНТНАТА БАЗА НА КС</a:t>
            </a:r>
          </a:p>
          <a:p>
            <a:pPr indent="-342900" lvl="0" marL="342900" marR="0" rtl="0" algn="l">
              <a:lnSpc>
                <a:spcPct val="100000"/>
              </a:lnSpc>
              <a:spcBef>
                <a:spcPts val="480"/>
              </a:spcBef>
              <a:spcAft>
                <a:spcPts val="0"/>
              </a:spcAft>
              <a:buClr>
                <a:srgbClr val="7F7F7F"/>
              </a:buClr>
              <a:buSzPct val="25000"/>
              <a:buFont typeface="Arial"/>
              <a:buNone/>
            </a:pPr>
            <a:r>
              <a:t/>
            </a:r>
            <a:endParaRPr b="0" i="0" sz="2400" u="none" cap="none" strike="noStrik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dk1"/>
              </a:buClr>
              <a:buSzPct val="25000"/>
              <a:buFont typeface="Arial"/>
              <a:buNone/>
            </a:pPr>
            <a:r>
              <a:rPr b="1" i="1" lang="en-US" sz="1800" u="none" cap="none" strike="noStrike">
                <a:solidFill>
                  <a:schemeClr val="dk1"/>
                </a:solidFill>
                <a:latin typeface="Rambla"/>
                <a:ea typeface="Rambla"/>
                <a:cs typeface="Rambla"/>
                <a:sym typeface="Rambla"/>
              </a:rPr>
              <a:t>4-то поколение: </a:t>
            </a:r>
            <a:r>
              <a:rPr b="1" i="0" lang="en-US" sz="1800" u="none" cap="none" strike="noStrike">
                <a:solidFill>
                  <a:schemeClr val="dk1"/>
                </a:solidFill>
                <a:latin typeface="Rambla"/>
                <a:ea typeface="Rambla"/>
                <a:cs typeface="Rambla"/>
                <a:sym typeface="Rambla"/>
              </a:rPr>
              <a:t>VLSI</a:t>
            </a:r>
            <a:r>
              <a:rPr b="0" i="0" lang="en-US" sz="1800" u="none" cap="none" strike="noStrike">
                <a:solidFill>
                  <a:schemeClr val="dk1"/>
                </a:solidFill>
                <a:latin typeface="Rambla"/>
                <a:ea typeface="Rambla"/>
                <a:cs typeface="Rambla"/>
                <a:sym typeface="Rambla"/>
              </a:rPr>
              <a:t> (very large-scale integration): със свръхвисока степен на интеграция (от  100,000 до 1,000,000 компонента/чип): микроконтролери, полупроводникови памети (главно SRAM, PROM), някои DSP структури;</a:t>
            </a:r>
          </a:p>
          <a:p>
            <a:pPr indent="-342900" lvl="0" marL="342900" marR="0" rtl="0" algn="l">
              <a:lnSpc>
                <a:spcPct val="100000"/>
              </a:lnSpc>
              <a:spcBef>
                <a:spcPts val="360"/>
              </a:spcBef>
              <a:spcAft>
                <a:spcPts val="0"/>
              </a:spcAft>
              <a:buClr>
                <a:srgbClr val="7F7F7F"/>
              </a:buClr>
              <a:buSzPct val="25000"/>
              <a:buFont typeface="Arial"/>
              <a:buNone/>
            </a:pPr>
            <a:r>
              <a:t/>
            </a:r>
            <a:endParaRPr b="0" i="0" sz="1800" u="none" cap="none" strike="noStrik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rgbClr val="7F7F7F"/>
              </a:buClr>
              <a:buSzPct val="25000"/>
              <a:buFont typeface="Arial"/>
              <a:buNone/>
            </a:pPr>
            <a:r>
              <a:t/>
            </a:r>
            <a:endParaRPr b="0" i="0" sz="1800" u="none" cap="none" strike="noStrik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rgbClr val="7F7F7F"/>
              </a:buClr>
              <a:buSzPct val="25000"/>
              <a:buFont typeface="Arial"/>
              <a:buNone/>
            </a:pPr>
            <a:r>
              <a:t/>
            </a:r>
            <a:endParaRPr b="0" i="0" sz="1800" u="none" cap="none" strike="noStrik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dk1"/>
              </a:buClr>
              <a:buSzPct val="25000"/>
              <a:buFont typeface="Arial"/>
              <a:buNone/>
            </a:pPr>
            <a:r>
              <a:rPr b="1" i="1" lang="en-US" sz="1800" u="none" cap="none" strike="noStrike">
                <a:solidFill>
                  <a:schemeClr val="dk1"/>
                </a:solidFill>
                <a:latin typeface="Rambla"/>
                <a:ea typeface="Rambla"/>
                <a:cs typeface="Rambla"/>
                <a:sym typeface="Rambla"/>
              </a:rPr>
              <a:t>5- то поколение: </a:t>
            </a:r>
            <a:r>
              <a:rPr b="1" i="0" lang="en-US" sz="1800" u="none" cap="none" strike="noStrike">
                <a:solidFill>
                  <a:schemeClr val="dk1"/>
                </a:solidFill>
                <a:latin typeface="Rambla"/>
                <a:ea typeface="Rambla"/>
                <a:cs typeface="Rambla"/>
                <a:sym typeface="Rambla"/>
              </a:rPr>
              <a:t>ULSI / SVLSI</a:t>
            </a:r>
            <a:r>
              <a:rPr b="0" i="0" lang="en-US" sz="1800" u="none" cap="none" strike="noStrike">
                <a:solidFill>
                  <a:schemeClr val="dk1"/>
                </a:solidFill>
                <a:latin typeface="Rambla"/>
                <a:ea typeface="Rambla"/>
                <a:cs typeface="Rambla"/>
                <a:sym typeface="Rambla"/>
              </a:rPr>
              <a:t> (ultra large-scale integration): с повече от 1 милион електронни компонента на чип – съвременни DRAM памети, PLD структури (FPGA, CPLD), микропроцесори с общо предназначение, многоядрени процесори (multi-core processors,  схеми за обработка на изображения и др.</a:t>
            </a: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chemeClr val="dk1"/>
              </a:solidFill>
              <a:latin typeface="Rambla"/>
              <a:ea typeface="Rambla"/>
              <a:cs typeface="Rambla"/>
              <a:sym typeface="Rambla"/>
            </a:endParaRPr>
          </a:p>
        </p:txBody>
      </p:sp>
      <p:sp>
        <p:nvSpPr>
          <p:cNvPr id="154" name="Shape 154"/>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55" name="Shape 15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56" name="Shape 15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57" name="Shape 15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nvSpPr>
        <p:spPr>
          <a:xfrm>
            <a:off x="304800" y="533400"/>
            <a:ext cx="8686800" cy="6019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ТЕХНОЛОГИЧНИ ПРЕДПОСТАВКИ. ИЗРАБОТКА НА ИС </a:t>
            </a:r>
          </a:p>
          <a:p>
            <a:pPr indent="-342900" lvl="0" marL="342900" marR="0" rtl="0" algn="ctr">
              <a:lnSpc>
                <a:spcPct val="100000"/>
              </a:lnSpc>
              <a:spcBef>
                <a:spcPts val="0"/>
              </a:spcBef>
              <a:spcAft>
                <a:spcPts val="0"/>
              </a:spcAft>
              <a:buClr>
                <a:schemeClr val="dk1"/>
              </a:buClr>
              <a:buSzPct val="25000"/>
              <a:buFont typeface="Rambla"/>
              <a:buNone/>
            </a:pPr>
            <a:r>
              <a:rPr b="0" i="0" lang="en-US" sz="2000" u="none">
                <a:solidFill>
                  <a:schemeClr val="dk1"/>
                </a:solidFill>
                <a:latin typeface="Rambla"/>
                <a:ea typeface="Rambla"/>
                <a:cs typeface="Rambla"/>
                <a:sym typeface="Rambla"/>
              </a:rPr>
              <a:t>(Fabrication aspects)</a:t>
            </a:r>
            <a:r>
              <a:rPr b="0" i="0" lang="en-US" sz="1600" u="none">
                <a:solidFill>
                  <a:schemeClr val="dk1"/>
                </a:solidFill>
                <a:latin typeface="Rambla"/>
                <a:ea typeface="Rambla"/>
                <a:cs typeface="Rambla"/>
                <a:sym typeface="Rambla"/>
              </a:rPr>
              <a:t> </a:t>
            </a:r>
          </a:p>
          <a:p>
            <a:pPr indent="-342900" lvl="0" marL="342900" marR="0" rtl="0" algn="l">
              <a:lnSpc>
                <a:spcPct val="100000"/>
              </a:lnSpc>
              <a:spcBef>
                <a:spcPts val="1200"/>
              </a:spcBef>
              <a:spcAft>
                <a:spcPts val="0"/>
              </a:spcAft>
              <a:buClr>
                <a:schemeClr val="dk1"/>
              </a:buClr>
              <a:buSzPct val="25000"/>
              <a:buFont typeface="Rambla"/>
              <a:buNone/>
            </a:pPr>
            <a:r>
              <a:rPr b="1" i="0" lang="en-US" sz="1600" u="none">
                <a:solidFill>
                  <a:schemeClr val="dk1"/>
                </a:solidFill>
                <a:latin typeface="Rambla"/>
                <a:ea typeface="Rambla"/>
                <a:cs typeface="Rambla"/>
                <a:sym typeface="Rambla"/>
              </a:rPr>
              <a:t>VLSI / ULSI схемите стават реалност поради:</a:t>
            </a:r>
          </a:p>
          <a:p>
            <a:pPr indent="-342900" lvl="0" marL="342900" marR="0" rtl="0" algn="l">
              <a:lnSpc>
                <a:spcPct val="100000"/>
              </a:lnSpc>
              <a:spcBef>
                <a:spcPts val="320"/>
              </a:spcBef>
              <a:spcAft>
                <a:spcPts val="0"/>
              </a:spcAft>
              <a:buClr>
                <a:schemeClr val="accent1"/>
              </a:buClr>
              <a:buSzPct val="70000"/>
              <a:buFont typeface="Noto Sans Symbols"/>
              <a:buChar char="➢"/>
            </a:pPr>
            <a:r>
              <a:rPr b="0" i="0" lang="en-US" sz="1600" u="none">
                <a:solidFill>
                  <a:schemeClr val="dk1"/>
                </a:solidFill>
                <a:latin typeface="Rambla"/>
                <a:ea typeface="Rambla"/>
                <a:cs typeface="Rambla"/>
                <a:sym typeface="Rambla"/>
              </a:rPr>
              <a:t>постигане на подобрени параметри на технологичния процес: висока разделителна способност, повишена чистота (контрол на  примесите); Понастоящем L=0,065 µm (65nm) стабилен технологичен процес (Intel Pentium IV,  Centrino). При DRAM памети достигната технологична граница от 40nm (Samsung Corp.). Тенденции: до 30..20 nm; </a:t>
            </a:r>
          </a:p>
          <a:p>
            <a:pPr indent="-342900" lvl="0" marL="342900" marR="0" rtl="0" algn="l">
              <a:lnSpc>
                <a:spcPct val="100000"/>
              </a:lnSpc>
              <a:spcBef>
                <a:spcPts val="320"/>
              </a:spcBef>
              <a:spcAft>
                <a:spcPts val="0"/>
              </a:spcAft>
              <a:buClr>
                <a:schemeClr val="accent1"/>
              </a:buClr>
              <a:buSzPct val="70000"/>
              <a:buFont typeface="Noto Sans Symbols"/>
              <a:buChar char="➢"/>
            </a:pPr>
            <a:r>
              <a:rPr b="0" i="0" lang="en-US" sz="1600" u="none">
                <a:solidFill>
                  <a:schemeClr val="dk1"/>
                </a:solidFill>
                <a:latin typeface="Rambla"/>
                <a:ea typeface="Rambla"/>
                <a:cs typeface="Rambla"/>
                <a:sym typeface="Rambla"/>
              </a:rPr>
              <a:t> адаптация и постигане на стабилност на нови технологии – напр. BiCMOS; </a:t>
            </a:r>
          </a:p>
          <a:p>
            <a:pPr indent="-342900" lvl="0" marL="342900" marR="0" rtl="0" algn="l">
              <a:lnSpc>
                <a:spcPct val="100000"/>
              </a:lnSpc>
              <a:spcBef>
                <a:spcPts val="320"/>
              </a:spcBef>
              <a:spcAft>
                <a:spcPts val="0"/>
              </a:spcAft>
              <a:buClr>
                <a:schemeClr val="accent1"/>
              </a:buClr>
              <a:buSzPct val="70000"/>
              <a:buFont typeface="Noto Sans Symbols"/>
              <a:buChar char="➢"/>
            </a:pPr>
            <a:r>
              <a:rPr b="0" i="0" lang="en-US" sz="1600" u="none">
                <a:solidFill>
                  <a:schemeClr val="dk1"/>
                </a:solidFill>
                <a:latin typeface="Rambla"/>
                <a:ea typeface="Rambla"/>
                <a:cs typeface="Rambla"/>
                <a:sym typeface="Rambla"/>
              </a:rPr>
              <a:t>прилагане на нови материали (Ga AS, хетеросъединения) – подобрени параметри   (по-висока подвижност на токоносителите);</a:t>
            </a:r>
          </a:p>
          <a:p>
            <a:pPr indent="-342900" lvl="0" marL="342900" marR="0" rtl="0" algn="l">
              <a:lnSpc>
                <a:spcPct val="100000"/>
              </a:lnSpc>
              <a:spcBef>
                <a:spcPts val="320"/>
              </a:spcBef>
              <a:spcAft>
                <a:spcPts val="0"/>
              </a:spcAft>
              <a:buClr>
                <a:schemeClr val="accent1"/>
              </a:buClr>
              <a:buSzPct val="70000"/>
              <a:buFont typeface="Noto Sans Symbols"/>
              <a:buChar char="➢"/>
            </a:pPr>
            <a:r>
              <a:rPr b="0" i="0" lang="en-US" sz="1600" u="none">
                <a:solidFill>
                  <a:schemeClr val="dk1"/>
                </a:solidFill>
                <a:latin typeface="Rambla"/>
                <a:ea typeface="Rambla"/>
                <a:cs typeface="Rambla"/>
                <a:sym typeface="Rambla"/>
              </a:rPr>
              <a:t> нисковолтови и маломощни структури (low-voltage / low-power design).</a:t>
            </a:r>
          </a:p>
          <a:p>
            <a:pPr indent="-342900" lvl="0" marL="342900" marR="0" rtl="0" algn="l">
              <a:lnSpc>
                <a:spcPct val="100000"/>
              </a:lnSpc>
              <a:spcBef>
                <a:spcPts val="320"/>
              </a:spcBef>
              <a:spcAft>
                <a:spcPts val="0"/>
              </a:spcAft>
              <a:buClr>
                <a:schemeClr val="dk2"/>
              </a:buClr>
              <a:buFont typeface="Arial"/>
              <a:buNone/>
            </a:pPr>
            <a:r>
              <a:t/>
            </a:r>
            <a:endParaRPr b="0" i="0" sz="1600" u="none">
              <a:solidFill>
                <a:schemeClr val="dk1"/>
              </a:solidFill>
              <a:latin typeface="Rambla"/>
              <a:ea typeface="Rambla"/>
              <a:cs typeface="Rambla"/>
              <a:sym typeface="Rambla"/>
            </a:endParaRPr>
          </a:p>
          <a:p>
            <a:pPr indent="-342900" lvl="0" marL="342900" marR="0" rtl="0" algn="l">
              <a:lnSpc>
                <a:spcPct val="100000"/>
              </a:lnSpc>
              <a:spcBef>
                <a:spcPts val="32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ИЗРАБОТКА на кристали с голям диаметър (crystalline / silicon wafers): 4 инча  (100 mm),  8 инча (200 mm), понастоящем  -  11.8 инча (300 мм). Следващ стандарт – 450 mm (2012 г.).</a:t>
            </a:r>
          </a:p>
          <a:p>
            <a:pPr indent="-342900" lvl="0" marL="342900" marR="0" rtl="0" algn="l">
              <a:lnSpc>
                <a:spcPct val="100000"/>
              </a:lnSpc>
              <a:spcBef>
                <a:spcPts val="96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Брой на отделните кристални  елемента  (</a:t>
            </a:r>
            <a:r>
              <a:rPr b="0" i="1" lang="en-US" sz="1600" u="none">
                <a:solidFill>
                  <a:schemeClr val="dk1"/>
                </a:solidFill>
                <a:latin typeface="Rambla"/>
                <a:ea typeface="Rambla"/>
                <a:cs typeface="Rambla"/>
                <a:sym typeface="Rambla"/>
              </a:rPr>
              <a:t>die per wafer</a:t>
            </a:r>
            <a:r>
              <a:rPr b="0" i="0" lang="en-US" sz="1600" u="none">
                <a:solidFill>
                  <a:schemeClr val="dk1"/>
                </a:solidFill>
                <a:latin typeface="Rambla"/>
                <a:ea typeface="Rambla"/>
                <a:cs typeface="Rambla"/>
                <a:sym typeface="Rambla"/>
              </a:rPr>
              <a:t>) </a:t>
            </a:r>
          </a:p>
          <a:p>
            <a:pPr indent="-342900" lvl="0" marL="342900" marR="0" rtl="0" algn="l">
              <a:lnSpc>
                <a:spcPct val="100000"/>
              </a:lnSpc>
              <a:spcBef>
                <a:spcPts val="32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за изработка на ИС с площ </a:t>
            </a:r>
            <a:r>
              <a:rPr b="0" i="1" lang="en-US" sz="1600" u="none">
                <a:solidFill>
                  <a:schemeClr val="dk1"/>
                </a:solidFill>
                <a:latin typeface="Rambla"/>
                <a:ea typeface="Rambla"/>
                <a:cs typeface="Rambla"/>
                <a:sym typeface="Rambla"/>
              </a:rPr>
              <a:t>S</a:t>
            </a:r>
            <a:r>
              <a:rPr b="0" i="0" lang="en-US" sz="1600" u="none">
                <a:solidFill>
                  <a:schemeClr val="dk1"/>
                </a:solidFill>
                <a:latin typeface="Rambla"/>
                <a:ea typeface="Rambla"/>
                <a:cs typeface="Rambla"/>
                <a:sym typeface="Rambla"/>
              </a:rPr>
              <a:t> от един цял кристал с диаметър </a:t>
            </a:r>
            <a:r>
              <a:rPr b="0" i="1" lang="en-US" sz="1600" u="none">
                <a:solidFill>
                  <a:schemeClr val="dk1"/>
                </a:solidFill>
                <a:latin typeface="Rambla"/>
                <a:ea typeface="Rambla"/>
                <a:cs typeface="Rambla"/>
                <a:sym typeface="Rambla"/>
              </a:rPr>
              <a:t>d</a:t>
            </a:r>
            <a:r>
              <a:rPr b="0" i="0" lang="en-US" sz="1600" u="none">
                <a:solidFill>
                  <a:schemeClr val="dk1"/>
                </a:solidFill>
                <a:latin typeface="Rambla"/>
                <a:ea typeface="Rambla"/>
                <a:cs typeface="Rambla"/>
                <a:sym typeface="Rambla"/>
              </a:rPr>
              <a:t>:</a:t>
            </a:r>
          </a:p>
        </p:txBody>
      </p:sp>
      <p:sp>
        <p:nvSpPr>
          <p:cNvPr id="163" name="Shape 163"/>
          <p:cNvSpPr txBox="1"/>
          <p:nvPr/>
        </p:nvSpPr>
        <p:spPr>
          <a:xfrm>
            <a:off x="8229600" y="6477000"/>
            <a:ext cx="762000" cy="244475"/>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rgbClr val="D38E27"/>
              </a:buClr>
              <a:buSzPct val="25000"/>
              <a:buFont typeface="Arial"/>
              <a:buNone/>
            </a:pPr>
            <a:fld id="{00000000-1234-1234-1234-123412341234}" type="slidenum">
              <a:rPr b="0" i="0" lang="en-US" sz="1200" u="none">
                <a:solidFill>
                  <a:srgbClr val="D38E27"/>
                </a:solidFill>
                <a:latin typeface="Arial"/>
                <a:ea typeface="Arial"/>
                <a:cs typeface="Arial"/>
                <a:sym typeface="Arial"/>
              </a:rPr>
              <a:t>‹#›</a:t>
            </a:fld>
          </a:p>
        </p:txBody>
      </p:sp>
      <p:sp>
        <p:nvSpPr>
          <p:cNvPr id="164" name="Shape 164"/>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pic>
        <p:nvPicPr>
          <p:cNvPr id="165" name="Shape 165"/>
          <p:cNvPicPr preferRelativeResize="0"/>
          <p:nvPr/>
        </p:nvPicPr>
        <p:blipFill rotWithShape="1">
          <a:blip r:embed="rId3">
            <a:alphaModFix/>
          </a:blip>
          <a:srcRect b="0" l="0" r="0" t="0"/>
          <a:stretch/>
        </p:blipFill>
        <p:spPr>
          <a:xfrm>
            <a:off x="1262062" y="5667375"/>
            <a:ext cx="2470150" cy="609600"/>
          </a:xfrm>
          <a:prstGeom prst="rect">
            <a:avLst/>
          </a:prstGeom>
          <a:noFill/>
          <a:ln>
            <a:noFill/>
          </a:ln>
        </p:spPr>
      </p:pic>
      <p:sp>
        <p:nvSpPr>
          <p:cNvPr id="166" name="Shape 166"/>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pic>
        <p:nvPicPr>
          <p:cNvPr descr="Wafer_2_Zoll_bis_8_Zoll_2.jpg" id="167" name="Shape 167"/>
          <p:cNvPicPr preferRelativeResize="0"/>
          <p:nvPr/>
        </p:nvPicPr>
        <p:blipFill rotWithShape="1">
          <a:blip r:embed="rId4">
            <a:alphaModFix/>
          </a:blip>
          <a:srcRect b="0" l="0" r="0" t="0"/>
          <a:stretch/>
        </p:blipFill>
        <p:spPr>
          <a:xfrm>
            <a:off x="7294562" y="4857750"/>
            <a:ext cx="1697037" cy="1384300"/>
          </a:xfrm>
          <a:prstGeom prst="rect">
            <a:avLst/>
          </a:prstGeom>
          <a:noFill/>
          <a:ln>
            <a:noFill/>
          </a:ln>
        </p:spPr>
      </p:pic>
      <p:sp>
        <p:nvSpPr>
          <p:cNvPr id="168" name="Shape 168"/>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0" i="1" sz="1200" u="none">
              <a:solidFill>
                <a:schemeClr val="dk2"/>
              </a:solidFill>
              <a:latin typeface="Arial"/>
              <a:ea typeface="Arial"/>
              <a:cs typeface="Arial"/>
              <a:sym typeface="Arial"/>
            </a:endParaRPr>
          </a:p>
          <a:p>
            <a:pPr indent="0" lvl="0" marL="0" marR="0" rtl="0" algn="ctr">
              <a:lnSpc>
                <a:spcPct val="100000"/>
              </a:lnSpc>
              <a:spcBef>
                <a:spcPts val="240"/>
              </a:spcBef>
              <a:spcAft>
                <a:spcPts val="0"/>
              </a:spcAft>
              <a:buNone/>
            </a:pPr>
            <a:r>
              <a:t/>
            </a:r>
            <a:endParaRPr b="0" i="1" sz="1200" u="none">
              <a:solidFill>
                <a:schemeClr val="dk2"/>
              </a:solidFill>
              <a:latin typeface="Arial"/>
              <a:ea typeface="Arial"/>
              <a:cs typeface="Arial"/>
              <a:sym typeface="Arial"/>
            </a:endParaRPr>
          </a:p>
        </p:txBody>
      </p:sp>
      <p:sp>
        <p:nvSpPr>
          <p:cNvPr id="169" name="Shape 16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70" name="Shape 17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71" name="Shape 17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nvSpPr>
        <p:spPr>
          <a:xfrm>
            <a:off x="304800" y="533400"/>
            <a:ext cx="8686800" cy="6019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2"/>
              </a:buClr>
              <a:buFont typeface="Arial"/>
              <a:buNone/>
            </a:pPr>
            <a:r>
              <a:t/>
            </a:r>
            <a:endParaRPr b="1" i="0" sz="2000" u="none">
              <a:solidFill>
                <a:schemeClr val="dk2"/>
              </a:solidFill>
              <a:latin typeface="Rambla"/>
              <a:ea typeface="Rambla"/>
              <a:cs typeface="Rambla"/>
              <a:sym typeface="Rambla"/>
            </a:endParaRPr>
          </a:p>
          <a:p>
            <a:pPr indent="-342900" lvl="0" marL="342900" marR="0" rtl="0" algn="ctr">
              <a:lnSpc>
                <a:spcPct val="100000"/>
              </a:lnSpc>
              <a:spcBef>
                <a:spcPts val="400"/>
              </a:spcBef>
              <a:spcAft>
                <a:spcPts val="0"/>
              </a:spcAft>
              <a:buClr>
                <a:schemeClr val="dk1"/>
              </a:buClr>
              <a:buSzPct val="25000"/>
              <a:buFont typeface="Rambla"/>
              <a:buNone/>
            </a:pPr>
            <a:r>
              <a:rPr b="1" i="0" lang="en-US" sz="2000" u="none">
                <a:solidFill>
                  <a:schemeClr val="dk1"/>
                </a:solidFill>
                <a:latin typeface="Rambla"/>
                <a:ea typeface="Rambla"/>
                <a:cs typeface="Rambla"/>
                <a:sym typeface="Rambla"/>
              </a:rPr>
              <a:t>РАЗВИТИЕ НА МИКРОПРОЦЕСОРИТЕ </a:t>
            </a: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Първа структура на микропроцесор – INTEL4004 (ноември 1971 г.). Създава се след запитване на Busicom към Intel за производство на набор от високопроизводителни чипове за електронни калкулатори. Първоначално проектът съдържа 12 отделни custom ИС. Тед Хоф предлага общо single-chip решение. Ползва 4-битови данни / 8-битови инструкции, общо 46 инструкции, отделна памет за данни и програмна памет (4К). Включва общо 2300 PMOS транзистора в 16-pin корпус. 60K операции за секунда (0.06 MIPS), 108-740KHz, 1W консумация;</a:t>
            </a:r>
          </a:p>
          <a:p>
            <a:pPr indent="-342900" lvl="0" marL="342900" marR="0" rtl="0" algn="l">
              <a:lnSpc>
                <a:spcPct val="100000"/>
              </a:lnSpc>
              <a:spcBef>
                <a:spcPts val="240"/>
              </a:spcBef>
              <a:spcAft>
                <a:spcPts val="0"/>
              </a:spcAft>
              <a:buClr>
                <a:schemeClr val="accent1"/>
              </a:buClr>
              <a:buFont typeface="Noto Sans Symbols"/>
              <a:buNone/>
            </a:pPr>
            <a:r>
              <a:t/>
            </a:r>
            <a:endParaRPr b="0" i="0" sz="12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4040 (1972) -  добавя още 16 инструкции, работи на 1 MHz, разполага с 8К програмна памет;</a:t>
            </a:r>
          </a:p>
          <a:p>
            <a:pPr indent="-342900" lvl="0" marL="342900" marR="0" rtl="0" algn="l">
              <a:lnSpc>
                <a:spcPct val="100000"/>
              </a:lnSpc>
              <a:spcBef>
                <a:spcPts val="240"/>
              </a:spcBef>
              <a:spcAft>
                <a:spcPts val="0"/>
              </a:spcAft>
              <a:buClr>
                <a:schemeClr val="accent1"/>
              </a:buClr>
              <a:buFont typeface="Noto Sans Symbols"/>
              <a:buNone/>
            </a:pPr>
            <a:r>
              <a:t/>
            </a:r>
            <a:endParaRPr b="0" i="0" sz="12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8008 (1972) - 2 пъти по-ефективен от 4004;</a:t>
            </a:r>
          </a:p>
          <a:p>
            <a:pPr indent="-342900" lvl="0" marL="342900" marR="0" rtl="0" algn="l">
              <a:lnSpc>
                <a:spcPct val="100000"/>
              </a:lnSpc>
              <a:spcBef>
                <a:spcPts val="240"/>
              </a:spcBef>
              <a:spcAft>
                <a:spcPts val="0"/>
              </a:spcAft>
              <a:buClr>
                <a:schemeClr val="dk2"/>
              </a:buClr>
              <a:buFont typeface="Arial"/>
              <a:buNone/>
            </a:pPr>
            <a:r>
              <a:t/>
            </a:r>
            <a:endParaRPr b="0" i="0" sz="1200" u="none">
              <a:solidFill>
                <a:schemeClr val="dk1"/>
              </a:solidFill>
              <a:latin typeface="Rambla"/>
              <a:ea typeface="Rambla"/>
              <a:cs typeface="Rambla"/>
              <a:sym typeface="Rambla"/>
            </a:endParaRPr>
          </a:p>
          <a:p>
            <a:pPr indent="-342900" lvl="0" marL="342900" marR="0" rtl="0" algn="l">
              <a:lnSpc>
                <a:spcPct val="100000"/>
              </a:lnSpc>
              <a:spcBef>
                <a:spcPts val="360"/>
              </a:spcBef>
              <a:spcAft>
                <a:spcPts val="0"/>
              </a:spcAft>
              <a:buClr>
                <a:schemeClr val="accent1"/>
              </a:buClr>
              <a:buSzPct val="70000"/>
              <a:buFont typeface="Noto Sans Symbols"/>
              <a:buChar char="➢"/>
            </a:pPr>
            <a:r>
              <a:rPr b="0" i="0" lang="en-US" sz="1800" u="none">
                <a:solidFill>
                  <a:schemeClr val="dk1"/>
                </a:solidFill>
                <a:latin typeface="Rambla"/>
                <a:ea typeface="Rambla"/>
                <a:cs typeface="Rambla"/>
                <a:sym typeface="Rambla"/>
              </a:rPr>
              <a:t>8080 (1974) / 8085 (1976) – добавени инструкции за прекъсване, 5V захранващо напрежение. 8080 става основна част от първия персонален компютър Altair;</a:t>
            </a:r>
          </a:p>
          <a:p>
            <a:pPr indent="0" lvl="0" marL="0" marR="0" rtl="0" algn="ctr">
              <a:lnSpc>
                <a:spcPct val="100000"/>
              </a:lnSpc>
              <a:spcBef>
                <a:spcPts val="360"/>
              </a:spcBef>
              <a:spcAft>
                <a:spcPts val="0"/>
              </a:spcAft>
              <a:buNone/>
            </a:pPr>
            <a:r>
              <a:t/>
            </a:r>
            <a:endParaRPr b="0" i="0" sz="1800" u="none">
              <a:solidFill>
                <a:schemeClr val="dk1"/>
              </a:solidFill>
              <a:latin typeface="Rambla"/>
              <a:ea typeface="Rambla"/>
              <a:cs typeface="Rambla"/>
              <a:sym typeface="Rambla"/>
            </a:endParaRPr>
          </a:p>
        </p:txBody>
      </p:sp>
      <p:sp>
        <p:nvSpPr>
          <p:cNvPr id="177" name="Shape 177"/>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78" name="Shape 178"/>
          <p:cNvSpPr txBox="1"/>
          <p:nvPr/>
        </p:nvSpPr>
        <p:spPr>
          <a:xfrm>
            <a:off x="0" y="0"/>
            <a:ext cx="184150" cy="369887"/>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79" name="Shape 179"/>
          <p:cNvSpPr txBox="1"/>
          <p:nvPr/>
        </p:nvSpPr>
        <p:spPr>
          <a:xfrm>
            <a:off x="304800" y="76200"/>
            <a:ext cx="8458200" cy="304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None/>
            </a:pPr>
            <a:r>
              <a:t/>
            </a:r>
            <a:endParaRPr b="0" i="1" sz="1200" u="none">
              <a:solidFill>
                <a:schemeClr val="dk2"/>
              </a:solidFill>
              <a:latin typeface="Arial"/>
              <a:ea typeface="Arial"/>
              <a:cs typeface="Arial"/>
              <a:sym typeface="Arial"/>
            </a:endParaRPr>
          </a:p>
        </p:txBody>
      </p:sp>
      <p:sp>
        <p:nvSpPr>
          <p:cNvPr id="180" name="Shape 180"/>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81" name="Shape 181"/>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1"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82" name="Shape 182"/>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theme/theme1.xml><?xml version="1.0" encoding="utf-8"?>
<a:theme xmlns:a="http://schemas.openxmlformats.org/drawingml/2006/main" xmlns:r="http://schemas.openxmlformats.org/officeDocument/2006/relationships" name="1_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