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797675" cy="9926625"/>
  <p:embeddedFontLst>
    <p:embeddedFont>
      <p:font typeface="Palatino Linotype"/>
      <p:regular r:id="rId24"/>
      <p:bold r:id="rId25"/>
      <p:italic r:id="rId26"/>
      <p:boldItalic r:id="rId27"/>
    </p:embeddedFont>
    <p:embeddedFont>
      <p:font typeface="Rambla"/>
      <p:regular r:id="rId28"/>
      <p:bold r:id="rId29"/>
      <p:italic r:id="rId30"/>
      <p:boldItalic r:id="rId31"/>
    </p:embeddedFont>
    <p:embeddedFont>
      <p:font typeface="Century Gothic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alatinoLinotype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PalatinoLinotype-italic.fntdata"/><Relationship Id="rId25" Type="http://schemas.openxmlformats.org/officeDocument/2006/relationships/font" Target="fonts/PalatinoLinotype-bold.fntdata"/><Relationship Id="rId28" Type="http://schemas.openxmlformats.org/officeDocument/2006/relationships/font" Target="fonts/Rambla-regular.fntdata"/><Relationship Id="rId27" Type="http://schemas.openxmlformats.org/officeDocument/2006/relationships/font" Target="fonts/PalatinoLinotyp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mbl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mbla-boldItalic.fntdata"/><Relationship Id="rId30" Type="http://schemas.openxmlformats.org/officeDocument/2006/relationships/font" Target="fonts/Rambla-italic.fntdata"/><Relationship Id="rId11" Type="http://schemas.openxmlformats.org/officeDocument/2006/relationships/slide" Target="slides/slide6.xml"/><Relationship Id="rId33" Type="http://schemas.openxmlformats.org/officeDocument/2006/relationships/font" Target="fonts/CenturyGothic-bold.fntdata"/><Relationship Id="rId10" Type="http://schemas.openxmlformats.org/officeDocument/2006/relationships/slide" Target="slides/slide5.xml"/><Relationship Id="rId32" Type="http://schemas.openxmlformats.org/officeDocument/2006/relationships/font" Target="fonts/CenturyGothic-regular.fntdata"/><Relationship Id="rId13" Type="http://schemas.openxmlformats.org/officeDocument/2006/relationships/slide" Target="slides/slide8.xml"/><Relationship Id="rId35" Type="http://schemas.openxmlformats.org/officeDocument/2006/relationships/font" Target="fonts/CenturyGothic-boldItalic.fntdata"/><Relationship Id="rId12" Type="http://schemas.openxmlformats.org/officeDocument/2006/relationships/slide" Target="slides/slide7.xml"/><Relationship Id="rId34" Type="http://schemas.openxmlformats.org/officeDocument/2006/relationships/font" Target="fonts/CenturyGothic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917575" y="744537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alatino Linotype"/>
              <a:buNone/>
              <a:defRPr b="0" i="0" sz="4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3" name="Shape 43"/>
          <p:cNvSpPr/>
          <p:nvPr>
            <p:ph idx="2" type="pic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88900" rotWithShape="0" algn="ctr" dir="5400000" dist="50800">
              <a:srgbClr val="000000">
                <a:alpha val="24705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3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3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01600" lvl="5" marL="25146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01600" lvl="6" marL="29718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01600" lvl="7" marL="34290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1600" lvl="8" marL="38862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3" type="body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4" type="body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15" name="Shape 15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4495800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4695825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4297362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subTitle"/>
          </p:nvPr>
        </p:nvSpPr>
        <p:spPr>
          <a:xfrm>
            <a:off x="684212" y="1125537"/>
            <a:ext cx="7848600" cy="4248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4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ЛЕКЦИЯ  17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1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Настройка на микропроцесорни системи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Документиране на микропроцесорните системи</a:t>
            </a: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3" name="Shape 10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457200" y="836612"/>
            <a:ext cx="8229600" cy="5761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4" marL="10795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Тестване и настройка на апаратната част – тя се извършва в следната последователност:</a:t>
            </a:r>
          </a:p>
          <a:p>
            <a:pPr indent="-342900" lvl="4" marL="1079500" marR="0" rtl="0" algn="just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4" marL="1079500" marR="0" rtl="0" algn="just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4" marL="10795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Обезпечаване на безопастност при теста.</a:t>
            </a:r>
          </a:p>
          <a:p>
            <a:pPr indent="-342900" lvl="4" marL="10795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4" marL="10795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Пълна проверка на кабелните връзки между силово табло и датчиците и изпълнителните механизми.</a:t>
            </a:r>
          </a:p>
          <a:p>
            <a:pPr indent="-342900" lvl="4" marL="10795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4" marL="10795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Последователно тестване, чрез тестови програми на всички датчици – за цифровите в двете им състояния (изключено, включено), а за аналоговите се измерват стойностите им при няколко състояния.</a:t>
            </a:r>
          </a:p>
          <a:p>
            <a:pPr indent="-342900" lvl="4" marL="10795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4" marL="10795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Последователно тестване чрез тестови програми на всички силови елементи управляващи изпълнителните механизми - за цифровите в двете им състояния (изключено, включено), задавани от МС, а за аналоговите се измерват стойностите им при няколко състояния задавани от МС.</a:t>
            </a:r>
          </a:p>
          <a:p>
            <a:pPr indent="-342900" lvl="4" marL="1079500" marR="0" rtl="0" algn="just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4" marL="1079500" marR="0" rtl="0" algn="just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1" i="0" sz="14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4" marL="1079500" marR="0" rtl="0" algn="just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77" name="Shape 17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382587" y="781050"/>
            <a:ext cx="8229600" cy="545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4" marL="10795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Настройка на програмната част</a:t>
            </a:r>
          </a:p>
          <a:p>
            <a:pPr indent="-342900" lvl="4" marL="1079500" marR="0" rtl="0" algn="just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</a:p>
          <a:p>
            <a:pPr indent="-342900" lvl="4" marL="10795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Тестват се последователно отделните модули на програмното осигуряване (SW), като отново се поставя изискването за обезпечаване на безопасност.</a:t>
            </a:r>
          </a:p>
          <a:p>
            <a:pPr indent="-342900" lvl="4" marL="10795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При теста и настройка в лабораторни условия не могат да се отчетат времената на закъснение на информацията при въвеждането и от датчиците и времената за закъснение при управление на реалните изпълнителни механизми. На фиг. 3 е показана блоковата схема за управление на трифазен електро  двигател. Този тип изпълнителни механизми има три закъснения на управляващият сигнал подаван от ВС:</a:t>
            </a:r>
          </a:p>
          <a:p>
            <a:pPr indent="-342900" lvl="4" marL="10795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∆t1 - закъснение на електрическите буфери на ВС, което е незначително;</a:t>
            </a:r>
          </a:p>
          <a:p>
            <a:pPr indent="-342900" lvl="4" marL="10795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∆t2 - закъснение на силовия буфер в случая контактор, което е от порядъка на 50 – 100 ms</a:t>
            </a:r>
          </a:p>
          <a:p>
            <a:pPr indent="-342900" lvl="4" marL="10795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4" marL="1079500" marR="0" rtl="0" algn="just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indent="-342900" lvl="4" marL="1079500" marR="0" rtl="0" algn="just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4" marL="1079500" marR="0" rtl="0" algn="just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85" name="Shape 18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457200" y="836612"/>
            <a:ext cx="8229600" cy="5761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4" marL="10795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4" marL="107950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∆t3	- закъснение на задвижването на двигателя и има голяма стойност до достигане на нормалните си обороти.</a:t>
            </a:r>
          </a:p>
          <a:p>
            <a:pPr indent="-342900" lvl="4" marL="107950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4" marL="107950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Това налага корекция на програмното осигуряване (SW), за отчитане на тези закъснения. Обикновено това се прави като в програмното осигуряване (SW) се използват параметри за тези времена и при настройката в реални условия се коригират за всеки тип изпълнителен механизъм.</a:t>
            </a:r>
          </a:p>
          <a:p>
            <a:pPr indent="-342900" lvl="4" marL="107950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След което се извършва тестване на програмното осигуряване (SW) и ако е необходимо се коригира.</a:t>
            </a:r>
          </a:p>
          <a:p>
            <a:pPr indent="-342900" lvl="4" marL="1079500" marR="0" rtl="0" algn="just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4" marL="1079500" marR="0" rtl="0" algn="just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4" marL="1079500" marR="0" rtl="0" algn="just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indent="-342900" lvl="4" marL="1079500" marR="0" rtl="0" algn="just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4" marL="1079500" marR="0" rtl="0" algn="just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429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93" name="Shape 19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2" y="1773237"/>
            <a:ext cx="7575550" cy="372903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01" name="Shape 201"/>
          <p:cNvSpPr txBox="1"/>
          <p:nvPr/>
        </p:nvSpPr>
        <p:spPr>
          <a:xfrm>
            <a:off x="1482725" y="5626100"/>
            <a:ext cx="48736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Δt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4500562" y="5626100"/>
            <a:ext cx="48736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Δt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6948487" y="5629275"/>
            <a:ext cx="48736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Δt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6804025" y="2060575"/>
            <a:ext cx="7366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Фиг.3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457200" y="836612"/>
            <a:ext cx="8229600" cy="5761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4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2. Особеностите при проектиране на апаратната част на МС</a:t>
            </a:r>
          </a:p>
          <a:p>
            <a:pPr indent="0" lvl="4" marL="0" marR="0" rtl="0" algn="just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При проектиране на апаратната част на МС се използват следните етапи:</a:t>
            </a:r>
          </a:p>
          <a:p>
            <a:pPr indent="0" lvl="4" marL="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Проектиране на електрическата схема (SCH)</a:t>
            </a:r>
          </a:p>
          <a:p>
            <a:pPr indent="0" lvl="4" marL="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Използват  се CAD системи като най разпространени са: CADSTAR, ALITUUM ( PROTEL), ORCAD и други. Всяка от тези системи притежава библиотека на елементите на фирмите производители на интегрални схеми. В библиотеките са включени следните компоненти:</a:t>
            </a:r>
          </a:p>
          <a:p>
            <a:pPr indent="0" lvl="4" marL="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Логическо означение на елементите,</a:t>
            </a:r>
          </a:p>
          <a:p>
            <a:pPr indent="0" lvl="4" marL="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Изводи на елементите със съответните корпуси.</a:t>
            </a:r>
          </a:p>
          <a:p>
            <a:pPr indent="0" lvl="4" marL="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Потребителят може да си направи собствена библиотека на специфични елементи.</a:t>
            </a:r>
          </a:p>
          <a:p>
            <a:pPr indent="0" lvl="4" marL="0" marR="0" rtl="0" algn="just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13" name="Shape 21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x="457200" y="836612"/>
            <a:ext cx="8229600" cy="5761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57200" lvl="4" marL="10795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Проектиране на печатната платка (PCB) на МС</a:t>
            </a:r>
          </a:p>
          <a:p>
            <a:pPr indent="-457200" lvl="4" marL="10795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Отново се използват същите CAD системи. Има взаимна връзка между частта за проектиране на електрическата схема (SCH) и частта за проектиране на печатната платка (PCB). Автоматично от частта (SCH) се прехвърлят всички връзки в частта (PCB).</a:t>
            </a:r>
          </a:p>
          <a:p>
            <a:pPr indent="-457200" lvl="4" marL="10795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Основен момент при проектирането на печатната платка е разположението на елементите върху печатната платка. Това може да се извърши по два начина – ръчно или автоматично от CAD системата .</a:t>
            </a:r>
          </a:p>
          <a:p>
            <a:pPr indent="-457200" lvl="4" marL="10795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Опроводяването на печатната платка може да извърши по два начина - ръчно или автоматично от CAD системата. </a:t>
            </a:r>
          </a:p>
          <a:p>
            <a:pPr indent="-457200" lvl="4" marL="10795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При проектирането на МС се препоръчва първо да се извърши автоматично опроводяване и след това ако е необходимо  да се направят ръчни корекции.</a:t>
            </a:r>
          </a:p>
          <a:p>
            <a:pPr indent="-457200" lvl="4" marL="1079500" marR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457200" lvl="4" marL="1079500" marR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457200" lvl="4" marL="1079500" marR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457200" lvl="4" marL="1079500" marR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21" name="Shape 221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457200" y="836612"/>
            <a:ext cx="8229600" cy="5761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6350" lvl="4" marL="539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Препоръчва се МС да се реализират на една печатна платка заедно със схемите за захранването, като външно се монтира само захранващият трансформатор. Използването на междини куплунги се явява „ Язва“ т.е води до намаляване на надеждността на ВС.</a:t>
            </a:r>
          </a:p>
          <a:p>
            <a:pPr indent="-6350" lvl="4" marL="53975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53975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3. Документиране на апаратната част на МС</a:t>
            </a:r>
          </a:p>
          <a:p>
            <a:pPr indent="-6350" lvl="4" marL="53975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CAD системите за проектиране на електрическата схема (SCH) и (PCB) създават съответните файлове, които се използват за документиране на ВС. Необходимите хартиени документи са:</a:t>
            </a:r>
          </a:p>
          <a:p>
            <a:pPr indent="-6350" lvl="4" marL="53975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Електрическа схема от SCH файл – препоръчва се да бъде проектирана и разпечатана на формат А4.</a:t>
            </a:r>
          </a:p>
          <a:p>
            <a:pPr indent="-6350" lvl="4" marL="53975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Разположение на елементите върху печатната платка от PCB.</a:t>
            </a:r>
          </a:p>
          <a:p>
            <a:pPr indent="-6350" lvl="4" marL="539750" marR="0" rtl="0" algn="just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539750" marR="0" rtl="0" algn="just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indent="-6350" lvl="4" marL="539750" marR="0" rtl="0" algn="just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29" name="Shape 229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idx="1" type="body"/>
          </p:nvPr>
        </p:nvSpPr>
        <p:spPr>
          <a:xfrm>
            <a:off x="468312" y="639762"/>
            <a:ext cx="8229600" cy="5761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4" marL="10795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Спецификация на елементите от PCB във формат, най-често EXCEL. В тази спецификация за всеки елемент са дадени – каталожният му номер, параметрите му и фирмата производител.</a:t>
            </a:r>
          </a:p>
          <a:p>
            <a:pPr indent="-342900" lvl="4" marL="10795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4" marL="10795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Техническо описание – текстови файл подготвен най-често на WORD и включващ следните компоненти:</a:t>
            </a:r>
          </a:p>
          <a:p>
            <a:pPr indent="-342900" lvl="4" marL="10795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4" marL="10795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Описание на функциите на МС.</a:t>
            </a:r>
          </a:p>
          <a:p>
            <a:pPr indent="-342900" lvl="4" marL="10795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Описание на режимите на работа.</a:t>
            </a:r>
          </a:p>
          <a:p>
            <a:pPr indent="-342900" lvl="4" marL="10795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Описание на датчиците и параметрите им</a:t>
            </a:r>
          </a:p>
          <a:p>
            <a:pPr indent="-342900" lvl="4" marL="10795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Описание на изпълнителните механизми и параметрите им.</a:t>
            </a:r>
          </a:p>
          <a:p>
            <a:pPr indent="-342900" lvl="4" marL="10795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Описание на интерфейсните шини на EMK и функциите им – вход или изход и съответния датчик или изпълнителен механизъм включен към тях.</a:t>
            </a:r>
          </a:p>
          <a:p>
            <a:pPr indent="-342900" lvl="4" marL="10795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Описание на интерфейсните куплунги за връзка със силовия блок и от там към обекта за управление от МС. 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37" name="Shape 23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4700" u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4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КРАЙ НА ЛЕКЦИЯТА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45" name="Shape 24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457200" y="836612"/>
            <a:ext cx="8229600" cy="5761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4" marL="228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Тестване и Настройка на МС</a:t>
            </a:r>
          </a:p>
          <a:p>
            <a:pPr indent="-228600" lvl="4" marL="2286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Общата блокова схема на МС е показана на фиг. 1 Тестването и настройката на МС за управление на обекти и процеси се извършва чрез следните етапи:</a:t>
            </a:r>
          </a:p>
          <a:p>
            <a:pPr indent="-228600" lvl="4" marL="2286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1.1. Етап 1 – тестване и настройка на МК част и интерфейстната част със съответните електрически буфери.</a:t>
            </a:r>
          </a:p>
          <a:p>
            <a:pPr indent="-228600" lvl="4" marL="2286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Извършва се в лабораторни условия, като първо се настройва апаратната част (HW), след това програмната част (SW) тази настройка зависи от начина за реализация на ВС – МП/ЕМК.     </a:t>
            </a:r>
          </a:p>
          <a:p>
            <a:pPr indent="-228600" lvl="4" marL="2286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При МП реализация се извършват следните проверки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 </a:t>
            </a:r>
          </a:p>
          <a:p>
            <a:pPr indent="-228600" lvl="4" marL="2286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Проверява се състоянито на следните шини – ТГ; RESET; входове за прекъсване, чрез използване на осцилоскоп</a:t>
            </a:r>
          </a:p>
          <a:p>
            <a:pPr indent="-228600" lvl="4" marL="2286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Проверяват се останалите магистрали – адресна, за данни и управление, като се използва осцилоскоп.</a:t>
            </a:r>
          </a:p>
          <a:p>
            <a:pPr indent="-228600" lvl="4" marL="228600" marR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28600" lvl="4" marL="228600" marR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28600" lvl="4" marL="228600" marR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1" name="Shape 111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474662" y="749300"/>
            <a:ext cx="8229600" cy="5761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286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286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286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286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286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286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                </a:t>
            </a:r>
          </a:p>
          <a:p>
            <a:pPr indent="-2286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			 фиг. 1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525" y="1341437"/>
            <a:ext cx="7889875" cy="453548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3727450" y="5899150"/>
            <a:ext cx="15398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6350" lvl="4" marL="539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фиг. 1 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457200" y="836612"/>
            <a:ext cx="8229600" cy="5761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63550" lvl="4" marL="539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Реализира се лабораторен макет, който имитира входните и изходни сигнали от обекта за управление  към МС. Цифровите датчици се имитират с бутони или превключватели, а изпълнителните  механизми чрез светодиоди, като се използват реалните захранващи напрежения. Аналоговите датчици се имитират с потенциометри задаващи определено напрежение, а на аналоговите изходи се измерва тяхното напрежение с цифров измерителен уред.</a:t>
            </a:r>
          </a:p>
          <a:p>
            <a:pPr indent="-463550" lvl="4" marL="53975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Чрез тестови програми се проверява последователно състоянието на цифровите датчици в двете им състояния и стойностите на аналоговите входове.</a:t>
            </a:r>
          </a:p>
          <a:p>
            <a:pPr indent="-463550" lvl="4" marL="53975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Чрез тестови програми се проверяват последователно всички изходи към изпълнителните механизми, като се включват и изключват. </a:t>
            </a:r>
          </a:p>
          <a:p>
            <a:pPr indent="-463550" lvl="4" marL="53975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Тестват се всички изходи последователно с реален товар</a:t>
            </a:r>
          </a:p>
          <a:p>
            <a:pPr indent="-463550" lvl="4" marL="539750" marR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463550" lvl="4" marL="539750" marR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463550" lvl="4" marL="539750" marR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463550" lvl="4" marL="539750" marR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8" name="Shape 12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457200" y="836612"/>
            <a:ext cx="8229600" cy="5761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9525" lvl="4" marL="4413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За тази настройка могат да се използват специализирани технологични уреди, които да се свържат към магистралите на използвания МП. Те се използват за въвеждане, стартиране и изпълнение на тестовите програми.</a:t>
            </a:r>
          </a:p>
          <a:p>
            <a:pPr indent="-9525" lvl="4" marL="44132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Настройката  на МС реализирана с ЕМК се извършва само с използване на тестови програми, както е описано по горе и също използват имитатори на обекта. Като неудобство при тази настройка е необходимостта за препрограмиране на програмната памет (ROM) с тестовите програми.</a:t>
            </a:r>
          </a:p>
          <a:p>
            <a:pPr indent="-9525" lvl="4" marL="44132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Чрез тази тестове и настройка се проверява интерфейса на МС и електрическите параметри на буферите за връзка с датчици и изпълнителни механизми.</a:t>
            </a:r>
          </a:p>
          <a:p>
            <a:pPr indent="-9525" lvl="4" marL="44132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Следващият етап е настройка на програмната част (SW), при което се тестват модулите за реализация на SW.</a:t>
            </a:r>
          </a:p>
          <a:p>
            <a:pPr indent="-9525" lvl="4" marL="441325" marR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441325" marR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441325" marR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441325" marR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36" name="Shape 13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457200" y="836612"/>
            <a:ext cx="8229600" cy="5761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9525" lvl="4" marL="4413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Основното изискване при реализация на програмното осигуряване (SW), на МС е модулната му организация, при което всеки модул се изпълнява за минимално врене. Това е необходимо за работата на WATCHDOG системата, гарантираща безопасността на управлението от МС.   </a:t>
            </a:r>
          </a:p>
          <a:p>
            <a:pPr indent="-9525" lvl="4" marL="44132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На фиг. 2 е показана блоковата схема за реализация на програмното осигуряване (SW) на МС.</a:t>
            </a:r>
          </a:p>
          <a:p>
            <a:pPr indent="-9525" lvl="4" marL="44132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При изпълнението на програмата (SW), от МС се преминава през „т. А“ преди започване изпълнението на следващият модул. В тази точка програмата генерира сигнал, който задейства WATCHDOG системата за определено време по голямо от t 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min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 </a:t>
            </a:r>
          </a:p>
          <a:p>
            <a:pPr indent="-9525" lvl="4" marL="44132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Ако по някаква причина програмата (SW), не премине през „т. А“ се дава RESET на МП/ЕМК и се спира изпълнението и с което се преминава в безопасно състояние на управлението.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4" name="Shape 14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393700" y="809625"/>
            <a:ext cx="8229600" cy="5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9525" lvl="4" marL="4413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</a:p>
          <a:p>
            <a:pPr indent="-9525" lvl="4" marL="441325" marR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441325" marR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441325" marR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441325" marR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441325" marR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441325" marR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441325" marR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441325" marR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441325" marR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indent="-9525" lvl="4" marL="441325" marR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441325" marR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441325" marR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441325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фиг. 2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575" y="1557337"/>
            <a:ext cx="8105775" cy="381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457200" y="836612"/>
            <a:ext cx="8229600" cy="5761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9525" lvl="4" marL="441325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1" i="0" lang="en-US" sz="26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  <a:r>
              <a:rPr b="1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1.2. Етап 2 – тестване и настройка на МС и силовите буфери.</a:t>
            </a:r>
          </a:p>
          <a:p>
            <a:pPr indent="-9525" lvl="4" marL="441325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441325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Извършва се като се гарантира пълна безопасност при теста и настройка от МС.</a:t>
            </a:r>
          </a:p>
          <a:p>
            <a:pPr indent="-9525" lvl="4" marL="441325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Теста и настройката се извършват в следната последователност:</a:t>
            </a:r>
          </a:p>
          <a:p>
            <a:pPr indent="-9525" lvl="4" marL="441325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441325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Пълна проверка на кабелните връзки между МС и силовия блок, в който са вградени силовите буфери</a:t>
            </a:r>
          </a:p>
          <a:p>
            <a:pPr indent="-9525" lvl="4" marL="441325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441325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Тестване последователно, чрез тестови програми на всички датчици – за цифровите в двете им състояния (изключено, включено), а за аналоговите се измерват стойностите им при няколко състояния.</a:t>
            </a:r>
          </a:p>
          <a:p>
            <a:pPr indent="-9525" lvl="4" marL="441325" marR="0" rtl="0" algn="just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441325" marR="0" rtl="0" algn="just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5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441325" marR="0" rtl="0" algn="just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441325" marR="0" rtl="0" algn="just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-US" sz="15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indent="-9525" lvl="4" marL="441325" marR="0" rtl="0" algn="just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441325" marR="0" rtl="0" algn="just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42900" marR="0" rtl="0" algn="l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1" name="Shape 161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457200" y="836612"/>
            <a:ext cx="8229600" cy="5761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4" marL="10795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Тестване последователно, чрез тестови програми на всички силови елементи управляващи изпълнителните механизми - за цифровите в двете им състояния (изключено, включено), задавани от МС а за аналоговите се измерват стойностите им при няколко състояния задавани от МС.</a:t>
            </a:r>
          </a:p>
          <a:p>
            <a:pPr indent="-342900" lvl="4" marL="10795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 този етап на тестване и настройка на програмното осигуряване не се изисква тестване. </a:t>
            </a:r>
          </a:p>
          <a:p>
            <a:pPr indent="-342900" lvl="4" marL="10795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4" marL="10795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1.3. Етап 3 – тестване и настройка на МС, силовите буфери и обекта за управление с реалните си датчици и изпълнителни механизми т.е. тестване и настройка в реални условия.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9" name="Shape 169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