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858000" cy="9144000"/>
  <p:embeddedFontLst>
    <p:embeddedFont>
      <p:font typeface="Palatino Linotype"/>
      <p:regular r:id="rId12"/>
      <p:bold r:id="rId13"/>
      <p:italic r:id="rId14"/>
      <p:boldItalic r:id="rId15"/>
    </p:embeddedFont>
    <p:embeddedFont>
      <p:font typeface="Droid Sans Mono"/>
      <p:regular r:id="rId16"/>
    </p:embeddedFont>
    <p:embeddedFont>
      <p:font typeface="Rambla"/>
      <p:regular r:id="rId17"/>
      <p:bold r:id="rId18"/>
      <p:italic r:id="rId19"/>
      <p:boldItalic r:id="rId20"/>
    </p:embeddedFont>
    <p:embeddedFont>
      <p:font typeface="Century Goth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mbla-boldItalic.fntdata"/><Relationship Id="rId11" Type="http://schemas.openxmlformats.org/officeDocument/2006/relationships/slide" Target="slides/slide6.xml"/><Relationship Id="rId22" Type="http://schemas.openxmlformats.org/officeDocument/2006/relationships/font" Target="fonts/CenturyGothic-bold.fntdata"/><Relationship Id="rId10" Type="http://schemas.openxmlformats.org/officeDocument/2006/relationships/slide" Target="slides/slide5.xml"/><Relationship Id="rId21" Type="http://schemas.openxmlformats.org/officeDocument/2006/relationships/font" Target="fonts/CenturyGothic-regular.fntdata"/><Relationship Id="rId13" Type="http://schemas.openxmlformats.org/officeDocument/2006/relationships/font" Target="fonts/PalatinoLinotype-bold.fntdata"/><Relationship Id="rId24" Type="http://schemas.openxmlformats.org/officeDocument/2006/relationships/font" Target="fonts/CenturyGothic-boldItalic.fntdata"/><Relationship Id="rId12" Type="http://schemas.openxmlformats.org/officeDocument/2006/relationships/font" Target="fonts/PalatinoLinotype-regular.fntdata"/><Relationship Id="rId23" Type="http://schemas.openxmlformats.org/officeDocument/2006/relationships/font" Target="fonts/CenturyGothic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PalatinoLinotype-boldItalic.fntdata"/><Relationship Id="rId14" Type="http://schemas.openxmlformats.org/officeDocument/2006/relationships/font" Target="fonts/PalatinoLinotype-italic.fntdata"/><Relationship Id="rId17" Type="http://schemas.openxmlformats.org/officeDocument/2006/relationships/font" Target="fonts/Rambla-regular.fntdata"/><Relationship Id="rId16" Type="http://schemas.openxmlformats.org/officeDocument/2006/relationships/font" Target="fonts/DroidSansMon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ambla-italic.fntdata"/><Relationship Id="rId6" Type="http://schemas.openxmlformats.org/officeDocument/2006/relationships/slide" Target="slides/slide1.xml"/><Relationship Id="rId18" Type="http://schemas.openxmlformats.org/officeDocument/2006/relationships/font" Target="fonts/Rambl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alatino Linotype"/>
              <a:buNone/>
              <a:defRPr b="0" i="0" sz="4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3" name="Shape 43"/>
          <p:cNvSpPr/>
          <p:nvPr>
            <p:ph idx="2" type="pic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88900" rotWithShape="0" algn="ctr" dir="5400000" dist="50800">
              <a:srgbClr val="000000">
                <a:alpha val="24705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01600" lvl="5" marL="25146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01600" lvl="6" marL="29718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01600" lvl="7" marL="34290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1600" lvl="8" marL="38862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3" type="body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4" type="body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5" name="Shape 15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4495800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4695825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4297362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subTitle"/>
          </p:nvPr>
        </p:nvSpPr>
        <p:spPr>
          <a:xfrm>
            <a:off x="304800" y="304800"/>
            <a:ext cx="86106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1596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1596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4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ЛЕКЦИЯ № 15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Драйверна схема L9822E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3" marL="17145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0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Характеристики</a:t>
            </a:r>
          </a:p>
          <a:p>
            <a:pPr indent="-342900" lvl="3" marL="17145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0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Блокова схема</a:t>
            </a:r>
          </a:p>
          <a:p>
            <a:pPr indent="-342900" lvl="3" marL="17145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0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Време диаграми</a:t>
            </a: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3" name="Shape 103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subTitle"/>
          </p:nvPr>
        </p:nvSpPr>
        <p:spPr>
          <a:xfrm>
            <a:off x="304800" y="304800"/>
            <a:ext cx="86106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ДРАЙВЕРНА СХЕМА L9822E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Предназначение, основни характеристики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за управление на изпълнителни устройства през SPI интерфейса на ЕМК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типични приложения: за управление на релета, лампи, соленоиди /главно за автомобилни приложения/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Сериен SI вход (8-бита);</a:t>
            </a:r>
          </a:p>
          <a:p>
            <a:pPr indent="0" lvl="0" marL="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8-битa  паралелни изходи с ОД;</a:t>
            </a:r>
          </a:p>
          <a:p>
            <a:pPr indent="0" lvl="0" marL="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Сериен SO изход за контрол (диагностика);</a:t>
            </a:r>
          </a:p>
          <a:p>
            <a:pPr indent="0" lvl="0" marL="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Изходи с активно ниско ниво, с ОД;</a:t>
            </a:r>
          </a:p>
          <a:p>
            <a:pPr indent="0" lvl="0" marL="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Нискоомни изходи (1Ω) с макс. Ток 1.05А (номинален - 500mA).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Защита в изходите:  токова и от прeнапрежение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ценеров диод  до 36V/;</a:t>
            </a:r>
          </a:p>
          <a:p>
            <a:pPr indent="0" lvl="0" marL="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Общи сигнали СЕ и Reset към включените схеми;</a:t>
            </a:r>
          </a:p>
          <a:p>
            <a:pPr indent="0" lvl="0" marL="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BCD-multi power технология на изготвяне, ниска    собствена консумация.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1" name="Shape 111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subTitle"/>
          </p:nvPr>
        </p:nvSpPr>
        <p:spPr>
          <a:xfrm>
            <a:off x="304800" y="457200"/>
            <a:ext cx="8610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ДРАЙВЕРНА СХЕМА L9822E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Предназначение, основни характеристики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Допълнителна схема за предизвикване на Reset при късо  съединение в изходите или високо напрежение (СКИ).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Извършва сравнение на нивата на данните, постъпили през SI и тези, установени в изходите на схемата Q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0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÷Q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 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при  несъответствие (Fault Detection) – Reset по отношение на всички изходи;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Сравнението между въведеният и установеният в изходите     байт данни се извършва след като се изчака 160µs (delay) изходите да се установят.</a:t>
            </a: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9" name="Shape 119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subTitle"/>
          </p:nvPr>
        </p:nvSpPr>
        <p:spPr>
          <a:xfrm>
            <a:off x="304800" y="457200"/>
            <a:ext cx="86106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ДРАЙВЕРНА СХЕМА L9822E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Блокова схема. Свързване към ЕМК</a:t>
            </a:r>
          </a:p>
          <a:p>
            <a:pPr indent="0" lvl="1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26" name="Shape 126"/>
          <p:cNvGrpSpPr/>
          <p:nvPr/>
        </p:nvGrpSpPr>
        <p:grpSpPr>
          <a:xfrm>
            <a:off x="1143000" y="2133600"/>
            <a:ext cx="6858000" cy="4114800"/>
            <a:chOff x="2500312" y="16621125"/>
            <a:chExt cx="12239625" cy="5786438"/>
          </a:xfrm>
        </p:grpSpPr>
        <p:sp>
          <p:nvSpPr>
            <p:cNvPr id="127" name="Shape 127"/>
            <p:cNvSpPr txBox="1"/>
            <p:nvPr/>
          </p:nvSpPr>
          <p:spPr>
            <a:xfrm>
              <a:off x="5214937" y="16835438"/>
              <a:ext cx="8912225" cy="5143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</a:t>
              </a:r>
              <a:r>
                <a:rPr b="1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L9822E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1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1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SCLK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</a:t>
              </a:r>
            </a:p>
          </p:txBody>
        </p:sp>
        <p:sp>
          <p:nvSpPr>
            <p:cNvPr id="128" name="Shape 128"/>
            <p:cNvSpPr/>
            <p:nvPr/>
          </p:nvSpPr>
          <p:spPr>
            <a:xfrm>
              <a:off x="9382125" y="20473988"/>
              <a:ext cx="600075" cy="500062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Shape 129"/>
            <p:cNvSpPr txBox="1"/>
            <p:nvPr/>
          </p:nvSpPr>
          <p:spPr>
            <a:xfrm>
              <a:off x="5586412" y="17370425"/>
              <a:ext cx="1773237" cy="398462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SO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ПР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2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SI</a:t>
              </a:r>
            </a:p>
          </p:txBody>
        </p:sp>
        <p:cxnSp>
          <p:nvCxnSpPr>
            <p:cNvPr id="130" name="Shape 130"/>
            <p:cNvCxnSpPr/>
            <p:nvPr/>
          </p:nvCxnSpPr>
          <p:spPr>
            <a:xfrm>
              <a:off x="4691062" y="20974050"/>
              <a:ext cx="8953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31" name="Shape 131"/>
            <p:cNvCxnSpPr/>
            <p:nvPr/>
          </p:nvCxnSpPr>
          <p:spPr>
            <a:xfrm rot="10800000">
              <a:off x="4691062" y="18027650"/>
              <a:ext cx="8953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132" name="Shape 132"/>
            <p:cNvSpPr/>
            <p:nvPr/>
          </p:nvSpPr>
          <p:spPr>
            <a:xfrm>
              <a:off x="7359650" y="17799050"/>
              <a:ext cx="1255712" cy="600075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Shape 133"/>
            <p:cNvSpPr txBox="1"/>
            <p:nvPr/>
          </p:nvSpPr>
          <p:spPr>
            <a:xfrm>
              <a:off x="8615362" y="17541875"/>
              <a:ext cx="2228850" cy="29083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Reset</a:t>
              </a: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Q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0</a:t>
              </a: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-Q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7</a:t>
              </a:r>
            </a:p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Q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0</a:t>
              </a: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-Q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7</a:t>
              </a: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D-тригери</a:t>
              </a: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1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Fault Reset</a:t>
              </a:r>
            </a:p>
          </p:txBody>
        </p:sp>
        <p:cxnSp>
          <p:nvCxnSpPr>
            <p:cNvPr id="134" name="Shape 134"/>
            <p:cNvCxnSpPr/>
            <p:nvPr/>
          </p:nvCxnSpPr>
          <p:spPr>
            <a:xfrm>
              <a:off x="9844087" y="18656300"/>
              <a:ext cx="2571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5" name="Shape 135"/>
            <p:cNvCxnSpPr/>
            <p:nvPr/>
          </p:nvCxnSpPr>
          <p:spPr>
            <a:xfrm>
              <a:off x="10410825" y="18656300"/>
              <a:ext cx="2571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36" name="Shape 136"/>
            <p:cNvSpPr/>
            <p:nvPr/>
          </p:nvSpPr>
          <p:spPr>
            <a:xfrm>
              <a:off x="10844212" y="18502313"/>
              <a:ext cx="1255712" cy="600075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 flipH="1">
              <a:off x="7348537" y="20764500"/>
              <a:ext cx="4676775" cy="600075"/>
            </a:xfrm>
            <a:prstGeom prst="rightArrow">
              <a:avLst>
                <a:gd fmla="val 19393" name="adj1"/>
                <a:gd fmla="val 5199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Shape 138"/>
            <p:cNvSpPr txBox="1"/>
            <p:nvPr/>
          </p:nvSpPr>
          <p:spPr>
            <a:xfrm>
              <a:off x="12025312" y="17264063"/>
              <a:ext cx="1773237" cy="398462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1" i="0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СКИ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Q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0</a:t>
              </a: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-Q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7 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>
              <a:off x="13798550" y="18978563"/>
              <a:ext cx="941387" cy="600075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Shape 140"/>
            <p:cNvSpPr txBox="1"/>
            <p:nvPr/>
          </p:nvSpPr>
          <p:spPr>
            <a:xfrm>
              <a:off x="2500312" y="17379950"/>
              <a:ext cx="2190750" cy="3984625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Reset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MISO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1" i="0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EMK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SCLK    MOSI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141" name="Shape 141"/>
            <p:cNvCxnSpPr/>
            <p:nvPr/>
          </p:nvCxnSpPr>
          <p:spPr>
            <a:xfrm>
              <a:off x="3024187" y="22407563"/>
              <a:ext cx="65484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2" name="Shape 142"/>
            <p:cNvCxnSpPr/>
            <p:nvPr/>
          </p:nvCxnSpPr>
          <p:spPr>
            <a:xfrm>
              <a:off x="3024187" y="21364575"/>
              <a:ext cx="0" cy="10429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3" name="Shape 143"/>
            <p:cNvCxnSpPr/>
            <p:nvPr/>
          </p:nvCxnSpPr>
          <p:spPr>
            <a:xfrm>
              <a:off x="9572625" y="22078950"/>
              <a:ext cx="0" cy="3286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4" name="Shape 144"/>
            <p:cNvCxnSpPr/>
            <p:nvPr/>
          </p:nvCxnSpPr>
          <p:spPr>
            <a:xfrm>
              <a:off x="3571875" y="16621125"/>
              <a:ext cx="61674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5" name="Shape 145"/>
            <p:cNvCxnSpPr/>
            <p:nvPr/>
          </p:nvCxnSpPr>
          <p:spPr>
            <a:xfrm>
              <a:off x="3571875" y="16635413"/>
              <a:ext cx="0" cy="6048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6" name="Shape 146"/>
            <p:cNvCxnSpPr/>
            <p:nvPr/>
          </p:nvCxnSpPr>
          <p:spPr>
            <a:xfrm>
              <a:off x="9739312" y="16635413"/>
              <a:ext cx="0" cy="9064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47" name="Shape 147"/>
            <p:cNvSpPr/>
            <p:nvPr/>
          </p:nvSpPr>
          <p:spPr>
            <a:xfrm>
              <a:off x="3511550" y="17200563"/>
              <a:ext cx="134937" cy="134937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Shape 14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9" name="Shape 149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subTitle"/>
          </p:nvPr>
        </p:nvSpPr>
        <p:spPr>
          <a:xfrm>
            <a:off x="304800" y="381000"/>
            <a:ext cx="86106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ДРАЙВЕРНА СХЕМА L9822E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Времедиаграми на работа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371600"/>
            <a:ext cx="7712075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381000" y="6096000"/>
            <a:ext cx="72390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</a:t>
            </a:r>
            <a:r>
              <a:rPr b="0" i="0" lang="en-US" sz="1400" u="non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www.datasheetcatalog.com/datasheets_pdf/L/9/8/2/L9822E.shtml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2971800" y="5715000"/>
            <a:ext cx="2286000" cy="3079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0" name="Shape 160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1" sz="4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4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КРАЙ НА ЛЕКЦИЯТА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8" name="Shape 168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