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Palatino Linotype"/>
      <p:regular r:id="rId28"/>
      <p:bold r:id="rId29"/>
      <p:italic r:id="rId30"/>
      <p:boldItalic r:id="rId31"/>
    </p:embeddedFont>
    <p:embeddedFont>
      <p:font typeface="Rambla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D7EE70-6E68-4024-A862-1CC6E7A2797C}">
  <a:tblStyle styleId="{E5D7EE70-6E68-4024-A862-1CC6E7A279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alatinoLinotype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alatinoLinotyp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alatinoLinotype-boldItalic.fntdata"/><Relationship Id="rId30" Type="http://schemas.openxmlformats.org/officeDocument/2006/relationships/font" Target="fonts/PalatinoLinotype-italic.fntdata"/><Relationship Id="rId11" Type="http://schemas.openxmlformats.org/officeDocument/2006/relationships/slide" Target="slides/slide5.xml"/><Relationship Id="rId33" Type="http://schemas.openxmlformats.org/officeDocument/2006/relationships/font" Target="fonts/Rambla-bold.fntdata"/><Relationship Id="rId10" Type="http://schemas.openxmlformats.org/officeDocument/2006/relationships/slide" Target="slides/slide4.xml"/><Relationship Id="rId32" Type="http://schemas.openxmlformats.org/officeDocument/2006/relationships/font" Target="fonts/Rambla-regular.fntdata"/><Relationship Id="rId13" Type="http://schemas.openxmlformats.org/officeDocument/2006/relationships/slide" Target="slides/slide7.xml"/><Relationship Id="rId35" Type="http://schemas.openxmlformats.org/officeDocument/2006/relationships/font" Target="fonts/Rambla-boldItalic.fntdata"/><Relationship Id="rId12" Type="http://schemas.openxmlformats.org/officeDocument/2006/relationships/slide" Target="slides/slide6.xml"/><Relationship Id="rId34" Type="http://schemas.openxmlformats.org/officeDocument/2006/relationships/font" Target="fonts/Rambla-italic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8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1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0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304800" y="304800"/>
            <a:ext cx="8610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14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 18Fxxx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571500" lvl="4" marL="24003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Архитектура</a:t>
            </a:r>
          </a:p>
          <a:p>
            <a:pPr indent="-571500" lvl="4" marL="24003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Ресурси на фамилията</a:t>
            </a:r>
          </a:p>
          <a:p>
            <a:pPr indent="-571500" lvl="4" marL="24003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Организация на паметта</a:t>
            </a:r>
          </a:p>
          <a:p>
            <a:pPr indent="-571500" lvl="4" marL="24003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Регистри</a:t>
            </a:r>
          </a:p>
          <a:p>
            <a:pPr indent="-571500" lvl="4" marL="24003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Адресации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НА ЦП НА ЕМК PIC18F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PRODH/PRODL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общо 16-битова структура, състояща се от 2 бр.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8-битови регистри. PIC18 има специални инструкции за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директно умножение /без знак/. PRODH/PRODL  служи за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съхранение на 16-битовия резултат от умножението. Адреси,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съответно: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PRODH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0xFF4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PRODL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0xFF3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SR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8-битов статус регистър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0xFD8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). Съдържа 5 флагови бита за: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(carry) – при пренос от сумиране/изваждане;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DC (digit carry) – пренос от младшите 4 бита към старшите или обратно  при сумиране/изваждане;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Z (zero) – при нулев резултат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OV (overflow) – при аритметично препълване;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N (negative) – при “1” в най-старшия /знаков/ бит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1" name="Shape 351"/>
          <p:cNvGraphicFramePr/>
          <p:nvPr/>
        </p:nvGraphicFramePr>
        <p:xfrm>
          <a:off x="533400" y="320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55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---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---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---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OV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Z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DC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52" name="Shape 35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3" name="Shape 35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НА МП НА ЕМК PIC18F - ОБОБЩЕНА СХЕМА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2" name="Shape 362"/>
          <p:cNvGraphicFramePr/>
          <p:nvPr/>
        </p:nvGraphicFramePr>
        <p:xfrm>
          <a:off x="377825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1533525"/>
                <a:gridCol w="3538525"/>
                <a:gridCol w="3538525"/>
              </a:tblGrid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Rambla"/>
                        <a:buAutoNum type="arabicPlain" startAt="7"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                                      0</a:t>
                      </a:r>
                    </a:p>
                  </a:txBody>
                  <a:tcPr marT="0" marB="0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WREG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/accumulator/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/stack pointer/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SR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/status register/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Rambla"/>
                        <a:buAutoNum type="arabicPlain" startAt="15"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                                      8</a:t>
                      </a:r>
                    </a:p>
                  </a:txBody>
                  <a:tcPr marT="0" marB="0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7                                     0</a:t>
                      </a: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PRODH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PRODL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7                         4  3          0</a:t>
                      </a: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BSR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/bank select reg/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7                                         0</a:t>
                      </a: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FSR0H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/file select register0 high/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FSR0L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/file select register0 low/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FSR1H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/file select register1 high/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FSR1L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/file select register1 low/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FSR2H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/file select register2 high/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FSR2L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/file select register2 low/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23           16</a:t>
                      </a:r>
                    </a:p>
                  </a:txBody>
                  <a:tcPr marT="0" marB="0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15                                        8</a:t>
                      </a: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7                                         0</a:t>
                      </a: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PC 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/program counter/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Table 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pointer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63" name="Shape 36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Shape 364"/>
          <p:cNvCxnSpPr/>
          <p:nvPr/>
        </p:nvCxnSpPr>
        <p:spPr>
          <a:xfrm>
            <a:off x="2438400" y="3962400"/>
            <a:ext cx="0" cy="9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65" name="Shape 365"/>
          <p:cNvCxnSpPr/>
          <p:nvPr/>
        </p:nvCxnSpPr>
        <p:spPr>
          <a:xfrm>
            <a:off x="6934200" y="3352800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66" name="Shape 36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7" name="Shape 36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PIC18F – СТРУКТУРА НА ПАМЕТТА, ФУНКЦИОНАЛНО ПРЕДНАЗНАЧЕНИЕ, КАРТА НА ПАМЕТТА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на паметта. Физическа реализация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SRAM – памет за данни /ПД/;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Flash  –  програмна памет /ПП/.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EEPROM  /в някои фамилии, напр. при PIC18F4321 – 256bit/ -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също за съхранение на данни – критични данни!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Обикновенно такива, които само се четат /т.нар. ‘Read-mostly’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mode/: 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&lt;&lt;t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write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EEPROM.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 е част от общата карта на паметта;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адресира се индиректно чрез SPRs (special purpose registers);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може допълнително да се защити от четене и/или запис  от други 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потребители  - софтуерно чрез запис в съответните битове на SPRs. 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8" name="Shape 37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subTitle"/>
          </p:nvPr>
        </p:nvSpPr>
        <p:spPr>
          <a:xfrm>
            <a:off x="457200" y="457200"/>
            <a:ext cx="8305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КАРТА НА ПП ПРИ ЕМК PIC18F 4321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имплементация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Flash; Максимален обем до 2МВ;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организация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PIC18F4321 – 8КB (4Кх16): т.е.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помества до 4096 16-битови инструкции.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PC (21-битов) адресира инструкцията, която    ще се зарежда. За избягване от   “разминаване” при работа с 16 или 32-битови инструкции → LSB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PC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=‘0’.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PC=PC+2; +4  и т.н. (т.е. PC е винаги четно число).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STACK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адресира се отделно от ПП. Включва 31 бр. 21-битови регистри,  т.е. организация 31х21 LIFO. Управление от 5-битов SP.  Четене/запис  (pop from/push to) – през SPRs.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On-chip ПП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от адрес $000019 – за разполагане на приложни    потребителски  програми;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частта от паметта между адреси $002000 и $1FFFFF (най-горните  адреси) не се ползва – от тях винаги се чете ‘0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’.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8" name="Shape 38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subTitle"/>
          </p:nvPr>
        </p:nvSpPr>
        <p:spPr>
          <a:xfrm>
            <a:off x="457200" y="457200"/>
            <a:ext cx="8001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КАРТА НА ПП ПРИ ЕМК PIC18F4321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- вектори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Reset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-  обслужваща процедура от адрес  $000000;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/стандартни/ – 2 вида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 висок приоритет (обслужваща процедура от адрес  $000008) – до 16 байта обем;</a:t>
            </a:r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 нисък приоритет (обслужваща процедура от адрес  $000018) – без ограничения по отношение на обема.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8" name="Shape 39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subTitle"/>
          </p:nvPr>
        </p:nvSpPr>
        <p:spPr>
          <a:xfrm>
            <a:off x="304800" y="457200"/>
            <a:ext cx="8534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КАРТА НА ПРОГРАМНАТА ПАМЕТ ПРИ ЕМК PIC18F4321 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8" name="Shape 408"/>
          <p:cNvGraphicFramePr/>
          <p:nvPr/>
        </p:nvGraphicFramePr>
        <p:xfrm>
          <a:off x="1295400" y="9572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4945050"/>
                <a:gridCol w="1608125"/>
              </a:tblGrid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PC [20:0]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STACK #1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...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STACK #31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Reset vector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$000000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High Priority Interrupt Vector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$000008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Low Priority Interrupt Vector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$000018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$000019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On-chip ПП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$001FFF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$020000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1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Чете ‘0’ – не се ползват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$1FFFFF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  <p:sp>
        <p:nvSpPr>
          <p:cNvPr id="409" name="Shape 40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3675062" y="1257300"/>
            <a:ext cx="228600" cy="304800"/>
          </a:xfrm>
          <a:prstGeom prst="upDownArrow">
            <a:avLst>
              <a:gd fmla="val 50000" name="adj1"/>
              <a:gd fmla="val 8100" name="adj2"/>
            </a:avLst>
          </a:prstGeom>
          <a:solidFill>
            <a:schemeClr val="accent1">
              <a:alpha val="59607"/>
            </a:scheme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7485062" y="1447800"/>
            <a:ext cx="228600" cy="3200400"/>
          </a:xfrm>
          <a:prstGeom prst="downArrow">
            <a:avLst>
              <a:gd fmla="val 20829" name="adj1"/>
              <a:gd fmla="val 50000" name="adj2"/>
            </a:avLst>
          </a:prstGeom>
          <a:solidFill>
            <a:schemeClr val="accent1">
              <a:alpha val="59607"/>
            </a:scheme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/>
          <p:nvPr/>
        </p:nvSpPr>
        <p:spPr>
          <a:xfrm rot="-5400000">
            <a:off x="5618162" y="-495300"/>
            <a:ext cx="228600" cy="3886200"/>
          </a:xfrm>
          <a:prstGeom prst="downArrow">
            <a:avLst>
              <a:gd fmla="val 20965" name="adj1"/>
              <a:gd fmla="val 50000" name="adj2"/>
            </a:avLst>
          </a:prstGeom>
          <a:solidFill>
            <a:schemeClr val="accent1">
              <a:alpha val="59607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3789350" y="1423837"/>
            <a:ext cx="3862237" cy="47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7218362" y="2743200"/>
            <a:ext cx="381000" cy="3429000"/>
          </a:xfrm>
          <a:prstGeom prst="rightBrace">
            <a:avLst>
              <a:gd fmla="val 200" name="adj1"/>
              <a:gd fmla="val 10983" name="adj2"/>
            </a:avLst>
          </a:prstGeom>
          <a:noFill/>
          <a:ln cap="flat" cmpd="sng" w="9525">
            <a:solidFill>
              <a:srgbClr val="5C72B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6" name="Shape 41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subTitle"/>
          </p:nvPr>
        </p:nvSpPr>
        <p:spPr>
          <a:xfrm>
            <a:off x="228600" y="4572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КАРТА НА ПД ПРИ ЕМК PIC18F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имплементация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SRAM;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обем</a:t>
            </a:r>
            <a:r>
              <a:rPr b="1" i="0" lang="en-US" sz="20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 4К байта. Всяка клетка от ПД се адресира се с 12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адресни шини /2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12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=4096/;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включва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GPR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(general purpose registers) – с общо предназначение: за съхранение на данни и текущи адреси,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SPR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(special purpose registers) – със специално предназначение /т.нар. ‘dedicated’ регистри/: за контрол на I/O функции, статус, прекъсвания, АЦП, вкл. регистрите на ЦП;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достъп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чрез директна (по-рядко) или индиректна адресация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организация в банки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ускорен достъп при големи обеми памет: 16 банки х 	256 байта. Всяка инструкция – целия 12-битов адрес или 8-битов адрес и 4-бита pointer на банката (разположен в BSR – в своите младши 4 бита: BSR[3:0]);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Разположените данни в ПД се наричат “file registers”,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т.е. oбласти от GPR или SPR.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7" name="Shape 42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subTitle"/>
          </p:nvPr>
        </p:nvSpPr>
        <p:spPr>
          <a:xfrm>
            <a:off x="228600" y="457200"/>
            <a:ext cx="86868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КАРТА НА ПАМЕТТА ЗА ДАННИ ПРИ ЕМК PIC18F4321 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7" name="Shape 437"/>
          <p:cNvGraphicFramePr/>
          <p:nvPr/>
        </p:nvGraphicFramePr>
        <p:xfrm>
          <a:off x="838200" y="110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2136775"/>
                <a:gridCol w="673100"/>
                <a:gridCol w="3602025"/>
                <a:gridCol w="827075"/>
              </a:tblGrid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BSR [3:0]</a:t>
                      </a:r>
                    </a:p>
                  </a:txBody>
                  <a:tcPr marT="0" marB="0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</a:tr>
              <a:tr h="140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0000 (Bank0)</a:t>
                      </a: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$FF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rgbClr val="0070C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Access RAM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GPR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$07F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$080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$0FF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D9D9D9"/>
                    </a:solidFill>
                  </a:tcPr>
                </a:tc>
              </a:tr>
              <a:tr h="700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0001 (Bank1)</a:t>
                      </a: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GPR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$100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$1FF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D9D9D9"/>
                    </a:solidFill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0010 (Bank2)</a:t>
                      </a: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Неизползвани при PIC1F4321 /чете се 00 от тях/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70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…</a:t>
                      </a: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 vMerge="1"/>
                <a:tc vMerge="1"/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1110 (Bank14)</a:t>
                      </a: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 vMerge="1"/>
                <a:tc vMerge="1"/>
              </a:tr>
              <a:tr h="140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1111 (Bank15)</a:t>
                      </a: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$00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$FF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Неизползвани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SFR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$F00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$F7F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$F80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$FFF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38" name="Shape 43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Shape 439"/>
          <p:cNvCxnSpPr/>
          <p:nvPr/>
        </p:nvCxnSpPr>
        <p:spPr>
          <a:xfrm>
            <a:off x="3810000" y="2133600"/>
            <a:ext cx="3352800" cy="0"/>
          </a:xfrm>
          <a:prstGeom prst="straightConnector1">
            <a:avLst/>
          </a:prstGeom>
          <a:noFill/>
          <a:ln cap="flat" cmpd="sng" w="9525">
            <a:solidFill>
              <a:srgbClr val="5C72B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0" name="Shape 440"/>
          <p:cNvCxnSpPr/>
          <p:nvPr/>
        </p:nvCxnSpPr>
        <p:spPr>
          <a:xfrm>
            <a:off x="3810000" y="5638800"/>
            <a:ext cx="3352800" cy="0"/>
          </a:xfrm>
          <a:prstGeom prst="straightConnector1">
            <a:avLst/>
          </a:prstGeom>
          <a:noFill/>
          <a:ln cap="flat" cmpd="sng" w="9525">
            <a:solidFill>
              <a:srgbClr val="5C72B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41" name="Shape 44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2" name="Shape 44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subTitle"/>
          </p:nvPr>
        </p:nvSpPr>
        <p:spPr>
          <a:xfrm>
            <a:off x="228600" y="457200"/>
            <a:ext cx="86868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PIC18F4321 </a:t>
            </a: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адресации</a:t>
            </a:r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Noto Sans Symbols"/>
              <a:buChar char="➢"/>
            </a:pPr>
            <a:r>
              <a:rPr b="1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Непосредствена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съдържа директно след КОД аргументи 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(константи или символни променливи). Аргументите – в WREG 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BSR, но не и във файловите регистри /GPR,SPR/.</a:t>
            </a: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Вътрешна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без операнди само КОД.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Пример: Команда </a:t>
            </a:r>
            <a:r>
              <a:rPr b="0" i="0" lang="en-US" sz="1900" u="none" cap="none" strike="noStrik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DAW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настройва WREG след сумиране на числа в BCD код.</a:t>
            </a: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Директна /абсолютна/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включва адреса като част от 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инструкцията след КОД. Специфицира адреса като такъв от файловите регистри или от access RAM. Част от КОД от адреса в самия себе си. </a:t>
            </a: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Пример: Команда </a:t>
            </a:r>
            <a:r>
              <a:rPr b="0" i="0" lang="en-US" sz="1900" u="none" cap="none" strike="noStrik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MOVWF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0x50 – прехвърля съдържанието на WREG  във файловия регистър от ПД с адрес 0х50 (в банка 0 – при  необходимост от друга банка – промяна в регистър BSR).</a:t>
            </a: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4" name="Shape 45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1" type="subTitle"/>
          </p:nvPr>
        </p:nvSpPr>
        <p:spPr>
          <a:xfrm>
            <a:off x="228600" y="457200"/>
            <a:ext cx="86868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PIC18F4321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адресации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Индиректна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използва регистър като указател (pointer) за адреса в ПД. Използват се следните регистрите FSR0, FSR1, FSR2 от ЦП. Всеки FSR се асоциира с т.нар. “индиректен файл”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/регистър/ - INDF, както следва FSR0→IND0;    	FSR1→IND1;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FSR2→IND2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Пример: Инициализация – команда </a:t>
            </a:r>
            <a:r>
              <a:rPr b="0" i="0" lang="en-US" sz="2200" u="none" cap="none" strike="noStrik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LFSR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0,0x0010 ; Зарежда в регистър FSR0 адрес 0х0010.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Варианти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	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индиректна в постинкрементен режим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Стойността на регистъра FSR се увеличава с +1 след прочитането му – т.е. отива се на следващия адрес;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индиректна в преинкрементен режим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Стойността на регистъра FSR се увеличава с +1 преди прочитането му – т.е. отива се на предходния адрес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6" name="Shape 46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 (MICROCHIP TECHNOLOGY)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Особености на архитектурата на фамилия PIC18F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8-битов RISC ЦП;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Харвардски тип /разделена ПП и ПД/.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PIC18</a:t>
            </a:r>
            <a:r>
              <a:rPr b="1" i="0" lang="en-US" sz="19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</a:t>
            </a: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серия съвременни PIC ЕМК с Flash ПП (F-flash). Типични /най-често ползвани/ представители на фамилията: PIC18F2221, PIC18F2321, PIC18F4221, PIC18F4321.  За развойни цели – честа промяна на програмния код;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PIC18</a:t>
            </a:r>
            <a:r>
              <a:rPr b="0" i="0" lang="en-US" sz="19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OTP-ROM: при крайни пазарни приложения с ЕМК PIC18.</a:t>
            </a:r>
          </a:p>
        </p:txBody>
      </p:sp>
      <p:sp>
        <p:nvSpPr>
          <p:cNvPr id="110" name="Shape 110"/>
          <p:cNvSpPr/>
          <p:nvPr/>
        </p:nvSpPr>
        <p:spPr>
          <a:xfrm>
            <a:off x="5410200" y="2667000"/>
            <a:ext cx="457200" cy="1905000"/>
          </a:xfrm>
          <a:prstGeom prst="upDownArrow">
            <a:avLst>
              <a:gd fmla="val 50000" name="adj1"/>
              <a:gd fmla="val 2592" name="adj2"/>
            </a:avLst>
          </a:prstGeom>
          <a:solidFill>
            <a:schemeClr val="accent1"/>
          </a:solidFill>
          <a:ln cap="flat" cmpd="sng" w="12700">
            <a:solidFill>
              <a:srgbClr val="44558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886200" y="2895600"/>
            <a:ext cx="1600200" cy="457200"/>
          </a:xfrm>
          <a:prstGeom prst="leftRightArrow">
            <a:avLst>
              <a:gd fmla="val 3086" name="adj1"/>
              <a:gd fmla="val 50000" name="adj2"/>
            </a:avLst>
          </a:prstGeom>
          <a:solidFill>
            <a:srgbClr val="577293"/>
          </a:solidFill>
          <a:ln cap="flat" cmpd="sng" w="12700">
            <a:solidFill>
              <a:srgbClr val="57729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886200" y="4114800"/>
            <a:ext cx="1600200" cy="457200"/>
          </a:xfrm>
          <a:prstGeom prst="leftRightArrow">
            <a:avLst>
              <a:gd fmla="val 3086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57729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1066800" y="2514600"/>
            <a:ext cx="2774950" cy="129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ПП (програмна памет)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 или OTP-ROM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066800" y="3962400"/>
            <a:ext cx="2774950" cy="38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ПД (памет за данни)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SRAM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5867400" y="3429000"/>
            <a:ext cx="21336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1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магистрала данни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1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8-битова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7" name="Shape 11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subTitle"/>
          </p:nvPr>
        </p:nvSpPr>
        <p:spPr>
          <a:xfrm>
            <a:off x="228600" y="457200"/>
            <a:ext cx="86868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PIC18F4321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адресации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Относителна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всички инструкции под условие за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разклонение при проверка, както и безусловната инструкция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за преход </a:t>
            </a:r>
            <a:r>
              <a:rPr b="0" i="0" lang="en-US" sz="2000" u="none" cap="none" strike="noStrik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BRA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Проверяват се флаговете C,Z,OV,N. Определя се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8-битово относително отместване от текущия адрес.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Забележка: Поради това, че условните инструкции са 16-битови, то относителното отместване предварително се умножава по 2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 да се зареди в РС+2;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Побитова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специфицират конкретен бит с който оперират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Пример: Команда </a:t>
            </a:r>
            <a:r>
              <a:rPr b="0" i="0" lang="en-US" sz="2000" u="none" cap="none" strike="noStrik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BCF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0x12,4 – нулира бит ‘4’ от регистъра за данни клетка от ПД) с адрес 0х12.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Източник:  M.Rafiquzzaman, Microcontroller Theory and Applications with the PIC18F, John Wiley and  Sons Inc., 2011, p.478, ISBN 13 978-0470-94769-2. 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8" name="Shape 47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1" sz="4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6" name="Shape 48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РЕСУРСИ НА НЯКОИ ЕМК ОТ ФАМИЛИЯ PIC18F </a:t>
            </a:r>
          </a:p>
        </p:txBody>
      </p:sp>
      <p:graphicFrame>
        <p:nvGraphicFramePr>
          <p:cNvPr id="124" name="Shape 124"/>
          <p:cNvGraphicFramePr/>
          <p:nvPr/>
        </p:nvGraphicFramePr>
        <p:xfrm>
          <a:off x="381000" y="11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1816100"/>
                <a:gridCol w="1506525"/>
                <a:gridCol w="1660525"/>
                <a:gridCol w="1660525"/>
                <a:gridCol w="1662100"/>
              </a:tblGrid>
              <a:tr h="70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PIC18F2221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PIC18F2321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PIC18F4221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PIC18F4321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Flash /ПП/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4K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8K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4K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8K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7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EEPROM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256bt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43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SRAM /ПД/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512bt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43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Честота Fmax 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40MHz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43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I/O портове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А÷Е</a:t>
                      </a:r>
                      <a:r>
                        <a:rPr b="0" baseline="3000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А÷Е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77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Таймери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4 бр.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377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SCI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Да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43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10-bit ADC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 канала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13 канала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755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Набор инструкции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75 (83 –разширен набор)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43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Брой изводи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28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40/44</a:t>
                      </a:r>
                    </a:p>
                  </a:txBody>
                  <a:tcPr marT="0" marB="0" marR="36150" marL="3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25" name="Shape 12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7" name="Shape 12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PIC18F vs НС11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Shape 135"/>
          <p:cNvGraphicFramePr/>
          <p:nvPr/>
        </p:nvGraphicFramePr>
        <p:xfrm>
          <a:off x="304800" y="113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3041650"/>
                <a:gridCol w="2728900"/>
                <a:gridCol w="2573325"/>
              </a:tblGrid>
              <a:tr h="931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PIC18 </a:t>
                      </a: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(Microchip Technology)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HC11 (Motorola/Freescale)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FBFBF"/>
                    </a:solidFill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В производство от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2000 (1989)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1985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Дължина на данните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8-bit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8-bit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Архитектура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Харвард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Фон-Нойман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Тип инструкции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RISC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CISC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Набор инструкции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75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144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On-chip Flash памет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да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PWM таймерна функция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да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АЦП 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10-bit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8-bit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Тактов честота - Fmax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40MHz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8MHz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Видове адресации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6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6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36" name="Shape 13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7" name="Shape 13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PIC18F – СПЕЦИФИЧНИ ОСОБЕНОСТИ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PC (програмен брояч) - 21-битов /адресира до 2МВ ПП/;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12-битов адрес за данни /адресира до 4К ПД/;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Таймер: поддържа функциите: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IC (input capture);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OC (output compare);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PWM (pulse width modulation – ШИМ);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16-битови инструкции;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2-стъпково /pipelining/ изпълнение на инструкциите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5" name="Shape 14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subTitle"/>
          </p:nvPr>
        </p:nvSpPr>
        <p:spPr>
          <a:xfrm>
            <a:off x="214312" y="642937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PIC18F – СПЕЦИФИЧНИ ОСОБЕНОСТИ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Тактова система – външният източни (XTAL) – формира 4 отделни незастъпващи се поредици Q1÷Q4. Изпълнение на инструкциите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Shape 153"/>
          <p:cNvGrpSpPr/>
          <p:nvPr/>
        </p:nvGrpSpPr>
        <p:grpSpPr>
          <a:xfrm>
            <a:off x="685800" y="1828800"/>
            <a:ext cx="7239001" cy="2528887"/>
            <a:chOff x="1423987" y="10766425"/>
            <a:chExt cx="10199688" cy="6511925"/>
          </a:xfrm>
        </p:grpSpPr>
        <p:cxnSp>
          <p:nvCxnSpPr>
            <p:cNvPr id="154" name="Shape 154"/>
            <p:cNvCxnSpPr/>
            <p:nvPr/>
          </p:nvCxnSpPr>
          <p:spPr>
            <a:xfrm rot="10800000">
              <a:off x="2825750" y="10766425"/>
              <a:ext cx="0" cy="55419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2825750" y="16308388"/>
              <a:ext cx="879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6" name="Shape 156"/>
            <p:cNvCxnSpPr/>
            <p:nvPr/>
          </p:nvCxnSpPr>
          <p:spPr>
            <a:xfrm flipH="1" rot="10800000">
              <a:off x="5830887" y="10766425"/>
              <a:ext cx="1587" cy="6097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7" name="Shape 157"/>
            <p:cNvCxnSpPr/>
            <p:nvPr/>
          </p:nvCxnSpPr>
          <p:spPr>
            <a:xfrm>
              <a:off x="2825750" y="11904662"/>
              <a:ext cx="879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8" name="Shape 158"/>
            <p:cNvCxnSpPr/>
            <p:nvPr/>
          </p:nvCxnSpPr>
          <p:spPr>
            <a:xfrm>
              <a:off x="2825750" y="13004800"/>
              <a:ext cx="879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2825750" y="14168438"/>
              <a:ext cx="879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2825750" y="15247938"/>
              <a:ext cx="879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61" name="Shape 161"/>
            <p:cNvSpPr txBox="1"/>
            <p:nvPr/>
          </p:nvSpPr>
          <p:spPr>
            <a:xfrm>
              <a:off x="1423987" y="11196637"/>
              <a:ext cx="1143000" cy="5826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0" rIns="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XTAL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Q1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Q2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Q3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Q4</a:t>
              </a:r>
            </a:p>
          </p:txBody>
        </p:sp>
        <p:grpSp>
          <p:nvGrpSpPr>
            <p:cNvPr id="162" name="Shape 162"/>
            <p:cNvGrpSpPr/>
            <p:nvPr/>
          </p:nvGrpSpPr>
          <p:grpSpPr>
            <a:xfrm>
              <a:off x="2940051" y="11472862"/>
              <a:ext cx="814387" cy="303212"/>
              <a:chOff x="14079538" y="10890250"/>
              <a:chExt cx="1028700" cy="303212"/>
            </a:xfrm>
          </p:grpSpPr>
          <p:cxnSp>
            <p:nvCxnSpPr>
              <p:cNvPr id="163" name="Shape 163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4" name="Shape 164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5" name="Shape 165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6" name="Shape 166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7" name="Shape 167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68" name="Shape 168"/>
            <p:cNvGrpSpPr/>
            <p:nvPr/>
          </p:nvGrpSpPr>
          <p:grpSpPr>
            <a:xfrm>
              <a:off x="3587751" y="11476037"/>
              <a:ext cx="814387" cy="303212"/>
              <a:chOff x="14079538" y="10890250"/>
              <a:chExt cx="1028700" cy="303212"/>
            </a:xfrm>
          </p:grpSpPr>
          <p:cxnSp>
            <p:nvCxnSpPr>
              <p:cNvPr id="169" name="Shape 169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0" name="Shape 170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1" name="Shape 171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2" name="Shape 172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3" name="Shape 173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74" name="Shape 174"/>
            <p:cNvGrpSpPr/>
            <p:nvPr/>
          </p:nvGrpSpPr>
          <p:grpSpPr>
            <a:xfrm>
              <a:off x="4257676" y="11479212"/>
              <a:ext cx="814387" cy="303212"/>
              <a:chOff x="14079538" y="10890250"/>
              <a:chExt cx="1028700" cy="303212"/>
            </a:xfrm>
          </p:grpSpPr>
          <p:cxnSp>
            <p:nvCxnSpPr>
              <p:cNvPr id="175" name="Shape 175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6" name="Shape 176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7" name="Shape 177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8" name="Shape 178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9" name="Shape 179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80" name="Shape 180"/>
            <p:cNvGrpSpPr/>
            <p:nvPr/>
          </p:nvGrpSpPr>
          <p:grpSpPr>
            <a:xfrm>
              <a:off x="4949826" y="11482387"/>
              <a:ext cx="814387" cy="303212"/>
              <a:chOff x="14079538" y="10890250"/>
              <a:chExt cx="1028700" cy="303212"/>
            </a:xfrm>
          </p:grpSpPr>
          <p:cxnSp>
            <p:nvCxnSpPr>
              <p:cNvPr id="181" name="Shape 181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2" name="Shape 182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3" name="Shape 183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4" name="Shape 184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5" name="Shape 185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86" name="Shape 186"/>
            <p:cNvGrpSpPr/>
            <p:nvPr/>
          </p:nvGrpSpPr>
          <p:grpSpPr>
            <a:xfrm>
              <a:off x="2940050" y="12593637"/>
              <a:ext cx="2840037" cy="303213"/>
              <a:chOff x="2940050" y="12593637"/>
              <a:chExt cx="2840037" cy="303213"/>
            </a:xfrm>
          </p:grpSpPr>
          <p:cxnSp>
            <p:nvCxnSpPr>
              <p:cNvPr id="187" name="Shape 187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8" name="Shape 188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9" name="Shape 189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90" name="Shape 190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92" name="Shape 192"/>
            <p:cNvGrpSpPr/>
            <p:nvPr/>
          </p:nvGrpSpPr>
          <p:grpSpPr>
            <a:xfrm>
              <a:off x="3567112" y="13760450"/>
              <a:ext cx="2840037" cy="303213"/>
              <a:chOff x="2940050" y="12593637"/>
              <a:chExt cx="2840037" cy="303213"/>
            </a:xfrm>
          </p:grpSpPr>
          <p:cxnSp>
            <p:nvCxnSpPr>
              <p:cNvPr id="193" name="Shape 193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94" name="Shape 194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95" name="Shape 195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96" name="Shape 196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98" name="Shape 198"/>
            <p:cNvGrpSpPr/>
            <p:nvPr/>
          </p:nvGrpSpPr>
          <p:grpSpPr>
            <a:xfrm>
              <a:off x="4237037" y="14874875"/>
              <a:ext cx="2840037" cy="303213"/>
              <a:chOff x="2940050" y="12593637"/>
              <a:chExt cx="2840037" cy="303213"/>
            </a:xfrm>
          </p:grpSpPr>
          <p:cxnSp>
            <p:nvCxnSpPr>
              <p:cNvPr id="199" name="Shape 199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3" name="Shape 203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04" name="Shape 204"/>
            <p:cNvGrpSpPr/>
            <p:nvPr/>
          </p:nvGrpSpPr>
          <p:grpSpPr>
            <a:xfrm>
              <a:off x="5062537" y="15922625"/>
              <a:ext cx="2840037" cy="303213"/>
              <a:chOff x="2940050" y="12593637"/>
              <a:chExt cx="2840037" cy="303213"/>
            </a:xfrm>
          </p:grpSpPr>
          <p:cxnSp>
            <p:nvCxnSpPr>
              <p:cNvPr id="205" name="Shape 205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10" name="Shape 210"/>
            <p:cNvGrpSpPr/>
            <p:nvPr/>
          </p:nvGrpSpPr>
          <p:grpSpPr>
            <a:xfrm>
              <a:off x="5741988" y="11472862"/>
              <a:ext cx="814387" cy="303212"/>
              <a:chOff x="14079538" y="10890250"/>
              <a:chExt cx="1028700" cy="303212"/>
            </a:xfrm>
          </p:grpSpPr>
          <p:cxnSp>
            <p:nvCxnSpPr>
              <p:cNvPr id="211" name="Shape 211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16" name="Shape 216"/>
            <p:cNvGrpSpPr/>
            <p:nvPr/>
          </p:nvGrpSpPr>
          <p:grpSpPr>
            <a:xfrm>
              <a:off x="6389688" y="11476037"/>
              <a:ext cx="814387" cy="303212"/>
              <a:chOff x="14079538" y="10890250"/>
              <a:chExt cx="1028700" cy="303212"/>
            </a:xfrm>
          </p:grpSpPr>
          <p:cxnSp>
            <p:nvCxnSpPr>
              <p:cNvPr id="217" name="Shape 217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8" name="Shape 218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9" name="Shape 219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0" name="Shape 220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1" name="Shape 221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22" name="Shape 222"/>
            <p:cNvGrpSpPr/>
            <p:nvPr/>
          </p:nvGrpSpPr>
          <p:grpSpPr>
            <a:xfrm>
              <a:off x="7059613" y="11479212"/>
              <a:ext cx="814387" cy="303212"/>
              <a:chOff x="14079538" y="10890250"/>
              <a:chExt cx="1028700" cy="303212"/>
            </a:xfrm>
          </p:grpSpPr>
          <p:cxnSp>
            <p:nvCxnSpPr>
              <p:cNvPr id="223" name="Shape 223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4" name="Shape 224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5" name="Shape 225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6" name="Shape 226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28" name="Shape 228"/>
            <p:cNvGrpSpPr/>
            <p:nvPr/>
          </p:nvGrpSpPr>
          <p:grpSpPr>
            <a:xfrm>
              <a:off x="7751763" y="11482387"/>
              <a:ext cx="814387" cy="303212"/>
              <a:chOff x="14079538" y="10890250"/>
              <a:chExt cx="1028700" cy="303212"/>
            </a:xfrm>
          </p:grpSpPr>
          <p:cxnSp>
            <p:nvCxnSpPr>
              <p:cNvPr id="229" name="Shape 229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0" name="Shape 230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1" name="Shape 231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2" name="Shape 232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3" name="Shape 233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34" name="Shape 234"/>
            <p:cNvGrpSpPr/>
            <p:nvPr/>
          </p:nvGrpSpPr>
          <p:grpSpPr>
            <a:xfrm>
              <a:off x="5741987" y="12593637"/>
              <a:ext cx="2840037" cy="303213"/>
              <a:chOff x="2940050" y="12593637"/>
              <a:chExt cx="2840037" cy="303213"/>
            </a:xfrm>
          </p:grpSpPr>
          <p:cxnSp>
            <p:nvCxnSpPr>
              <p:cNvPr id="235" name="Shape 235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6" name="Shape 236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7" name="Shape 237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8" name="Shape 238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9" name="Shape 239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40" name="Shape 240"/>
            <p:cNvGrpSpPr/>
            <p:nvPr/>
          </p:nvGrpSpPr>
          <p:grpSpPr>
            <a:xfrm>
              <a:off x="6369050" y="13760450"/>
              <a:ext cx="2840037" cy="303213"/>
              <a:chOff x="2940050" y="12593637"/>
              <a:chExt cx="2840037" cy="303213"/>
            </a:xfrm>
          </p:grpSpPr>
          <p:cxnSp>
            <p:nvCxnSpPr>
              <p:cNvPr id="241" name="Shape 241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2" name="Shape 242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3" name="Shape 243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4" name="Shape 244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5" name="Shape 245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46" name="Shape 246"/>
            <p:cNvGrpSpPr/>
            <p:nvPr/>
          </p:nvGrpSpPr>
          <p:grpSpPr>
            <a:xfrm>
              <a:off x="7038975" y="14874875"/>
              <a:ext cx="2840037" cy="303213"/>
              <a:chOff x="2940050" y="12593637"/>
              <a:chExt cx="2840037" cy="303213"/>
            </a:xfrm>
          </p:grpSpPr>
          <p:cxnSp>
            <p:nvCxnSpPr>
              <p:cNvPr id="247" name="Shape 247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8" name="Shape 248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9" name="Shape 249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0" name="Shape 250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1" name="Shape 251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52" name="Shape 252"/>
            <p:cNvGrpSpPr/>
            <p:nvPr/>
          </p:nvGrpSpPr>
          <p:grpSpPr>
            <a:xfrm>
              <a:off x="7864475" y="15922625"/>
              <a:ext cx="2840037" cy="303213"/>
              <a:chOff x="2940050" y="12593637"/>
              <a:chExt cx="2840037" cy="303213"/>
            </a:xfrm>
          </p:grpSpPr>
          <p:cxnSp>
            <p:nvCxnSpPr>
              <p:cNvPr id="253" name="Shape 253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5" name="Shape 255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6" name="Shape 256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7" name="Shape 257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58" name="Shape 258"/>
            <p:cNvGrpSpPr/>
            <p:nvPr/>
          </p:nvGrpSpPr>
          <p:grpSpPr>
            <a:xfrm>
              <a:off x="8478838" y="11476037"/>
              <a:ext cx="814387" cy="303212"/>
              <a:chOff x="14079538" y="10890250"/>
              <a:chExt cx="1028700" cy="303212"/>
            </a:xfrm>
          </p:grpSpPr>
          <p:cxnSp>
            <p:nvCxnSpPr>
              <p:cNvPr id="259" name="Shape 259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0" name="Shape 260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1" name="Shape 261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2" name="Shape 262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3" name="Shape 263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64" name="Shape 264"/>
            <p:cNvGrpSpPr/>
            <p:nvPr/>
          </p:nvGrpSpPr>
          <p:grpSpPr>
            <a:xfrm>
              <a:off x="9126538" y="11479212"/>
              <a:ext cx="814387" cy="303212"/>
              <a:chOff x="14079538" y="10890250"/>
              <a:chExt cx="1028700" cy="303212"/>
            </a:xfrm>
          </p:grpSpPr>
          <p:cxnSp>
            <p:nvCxnSpPr>
              <p:cNvPr id="265" name="Shape 265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6" name="Shape 266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7" name="Shape 267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8" name="Shape 268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9" name="Shape 269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70" name="Shape 270"/>
            <p:cNvGrpSpPr/>
            <p:nvPr/>
          </p:nvGrpSpPr>
          <p:grpSpPr>
            <a:xfrm>
              <a:off x="9796463" y="11482387"/>
              <a:ext cx="814387" cy="303212"/>
              <a:chOff x="14079538" y="10890250"/>
              <a:chExt cx="1028700" cy="303212"/>
            </a:xfrm>
          </p:grpSpPr>
          <p:cxnSp>
            <p:nvCxnSpPr>
              <p:cNvPr id="271" name="Shape 271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72" name="Shape 272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73" name="Shape 273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74" name="Shape 274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75" name="Shape 275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76" name="Shape 276"/>
            <p:cNvGrpSpPr/>
            <p:nvPr/>
          </p:nvGrpSpPr>
          <p:grpSpPr>
            <a:xfrm>
              <a:off x="10488613" y="11485562"/>
              <a:ext cx="814387" cy="303212"/>
              <a:chOff x="14079538" y="10890250"/>
              <a:chExt cx="1028700" cy="303212"/>
            </a:xfrm>
          </p:grpSpPr>
          <p:cxnSp>
            <p:nvCxnSpPr>
              <p:cNvPr id="277" name="Shape 277"/>
              <p:cNvCxnSpPr/>
              <p:nvPr/>
            </p:nvCxnSpPr>
            <p:spPr>
              <a:xfrm>
                <a:off x="14079538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78" name="Shape 278"/>
              <p:cNvCxnSpPr/>
              <p:nvPr/>
            </p:nvCxnSpPr>
            <p:spPr>
              <a:xfrm>
                <a:off x="14482763" y="10890250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79" name="Shape 279"/>
              <p:cNvCxnSpPr/>
              <p:nvPr/>
            </p:nvCxnSpPr>
            <p:spPr>
              <a:xfrm>
                <a:off x="14893925" y="11193462"/>
                <a:ext cx="214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0" name="Shape 280"/>
              <p:cNvCxnSpPr/>
              <p:nvPr/>
            </p:nvCxnSpPr>
            <p:spPr>
              <a:xfrm flipH="1">
                <a:off x="14316076" y="10904537"/>
                <a:ext cx="166687" cy="288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1" name="Shape 281"/>
              <p:cNvCxnSpPr/>
              <p:nvPr/>
            </p:nvCxnSpPr>
            <p:spPr>
              <a:xfrm rot="10800000">
                <a:off x="14697076" y="10890250"/>
                <a:ext cx="166687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82" name="Shape 282"/>
            <p:cNvGrpSpPr/>
            <p:nvPr/>
          </p:nvGrpSpPr>
          <p:grpSpPr>
            <a:xfrm>
              <a:off x="8478837" y="12596812"/>
              <a:ext cx="2840037" cy="303213"/>
              <a:chOff x="2940050" y="12593637"/>
              <a:chExt cx="2840037" cy="303213"/>
            </a:xfrm>
          </p:grpSpPr>
          <p:cxnSp>
            <p:nvCxnSpPr>
              <p:cNvPr id="283" name="Shape 283"/>
              <p:cNvCxnSpPr/>
              <p:nvPr/>
            </p:nvCxnSpPr>
            <p:spPr>
              <a:xfrm>
                <a:off x="2940050" y="12896850"/>
                <a:ext cx="2016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4" name="Shape 284"/>
              <p:cNvCxnSpPr/>
              <p:nvPr/>
            </p:nvCxnSpPr>
            <p:spPr>
              <a:xfrm>
                <a:off x="3163887" y="12593637"/>
                <a:ext cx="442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5" name="Shape 285"/>
              <p:cNvCxnSpPr/>
              <p:nvPr/>
            </p:nvCxnSpPr>
            <p:spPr>
              <a:xfrm>
                <a:off x="3638550" y="12896850"/>
                <a:ext cx="214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6" name="Shape 286"/>
              <p:cNvCxnSpPr/>
              <p:nvPr/>
            </p:nvCxnSpPr>
            <p:spPr>
              <a:xfrm>
                <a:off x="31623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7" name="Shape 287"/>
              <p:cNvCxnSpPr/>
              <p:nvPr/>
            </p:nvCxnSpPr>
            <p:spPr>
              <a:xfrm rot="10800000">
                <a:off x="3632200" y="12593637"/>
                <a:ext cx="0" cy="3032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288" name="Shape 288"/>
            <p:cNvCxnSpPr/>
            <p:nvPr/>
          </p:nvCxnSpPr>
          <p:spPr>
            <a:xfrm flipH="1" rot="10800000">
              <a:off x="8582025" y="10774362"/>
              <a:ext cx="23812" cy="6089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9" name="Shape 289"/>
            <p:cNvCxnSpPr/>
            <p:nvPr/>
          </p:nvCxnSpPr>
          <p:spPr>
            <a:xfrm flipH="1" rot="10800000">
              <a:off x="11299825" y="10874375"/>
              <a:ext cx="19050" cy="59896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0" name="Shape 290"/>
            <p:cNvCxnSpPr/>
            <p:nvPr/>
          </p:nvCxnSpPr>
          <p:spPr>
            <a:xfrm>
              <a:off x="10601325" y="16229013"/>
              <a:ext cx="2016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1" name="Shape 291"/>
            <p:cNvCxnSpPr/>
            <p:nvPr/>
          </p:nvCxnSpPr>
          <p:spPr>
            <a:xfrm>
              <a:off x="10825162" y="15925800"/>
              <a:ext cx="442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2" name="Shape 292"/>
            <p:cNvCxnSpPr/>
            <p:nvPr/>
          </p:nvCxnSpPr>
          <p:spPr>
            <a:xfrm>
              <a:off x="11299825" y="16229013"/>
              <a:ext cx="215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3" name="Shape 293"/>
            <p:cNvCxnSpPr/>
            <p:nvPr/>
          </p:nvCxnSpPr>
          <p:spPr>
            <a:xfrm>
              <a:off x="10823575" y="15925800"/>
              <a:ext cx="0" cy="3032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4" name="Shape 294"/>
            <p:cNvCxnSpPr/>
            <p:nvPr/>
          </p:nvCxnSpPr>
          <p:spPr>
            <a:xfrm rot="10800000">
              <a:off x="11293475" y="15925801"/>
              <a:ext cx="0" cy="3032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5" name="Shape 295"/>
            <p:cNvCxnSpPr/>
            <p:nvPr/>
          </p:nvCxnSpPr>
          <p:spPr>
            <a:xfrm>
              <a:off x="9775825" y="15181263"/>
              <a:ext cx="2016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6" name="Shape 296"/>
            <p:cNvCxnSpPr/>
            <p:nvPr/>
          </p:nvCxnSpPr>
          <p:spPr>
            <a:xfrm>
              <a:off x="9999662" y="14878050"/>
              <a:ext cx="442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7" name="Shape 297"/>
            <p:cNvCxnSpPr/>
            <p:nvPr/>
          </p:nvCxnSpPr>
          <p:spPr>
            <a:xfrm flipH="1" rot="10800000">
              <a:off x="10474325" y="15178088"/>
              <a:ext cx="84455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8" name="Shape 298"/>
            <p:cNvCxnSpPr/>
            <p:nvPr/>
          </p:nvCxnSpPr>
          <p:spPr>
            <a:xfrm>
              <a:off x="9998075" y="14878050"/>
              <a:ext cx="0" cy="3032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9" name="Shape 299"/>
            <p:cNvCxnSpPr/>
            <p:nvPr/>
          </p:nvCxnSpPr>
          <p:spPr>
            <a:xfrm rot="10800000">
              <a:off x="10467975" y="14878051"/>
              <a:ext cx="0" cy="3032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0" name="Shape 300"/>
            <p:cNvCxnSpPr/>
            <p:nvPr/>
          </p:nvCxnSpPr>
          <p:spPr>
            <a:xfrm>
              <a:off x="9105900" y="14066838"/>
              <a:ext cx="2016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1" name="Shape 301"/>
            <p:cNvCxnSpPr/>
            <p:nvPr/>
          </p:nvCxnSpPr>
          <p:spPr>
            <a:xfrm>
              <a:off x="9329737" y="13763625"/>
              <a:ext cx="442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2" name="Shape 302"/>
            <p:cNvCxnSpPr/>
            <p:nvPr/>
          </p:nvCxnSpPr>
          <p:spPr>
            <a:xfrm flipH="1" rot="10800000">
              <a:off x="9804400" y="14063663"/>
              <a:ext cx="1514475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3" name="Shape 303"/>
            <p:cNvCxnSpPr/>
            <p:nvPr/>
          </p:nvCxnSpPr>
          <p:spPr>
            <a:xfrm>
              <a:off x="9328150" y="13763625"/>
              <a:ext cx="0" cy="3032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4" name="Shape 304"/>
            <p:cNvCxnSpPr/>
            <p:nvPr/>
          </p:nvCxnSpPr>
          <p:spPr>
            <a:xfrm rot="10800000">
              <a:off x="9798050" y="13763626"/>
              <a:ext cx="0" cy="3032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5" name="Shape 305"/>
            <p:cNvSpPr txBox="1"/>
            <p:nvPr/>
          </p:nvSpPr>
          <p:spPr>
            <a:xfrm>
              <a:off x="2825750" y="16436975"/>
              <a:ext cx="8689975" cy="841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	PC 		PC+2 		PC+4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graphicFrame>
        <p:nvGraphicFramePr>
          <p:cNvPr id="306" name="Shape 306"/>
          <p:cNvGraphicFramePr/>
          <p:nvPr/>
        </p:nvGraphicFramePr>
        <p:xfrm>
          <a:off x="457200" y="43576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2717800"/>
                <a:gridCol w="2997200"/>
                <a:gridCol w="2436800"/>
              </a:tblGrid>
              <a:tr h="492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Изпълнява инструкция от адрес  PC-2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</a:tr>
              <a:tr h="492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Зарежда инструкция от адрес PC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Изпълнява инструкция от адрес  PC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2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Зарежда инструкция от адрес PC+2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Изпълнява инструкция от адрес  PС+2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2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Зарежда инструкция от адрес PC+4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07" name="Shape 30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8" name="Shape 30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ОРГАНИЗАЦИЯ НА ПАМЕТТА ЗА ДАННИ /ПД/ В ЕМК PIC18F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4К адресируема ПД;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16 бр. банки (Bank0÷Bank15);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Достъп /адресиране/: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чрез пълен 12-битов адрес;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чрез 8-битов (low order) адрес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и 4-битов указател на банката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(bank pointer).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6" name="Shape 316"/>
          <p:cNvGraphicFramePr/>
          <p:nvPr/>
        </p:nvGraphicFramePr>
        <p:xfrm>
          <a:off x="4724400" y="20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1631950"/>
                <a:gridCol w="2101850"/>
              </a:tblGrid>
              <a:tr h="35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Адреси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# на банка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5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</a:t>
                      </a: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</a:t>
                      </a: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F00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Bank 15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4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… 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52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1FF</a:t>
                      </a: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Bank 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5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0FF</a:t>
                      </a: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2000" u="non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Bank 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17" name="Shape 31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9" name="Shape 31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НА ЦП НА ЕМК PIC18F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Разположени в паметта за данни /ПД/;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Всеки регистър има свой собствен 12-битов адрес;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WREG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8-битов акумулатор (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0хFE8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/STKPTR/ (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0хFFC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– указател на стека (8-битов). Стекът в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PIC18F: група от 31 бр. 21-бит. регистри- </a:t>
            </a: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 е част от ПП или ПД!; 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флагове stack overflow/underflowза адресиране на стека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PC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програмен брояч (общо 21-битов). Съдържа адреса на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следващата изпълнима инструкция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След Reset – към адрес 0.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Включва: PCL (PC Low byte)→PC[7:0] 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0xFF9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PCLATH (PC Latch High)→PC[15:8]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0xFFA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PCLATU (PC Latch Upper)→PC[20:16] /5 бита/ 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0" i="0" lang="en-US" sz="2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0xFFB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8" name="Shape 328"/>
          <p:cNvGraphicFramePr/>
          <p:nvPr/>
        </p:nvGraphicFramePr>
        <p:xfrm>
          <a:off x="457200" y="312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{E5D7EE70-6E68-4024-A862-1CC6E7A2797C}</a:tableStyleId>
              </a:tblPr>
              <a:tblGrid>
                <a:gridCol w="1047750"/>
                <a:gridCol w="1314450"/>
                <a:gridCol w="781050"/>
                <a:gridCol w="1047750"/>
                <a:gridCol w="1047750"/>
                <a:gridCol w="1047750"/>
                <a:gridCol w="1047750"/>
                <a:gridCol w="1047750"/>
              </a:tblGrid>
              <a:tr h="55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STKFUL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STKUNF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---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SP4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SP3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SP2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29" name="Shape 329"/>
          <p:cNvSpPr/>
          <p:nvPr/>
        </p:nvSpPr>
        <p:spPr>
          <a:xfrm rot="-5400000">
            <a:off x="6105525" y="1471612"/>
            <a:ext cx="304800" cy="4648200"/>
          </a:xfrm>
          <a:prstGeom prst="leftBrace">
            <a:avLst>
              <a:gd fmla="val 118" name="adj1"/>
              <a:gd fmla="val 1088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 rot="-5400000">
            <a:off x="1219200" y="2895600"/>
            <a:ext cx="304800" cy="1828800"/>
          </a:xfrm>
          <a:prstGeom prst="leftBrace">
            <a:avLst>
              <a:gd fmla="val 300" name="adj1"/>
              <a:gd fmla="val 1088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2" name="Shape 33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subTitle"/>
          </p:nvPr>
        </p:nvSpPr>
        <p:spPr>
          <a:xfrm>
            <a:off x="228600" y="457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НА ЦП НА ЕМК PIC18F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Table Pointer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21-битов регистър. Служи като указател по    отношение на ПП при прехвърляне на данни между ПП и ПД.   Състои се от три регистъра с адреси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0xFF6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),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0xFF7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),(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0xFF8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BSR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(Bank Select Register) – 8-битов регистър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0xFE0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от който    само първите 4 бита BSR [3:0] служат за избор на адрес на   банка (от 0 до F), останалите са нула. Осигурява горните 8 бита  на 12-битовия адрес в ПД. Служи за директна адресация в ПД.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FSR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(File Select Register) – Състои се от 3 бр. 16-битови регистри    SR0,FSR1,FSR2). Горните 4 бита на всеки са нула, долните 12    та съдържат адрес от ПД. Ползват се при работа с масиви и  при достъп от типа ‘Pointer’. Всеки от тях се състои от 2 8 -    битови регистъра: 	 FSR0 →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FSR0H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0xFEA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, FSR0L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0xFE9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FSR1 → FSR1H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0xFE2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, FSR1L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0xFE1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FSR2 → FSR2H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0xFDA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, FSR2L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0xFD9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2" name="Shape 34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