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6858000" cx="9144000"/>
  <p:notesSz cx="6858000" cy="9144000"/>
  <p:embeddedFontLst>
    <p:embeddedFont>
      <p:font typeface="Palatino Linotype"/>
      <p:regular r:id="rId32"/>
      <p:bold r:id="rId33"/>
      <p:italic r:id="rId34"/>
      <p:boldItalic r:id="rId35"/>
    </p:embeddedFont>
    <p:embeddedFont>
      <p:font typeface="Droid Sans Mono"/>
      <p:regular r:id="rId36"/>
    </p:embeddedFont>
    <p:embeddedFont>
      <p:font typeface="Rambla"/>
      <p:regular r:id="rId37"/>
      <p:bold r:id="rId38"/>
      <p:italic r:id="rId39"/>
      <p:boldItalic r:id="rId40"/>
    </p:embeddedFont>
    <p:embeddedFont>
      <p:font typeface="Century Gothic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C11E5CF-4295-40BC-A82D-0E8135800774}">
  <a:tblStyle styleId="{8C11E5CF-4295-40BC-A82D-0E813580077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mbla-boldItalic.fntdata"/><Relationship Id="rId20" Type="http://schemas.openxmlformats.org/officeDocument/2006/relationships/slide" Target="slides/slide14.xml"/><Relationship Id="rId42" Type="http://schemas.openxmlformats.org/officeDocument/2006/relationships/font" Target="fonts/CenturyGothic-bold.fntdata"/><Relationship Id="rId41" Type="http://schemas.openxmlformats.org/officeDocument/2006/relationships/font" Target="fonts/CenturyGothic-regular.fntdata"/><Relationship Id="rId22" Type="http://schemas.openxmlformats.org/officeDocument/2006/relationships/slide" Target="slides/slide16.xml"/><Relationship Id="rId44" Type="http://schemas.openxmlformats.org/officeDocument/2006/relationships/font" Target="fonts/CenturyGothic-boldItalic.fntdata"/><Relationship Id="rId21" Type="http://schemas.openxmlformats.org/officeDocument/2006/relationships/slide" Target="slides/slide15.xml"/><Relationship Id="rId43" Type="http://schemas.openxmlformats.org/officeDocument/2006/relationships/font" Target="fonts/CenturyGothic-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PalatinoLinotype-bold.fntdata"/><Relationship Id="rId10" Type="http://schemas.openxmlformats.org/officeDocument/2006/relationships/slide" Target="slides/slide4.xml"/><Relationship Id="rId32" Type="http://schemas.openxmlformats.org/officeDocument/2006/relationships/font" Target="fonts/PalatinoLinotype-regular.fntdata"/><Relationship Id="rId13" Type="http://schemas.openxmlformats.org/officeDocument/2006/relationships/slide" Target="slides/slide7.xml"/><Relationship Id="rId35" Type="http://schemas.openxmlformats.org/officeDocument/2006/relationships/font" Target="fonts/PalatinoLinotype-boldItalic.fntdata"/><Relationship Id="rId12" Type="http://schemas.openxmlformats.org/officeDocument/2006/relationships/slide" Target="slides/slide6.xml"/><Relationship Id="rId34" Type="http://schemas.openxmlformats.org/officeDocument/2006/relationships/font" Target="fonts/PalatinoLinotype-italic.fntdata"/><Relationship Id="rId15" Type="http://schemas.openxmlformats.org/officeDocument/2006/relationships/slide" Target="slides/slide9.xml"/><Relationship Id="rId37" Type="http://schemas.openxmlformats.org/officeDocument/2006/relationships/font" Target="fonts/Rambla-regular.fntdata"/><Relationship Id="rId14" Type="http://schemas.openxmlformats.org/officeDocument/2006/relationships/slide" Target="slides/slide8.xml"/><Relationship Id="rId36" Type="http://schemas.openxmlformats.org/officeDocument/2006/relationships/font" Target="fonts/DroidSansMono-regular.fntdata"/><Relationship Id="rId17" Type="http://schemas.openxmlformats.org/officeDocument/2006/relationships/slide" Target="slides/slide11.xml"/><Relationship Id="rId39" Type="http://schemas.openxmlformats.org/officeDocument/2006/relationships/font" Target="fonts/Rambla-italic.fntdata"/><Relationship Id="rId16" Type="http://schemas.openxmlformats.org/officeDocument/2006/relationships/slide" Target="slides/slide10.xml"/><Relationship Id="rId38" Type="http://schemas.openxmlformats.org/officeDocument/2006/relationships/font" Target="fonts/Rambla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5" name="Shape 3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7" name="Shape 3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5" name="Shape 3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3" name="Shape 3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alatino Linotype"/>
              <a:buNone/>
              <a:defRPr b="0" i="0" sz="4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1679576" y="228600"/>
            <a:ext cx="5711824" cy="8953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3" name="Shape 43"/>
          <p:cNvSpPr/>
          <p:nvPr>
            <p:ph idx="2" type="pic"/>
          </p:nvPr>
        </p:nvSpPr>
        <p:spPr>
          <a:xfrm>
            <a:off x="1508126" y="1143000"/>
            <a:ext cx="6054724" cy="4541044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88900" rotWithShape="0" algn="ctr" dir="5400000" dist="50800">
              <a:srgbClr val="000000">
                <a:alpha val="24705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400"/>
              </a:spcBef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400"/>
              </a:spcBef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1679576" y="5810250"/>
            <a:ext cx="571182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5907087" y="266700"/>
            <a:ext cx="3008313" cy="209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719137" y="273050"/>
            <a:ext cx="4995863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01600" lvl="5" marL="25146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01600" lvl="6" marL="29718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01600" lvl="7" marL="34290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01600" lvl="8" marL="38862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2" type="body"/>
          </p:nvPr>
        </p:nvSpPr>
        <p:spPr>
          <a:xfrm>
            <a:off x="4648200" y="1600200"/>
            <a:ext cx="40417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3" type="body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4" type="body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15" name="Shape 15"/>
          <p:cNvSpPr/>
          <p:nvPr/>
        </p:nvSpPr>
        <p:spPr>
          <a:xfrm>
            <a:off x="8458200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569912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8458200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569912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4495800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4695825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4297362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subTitle"/>
          </p:nvPr>
        </p:nvSpPr>
        <p:spPr>
          <a:xfrm>
            <a:off x="304800" y="304800"/>
            <a:ext cx="86106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1596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1596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br>
              <a:rPr b="1" i="1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b="1" i="1" lang="en-US" sz="4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ЛЕКЦИЯ № 13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1" sz="4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3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ТАЙМЕР ПРИЛОЖЕНИЯ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1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571500" lvl="3" marL="19431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en-US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Входни функции</a:t>
            </a:r>
          </a:p>
          <a:p>
            <a:pPr indent="-571500" lvl="3" marL="19431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en-US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Изходни функции</a:t>
            </a:r>
          </a:p>
          <a:p>
            <a:pPr indent="-571500" lvl="3" marL="19431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en-US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RTI</a:t>
            </a:r>
          </a:p>
          <a:p>
            <a:pPr indent="-571500" lvl="3" marL="19431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en-US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Пулс акумулатор</a:t>
            </a: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1" sz="2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3" name="Shape 103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idx="1" type="subTitle"/>
          </p:nvPr>
        </p:nvSpPr>
        <p:spPr>
          <a:xfrm>
            <a:off x="228600" y="457200"/>
            <a:ext cx="86868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ПОДСИСТЕМА ЗА ПРЕКЪСВАНЕ В РЕАЛНО ВРЕМЕ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(REAL-TIME INTERRUPT, RTI)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TMSK2 – Таймерен масков регистър за прекъсване 2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разрешава/забранява прекъсванията в реално време.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TOI - бит за разрешаване на прекъсване при препълване на таймера:	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0 - TOF прекъсвания забранени;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1 - заявка за прекъсвания (при TOF=“1”);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RTII - бит за разрешаване на RTI прекъсванията: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0 - TOF прекъсвания забранени;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1 - заявка за прекъсвания (при TOF=“1”).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5105400"/>
            <a:ext cx="70866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43" name="Shape 243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idx="1" type="subTitle"/>
          </p:nvPr>
        </p:nvSpPr>
        <p:spPr>
          <a:xfrm>
            <a:off x="228600" y="457200"/>
            <a:ext cx="86868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ПОДСИСТЕМА ЗА ПРЕКЪСВАНЕ В РЕАЛНО ВРЕМЕ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(REAL-TIME INTERRUPT, RTI)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TMSK2 – Таймерен масков регистър за прекъсване 2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(продължение)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PAOVI - бит за разрешаване на прекъсвания при 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препълване на пулс-акумулатора;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PAII - бит за разрешаване на прекъсвания по      положителен фронт към ПА;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битове [3:2] - не се използват (винаги се чете 0 от тях);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битове PR[1:0] – prescaler битове за таймера.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51" name="Shape 251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idx="1" type="subTitle"/>
          </p:nvPr>
        </p:nvSpPr>
        <p:spPr>
          <a:xfrm>
            <a:off x="228600" y="609600"/>
            <a:ext cx="8686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ПОДСИСТЕМА ЗА ПРЕКЪСВАНЕ В РЕАЛНО ВРЕМЕ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(REAL-TIME INTERRUPT, RTI)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TFLG2 – Таймерен флагов регистър за прекъсване 2 </a:t>
            </a: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Указва настъпване на събития в таймерната система. Свързани позиционно по двойки с масковите битов TMSK2 [7:4].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TOF - флаг за прекъсване при препълване на таймера.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Установява се в “1” при промяна на TCNT $FFFF → $0000;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RTIF - флаг за RTI прекъсване (периодично);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PAOVF - флаг за прекъсване при препълване на ПА;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PAIF - флаг за прекъсване по преден фронт към ПА;битове [3:0] - не се използват (винаги се чете 0 от тях).</a:t>
            </a:r>
          </a:p>
          <a:p>
            <a:pPr indent="0" lvl="0" marL="0" marR="0" rtl="0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4953000"/>
            <a:ext cx="7050087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60" name="Shape 260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idx="1" type="subTitle"/>
          </p:nvPr>
        </p:nvSpPr>
        <p:spPr>
          <a:xfrm>
            <a:off x="228600" y="457200"/>
            <a:ext cx="86868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ПОДСИСТЕМА ЗА ПРЕКЪСВАНЕ В РЕАЛНО ВРЕМЕ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(REAL-TIME INTERRUPT, RTI)</a:t>
            </a: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PACTL - Пулс-акумулатор контролен регистър</a:t>
            </a:r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Определя периода за RTI подсистемата- битове RTR[1:0] 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Контрол на функциите на Пулс-акумулатора;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Дефинира функцията на извод РА3 - IC4/OC5.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DDRA7 - определя посоката на данните на бит7 от Порт А;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PAEN - бит за разрешаване на Пулс-акумулатора;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PAMOD - определя режима на Пулс-акумулатора.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900" y="4953000"/>
            <a:ext cx="740727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 txBox="1"/>
          <p:nvPr/>
        </p:nvSpPr>
        <p:spPr>
          <a:xfrm>
            <a:off x="457200" y="228600"/>
            <a:ext cx="8229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20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КОМПЮТЪРНИ  СИСТЕМИ  спец. Телекомуникации  ФТК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70" name="Shape 270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idx="1" type="subTitle"/>
          </p:nvPr>
        </p:nvSpPr>
        <p:spPr>
          <a:xfrm>
            <a:off x="228600" y="457200"/>
            <a:ext cx="86868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ПОДСИСТЕМА ЗА ПРЕКЪСВАНЕ В РЕАЛНО ВРЕМЕ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(REAL-TIME INTERRUPT, RTI)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PACTL - Пулс-акумулатор контролен регистър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(продължение)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PEDGE - определя фронта за Пулс-акумулатора;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DDRA3 - определя посоката на данните на бит3 от Порт А;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I4/O5 - бит за дефиниране функциите на РА3 (IC4/OC5);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RTR[1:0] - дефинират периодите на RTI прекъсванията (виж табл., дадена по-рано).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77" name="Shape 277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idx="1" type="subTitle"/>
          </p:nvPr>
        </p:nvSpPr>
        <p:spPr>
          <a:xfrm>
            <a:off x="228600" y="457200"/>
            <a:ext cx="86868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ПУЛС-АКУМУЛАТОР</a:t>
            </a:r>
          </a:p>
          <a:p>
            <a:pPr indent="0" lvl="0" marL="0" marR="0" rtl="0" algn="l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Отделна подсистема, включваща 8-битов брояч за работа в два режима (в зависимост от стойността на бит PAMOD от регистър PACTL):</a:t>
            </a:r>
          </a:p>
          <a:p>
            <a:pPr indent="0" lvl="0" marL="0" marR="0" rtl="0" algn="l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1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обикновен броячен режим </a:t>
            </a:r>
            <a:r>
              <a:rPr b="0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увеличава се стойността на брояча при постъпване на сигнал на външния му извод (максимална честота: Е-clock/2);</a:t>
            </a:r>
          </a:p>
          <a:p>
            <a:pPr indent="0" lvl="0" marL="0" marR="0" rtl="0" algn="l">
              <a:lnSpc>
                <a:spcPct val="7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1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разрешителен акумулиращ режим </a:t>
            </a:r>
            <a:r>
              <a:rPr b="0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  в този случай E-clock/64 тактува 8-битовия брояч, но само докато външният извод PAI е активиран.</a:t>
            </a:r>
          </a:p>
          <a:p>
            <a:pPr indent="0" lvl="0" marL="0" marR="0" rtl="0" algn="l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четене/запис от Пулс-акумулаторът - по всяко време; </a:t>
            </a:r>
          </a:p>
          <a:p>
            <a:pPr indent="0" lvl="0" marL="0" marR="0" rtl="0" algn="l">
              <a:lnSpc>
                <a:spcPct val="7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контролни битове - в регистри PACTL, TMSK2 и TFLG2.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85" name="Shape 285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idx="1" type="subTitle"/>
          </p:nvPr>
        </p:nvSpPr>
        <p:spPr>
          <a:xfrm>
            <a:off x="228600" y="457200"/>
            <a:ext cx="86868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ПУЛС-АКУМУЛАТОР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0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Дефиниране на циклите на Пулс-акумулатора в двата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възможни режима на работа са:</a:t>
            </a:r>
          </a:p>
        </p:txBody>
      </p:sp>
      <p:pic>
        <p:nvPicPr>
          <p:cNvPr id="292" name="Shape 2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3124200"/>
            <a:ext cx="8151812" cy="1795462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Shape 293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94" name="Shape 294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idx="1" type="subTitle"/>
          </p:nvPr>
        </p:nvSpPr>
        <p:spPr>
          <a:xfrm>
            <a:off x="228600" y="457200"/>
            <a:ext cx="86868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ПУЛС-АКУМУЛАТОР – РЕГИСТРИ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1" i="1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PACTL - Пулс-акумулатор контролен регистър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(тук: за контрол функциите на Пулс-акумулатора – 4 бита)</a:t>
            </a: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DDRA7 - посоката на данните на бит7 от Порт А;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I4/O5  - дефинира функциите IC4/OC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RTR[1:0] - задават периодите на RTI прекъсванията.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PAEN - бит за разрешаване на Пулс-акумулатора (ПА):	         0 – разрешен ПА;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1 – забранен ПА.</a:t>
            </a:r>
          </a:p>
        </p:txBody>
      </p:sp>
      <p:pic>
        <p:nvPicPr>
          <p:cNvPr id="301" name="Shape 3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4876800"/>
            <a:ext cx="8229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03" name="Shape 303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idx="1" type="subTitle"/>
          </p:nvPr>
        </p:nvSpPr>
        <p:spPr>
          <a:xfrm>
            <a:off x="228600" y="457200"/>
            <a:ext cx="86868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ПУЛС-АКУМУЛАТОР – ВЪТРЕШНА СТРУКТУРА</a:t>
            </a:r>
          </a:p>
        </p:txBody>
      </p:sp>
      <p:pic>
        <p:nvPicPr>
          <p:cNvPr id="310" name="Shape 3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219200"/>
            <a:ext cx="75438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Shape 311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12" name="Shape 312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idx="1" type="subTitle"/>
          </p:nvPr>
        </p:nvSpPr>
        <p:spPr>
          <a:xfrm>
            <a:off x="228600" y="457200"/>
            <a:ext cx="86868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ПУЛС-АКУМУЛАТОР – РЕГИСТРИ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PACTL- Пулс-акумулатор контролен регистър (продължение)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PAMOD - определя режима на ПА: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0 - обикновен броячен режим;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1- разрешителен акумулиращ режим.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PEDGE - бит за контрол вида на фронта за задействане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        брояча на ПА:</a:t>
            </a:r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graphicFrame>
        <p:nvGraphicFramePr>
          <p:cNvPr id="319" name="Shape 319"/>
          <p:cNvGraphicFramePr/>
          <p:nvPr/>
        </p:nvGraphicFramePr>
        <p:xfrm>
          <a:off x="457200" y="3581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{8C11E5CF-4295-40BC-A82D-0E8135800774}</a:tableStyleId>
              </a:tblPr>
              <a:tblGrid>
                <a:gridCol w="1087425"/>
                <a:gridCol w="931850"/>
                <a:gridCol w="5981700"/>
              </a:tblGrid>
              <a:tr h="628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бит PAMOD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бит PEDGE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Реакция пр постъпване на тактов сигнал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30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Увеличаване съдържанието на брояча при отрицателен фронт на сигнала на вход PAI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28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Увеличаване съдържанието на брояча при положителен фронт на сигнала на вход PAI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А0 на вход PAI забранява броенето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12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А1 на вход PAI забранява броенето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320" name="Shape 320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21" name="Shape 321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subTitle"/>
          </p:nvPr>
        </p:nvSpPr>
        <p:spPr>
          <a:xfrm>
            <a:off x="228600" y="685800"/>
            <a:ext cx="86868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ТАЙМЕРНИ ФУНКЦИИ - ПРИЛОЖЕНИЕ</a:t>
            </a: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Определяне продължителността Т</a:t>
            </a:r>
            <a:r>
              <a:rPr b="1" baseline="-2500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 </a:t>
            </a: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на единичен импулс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дефиниране на битове PR1, PR0 от регистър TMSK2 така, че overflow периода на таймера &gt; очаквания Т</a:t>
            </a:r>
            <a:r>
              <a:rPr b="0" baseline="-2500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9090"/>
              <a:buFont typeface="Noto Sans Symbols"/>
              <a:buChar char="❖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(напр. PR1=1,PR0=0 и XTAL=8MHz -&gt; ≈262ms, </a:t>
            </a: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1отчет 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=4µs);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инициализация на регистър TCTRL2 (битове EDG x B,  EDG x A):    EDG x B =1, EDG x А=1 /и по двата фронта/;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инициализация на регистри – битове TMSK1[3:0], TFLG1[3:0]: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при IC x I=1 - заявка за прекъсване (обслужва се съответната сервизна процедура); при IC x I=0 – таймерна IC функция без прекъсване (програмата продължава със следващия оператор);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ICxF→1 - флаг за събитие на IСx. Вдига се в случая при поява на </a:t>
            </a:r>
            <a:r>
              <a:rPr b="1" i="1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всеки фронт положителен и отрицателен)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11" name="Shape 111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idx="1" type="subTitle"/>
          </p:nvPr>
        </p:nvSpPr>
        <p:spPr>
          <a:xfrm>
            <a:off x="228600" y="457200"/>
            <a:ext cx="86868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ПУЛС-АКУМУЛАТОР – РЕГИСТРИ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PACNT - Пулс-акумулатор броячен регистър	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Съхранява показанието за постъпилите към ПА външни събития през неговия вход PAI;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Позволява запис и четене от него по всяко време;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Четене - дори при неактивен вход PAI (режим  разрешителен акумулиращ режим);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8333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Съдържанието му НЕ СЕ ПРОМЕНЯ при </a:t>
            </a:r>
            <a:r>
              <a:rPr b="0" i="0" lang="en-US" sz="2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Reset.</a:t>
            </a:r>
          </a:p>
        </p:txBody>
      </p:sp>
      <p:pic>
        <p:nvPicPr>
          <p:cNvPr id="328" name="Shape 3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4495800"/>
            <a:ext cx="8078787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30" name="Shape 330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idx="1" type="subTitle"/>
          </p:nvPr>
        </p:nvSpPr>
        <p:spPr>
          <a:xfrm>
            <a:off x="228600" y="152400"/>
            <a:ext cx="86868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5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ПУЛС-АКУМУЛАТОР – РЕГИСТРИ</a:t>
            </a:r>
          </a:p>
          <a:p>
            <a:pPr indent="0" lvl="0" marL="0" marR="0" rtl="0" algn="ctr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PACNT - Пулс-акумулатор броячен регистър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    </a:t>
            </a: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(продължение)</a:t>
            </a:r>
          </a:p>
          <a:p>
            <a:pPr indent="0" lvl="0" marL="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синхронизация на ПА: по тактова Е-clock, фаза PH2: 	</a:t>
            </a:r>
          </a:p>
          <a:p>
            <a:pPr indent="-342900" lvl="1" marL="80010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увеличаване на съдържанието (първа половина);      </a:t>
            </a:r>
          </a:p>
          <a:p>
            <a:pPr indent="-342900" lvl="1" marL="8001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четене (втора половина).</a:t>
            </a:r>
          </a:p>
        </p:txBody>
      </p:sp>
      <p:grpSp>
        <p:nvGrpSpPr>
          <p:cNvPr id="337" name="Shape 337"/>
          <p:cNvGrpSpPr/>
          <p:nvPr/>
        </p:nvGrpSpPr>
        <p:grpSpPr>
          <a:xfrm>
            <a:off x="1371600" y="3962400"/>
            <a:ext cx="5943600" cy="2286000"/>
            <a:chOff x="3770312" y="4881562"/>
            <a:chExt cx="9378950" cy="5354637"/>
          </a:xfrm>
        </p:grpSpPr>
        <p:cxnSp>
          <p:nvCxnSpPr>
            <p:cNvPr id="338" name="Shape 338"/>
            <p:cNvCxnSpPr/>
            <p:nvPr/>
          </p:nvCxnSpPr>
          <p:spPr>
            <a:xfrm>
              <a:off x="7073900" y="8978900"/>
              <a:ext cx="222091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39" name="Shape 339"/>
            <p:cNvSpPr txBox="1"/>
            <p:nvPr/>
          </p:nvSpPr>
          <p:spPr>
            <a:xfrm>
              <a:off x="3770312" y="4881562"/>
              <a:ext cx="2825750" cy="4949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РН2 фаза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Регистър PACNT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340" name="Shape 340"/>
            <p:cNvCxnSpPr/>
            <p:nvPr/>
          </p:nvCxnSpPr>
          <p:spPr>
            <a:xfrm rot="10800000">
              <a:off x="5922962" y="4994275"/>
              <a:ext cx="7937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41" name="Shape 341"/>
            <p:cNvCxnSpPr/>
            <p:nvPr/>
          </p:nvCxnSpPr>
          <p:spPr>
            <a:xfrm>
              <a:off x="6716712" y="4994275"/>
              <a:ext cx="165100" cy="15573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42" name="Shape 342"/>
            <p:cNvCxnSpPr/>
            <p:nvPr/>
          </p:nvCxnSpPr>
          <p:spPr>
            <a:xfrm flipH="1">
              <a:off x="6881812" y="6550025"/>
              <a:ext cx="2497137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43" name="Shape 343"/>
            <p:cNvCxnSpPr/>
            <p:nvPr/>
          </p:nvCxnSpPr>
          <p:spPr>
            <a:xfrm flipH="1" rot="10800000">
              <a:off x="9378950" y="4992687"/>
              <a:ext cx="173037" cy="15573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44" name="Shape 344"/>
            <p:cNvCxnSpPr/>
            <p:nvPr/>
          </p:nvCxnSpPr>
          <p:spPr>
            <a:xfrm flipH="1">
              <a:off x="9551987" y="4991100"/>
              <a:ext cx="2497137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45" name="Shape 345"/>
            <p:cNvCxnSpPr/>
            <p:nvPr/>
          </p:nvCxnSpPr>
          <p:spPr>
            <a:xfrm>
              <a:off x="12049125" y="4991100"/>
              <a:ext cx="165100" cy="15573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46" name="Shape 346"/>
            <p:cNvCxnSpPr/>
            <p:nvPr/>
          </p:nvCxnSpPr>
          <p:spPr>
            <a:xfrm flipH="1">
              <a:off x="12201525" y="6548437"/>
              <a:ext cx="947737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47" name="Shape 347"/>
            <p:cNvCxnSpPr/>
            <p:nvPr/>
          </p:nvCxnSpPr>
          <p:spPr>
            <a:xfrm>
              <a:off x="9509125" y="4881562"/>
              <a:ext cx="0" cy="53546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48" name="Shape 348"/>
            <p:cNvCxnSpPr/>
            <p:nvPr/>
          </p:nvCxnSpPr>
          <p:spPr>
            <a:xfrm>
              <a:off x="12117387" y="4932362"/>
              <a:ext cx="0" cy="53038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49" name="Shape 349"/>
            <p:cNvCxnSpPr/>
            <p:nvPr/>
          </p:nvCxnSpPr>
          <p:spPr>
            <a:xfrm>
              <a:off x="6819900" y="4922837"/>
              <a:ext cx="1587" cy="53133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50" name="Shape 350"/>
            <p:cNvSpPr txBox="1"/>
            <p:nvPr/>
          </p:nvSpPr>
          <p:spPr>
            <a:xfrm>
              <a:off x="7343775" y="8548687"/>
              <a:ext cx="1617662" cy="815975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+1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descr="5%" id="351" name="Shape 351"/>
            <p:cNvSpPr txBox="1"/>
            <p:nvPr/>
          </p:nvSpPr>
          <p:spPr>
            <a:xfrm>
              <a:off x="9771062" y="8553450"/>
              <a:ext cx="2003425" cy="83661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четене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</p:grpSp>
      <p:sp>
        <p:nvSpPr>
          <p:cNvPr id="352" name="Shape 35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53" name="Shape 353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354" name="Shape 35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idx="1" type="subTitle"/>
          </p:nvPr>
        </p:nvSpPr>
        <p:spPr>
          <a:xfrm>
            <a:off x="228600" y="457200"/>
            <a:ext cx="86868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ПУЛС-АКУМУЛАТОР – РЕГИСТРИ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ПА – статус битове (флагове), битове (маски) за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прекъсване - от Таймерни регистри TMSK2, TFLG2</a:t>
            </a:r>
            <a:r>
              <a:rPr b="0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</a:t>
            </a:r>
          </a:p>
          <a:p>
            <a:pPr indent="-4572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Маски за прекъсване: PAOVI, PAII;</a:t>
            </a:r>
          </a:p>
          <a:p>
            <a: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Флагове за прекъсване: PAOVF, PAIF.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360" name="Shape 3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3276600"/>
            <a:ext cx="7302500" cy="1347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Shape 3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4856162"/>
            <a:ext cx="7315200" cy="1392237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Shape 36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63" name="Shape 363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idx="1" type="subTitle"/>
          </p:nvPr>
        </p:nvSpPr>
        <p:spPr>
          <a:xfrm>
            <a:off x="228600" y="609600"/>
            <a:ext cx="85344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ПУЛС-АКУМУЛАТОР – РЕГИСТРИ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ПА – статус битове (флагове), битове (маски) за прекъсване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/от Таймерни регистри TMSK2, TFLG2 - продължение/:</a:t>
            </a: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Маски за прекъсване:    PAOVI,   PAII;</a:t>
            </a: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Флагове за прекъсване: PAOVF,  PAIF.</a:t>
            </a: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Флаг PAOVF 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вдига се в “1” всеки път при промяна съдържанието на ПА от $FF в $00 (препълване). Нулиране – запис на 1 в съответния бит (PAOVI - бит 5) от регистър TFLG2. </a:t>
            </a: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Маска PAOVI 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определя режима на работа на ПА по отношение на прекъсванията </a:t>
            </a:r>
            <a:r>
              <a:rPr b="0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 препълване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(не засяга установяването на флага PAOVF):</a:t>
            </a:r>
          </a:p>
          <a:p>
            <a:pPr indent="0" lvl="0" marL="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При PAOVI=“0” – вдигането на флага PAOVF се определя софтуерно за реализация на прекъсване при необходимост;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При PAOVI=“1” – генерира се хардуерно прекъсване всеки път, когато PAOVF се установи в “1”. Преди завършване сервизната процедура по обслужване на прекъсването флагът PAOVF следва да се нулира чрез запис в регистъра TFLG2</a:t>
            </a: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70" name="Shape 370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71" name="Shape 371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>
            <p:ph idx="1" type="subTitle"/>
          </p:nvPr>
        </p:nvSpPr>
        <p:spPr>
          <a:xfrm>
            <a:off x="228600" y="381000"/>
            <a:ext cx="8534400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ПУЛС-АКУМУЛАТОР – РЕГИСТРИ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ПА – статус битове (флагове), битове (маски) за прекъсване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/от Таймерни регистри TMSK2, TFLG2 - продължение/:</a:t>
            </a:r>
          </a:p>
          <a:p>
            <a:pPr indent="-342900" lvl="1" marL="8001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Флаг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PAIF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установява се автоматично всеки път при детекция на фронт на вход PA7/PAI/OC1. Нулиране – запис на 1 в съответния бит (PAII - бит 4) от регистър TFLG2. </a:t>
            </a:r>
          </a:p>
          <a:p>
            <a:pPr indent="-342900" lvl="1" marL="8001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Маска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PAII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определя режима на работа на ПА по отношение на прекъсванията </a:t>
            </a:r>
            <a:r>
              <a:rPr b="0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 входен сигнал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 (не засяга установяването на флага PAIF):</a:t>
            </a:r>
          </a:p>
          <a:p>
            <a:pPr indent="0" lvl="0" marL="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При PAII =“0” – вдигането на флага PAIF се определя софтуерно за реализация на прекъсване при необходимост;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При PAII =“1” – генерира се хардуерно прекъсване всеки път, когато PAIF се установи в “1”. Преди завършване сервизната процедура по обслужване на прекъсването флагът PAIF следва да се нулира чрез запис в регистъра TFLG2.</a:t>
            </a: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78" name="Shape 378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79" name="Shape 379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idx="1" type="body"/>
          </p:nvPr>
        </p:nvSpPr>
        <p:spPr>
          <a:xfrm>
            <a:off x="3810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4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КРАЙ НА ЛЕКЦИЯТА</a:t>
            </a:r>
          </a:p>
        </p:txBody>
      </p:sp>
      <p:sp>
        <p:nvSpPr>
          <p:cNvPr id="386" name="Shape 38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87" name="Shape 387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388" name="Shape 38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subTitle"/>
          </p:nvPr>
        </p:nvSpPr>
        <p:spPr>
          <a:xfrm>
            <a:off x="228600" y="457200"/>
            <a:ext cx="86868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ТАЙМЕРНИ ФУНКЦИИ - ПРИЛОЖЕНИЕ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Определяне продължителността Т</a:t>
            </a:r>
            <a:r>
              <a:rPr b="1" baseline="-2500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 </a:t>
            </a: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на единичен импулс     (графично представяне)</a:t>
            </a:r>
          </a:p>
        </p:txBody>
      </p:sp>
      <p:grpSp>
        <p:nvGrpSpPr>
          <p:cNvPr id="118" name="Shape 118"/>
          <p:cNvGrpSpPr/>
          <p:nvPr/>
        </p:nvGrpSpPr>
        <p:grpSpPr>
          <a:xfrm>
            <a:off x="1900237" y="2987675"/>
            <a:ext cx="5643562" cy="3076575"/>
            <a:chOff x="7035800" y="3429000"/>
            <a:chExt cx="10614025" cy="6545262"/>
          </a:xfrm>
        </p:grpSpPr>
        <p:sp>
          <p:nvSpPr>
            <p:cNvPr id="119" name="Shape 119"/>
            <p:cNvSpPr txBox="1"/>
            <p:nvPr/>
          </p:nvSpPr>
          <p:spPr>
            <a:xfrm>
              <a:off x="7143750" y="7096125"/>
              <a:ext cx="4937125" cy="16906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ICxF се вдига в “1”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TCNT(t1) → TICx</a:t>
              </a:r>
            </a:p>
          </p:txBody>
        </p:sp>
        <p:cxnSp>
          <p:nvCxnSpPr>
            <p:cNvPr id="120" name="Shape 120"/>
            <p:cNvCxnSpPr/>
            <p:nvPr/>
          </p:nvCxnSpPr>
          <p:spPr>
            <a:xfrm flipH="1" rot="10800000">
              <a:off x="9740900" y="4275137"/>
              <a:ext cx="1587" cy="7080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121" name="Shape 121"/>
            <p:cNvCxnSpPr/>
            <p:nvPr/>
          </p:nvCxnSpPr>
          <p:spPr>
            <a:xfrm rot="10800000">
              <a:off x="8948737" y="5307012"/>
              <a:ext cx="7937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22" name="Shape 122"/>
            <p:cNvCxnSpPr/>
            <p:nvPr/>
          </p:nvCxnSpPr>
          <p:spPr>
            <a:xfrm rot="10800000">
              <a:off x="9745662" y="3751262"/>
              <a:ext cx="0" cy="15573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23" name="Shape 123"/>
            <p:cNvCxnSpPr/>
            <p:nvPr/>
          </p:nvCxnSpPr>
          <p:spPr>
            <a:xfrm rot="10800000">
              <a:off x="9742487" y="3754437"/>
              <a:ext cx="206851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24" name="Shape 124"/>
            <p:cNvCxnSpPr/>
            <p:nvPr/>
          </p:nvCxnSpPr>
          <p:spPr>
            <a:xfrm>
              <a:off x="14287500" y="3752850"/>
              <a:ext cx="0" cy="15541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25" name="Shape 125"/>
            <p:cNvCxnSpPr/>
            <p:nvPr/>
          </p:nvCxnSpPr>
          <p:spPr>
            <a:xfrm>
              <a:off x="14287500" y="4108450"/>
              <a:ext cx="0" cy="8096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126" name="Shape 126"/>
            <p:cNvCxnSpPr/>
            <p:nvPr/>
          </p:nvCxnSpPr>
          <p:spPr>
            <a:xfrm rot="10800000">
              <a:off x="14292261" y="5310187"/>
              <a:ext cx="7572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27" name="Shape 127"/>
            <p:cNvCxnSpPr/>
            <p:nvPr/>
          </p:nvCxnSpPr>
          <p:spPr>
            <a:xfrm>
              <a:off x="14287500" y="5145087"/>
              <a:ext cx="4762" cy="18081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28" name="Shape 128"/>
            <p:cNvCxnSpPr/>
            <p:nvPr/>
          </p:nvCxnSpPr>
          <p:spPr>
            <a:xfrm>
              <a:off x="9745662" y="5307012"/>
              <a:ext cx="0" cy="16462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29" name="Shape 129"/>
            <p:cNvSpPr txBox="1"/>
            <p:nvPr/>
          </p:nvSpPr>
          <p:spPr>
            <a:xfrm>
              <a:off x="9947275" y="5518150"/>
              <a:ext cx="4122737" cy="8159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Т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И </a:t>
              </a: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- импулс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130" name="Shape 130"/>
            <p:cNvCxnSpPr/>
            <p:nvPr/>
          </p:nvCxnSpPr>
          <p:spPr>
            <a:xfrm>
              <a:off x="9745662" y="6524625"/>
              <a:ext cx="45418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cxnSp>
          <p:nvCxnSpPr>
            <p:cNvPr id="131" name="Shape 131"/>
            <p:cNvCxnSpPr/>
            <p:nvPr/>
          </p:nvCxnSpPr>
          <p:spPr>
            <a:xfrm flipH="1">
              <a:off x="12193586" y="3754437"/>
              <a:ext cx="209391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32" name="Shape 132"/>
            <p:cNvSpPr/>
            <p:nvPr/>
          </p:nvSpPr>
          <p:spPr>
            <a:xfrm>
              <a:off x="11842750" y="3429000"/>
              <a:ext cx="112712" cy="655637"/>
            </a:xfrm>
            <a:custGeom>
              <a:pathLst>
                <a:path extrusionOk="0" h="120000" w="120000">
                  <a:moveTo>
                    <a:pt x="119999" y="0"/>
                  </a:moveTo>
                  <a:cubicBezTo>
                    <a:pt x="76800" y="9207"/>
                    <a:pt x="34285" y="18415"/>
                    <a:pt x="17142" y="28830"/>
                  </a:cubicBezTo>
                  <a:cubicBezTo>
                    <a:pt x="0" y="39245"/>
                    <a:pt x="0" y="54188"/>
                    <a:pt x="17142" y="62339"/>
                  </a:cubicBezTo>
                  <a:cubicBezTo>
                    <a:pt x="34285" y="70490"/>
                    <a:pt x="119999" y="68528"/>
                    <a:pt x="119999" y="78188"/>
                  </a:cubicBezTo>
                  <a:cubicBezTo>
                    <a:pt x="119999" y="87849"/>
                    <a:pt x="34285" y="113811"/>
                    <a:pt x="17142" y="120000"/>
                  </a:cubicBez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>
              <a:off x="12080875" y="3452812"/>
              <a:ext cx="112712" cy="655637"/>
            </a:xfrm>
            <a:custGeom>
              <a:pathLst>
                <a:path extrusionOk="0" h="120000" w="120000">
                  <a:moveTo>
                    <a:pt x="119999" y="0"/>
                  </a:moveTo>
                  <a:cubicBezTo>
                    <a:pt x="76800" y="9207"/>
                    <a:pt x="34285" y="18415"/>
                    <a:pt x="17142" y="28830"/>
                  </a:cubicBezTo>
                  <a:cubicBezTo>
                    <a:pt x="0" y="39245"/>
                    <a:pt x="0" y="54188"/>
                    <a:pt x="17142" y="62339"/>
                  </a:cubicBezTo>
                  <a:cubicBezTo>
                    <a:pt x="34285" y="70490"/>
                    <a:pt x="119999" y="68528"/>
                    <a:pt x="119999" y="78188"/>
                  </a:cubicBezTo>
                  <a:cubicBezTo>
                    <a:pt x="119999" y="87849"/>
                    <a:pt x="34285" y="113811"/>
                    <a:pt x="17142" y="120000"/>
                  </a:cubicBez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Shape 134"/>
            <p:cNvSpPr txBox="1"/>
            <p:nvPr/>
          </p:nvSpPr>
          <p:spPr>
            <a:xfrm>
              <a:off x="12334875" y="7096125"/>
              <a:ext cx="5314950" cy="16906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ICxF се вдига в “1”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TCNT(t2) → TICx</a:t>
              </a:r>
            </a:p>
          </p:txBody>
        </p:sp>
        <p:sp>
          <p:nvSpPr>
            <p:cNvPr id="135" name="Shape 135"/>
            <p:cNvSpPr txBox="1"/>
            <p:nvPr/>
          </p:nvSpPr>
          <p:spPr>
            <a:xfrm>
              <a:off x="7035800" y="8640762"/>
              <a:ext cx="9959975" cy="133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Т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И </a:t>
              </a: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= [TCNT(t2) - TCNT(t1)] x t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1отчет  </a:t>
              </a:r>
            </a:p>
          </p:txBody>
        </p:sp>
      </p:grpSp>
      <p:sp>
        <p:nvSpPr>
          <p:cNvPr id="136" name="Shape 13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37" name="Shape 137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subTitle"/>
          </p:nvPr>
        </p:nvSpPr>
        <p:spPr>
          <a:xfrm>
            <a:off x="228600" y="457200"/>
            <a:ext cx="86868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ТАЙМЕРНИ ФУНКЦИИ - ПРИЛОЖЕНИЕ</a:t>
            </a: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</a:t>
            </a:r>
            <a:r>
              <a:rPr b="1" i="0" lang="en-US" sz="2200" u="none" cap="none" strike="noStrike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Определяне периода Т</a:t>
            </a:r>
            <a:r>
              <a:rPr b="1" baseline="-25000" i="0" lang="en-US" sz="2200" u="none" cap="none" strike="noStrike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</a:t>
            </a:r>
            <a:r>
              <a:rPr b="1" i="0" lang="en-US" sz="2200" u="none" cap="none" strike="noStrike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на импулсна поредица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200" u="none" cap="none" strike="noStrike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дефиниране на битове PR1, PR0 от регистър TMSK2 така, че overflow периода на таймера &gt; очаквания период Т;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200" u="none" cap="none" strike="noStrike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инициализация на регистър TCTRL2(битове        EDG x B,EDG x A):    EDG x B=0, EDG x А=1 /по положителен фронт/;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200" u="none" cap="none" strike="noStrike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инициализация на регистри - битове TMSK1[3:0], TFLG1[3:0].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200" u="none" cap="none" strike="noStrike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при IC x I=1 - заявка за прекъсване (обслужва се съответната сервизна процедура); при IC x I=0 - таймерна IC функция без прекъсване (програмата продължава със следващия оператор);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200" u="none" cap="none" strike="noStrike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ICxF→1 - флаг за събитие на IСx. Вдига се в случая при поява на </a:t>
            </a:r>
            <a:r>
              <a:rPr b="1" i="1" lang="en-US" sz="2200" u="none" cap="none" strike="noStrike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положителен фронт</a:t>
            </a:r>
            <a:r>
              <a:rPr b="0" i="0" lang="en-US" sz="2200" u="none" cap="none" strike="noStrike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.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45" name="Shape 145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subTitle"/>
          </p:nvPr>
        </p:nvSpPr>
        <p:spPr>
          <a:xfrm>
            <a:off x="228600" y="950912"/>
            <a:ext cx="8686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ТАЙМЕРНИ ФУНКЦИИ - ПРИЛОЖЕНИЕ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Определяне периода Т</a:t>
            </a:r>
            <a:r>
              <a:rPr b="1" baseline="-2500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на импулсна поредица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(графично представяне)</a:t>
            </a:r>
          </a:p>
        </p:txBody>
      </p:sp>
      <p:grpSp>
        <p:nvGrpSpPr>
          <p:cNvPr id="152" name="Shape 152"/>
          <p:cNvGrpSpPr/>
          <p:nvPr/>
        </p:nvGrpSpPr>
        <p:grpSpPr>
          <a:xfrm>
            <a:off x="1395412" y="2667000"/>
            <a:ext cx="5691187" cy="3657601"/>
            <a:chOff x="2535237" y="13092111"/>
            <a:chExt cx="9537700" cy="6249989"/>
          </a:xfrm>
        </p:grpSpPr>
        <p:sp>
          <p:nvSpPr>
            <p:cNvPr id="153" name="Shape 153"/>
            <p:cNvSpPr txBox="1"/>
            <p:nvPr/>
          </p:nvSpPr>
          <p:spPr>
            <a:xfrm>
              <a:off x="2535237" y="16294100"/>
              <a:ext cx="4937125" cy="16906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ICxF се вдига в “1”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TCNT(t1) → TICx</a:t>
              </a:r>
            </a:p>
          </p:txBody>
        </p:sp>
        <p:sp>
          <p:nvSpPr>
            <p:cNvPr id="154" name="Shape 154"/>
            <p:cNvSpPr txBox="1"/>
            <p:nvPr/>
          </p:nvSpPr>
          <p:spPr>
            <a:xfrm>
              <a:off x="7429500" y="16294100"/>
              <a:ext cx="4643437" cy="16906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ICxF се вдига в “1”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TCNT(t2) → TICx</a:t>
              </a:r>
            </a:p>
          </p:txBody>
        </p:sp>
        <p:sp>
          <p:nvSpPr>
            <p:cNvPr id="155" name="Shape 155"/>
            <p:cNvSpPr txBox="1"/>
            <p:nvPr/>
          </p:nvSpPr>
          <p:spPr>
            <a:xfrm>
              <a:off x="3751262" y="18008600"/>
              <a:ext cx="7710487" cy="133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Т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</a:t>
              </a: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= [TCNT(t2) - TCNT(t1)] x t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1отчет</a:t>
              </a:r>
            </a:p>
          </p:txBody>
        </p:sp>
        <p:cxnSp>
          <p:nvCxnSpPr>
            <p:cNvPr id="156" name="Shape 156"/>
            <p:cNvCxnSpPr/>
            <p:nvPr/>
          </p:nvCxnSpPr>
          <p:spPr>
            <a:xfrm flipH="1" rot="10800000">
              <a:off x="9256712" y="13615988"/>
              <a:ext cx="1587" cy="7080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157" name="Shape 157"/>
            <p:cNvCxnSpPr/>
            <p:nvPr/>
          </p:nvCxnSpPr>
          <p:spPr>
            <a:xfrm rot="10800000">
              <a:off x="8948737" y="14647863"/>
              <a:ext cx="3333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58" name="Shape 158"/>
            <p:cNvCxnSpPr/>
            <p:nvPr/>
          </p:nvCxnSpPr>
          <p:spPr>
            <a:xfrm rot="10800000">
              <a:off x="9259887" y="13092111"/>
              <a:ext cx="0" cy="15573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59" name="Shape 159"/>
            <p:cNvCxnSpPr/>
            <p:nvPr/>
          </p:nvCxnSpPr>
          <p:spPr>
            <a:xfrm rot="10800000">
              <a:off x="9282112" y="13095287"/>
              <a:ext cx="102870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0" name="Shape 160"/>
            <p:cNvCxnSpPr/>
            <p:nvPr/>
          </p:nvCxnSpPr>
          <p:spPr>
            <a:xfrm>
              <a:off x="11190287" y="13093700"/>
              <a:ext cx="0" cy="15541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1" name="Shape 161"/>
            <p:cNvCxnSpPr/>
            <p:nvPr/>
          </p:nvCxnSpPr>
          <p:spPr>
            <a:xfrm rot="10800000">
              <a:off x="11191875" y="14651038"/>
              <a:ext cx="3175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2" name="Shape 162"/>
            <p:cNvCxnSpPr/>
            <p:nvPr/>
          </p:nvCxnSpPr>
          <p:spPr>
            <a:xfrm>
              <a:off x="9283700" y="14647863"/>
              <a:ext cx="0" cy="16462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3" name="Shape 163"/>
            <p:cNvCxnSpPr/>
            <p:nvPr/>
          </p:nvCxnSpPr>
          <p:spPr>
            <a:xfrm flipH="1">
              <a:off x="10310812" y="13095287"/>
              <a:ext cx="87947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4" name="Shape 164"/>
            <p:cNvCxnSpPr/>
            <p:nvPr/>
          </p:nvCxnSpPr>
          <p:spPr>
            <a:xfrm flipH="1" rot="10800000">
              <a:off x="5443537" y="13615988"/>
              <a:ext cx="1587" cy="7080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165" name="Shape 165"/>
            <p:cNvCxnSpPr/>
            <p:nvPr/>
          </p:nvCxnSpPr>
          <p:spPr>
            <a:xfrm rot="10800000">
              <a:off x="5091112" y="14647863"/>
              <a:ext cx="35401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6" name="Shape 166"/>
            <p:cNvCxnSpPr/>
            <p:nvPr/>
          </p:nvCxnSpPr>
          <p:spPr>
            <a:xfrm rot="10800000">
              <a:off x="5446712" y="13092111"/>
              <a:ext cx="0" cy="15573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7" name="Shape 167"/>
            <p:cNvCxnSpPr/>
            <p:nvPr/>
          </p:nvCxnSpPr>
          <p:spPr>
            <a:xfrm rot="10800000">
              <a:off x="5445125" y="13095287"/>
              <a:ext cx="109220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8" name="Shape 168"/>
            <p:cNvCxnSpPr/>
            <p:nvPr/>
          </p:nvCxnSpPr>
          <p:spPr>
            <a:xfrm>
              <a:off x="7470775" y="13093700"/>
              <a:ext cx="0" cy="15541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9" name="Shape 169"/>
            <p:cNvCxnSpPr/>
            <p:nvPr/>
          </p:nvCxnSpPr>
          <p:spPr>
            <a:xfrm flipH="1">
              <a:off x="7472362" y="14647863"/>
              <a:ext cx="1476375" cy="47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70" name="Shape 170"/>
            <p:cNvCxnSpPr/>
            <p:nvPr/>
          </p:nvCxnSpPr>
          <p:spPr>
            <a:xfrm>
              <a:off x="5446712" y="14647863"/>
              <a:ext cx="0" cy="16462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71" name="Shape 171"/>
            <p:cNvSpPr txBox="1"/>
            <p:nvPr/>
          </p:nvSpPr>
          <p:spPr>
            <a:xfrm>
              <a:off x="5919787" y="14930438"/>
              <a:ext cx="2906712" cy="8159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Т - период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172" name="Shape 172"/>
            <p:cNvCxnSpPr/>
            <p:nvPr/>
          </p:nvCxnSpPr>
          <p:spPr>
            <a:xfrm>
              <a:off x="5446712" y="15865475"/>
              <a:ext cx="38369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cxnSp>
          <p:nvCxnSpPr>
            <p:cNvPr id="173" name="Shape 173"/>
            <p:cNvCxnSpPr/>
            <p:nvPr/>
          </p:nvCxnSpPr>
          <p:spPr>
            <a:xfrm flipH="1">
              <a:off x="6537325" y="13095287"/>
              <a:ext cx="9334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174" name="Shape 174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75" name="Shape 175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subTitle"/>
          </p:nvPr>
        </p:nvSpPr>
        <p:spPr>
          <a:xfrm>
            <a:off x="228600" y="609600"/>
            <a:ext cx="86868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ТАЙМЕРНИ ФУНКЦИИ - ПРИЛОЖЕНИЕ</a:t>
            </a: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Генериране на единичен импулс с продължителност T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OUT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дефиниране на битове PR1, PR0 от регистър TMSK2 така, че overflow периода на таймера &gt; желания изходен импулс T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OUT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; 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инициализация на регистър TCTRL1 (битове OM x, OL x). Напр.: ОМ х=0, ОLх=1 (изходната линия сменя състоянието си). Тъй като при Reset  регистри TОx → $FFFF 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отрицателен изходен импулс; </a:t>
            </a:r>
          </a:p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инициализация на регистри - битове TMSK1[7:3], TFLG1[7:3].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при ОC x I=1 - заявка за прекъсване при успешно сравнение (обслужва се съответната сервизна процедура). Регистър TMSK2 – бит TOI=1 (разрешава прекъсване при препълване при вдигане на TOF=1 от регистър TFLG2); при ОC x I=0 - таймерна ОC функция без прекъсване (програмата продължава с изпълнение на следващия оператор);</a:t>
            </a:r>
          </a:p>
          <a:p>
            <a:pPr indent="0" lvl="0" marL="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ОCxF→1 - флаг за успешно сравнение в изход ОСx. </a:t>
            </a: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83" name="Shape 183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subTitle"/>
          </p:nvPr>
        </p:nvSpPr>
        <p:spPr>
          <a:xfrm>
            <a:off x="228600" y="457200"/>
            <a:ext cx="86868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ТАЙМЕРНИ ФУНКЦИИ - ПРИЛОЖЕНИЕ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Генериране на единичен импулс с продължителност T</a:t>
            </a:r>
            <a:r>
              <a:rPr b="1" baseline="-2500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OUT</a:t>
            </a: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(графично представяне)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Допълнителна функционалност: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инициализация на регистър CFORC – битове FOC[7:3]: при FOC x=“1” – ранно сравнение – напр. реакция в съответния изход </a:t>
            </a:r>
            <a:r>
              <a:rPr b="0" i="1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 възникване на авария</a:t>
            </a: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grpSp>
        <p:nvGrpSpPr>
          <p:cNvPr id="190" name="Shape 190"/>
          <p:cNvGrpSpPr/>
          <p:nvPr/>
        </p:nvGrpSpPr>
        <p:grpSpPr>
          <a:xfrm>
            <a:off x="146050" y="3121025"/>
            <a:ext cx="8462962" cy="3119437"/>
            <a:chOff x="1241425" y="1047750"/>
            <a:chExt cx="17945100" cy="9444037"/>
          </a:xfrm>
        </p:grpSpPr>
        <p:sp>
          <p:nvSpPr>
            <p:cNvPr id="191" name="Shape 191"/>
            <p:cNvSpPr txBox="1"/>
            <p:nvPr/>
          </p:nvSpPr>
          <p:spPr>
            <a:xfrm>
              <a:off x="10655300" y="1047750"/>
              <a:ext cx="8531225" cy="1781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ранно сравнение – FOC x=1 (регистър CFORC)</a:t>
              </a:r>
            </a:p>
          </p:txBody>
        </p:sp>
        <p:sp>
          <p:nvSpPr>
            <p:cNvPr id="192" name="Shape 192"/>
            <p:cNvSpPr txBox="1"/>
            <p:nvPr/>
          </p:nvSpPr>
          <p:spPr>
            <a:xfrm>
              <a:off x="3068637" y="6024562"/>
              <a:ext cx="5665787" cy="16906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TOCx ≡ TCNT(t1) ОCxF се вдига в “1”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193" name="Shape 193"/>
            <p:cNvCxnSpPr/>
            <p:nvPr/>
          </p:nvCxnSpPr>
          <p:spPr>
            <a:xfrm flipH="1">
              <a:off x="3595687" y="2679700"/>
              <a:ext cx="2433637" cy="111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94" name="Shape 194"/>
            <p:cNvCxnSpPr/>
            <p:nvPr/>
          </p:nvCxnSpPr>
          <p:spPr>
            <a:xfrm rot="10800000">
              <a:off x="6029325" y="2659062"/>
              <a:ext cx="0" cy="15573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95" name="Shape 195"/>
            <p:cNvCxnSpPr/>
            <p:nvPr/>
          </p:nvCxnSpPr>
          <p:spPr>
            <a:xfrm rot="10800000">
              <a:off x="6034087" y="4206875"/>
              <a:ext cx="206851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96" name="Shape 196"/>
            <p:cNvCxnSpPr/>
            <p:nvPr/>
          </p:nvCxnSpPr>
          <p:spPr>
            <a:xfrm>
              <a:off x="10571162" y="2681287"/>
              <a:ext cx="0" cy="15541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97" name="Shape 197"/>
            <p:cNvCxnSpPr/>
            <p:nvPr/>
          </p:nvCxnSpPr>
          <p:spPr>
            <a:xfrm rot="10800000">
              <a:off x="10575925" y="2690812"/>
              <a:ext cx="7572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98" name="Shape 198"/>
            <p:cNvCxnSpPr/>
            <p:nvPr/>
          </p:nvCxnSpPr>
          <p:spPr>
            <a:xfrm>
              <a:off x="10571162" y="4073525"/>
              <a:ext cx="4762" cy="18081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99" name="Shape 199"/>
            <p:cNvCxnSpPr/>
            <p:nvPr/>
          </p:nvCxnSpPr>
          <p:spPr>
            <a:xfrm>
              <a:off x="6029325" y="4235450"/>
              <a:ext cx="0" cy="16462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00" name="Shape 200"/>
            <p:cNvSpPr txBox="1"/>
            <p:nvPr/>
          </p:nvSpPr>
          <p:spPr>
            <a:xfrm>
              <a:off x="6932612" y="4446587"/>
              <a:ext cx="2674937" cy="8159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Т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OUT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201" name="Shape 201"/>
            <p:cNvCxnSpPr/>
            <p:nvPr/>
          </p:nvCxnSpPr>
          <p:spPr>
            <a:xfrm>
              <a:off x="6029325" y="5453062"/>
              <a:ext cx="45418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cxnSp>
          <p:nvCxnSpPr>
            <p:cNvPr id="202" name="Shape 202"/>
            <p:cNvCxnSpPr/>
            <p:nvPr/>
          </p:nvCxnSpPr>
          <p:spPr>
            <a:xfrm flipH="1">
              <a:off x="8477250" y="4206875"/>
              <a:ext cx="209391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03" name="Shape 203"/>
            <p:cNvSpPr/>
            <p:nvPr/>
          </p:nvSpPr>
          <p:spPr>
            <a:xfrm>
              <a:off x="8102600" y="3790950"/>
              <a:ext cx="112712" cy="655637"/>
            </a:xfrm>
            <a:custGeom>
              <a:pathLst>
                <a:path extrusionOk="0" h="120000" w="120000">
                  <a:moveTo>
                    <a:pt x="119999" y="0"/>
                  </a:moveTo>
                  <a:cubicBezTo>
                    <a:pt x="76800" y="9207"/>
                    <a:pt x="34285" y="18415"/>
                    <a:pt x="17142" y="28830"/>
                  </a:cubicBezTo>
                  <a:cubicBezTo>
                    <a:pt x="0" y="39245"/>
                    <a:pt x="0" y="54188"/>
                    <a:pt x="17142" y="62339"/>
                  </a:cubicBezTo>
                  <a:cubicBezTo>
                    <a:pt x="34285" y="70490"/>
                    <a:pt x="119999" y="68528"/>
                    <a:pt x="119999" y="78188"/>
                  </a:cubicBezTo>
                  <a:cubicBezTo>
                    <a:pt x="119999" y="87849"/>
                    <a:pt x="34285" y="113811"/>
                    <a:pt x="17142" y="120000"/>
                  </a:cubicBez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364537" y="3790950"/>
              <a:ext cx="112712" cy="655637"/>
            </a:xfrm>
            <a:custGeom>
              <a:pathLst>
                <a:path extrusionOk="0" h="120000" w="120000">
                  <a:moveTo>
                    <a:pt x="119999" y="0"/>
                  </a:moveTo>
                  <a:cubicBezTo>
                    <a:pt x="76800" y="9207"/>
                    <a:pt x="34285" y="18415"/>
                    <a:pt x="17142" y="28830"/>
                  </a:cubicBezTo>
                  <a:cubicBezTo>
                    <a:pt x="0" y="39245"/>
                    <a:pt x="0" y="54188"/>
                    <a:pt x="17142" y="62339"/>
                  </a:cubicBezTo>
                  <a:cubicBezTo>
                    <a:pt x="34285" y="70490"/>
                    <a:pt x="119999" y="68528"/>
                    <a:pt x="119999" y="78188"/>
                  </a:cubicBezTo>
                  <a:cubicBezTo>
                    <a:pt x="119999" y="87849"/>
                    <a:pt x="34285" y="113811"/>
                    <a:pt x="17142" y="120000"/>
                  </a:cubicBez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Shape 205"/>
            <p:cNvSpPr txBox="1"/>
            <p:nvPr/>
          </p:nvSpPr>
          <p:spPr>
            <a:xfrm>
              <a:off x="8618537" y="6024562"/>
              <a:ext cx="7500937" cy="16906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TOC x ≡ TCNT(t2) ОC x F се вдига в “1”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06" name="Shape 206"/>
            <p:cNvSpPr txBox="1"/>
            <p:nvPr/>
          </p:nvSpPr>
          <p:spPr>
            <a:xfrm>
              <a:off x="3616325" y="8110537"/>
              <a:ext cx="11682412" cy="1190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Т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OUT </a:t>
              </a: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= [TCNT(t2) - TCNT(t1)] x t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1отчет</a:t>
              </a:r>
            </a:p>
          </p:txBody>
        </p:sp>
        <p:cxnSp>
          <p:nvCxnSpPr>
            <p:cNvPr id="207" name="Shape 207"/>
            <p:cNvCxnSpPr/>
            <p:nvPr/>
          </p:nvCxnSpPr>
          <p:spPr>
            <a:xfrm rot="5400000">
              <a:off x="1397000" y="5322887"/>
              <a:ext cx="4805362" cy="1550987"/>
            </a:xfrm>
            <a:prstGeom prst="curvedConnector3">
              <a:avLst>
                <a:gd fmla="val 13786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208" name="Shape 208"/>
            <p:cNvSpPr txBox="1"/>
            <p:nvPr/>
          </p:nvSpPr>
          <p:spPr>
            <a:xfrm>
              <a:off x="1241425" y="9294812"/>
              <a:ext cx="6450012" cy="1190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Запис на Код1 в TOC x</a:t>
              </a:r>
            </a:p>
          </p:txBody>
        </p:sp>
        <p:sp>
          <p:nvSpPr>
            <p:cNvPr id="209" name="Shape 209"/>
            <p:cNvSpPr txBox="1"/>
            <p:nvPr/>
          </p:nvSpPr>
          <p:spPr>
            <a:xfrm>
              <a:off x="12552362" y="9301162"/>
              <a:ext cx="6634162" cy="1190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Запис на Код2 в TOC x</a:t>
              </a:r>
            </a:p>
          </p:txBody>
        </p:sp>
        <p:cxnSp>
          <p:nvCxnSpPr>
            <p:cNvPr id="210" name="Shape 210"/>
            <p:cNvCxnSpPr/>
            <p:nvPr/>
          </p:nvCxnSpPr>
          <p:spPr>
            <a:xfrm>
              <a:off x="9286875" y="3286125"/>
              <a:ext cx="7191375" cy="4714875"/>
            </a:xfrm>
            <a:prstGeom prst="curvedConnector3">
              <a:avLst>
                <a:gd fmla="val 184189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211" name="Shape 211"/>
            <p:cNvSpPr txBox="1"/>
            <p:nvPr/>
          </p:nvSpPr>
          <p:spPr>
            <a:xfrm>
              <a:off x="3976687" y="3143250"/>
              <a:ext cx="1190625" cy="504825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Shape 212"/>
            <p:cNvSpPr txBox="1"/>
            <p:nvPr/>
          </p:nvSpPr>
          <p:spPr>
            <a:xfrm>
              <a:off x="8477250" y="3090862"/>
              <a:ext cx="1190625" cy="504825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3" name="Shape 213"/>
            <p:cNvCxnSpPr/>
            <p:nvPr/>
          </p:nvCxnSpPr>
          <p:spPr>
            <a:xfrm>
              <a:off x="9953625" y="2024062"/>
              <a:ext cx="1587" cy="23066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14" name="Shape 214"/>
            <p:cNvCxnSpPr/>
            <p:nvPr/>
          </p:nvCxnSpPr>
          <p:spPr>
            <a:xfrm rot="10800000">
              <a:off x="9955212" y="2024062"/>
              <a:ext cx="7572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15" name="Shape 215"/>
            <p:cNvCxnSpPr/>
            <p:nvPr/>
          </p:nvCxnSpPr>
          <p:spPr>
            <a:xfrm rot="10800000">
              <a:off x="9196387" y="4351337"/>
              <a:ext cx="7572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216" name="Shape 21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17" name="Shape 217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subTitle"/>
          </p:nvPr>
        </p:nvSpPr>
        <p:spPr>
          <a:xfrm>
            <a:off x="228600" y="457200"/>
            <a:ext cx="86868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ПОДСИСТЕМА ЗА ПРЕКЪСВАНЕ В РЕАЛНО ВРЕМЕ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(REAL-TIME INTERRUPT, RTI)</a:t>
            </a: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Служи за генериране на хардуерно прекъсване през фиксиран интервал от време;</a:t>
            </a:r>
          </a:p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Определяне на периода на RTI прекъсването – от битове  RTR[1:0] в регистъра PACTL (пулс-акумулатор контролен регистър);</a:t>
            </a:r>
          </a:p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4 възможни периода (интервала), определени от    двоичните комбинации на битове RTR[1:0];</a:t>
            </a:r>
          </a:p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RTI  подсистемата се разрешава от бит RTI  I=“1” от  регистъра TMSK2. 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25" name="Shape 225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subTitle"/>
          </p:nvPr>
        </p:nvSpPr>
        <p:spPr>
          <a:xfrm>
            <a:off x="228600" y="381000"/>
            <a:ext cx="86868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ПОДСИСТЕМА ЗА ПРЕКЪСВАНЕ В РЕАЛНО ВРЕМЕ</a:t>
            </a: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(REAL-TIME INTERRUPT, RTI)</a:t>
            </a:r>
          </a:p>
          <a:p>
            <a:pPr indent="0" lvl="0" marL="0" marR="0" rtl="0" algn="ctr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Интервали на генериране на RTI прекъсвания</a:t>
            </a:r>
          </a:p>
          <a:p>
            <a:pPr indent="0" lvl="0" marL="0" marR="0" rtl="0" algn="ctr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sng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Тактов източник за RTI функцията – системната тактова 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честота, разделена на 2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13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;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Не може да бъде спряна или прекъсната (освен при Reset);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Фиксирано време между две последователни RTI сработвания   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– НЕ ЗАВИСИ от софтуерни закъснения свързани с нулиране на  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флагове (RTIF в случая) или др.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При изтичане на RTI периода битът RTIF→1 от регистъра TFLG2 (при   RTII=“1” от TMSK2) се генерира прекъсване /след Reset, RTIF се вдига      след 1 пълен период/.</a:t>
            </a:r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762" y="1981200"/>
            <a:ext cx="7427912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34" name="Shape 234"/>
          <p:cNvSpPr txBox="1"/>
          <p:nvPr/>
        </p:nvSpPr>
        <p:spPr>
          <a:xfrm>
            <a:off x="457200" y="6324600"/>
            <a:ext cx="800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1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 д-р  А. Тодоров, кат. Компютърни системи ФКСУ – ТУ  СОФИЯ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