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embeddedFontLst>
    <p:embeddedFont>
      <p:font typeface="Palatino Linotype"/>
      <p:regular r:id="rId37"/>
      <p:bold r:id="rId38"/>
      <p:italic r:id="rId39"/>
      <p:boldItalic r:id="rId40"/>
    </p:embeddedFont>
    <p:embeddedFont>
      <p:font typeface="Rambla"/>
      <p:regular r:id="rId41"/>
      <p:bold r:id="rId42"/>
      <p:italic r:id="rId43"/>
      <p:boldItalic r:id="rId44"/>
    </p:embeddedFont>
    <p:embeddedFont>
      <p:font typeface="Century Gothic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C1EAF78-799F-4858-A83C-58EDEBCE833A}">
  <a:tblStyle styleId="{AC1EAF78-799F-4858-A83C-58EDEBCE833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boldItalic.fntdata"/><Relationship Id="rId20" Type="http://schemas.openxmlformats.org/officeDocument/2006/relationships/slide" Target="slides/slide14.xml"/><Relationship Id="rId42" Type="http://schemas.openxmlformats.org/officeDocument/2006/relationships/font" Target="fonts/Rambla-bold.fntdata"/><Relationship Id="rId41" Type="http://schemas.openxmlformats.org/officeDocument/2006/relationships/font" Target="fonts/Rambla-regular.fntdata"/><Relationship Id="rId22" Type="http://schemas.openxmlformats.org/officeDocument/2006/relationships/slide" Target="slides/slide16.xml"/><Relationship Id="rId44" Type="http://schemas.openxmlformats.org/officeDocument/2006/relationships/font" Target="fonts/Rambla-boldItalic.fntdata"/><Relationship Id="rId21" Type="http://schemas.openxmlformats.org/officeDocument/2006/relationships/slide" Target="slides/slide15.xml"/><Relationship Id="rId43" Type="http://schemas.openxmlformats.org/officeDocument/2006/relationships/font" Target="fonts/Rambla-italic.fntdata"/><Relationship Id="rId24" Type="http://schemas.openxmlformats.org/officeDocument/2006/relationships/slide" Target="slides/slide18.xml"/><Relationship Id="rId46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45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CenturyGothic-boldItalic.fntdata"/><Relationship Id="rId25" Type="http://schemas.openxmlformats.org/officeDocument/2006/relationships/slide" Target="slides/slide19.xml"/><Relationship Id="rId47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alatinoLinotype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alatinoLinotype-italic.fntdata"/><Relationship Id="rId16" Type="http://schemas.openxmlformats.org/officeDocument/2006/relationships/slide" Target="slides/slide10.xml"/><Relationship Id="rId38" Type="http://schemas.openxmlformats.org/officeDocument/2006/relationships/font" Target="fonts/PalatinoLinotyp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304800" y="3048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12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 СИСТЕМА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Основни характеристики</a:t>
            </a:r>
          </a:p>
          <a:p>
            <a:pPr indent="-4572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Блокова схема</a:t>
            </a:r>
          </a:p>
          <a:p>
            <a:pPr indent="-4572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Пулс акумулатор</a:t>
            </a:r>
          </a:p>
          <a:p>
            <a:pPr indent="-4572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Входна функция</a:t>
            </a:r>
          </a:p>
          <a:p>
            <a:pPr indent="-4572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Изходна функция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subTitle"/>
          </p:nvPr>
        </p:nvSpPr>
        <p:spPr>
          <a:xfrm>
            <a:off x="304800" y="533400"/>
            <a:ext cx="8534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Входна функция /IC/ ,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особености: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Таймерен брояч – синхронизация по РН2 на E-clock;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приемане на входния сигнал на IСx – асинхронно през първата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половина на РН2;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запомняне стойността на брояча в D-тригерите – през втората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половина от цикъла на РН2 – закъснение;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игнориране на закъснението (следващото събитие настъпва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отново през първата половина на РН2 и т.н.).</a:t>
            </a:r>
          </a:p>
          <a:p>
            <a:pPr indent="0" lvl="0" marL="0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457200" y="3657600"/>
            <a:ext cx="7162800" cy="2501900"/>
            <a:chOff x="3052762" y="11458575"/>
            <a:chExt cx="14389101" cy="6727825"/>
          </a:xfrm>
        </p:grpSpPr>
        <p:cxnSp>
          <p:nvCxnSpPr>
            <p:cNvPr id="199" name="Shape 199"/>
            <p:cNvCxnSpPr/>
            <p:nvPr/>
          </p:nvCxnSpPr>
          <p:spPr>
            <a:xfrm>
              <a:off x="11668125" y="15860713"/>
              <a:ext cx="24352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0" name="Shape 200"/>
            <p:cNvSpPr txBox="1"/>
            <p:nvPr/>
          </p:nvSpPr>
          <p:spPr>
            <a:xfrm>
              <a:off x="3052762" y="11458575"/>
              <a:ext cx="5221287" cy="6727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РН2 такт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сигнал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към IC x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запомняне състоянието на брояча в D- тригерите</a:t>
              </a:r>
            </a:p>
          </p:txBody>
        </p:sp>
        <p:cxnSp>
          <p:nvCxnSpPr>
            <p:cNvPr id="201" name="Shape 201"/>
            <p:cNvCxnSpPr/>
            <p:nvPr/>
          </p:nvCxnSpPr>
          <p:spPr>
            <a:xfrm flipH="1" rot="10800000">
              <a:off x="9847262" y="14201775"/>
              <a:ext cx="1587" cy="708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2" name="Shape 202"/>
            <p:cNvCxnSpPr/>
            <p:nvPr/>
          </p:nvCxnSpPr>
          <p:spPr>
            <a:xfrm rot="10800000">
              <a:off x="7824787" y="11571287"/>
              <a:ext cx="793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3" name="Shape 203"/>
            <p:cNvCxnSpPr/>
            <p:nvPr/>
          </p:nvCxnSpPr>
          <p:spPr>
            <a:xfrm>
              <a:off x="8618537" y="11571287"/>
              <a:ext cx="16510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4" name="Shape 204"/>
            <p:cNvCxnSpPr/>
            <p:nvPr/>
          </p:nvCxnSpPr>
          <p:spPr>
            <a:xfrm flipH="1">
              <a:off x="8783637" y="13127038"/>
              <a:ext cx="24971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 flipH="1" rot="10800000">
              <a:off x="11280775" y="11569700"/>
              <a:ext cx="173037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6" name="Shape 206"/>
            <p:cNvCxnSpPr/>
            <p:nvPr/>
          </p:nvCxnSpPr>
          <p:spPr>
            <a:xfrm flipH="1">
              <a:off x="11453811" y="11568112"/>
              <a:ext cx="24971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13950950" y="11568112"/>
              <a:ext cx="16510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8" name="Shape 208"/>
            <p:cNvCxnSpPr/>
            <p:nvPr/>
          </p:nvCxnSpPr>
          <p:spPr>
            <a:xfrm rot="10800000">
              <a:off x="14103350" y="13127036"/>
              <a:ext cx="24622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9" name="Shape 209"/>
            <p:cNvCxnSpPr/>
            <p:nvPr/>
          </p:nvCxnSpPr>
          <p:spPr>
            <a:xfrm rot="10800000">
              <a:off x="9483725" y="14909800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0" name="Shape 210"/>
            <p:cNvCxnSpPr/>
            <p:nvPr/>
          </p:nvCxnSpPr>
          <p:spPr>
            <a:xfrm rot="10800000">
              <a:off x="9847262" y="14201775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10348912" y="14100175"/>
              <a:ext cx="0" cy="809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12" name="Shape 212"/>
            <p:cNvCxnSpPr/>
            <p:nvPr/>
          </p:nvCxnSpPr>
          <p:spPr>
            <a:xfrm rot="10800000">
              <a:off x="10348912" y="14909800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3" name="Shape 213"/>
            <p:cNvCxnSpPr/>
            <p:nvPr/>
          </p:nvCxnSpPr>
          <p:spPr>
            <a:xfrm rot="10800000">
              <a:off x="10004425" y="14100175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4" name="Shape 214"/>
            <p:cNvCxnSpPr/>
            <p:nvPr/>
          </p:nvCxnSpPr>
          <p:spPr>
            <a:xfrm flipH="1" rot="10800000">
              <a:off x="14984413" y="14100175"/>
              <a:ext cx="1587" cy="708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15" name="Shape 215"/>
            <p:cNvCxnSpPr/>
            <p:nvPr/>
          </p:nvCxnSpPr>
          <p:spPr>
            <a:xfrm rot="10800000">
              <a:off x="14620876" y="14808200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6" name="Shape 216"/>
            <p:cNvCxnSpPr/>
            <p:nvPr/>
          </p:nvCxnSpPr>
          <p:spPr>
            <a:xfrm rot="10800000">
              <a:off x="14984411" y="14100175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15486063" y="13998575"/>
              <a:ext cx="0" cy="809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18" name="Shape 218"/>
            <p:cNvCxnSpPr/>
            <p:nvPr/>
          </p:nvCxnSpPr>
          <p:spPr>
            <a:xfrm rot="10800000">
              <a:off x="15486061" y="14808200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 rot="10800000">
              <a:off x="15141576" y="13998575"/>
              <a:ext cx="3444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0" name="Shape 220"/>
            <p:cNvCxnSpPr/>
            <p:nvPr/>
          </p:nvCxnSpPr>
          <p:spPr>
            <a:xfrm flipH="1" rot="10800000">
              <a:off x="16565563" y="11568111"/>
              <a:ext cx="173037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1" name="Shape 221"/>
            <p:cNvCxnSpPr/>
            <p:nvPr/>
          </p:nvCxnSpPr>
          <p:spPr>
            <a:xfrm rot="10800000">
              <a:off x="16738600" y="11564937"/>
              <a:ext cx="703262" cy="63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11410950" y="11458575"/>
              <a:ext cx="42862" cy="6527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3" name="Shape 223"/>
            <p:cNvCxnSpPr/>
            <p:nvPr/>
          </p:nvCxnSpPr>
          <p:spPr>
            <a:xfrm>
              <a:off x="14019213" y="11509375"/>
              <a:ext cx="42862" cy="64658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4" name="Shape 224"/>
            <p:cNvCxnSpPr/>
            <p:nvPr/>
          </p:nvCxnSpPr>
          <p:spPr>
            <a:xfrm>
              <a:off x="16675100" y="11520487"/>
              <a:ext cx="42862" cy="64658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5" name="Shape 225"/>
            <p:cNvCxnSpPr/>
            <p:nvPr/>
          </p:nvCxnSpPr>
          <p:spPr>
            <a:xfrm>
              <a:off x="8721725" y="11499850"/>
              <a:ext cx="42862" cy="64658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6" name="Shape 226"/>
            <p:cNvCxnSpPr/>
            <p:nvPr/>
          </p:nvCxnSpPr>
          <p:spPr>
            <a:xfrm>
              <a:off x="10191750" y="14106525"/>
              <a:ext cx="0" cy="27860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7" name="Shape 227"/>
            <p:cNvCxnSpPr/>
            <p:nvPr/>
          </p:nvCxnSpPr>
          <p:spPr>
            <a:xfrm>
              <a:off x="11652250" y="14322425"/>
              <a:ext cx="0" cy="27860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28" name="Shape 228"/>
            <p:cNvSpPr txBox="1"/>
            <p:nvPr/>
          </p:nvSpPr>
          <p:spPr>
            <a:xfrm>
              <a:off x="11953875" y="15597188"/>
              <a:ext cx="1819275" cy="525462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9518650" y="16840200"/>
              <a:ext cx="2674937" cy="815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закъснение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0" name="Shape 230"/>
            <p:cNvCxnSpPr/>
            <p:nvPr/>
          </p:nvCxnSpPr>
          <p:spPr>
            <a:xfrm>
              <a:off x="10191750" y="16730663"/>
              <a:ext cx="1460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</p:grpSp>
      <p:sp>
        <p:nvSpPr>
          <p:cNvPr id="231" name="Shape 23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2" name="Shape 23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subTitle"/>
          </p:nvPr>
        </p:nvSpPr>
        <p:spPr>
          <a:xfrm>
            <a:off x="304800" y="825500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Входна функция /IC/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регистри: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Отношение към IC функциите (статус, контрол, прекъсвания): PACTL (пулс-акумулатор контролен регистър), TCTL2 (таймер-контрол регистър2 ), TMSK1 (таймер масков регистър1 ), TFLG1 (таймер-флагов регистър1), TICx (Таймерни регистри).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TCTL2 – Таймерен контролен регистър 2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конфигуриране IC функцията по вид на фронта за всеки извод по отделно (2 бита за извод):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EDGxB / EDGxA – двойка IC контролни битове за всеки извод. IC4 – при задаване на бит I4/О5=“1” от регистъра PACTL.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00 - IC функция изключена; 	01 - IC по положителен фронт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10 - IC по отрицателен фронт; 	11 - IC по всеки фронт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5181600"/>
            <a:ext cx="7215187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1" name="Shape 24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Входна функция /IC/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регистри: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TIC x (TIC1,TIC2,TIC3) – входни регистри за съхранение 16-битовото показание на брояча в съответния момент: 2 броя (за младшия и старши байтове). Запис в тях (през първата половина на РН2 цикъла), увеличаване съдържанието на брояча (през втората половина на РН2 цикъла) – стабилност.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! НЕ ПРОМЕНЯТ СЪДЪРЖАНИЕТО СИ при Reset.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четене на старшия байт – IC след един такт;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double-byte инструкции – удобство (напр. LDD).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Регистър - TIC1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(аналогично    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останалите)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233862"/>
            <a:ext cx="6781800" cy="2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0" name="Shape 25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Входна функция /IC /-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TI4/O5 – ползва се едновременно за IC или OC регистър към извод PA3. За определяне на функцията – бит I4/O5 от регистър PACTL (“1”- IC, “0”- OC).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0"/>
            <a:ext cx="702945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9" name="Shape 25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subTitle"/>
          </p:nvPr>
        </p:nvSpPr>
        <p:spPr>
          <a:xfrm>
            <a:off x="609600" y="4572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програмира действие, което да се изпълни в дефиниран момент време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(достигане определено състояние на таймерния брояч).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отделни 16-битови регистри и 16-битови компаратори за всеки от  5-те ОС изхода;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съвпадение състоянието на брояча с това на регистъра –   съответният статус флаг (ОСx F) се установява в “1”.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6" name="Shape 266"/>
          <p:cNvGrpSpPr/>
          <p:nvPr/>
        </p:nvGrpSpPr>
        <p:grpSpPr>
          <a:xfrm>
            <a:off x="1042987" y="3200400"/>
            <a:ext cx="6599237" cy="2890837"/>
            <a:chOff x="2573337" y="2916237"/>
            <a:chExt cx="14400213" cy="9331325"/>
          </a:xfrm>
        </p:grpSpPr>
        <p:sp>
          <p:nvSpPr>
            <p:cNvPr id="267" name="Shape 267"/>
            <p:cNvSpPr txBox="1"/>
            <p:nvPr/>
          </p:nvSpPr>
          <p:spPr>
            <a:xfrm>
              <a:off x="9601200" y="7473950"/>
              <a:ext cx="2905125" cy="1833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TFG1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x=1,2,3,4,(5)</a:t>
              </a:r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2573337" y="9263062"/>
              <a:ext cx="6075362" cy="701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15                    8        7 	         0</a:t>
              </a: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2662237" y="6532562"/>
              <a:ext cx="5903912" cy="14620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16-битов компаратор</a:t>
              </a:r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2651125" y="8026400"/>
              <a:ext cx="5916612" cy="12668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TОCx (HI)</a:t>
              </a: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</a:t>
              </a: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TОCx (LO)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71" name="Shape 271"/>
            <p:cNvCxnSpPr/>
            <p:nvPr/>
          </p:nvCxnSpPr>
          <p:spPr>
            <a:xfrm>
              <a:off x="5453062" y="7972425"/>
              <a:ext cx="0" cy="12668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Shape 272"/>
            <p:cNvCxnSpPr/>
            <p:nvPr/>
          </p:nvCxnSpPr>
          <p:spPr>
            <a:xfrm>
              <a:off x="8566150" y="7153275"/>
              <a:ext cx="15827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73" name="Shape 273"/>
            <p:cNvSpPr txBox="1"/>
            <p:nvPr/>
          </p:nvSpPr>
          <p:spPr>
            <a:xfrm>
              <a:off x="10147300" y="6745287"/>
              <a:ext cx="1808162" cy="7699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ОCxF</a:t>
              </a: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10147300" y="3597275"/>
              <a:ext cx="1627187" cy="7858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OCxI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14747875" y="5235575"/>
              <a:ext cx="1314450" cy="842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PAy</a:t>
              </a:r>
            </a:p>
          </p:txBody>
        </p:sp>
        <p:cxnSp>
          <p:nvCxnSpPr>
            <p:cNvPr id="276" name="Shape 276"/>
            <p:cNvCxnSpPr/>
            <p:nvPr/>
          </p:nvCxnSpPr>
          <p:spPr>
            <a:xfrm>
              <a:off x="13550900" y="5705475"/>
              <a:ext cx="11969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77" name="Shape 277"/>
            <p:cNvSpPr/>
            <p:nvPr/>
          </p:nvSpPr>
          <p:spPr>
            <a:xfrm>
              <a:off x="12331700" y="3840162"/>
              <a:ext cx="1201737" cy="1046162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8" name="Shape 278"/>
            <p:cNvCxnSpPr/>
            <p:nvPr/>
          </p:nvCxnSpPr>
          <p:spPr>
            <a:xfrm>
              <a:off x="11774487" y="4016375"/>
              <a:ext cx="5572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11022012" y="4664075"/>
              <a:ext cx="1325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11022012" y="4664075"/>
              <a:ext cx="1587" cy="20812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1" name="Shape 281"/>
            <p:cNvCxnSpPr/>
            <p:nvPr/>
          </p:nvCxnSpPr>
          <p:spPr>
            <a:xfrm>
              <a:off x="13533438" y="4397375"/>
              <a:ext cx="8699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2" name="Shape 282"/>
            <p:cNvSpPr txBox="1"/>
            <p:nvPr/>
          </p:nvSpPr>
          <p:spPr>
            <a:xfrm>
              <a:off x="10071100" y="2916237"/>
              <a:ext cx="1720850" cy="639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TMSK1</a:t>
              </a: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13776325" y="6165850"/>
              <a:ext cx="3197225" cy="1389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PORTA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y=7,6,5,4,(3)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13642975" y="2916237"/>
              <a:ext cx="2855912" cy="132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Заявка за прекъсване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5110162" y="9307512"/>
              <a:ext cx="666750" cy="1443037"/>
            </a:xfrm>
            <a:prstGeom prst="upArrow">
              <a:avLst>
                <a:gd fmla="val 5184" name="adj1"/>
                <a:gd fmla="val 6274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3449637" y="10750550"/>
              <a:ext cx="4065587" cy="14970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16-битов Таймерен брояч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12349162" y="5194300"/>
              <a:ext cx="1201737" cy="1046162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8" name="Shape 288"/>
            <p:cNvCxnSpPr/>
            <p:nvPr/>
          </p:nvCxnSpPr>
          <p:spPr>
            <a:xfrm>
              <a:off x="11023600" y="5989637"/>
              <a:ext cx="2425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Shape 289"/>
            <p:cNvCxnSpPr/>
            <p:nvPr/>
          </p:nvCxnSpPr>
          <p:spPr>
            <a:xfrm>
              <a:off x="9629775" y="5421312"/>
              <a:ext cx="38195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0" name="Shape 290"/>
            <p:cNvSpPr txBox="1"/>
            <p:nvPr/>
          </p:nvSpPr>
          <p:spPr>
            <a:xfrm>
              <a:off x="7945437" y="5235575"/>
              <a:ext cx="1955800" cy="10048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FOC x</a:t>
              </a:r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8197850" y="4330700"/>
              <a:ext cx="1720850" cy="639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CFORC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10925175" y="5900737"/>
              <a:ext cx="182562" cy="182562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Shape 29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4" name="Shape 29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След съвпадение на зададения код – стартиране на ОС функцията. Приложение: </a:t>
            </a: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задаване на времеви продължителности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А) Програмиране на ОС регистъра (1-ви код)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В) След съвпадение кода с показанието на брояча - формиране на импулс в съответния изход (установяване в “1” или “0”);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С) Зареждане на 2-ри код – след ново съвпадение – генериране на нов фронт и прекратяване на формирания импулс.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Включва 5 бр. 16-битови структури (х2 8-битови регистри за четене/запис за всеки изход: TOC1, TOC2, TOC3, TOC4, TI4/O5 (при Reset – установяват се със стойност $FFFF). Функцията на TI4/O5 се дефинира софтуерно като IC4 или OC5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2" name="Shape 30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subTitle"/>
          </p:nvPr>
        </p:nvSpPr>
        <p:spPr>
          <a:xfrm>
            <a:off x="304800" y="5334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всеки E-clock цикъл стойността на OC регистрите се сравнява с показанието на таймерния брояч – при съвпадение се вдига съответният флаг във флаговия регистър за прекъсване TFLG1. При разрешено прекъсване от масковият регистър за прекъсване TMSK1 се генерира прекъсване.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Допълнителна функционалност – от един или повече изхода. За изводи OC[5:2] действието им се контролира от двойките битове OM x / OL x от регистъра TCTL1. Действие – при всяко успешно сравнение (без значение дали флага ОC xF от регистъра TFLG1 е предварително нулиран или не).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  OC1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различен от останалите ОС х – при успешно сравнение в него може да засегне всеки един или всички изводи. Функцията се контролира от два 8-битови регистъра: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масков регистър1 (OC1M) – определя кои портови изводи ще се   ползват;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регистър за данни1 (OC1D) – дефинира кои данни да се разположат  на тези изводи.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0" name="Shape 31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subTitle"/>
          </p:nvPr>
        </p:nvSpPr>
        <p:spPr>
          <a:xfrm>
            <a:off x="304800" y="381000"/>
            <a:ext cx="8534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регистри: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ТОС х (ТОС1, ТОС2, ТОС3, ТОС4):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16-битови (2х 8-битови) изходни регистри (за четене и запис);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инициализирани в $FFFF след Reset;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Функцията ОС – запис в тях на съответна стойност и при съвпадение със състоянието на таймерния брояч (регистър TCNT) – действие от съответния извод.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неизползване като ОС – за съхранение на данни.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запис в старшия байт на ТОС х се забранява сравнението за един тактов цикъл (предотвратява неверен резултат от сравнението).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810000"/>
            <a:ext cx="65817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9" name="Shape 31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subTitle"/>
          </p:nvPr>
        </p:nvSpPr>
        <p:spPr>
          <a:xfrm>
            <a:off x="304800" y="3810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</a:t>
            </a:r>
            <a: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регистри: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CFORC – Регистър за директно (ранно) предизвикване на сравнение. Позволява сравнение между регистрите OC x и текущото показание на таймерния брояч. Битове FOC[1:5] – съответстват на 5-те ОС изходи (при все още неустановени в “1” съответни битове от флаговия регистър за прекъсване TFLG1).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Старт на сравнението – един цикъл след запис в CFORC.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" y="4572000"/>
            <a:ext cx="7116762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8" name="Shape 32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</a:t>
            </a:r>
            <a: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регистри: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Noto Sans Symbols"/>
              <a:buChar char="➢"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CFORC – Регистър за директно предизвикване на сравнение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битове FOC[7:3] – за предизвикване на сравнение в съответните изводи. При програмиране в “1” – директно активиране при достигане на съвпадение.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не се осъществява сравнение;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сравнение в съответния изход x.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битове [2:0] - не се използват (винаги се чете 0 от тях).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6" name="Shape 33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304800" y="762000"/>
            <a:ext cx="8534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СИСТЕМА БРОЯЧИ В НС11 (TIMER)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Отделна система в ЕМК 68HC11 (към Порт А);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Включва 5 отделни вериги за делене на честотата.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Предварителен делител на честотата от кварцовия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осцилатор на 4;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Основна таймерна верига – 16-битов брояч с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програмируем коефициент на броене (задаван            чрез  prescaler битове PR[1:0] – на 1,4,8,16).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към SPI подсистемата на серийния интерфейс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(SPR[1:0]);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към SCI подсистемата на серийния интерфейс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(SCP[1:0],SCR[2:0]);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към Пулс-акумулатор подсистемата;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подсистемата за Прекъсване в реално време (RTI)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(RTR[1:0]) / СОР Watchdog подсистемата (CR[1:0]).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subTitle"/>
          </p:nvPr>
        </p:nvSpPr>
        <p:spPr>
          <a:xfrm>
            <a:off x="304800" y="230187"/>
            <a:ext cx="8534400" cy="525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 -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OC1M - ОС масков регистър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Обвързва състоянието в изводите от Порт А PA[7:3] в зависимост от успешното сравнение (резултат в ОС1) чрез залагане на маски за всеки от тях.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битове OC1M[7:3] – маски по отношение на сравнението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OC1 забранен;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OC1 разрешен и контролира съответния извод от Порт А.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битове [2:0] - не се използват (винаги се чете 0 от тях).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81600"/>
            <a:ext cx="75184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5" name="Shape 34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Изходна функция /ОC/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регистри: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OC1D - ОС регистър за данни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Позволява съхраняване на данните в съответните изводи от Порт А от OC1 след успешно сравнение (при съответен масков бит OC1Mх установен в “1”).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битове OC1Mx: “1” – данните от OC1Dx са изходни в съответните Порт А битове при успешно сравнение;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битове [2:0] - не се използват (винаги се чете 0 от тях).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187" y="5356225"/>
            <a:ext cx="708501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4" name="Shape 35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TCNT – Таймерен броячен регистър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16-битов регистър в режим сумиране (от него само се чете);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съдържа текущото показание на таймерния брояч;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четене от брояча: първо MSB, LSB – през следващия E-clock цикъл (така при double-byte операции е налично действителното 16-битово съдържание на брояча).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657600"/>
            <a:ext cx="6905625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3" name="Shape 36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TCTL1 – Таймерен контролен регистър 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Определя действието в резултат от успешно ОС х сравнение.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битове OM[2:5] - режим на изходите;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битове OL[2:5] - ниво на изходите;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Контролни двойки битове за всеки извод – определят действието след успешно сравнение в изходите OC x (OC5 – само при бит I4/O5 от PACTL =“0”).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81600"/>
            <a:ext cx="7172325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1" name="Shape 371"/>
          <p:cNvGraphicFramePr/>
          <p:nvPr/>
        </p:nvGraphicFramePr>
        <p:xfrm>
          <a:off x="1066800" y="320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{AC1EAF78-799F-4858-A83C-58EDEBCE833A}</a:tableStyleId>
              </a:tblPr>
              <a:tblGrid>
                <a:gridCol w="749300"/>
                <a:gridCol w="615950"/>
                <a:gridCol w="4654550"/>
              </a:tblGrid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OM 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OLx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Действие след успешно ОСх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27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Несвързан таймер към ПортА линиите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ОСх линията сменя състоянието си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ОСх линия в ”0”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9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ОС х линия в ”1”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72" name="Shape 37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3" name="Shape 37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subTitle"/>
          </p:nvPr>
        </p:nvSpPr>
        <p:spPr>
          <a:xfrm>
            <a:off x="304800" y="288925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TMSK1 – Таймерен масков регистър за прекъсване 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8-битов масков регистър;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разрешава/забранява прекъсванията по отношение на функциите    IC/OC.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OC1I-OC4I - битове за разрешаване на прекъсване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 отношение на OСx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OC x I=“1”(при установен в “1”съответен флаг OC x F)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заявка за прекъсване;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I4/O5I - бит за разрешаване на прекъсване по отношение на IC4/OC5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бит I4/O5=“1” от регистъра PACTL - I4/O5I е бит за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разрешаване на прекъсване по отношение на IС4;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бит I4/O5 =“0” от регистъра PACTL - I4/O5I е бит за 	разрешаване на прекъсване по отношение на ОС5.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1" name="Shape 38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TMSK1 – Таймерен масков регистър за прекъсване 1 (продължение)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IC1I-IC3I - битове за разрешаване на прекъсване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по отношение на IСx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ICxI=“1” (при установен в “1” съответен флаг ICxF) – заявка за прекъсване.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191000"/>
            <a:ext cx="7696200" cy="14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0" name="Shape 39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subTitle"/>
          </p:nvPr>
        </p:nvSpPr>
        <p:spPr>
          <a:xfrm>
            <a:off x="609600" y="457200"/>
            <a:ext cx="8534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TFLG1 – Таймерен флагов регистър за прекъсване 1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Показва дали съответните събития в таймерната система са настъпили. Свързани позиционно с масковите битове от TMSK1.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Позволява таймера да работи в 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регистриращ режим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или в 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с прекъсване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OC1F-OC4F - флагове по отношение на ОС х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Установяват се в “1” при успешно сравнение в съответния ОС х изход;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I4/O5F - флаг по отношение на IC4/OC5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Установява се в “1” при сравнение за IC4 или OC5 в зависимост от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стойността на бит I4/O5 от PACTL;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IC1F-IC3F - флагове по отношение на IС х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Установяват се в “1” при прихващане на фронт в съответния IC x вход.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62" y="5257800"/>
            <a:ext cx="73914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9" name="Shape 39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subTitle"/>
          </p:nvPr>
        </p:nvSpPr>
        <p:spPr>
          <a:xfrm>
            <a:off x="304800" y="533400"/>
            <a:ext cx="8534400" cy="582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TMSK2 – Таймерен масков регистър за прекъсване 2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8-битов регистър;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разрешава/забранява прекъсвания при препълване (overflow) и в реално време (RTI). Включени prescaler контролни битове.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TOI-бит за разрешаване на прекъсване при препълване на таймера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TOF прекъсвания забранени;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заявка за прекъсвания (при TOF установен в ”1”);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RTII - бит за разрешаване на RTI прекъсвания;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PAOVI - бит за разрешаване на прекъсвания при препълване на ПА;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PAII - бит за разрешаване на прекъсвания по преден фронт към ПА;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битове [3:2] - не се използват (винаги се чете 0 от тях).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5254625"/>
            <a:ext cx="7086600" cy="10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8" name="Shape 40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TMSK2 – Таймерен масков регистър за прекъсване 2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(продължение)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PR[1:0] - prescaler битове на таймера.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За определяне на делителя на честота на тактовата поредица към таймерната система.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В нормални ЕМК режими могат да дефинират </a:t>
            </a: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само веднъж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рамките на 64 цикъла след Reset. 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4267200"/>
            <a:ext cx="4572000" cy="18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7" name="Shape 41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subTitle"/>
          </p:nvPr>
        </p:nvSpPr>
        <p:spPr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TFLG2 – Таймерен флагов регистър за прекъсване 2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Показва дали съответни събития в таймерната система са настъпили. Свързани позиционно с масковите битове от TMSK2.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Позволява таймера да работи в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регистриращ режим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или в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с прекъсване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TOF - флаг за прекъсване при препълване на таймера. Установява  се в “1” при TCNT сменя съдържанието си от $FFFF в $0000;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RTIF – флаг за RTI прекъсване (периодично);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PAOVF - флаг за прекъсване при препълване на ПА;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PAIF - флаг за прекъсване по преден фронт към ПА;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битове [3:0] – не се използват (чете се винаги 0 от тях).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912" y="5181600"/>
            <a:ext cx="7050087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6" name="Shape 426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304800" y="685800"/>
            <a:ext cx="853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 СИСТЕМА – ВЪТРЕШНА СТРУКТУРА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447800"/>
            <a:ext cx="6248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4" name="Shape 43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subTitle"/>
          </p:nvPr>
        </p:nvSpPr>
        <p:spPr>
          <a:xfrm>
            <a:off x="304800" y="533400"/>
            <a:ext cx="8534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СИСТЕМА БРОЯЧИ В НС11 (TIMER)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Всички операции в таймерната система – са </a:t>
            </a:r>
            <a:r>
              <a:rPr b="0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спрямо честотата на основния (Таймерен) брояч.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Начало на броене $0000 (след излизане от Reset);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Край на броене $FFFF. Флагът за препълване O (Overflow) в контролния регистър CCR се вдига в “1”. След това – броене отново започва от $0000.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нормален режим на работа на ЕМК – НЕ Е ВЪЗМОЖНО СПИРАНЕ, нулиране или промяна състоянието на брояча.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8" name="Shape 128"/>
          <p:cNvSpPr txBox="1"/>
          <p:nvPr/>
        </p:nvSpPr>
        <p:spPr>
          <a:xfrm>
            <a:off x="457200" y="64008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subTitle"/>
          </p:nvPr>
        </p:nvSpPr>
        <p:spPr>
          <a:xfrm>
            <a:off x="304800" y="533400"/>
            <a:ext cx="8534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СИСТЕМА БРОЯЧИ В НС11 (TIMER)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Времеви съотношения / честоти в зависимост от prescaler битове PR[1:0] и XTAL честотата на генератора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179637"/>
            <a:ext cx="8083550" cy="4144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sub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ТАЙМЕРНА СИСТЕМА – ПУЛС АКУМУЛАТОР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 акумулатор: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Структура: 8-битов брояч, логическа схема за   избор по фронт;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Режими на работа: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(1) обикновен броячен режим - (увеличаване на съдържанието) при постъпване на фронт на входа;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(2) разрешителен акумулиращ режим - броене само при активиран външен извод PAI;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RTI (Real Time Interrupt) – програмируема верига за периодично прекъсване – за “следене” изпълнението на изпълними програми (избор на 1 от 4 скорости/времена за прекъсване)</a:t>
            </a:r>
            <a:r>
              <a:rPr b="0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5" name="Shape 14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subTitle"/>
          </p:nvPr>
        </p:nvSpPr>
        <p:spPr>
          <a:xfrm>
            <a:off x="304800" y="914400"/>
            <a:ext cx="8534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ПУЛС АКУМУЛАТОР</a:t>
            </a: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 акумулатор, COP Watchdog: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Ползва входен сигнал от Е-clock, разделен 15 пъти   (E ÷ 2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15</a:t>
            </a: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COP изработва изходен сигнал за генериране на ниско ниво към RESET извода за рестартиране на ЕМК и външните устройства </a:t>
            </a:r>
            <a:r>
              <a:rPr b="0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автоматично след изтичане на зададения таймаут период</a:t>
            </a: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Таймаут периодът може да се настройва с помощта на prescaler битове CR[1:0]. 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6553200" y="3656012"/>
            <a:ext cx="838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3" name="Shape 15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4" name="Shape 15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subTitle"/>
          </p:nvPr>
        </p:nvSpPr>
        <p:spPr>
          <a:xfrm>
            <a:off x="346075" y="6858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 – СТРУКТУРА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Включва логика за дефиниране на съответните I/O изводи РА0÷РА7 от Порт А като такива за Таймерни функции (IC/OC) или за работа с общо предназначение;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Изводи PA3, PA2, PA1, PA0 –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IC входове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или с общо предназначение. Логика за прихващане (детекция) на входния сигнал по фронт (преден или заден – по избор);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Нивата им могат да се четат по всяко време от регистъра PORTA безусловно.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Изводи PA6, PA5, PA4, PA3 –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ОC изходи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или с общо предназначение;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използване като ОС изводи – не може да се записва в тях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Функциите на OC[5:2] – свързани с един от изводите от Порт А, само OC1 – допълнителна функция за контрол посредством комбинация от стойности на изводи PA[7:3];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Извод PA7: с общо предназначение, като ОС1 или като вход за пулс-акумулатора.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subTitle"/>
          </p:nvPr>
        </p:nvSpPr>
        <p:spPr>
          <a:xfrm>
            <a:off x="304800" y="484187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ТАЙМЕРНА СИСТЕМА – РЕАЛИЗАЦИЯ НА ФУНКЦИИТЕ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Входна функция /IC/–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записва (регистрира) момента на настъпване на външни събития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 РА2,РА1,РА0 (РА3) – по фронт (положителен или отрицателен).  Запомня се стойността на таймерния брояч в момента на събитието. </a:t>
            </a: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софтуерно отчитане интервали от време.</a:t>
            </a:r>
          </a:p>
        </p:txBody>
      </p:sp>
      <p:grpSp>
        <p:nvGrpSpPr>
          <p:cNvPr id="169" name="Shape 169"/>
          <p:cNvGrpSpPr/>
          <p:nvPr/>
        </p:nvGrpSpPr>
        <p:grpSpPr>
          <a:xfrm>
            <a:off x="1600200" y="3810000"/>
            <a:ext cx="5875337" cy="2286000"/>
            <a:chOff x="1893887" y="930275"/>
            <a:chExt cx="13925550" cy="6300787"/>
          </a:xfrm>
        </p:grpSpPr>
        <p:sp>
          <p:nvSpPr>
            <p:cNvPr id="170" name="Shape 170"/>
            <p:cNvSpPr txBox="1"/>
            <p:nvPr/>
          </p:nvSpPr>
          <p:spPr>
            <a:xfrm>
              <a:off x="1893887" y="6529387"/>
              <a:ext cx="6075362" cy="701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15                     8          7</a:t>
              </a: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</a:t>
              </a: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920875" y="3824287"/>
              <a:ext cx="5903912" cy="14033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16-битов регистър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D-тригери по фронт</a:t>
              </a: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1933575" y="5245100"/>
              <a:ext cx="5916612" cy="12668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TIC x (HI)</a:t>
              </a: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</a:t>
              </a: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TIC x (LO</a:t>
              </a: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Shape 173"/>
            <p:cNvCxnSpPr/>
            <p:nvPr/>
          </p:nvCxnSpPr>
          <p:spPr>
            <a:xfrm>
              <a:off x="4773612" y="5232400"/>
              <a:ext cx="0" cy="12668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4" name="Shape 174"/>
            <p:cNvCxnSpPr/>
            <p:nvPr/>
          </p:nvCxnSpPr>
          <p:spPr>
            <a:xfrm flipH="1">
              <a:off x="7837487" y="4411662"/>
              <a:ext cx="16303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75" name="Shape 175"/>
            <p:cNvSpPr txBox="1"/>
            <p:nvPr/>
          </p:nvSpPr>
          <p:spPr>
            <a:xfrm>
              <a:off x="8937625" y="3952875"/>
              <a:ext cx="1844675" cy="8223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IC x F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9064625" y="1785937"/>
              <a:ext cx="1717675" cy="7858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IC x I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2458700" y="3952875"/>
              <a:ext cx="1931987" cy="8842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PA y</a:t>
              </a:r>
            </a:p>
          </p:txBody>
        </p:sp>
        <p:cxnSp>
          <p:nvCxnSpPr>
            <p:cNvPr id="178" name="Shape 178"/>
            <p:cNvCxnSpPr/>
            <p:nvPr/>
          </p:nvCxnSpPr>
          <p:spPr>
            <a:xfrm flipH="1">
              <a:off x="10782300" y="4410075"/>
              <a:ext cx="16303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79" name="Shape 179"/>
            <p:cNvSpPr/>
            <p:nvPr/>
          </p:nvSpPr>
          <p:spPr>
            <a:xfrm>
              <a:off x="11652250" y="2028825"/>
              <a:ext cx="1201737" cy="1046162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10782300" y="2205037"/>
              <a:ext cx="8699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10094912" y="2852737"/>
              <a:ext cx="15732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2" name="Shape 182"/>
            <p:cNvCxnSpPr/>
            <p:nvPr/>
          </p:nvCxnSpPr>
          <p:spPr>
            <a:xfrm>
              <a:off x="10094912" y="2873375"/>
              <a:ext cx="1587" cy="1079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3" name="Shape 183"/>
            <p:cNvCxnSpPr/>
            <p:nvPr/>
          </p:nvCxnSpPr>
          <p:spPr>
            <a:xfrm>
              <a:off x="12853987" y="2586037"/>
              <a:ext cx="8699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84" name="Shape 184"/>
            <p:cNvSpPr txBox="1"/>
            <p:nvPr/>
          </p:nvSpPr>
          <p:spPr>
            <a:xfrm>
              <a:off x="9467850" y="930275"/>
              <a:ext cx="2200275" cy="639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TMSK1</a:t>
              </a: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8653462" y="4816475"/>
              <a:ext cx="2944812" cy="1833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TFG1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x=3,2,1,(4)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11822112" y="4943475"/>
              <a:ext cx="2674937" cy="1389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PORTA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y=2,1,0,(3)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12963525" y="1104900"/>
              <a:ext cx="2855912" cy="132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Заявка за </a:t>
              </a: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прекъсване</a:t>
              </a:r>
            </a:p>
          </p:txBody>
        </p:sp>
        <p:sp>
          <p:nvSpPr>
            <p:cNvPr id="188" name="Shape 188"/>
            <p:cNvSpPr/>
            <p:nvPr/>
          </p:nvSpPr>
          <p:spPr>
            <a:xfrm rot="10800000">
              <a:off x="4422775" y="2330450"/>
              <a:ext cx="722312" cy="1400175"/>
            </a:xfrm>
            <a:prstGeom prst="upArrow">
              <a:avLst>
                <a:gd fmla="val 5788" name="adj1"/>
                <a:gd fmla="val 6274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2797175" y="930275"/>
              <a:ext cx="4065587" cy="14970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16-битов Таймерен брояч</a:t>
              </a:r>
            </a:p>
          </p:txBody>
        </p:sp>
      </p:grpSp>
      <p:sp>
        <p:nvSpPr>
          <p:cNvPr id="190" name="Shape 19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1" name="Shape 19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