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9144000"/>
  <p:notesSz cx="6858000" cy="9144000"/>
  <p:embeddedFontLst>
    <p:embeddedFont>
      <p:font typeface="Palatino Linotype"/>
      <p:regular r:id="rId42"/>
      <p:bold r:id="rId43"/>
      <p:italic r:id="rId44"/>
      <p:boldItalic r:id="rId45"/>
    </p:embeddedFont>
    <p:embeddedFont>
      <p:font typeface="Rambla"/>
      <p:regular r:id="rId46"/>
      <p:bold r:id="rId47"/>
      <p:italic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F875F12-C414-41A0-9B5A-C4708436D9B4}">
  <a:tblStyle styleId="{3F875F12-C414-41A0-9B5A-C4708436D9B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PalatinoLinotype-regular.fntdata"/><Relationship Id="rId41" Type="http://schemas.openxmlformats.org/officeDocument/2006/relationships/slide" Target="slides/slide35.xml"/><Relationship Id="rId44" Type="http://schemas.openxmlformats.org/officeDocument/2006/relationships/font" Target="fonts/PalatinoLinotype-italic.fntdata"/><Relationship Id="rId43" Type="http://schemas.openxmlformats.org/officeDocument/2006/relationships/font" Target="fonts/PalatinoLinotype-bold.fntdata"/><Relationship Id="rId46" Type="http://schemas.openxmlformats.org/officeDocument/2006/relationships/font" Target="fonts/Rambla-regular.fntdata"/><Relationship Id="rId45" Type="http://schemas.openxmlformats.org/officeDocument/2006/relationships/font" Target="fonts/PalatinoLinotyp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ambla-italic.fntdata"/><Relationship Id="rId47" Type="http://schemas.openxmlformats.org/officeDocument/2006/relationships/font" Target="fonts/Rambla-bold.fntdata"/><Relationship Id="rId49" Type="http://schemas.openxmlformats.org/officeDocument/2006/relationships/font" Target="fonts/Rambl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КОМПЮТЪРНИ СИСТЕМИ спец. "Телекомуникации" ФТК 2011-2012 уч.год.</a:t>
            </a: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228600" y="3810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11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4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СИНХРОННИ СЕРИЙНИ ИНТЕРФЕЙСИ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SPI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14285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I</a:t>
            </a:r>
            <a:r>
              <a:rPr b="1" baseline="30000" i="1" lang="en-US" sz="32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C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USB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Приложение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subTitle"/>
          </p:nvPr>
        </p:nvSpPr>
        <p:spPr>
          <a:xfrm>
            <a:off x="381000" y="762000"/>
            <a:ext cx="8305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Системни грешки в SPI интерфейса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Два вида грешки: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Multiple-master системи – ако повече от 1 устройство се опитва да е Master (mode fault);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т.нар. “write collision” – при опит да се запишат данни в регистъра SPDR при все още незавършен обмен (предавателната част не е двойно буферирана – директно към преместващия регистър).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! При SPI конфигурирана като Master и SS→”0” (mode fault грешка) – повече от 1 Master устройство eдновременно. При повече от 1 устройство като Master – възможност за повреда на драйверите  на два извода (при CMOS драйвери: вероятна перманента повреда).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Механизъм за предпазване - чрез забрана на драйверите: MSTR бита в контролния регистър SPCR и 4-те бита в DDRD се нулират и се генерира прекъсване (маскирано – чрез контролния бит SPIE и бита I от CCR).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3" name="Shape 23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subTitle"/>
          </p:nvPr>
        </p:nvSpPr>
        <p:spPr>
          <a:xfrm>
            <a:off x="381000" y="609600"/>
            <a:ext cx="8305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Формат на обмена по SPI интерфейса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Общо 4 комбинации дефинирани от SCCR софтуерно по отношение полярност (бит CPOL) и фаза на тактовия сигнал (бит CPHA).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CPHA =“1” SS към Slave устройствата остава в ниско ниво през целия обмен;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CPHA =“0” SS е необходимо да се установява отново след нулиране при всеки  нов предаван символ.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1524000"/>
            <a:ext cx="718502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2" name="Shape 24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subTitle"/>
          </p:nvPr>
        </p:nvSpPr>
        <p:spPr>
          <a:xfrm>
            <a:off x="381000" y="685800"/>
            <a:ext cx="8305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в подсистемата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Контролен регистър – SPCR;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Статус регистър – SPSR;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Регистър за данни – SPDR.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Контролен регистър – SPCR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SPIE – бит за разрешаване на прекъсване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Подава заявка за прекъсване при SPIE =“1” всеки път при SPIF=“1” или флагът MODF се установи в “1”.  При SPIE =“0” прекъсванията се забраняват, също и при маска I=1 от CCR.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SPE – бит за разрешаване на SPI подсистемата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SPE=“0” – забранена е цялата подсистема SPI. При SPE=“1” – разрешена и битове 2,3,4,5 от Порт D са шини на SPI.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Ако е конфигурирана като Master и бит 5 от DDRD е “1”, то този бит 5 става изход с общо предназначение вместо входа SS.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029200"/>
            <a:ext cx="6735762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1" name="Shape 25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subTitle"/>
          </p:nvPr>
        </p:nvSpPr>
        <p:spPr>
          <a:xfrm>
            <a:off x="381000" y="838200"/>
            <a:ext cx="8305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в подсистемата SPI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Контролен регистър – SPCR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(продължение):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DWOM – бит за дефиниране на изходите от порт D в режим “жично ИЛИ” (общо за всички изводи)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 – “нормални” (противофазни) CMOS изходи;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– изходи с “отворен дрейн” (изисква резистор към захранване).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MSTR – бит за конфигуриране на режим Master/Slave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 – режим Slave;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– режим Master;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CPOL – бит за определяне на полярността на тактовия сигнал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CPOL =“0”и липса на данни за трансфер, извод SCK на Master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устройството има постоянно ниско ниво;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CPOL =“1”, извод SCK е във високо ниво.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CPHA — бит за определяне на фазата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Заедно с бита CPOL  определят формата на предаване на данните между Master и Slave устройствата. CPHA избира между 2-та протокола по отношение на SCK.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9" name="Shape 25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subTitle"/>
          </p:nvPr>
        </p:nvSpPr>
        <p:spPr>
          <a:xfrm>
            <a:off x="381000" y="457200"/>
            <a:ext cx="8305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в подсистемата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Контролен регистър – SPCR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(продължение):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SPR[1:0]  - битове за определяне на честотата на тактовия сигнал SCK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Определят честотата на шината SCK на подсистемата SPI при конфигурирано като Master устройство. При конфигурация като Slave няма значение.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962400"/>
            <a:ext cx="8377237" cy="217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8" name="Shape 26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subTitle"/>
          </p:nvPr>
        </p:nvSpPr>
        <p:spPr>
          <a:xfrm>
            <a:off x="381000" y="685800"/>
            <a:ext cx="8305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в подсистемата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Статус регистър – SPSR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SPIF – флаг за край на обмена/прекъсване от SPI подсистемата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SPIF се установява в “1” след приключване обмена на данни между ЕМК и външното устройство. Прекъсване се генерира при SPIF→“1” и ако бита за разрешение на прекъсване SPIE=“1”. За нулиране на флага SPIF – чете се SPSR (при SPIF=“1”), след което се чете/записва SPDR.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WCOL  - бит за грешка “write collision”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Индицира с “1” грешка при опит за запис на данни в SPDR при все още незавършен обмен. Нулира се при четене от SPSR (при WCOL=“1”), след това – обръщане към SPDR.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572000"/>
            <a:ext cx="7188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7" name="Shape 27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subTitle"/>
          </p:nvPr>
        </p:nvSpPr>
        <p:spPr>
          <a:xfrm>
            <a:off x="381000" y="609600"/>
            <a:ext cx="8305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Регистри в подсистемата SPI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Статус регистър – SPSR (продължение):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MODF – бит за индициране грешка от режима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Указва с “1” грешка от режима (mode fault) при повече от 1 устройство опитващо се да е Master. За нулиране се чете SPSR (при MODF=“1”), след това - запис в SPCR;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 5, битове [3:0]  - не се използват (чете се 0 от тях).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Регистър за данни – SPDR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 се при предаване и приемане на данни. Само при запис в регистъра SPDR инициира приемане/предаване на байт данни (само в Master устройството). След завършване на обмена - флагът SPIF=“1” и в Master и в Slave устройството.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Четене на SPDR – т.е. четене на буферния регистър. За избягване на “overrun” грешка и загуба на данни – флагът SPIF следва да се нулира преди следващия байт данни.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029200"/>
            <a:ext cx="69151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6" name="Shape 28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subTitle"/>
          </p:nvPr>
        </p:nvSpPr>
        <p:spPr>
          <a:xfrm>
            <a:off x="381000" y="838200"/>
            <a:ext cx="8382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-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(INTER-INTEGRATED CIRCUIT) 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(електрическа схема, шини, приложения)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Поява – ранните 80- год. (Philips Semiconductors): синхронен двупосочен интерфейс от типа Multi-master.       2-жичен bus с обща маса;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връзка между различни ИС - Inter-ICs (I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активни линии: </a:t>
            </a: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SDA</a:t>
            </a: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(Serial Data линия), </a:t>
            </a: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SCL</a:t>
            </a: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(Serial Clock линия) – двупосочни;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всяко устройство (ЕМК, памет, LCD, ASIC) може да работи и като предавател и като приемник.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I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 е мулти-мастер bus – т.е. повече от 1 устройство (Bus Master, обикновено ЕМК) може да инициира трансфер. При трансфер останалите устройства са Bus Slaves;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g01proto.gif"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850" y="4737100"/>
            <a:ext cx="6211887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5" name="Shape 29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subTitle"/>
          </p:nvPr>
        </p:nvSpPr>
        <p:spPr>
          <a:xfrm>
            <a:off x="381000" y="7620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- I</a:t>
            </a:r>
            <a:r>
              <a:rPr b="1" baseline="3000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(INTER-INTEGRATED CIRCUIT) </a:t>
            </a:r>
          </a:p>
          <a:p>
            <a:pPr indent="0" lvl="0" marL="0" marR="0" rt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(електрическа схема, шини, приложения)</a:t>
            </a: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Serial Data (SDA) и Serial Clock (SCL) – двупосочни линии с ОД (отворен дрейн) и товарен резистор към захранване;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захранващи напрежения: 5V / 3.3V. Възможни и други, неспецифицирани стойности (I</a:t>
            </a:r>
            <a:r>
              <a:rPr b="0" baseline="3000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2.0, 1998 – 2V);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максимум 112 устройства (възела) в обща комуникация Зависи от броя адресни линии и капацитета на шините – 400pF (ограничава разстоянието до няколко метра);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7-битов (до 10-битов) адрес (16 резервирани);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стандартна скорост на обмен – 100Kbit/s до ... 400Kbit/s... 1Mbit/s ...  3.4Mbit/s (high speed mode, понастоящем);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10Kbit/s нискоскоростен вариант, възможни и много по-ниски скорости при необходимост.</a:t>
            </a:r>
          </a:p>
          <a:p>
            <a:pPr indent="0" lvl="0" marL="0" marR="0" rtl="0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3" name="Shape 30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subTitle"/>
          </p:nvPr>
        </p:nvSpPr>
        <p:spPr>
          <a:xfrm>
            <a:off x="381000" y="762000"/>
            <a:ext cx="8382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-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(електрическа схема, приложения)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Електрическа схема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Линиите SDA, SCL – двупосочни. За целта: използва се схема ОК (ОД) и структура на входен буфер.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състояние IDLE (свободна линия): линията е в H.I.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привеждане във функционално състояние: отпушване на изходния транзистор и bus – в ниско ниво. Резистор към захранване: играе роля на източник на ток.</a:t>
            </a:r>
          </a:p>
          <a:p>
            <a:pPr indent="0" lvl="0" marL="0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descr="g01hardw.gif"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657600"/>
            <a:ext cx="25146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2" name="Shape 31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subTitle"/>
          </p:nvPr>
        </p:nvSpPr>
        <p:spPr>
          <a:xfrm>
            <a:off x="381000" y="8382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Независима комуникационна подсистема в 68НС11 за последователен (сериен) СИНХРОНЕН обмен на данни с ВИСОКА СКОРОСТ между ЕМК и външни устройства като: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други микропроцесорни системи;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Памети – RAM, EEPROM;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системи за АЦП;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драйвери за LCD дисплеи.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 осъществяване на вътрешен обмен в т.нар. multiple master процесорни Embedded системи.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SPI подсистемата – конфигурирана като Master или Slave.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конфигуриране като Master – скорост на обмен до ½ Е-clock честотата на ЕМК (напр. 2Mbit/s при Е-clock=4MHz);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конфигуриране като Slave – скорост на обмен до пълната Е -   clock честота ЕМК (до 4Mbit/s при Е-clock=4MHz).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2" name="Shape 11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subTitle"/>
          </p:nvPr>
        </p:nvSpPr>
        <p:spPr>
          <a:xfrm>
            <a:off x="381000" y="609600"/>
            <a:ext cx="3581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функции, характеристики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Примерна схема на свързване с 2 ЕМК и допълнителни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устройства  към I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Philips Semiconductors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електрическа схема на ОД изх.стъпала на устройства при свързване с pull-up резистори.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Данни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да са установени при високо ниво на SCL, промяна – само при ниско ниво на SCL.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Старт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при преход на SDA 1→0 при SCL=“1”;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Стоп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при преход на SDA 0→1 при SCL=“1”.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609600"/>
            <a:ext cx="48926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286000"/>
            <a:ext cx="44958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5410200"/>
            <a:ext cx="3581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7200" y="4953000"/>
            <a:ext cx="4495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4" name="Shape 32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subTitle"/>
          </p:nvPr>
        </p:nvSpPr>
        <p:spPr>
          <a:xfrm>
            <a:off x="381000" y="609600"/>
            <a:ext cx="8382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-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(INTER-INTEGRATED CIRCUIT) </a:t>
            </a: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(електрическа схема, приложения)</a:t>
            </a: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Последователност на осъществяване на комуникация: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ЕМК поставя линията в състояние START. Всички устройства по интерфейса “слушат” за постъпващи данни;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ЕМК (Master) изпраща ADDRESS към устройствата с които иска да се свърже (операция Read или Write). Адрес: 00000...0 (General call) – повикване към всички устройства. Всяко сравнява полученият адрес със своя. При съвпадение – отговор със сигнал ACKNOWLEDGE (ACK) и то става Slave устройство. Ако липсва съвпадение - Not acknowledge;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начало на обмен на данни;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край на обмена – сигнал за поставяне линията в състояние STOP. Може да се очаква нов обмен.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2" name="Shape 33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subTitle"/>
          </p:nvPr>
        </p:nvSpPr>
        <p:spPr>
          <a:xfrm>
            <a:off x="381000" y="609600"/>
            <a:ext cx="8382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- I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(INTER-INTEGRATED CIRCUIT) 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Формат на комуникация: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Start преход, 8 бита данни (1 байт) неограничен </a:t>
            </a:r>
          </a:p>
          <a:p>
            <a:pPr indent="0" lvl="0" marL="0" marR="0" rtl="0" algn="l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общ брой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обмен, MSB първи, потвърждение (ACK), Stop преход;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потвърждение – ACK импулс от Master по SCL (9): при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ниско ниво от Slave (потвърждение), високо -  ниво (зает). Отговор с ACK – след всеки предаден байт;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заетост от Slave - SDL се задържа ниско – Master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минава в Wait режим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l">
              <a:lnSpc>
                <a:spcPct val="5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95400"/>
            <a:ext cx="8458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1" name="Shape 34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subTitle"/>
          </p:nvPr>
        </p:nvSpPr>
        <p:spPr>
          <a:xfrm>
            <a:off x="381000" y="685800"/>
            <a:ext cx="8382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 НА ИНТЕРФЕЙСИ SPI,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</a:t>
            </a:r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Разширяване възможностите на ЕМК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SPI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Недостатък – не е напълно bus: НЕ МОЖЕ ДА АДРЕСИРА отделните устройства със специфичен адрес. Използва т.нар. push-pull технология;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Предимства – висока скорост, простота на обмена. Предпочита се при: програмиране на EEPROM, Flash, връзка с LCD дисплеи, системи за събиране на данни от сензори.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 I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Предимства – адресира свързаните устройства, различни захр.напрежения, вариации в скоростта на трансфер;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Недостатък – сложен интерфейс ПК/ЕМК – bus. Philips предлага адаптер, обслужващ Single-Master връзка. Алтернативи варианти: Tracii XL 2.0, Connii MM 2.0 (със собствени логически схеми за връзка по I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C).</a:t>
            </a:r>
          </a:p>
          <a:p>
            <a:pPr indent="0" lvl="0" marL="0" marR="0" rtl="0" algn="l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9" name="Shape 34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subTitle"/>
          </p:nvPr>
        </p:nvSpPr>
        <p:spPr>
          <a:xfrm>
            <a:off x="381000" y="6858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 НА ИНТЕРФЕЙСИ SPI, I</a:t>
            </a:r>
            <a:r>
              <a:rPr b="1" baseline="3000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Разширяване възможностите на ЕМК – връзка с други серийни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устройства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Синхронни серийни интерфейси: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3 (4) линии за връзка: SPI, Queued SPI (QSPI), MICROWIRE (MICROWIRE PLUS);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2 линии за връзка: I²C, System Management Bus (SM Bus).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 3 (4) линии за връзка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Използва линиите CS (SS), SCLK и за данни MOSI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  (DIN). Могат да ползват и линията (DOUT).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Предимства: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висока тактова честота;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 изискват резистори от линиите към захранване (pull-up резистори);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full-duplex режим на работа (едновременно предаване/приемане на   данни);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синхронизация: по фронт (не по ниво) - по-висока шумозащитеност;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 просто софтуерно управление.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Недостатъци: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изискват потвърждение ACK при обмена;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необходимост от отделна линия CS за всяко Slave устройство;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Изключение – при т.нар. “daisy-chain” свързване (но повече линии SS).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6" name="Shape 356"/>
          <p:cNvCxnSpPr/>
          <p:nvPr/>
        </p:nvCxnSpPr>
        <p:spPr>
          <a:xfrm>
            <a:off x="5105400" y="2438400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57" name="Shape 357"/>
          <p:cNvCxnSpPr/>
          <p:nvPr/>
        </p:nvCxnSpPr>
        <p:spPr>
          <a:xfrm>
            <a:off x="5334000" y="2592387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8" name="Shape 35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9" name="Shape 35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subTitle"/>
          </p:nvPr>
        </p:nvSpPr>
        <p:spPr>
          <a:xfrm>
            <a:off x="381000" y="533400"/>
            <a:ext cx="8382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 НА ИНТЕРФЕЙСИ SPI,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Разширяване възможностите на ЕМК – връзка с други серийни устройства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Свързване на устройства по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 интерфейс от типа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“daisy-chain”.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4024Fig01.gif"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362200"/>
            <a:ext cx="6586537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8" name="Shape 36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subTitle"/>
          </p:nvPr>
        </p:nvSpPr>
        <p:spPr>
          <a:xfrm>
            <a:off x="381000" y="6858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 НА ИНТЕРФЕЙСИ SPI, I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Разширяване възможностите на ЕМК – връзка с други серийни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устройства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 2 линии за връзка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Използват само линиите за данни SDA (SMBDATA) и тактова SCL (SMBCLK).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Предимства: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компактни устройства (клетъчни телефони, устройства с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оптична връзка);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включване на няколко Slave устройства без допълнителен CS (всяко  устройство има свой адрес);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Недостатъци: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допълнителен бит за потвърждаване в обмена;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half-duplex режим на обмен (само 1 линия за данни);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синхронизация по ниво (не по фронт) - недобра шумозащитеност. </a:t>
            </a:r>
            <a:b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4024Fig03.gif" id="375" name="Shape 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4800600"/>
            <a:ext cx="64484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7" name="Shape 37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subTitle"/>
          </p:nvPr>
        </p:nvSpPr>
        <p:spPr>
          <a:xfrm>
            <a:off x="381000" y="533400"/>
            <a:ext cx="8382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СХЕМИ СЪС СИНХРОНЕН СЕРИЕН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F-RAM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(Fast-RAM, Ramtron Corp.):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Специално разработен тип RAM за връзка по SPI.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ВИСОКА СКОРОСТ на запис – до 40Mbit/s;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не ползва Page буфер, както “стандартните” EEPROM и Flash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директен трансфер байт след байт;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опростен и адаптиран интерфейс – само шини SI (serial in),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SO (serial out), SCK, CS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4114800"/>
            <a:ext cx="4495800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562" y="3462337"/>
            <a:ext cx="30670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4376737"/>
            <a:ext cx="4038600" cy="194786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8" name="Shape 38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subTitle"/>
          </p:nvPr>
        </p:nvSpPr>
        <p:spPr>
          <a:xfrm>
            <a:off x="381000" y="533400"/>
            <a:ext cx="8382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СХЕМИ СЪС СИНХРОНЕН СЕРИЕН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Серийни EЕPROM (Serial EЕPROM):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Схеми на EЕPROM за сериен обмен.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Предимства: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ползва само 4 линии от ЕМК за връзка (SI,SO,CS,SCK), вместо А/D магистрали. Добавени още HOLD, WP;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опростена логика в схемата за изграждане на интерфейса;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ниска цена.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Недостатък: голямо време за достъп при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четене (бит по бит)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Пример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28-изводна (15 адреса,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8-данни и др.) EEPROM 27256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8-изводна серийна EEPROM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27256.gif (3303 bytes)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712" y="3476625"/>
            <a:ext cx="1600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epackage.gif (3487 bytes)" id="396" name="Shape 3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0075" y="4267200"/>
            <a:ext cx="206692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8" name="Shape 39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subTitle"/>
          </p:nvPr>
        </p:nvSpPr>
        <p:spPr>
          <a:xfrm>
            <a:off x="317500" y="762000"/>
            <a:ext cx="8305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 ИНТЕРФЕЙС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(общи сведения, шини, протокол на обмен, приложение)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(Universal Serial Bus) 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специфициран интерфейс по отношение на: Електрически, Механични и Протоколни изисквания /layers/.  Отнася се за Host, Hub, или Function (Hub- Hub, Hub-USB Function, Hub-USB  bus, Host-Hub).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7 адресни линии (до 127 устройства свързани заедно,   топология звезда); диференциален сериен интерфейс /bus/;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4 шини, 2 от тях: за данни по усукана двойка;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данни, предавани в NRZI код – асинхронно или синхронно между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свързаните устройства;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максимална дължина на кабела – 4м;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три (четири) скорости на предаване от 10kbps до 400Mbps: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</a:t>
            </a: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Slow-Speed 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/10kbps to 100kbps/ - обмен с бавни устройства  (клавиатури, мишки);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</a:t>
            </a: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Full-Speed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режим /500kbps to 10Mbps/;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</a:t>
            </a: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High-Speed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режим - USB 2.0 /25Mbps to 400Mbps/. Изисква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резистор 45Ω между всяка линия за данни и маса. U</a:t>
            </a:r>
            <a:r>
              <a:rPr b="0" baseline="3000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=2.8V,U</a:t>
            </a:r>
            <a:r>
              <a:rPr b="0" baseline="3000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=0.3V.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</a:t>
            </a: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Super speed </a:t>
            </a: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USB 3.0 /до 4.8 G bips/ - и за оптична комуникация.</a:t>
            </a:r>
            <a:r>
              <a:rPr b="0" i="0" lang="en-US" sz="17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1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"/>
              </a:lnSpc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6" name="Shape 40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subTitle"/>
          </p:nvPr>
        </p:nvSpPr>
        <p:spPr>
          <a:xfrm>
            <a:off x="304800" y="8382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 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(ВРЪЗКА МЕЖДУ 2 И ПОВЕЧЕ УСТРОЙСТВА)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1447800" y="1676400"/>
            <a:ext cx="5083175" cy="4643437"/>
            <a:chOff x="2533650" y="2487612"/>
            <a:chExt cx="11288712" cy="13292138"/>
          </a:xfrm>
        </p:grpSpPr>
        <p:sp>
          <p:nvSpPr>
            <p:cNvPr id="120" name="Shape 120"/>
            <p:cNvSpPr txBox="1"/>
            <p:nvPr/>
          </p:nvSpPr>
          <p:spPr>
            <a:xfrm>
              <a:off x="2533650" y="2487612"/>
              <a:ext cx="11288712" cy="50387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структура:  Master – 1 Slave</a:t>
              </a: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7070725" y="10736262"/>
              <a:ext cx="3567112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H.I. - неизбрано</a:t>
              </a:r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3357562" y="3560762"/>
              <a:ext cx="2570162" cy="196215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MП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Master</a:t>
              </a: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10761662" y="3540125"/>
              <a:ext cx="2630487" cy="1982787"/>
            </a:xfrm>
            <a:prstGeom prst="rect">
              <a:avLst/>
            </a:prstGeom>
            <a:solidFill>
              <a:srgbClr val="92D05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MП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Slave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24" name="Shape 124"/>
            <p:cNvCxnSpPr/>
            <p:nvPr/>
          </p:nvCxnSpPr>
          <p:spPr>
            <a:xfrm>
              <a:off x="5927725" y="4271962"/>
              <a:ext cx="4833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25" name="Shape 125"/>
            <p:cNvSpPr txBox="1"/>
            <p:nvPr/>
          </p:nvSpPr>
          <p:spPr>
            <a:xfrm>
              <a:off x="6042025" y="3582987"/>
              <a:ext cx="1763712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MOSI</a:t>
              </a:r>
            </a:p>
          </p:txBody>
        </p:sp>
        <p:cxnSp>
          <p:nvCxnSpPr>
            <p:cNvPr id="126" name="Shape 126"/>
            <p:cNvCxnSpPr/>
            <p:nvPr/>
          </p:nvCxnSpPr>
          <p:spPr>
            <a:xfrm rot="10800000">
              <a:off x="5927725" y="4875212"/>
              <a:ext cx="4833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27" name="Shape 127"/>
            <p:cNvSpPr txBox="1"/>
            <p:nvPr/>
          </p:nvSpPr>
          <p:spPr>
            <a:xfrm>
              <a:off x="6016625" y="5037137"/>
              <a:ext cx="1763712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MISO</a:t>
              </a:r>
            </a:p>
          </p:txBody>
        </p:sp>
        <p:cxnSp>
          <p:nvCxnSpPr>
            <p:cNvPr id="128" name="Shape 128"/>
            <p:cNvCxnSpPr/>
            <p:nvPr/>
          </p:nvCxnSpPr>
          <p:spPr>
            <a:xfrm rot="10800000">
              <a:off x="3806825" y="5522912"/>
              <a:ext cx="0" cy="981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9" name="Shape 129"/>
            <p:cNvSpPr txBox="1"/>
            <p:nvPr/>
          </p:nvSpPr>
          <p:spPr>
            <a:xfrm>
              <a:off x="5373687" y="5870575"/>
              <a:ext cx="1262062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SS</a:t>
              </a: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2670175" y="5870575"/>
              <a:ext cx="909637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SСK</a:t>
              </a:r>
            </a:p>
          </p:txBody>
        </p:sp>
        <p:cxnSp>
          <p:nvCxnSpPr>
            <p:cNvPr id="131" name="Shape 131"/>
            <p:cNvCxnSpPr/>
            <p:nvPr/>
          </p:nvCxnSpPr>
          <p:spPr>
            <a:xfrm rot="10800000">
              <a:off x="5199062" y="5522912"/>
              <a:ext cx="0" cy="10256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2" name="Shape 132"/>
            <p:cNvSpPr/>
            <p:nvPr/>
          </p:nvSpPr>
          <p:spPr>
            <a:xfrm>
              <a:off x="5094287" y="5522912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Shape 133"/>
            <p:cNvCxnSpPr/>
            <p:nvPr/>
          </p:nvCxnSpPr>
          <p:spPr>
            <a:xfrm flipH="1">
              <a:off x="3805237" y="6696075"/>
              <a:ext cx="74231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Shape 134"/>
            <p:cNvCxnSpPr/>
            <p:nvPr/>
          </p:nvCxnSpPr>
          <p:spPr>
            <a:xfrm rot="10800000">
              <a:off x="11228387" y="5522912"/>
              <a:ext cx="0" cy="1173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Shape 135"/>
            <p:cNvCxnSpPr/>
            <p:nvPr/>
          </p:nvCxnSpPr>
          <p:spPr>
            <a:xfrm flipH="1">
              <a:off x="5197475" y="7119937"/>
              <a:ext cx="75469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6" name="Shape 136"/>
            <p:cNvCxnSpPr/>
            <p:nvPr/>
          </p:nvCxnSpPr>
          <p:spPr>
            <a:xfrm flipH="1" rot="10800000">
              <a:off x="12744450" y="5524500"/>
              <a:ext cx="1587" cy="1597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7" name="Shape 137"/>
            <p:cNvSpPr/>
            <p:nvPr/>
          </p:nvSpPr>
          <p:spPr>
            <a:xfrm>
              <a:off x="12622212" y="5524500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763962" y="662463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5126037" y="705643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10791825" y="9402762"/>
              <a:ext cx="2630487" cy="1982787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rgbClr val="44602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MП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n-1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Slave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41" name="Shape 141"/>
            <p:cNvCxnSpPr/>
            <p:nvPr/>
          </p:nvCxnSpPr>
          <p:spPr>
            <a:xfrm flipH="1" rot="10800000">
              <a:off x="11258550" y="11385550"/>
              <a:ext cx="1587" cy="5921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" name="Shape 142"/>
            <p:cNvCxnSpPr/>
            <p:nvPr/>
          </p:nvCxnSpPr>
          <p:spPr>
            <a:xfrm flipH="1" rot="10800000">
              <a:off x="12774612" y="11387137"/>
              <a:ext cx="1587" cy="10271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3" name="Shape 143"/>
            <p:cNvSpPr/>
            <p:nvPr/>
          </p:nvSpPr>
          <p:spPr>
            <a:xfrm>
              <a:off x="12652375" y="11387137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10791825" y="12720637"/>
              <a:ext cx="2630487" cy="1982787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rgbClr val="44602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MП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Slave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45" name="Shape 145"/>
            <p:cNvCxnSpPr/>
            <p:nvPr/>
          </p:nvCxnSpPr>
          <p:spPr>
            <a:xfrm flipH="1" rot="10800000">
              <a:off x="11260137" y="14703426"/>
              <a:ext cx="1587" cy="630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" name="Shape 146"/>
            <p:cNvCxnSpPr/>
            <p:nvPr/>
          </p:nvCxnSpPr>
          <p:spPr>
            <a:xfrm rot="10800000">
              <a:off x="12776200" y="14705011"/>
              <a:ext cx="0" cy="1074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7" name="Shape 147"/>
            <p:cNvSpPr/>
            <p:nvPr/>
          </p:nvSpPr>
          <p:spPr>
            <a:xfrm>
              <a:off x="12652375" y="14705013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8" name="Shape 148"/>
            <p:cNvCxnSpPr/>
            <p:nvPr/>
          </p:nvCxnSpPr>
          <p:spPr>
            <a:xfrm flipH="1">
              <a:off x="3805237" y="11998325"/>
              <a:ext cx="74231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9" name="Shape 149"/>
            <p:cNvCxnSpPr/>
            <p:nvPr/>
          </p:nvCxnSpPr>
          <p:spPr>
            <a:xfrm rot="10800000">
              <a:off x="5197474" y="12414250"/>
              <a:ext cx="7548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50" name="Shape 150"/>
            <p:cNvSpPr/>
            <p:nvPr/>
          </p:nvSpPr>
          <p:spPr>
            <a:xfrm>
              <a:off x="3754437" y="1195228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5126037" y="1235233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" name="Shape 152"/>
            <p:cNvCxnSpPr/>
            <p:nvPr/>
          </p:nvCxnSpPr>
          <p:spPr>
            <a:xfrm flipH="1">
              <a:off x="3806825" y="15333663"/>
              <a:ext cx="74231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3" name="Shape 153"/>
            <p:cNvCxnSpPr/>
            <p:nvPr/>
          </p:nvCxnSpPr>
          <p:spPr>
            <a:xfrm flipH="1">
              <a:off x="5187950" y="15778163"/>
              <a:ext cx="75469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54" name="Shape 154"/>
            <p:cNvSpPr txBox="1"/>
            <p:nvPr/>
          </p:nvSpPr>
          <p:spPr>
            <a:xfrm>
              <a:off x="11156950" y="7947025"/>
              <a:ext cx="1763712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. . . . .</a:t>
              </a: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7150100" y="14031913"/>
              <a:ext cx="3567112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H.I. - неизбрано</a:t>
              </a:r>
            </a:p>
          </p:txBody>
        </p:sp>
        <p:cxnSp>
          <p:nvCxnSpPr>
            <p:cNvPr id="156" name="Shape 156"/>
            <p:cNvCxnSpPr/>
            <p:nvPr/>
          </p:nvCxnSpPr>
          <p:spPr>
            <a:xfrm>
              <a:off x="9488487" y="10075862"/>
              <a:ext cx="1273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7" name="Shape 157"/>
            <p:cNvCxnSpPr/>
            <p:nvPr/>
          </p:nvCxnSpPr>
          <p:spPr>
            <a:xfrm>
              <a:off x="9488487" y="13371513"/>
              <a:ext cx="1273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8" name="Shape 158"/>
            <p:cNvCxnSpPr/>
            <p:nvPr/>
          </p:nvCxnSpPr>
          <p:spPr>
            <a:xfrm rot="10800000">
              <a:off x="9488487" y="4271962"/>
              <a:ext cx="0" cy="905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59" name="Shape 159"/>
            <p:cNvSpPr/>
            <p:nvPr/>
          </p:nvSpPr>
          <p:spPr>
            <a:xfrm>
              <a:off x="9436100" y="419893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9447212" y="10013950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1" name="Shape 161"/>
            <p:cNvCxnSpPr/>
            <p:nvPr/>
          </p:nvCxnSpPr>
          <p:spPr>
            <a:xfrm>
              <a:off x="9039225" y="10669587"/>
              <a:ext cx="1722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med" w="med" type="none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9039225" y="13965238"/>
              <a:ext cx="17224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med" w="med" type="none"/>
            </a:ln>
          </p:spPr>
        </p:cxnSp>
        <p:cxnSp>
          <p:nvCxnSpPr>
            <p:cNvPr id="163" name="Shape 163"/>
            <p:cNvCxnSpPr/>
            <p:nvPr/>
          </p:nvCxnSpPr>
          <p:spPr>
            <a:xfrm rot="10800000">
              <a:off x="9039225" y="4865687"/>
              <a:ext cx="0" cy="905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64" name="Shape 164"/>
            <p:cNvSpPr/>
            <p:nvPr/>
          </p:nvSpPr>
          <p:spPr>
            <a:xfrm>
              <a:off x="8986837" y="4813300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8956675" y="10607675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6" name="Shape 166"/>
            <p:cNvCxnSpPr/>
            <p:nvPr/>
          </p:nvCxnSpPr>
          <p:spPr>
            <a:xfrm rot="10800000">
              <a:off x="5381625" y="5875337"/>
              <a:ext cx="5032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67" name="Shape 16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8" name="Shape 16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subTitle"/>
          </p:nvPr>
        </p:nvSpPr>
        <p:spPr>
          <a:xfrm>
            <a:off x="457200" y="69215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 ИНТЕРФЕЙС – ПРОТОКОЛИ, ФОРМАТ НА ДАННИТЕ, ПАКЕТИ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(Universal Serial Bus) – четири различни (пакетни) типа протоколи: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Control;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Interrupt;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Isochronous;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Bulk.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Формат на обмена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Състои от 3 пакета: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Начален пакет </a:t>
            </a: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(Token packet) – указва какво ще се прави R/W и съдържа адреса   на крайното устройство;</a:t>
            </a: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Пакет с данни </a:t>
            </a: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(Optional Data packet) – съдържа данни. Предават се с LSB пръв;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 (статус) пакет </a:t>
            </a: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за потвърждаване на предаването и за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индициране на грешки, (напр.  устройство с невъзможност да приема и т.н.)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, за край на обмена.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Кодиране на данните - NRZI (0 – промяна, 1 – без промяна).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Използва т.нар. “Bit shifting” за предотвратяване на записване на сигнала в 1 (добавя 0 след шест 1-ци) и генериране на обмен.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Самосинхронизация между предавател и приемник. </a:t>
            </a:r>
            <a:b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4" name="Shape 41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subTitle"/>
          </p:nvPr>
        </p:nvSpPr>
        <p:spPr>
          <a:xfrm>
            <a:off x="381000" y="457200"/>
            <a:ext cx="8382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 ИНТЕРФЕЙС – ПРОТОКОЛИ, ФОРМАТ НА ДАННИТЕ, ПАКЕТИ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Полета (Fields) в пакетите - видове, структура: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Sync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ВСИЧКИ пакети започват със Sync: 8-бита (Slow-speed, Full-speed) или 32-бита (High-speed). За синхронизация между предавател и приемник. Последните 2 бита – указват къде започва PID;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PID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(Packet ID) – за идентификация на изпращания пакет (4 бита). Добавят се още 4 бита в допълнителен код – общо 8 бита.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421" name="Shape 421"/>
          <p:cNvGraphicFramePr/>
          <p:nvPr/>
        </p:nvGraphicFramePr>
        <p:xfrm>
          <a:off x="2095500" y="281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1001700"/>
                <a:gridCol w="1184275"/>
                <a:gridCol w="2652700"/>
              </a:tblGrid>
              <a:tr h="19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Тип протокол</a:t>
                      </a:r>
                    </a:p>
                  </a:txBody>
                  <a:tcPr marT="0" marB="4185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 стойност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Идентификатор на пакет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Token</a:t>
                      </a:r>
                    </a:p>
                  </a:txBody>
                  <a:tcPr marT="0" marB="4185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0001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OUT Token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1001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IN Token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0101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SOF Token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1101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SETUP Token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</a:t>
                      </a:r>
                    </a:p>
                  </a:txBody>
                  <a:tcPr marT="0" marB="4185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0011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1011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0111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DATA2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1111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MDATA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Handshake</a:t>
                      </a:r>
                    </a:p>
                  </a:txBody>
                  <a:tcPr marT="0" marB="4185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0010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ACK Handshake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1010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NAK Handshake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1110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STALL Handshake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0110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NYET (No Response Yet)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Special</a:t>
                      </a:r>
                    </a:p>
                  </a:txBody>
                  <a:tcPr marT="0" marB="4185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1100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PREamble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1100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ERR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1000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Split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  <a:tr h="196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0100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>
                        <a:alpha val="2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Ping</a:t>
                      </a:r>
                    </a:p>
                  </a:txBody>
                  <a:tcPr marT="41850" marB="41850" marR="41850" marL="418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00B0F0">
                        <a:alpha val="29803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2" name="Shape 422"/>
          <p:cNvGraphicFramePr/>
          <p:nvPr/>
        </p:nvGraphicFramePr>
        <p:xfrm>
          <a:off x="2057400" y="601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560375"/>
                <a:gridCol w="606425"/>
                <a:gridCol w="558800"/>
                <a:gridCol w="606425"/>
                <a:gridCol w="560375"/>
                <a:gridCol w="560375"/>
                <a:gridCol w="558800"/>
                <a:gridCol w="5603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3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nPID</a:t>
                      </a:r>
                      <a:r>
                        <a:rPr b="0" baseline="-25000" i="0" lang="en-US" sz="12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3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  <p:sp>
        <p:nvSpPr>
          <p:cNvPr id="423" name="Shape 42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4" name="Shape 42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subTitle"/>
          </p:nvPr>
        </p:nvSpPr>
        <p:spPr>
          <a:xfrm>
            <a:off x="381000" y="685800"/>
            <a:ext cx="8382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 ИНТЕРФЕЙС – ПРОТОКОЛИ, ФОРМАТ НА ДАННИТЕ, ПАКЕТИ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Полета (Fields) в пакетите - видове, структура (продължение):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ADDR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указва адреса на устройството за обмен – 7 бита. Адресира до 127 устройства (адрес 00...0 – невалиден);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ENDP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4 бита (16 възможни крайни точки, endpoints). За обмен Slow-speed – макс. 4.;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CRC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(Cyclic Redundancy Checksum): за всеки Token пакет – 5-битов CRC, за всеки пакет данни - 16-битов CRC;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ЕОР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край на пакет. Известява със SE0 (Single Ended Zero)-2 бита +1 бит J.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Типове пакети и формати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Token пакет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видове: In (информира USB устройството че Host иска да получава информация), Out  (информира USB устройството че Host иска да изпраща информация), Setup (за начало на контролен обмен). Формат: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431" name="Shape 431"/>
          <p:cNvGraphicFramePr/>
          <p:nvPr/>
        </p:nvGraphicFramePr>
        <p:xfrm>
          <a:off x="2209800" y="594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858825"/>
                <a:gridCol w="620700"/>
                <a:gridCol w="811200"/>
                <a:gridCol w="811200"/>
                <a:gridCol w="811200"/>
                <a:gridCol w="811200"/>
              </a:tblGrid>
              <a:tr h="533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Sync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PID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ADDR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CRC5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EOP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  <p:sp>
        <p:nvSpPr>
          <p:cNvPr id="432" name="Shape 43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3" name="Shape 43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subTitle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 ИНТЕРФЕЙС – ПРОТОКОЛИ, ФОРМАТ НА ДАННИТЕ, ПАКЕТИ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Типове пакети и формати: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Data пакет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съдържа данни. 2 типа пакети (8 байта в Slow-speed, до 1024 байта в Full speed и High speed): Data0 и Data1. При режим High Speed – още 2 типа: DATA2, MDATA. Формат: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 пакет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3 типа пакети (съдържат само PID):</a:t>
            </a:r>
          </a:p>
          <a:p>
            <a:pPr indent="0" lvl="3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ACK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потвърждава че пакета е успешно приет; </a:t>
            </a:r>
          </a:p>
          <a:p>
            <a: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NAK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съобщава, че устройството временно не може да изпраща/получава данни. Използва се и при Interrupt обмен за информиране на Host че не се изпращат данни;</a:t>
            </a:r>
          </a:p>
          <a:p>
            <a: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STALL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устройството е в състояние изискващо намеса на Host.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40" name="Shape 440"/>
          <p:cNvGraphicFramePr/>
          <p:nvPr/>
        </p:nvGraphicFramePr>
        <p:xfrm>
          <a:off x="1905000" y="304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960425"/>
                <a:gridCol w="693725"/>
                <a:gridCol w="1866900"/>
                <a:gridCol w="906450"/>
                <a:gridCol w="906450"/>
              </a:tblGrid>
              <a:tr h="4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Sync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CRC16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EOP</a:t>
                      </a:r>
                    </a:p>
                  </a:txBody>
                  <a:tcPr marT="66675" marB="66675" marR="66675" marL="66675" anchor="ctr"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" name="Shape 441"/>
          <p:cNvGraphicFramePr/>
          <p:nvPr/>
        </p:nvGraphicFramePr>
        <p:xfrm>
          <a:off x="3200400" y="571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996950"/>
                <a:gridCol w="727075"/>
                <a:gridCol w="942975"/>
              </a:tblGrid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Sync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EOP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  <p:sp>
        <p:nvSpPr>
          <p:cNvPr id="442" name="Shape 4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3" name="Shape 44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subTitle"/>
          </p:nvPr>
        </p:nvSpPr>
        <p:spPr>
          <a:xfrm>
            <a:off x="381000" y="685800"/>
            <a:ext cx="8382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USB ИНТЕРФЕЙС – ПРОТОКОЛИ, ФОРМАТ НА ДАННИТЕ, ПАКЕТИ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Типове пакети и формати:</a:t>
            </a:r>
          </a:p>
          <a:p>
            <a:pPr indent="0" lvl="2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SOF - Начало на фреймовите пакети (Start of Frame Packets)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11 битов пакет с номер на фрейма който се изпраща от Host на всеки 1ms ± 500ns (режим Full speed) или на всели 125µs ± 0.0625µs (режим High speed). Формат на пакета: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Куплунги: 	А тип    В тип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50" name="Shape 450"/>
          <p:cNvGraphicFramePr/>
          <p:nvPr/>
        </p:nvGraphicFramePr>
        <p:xfrm>
          <a:off x="1524000" y="297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1014400"/>
                <a:gridCol w="733425"/>
                <a:gridCol w="1973250"/>
                <a:gridCol w="958850"/>
                <a:gridCol w="958850"/>
              </a:tblGrid>
              <a:tr h="4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Sync</a:t>
                      </a:r>
                    </a:p>
                  </a:txBody>
                  <a:tcPr marT="66775" marB="667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PID</a:t>
                      </a:r>
                    </a:p>
                  </a:txBody>
                  <a:tcPr marT="66775" marB="667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Frame Number</a:t>
                      </a:r>
                    </a:p>
                  </a:txBody>
                  <a:tcPr marT="66775" marB="667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CRC5</a:t>
                      </a:r>
                    </a:p>
                  </a:txBody>
                  <a:tcPr marT="66775" marB="66775" marR="66675" marL="66675" anchor="ctr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EOP</a:t>
                      </a:r>
                    </a:p>
                  </a:txBody>
                  <a:tcPr marT="66775" marB="66775" marR="66675" marL="66675" anchor="ctr"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  <p:pic>
        <p:nvPicPr>
          <p:cNvPr descr="http://www.beyondlogic.org/usbnutshell/contypea.gif"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175" y="4648200"/>
            <a:ext cx="10382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eyondlogic.org/usbnutshell/contypeb.gif" id="452" name="Shape 4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8050" y="4572000"/>
            <a:ext cx="514350" cy="504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3" name="Shape 453"/>
          <p:cNvGraphicFramePr/>
          <p:nvPr/>
        </p:nvGraphicFramePr>
        <p:xfrm>
          <a:off x="4876800" y="403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{3F875F12-C414-41A0-9B5A-C4708436D9B4}</a:tableStyleId>
              </a:tblPr>
              <a:tblGrid>
                <a:gridCol w="1257300"/>
                <a:gridCol w="1257300"/>
                <a:gridCol w="1257300"/>
              </a:tblGrid>
              <a:tr h="307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Краче</a:t>
                      </a:r>
                    </a:p>
                  </a:txBody>
                  <a:tcPr marT="66675" marB="66675" marR="66675" marL="66675"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Цвят</a:t>
                      </a:r>
                    </a:p>
                  </a:txBody>
                  <a:tcPr marT="66675" marB="66675" marR="66675" marL="66675"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Функция</a:t>
                      </a:r>
                    </a:p>
                  </a:txBody>
                  <a:tcPr marT="66675" marB="66675" marR="66675" marL="66675">
                    <a:solidFill>
                      <a:srgbClr val="0000FF"/>
                    </a:solidFill>
                  </a:tcPr>
                </a:tc>
              </a:tr>
              <a:tr h="3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Червен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V</a:t>
                      </a:r>
                      <a:r>
                        <a:rPr b="0" baseline="-2500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BUS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(5V)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</a:tr>
              <a:tr h="307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Бял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D-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</a:tr>
              <a:tr h="3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3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Зелен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D+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</a:tr>
              <a:tr h="307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Черен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GND  (маса)</a:t>
                      </a:r>
                    </a:p>
                  </a:txBody>
                  <a:tcPr marT="66675" marB="66675" marR="66675" marL="66675"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  <p:sp>
        <p:nvSpPr>
          <p:cNvPr id="454" name="Shape 45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5" name="Shape 45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3" name="Shape 46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subTitle"/>
          </p:nvPr>
        </p:nvSpPr>
        <p:spPr>
          <a:xfrm>
            <a:off x="381000" y="609600"/>
            <a:ext cx="8382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(структура) на подсистемата: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Преместващ регистър;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Буфер за четене на данни.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Използват се следните принципи на буфериране при обмен: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единично буфериране при предаване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 записът на нова порция данни става едва след прочитане на предходните от преместващия регистър;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двойно буфериране при приемане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данните при приемане се прехвърлят в отделен паралелен буфер за данни (избягване на състояние презастъпване “overrun”).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Буферният регистър и за данни SPDR в подсистемата SPI на НС11 има един адрес и при четене и при запис от него.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статус регистър(SPSR);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контролен блок: контролен регистър (SPCR), контролна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логика (SPI control), контрол на изходните шини (PIN control).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6" name="Shape 17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subTitle"/>
          </p:nvPr>
        </p:nvSpPr>
        <p:spPr>
          <a:xfrm>
            <a:off x="381000" y="609600"/>
            <a:ext cx="8382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 ПОДСИСТЕМА – БЛОКОВА СТРУКТУРА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19200"/>
            <a:ext cx="6934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subTitle"/>
          </p:nvPr>
        </p:nvSpPr>
        <p:spPr>
          <a:xfrm>
            <a:off x="381000" y="609600"/>
            <a:ext cx="8382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Формати на обмен през SPI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Едновременно предаване/приемане на данните през SPI.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Отделна тактова шина - синхронизация на процесите на преместване и прехвърляне на данните от 2-та серийни канала за данни.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Допълнителна линия за избор на подчинено (slave) SPI  устройство при конфигурация 1 Master и няколко Slave устройства.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3" name="Shape 19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subTitle"/>
          </p:nvPr>
        </p:nvSpPr>
        <p:spPr>
          <a:xfrm>
            <a:off x="381000" y="838200"/>
            <a:ext cx="8305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</a:t>
            </a: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 (описание на шините)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MISO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(Master in/Slave out) – входяща Master / изходяща Slave;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MOSI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(Master out/Slave in) – изходяща Master / входяща Slave;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SCK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(Serial clock) – сериен тактов сигнал;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SS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(Slave select) – избор на Slave устройство.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 изходни шини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 всяка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ИМА СЪОТВЕТЕН БИТ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регистъра DDRD на порт D за определяне посоката на предаване.  Ако съответният бит в регистъра DDRD е нулиран, линията става с общо предназначение и се изключва от логиката на SPI.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 входни шини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всички за дефинирани като входове без значение от стойността на съответните битове в регистъра DDRD.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MISO  -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ЕДНОПОСОЧНА линия за данни.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- ВХОД към Master устройство;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- ИЗХОД от Slave устройство.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Slave устройството неизбрано – неговата MISO линия е изход в H.I.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MOSI -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ЕДНОПОСОЧНА линия за данни.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- ИЗХОД от Master устройство;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- ВХОД към Slave устройство.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Master  устройството разполага данните на шината MOSI половин цикъл преди фронта на сигнала от Slave устройството по който то приема данните.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758825" y="2209800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1" name="Shape 20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2" name="Shape 20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subTitle"/>
          </p:nvPr>
        </p:nvSpPr>
        <p:spPr>
          <a:xfrm>
            <a:off x="381000" y="609600"/>
            <a:ext cx="8305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 </a:t>
            </a:r>
          </a:p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(ОПИСАНИЕ НА ШИНИТЕ)</a:t>
            </a:r>
          </a:p>
          <a:p>
            <a:pPr indent="0" lvl="0" marL="0" marR="0" rtl="0" algn="l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SCK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вход към Slave устройство.</a:t>
            </a:r>
          </a:p>
          <a:p>
            <a:pPr indent="0" lvl="1" marL="45720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Генерира се  само от Мaster устройството; </a:t>
            </a:r>
          </a:p>
          <a:p>
            <a:pPr indent="0" lvl="1" marL="45720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Синхронизира предаването на данни по шините MOSI и   MISO;</a:t>
            </a:r>
          </a:p>
          <a:p>
            <a:pPr indent="0" lvl="1" marL="45720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Master и Slave устройствата работят с обща 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синхронизация и обменят данни побайтово (в рамките на   8 последователни такта).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Възможни са 4 времеви съотношения – чрез контролни битове CPOL, CPHA в контролния регистър SPCR. </a:t>
            </a:r>
          </a:p>
          <a:p>
            <a:pPr indent="0" lvl="0" marL="0" marR="0" rtl="0" algn="l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Скорост на обмен - битове SPR[1:0] от регистъра SPCR от Мaster устройството (стойностите на същите битове в регистъра на Slave устройството са без значение).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0" name="Shape 21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subTitle"/>
          </p:nvPr>
        </p:nvSpPr>
        <p:spPr>
          <a:xfrm>
            <a:off x="381000" y="800100"/>
            <a:ext cx="8305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СИНХРОНЕН ИНТЕРФЕЙС В НС11 – SPI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(ОПИСАНИЕ НА ШИНИТЕ)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Slave Select (SS) – вход за избор на Slave устройство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SS на Slave устройството - трябва да е установен в ниско ниво преди обмена на данни и да остане в “0” през целия обмен.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SS на Мaster устройството трябва да е в “1”.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ниско ниво - флагът MODF=“1” от статус регистъра SPSR (грешка на режима). Изход от това състояние – чрез запис на ”1” в бит 5 от РDDR (SS се дефинира като шина с общо предназначение, не като вход на Slave устройството и се игнорира флагът).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Битове CPHA в двете устройства – засягат действието на SS. CPHA (трябва да са еднакви за Master и Slave устройствата):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CPHA=“0” – SS следва да се установи в “1” между 2 последователни символа от съобщението;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CPHA=“1” – SS може да се остави “0” между 2 последователни символа.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само 1 Slave устройство, неговото SS може да се свърже към захранване в режим CPHA=“1”.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217" name="Shape 217"/>
          <p:cNvCxnSpPr/>
          <p:nvPr/>
        </p:nvCxnSpPr>
        <p:spPr>
          <a:xfrm>
            <a:off x="457200" y="2041525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8" name="Shape 218"/>
          <p:cNvCxnSpPr/>
          <p:nvPr/>
        </p:nvCxnSpPr>
        <p:spPr>
          <a:xfrm>
            <a:off x="2335212" y="1676400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5562600" y="5867400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0" name="Shape 220"/>
          <p:cNvCxnSpPr/>
          <p:nvPr/>
        </p:nvCxnSpPr>
        <p:spPr>
          <a:xfrm>
            <a:off x="2552700" y="4724400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2476500" y="5410200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2" name="Shape 222"/>
          <p:cNvCxnSpPr/>
          <p:nvPr/>
        </p:nvCxnSpPr>
        <p:spPr>
          <a:xfrm>
            <a:off x="533400" y="2590800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7772400" y="4191000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24" name="Shape 22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5" name="Shape 22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