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Palatino Linotype"/>
      <p:regular r:id="rId39"/>
      <p:bold r:id="rId40"/>
      <p:italic r:id="rId41"/>
      <p:boldItalic r:id="rId42"/>
    </p:embeddedFont>
    <p:embeddedFont>
      <p:font typeface="Rambla"/>
      <p:regular r:id="rId43"/>
      <p:bold r:id="rId44"/>
      <p:italic r:id="rId45"/>
      <p:boldItalic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bold.fntdata"/><Relationship Id="rId42" Type="http://schemas.openxmlformats.org/officeDocument/2006/relationships/font" Target="fonts/PalatinoLinotype-boldItalic.fntdata"/><Relationship Id="rId41" Type="http://schemas.openxmlformats.org/officeDocument/2006/relationships/font" Target="fonts/PalatinoLinotype-italic.fntdata"/><Relationship Id="rId44" Type="http://schemas.openxmlformats.org/officeDocument/2006/relationships/font" Target="fonts/Rambla-bold.fntdata"/><Relationship Id="rId43" Type="http://schemas.openxmlformats.org/officeDocument/2006/relationships/font" Target="fonts/Rambla-regular.fntdata"/><Relationship Id="rId46" Type="http://schemas.openxmlformats.org/officeDocument/2006/relationships/font" Target="fonts/Rambla-boldItalic.fntdata"/><Relationship Id="rId45" Type="http://schemas.openxmlformats.org/officeDocument/2006/relationships/font" Target="fonts/Rambl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PalatinoLinotype-regular.fntdata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0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4572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9144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13716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182880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subTitle"/>
          </p:nvPr>
        </p:nvSpPr>
        <p:spPr>
          <a:xfrm>
            <a:off x="304800" y="304800"/>
            <a:ext cx="8458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870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387026"/>
              </a:buClr>
              <a:buSzPct val="25000"/>
              <a:buFont typeface="Arial"/>
              <a:buNone/>
            </a:pPr>
            <a:br>
              <a:rPr b="1" i="1" lang="en-US" sz="2200" u="none" cap="none" strike="noStrike">
                <a:solidFill>
                  <a:srgbClr val="387026"/>
                </a:solidFill>
                <a:latin typeface="Rambla"/>
                <a:ea typeface="Rambla"/>
                <a:cs typeface="Rambla"/>
                <a:sym typeface="Rambla"/>
              </a:rPr>
            </a:br>
          </a:p>
          <a:p>
            <a:pPr indent="0" lvl="0" marL="0" marR="0" rtl="0" algn="ctr">
              <a:lnSpc>
                <a:spcPct val="7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3400" u="none" cap="none" strike="noStrike">
              <a:solidFill>
                <a:srgbClr val="387026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3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ЛЕКЦИЯ № 10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СЕРИИНИ ИНТЕРФЕЙСИ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1" sz="29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571500" lvl="2" marL="1485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Видове и характеристики</a:t>
            </a:r>
          </a:p>
          <a:p>
            <a:pPr indent="-571500" lvl="2" marL="1485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Асинхронен  SCI</a:t>
            </a:r>
          </a:p>
          <a:p>
            <a:pPr indent="-571500" lvl="2" marL="1485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RS 232</a:t>
            </a:r>
          </a:p>
          <a:p>
            <a:pPr indent="-571500" lvl="2" marL="148590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➢"/>
            </a:pPr>
            <a:r>
              <a:rPr b="1" i="1" lang="en-US" sz="2600" u="none" cap="none" strike="noStrik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RS 485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380"/>
              </a:spcBef>
              <a:spcAft>
                <a:spcPts val="0"/>
              </a:spcAft>
              <a:buClr>
                <a:srgbClr val="387026"/>
              </a:buClr>
              <a:buSzPct val="25000"/>
              <a:buFont typeface="Arial"/>
              <a:buNone/>
            </a:pPr>
            <a:br>
              <a:rPr b="0" i="0" lang="en-US" sz="1900" u="none" cap="none" strike="noStrike">
                <a:solidFill>
                  <a:srgbClr val="38702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900" u="none" cap="none" strike="noStrike">
                <a:solidFill>
                  <a:srgbClr val="387026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ctr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3870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3" name="Shape 10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subTitle"/>
          </p:nvPr>
        </p:nvSpPr>
        <p:spPr>
          <a:xfrm>
            <a:off x="304800" y="381000"/>
            <a:ext cx="84582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 (ПРЕДАВАНЕ НА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ДАННИ)</a:t>
            </a: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828800"/>
            <a:ext cx="6477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6" name="Shape 32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subTitle"/>
          </p:nvPr>
        </p:nvSpPr>
        <p:spPr>
          <a:xfrm>
            <a:off x="342900" y="615950"/>
            <a:ext cx="84582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входен сериен преместващ регистър (данни от него се записват в буферния регистър SCDR) - сериен вход, паралелен изход;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буферен регистър за приетите данни -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SCDR Rx Buffer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чете данните от входния преместващ регистър;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контролни регистри –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SCCR1, SCCR2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(общи за приемната и предавателна части);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статус регистър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SCSR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Wakeup логика;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структура на входа за възстановяване на данните;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буфериране/контрол.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Приемане на данни от RхD линията → само при бит RE=“1” (регистър SCCR2)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4" name="Shape 33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subTitle"/>
          </p:nvPr>
        </p:nvSpPr>
        <p:spPr>
          <a:xfrm>
            <a:off x="304800" y="609600"/>
            <a:ext cx="8458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  (ПРИЕМАНЕ НА ДАННИ)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600200"/>
            <a:ext cx="60198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3" name="Shape 34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 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(за данни SCDR; контролни SCCR1,SCCR2; статус SCSR, скорост BAUD).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Регистър за данни –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SCDR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паралелен регистър; 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буферна структура при приемане/предаване;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приема данни (при четене);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предава данни (при запис).</a:t>
            </a: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8001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2" y="4343400"/>
            <a:ext cx="7462837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2" name="Shape 35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359" name="Shape 359"/>
          <p:cNvSpPr txBox="1"/>
          <p:nvPr>
            <p:ph idx="4294967295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(5: за данни SCDR; контролни SCCR1,SCCR2; статус SCSR, скорост BAUD).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Регистър за данни –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SCDR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паралелен регистър; </a:t>
            </a: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буферна структура при приемане/предаване;</a:t>
            </a: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приема данни (при четене);</a:t>
            </a: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предава данни (при запис).</a:t>
            </a: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4487" lvl="1" marL="68738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ourier New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2" y="4114800"/>
            <a:ext cx="7462837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subTitle"/>
          </p:nvPr>
        </p:nvSpPr>
        <p:spPr>
          <a:xfrm>
            <a:off x="304800" y="5334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Контролен регистър –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SCCR1</a:t>
            </a:r>
          </a:p>
          <a:p>
            <a:pPr indent="0" lvl="0" marL="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Съдържа контролни битове, определящи: (1) дължината на думата и (2)метода за функцията wakeup.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M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избор на режим (формат на данните):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 - старт-бит,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 бита данни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стоп-бит;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 - старт-бит,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 бита данни,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стоп-бит;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R8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съдържа бит 9 при М=1 при приемане;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T8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съдържа бит 9 при М=1 при предаване;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WAKE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 0  - Wakeup при разпознаване на свободна (IDLE) линия;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         1  - Wakeup по адресен признак (MSB=“1”);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битове [2:0] , бит 5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не се използват (чете се винаги 0 от тях). </a:t>
            </a:r>
          </a:p>
          <a:p>
            <a:pPr indent="0" lvl="0" marL="0" marR="0" rtl="0" algn="l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5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ourier New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6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6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929187"/>
            <a:ext cx="72802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0" name="Shape 37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subTitle"/>
          </p:nvPr>
        </p:nvSpPr>
        <p:spPr>
          <a:xfrm>
            <a:off x="304800" y="5334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Контролен регистър – </a:t>
            </a: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SCCR2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Съдържа битове за дефиниране специфични SCI функции.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TIE  -  бит за разрешаване прекъсване при предаване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 - TDRE прекъсване забранено;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 - заявка за SCI прекъсване при флаг TDRE=1.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TCIE - бит за разрешаване прекъсване при завършване на предаването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 - TC прекъсване забранено;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 - заявка за SCI прекъсване при флаг TC=1.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RIE - бит за разрешаване прекъсване при приемане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прекъсвания RDRF, OR забранени;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заявка за SCI прекъсване при флагове RDRF или OR=1.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" y="5181600"/>
            <a:ext cx="749617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9" name="Shape 37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subTitle"/>
          </p:nvPr>
        </p:nvSpPr>
        <p:spPr>
          <a:xfrm>
            <a:off x="304800" y="685800"/>
            <a:ext cx="8458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1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Контролен регистър –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SCCR2 (продължение)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ILIE - бит за разрешаване прекъсване при свободна /Idle/линия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IDLE прекъсвания забранени;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заявка за SCI прекъсване при флаг IDLE=1.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TE - бит за разрешаване на предавателя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предавателя се забранява;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предавателя се разрешава.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RE - бит за разрешаване на приемника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приемника се забранява;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приемника се разрешава.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RWU - контролен бит за функцията Wakeup на приемника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нормален SCI приемник;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	1 - разрешава Wakeup и подтиска прекъсванията към приемника.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SBK  - изпраща Break</a:t>
            </a:r>
            <a:r>
              <a:rPr b="0" i="0" lang="en-US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 Всеки път при запис на SBK=1 се генерира 1 символ   (фрейм).  В Idle могат да се генерират в предавателя повече от 1.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7" name="Shape 38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subTitle"/>
          </p:nvPr>
        </p:nvSpPr>
        <p:spPr>
          <a:xfrm>
            <a:off x="304800" y="5334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3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Статус регистър – </a:t>
            </a: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SCSR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Функция – да осигури входни сигнали към логиката за генериране на прекъсване от SCI системата.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TDRE - флаг за „празен“  (предадени данни) регистър 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Установява се в 1 при „празен“ регистър SCDR. За нов запис в SCDR трябва да се прочита SCSR при TDRE=1.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регистър SCDR зает (работа с данни);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регистър SCDR е празен.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TC - флаг за край на предаването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Установява се в 1 при линия при предаване в очакване (липса на данни).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предавателят е зает;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предавателят е в свободна линия.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" y="5257800"/>
            <a:ext cx="703262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6" name="Shape 39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subTitle"/>
          </p:nvPr>
        </p:nvSpPr>
        <p:spPr>
          <a:xfrm>
            <a:off x="304800" y="685800"/>
            <a:ext cx="8458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Статус регистър – </a:t>
            </a: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SCSR (продължение)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RDRF - флаг за пълен регистър с данни при приемане на данни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Установява се в 1 при приети данни за четене от регистъра SCDR.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регистърът SCDR е празен;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регистърът SCDR е пълен.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IDLE  - флаг за открита свободна линия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Установява се в “1” при свободна RxD линия. Ако е нулиран, IDLE не се установява в 1 докато линията не премине от активно състояние пак в Idle. IDLE се подтиска при RWU=1.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активна RxD линия;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свободна RxD линия (Idle).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OR – флаг за грешка от презастъпване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   Установява се в “1” при постъпване на нов символ преди предходния да е прочетен от регистъра за данни SCDR.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липса на презастъпване;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открито презастъпване.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4" name="Shape 4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СЕРИЙНИ ИНТЕРФЕЙСИ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синхронен – обща синхронизация. При дуплекс и полу-дуплекс обмен (3 или 2 линии). Приложение; при обмен между МП и устройства като: външни ЗУ, терминали и др.;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изосинхронен – обмен с допълнителна линия за синхронизация и 1 канал за връзка;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асинхронен – всяко устройство има свой тактов генератор (без обща синхронизация). Асинхронните устройства имат изводи TxD, RxD.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 МПС – асинхронният сериен обмен → през интерфейс SCI (Serial Communication Interface).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1" name="Shape 11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" type="subTitle"/>
          </p:nvPr>
        </p:nvSpPr>
        <p:spPr>
          <a:xfrm>
            <a:off x="304800" y="5334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ctr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Статус регистър – </a:t>
            </a: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SCSR (продължение)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NF - флаг за грешка от шум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липса на решение за открит шум;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открит шум.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FE - флаг за грешка от фрейм (символ)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Установява се в “1” при открита 0 при очакван стоп-бит.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0 - открит стоп-бит (нормално);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1 - открита “0” (вместо 1 стоп-бит).</a:t>
            </a:r>
          </a:p>
          <a:p>
            <a:pPr indent="0" lvl="0" marL="0" marR="0" rtl="0" algn="l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   бит 0 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не се ползва (винаги се чете 0 от него).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2" name="Shape 4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subTitle"/>
          </p:nvPr>
        </p:nvSpPr>
        <p:spPr>
          <a:xfrm>
            <a:off x="304800" y="5334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1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Noto Sans Symbols"/>
              <a:buChar char="➢"/>
            </a:pP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Регистър за задаване скоростта на предаване – </a:t>
            </a: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BAUD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Noto Sans Symbols"/>
              <a:buChar char="❖"/>
            </a:pPr>
            <a:r>
              <a:rPr b="0" i="0" lang="en-US" sz="1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използва се за задаване скоростта на обмен на данни по SCI;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две групи “prescaler” битове SCP[1:0] (SCP[2:0] HC11E20), SCR[2:0];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различни комбинации скорости при различна честота на кварцовия 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 тактов генератор;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 инициализация (след Reset) се установява максимално     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възможната скорост на предаване;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честотата може да бъде променяна във всеки момент.</a:t>
            </a: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648200"/>
            <a:ext cx="698341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1" name="Shape 42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subTitle"/>
          </p:nvPr>
        </p:nvSpPr>
        <p:spPr>
          <a:xfrm>
            <a:off x="304800" y="533400"/>
            <a:ext cx="84582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Описание на регистрите в подсистемата SCI</a:t>
            </a:r>
            <a:r>
              <a:rPr b="0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Регистър за задаване скоростта на предаване – </a:t>
            </a: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BAUD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TCLR </a:t>
            </a: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бит за нулиране на зададената честота (Test режим);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RCKB </a:t>
            </a:r>
            <a:r>
              <a:rPr b="0" i="0" lang="en-US" sz="17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SCI честота за проверка (Test режим).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Таблица – скорости на предаване </a:t>
            </a:r>
            <a:r>
              <a:rPr b="0" i="0" lang="en-US" sz="19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(BAUD rates, prescaler битове SCP2=SPC1=SPC0=0 </a:t>
            </a:r>
            <a:r>
              <a:rPr b="0" i="0" lang="en-US" sz="19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/делене на 1/. Допълнително делене на 3,4, 13, 39.</a:t>
            </a:r>
          </a:p>
        </p:txBody>
      </p:sp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581400"/>
            <a:ext cx="8305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0" name="Shape 43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ПРИЛОЖЕНИЯ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RS232 (EIA232, от 1990 г.)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характеристики: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интерфейс за сериен обмен на цифрови данни между 2 устройства на Electronic Industries Association (EIA). Създадена първоначално за връзка между компютри през телефонни модеми;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позволява дефиниране на до 20 сигнала. Достатъчни са само три: TxD (send data), RxD (receive data), маса;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двуполярно предаване (2 нива): от 5 дo 25V, с противоположна полярност спрямо маса;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прилага се за индустриален обмен с формат: 1 старт-бит, 7(8) бита данни, опция - бит за контрол по четност, 1(2)стоп-бита. </a:t>
            </a: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8" name="Shape 438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8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ПРИЛОЖЕНИЯ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RS232 (EIA232, от 1990 г.)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76400"/>
            <a:ext cx="8601075" cy="4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7" name="Shape 44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ПРИЛОЖЕНИЯ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RS232 (EIA232, от 1990 г.)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Електрически характеристики на RS232-C: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логическа "1"  -15 ÷ -5V;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логическа “0"  +5 ÷ +15 V;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минимална амплитуда на сигнала: 3V;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максимална скорост на предаване 20 kbps,  максимално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разстояние 15m /30m/ </a:t>
            </a:r>
            <a:r>
              <a:rPr b="1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(основен недостатък на RS232)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Възможни по-високи параметри при подобрени параметри    и дизайн на кабелната връзка;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товарен импеданс: R</a:t>
            </a:r>
            <a:r>
              <a:rPr b="0" baseline="-2500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</a:t>
            </a: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=3000-7000Ω, C</a:t>
            </a:r>
            <a:r>
              <a:rPr b="0" baseline="-2500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</a:t>
            </a:r>
            <a:r>
              <a:rPr b="0" i="0" lang="en-US" sz="22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&lt;2500pF.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5" name="Shape 45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entury Gothic"/>
              <a:buNone/>
            </a:pPr>
            <a:fld id="{00000000-1234-1234-1234-123412341234}" type="slidenum">
              <a:rPr b="0" i="0" lang="en-US" sz="120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62" name="Shape 462"/>
          <p:cNvSpPr txBox="1"/>
          <p:nvPr/>
        </p:nvSpPr>
        <p:spPr>
          <a:xfrm>
            <a:off x="685800" y="685800"/>
            <a:ext cx="8077200" cy="582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ПРИЛОЖЕНИЯ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RS232 (EIA232, от 1990 г.)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Общи характеристики: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скорост на предаване (не фиксирана, зависи от устройствата) Ах150 (А=0÷7):</a:t>
            </a:r>
          </a:p>
          <a:p>
            <a:pPr indent="-349250" lvl="1" marL="10858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150;</a:t>
            </a:r>
          </a:p>
          <a:p>
            <a:pPr indent="-349250" lvl="1" marL="10858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300;</a:t>
            </a:r>
          </a:p>
          <a:p>
            <a:pPr indent="-349250" lvl="1" marL="10858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600 ,...., 19,200.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специфично дефинирани (при необходимост) скорости под  150 baud;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куплунг DB-25: 25 извода (21 използваеми);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понастоящем – куплунг DB-9 (СОМ) в компютрите.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mbla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Необходимо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е </a:t>
            </a: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2-те устройства да са свързани с куплунги от един и същ вид и да ползват еднаква скорост на предаване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ПРИЛОЖЕНИЯ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RS232 (EIA232, от 1990 г.)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RS-232C е 25 изходен куплунг за връзка между DTE и DCE;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DTE (Data Terminal Equipment): като сорс, приемник, и двете: терминал, РС, периферно устройство;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D CE (Data Communication Equipment): устройство за осигуряване функциите за поддържане и прекъсване на обмена на данни, конверсия и кодиране на сигнала между DTE и напр.модем;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 при микрокомпютрите: връзка от типа DTE – DTE.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1" name="Shape 47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subTitle"/>
          </p:nvPr>
        </p:nvSpPr>
        <p:spPr>
          <a:xfrm>
            <a:off x="342900" y="3810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ИНТЕРФЕЙСНА СХЕМА MAX232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Осъществява съгласуваща нивата връзка между ЕМК и сериен интерфейс EIA232;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MAX232 (MAXIM232) – сдвоен инвертиращ драйвер/приемник с включен капацитивен генератор на напрежение за осигуряване на EIA232 нивата от единично 5V захранване;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Приемник: преобразува EIA232 входните сигнали към 5V TTL/CMOS нива.  Прагово напрежение от 1.3V, хистерезис - 0.5V,  приема входни сигнали в диапазона ±30V;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Драйвер: преобразува TTL/CMOS изходните нива към EIA232 нива.</a:t>
            </a: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737" y="4343400"/>
            <a:ext cx="36925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0" name="Shape 48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ИНТЕРФЕЙСНА СХЕМА MAX232 </a:t>
            </a: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37" y="1487487"/>
            <a:ext cx="7294562" cy="48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9" name="Shape 489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subTitle"/>
          </p:nvPr>
        </p:nvSpPr>
        <p:spPr>
          <a:xfrm>
            <a:off x="304800" y="5334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СЕРИЙНИ ИНТЕРФЕЙСИ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асинхронен: всяко устройство има свой ТГ (CLK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CLK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синхронен: обща синхронизация (CLK).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8" name="Shape 118"/>
          <p:cNvGrpSpPr/>
          <p:nvPr/>
        </p:nvGrpSpPr>
        <p:grpSpPr>
          <a:xfrm>
            <a:off x="2286000" y="2819400"/>
            <a:ext cx="4324350" cy="3276599"/>
            <a:chOff x="8448675" y="7296150"/>
            <a:chExt cx="7316788" cy="6181724"/>
          </a:xfrm>
        </p:grpSpPr>
        <p:sp>
          <p:nvSpPr>
            <p:cNvPr id="119" name="Shape 119"/>
            <p:cNvSpPr txBox="1"/>
            <p:nvPr/>
          </p:nvSpPr>
          <p:spPr>
            <a:xfrm>
              <a:off x="13742988" y="7296150"/>
              <a:ext cx="2022475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МП</a:t>
              </a:r>
              <a:r>
                <a:rPr b="0" baseline="-25000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8448675" y="7296150"/>
              <a:ext cx="2070100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МП</a:t>
              </a:r>
              <a:r>
                <a:rPr b="0" baseline="-25000" i="0" lang="en-US" sz="2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descr="Dashed downward diagonal" id="121" name="Shape 121"/>
            <p:cNvSpPr txBox="1"/>
            <p:nvPr/>
          </p:nvSpPr>
          <p:spPr>
            <a:xfrm>
              <a:off x="8602662" y="11847512"/>
              <a:ext cx="1820862" cy="1630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ТГ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</a:p>
          </p:txBody>
        </p:sp>
        <p:cxnSp>
          <p:nvCxnSpPr>
            <p:cNvPr id="122" name="Shape 122"/>
            <p:cNvCxnSpPr/>
            <p:nvPr/>
          </p:nvCxnSpPr>
          <p:spPr>
            <a:xfrm>
              <a:off x="10518775" y="8375650"/>
              <a:ext cx="32242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3" name="Shape 123"/>
            <p:cNvCxnSpPr/>
            <p:nvPr/>
          </p:nvCxnSpPr>
          <p:spPr>
            <a:xfrm flipH="1">
              <a:off x="10518776" y="9693275"/>
              <a:ext cx="3224212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4" name="Shape 124"/>
            <p:cNvCxnSpPr/>
            <p:nvPr/>
          </p:nvCxnSpPr>
          <p:spPr>
            <a:xfrm rot="10800000">
              <a:off x="9505950" y="10861675"/>
              <a:ext cx="0" cy="985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descr="Light upward diagonal" id="125" name="Shape 125"/>
            <p:cNvSpPr txBox="1"/>
            <p:nvPr/>
          </p:nvSpPr>
          <p:spPr>
            <a:xfrm>
              <a:off x="13823950" y="11847512"/>
              <a:ext cx="1758950" cy="16303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ТГ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</p:txBody>
        </p:sp>
        <p:cxnSp>
          <p:nvCxnSpPr>
            <p:cNvPr id="126" name="Shape 126"/>
            <p:cNvCxnSpPr/>
            <p:nvPr/>
          </p:nvCxnSpPr>
          <p:spPr>
            <a:xfrm rot="10800000">
              <a:off x="14724063" y="10844212"/>
              <a:ext cx="0" cy="985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27" name="Shape 127"/>
            <p:cNvSpPr txBox="1"/>
            <p:nvPr/>
          </p:nvSpPr>
          <p:spPr>
            <a:xfrm>
              <a:off x="11288712" y="11255375"/>
              <a:ext cx="1668462" cy="1582737"/>
            </a:xfrm>
            <a:prstGeom prst="rect">
              <a:avLst/>
            </a:prstGeom>
            <a:solidFill>
              <a:srgbClr val="92D05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ТГ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CLK</a:t>
              </a:r>
            </a:p>
          </p:txBody>
        </p:sp>
        <p:cxnSp>
          <p:nvCxnSpPr>
            <p:cNvPr id="128" name="Shape 128"/>
            <p:cNvCxnSpPr/>
            <p:nvPr/>
          </p:nvCxnSpPr>
          <p:spPr>
            <a:xfrm rot="10800000">
              <a:off x="12142787" y="8375650"/>
              <a:ext cx="0" cy="2879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29" name="Shape 129"/>
            <p:cNvCxnSpPr/>
            <p:nvPr/>
          </p:nvCxnSpPr>
          <p:spPr>
            <a:xfrm rot="10800000">
              <a:off x="12160250" y="9694862"/>
              <a:ext cx="0" cy="1560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130" name="Shape 130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1" name="Shape 131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subTitle"/>
          </p:nvPr>
        </p:nvSpPr>
        <p:spPr>
          <a:xfrm>
            <a:off x="342900" y="381000"/>
            <a:ext cx="84582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RS485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(функции, характеристики, шини, приложение)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RS232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DTE към DCE, макс.скорост от 20 kbps, макс.дължина 15m – това било достатъчно при ползване на модеми за връзка между РС.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Недостатъчно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при: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Директна връзка между DTE устройства (без модеми);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Връзка между DTE в мрежа;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Комуникация на по-големи разстояния; 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Обмен на данни с по-висока скорост.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RS485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осигурява покриване на горните изисквания, отличен при връзка между много устройства.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Липса на обща маса и необходимост от презапасяване за избягване на шума по линията (3V прагово напрежение при RS232);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Сигналите по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RS485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са “плаващи” - всеки сигнал се предава спрямо линиите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Sig+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Sig-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, съответно;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Приемната част на </a:t>
            </a:r>
            <a:r>
              <a:rPr b="1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RS485</a:t>
            </a: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сравнява разликата в напрежението между линиите, вместо абсолютната стойност на сигнала;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Най-добро потискане на шума – при усукана двойка на линиите и екраниране на кабела (STP, FTP) – до 1200 м разстояние.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7" name="Shape 497"/>
          <p:cNvSpPr txBox="1"/>
          <p:nvPr/>
        </p:nvSpPr>
        <p:spPr>
          <a:xfrm>
            <a:off x="457200" y="62484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RS485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(функции, характеристики, шини, приложение)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Характеристики: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диференциален тип връзка;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използва предаване тип “half-duplex” за разлика от RS232 (full-duplex);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многовъзлов (multinode, за разлика от RS232 – node-to-node) интерфейс: възможност за връзка на много DE заедно (до 35, за RS422,RS423 – до 10);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висока скорост на предаване: 35Mbis (12м) до 100Kbs (1200м);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висока чувствителност на приемната част (около 200mV) поради диференциалната структура;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използват се съпротивления за съгласуване на линията при големи разстояния за избягване отразяване (рефлекция) на сигнала.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5" name="Shape 505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subTitle"/>
          </p:nvPr>
        </p:nvSpPr>
        <p:spPr>
          <a:xfrm>
            <a:off x="304800" y="838200"/>
            <a:ext cx="8458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ИНТЕРФЕЙС RS485 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</a:t>
            </a:r>
            <a:r>
              <a:rPr b="1" i="1" lang="en-US" sz="2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функции, характеристики, шини, приложение)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мрежова структура с RS485 (съгл.съпротивление от 100Ω);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режими: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Sender изпраща, 0 или няколко Receivers приемат;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няколко Senders изпращат едновременно;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Sender се връща автоматично в H.I. ∼100ms след изпращане;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b="0" i="0" lang="en-US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основа на много съвременни протоколи: Profibus, Modbus.</a:t>
            </a: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512" name="Shape 512"/>
          <p:cNvGrpSpPr/>
          <p:nvPr/>
        </p:nvGrpSpPr>
        <p:grpSpPr>
          <a:xfrm>
            <a:off x="176212" y="3597275"/>
            <a:ext cx="7238999" cy="2774950"/>
            <a:chOff x="5064125" y="2925762"/>
            <a:chExt cx="13598524" cy="7834312"/>
          </a:xfrm>
        </p:grpSpPr>
        <p:sp>
          <p:nvSpPr>
            <p:cNvPr id="513" name="Shape 513"/>
            <p:cNvSpPr txBox="1"/>
            <p:nvPr/>
          </p:nvSpPr>
          <p:spPr>
            <a:xfrm>
              <a:off x="15814675" y="2925762"/>
              <a:ext cx="2820987" cy="40417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5064125" y="2925762"/>
              <a:ext cx="2820987" cy="404177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 rot="5400000">
              <a:off x="5168106" y="3606006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 txBox="1"/>
            <p:nvPr/>
          </p:nvSpPr>
          <p:spPr>
            <a:xfrm rot="10800000">
              <a:off x="5295894" y="3844125"/>
              <a:ext cx="604043" cy="73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7161212" y="3762375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8" name="Shape 518"/>
            <p:cNvCxnSpPr/>
            <p:nvPr/>
          </p:nvCxnSpPr>
          <p:spPr>
            <a:xfrm flipH="1" rot="10800000">
              <a:off x="6078537" y="4625975"/>
              <a:ext cx="4814887" cy="269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19" name="Shape 519"/>
            <p:cNvCxnSpPr/>
            <p:nvPr/>
          </p:nvCxnSpPr>
          <p:spPr>
            <a:xfrm>
              <a:off x="5851525" y="3806825"/>
              <a:ext cx="50419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20" name="Shape 520"/>
            <p:cNvSpPr/>
            <p:nvPr/>
          </p:nvSpPr>
          <p:spPr>
            <a:xfrm rot="-5400000">
              <a:off x="5141118" y="5450681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5872938" y="5688800"/>
              <a:ext cx="604043" cy="73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 rot="-10620000">
              <a:off x="6459537" y="6346825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Shape 523"/>
            <p:cNvCxnSpPr/>
            <p:nvPr/>
          </p:nvCxnSpPr>
          <p:spPr>
            <a:xfrm>
              <a:off x="6650037" y="6453187"/>
              <a:ext cx="1033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4" name="Shape 524"/>
            <p:cNvCxnSpPr/>
            <p:nvPr/>
          </p:nvCxnSpPr>
          <p:spPr>
            <a:xfrm flipH="1" rot="10800000">
              <a:off x="6477000" y="5670550"/>
              <a:ext cx="731837" cy="190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5" name="Shape 525"/>
            <p:cNvCxnSpPr/>
            <p:nvPr/>
          </p:nvCxnSpPr>
          <p:spPr>
            <a:xfrm rot="10800000">
              <a:off x="7208837" y="3806825"/>
              <a:ext cx="0" cy="18637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26" name="Shape 526"/>
            <p:cNvCxnSpPr/>
            <p:nvPr/>
          </p:nvCxnSpPr>
          <p:spPr>
            <a:xfrm flipH="1" rot="10800000">
              <a:off x="7666037" y="4627562"/>
              <a:ext cx="1587" cy="1825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27" name="Shape 527"/>
            <p:cNvSpPr/>
            <p:nvPr/>
          </p:nvSpPr>
          <p:spPr>
            <a:xfrm>
              <a:off x="5851525" y="4543425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7599362" y="4595812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 rot="-5400000">
              <a:off x="17160081" y="3588543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 txBox="1"/>
            <p:nvPr/>
          </p:nvSpPr>
          <p:spPr>
            <a:xfrm>
              <a:off x="17891913" y="3826650"/>
              <a:ext cx="604043" cy="73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 rot="10800000">
              <a:off x="16451262" y="3706812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2" name="Shape 532"/>
            <p:cNvCxnSpPr/>
            <p:nvPr/>
          </p:nvCxnSpPr>
          <p:spPr>
            <a:xfrm flipH="1">
              <a:off x="12599986" y="4595812"/>
              <a:ext cx="5053012" cy="3175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3" name="Shape 533"/>
            <p:cNvCxnSpPr/>
            <p:nvPr/>
          </p:nvCxnSpPr>
          <p:spPr>
            <a:xfrm rot="10800000">
              <a:off x="12599987" y="3762375"/>
              <a:ext cx="5337175" cy="3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34" name="Shape 534"/>
            <p:cNvSpPr/>
            <p:nvPr/>
          </p:nvSpPr>
          <p:spPr>
            <a:xfrm rot="5400000">
              <a:off x="17198182" y="5296693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 txBox="1"/>
            <p:nvPr/>
          </p:nvSpPr>
          <p:spPr>
            <a:xfrm rot="10800000">
              <a:off x="17325969" y="5534800"/>
              <a:ext cx="604043" cy="731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17098963" y="6226175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7" name="Shape 537"/>
            <p:cNvCxnSpPr/>
            <p:nvPr/>
          </p:nvCxnSpPr>
          <p:spPr>
            <a:xfrm rot="10800000">
              <a:off x="16084550" y="6346825"/>
              <a:ext cx="10334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8" name="Shape 538"/>
            <p:cNvCxnSpPr/>
            <p:nvPr/>
          </p:nvCxnSpPr>
          <p:spPr>
            <a:xfrm rot="10800000">
              <a:off x="16486186" y="5507037"/>
              <a:ext cx="839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39" name="Shape 539"/>
            <p:cNvCxnSpPr/>
            <p:nvPr/>
          </p:nvCxnSpPr>
          <p:spPr>
            <a:xfrm>
              <a:off x="16087725" y="4627562"/>
              <a:ext cx="0" cy="1719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40" name="Shape 540"/>
            <p:cNvCxnSpPr/>
            <p:nvPr/>
          </p:nvCxnSpPr>
          <p:spPr>
            <a:xfrm flipH="1">
              <a:off x="16508411" y="3806825"/>
              <a:ext cx="1587" cy="170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41" name="Shape 541"/>
            <p:cNvSpPr/>
            <p:nvPr/>
          </p:nvSpPr>
          <p:spPr>
            <a:xfrm rot="10800000">
              <a:off x="17653000" y="4465637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 rot="10800000">
              <a:off x="16030575" y="4562475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 txBox="1"/>
            <p:nvPr/>
          </p:nvSpPr>
          <p:spPr>
            <a:xfrm rot="10800000">
              <a:off x="8404225" y="7353300"/>
              <a:ext cx="3582987" cy="25955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 rot="10800000">
              <a:off x="10371137" y="8589962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 rot="5400000">
              <a:off x="8780462" y="7569200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 txBox="1"/>
            <p:nvPr/>
          </p:nvSpPr>
          <p:spPr>
            <a:xfrm rot="10800000">
              <a:off x="8797189" y="7585939"/>
              <a:ext cx="80822" cy="8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8515350" y="8550275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 rot="-5160000">
              <a:off x="11349037" y="8361362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 txBox="1"/>
            <p:nvPr/>
          </p:nvSpPr>
          <p:spPr>
            <a:xfrm rot="240000">
              <a:off x="11382270" y="8394595"/>
              <a:ext cx="160522" cy="160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0" name="Shape 550"/>
            <p:cNvCxnSpPr/>
            <p:nvPr/>
          </p:nvCxnSpPr>
          <p:spPr>
            <a:xfrm flipH="1">
              <a:off x="11449050" y="8070850"/>
              <a:ext cx="1587" cy="290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1" name="Shape 551"/>
            <p:cNvCxnSpPr/>
            <p:nvPr/>
          </p:nvCxnSpPr>
          <p:spPr>
            <a:xfrm>
              <a:off x="9639300" y="8070850"/>
              <a:ext cx="18113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2" name="Shape 552"/>
            <p:cNvCxnSpPr/>
            <p:nvPr/>
          </p:nvCxnSpPr>
          <p:spPr>
            <a:xfrm flipH="1" rot="10800000">
              <a:off x="9639300" y="4652962"/>
              <a:ext cx="1587" cy="4321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3" name="Shape 553"/>
            <p:cNvCxnSpPr/>
            <p:nvPr/>
          </p:nvCxnSpPr>
          <p:spPr>
            <a:xfrm flipH="1" rot="10800000">
              <a:off x="8837612" y="7626350"/>
              <a:ext cx="1952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54" name="Shape 554"/>
            <p:cNvSpPr/>
            <p:nvPr/>
          </p:nvSpPr>
          <p:spPr>
            <a:xfrm rot="5400000">
              <a:off x="9544050" y="8974137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 txBox="1"/>
            <p:nvPr/>
          </p:nvSpPr>
          <p:spPr>
            <a:xfrm rot="10800000">
              <a:off x="9577295" y="9007370"/>
              <a:ext cx="160522" cy="160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 rot="5400000">
              <a:off x="9582150" y="8013700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 txBox="1"/>
            <p:nvPr/>
          </p:nvSpPr>
          <p:spPr>
            <a:xfrm rot="10800000">
              <a:off x="9598889" y="8030439"/>
              <a:ext cx="80822" cy="8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8" name="Shape 558"/>
            <p:cNvCxnSpPr/>
            <p:nvPr/>
          </p:nvCxnSpPr>
          <p:spPr>
            <a:xfrm flipH="1" rot="10800000">
              <a:off x="8837612" y="3773487"/>
              <a:ext cx="1587" cy="54260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59" name="Shape 559"/>
            <p:cNvCxnSpPr/>
            <p:nvPr/>
          </p:nvCxnSpPr>
          <p:spPr>
            <a:xfrm flipH="1" rot="10800000">
              <a:off x="10790237" y="7626350"/>
              <a:ext cx="1587" cy="963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60" name="Shape 560"/>
            <p:cNvSpPr txBox="1"/>
            <p:nvPr/>
          </p:nvSpPr>
          <p:spPr>
            <a:xfrm rot="10800000">
              <a:off x="13130213" y="7354887"/>
              <a:ext cx="3582987" cy="25955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 rot="10800000">
              <a:off x="15097125" y="8591550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 rot="5400000">
              <a:off x="13506450" y="757078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 txBox="1"/>
            <p:nvPr/>
          </p:nvSpPr>
          <p:spPr>
            <a:xfrm rot="10800000">
              <a:off x="13523189" y="7587514"/>
              <a:ext cx="80822" cy="8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3241338" y="8551862"/>
              <a:ext cx="1463675" cy="1208087"/>
            </a:xfrm>
            <a:prstGeom prst="triangle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 rot="-5160000">
              <a:off x="16075026" y="8362950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 txBox="1"/>
            <p:nvPr/>
          </p:nvSpPr>
          <p:spPr>
            <a:xfrm rot="240000">
              <a:off x="16108270" y="8396195"/>
              <a:ext cx="160522" cy="160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7" name="Shape 567"/>
            <p:cNvCxnSpPr/>
            <p:nvPr/>
          </p:nvCxnSpPr>
          <p:spPr>
            <a:xfrm flipH="1">
              <a:off x="16175036" y="8072437"/>
              <a:ext cx="1587" cy="2905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8" name="Shape 568"/>
            <p:cNvCxnSpPr/>
            <p:nvPr/>
          </p:nvCxnSpPr>
          <p:spPr>
            <a:xfrm>
              <a:off x="14365288" y="8072437"/>
              <a:ext cx="1811337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69" name="Shape 569"/>
            <p:cNvCxnSpPr/>
            <p:nvPr/>
          </p:nvCxnSpPr>
          <p:spPr>
            <a:xfrm flipH="1" rot="10800000">
              <a:off x="14365288" y="4654550"/>
              <a:ext cx="1587" cy="43211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0" name="Shape 570"/>
            <p:cNvCxnSpPr/>
            <p:nvPr/>
          </p:nvCxnSpPr>
          <p:spPr>
            <a:xfrm flipH="1" rot="10800000">
              <a:off x="13563600" y="7627937"/>
              <a:ext cx="19526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1" name="Shape 571"/>
            <p:cNvSpPr/>
            <p:nvPr/>
          </p:nvSpPr>
          <p:spPr>
            <a:xfrm rot="5400000">
              <a:off x="14270036" y="8975725"/>
              <a:ext cx="227012" cy="227012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 txBox="1"/>
            <p:nvPr/>
          </p:nvSpPr>
          <p:spPr>
            <a:xfrm rot="10800000">
              <a:off x="14303270" y="9008970"/>
              <a:ext cx="160522" cy="160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 rot="5400000">
              <a:off x="14308137" y="801528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 txBox="1"/>
            <p:nvPr/>
          </p:nvSpPr>
          <p:spPr>
            <a:xfrm rot="10800000">
              <a:off x="14324864" y="8032014"/>
              <a:ext cx="80822" cy="8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5" name="Shape 575"/>
            <p:cNvCxnSpPr/>
            <p:nvPr/>
          </p:nvCxnSpPr>
          <p:spPr>
            <a:xfrm flipH="1" rot="10800000">
              <a:off x="13563600" y="3775075"/>
              <a:ext cx="1587" cy="54260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76" name="Shape 576"/>
            <p:cNvCxnSpPr/>
            <p:nvPr/>
          </p:nvCxnSpPr>
          <p:spPr>
            <a:xfrm flipH="1" rot="10800000">
              <a:off x="15516225" y="7627937"/>
              <a:ext cx="1587" cy="9636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77" name="Shape 577"/>
            <p:cNvSpPr/>
            <p:nvPr/>
          </p:nvSpPr>
          <p:spPr>
            <a:xfrm rot="10800000">
              <a:off x="13506450" y="3717925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10800000">
              <a:off x="14306550" y="4562475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8780462" y="3763962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9580562" y="457993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11191875" y="3584575"/>
              <a:ext cx="384175" cy="1339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7768" y="3412"/>
                    <a:pt x="55537" y="6966"/>
                    <a:pt x="49090" y="17061"/>
                  </a:cubicBezTo>
                  <a:cubicBezTo>
                    <a:pt x="42644" y="27156"/>
                    <a:pt x="88264" y="43364"/>
                    <a:pt x="80330" y="60568"/>
                  </a:cubicBezTo>
                  <a:cubicBezTo>
                    <a:pt x="72396" y="77772"/>
                    <a:pt x="13388" y="11004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11572875" y="3602037"/>
              <a:ext cx="384175" cy="1339850"/>
            </a:xfrm>
            <a:custGeom>
              <a:pathLst>
                <a:path extrusionOk="0" h="120000" w="120000">
                  <a:moveTo>
                    <a:pt x="120000" y="0"/>
                  </a:moveTo>
                  <a:cubicBezTo>
                    <a:pt x="87768" y="3412"/>
                    <a:pt x="55537" y="6966"/>
                    <a:pt x="49090" y="17061"/>
                  </a:cubicBezTo>
                  <a:cubicBezTo>
                    <a:pt x="42644" y="27156"/>
                    <a:pt x="88264" y="43364"/>
                    <a:pt x="80330" y="60568"/>
                  </a:cubicBezTo>
                  <a:cubicBezTo>
                    <a:pt x="72396" y="77772"/>
                    <a:pt x="13388" y="110047"/>
                    <a:pt x="0" y="12000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3" name="Shape 583"/>
            <p:cNvCxnSpPr/>
            <p:nvPr/>
          </p:nvCxnSpPr>
          <p:spPr>
            <a:xfrm>
              <a:off x="8242300" y="3763962"/>
              <a:ext cx="0" cy="873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84" name="Shape 584"/>
            <p:cNvSpPr txBox="1"/>
            <p:nvPr/>
          </p:nvSpPr>
          <p:spPr>
            <a:xfrm>
              <a:off x="8128000" y="3986212"/>
              <a:ext cx="227012" cy="4794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8183562" y="3744912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8175625" y="4595812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7" name="Shape 587"/>
            <p:cNvCxnSpPr/>
            <p:nvPr/>
          </p:nvCxnSpPr>
          <p:spPr>
            <a:xfrm>
              <a:off x="15486063" y="3729037"/>
              <a:ext cx="0" cy="8731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88" name="Shape 588"/>
            <p:cNvSpPr txBox="1"/>
            <p:nvPr/>
          </p:nvSpPr>
          <p:spPr>
            <a:xfrm>
              <a:off x="15371763" y="3951287"/>
              <a:ext cx="227012" cy="4794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15427325" y="370998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15419388" y="4560887"/>
              <a:ext cx="114300" cy="1143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5935662" y="7000875"/>
              <a:ext cx="1949450" cy="70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Възел 1</a:t>
              </a:r>
            </a:p>
          </p:txBody>
        </p:sp>
        <p:sp>
          <p:nvSpPr>
            <p:cNvPr id="592" name="Shape 592"/>
            <p:cNvSpPr txBox="1"/>
            <p:nvPr/>
          </p:nvSpPr>
          <p:spPr>
            <a:xfrm>
              <a:off x="10037762" y="10059987"/>
              <a:ext cx="1949450" cy="70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Възел 2</a:t>
              </a:r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14763750" y="10059987"/>
              <a:ext cx="1949450" cy="70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Възел N-  1</a:t>
              </a:r>
            </a:p>
          </p:txBody>
        </p:sp>
        <p:sp>
          <p:nvSpPr>
            <p:cNvPr id="594" name="Shape 594"/>
            <p:cNvSpPr txBox="1"/>
            <p:nvPr/>
          </p:nvSpPr>
          <p:spPr>
            <a:xfrm>
              <a:off x="16898938" y="7000875"/>
              <a:ext cx="1763712" cy="70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Възел N</a:t>
              </a:r>
            </a:p>
          </p:txBody>
        </p:sp>
      </p:grpSp>
      <p:sp>
        <p:nvSpPr>
          <p:cNvPr id="595" name="Shape 59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6" name="Shape 59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t/>
            </a:r>
            <a:endParaRPr b="0" i="0" sz="480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4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КРАЙ НА ЛЕКЦИЯТА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4" name="Shape 60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subTitle"/>
          </p:nvPr>
        </p:nvSpPr>
        <p:spPr>
          <a:xfrm>
            <a:off x="3124200" y="762000"/>
            <a:ext cx="5638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Обмен на данни – начини;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Паралелен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вътрешен в МПС, (магистрален), в ЕМК – през I/O портове;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Сериен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между различни устройства по 1 до 4 кабелни линии /ниска цена/, бит по бит, различна скорост на предаване,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Предаване (Transmitting, шина TxD),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 Приемане (Receiving, шина RxD)</a:t>
            </a:r>
          </a:p>
          <a:p>
            <a:pPr indent="0" lvl="0" marL="0" marR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Видове сериен обмен на данни</a:t>
            </a: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симплекс връзка (simplex): 1 линия, еднопосочен обмен: 1 предавател, 1 или повече приемника;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полу-дуплекс (half-duplex): 1 линия, двупосочен обмен, разместено във времето;</a:t>
            </a:r>
          </a:p>
          <a:p>
            <a:pPr indent="0" lvl="0" marL="0" marR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дуплекс (duplex, full-duplex): 2 линии, двупосочен обмен, едновременно във времето.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304800" y="762000"/>
            <a:ext cx="2562225" cy="5473700"/>
            <a:chOff x="2459037" y="3127375"/>
            <a:chExt cx="4899025" cy="13603287"/>
          </a:xfrm>
        </p:grpSpPr>
        <p:sp>
          <p:nvSpPr>
            <p:cNvPr id="139" name="Shape 139"/>
            <p:cNvSpPr txBox="1"/>
            <p:nvPr/>
          </p:nvSpPr>
          <p:spPr>
            <a:xfrm>
              <a:off x="2459037" y="3127375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TxD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5467350" y="3127375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RxD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459037" y="7780337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TxD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RxD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5467350" y="7780337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RxD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TxD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cxnSp>
          <p:nvCxnSpPr>
            <p:cNvPr id="143" name="Shape 143"/>
            <p:cNvCxnSpPr/>
            <p:nvPr/>
          </p:nvCxnSpPr>
          <p:spPr>
            <a:xfrm>
              <a:off x="4279900" y="4279900"/>
              <a:ext cx="1187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44" name="Shape 144"/>
            <p:cNvSpPr txBox="1"/>
            <p:nvPr/>
          </p:nvSpPr>
          <p:spPr>
            <a:xfrm>
              <a:off x="2459037" y="6721475"/>
              <a:ext cx="4829175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Симплекс</a:t>
              </a:r>
              <a:r>
                <a:rPr b="0" i="1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връзка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2493962" y="11403012"/>
              <a:ext cx="4829175" cy="66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Полу-дуплекс</a:t>
              </a:r>
              <a:r>
                <a:rPr b="0" i="1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връзка</a:t>
              </a:r>
            </a:p>
          </p:txBody>
        </p:sp>
        <p:cxnSp>
          <p:nvCxnSpPr>
            <p:cNvPr id="146" name="Shape 146"/>
            <p:cNvCxnSpPr/>
            <p:nvPr/>
          </p:nvCxnSpPr>
          <p:spPr>
            <a:xfrm>
              <a:off x="4279900" y="8310562"/>
              <a:ext cx="1187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7" name="Shape 147"/>
            <p:cNvCxnSpPr/>
            <p:nvPr/>
          </p:nvCxnSpPr>
          <p:spPr>
            <a:xfrm flipH="1">
              <a:off x="4279900" y="8813800"/>
              <a:ext cx="118745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48" name="Shape 148"/>
            <p:cNvCxnSpPr/>
            <p:nvPr/>
          </p:nvCxnSpPr>
          <p:spPr>
            <a:xfrm>
              <a:off x="4279900" y="9626600"/>
              <a:ext cx="1187450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149" name="Shape 149"/>
            <p:cNvSpPr txBox="1"/>
            <p:nvPr/>
          </p:nvSpPr>
          <p:spPr>
            <a:xfrm>
              <a:off x="2493962" y="12446000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TxD</a:t>
              </a: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1</a:t>
              </a: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RxD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5502275" y="12446000"/>
              <a:ext cx="1820862" cy="35655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RxD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У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TxD</a:t>
              </a: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2528887" y="16068675"/>
              <a:ext cx="4829175" cy="661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Дуплекс</a:t>
              </a:r>
              <a:r>
                <a:rPr b="0" i="1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връзка</a:t>
              </a:r>
            </a:p>
          </p:txBody>
        </p:sp>
        <p:cxnSp>
          <p:nvCxnSpPr>
            <p:cNvPr id="152" name="Shape 152"/>
            <p:cNvCxnSpPr/>
            <p:nvPr/>
          </p:nvCxnSpPr>
          <p:spPr>
            <a:xfrm>
              <a:off x="4314825" y="12976225"/>
              <a:ext cx="11874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3" name="Shape 153"/>
            <p:cNvCxnSpPr/>
            <p:nvPr/>
          </p:nvCxnSpPr>
          <p:spPr>
            <a:xfrm>
              <a:off x="4314825" y="14154150"/>
              <a:ext cx="1187450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54" name="Shape 154"/>
            <p:cNvCxnSpPr/>
            <p:nvPr/>
          </p:nvCxnSpPr>
          <p:spPr>
            <a:xfrm rot="10800000">
              <a:off x="4314825" y="15471775"/>
              <a:ext cx="115252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</p:grpSp>
      <p:sp>
        <p:nvSpPr>
          <p:cNvPr id="155" name="Shape 155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6" name="Shape 156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Сериен интерфейс – особености, предимства: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предаване на данните бит по бит (1 бит на такт);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за разлика от паралелния интерфейс, напр. IEEE488 (до 20м връзка), може да комуникира на големи разстояния (до 1200м);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изисква минимален брой линии: за предаване, за приемане и маса;</a:t>
            </a: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	- възможност за софтуерно дефиниране формата на предаване на данните, прекъсванията и др.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Формат на данните при асинхронен сериен обмен:</a:t>
            </a:r>
          </a:p>
          <a:p>
            <a:pPr indent="0" lvl="0" marL="0" marR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  <a:p>
            <a:pPr indent="0" lvl="0" marL="0" marR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Варианти: 1(2) стоп-бита, и 0(1) бит за проверка по четност.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858837" y="3733800"/>
            <a:ext cx="5902326" cy="533400"/>
            <a:chOff x="2528887" y="18996025"/>
            <a:chExt cx="9088438" cy="1127125"/>
          </a:xfrm>
        </p:grpSpPr>
        <p:sp>
          <p:nvSpPr>
            <p:cNvPr id="164" name="Shape 164"/>
            <p:cNvSpPr txBox="1"/>
            <p:nvPr/>
          </p:nvSpPr>
          <p:spPr>
            <a:xfrm>
              <a:off x="4730750" y="18996025"/>
              <a:ext cx="4710112" cy="112712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Данни (5-8 бита)</a:t>
              </a: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3606800" y="18996025"/>
              <a:ext cx="1123950" cy="1127125"/>
            </a:xfrm>
            <a:prstGeom prst="rect">
              <a:avLst/>
            </a:prstGeom>
            <a:solidFill>
              <a:srgbClr val="EEECE1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Старт-бит (0)</a:t>
              </a: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9440862" y="18996025"/>
              <a:ext cx="1123950" cy="1127125"/>
            </a:xfrm>
            <a:prstGeom prst="rect">
              <a:avLst/>
            </a:prstGeom>
            <a:solidFill>
              <a:srgbClr val="EEECE1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Стоп-бит (1)</a:t>
              </a:r>
            </a:p>
          </p:txBody>
        </p:sp>
        <p:cxnSp>
          <p:nvCxnSpPr>
            <p:cNvPr id="167" name="Shape 167"/>
            <p:cNvCxnSpPr/>
            <p:nvPr/>
          </p:nvCxnSpPr>
          <p:spPr>
            <a:xfrm>
              <a:off x="2528887" y="18996025"/>
              <a:ext cx="2028825" cy="1127125"/>
            </a:xfrm>
            <a:prstGeom prst="bentConnector3">
              <a:avLst>
                <a:gd fmla="val 50000" name="adj1"/>
              </a:avLst>
            </a:prstGeom>
            <a:noFill/>
            <a:ln cap="flat" cmpd="sng" w="222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9588500" y="18996025"/>
              <a:ext cx="2028825" cy="1127125"/>
            </a:xfrm>
            <a:prstGeom prst="bentConnector3">
              <a:avLst>
                <a:gd fmla="val 50000" name="adj1"/>
              </a:avLst>
            </a:prstGeom>
            <a:noFill/>
            <a:ln cap="flat" cmpd="sng" w="222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69" name="Shape 169"/>
          <p:cNvGrpSpPr/>
          <p:nvPr/>
        </p:nvGrpSpPr>
        <p:grpSpPr>
          <a:xfrm>
            <a:off x="436562" y="5145086"/>
            <a:ext cx="8077200" cy="838200"/>
            <a:chOff x="1773237" y="20816887"/>
            <a:chExt cx="15921038" cy="1044575"/>
          </a:xfrm>
        </p:grpSpPr>
        <p:grpSp>
          <p:nvGrpSpPr>
            <p:cNvPr id="170" name="Shape 170"/>
            <p:cNvGrpSpPr/>
            <p:nvPr/>
          </p:nvGrpSpPr>
          <p:grpSpPr>
            <a:xfrm>
              <a:off x="3052762" y="20816887"/>
              <a:ext cx="7059613" cy="950912"/>
              <a:chOff x="2528887" y="18996025"/>
              <a:chExt cx="9088438" cy="1127125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4730750" y="18996025"/>
                <a:ext cx="4710112" cy="1127125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t/>
                </a:r>
                <a:endParaRPr b="0" i="0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6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Данни (5-8 бита)</a:t>
                </a:r>
              </a:p>
            </p:txBody>
          </p:sp>
          <p:sp>
            <p:nvSpPr>
              <p:cNvPr id="172" name="Shape 172"/>
              <p:cNvSpPr txBox="1"/>
              <p:nvPr/>
            </p:nvSpPr>
            <p:spPr>
              <a:xfrm>
                <a:off x="3606800" y="18996025"/>
                <a:ext cx="1387475" cy="1127125"/>
              </a:xfrm>
              <a:prstGeom prst="rect">
                <a:avLst/>
              </a:prstGeom>
              <a:solidFill>
                <a:srgbClr val="EEECE1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t" bIns="45700" lIns="0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4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Старт-бит (0)</a:t>
                </a:r>
              </a:p>
            </p:txBody>
          </p:sp>
          <p:sp>
            <p:nvSpPr>
              <p:cNvPr id="173" name="Shape 173"/>
              <p:cNvSpPr txBox="1"/>
              <p:nvPr/>
            </p:nvSpPr>
            <p:spPr>
              <a:xfrm>
                <a:off x="9440862" y="18996025"/>
                <a:ext cx="1123950" cy="1127125"/>
              </a:xfrm>
              <a:prstGeom prst="rect">
                <a:avLst/>
              </a:prstGeom>
              <a:solidFill>
                <a:srgbClr val="EEECE1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t" bIns="45700" lIns="0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Rambla"/>
                  <a:buNone/>
                </a:pPr>
                <a:r>
                  <a:rPr b="0" i="0" lang="en-US" sz="1400" u="none">
                    <a:solidFill>
                      <a:schemeClr val="dk1"/>
                    </a:solidFill>
                    <a:latin typeface="Rambla"/>
                    <a:ea typeface="Rambla"/>
                    <a:cs typeface="Rambla"/>
                    <a:sym typeface="Rambla"/>
                  </a:rPr>
                  <a:t>Стоп-бит (1)</a:t>
                </a:r>
              </a:p>
            </p:txBody>
          </p:sp>
          <p:cxnSp>
            <p:nvCxnSpPr>
              <p:cNvPr id="174" name="Shape 174"/>
              <p:cNvCxnSpPr/>
              <p:nvPr/>
            </p:nvCxnSpPr>
            <p:spPr>
              <a:xfrm>
                <a:off x="2528887" y="18996025"/>
                <a:ext cx="2028825" cy="1127125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222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5" name="Shape 175"/>
              <p:cNvCxnSpPr/>
              <p:nvPr/>
            </p:nvCxnSpPr>
            <p:spPr>
              <a:xfrm>
                <a:off x="9588500" y="18996025"/>
                <a:ext cx="2028825" cy="1127125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222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176" name="Shape 176"/>
            <p:cNvSpPr txBox="1"/>
            <p:nvPr/>
          </p:nvSpPr>
          <p:spPr>
            <a:xfrm>
              <a:off x="1773237" y="20934363"/>
              <a:ext cx="1828800" cy="9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Свободна линия</a:t>
              </a: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11058525" y="20816888"/>
              <a:ext cx="3659187" cy="9509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Данни (5-8 бита)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10185400" y="20816888"/>
              <a:ext cx="1241425" cy="950912"/>
            </a:xfrm>
            <a:prstGeom prst="rect">
              <a:avLst/>
            </a:prstGeom>
            <a:solidFill>
              <a:srgbClr val="EEECE1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Старт-бит (0)</a:t>
              </a: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14717713" y="20816888"/>
              <a:ext cx="873125" cy="950912"/>
            </a:xfrm>
            <a:prstGeom prst="rect">
              <a:avLst/>
            </a:prstGeom>
            <a:solidFill>
              <a:srgbClr val="EEECE1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0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Стоп-бит (1)</a:t>
              </a:r>
            </a:p>
          </p:txBody>
        </p:sp>
        <p:cxnSp>
          <p:nvCxnSpPr>
            <p:cNvPr id="180" name="Shape 180"/>
            <p:cNvCxnSpPr/>
            <p:nvPr/>
          </p:nvCxnSpPr>
          <p:spPr>
            <a:xfrm>
              <a:off x="9348787" y="20816888"/>
              <a:ext cx="1576387" cy="950912"/>
            </a:xfrm>
            <a:prstGeom prst="bentConnector3">
              <a:avLst>
                <a:gd fmla="val 50000" name="adj1"/>
              </a:avLst>
            </a:prstGeom>
            <a:noFill/>
            <a:ln cap="flat" cmpd="sng" w="222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14832013" y="20816888"/>
              <a:ext cx="1576387" cy="0"/>
            </a:xfrm>
            <a:prstGeom prst="straightConnector1">
              <a:avLst/>
            </a:prstGeom>
            <a:noFill/>
            <a:ln cap="flat" cmpd="sng" w="222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82" name="Shape 182"/>
            <p:cNvSpPr txBox="1"/>
            <p:nvPr/>
          </p:nvSpPr>
          <p:spPr>
            <a:xfrm>
              <a:off x="15865475" y="20934363"/>
              <a:ext cx="1828800" cy="9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4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Свободна линия</a:t>
              </a:r>
            </a:p>
          </p:txBody>
        </p:sp>
      </p:grpSp>
      <p:sp>
        <p:nvSpPr>
          <p:cNvPr id="183" name="Shape 183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4" name="Shape 184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subTitle"/>
          </p:nvPr>
        </p:nvSpPr>
        <p:spPr>
          <a:xfrm>
            <a:off x="3429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ПРЕОБРАЗУВАНЕ ФОРМАТА НА ДАННИТЕ ПРИ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ОБМЕН ПО СЕРИЕН ИНТЕРФЕЙС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1" name="Shape 191"/>
          <p:cNvGrpSpPr/>
          <p:nvPr/>
        </p:nvGrpSpPr>
        <p:grpSpPr>
          <a:xfrm>
            <a:off x="1638300" y="2085975"/>
            <a:ext cx="5867400" cy="3886201"/>
            <a:chOff x="8535987" y="8929687"/>
            <a:chExt cx="9858375" cy="8135938"/>
          </a:xfrm>
        </p:grpSpPr>
        <p:sp>
          <p:nvSpPr>
            <p:cNvPr id="192" name="Shape 192"/>
            <p:cNvSpPr txBox="1"/>
            <p:nvPr/>
          </p:nvSpPr>
          <p:spPr>
            <a:xfrm>
              <a:off x="8667750" y="11383962"/>
              <a:ext cx="4151312" cy="14557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Преместващ регистър</a:t>
              </a: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4147800" y="11345862"/>
              <a:ext cx="4151312" cy="145573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Преместващ регистър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8535987" y="9645650"/>
              <a:ext cx="9701212" cy="449262"/>
            </a:xfrm>
            <a:prstGeom prst="leftRightArrow">
              <a:avLst>
                <a:gd fmla="val 901" name="adj1"/>
                <a:gd fmla="val 3402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0566400" y="10094912"/>
              <a:ext cx="530225" cy="1231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5836900" y="10075862"/>
              <a:ext cx="508000" cy="12319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7" name="Shape 197"/>
            <p:cNvCxnSpPr/>
            <p:nvPr/>
          </p:nvCxnSpPr>
          <p:spPr>
            <a:xfrm flipH="1" rot="10800000">
              <a:off x="12363450" y="12214225"/>
              <a:ext cx="749300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13876338" y="12214225"/>
              <a:ext cx="62547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13112750" y="12215812"/>
              <a:ext cx="0" cy="148113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0" name="Shape 200"/>
            <p:cNvCxnSpPr/>
            <p:nvPr/>
          </p:nvCxnSpPr>
          <p:spPr>
            <a:xfrm>
              <a:off x="13876338" y="12214225"/>
              <a:ext cx="0" cy="148113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01" name="Shape 201"/>
            <p:cNvSpPr txBox="1"/>
            <p:nvPr/>
          </p:nvSpPr>
          <p:spPr>
            <a:xfrm>
              <a:off x="8667750" y="14381163"/>
              <a:ext cx="4370387" cy="1255712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Буферен регистър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14023975" y="14381163"/>
              <a:ext cx="4370387" cy="1255712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Буферен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регистър</a:t>
              </a:r>
            </a:p>
          </p:txBody>
        </p:sp>
        <p:cxnSp>
          <p:nvCxnSpPr>
            <p:cNvPr id="203" name="Shape 203"/>
            <p:cNvCxnSpPr/>
            <p:nvPr/>
          </p:nvCxnSpPr>
          <p:spPr>
            <a:xfrm flipH="1">
              <a:off x="13876338" y="13693775"/>
              <a:ext cx="2378075" cy="158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4" name="Shape 204"/>
            <p:cNvCxnSpPr/>
            <p:nvPr/>
          </p:nvCxnSpPr>
          <p:spPr>
            <a:xfrm flipH="1">
              <a:off x="10734675" y="13696950"/>
              <a:ext cx="2378075" cy="1587"/>
            </a:xfrm>
            <a:prstGeom prst="straightConnector1">
              <a:avLst/>
            </a:prstGeom>
            <a:noFill/>
            <a:ln cap="flat" cmpd="sng" w="1587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10734675" y="13693775"/>
              <a:ext cx="0" cy="6873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6" name="Shape 206"/>
            <p:cNvCxnSpPr/>
            <p:nvPr/>
          </p:nvCxnSpPr>
          <p:spPr>
            <a:xfrm flipH="1" rot="10800000">
              <a:off x="16254413" y="13698537"/>
              <a:ext cx="1587" cy="682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7" name="Shape 207"/>
            <p:cNvCxnSpPr/>
            <p:nvPr/>
          </p:nvCxnSpPr>
          <p:spPr>
            <a:xfrm flipH="1" rot="10800000">
              <a:off x="16243300" y="15636875"/>
              <a:ext cx="1587" cy="682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08" name="Shape 208"/>
            <p:cNvCxnSpPr/>
            <p:nvPr/>
          </p:nvCxnSpPr>
          <p:spPr>
            <a:xfrm>
              <a:off x="10712450" y="15632113"/>
              <a:ext cx="0" cy="6873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09" name="Shape 209"/>
            <p:cNvSpPr txBox="1"/>
            <p:nvPr/>
          </p:nvSpPr>
          <p:spPr>
            <a:xfrm>
              <a:off x="8886825" y="16294100"/>
              <a:ext cx="9507537" cy="771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TxD предавател 	       	RxD приемник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8667750" y="8929687"/>
              <a:ext cx="9507537" cy="639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Магистрала данни D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16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</p:grpSp>
      <p:sp>
        <p:nvSpPr>
          <p:cNvPr id="211" name="Shape 211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2" name="Shape 212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subTitle"/>
          </p:nvPr>
        </p:nvSpPr>
        <p:spPr>
          <a:xfrm>
            <a:off x="304800" y="381000"/>
            <a:ext cx="8458200" cy="5522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КОДИРАНЕ НА ДАННИТЕ ПО СЕРИЕН ИНТЕРФЕЙС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осигурява достоверност при обмена;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реализация на максимално висока честота;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различни методи на обмен.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0" name="Shape 220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188912" y="2297112"/>
            <a:ext cx="8915399" cy="3962400"/>
            <a:chOff x="3232150" y="1957387"/>
            <a:chExt cx="11609387" cy="8205787"/>
          </a:xfrm>
        </p:grpSpPr>
        <p:sp>
          <p:nvSpPr>
            <p:cNvPr id="222" name="Shape 222"/>
            <p:cNvSpPr txBox="1"/>
            <p:nvPr/>
          </p:nvSpPr>
          <p:spPr>
            <a:xfrm>
              <a:off x="4211637" y="3617912"/>
              <a:ext cx="9436100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Кодиране NRZ – “0” – ниско ниво, ”1” – високо ниво</a:t>
              </a: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602037" y="6465887"/>
              <a:ext cx="10991850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Кодиране Манчестър – ”0”-спадащ фронт, ”1”-нарастващ фронт</a:t>
              </a: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3232150" y="9428162"/>
              <a:ext cx="11609387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Кодиране NRZI –  идваща ”0”- без промяна, ”1”- промяна на нивото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7502525" y="1979612"/>
              <a:ext cx="6323012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0       1      1       0      0      1    </a:t>
              </a:r>
              <a:r>
                <a:rPr b="0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  свободна линия</a:t>
              </a:r>
            </a:p>
          </p:txBody>
        </p:sp>
        <p:cxnSp>
          <p:nvCxnSpPr>
            <p:cNvPr id="226" name="Shape 226"/>
            <p:cNvCxnSpPr/>
            <p:nvPr/>
          </p:nvCxnSpPr>
          <p:spPr>
            <a:xfrm>
              <a:off x="8888412" y="2616200"/>
              <a:ext cx="804862" cy="566737"/>
            </a:xfrm>
            <a:prstGeom prst="bentConnector3">
              <a:avLst>
                <a:gd fmla="val 718751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7" name="Shape 227"/>
            <p:cNvCxnSpPr/>
            <p:nvPr/>
          </p:nvCxnSpPr>
          <p:spPr>
            <a:xfrm flipH="1">
              <a:off x="10096500" y="2616200"/>
              <a:ext cx="582612" cy="566737"/>
            </a:xfrm>
            <a:prstGeom prst="bentConnector3">
              <a:avLst>
                <a:gd fmla="val -105239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8" name="Shape 228"/>
            <p:cNvCxnSpPr/>
            <p:nvPr/>
          </p:nvCxnSpPr>
          <p:spPr>
            <a:xfrm>
              <a:off x="10547350" y="2616200"/>
              <a:ext cx="1449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Shape 229"/>
            <p:cNvCxnSpPr/>
            <p:nvPr/>
          </p:nvCxnSpPr>
          <p:spPr>
            <a:xfrm flipH="1">
              <a:off x="7847012" y="2616200"/>
              <a:ext cx="582612" cy="566737"/>
            </a:xfrm>
            <a:prstGeom prst="bentConnector3">
              <a:avLst>
                <a:gd fmla="val -93572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0" name="Shape 230"/>
            <p:cNvCxnSpPr/>
            <p:nvPr/>
          </p:nvCxnSpPr>
          <p:spPr>
            <a:xfrm>
              <a:off x="8429625" y="2616200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1" name="Shape 231"/>
            <p:cNvCxnSpPr/>
            <p:nvPr/>
          </p:nvCxnSpPr>
          <p:spPr>
            <a:xfrm>
              <a:off x="9693275" y="3182937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2" name="Shape 232"/>
            <p:cNvCxnSpPr/>
            <p:nvPr/>
          </p:nvCxnSpPr>
          <p:spPr>
            <a:xfrm>
              <a:off x="7585075" y="3182937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3" name="Shape 233"/>
            <p:cNvCxnSpPr/>
            <p:nvPr/>
          </p:nvCxnSpPr>
          <p:spPr>
            <a:xfrm>
              <a:off x="8156575" y="197643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4" name="Shape 234"/>
            <p:cNvCxnSpPr/>
            <p:nvPr/>
          </p:nvCxnSpPr>
          <p:spPr>
            <a:xfrm>
              <a:off x="8689975" y="197643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5" name="Shape 235"/>
            <p:cNvCxnSpPr/>
            <p:nvPr/>
          </p:nvCxnSpPr>
          <p:spPr>
            <a:xfrm>
              <a:off x="9275762" y="1979612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6" name="Shape 236"/>
            <p:cNvCxnSpPr/>
            <p:nvPr/>
          </p:nvCxnSpPr>
          <p:spPr>
            <a:xfrm>
              <a:off x="7604125" y="195738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7" name="Shape 237"/>
            <p:cNvCxnSpPr/>
            <p:nvPr/>
          </p:nvCxnSpPr>
          <p:spPr>
            <a:xfrm>
              <a:off x="9839325" y="1979612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8" name="Shape 238"/>
            <p:cNvCxnSpPr/>
            <p:nvPr/>
          </p:nvCxnSpPr>
          <p:spPr>
            <a:xfrm>
              <a:off x="10388600" y="195738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9" name="Shape 239"/>
            <p:cNvCxnSpPr/>
            <p:nvPr/>
          </p:nvCxnSpPr>
          <p:spPr>
            <a:xfrm>
              <a:off x="10901362" y="196532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0" name="Shape 240"/>
            <p:cNvCxnSpPr/>
            <p:nvPr/>
          </p:nvCxnSpPr>
          <p:spPr>
            <a:xfrm>
              <a:off x="6400800" y="2616200"/>
              <a:ext cx="11652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41" name="Shape 241"/>
            <p:cNvSpPr txBox="1"/>
            <p:nvPr/>
          </p:nvSpPr>
          <p:spPr>
            <a:xfrm>
              <a:off x="4211637" y="1981200"/>
              <a:ext cx="3168650" cy="606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свободна линия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7666037" y="4824412"/>
              <a:ext cx="6323012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0   1      1      0       0      1      </a:t>
              </a:r>
            </a:p>
          </p:txBody>
        </p:sp>
        <p:cxnSp>
          <p:nvCxnSpPr>
            <p:cNvPr id="243" name="Shape 243"/>
            <p:cNvCxnSpPr/>
            <p:nvPr/>
          </p:nvCxnSpPr>
          <p:spPr>
            <a:xfrm>
              <a:off x="8891587" y="5468937"/>
              <a:ext cx="801687" cy="558800"/>
            </a:xfrm>
            <a:prstGeom prst="bentConnector3">
              <a:avLst>
                <a:gd fmla="val 721662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4" name="Shape 244"/>
            <p:cNvCxnSpPr/>
            <p:nvPr/>
          </p:nvCxnSpPr>
          <p:spPr>
            <a:xfrm flipH="1">
              <a:off x="10260012" y="5461000"/>
              <a:ext cx="582612" cy="566737"/>
            </a:xfrm>
            <a:prstGeom prst="bentConnector3">
              <a:avLst>
                <a:gd fmla="val -106087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5" name="Shape 245"/>
            <p:cNvCxnSpPr/>
            <p:nvPr/>
          </p:nvCxnSpPr>
          <p:spPr>
            <a:xfrm>
              <a:off x="10710862" y="5461000"/>
              <a:ext cx="14493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6" name="Shape 246"/>
            <p:cNvCxnSpPr/>
            <p:nvPr/>
          </p:nvCxnSpPr>
          <p:spPr>
            <a:xfrm flipH="1">
              <a:off x="8010525" y="5461000"/>
              <a:ext cx="582612" cy="566737"/>
            </a:xfrm>
            <a:prstGeom prst="bentConnector3">
              <a:avLst>
                <a:gd fmla="val -94420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7" name="Shape 247"/>
            <p:cNvCxnSpPr/>
            <p:nvPr/>
          </p:nvCxnSpPr>
          <p:spPr>
            <a:xfrm>
              <a:off x="8593137" y="5461000"/>
              <a:ext cx="0" cy="566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8" name="Shape 248"/>
            <p:cNvCxnSpPr/>
            <p:nvPr/>
          </p:nvCxnSpPr>
          <p:spPr>
            <a:xfrm>
              <a:off x="9856787" y="6027737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9" name="Shape 249"/>
            <p:cNvCxnSpPr/>
            <p:nvPr/>
          </p:nvCxnSpPr>
          <p:spPr>
            <a:xfrm>
              <a:off x="7748587" y="6027737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0" name="Shape 250"/>
            <p:cNvCxnSpPr/>
            <p:nvPr/>
          </p:nvCxnSpPr>
          <p:spPr>
            <a:xfrm>
              <a:off x="8320087" y="482123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1" name="Shape 251"/>
            <p:cNvCxnSpPr/>
            <p:nvPr/>
          </p:nvCxnSpPr>
          <p:spPr>
            <a:xfrm>
              <a:off x="8853487" y="482123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2" name="Shape 252"/>
            <p:cNvCxnSpPr/>
            <p:nvPr/>
          </p:nvCxnSpPr>
          <p:spPr>
            <a:xfrm>
              <a:off x="9439275" y="4824412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3" name="Shape 253"/>
            <p:cNvCxnSpPr/>
            <p:nvPr/>
          </p:nvCxnSpPr>
          <p:spPr>
            <a:xfrm>
              <a:off x="7767637" y="480218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4" name="Shape 254"/>
            <p:cNvCxnSpPr/>
            <p:nvPr/>
          </p:nvCxnSpPr>
          <p:spPr>
            <a:xfrm>
              <a:off x="10002837" y="4824412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5" name="Shape 255"/>
            <p:cNvCxnSpPr/>
            <p:nvPr/>
          </p:nvCxnSpPr>
          <p:spPr>
            <a:xfrm>
              <a:off x="10552112" y="4802187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6" name="Shape 256"/>
            <p:cNvCxnSpPr/>
            <p:nvPr/>
          </p:nvCxnSpPr>
          <p:spPr>
            <a:xfrm>
              <a:off x="11064875" y="481012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57" name="Shape 257"/>
            <p:cNvCxnSpPr/>
            <p:nvPr/>
          </p:nvCxnSpPr>
          <p:spPr>
            <a:xfrm>
              <a:off x="6564312" y="5461000"/>
              <a:ext cx="11652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58" name="Shape 258"/>
            <p:cNvSpPr txBox="1"/>
            <p:nvPr/>
          </p:nvSpPr>
          <p:spPr>
            <a:xfrm>
              <a:off x="4375150" y="4826000"/>
              <a:ext cx="3168650" cy="606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9" name="Shape 259"/>
            <p:cNvCxnSpPr/>
            <p:nvPr/>
          </p:nvCxnSpPr>
          <p:spPr>
            <a:xfrm>
              <a:off x="7597775" y="2587625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0" name="Shape 260"/>
            <p:cNvCxnSpPr/>
            <p:nvPr/>
          </p:nvCxnSpPr>
          <p:spPr>
            <a:xfrm>
              <a:off x="7767637" y="5432425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8872537" y="5468937"/>
              <a:ext cx="0" cy="566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8593137" y="6027737"/>
              <a:ext cx="307975" cy="95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9251950" y="5483225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4" name="Shape 264"/>
            <p:cNvCxnSpPr/>
            <p:nvPr/>
          </p:nvCxnSpPr>
          <p:spPr>
            <a:xfrm flipH="1" rot="10800000">
              <a:off x="8299450" y="5432425"/>
              <a:ext cx="1587" cy="5746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5" name="Shape 265"/>
            <p:cNvCxnSpPr/>
            <p:nvPr/>
          </p:nvCxnSpPr>
          <p:spPr>
            <a:xfrm flipH="1" rot="10800000">
              <a:off x="8821737" y="5453062"/>
              <a:ext cx="1587" cy="5746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6" name="Shape 266"/>
            <p:cNvCxnSpPr/>
            <p:nvPr/>
          </p:nvCxnSpPr>
          <p:spPr>
            <a:xfrm flipH="1" rot="10800000">
              <a:off x="10545762" y="5432425"/>
              <a:ext cx="1587" cy="5746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9693275" y="5461000"/>
              <a:ext cx="0" cy="5667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8" name="Shape 268"/>
            <p:cNvCxnSpPr/>
            <p:nvPr/>
          </p:nvCxnSpPr>
          <p:spPr>
            <a:xfrm>
              <a:off x="9693275" y="5453062"/>
              <a:ext cx="309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69" name="Shape 269"/>
            <p:cNvCxnSpPr/>
            <p:nvPr/>
          </p:nvCxnSpPr>
          <p:spPr>
            <a:xfrm>
              <a:off x="10002837" y="5483225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270" name="Shape 270"/>
            <p:cNvSpPr txBox="1"/>
            <p:nvPr/>
          </p:nvSpPr>
          <p:spPr>
            <a:xfrm>
              <a:off x="7797800" y="7620000"/>
              <a:ext cx="6323012" cy="735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1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  </a:t>
              </a: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0     1      1    0      0      1      </a:t>
              </a:r>
            </a:p>
          </p:txBody>
        </p:sp>
        <p:cxnSp>
          <p:nvCxnSpPr>
            <p:cNvPr id="271" name="Shape 271"/>
            <p:cNvCxnSpPr/>
            <p:nvPr/>
          </p:nvCxnSpPr>
          <p:spPr>
            <a:xfrm>
              <a:off x="11426825" y="8256587"/>
              <a:ext cx="917575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2" name="Shape 272"/>
            <p:cNvCxnSpPr/>
            <p:nvPr/>
          </p:nvCxnSpPr>
          <p:spPr>
            <a:xfrm flipH="1">
              <a:off x="10901362" y="8256587"/>
              <a:ext cx="582612" cy="566737"/>
            </a:xfrm>
            <a:prstGeom prst="bentConnector3">
              <a:avLst>
                <a:gd fmla="val -1094138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8985250" y="8258175"/>
              <a:ext cx="198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9183687" y="8258175"/>
              <a:ext cx="14954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7918450" y="8258175"/>
              <a:ext cx="51435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6" name="Shape 276"/>
            <p:cNvCxnSpPr/>
            <p:nvPr/>
          </p:nvCxnSpPr>
          <p:spPr>
            <a:xfrm>
              <a:off x="8451850" y="761682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7" name="Shape 277"/>
            <p:cNvCxnSpPr/>
            <p:nvPr/>
          </p:nvCxnSpPr>
          <p:spPr>
            <a:xfrm>
              <a:off x="8985250" y="761682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8" name="Shape 278"/>
            <p:cNvCxnSpPr/>
            <p:nvPr/>
          </p:nvCxnSpPr>
          <p:spPr>
            <a:xfrm>
              <a:off x="9571037" y="7620000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7899400" y="759777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10134600" y="7620000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1" name="Shape 281"/>
            <p:cNvCxnSpPr/>
            <p:nvPr/>
          </p:nvCxnSpPr>
          <p:spPr>
            <a:xfrm>
              <a:off x="10683875" y="7597775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11196637" y="7605712"/>
              <a:ext cx="0" cy="15001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6696075" y="8256587"/>
              <a:ext cx="1165225" cy="158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4" name="Shape 284"/>
            <p:cNvSpPr txBox="1"/>
            <p:nvPr/>
          </p:nvSpPr>
          <p:spPr>
            <a:xfrm>
              <a:off x="4506912" y="7621587"/>
              <a:ext cx="3168650" cy="606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Shape 285"/>
            <p:cNvCxnSpPr/>
            <p:nvPr/>
          </p:nvCxnSpPr>
          <p:spPr>
            <a:xfrm>
              <a:off x="9007475" y="8228012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8470900" y="8861425"/>
              <a:ext cx="4683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8448675" y="8256587"/>
              <a:ext cx="0" cy="59531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8" name="Shape 288"/>
            <p:cNvCxnSpPr/>
            <p:nvPr/>
          </p:nvCxnSpPr>
          <p:spPr>
            <a:xfrm>
              <a:off x="10701337" y="8823325"/>
              <a:ext cx="45878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9" name="Shape 289"/>
            <p:cNvCxnSpPr/>
            <p:nvPr/>
          </p:nvCxnSpPr>
          <p:spPr>
            <a:xfrm rot="-5400000">
              <a:off x="10397331" y="8541543"/>
              <a:ext cx="56356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290" name="Shape 290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subTitle"/>
          </p:nvPr>
        </p:nvSpPr>
        <p:spPr>
          <a:xfrm>
            <a:off x="304800" y="5334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Сериен комуникационен интерфейс – SCI</a:t>
            </a:r>
            <a:r>
              <a:rPr b="0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универсален UART-тип интерфейс;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отделна подсистема в ЕМК 68НС11 Е серия;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стандартен NRZ (non-return to zero) формат: 1 старт-бит, 8/9  бита данни, 1 стоп-бит;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независими приемник и предавател, но една и съща скорост на предаване и общ формат на данните;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поддържа различни скорости на предаване.</a:t>
            </a: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Формат на данните: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свободна (Idle) линия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преди старт на комуникацията в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“1”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старт-бит “0”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– начало на цикъл на комуникация;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данни – предавани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 LSB пръв 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(дължина 8 или 9 бита);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стоп-бит “1”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– край на цикъл на комуникация.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7" name="Shape 29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subTitle"/>
          </p:nvPr>
        </p:nvSpPr>
        <p:spPr>
          <a:xfrm>
            <a:off x="304800" y="4572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АСИНХРОНЕН СЕРИЕН ИНТЕРФЕЙС В НС11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Предавателна част на SCI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подсистемата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буферен регистър с данни за предаване -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SCDR TxD Buffer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сериен преместващ регистър (данни в него може да се записват САМО от буферния регистър SCDR, паралелен вход, сериен изход);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контролни регистри–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SCCR1, SCCR2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(общи за приемната и предавателна части);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статус регистър </a:t>
            </a:r>
            <a:r>
              <a:rPr b="1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SCSR</a:t>
            </a: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(за управление на прекъсването); 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 управляваща логика за трансмитера, буфериране/контрол.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Данни към ТхD линията →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само при бит ТЕ=“1”	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(регистър SCCR2)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4" name="Shape 304"/>
          <p:cNvGrpSpPr/>
          <p:nvPr/>
        </p:nvGrpSpPr>
        <p:grpSpPr>
          <a:xfrm>
            <a:off x="4265612" y="4500562"/>
            <a:ext cx="4752975" cy="1803400"/>
            <a:chOff x="4143375" y="3508375"/>
            <a:chExt cx="9390062" cy="4659312"/>
          </a:xfrm>
        </p:grpSpPr>
        <p:sp>
          <p:nvSpPr>
            <p:cNvPr id="305" name="Shape 305"/>
            <p:cNvSpPr txBox="1"/>
            <p:nvPr/>
          </p:nvSpPr>
          <p:spPr>
            <a:xfrm>
              <a:off x="4195762" y="6364287"/>
              <a:ext cx="6751637" cy="969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4195762" y="6364287"/>
              <a:ext cx="687387" cy="969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H</a:t>
              </a:r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4883150" y="6364287"/>
              <a:ext cx="5376862" cy="969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[8]  7  6  5  4  3  2  1  0</a:t>
              </a: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10260012" y="6364287"/>
              <a:ext cx="687387" cy="969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L</a:t>
              </a:r>
            </a:p>
          </p:txBody>
        </p:sp>
        <p:cxnSp>
          <p:nvCxnSpPr>
            <p:cNvPr id="309" name="Shape 309"/>
            <p:cNvCxnSpPr/>
            <p:nvPr/>
          </p:nvCxnSpPr>
          <p:spPr>
            <a:xfrm>
              <a:off x="10947400" y="6838950"/>
              <a:ext cx="121443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lg" w="lg" type="triangle"/>
            </a:ln>
          </p:spPr>
        </p:cxnSp>
        <p:sp>
          <p:nvSpPr>
            <p:cNvPr id="310" name="Shape 310"/>
            <p:cNvSpPr txBox="1"/>
            <p:nvPr/>
          </p:nvSpPr>
          <p:spPr>
            <a:xfrm>
              <a:off x="4697412" y="4460875"/>
              <a:ext cx="5376862" cy="96996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SCDR буф.регистър</a:t>
              </a: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4143375" y="7343775"/>
              <a:ext cx="6872287" cy="82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преместващ регистър 10(11)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7248525" y="3527425"/>
              <a:ext cx="512762" cy="93345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7808912" y="3508375"/>
              <a:ext cx="3551237" cy="82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маг.данни - D</a:t>
              </a: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1214100" y="5795962"/>
              <a:ext cx="2319337" cy="823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ambl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към TхD</a:t>
              </a:r>
            </a:p>
          </p:txBody>
        </p:sp>
      </p:grpSp>
      <p:cxnSp>
        <p:nvCxnSpPr>
          <p:cNvPr id="315" name="Shape 315"/>
          <p:cNvCxnSpPr/>
          <p:nvPr/>
        </p:nvCxnSpPr>
        <p:spPr>
          <a:xfrm flipH="1">
            <a:off x="5719762" y="5245100"/>
            <a:ext cx="187325" cy="29686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lg" w="lg" type="triangle"/>
          </a:ln>
        </p:spPr>
      </p:cxnSp>
      <p:sp>
        <p:nvSpPr>
          <p:cNvPr id="316" name="Shape 316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7" name="Shape 317"/>
          <p:cNvSpPr txBox="1"/>
          <p:nvPr/>
        </p:nvSpPr>
        <p:spPr>
          <a:xfrm>
            <a:off x="457200" y="6324600"/>
            <a:ext cx="7924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Rambla"/>
              <a:buNone/>
            </a:pPr>
            <a:r>
              <a:rPr b="1" i="0" lang="en-US" sz="1600" u="none">
                <a:solidFill>
                  <a:srgbClr val="7F7F7F"/>
                </a:solidFill>
                <a:latin typeface="Rambla"/>
                <a:ea typeface="Rambla"/>
                <a:cs typeface="Rambla"/>
                <a:sym typeface="Rambla"/>
              </a:rPr>
              <a:t>доц. д-р  А. Тодоров, кат. Компютърни системи ФКСУ – ТУ  СОФИЯ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457200" y="304800"/>
            <a:ext cx="8458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25000"/>
              <a:buFont typeface="Rambla"/>
              <a:buNone/>
            </a:pPr>
            <a:r>
              <a:rPr b="1" i="1" lang="en-US" sz="1600" u="sng">
                <a:solidFill>
                  <a:srgbClr val="A6A6A6"/>
                </a:solidFill>
                <a:latin typeface="Rambla"/>
                <a:ea typeface="Rambla"/>
                <a:cs typeface="Rambla"/>
                <a:sym typeface="Rambla"/>
              </a:rPr>
              <a:t>МИКРОПРОЦЕСОРНА ТЕХНИКА, Компютърни системи и технологии, ФКСУ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