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3" r:id="rId6"/>
    <p:sldId id="262" r:id="rId7"/>
    <p:sldId id="273" r:id="rId8"/>
    <p:sldId id="261" r:id="rId9"/>
    <p:sldId id="265" r:id="rId10"/>
    <p:sldId id="274" r:id="rId11"/>
    <p:sldId id="267" r:id="rId12"/>
    <p:sldId id="275" r:id="rId13"/>
    <p:sldId id="272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2" autoAdjust="0"/>
    <p:restoredTop sz="94660"/>
  </p:normalViewPr>
  <p:slideViewPr>
    <p:cSldViewPr>
      <p:cViewPr varScale="1">
        <p:scale>
          <a:sx n="138" d="100"/>
          <a:sy n="138" d="100"/>
        </p:scale>
        <p:origin x="138" y="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E1DFC-9454-42B7-A7B9-77B6FA0834AF}" type="datetimeFigureOut">
              <a:rPr lang="en-US" smtClean="0"/>
              <a:pPr/>
              <a:t>4/25/2016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2A187-B9CF-4651-B228-45B0E378ADB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E1DFC-9454-42B7-A7B9-77B6FA0834AF}" type="datetimeFigureOut">
              <a:rPr lang="en-US" smtClean="0"/>
              <a:pPr/>
              <a:t>4/25/2016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2A187-B9CF-4651-B228-45B0E378ADB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E1DFC-9454-42B7-A7B9-77B6FA0834AF}" type="datetimeFigureOut">
              <a:rPr lang="en-US" smtClean="0"/>
              <a:pPr/>
              <a:t>4/25/2016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2A187-B9CF-4651-B228-45B0E378ADB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E1DFC-9454-42B7-A7B9-77B6FA0834AF}" type="datetimeFigureOut">
              <a:rPr lang="en-US" smtClean="0"/>
              <a:pPr/>
              <a:t>4/25/2016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2A187-B9CF-4651-B228-45B0E378ADB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E1DFC-9454-42B7-A7B9-77B6FA0834AF}" type="datetimeFigureOut">
              <a:rPr lang="en-US" smtClean="0"/>
              <a:pPr/>
              <a:t>4/25/2016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2A187-B9CF-4651-B228-45B0E378ADB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E1DFC-9454-42B7-A7B9-77B6FA0834AF}" type="datetimeFigureOut">
              <a:rPr lang="en-US" smtClean="0"/>
              <a:pPr/>
              <a:t>4/25/2016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2A187-B9CF-4651-B228-45B0E378ADB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E1DFC-9454-42B7-A7B9-77B6FA0834AF}" type="datetimeFigureOut">
              <a:rPr lang="en-US" smtClean="0"/>
              <a:pPr/>
              <a:t>4/25/2016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2A187-B9CF-4651-B228-45B0E378ADB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E1DFC-9454-42B7-A7B9-77B6FA0834AF}" type="datetimeFigureOut">
              <a:rPr lang="en-US" smtClean="0"/>
              <a:pPr/>
              <a:t>4/25/2016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02A187-B9CF-4651-B228-45B0E378ADB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E1DFC-9454-42B7-A7B9-77B6FA0834AF}" type="datetimeFigureOut">
              <a:rPr lang="en-US" smtClean="0"/>
              <a:pPr/>
              <a:t>4/25/2016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2A187-B9CF-4651-B228-45B0E378ADB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E1DFC-9454-42B7-A7B9-77B6FA0834AF}" type="datetimeFigureOut">
              <a:rPr lang="en-US" smtClean="0"/>
              <a:pPr/>
              <a:t>4/25/2016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B02A187-B9CF-4651-B228-45B0E378ADB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68AE1DFC-9454-42B7-A7B9-77B6FA0834AF}" type="datetimeFigureOut">
              <a:rPr lang="en-US" smtClean="0"/>
              <a:pPr/>
              <a:t>4/25/2016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2A187-B9CF-4651-B228-45B0E378ADB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8AE1DFC-9454-42B7-A7B9-77B6FA0834AF}" type="datetimeFigureOut">
              <a:rPr lang="en-US" smtClean="0"/>
              <a:pPr/>
              <a:t>4/25/2016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B02A187-B9CF-4651-B228-45B0E378ADB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286000"/>
            <a:ext cx="8105336" cy="2301240"/>
          </a:xfrm>
        </p:spPr>
        <p:txBody>
          <a:bodyPr>
            <a:normAutofit/>
          </a:bodyPr>
          <a:lstStyle/>
          <a:p>
            <a:r>
              <a:rPr lang="en-US" dirty="0"/>
              <a:t>Power FET Structures (DMOS and VMOS) and Applications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81000"/>
            <a:ext cx="6480048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By: Cody Neubarth</a:t>
            </a:r>
          </a:p>
          <a:p>
            <a:r>
              <a:rPr lang="en-US" dirty="0" smtClean="0"/>
              <a:t>Date: 4/27/16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4800600"/>
            <a:ext cx="7391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</a:p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Power MOSFETS are designed to handle significant power levels.  It’s main advantages are its high commutation speed and good efficiency at low voltage levels.  Power MOSFETS have a vertical structure rather than a planar structure.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VMOS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228599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V-groove cuts through the double diffused layer creating two vertical MOSFETs</a:t>
            </a:r>
          </a:p>
          <a:p>
            <a:r>
              <a:rPr lang="en-US" dirty="0" smtClean="0"/>
              <a:t>Short gate length, which is determined by thickness of p-type layer</a:t>
            </a:r>
          </a:p>
          <a:p>
            <a:r>
              <a:rPr lang="en-US" dirty="0" smtClean="0"/>
              <a:t>Vertical structure allows for use of low-doped drain region which results in a high blocking voltage</a:t>
            </a:r>
            <a:endParaRPr lang="en-US" dirty="0"/>
          </a:p>
        </p:txBody>
      </p:sp>
      <p:pic>
        <p:nvPicPr>
          <p:cNvPr id="4" name="Picture 3" descr="vmo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67000" y="3810000"/>
            <a:ext cx="3657600" cy="278322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438400" y="6611779"/>
            <a:ext cx="43434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/>
              <a:t>http://ecee.colorado.edu/~bart/book/book/chapter7/ch7_8.htm#7_8_2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VMOS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077200" cy="28955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V shape allows device to deliver higher amount of current from source to the drain</a:t>
            </a:r>
          </a:p>
          <a:p>
            <a:r>
              <a:rPr lang="en-US" dirty="0" smtClean="0"/>
              <a:t>Shape of the depletion region creates a wider channel </a:t>
            </a:r>
          </a:p>
          <a:p>
            <a:r>
              <a:rPr lang="en-US" dirty="0" smtClean="0"/>
              <a:t>The V-shaped gate increases the cross-sectional area of source-to-drain path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5" name="Picture 2" descr="http://www.circuitstoday.com/wp-content/uploads/2010/08/VMOS-structu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4343400"/>
            <a:ext cx="2971800" cy="22150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VMOS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7467600" cy="1752599"/>
          </a:xfrm>
        </p:spPr>
        <p:txBody>
          <a:bodyPr/>
          <a:lstStyle/>
          <a:p>
            <a:r>
              <a:rPr lang="en-US" dirty="0" smtClean="0"/>
              <a:t>Main drawback of VMOS:</a:t>
            </a:r>
          </a:p>
          <a:p>
            <a:pPr lvl="1"/>
            <a:r>
              <a:rPr lang="en-US" dirty="0" smtClean="0"/>
              <a:t>Structure is more complicated than traditional FETs, making it more expensive.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038600"/>
            <a:ext cx="5105400" cy="1752599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lang="en-US" sz="2600" dirty="0" smtClean="0"/>
              <a:t>UMOS</a:t>
            </a:r>
          </a:p>
          <a:p>
            <a:pPr marL="877824" lvl="1" indent="-384048">
              <a:spcBef>
                <a:spcPct val="200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US" sz="2600" dirty="0" smtClean="0"/>
              <a:t>More cross-sectional surface area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22376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22376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 2"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5" descr="UMO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5000" y="4038600"/>
            <a:ext cx="3048000" cy="3124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of VMOS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7467600" cy="2667000"/>
          </a:xfrm>
        </p:spPr>
        <p:txBody>
          <a:bodyPr>
            <a:normAutofit/>
          </a:bodyPr>
          <a:lstStyle/>
          <a:p>
            <a:r>
              <a:rPr lang="en-US" dirty="0" smtClean="0"/>
              <a:t>Hi-fi audio power amplifiers</a:t>
            </a:r>
          </a:p>
          <a:p>
            <a:r>
              <a:rPr lang="en-US" dirty="0" smtClean="0"/>
              <a:t>Broadband high frequency amplifiers</a:t>
            </a:r>
          </a:p>
          <a:p>
            <a:r>
              <a:rPr lang="en-US" dirty="0" smtClean="0"/>
              <a:t>Switching power amplifiers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Power MOSETS have a vertical structure of both the DMOS and VMOS</a:t>
            </a:r>
          </a:p>
          <a:p>
            <a:r>
              <a:rPr lang="en-US" dirty="0" smtClean="0"/>
              <a:t>Used in a variety of applications that desire increased switching speeds and a variety of voltage levels</a:t>
            </a:r>
          </a:p>
          <a:p>
            <a:r>
              <a:rPr lang="en-US" dirty="0" smtClean="0"/>
              <a:t>Doping and channel lengths contribute to the characteristic of each of these MOSFETs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724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"Double-Diffused MOS (DMOS)." </a:t>
            </a:r>
            <a:r>
              <a:rPr lang="en-US" i="1" dirty="0" smtClean="0"/>
              <a:t>Electronic Circuits and 	Diagrams.</a:t>
            </a:r>
            <a:r>
              <a:rPr lang="en-US" dirty="0" smtClean="0"/>
              <a:t> N.p., 22 July 2011. Web. 216 Apr. 2016.</a:t>
            </a:r>
          </a:p>
          <a:p>
            <a:r>
              <a:rPr lang="en-US" dirty="0" smtClean="0"/>
              <a:t>John. "V-Groove MOS (VMOS)."  Circuits Today. 2015 Circuits 	Today, Feb. 9, 2011. Web. 15 April 2016. </a:t>
            </a:r>
          </a:p>
          <a:p>
            <a:r>
              <a:rPr lang="en-US" dirty="0" smtClean="0"/>
              <a:t>Neamen, Donald A. "15.5 Power MOSFETs." </a:t>
            </a:r>
            <a:r>
              <a:rPr lang="en-US" i="1" dirty="0" smtClean="0"/>
              <a:t>Semiconductor 	Physics and Devices: Basic Principles fourth edition</a:t>
            </a:r>
            <a:r>
              <a:rPr lang="en-US" dirty="0" smtClean="0"/>
              <a:t>. New 	York, NY: McGraw-Hill, 2012. N. page 684-685. Print.</a:t>
            </a:r>
          </a:p>
          <a:p>
            <a:r>
              <a:rPr lang="en-US" dirty="0" smtClean="0"/>
              <a:t>Poole Ian. "VMOS Field Effect Transistor." Radio-Electronics. 	Adrio Communications Ltd. Web. 13 April 2016.</a:t>
            </a:r>
          </a:p>
          <a:p>
            <a:r>
              <a:rPr lang="en-US" dirty="0" smtClean="0"/>
              <a:t>"Power MOSFET."  Wikipedia. 29 December 2015. Web. 13 	April 2016.</a:t>
            </a:r>
          </a:p>
          <a:p>
            <a:r>
              <a:rPr lang="en-US" dirty="0" smtClean="0"/>
              <a:t>Van Zeghbroeck, Bart. "Chapter 7: MOS Field-Effect-	Transistors." </a:t>
            </a:r>
            <a:r>
              <a:rPr lang="en-US" i="1" dirty="0" smtClean="0"/>
              <a:t>Power MOSFETs</a:t>
            </a:r>
            <a:r>
              <a:rPr lang="en-US" dirty="0" smtClean="0"/>
              <a:t>. N.p., 2011. Web. 16 April 	2016.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Five Key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Main advantages are high commutation speed and good efficiency at low voltages</a:t>
            </a:r>
          </a:p>
          <a:p>
            <a:r>
              <a:rPr lang="en-US" dirty="0" smtClean="0"/>
              <a:t>Power MOSFETS have a vertical structure rather than planar </a:t>
            </a:r>
          </a:p>
          <a:p>
            <a:r>
              <a:rPr lang="en-US" dirty="0" smtClean="0"/>
              <a:t>DMOS uses double diffusion process</a:t>
            </a:r>
          </a:p>
          <a:p>
            <a:r>
              <a:rPr lang="en-US" dirty="0" smtClean="0"/>
              <a:t>V-shaped gate in VMOS increases cross-sectional area of the source-to-drain path</a:t>
            </a:r>
          </a:p>
          <a:p>
            <a:r>
              <a:rPr lang="en-US" dirty="0" smtClean="0"/>
              <a:t>Most important characteristics are the breakdown voltage and the on-resistance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DMOS </a:t>
            </a:r>
          </a:p>
          <a:p>
            <a:pPr lvl="1"/>
            <a:r>
              <a:rPr lang="en-US" dirty="0" smtClean="0"/>
              <a:t>What is a DMOS?</a:t>
            </a:r>
          </a:p>
          <a:p>
            <a:pPr lvl="1"/>
            <a:r>
              <a:rPr lang="en-US" dirty="0" smtClean="0"/>
              <a:t>DMOS Structure</a:t>
            </a:r>
          </a:p>
          <a:p>
            <a:pPr lvl="1"/>
            <a:r>
              <a:rPr lang="en-US" dirty="0" smtClean="0"/>
              <a:t>DMOS Applications</a:t>
            </a:r>
          </a:p>
          <a:p>
            <a:endParaRPr lang="en-US" dirty="0" smtClean="0"/>
          </a:p>
          <a:p>
            <a:r>
              <a:rPr lang="en-US" dirty="0" smtClean="0"/>
              <a:t>VMOS</a:t>
            </a:r>
          </a:p>
          <a:p>
            <a:pPr lvl="1"/>
            <a:r>
              <a:rPr lang="en-US" dirty="0" smtClean="0"/>
              <a:t>What is a VMOS?</a:t>
            </a:r>
          </a:p>
          <a:p>
            <a:pPr lvl="1"/>
            <a:r>
              <a:rPr lang="en-US" dirty="0" smtClean="0"/>
              <a:t>VMOS Structure</a:t>
            </a:r>
          </a:p>
          <a:p>
            <a:pPr lvl="1"/>
            <a:r>
              <a:rPr lang="en-US" dirty="0" smtClean="0"/>
              <a:t>VMOS Applications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DMOS what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Double-diffused MOSFET (DMOS)</a:t>
            </a:r>
          </a:p>
          <a:p>
            <a:r>
              <a:rPr lang="en-US" dirty="0" smtClean="0"/>
              <a:t>A power MOSFET in which the source and channel regions are formed using a double diffusion process</a:t>
            </a:r>
          </a:p>
          <a:p>
            <a:r>
              <a:rPr lang="en-US" dirty="0" smtClean="0"/>
              <a:t>Used in switching applications with high voltage and high frequencies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DMOS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7467600" cy="2895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p-substrate region and the n+ source contact are diffused through a common window defined by edge of gate</a:t>
            </a:r>
          </a:p>
          <a:p>
            <a:r>
              <a:rPr lang="en-US" dirty="0" smtClean="0"/>
              <a:t>p-base region is diffused deeper than the n+ source</a:t>
            </a:r>
          </a:p>
          <a:p>
            <a:r>
              <a:rPr lang="en-US" dirty="0" smtClean="0"/>
              <a:t>Result: difference in the lateral diffusion distance between p-base and the source defines the surface channel length</a:t>
            </a:r>
            <a:endParaRPr lang="en-US" dirty="0"/>
          </a:p>
        </p:txBody>
      </p:sp>
      <p:pic>
        <p:nvPicPr>
          <p:cNvPr id="12290" name="Picture 2" descr="DMOS Structu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4495800"/>
            <a:ext cx="4286250" cy="2028826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057400" y="6611779"/>
            <a:ext cx="5715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/>
              <a:t>http://www.circuitstoday.com/wp-content/uploads/2010/07/DMOS-Structure.jpg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DMOS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244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Electrons enter the source terminal and flow laterally through the inversion layer under the gate to the n-drift region.</a:t>
            </a:r>
          </a:p>
          <a:p>
            <a:r>
              <a:rPr lang="en-US" dirty="0" smtClean="0"/>
              <a:t>Once here the electrons flow vertically through the n-drift region to the drain terminal.</a:t>
            </a:r>
          </a:p>
          <a:p>
            <a:r>
              <a:rPr lang="en-US" dirty="0" smtClean="0"/>
              <a:t>Conventional current direction is from the drain to the source.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hape 101"/>
          <p:cNvSpPr/>
          <p:nvPr/>
        </p:nvSpPr>
        <p:spPr>
          <a:xfrm>
            <a:off x="5257800" y="2209800"/>
            <a:ext cx="3502073" cy="30098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</p:sp>
      <p:sp>
        <p:nvSpPr>
          <p:cNvPr id="6" name="TextBox 5"/>
          <p:cNvSpPr txBox="1"/>
          <p:nvPr/>
        </p:nvSpPr>
        <p:spPr>
          <a:xfrm>
            <a:off x="5257800" y="17526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Cross-section of DMOS</a:t>
            </a:r>
            <a:endParaRPr lang="en-US" dirty="0"/>
          </a:p>
        </p:txBody>
      </p:sp>
      <p:sp>
        <p:nvSpPr>
          <p:cNvPr id="7" name="Shape 99"/>
          <p:cNvSpPr txBox="1"/>
          <p:nvPr/>
        </p:nvSpPr>
        <p:spPr>
          <a:xfrm>
            <a:off x="5029200" y="5181600"/>
            <a:ext cx="4829775" cy="3609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 sz="1000" dirty="0">
                <a:solidFill>
                  <a:srgbClr val="FFFFFF"/>
                </a:solidFill>
              </a:rPr>
              <a:t>Semiconductor Physics and Devices textbook by Donald A. Neamen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DMOS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DMOS similar to BJT </a:t>
            </a:r>
          </a:p>
          <a:p>
            <a:r>
              <a:rPr lang="en-US" dirty="0" smtClean="0"/>
              <a:t>Important characteristic are the breakdown voltage and the on-resistance</a:t>
            </a:r>
          </a:p>
          <a:p>
            <a:r>
              <a:rPr lang="en-US" dirty="0" smtClean="0"/>
              <a:t>A lightly doped drift region between the drain contact and the channel region helps ensure a very high breakdown voltage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DMOS Structure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7467600" cy="2514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n-drift region must be moderately doped so that the drain breakdown voltage is large</a:t>
            </a:r>
          </a:p>
          <a:p>
            <a:r>
              <a:rPr lang="en-US" dirty="0" smtClean="0"/>
              <a:t>The thickness of the n-drift region should be as thin as possible in order to minimize drain resistance</a:t>
            </a:r>
            <a:endParaRPr lang="en-US" dirty="0"/>
          </a:p>
        </p:txBody>
      </p:sp>
      <p:pic>
        <p:nvPicPr>
          <p:cNvPr id="1028" name="Picture 4" descr="http://1.bp.blogspot.com/_RCy608X1P2U/TDkFYZVouDI/AAAAAAAAAOA/6ESB_I9p5zY/s1600/DMO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4114800"/>
            <a:ext cx="337185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of DMOS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Automotive Control Applications</a:t>
            </a:r>
          </a:p>
          <a:p>
            <a:r>
              <a:rPr lang="en-US" dirty="0" smtClean="0"/>
              <a:t>Power supplies</a:t>
            </a:r>
          </a:p>
          <a:p>
            <a:r>
              <a:rPr lang="en-US" dirty="0" smtClean="0"/>
              <a:t>Inkjet print heads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VMOS what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525963"/>
          </a:xfrm>
        </p:spPr>
        <p:txBody>
          <a:bodyPr/>
          <a:lstStyle/>
          <a:p>
            <a:r>
              <a:rPr lang="en-US" dirty="0" smtClean="0"/>
              <a:t>Named after V-shaped gate region</a:t>
            </a:r>
          </a:p>
          <a:p>
            <a:r>
              <a:rPr lang="en-US" dirty="0" smtClean="0"/>
              <a:t>Vertical MOSFET with high current handling capability as well as high blocking voltage</a:t>
            </a:r>
          </a:p>
          <a:p>
            <a:r>
              <a:rPr lang="en-US" dirty="0" smtClean="0"/>
              <a:t>Consists of a double diffused </a:t>
            </a:r>
            <a:r>
              <a:rPr lang="en-US" i="1" dirty="0" smtClean="0"/>
              <a:t>n</a:t>
            </a:r>
            <a:r>
              <a:rPr lang="en-US" baseline="30000" dirty="0" smtClean="0"/>
              <a:t>+</a:t>
            </a:r>
            <a:r>
              <a:rPr lang="en-US" dirty="0" smtClean="0"/>
              <a:t>/</a:t>
            </a:r>
            <a:r>
              <a:rPr lang="en-US" i="1" dirty="0" smtClean="0"/>
              <a:t>p</a:t>
            </a:r>
            <a:r>
              <a:rPr lang="en-US" dirty="0" smtClean="0"/>
              <a:t> layer, which is cut by a V-shaped groove </a:t>
            </a:r>
          </a:p>
          <a:p>
            <a:r>
              <a:rPr lang="en-US" dirty="0" smtClean="0"/>
              <a:t>Metalized area over the V-groove controls the current flow in the P region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21601</TotalTime>
  <Words>564</Words>
  <Application>Microsoft Office PowerPoint</Application>
  <PresentationFormat>On-screen Show (4:3)</PresentationFormat>
  <Paragraphs>84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Franklin Gothic Book</vt:lpstr>
      <vt:lpstr>Wingdings 2</vt:lpstr>
      <vt:lpstr>Technic</vt:lpstr>
      <vt:lpstr>Power FET Structures (DMOS and VMOS) and Applications</vt:lpstr>
      <vt:lpstr>Outline</vt:lpstr>
      <vt:lpstr>DMOS what is it?</vt:lpstr>
      <vt:lpstr>DMOS Structure</vt:lpstr>
      <vt:lpstr>DMOS Structure</vt:lpstr>
      <vt:lpstr>DMOS Structure</vt:lpstr>
      <vt:lpstr>DMOS Structure  </vt:lpstr>
      <vt:lpstr>Applications of DMOS</vt:lpstr>
      <vt:lpstr>VMOS what is it?</vt:lpstr>
      <vt:lpstr>Structure of VMOS</vt:lpstr>
      <vt:lpstr>Structure of VMOS</vt:lpstr>
      <vt:lpstr>Structure of VMOS</vt:lpstr>
      <vt:lpstr>Application of VMOS</vt:lpstr>
      <vt:lpstr>Summary</vt:lpstr>
      <vt:lpstr>References</vt:lpstr>
      <vt:lpstr>Five Key Points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FET Structures (DMOS and VMOS) and Applications</dc:title>
  <dc:creator>Cody Neubarth</dc:creator>
  <cp:lastModifiedBy>Dr. Burns</cp:lastModifiedBy>
  <cp:revision>41</cp:revision>
  <dcterms:created xsi:type="dcterms:W3CDTF">2016-04-09T03:05:26Z</dcterms:created>
  <dcterms:modified xsi:type="dcterms:W3CDTF">2016-04-25T19:46:41Z</dcterms:modified>
</cp:coreProperties>
</file>