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7" r:id="rId23"/>
    <p:sldId id="298" r:id="rId24"/>
    <p:sldId id="299" r:id="rId25"/>
    <p:sldId id="300" r:id="rId26"/>
    <p:sldId id="301" r:id="rId27"/>
    <p:sldId id="295" r:id="rId28"/>
    <p:sldId id="296" r:id="rId29"/>
    <p:sldId id="302" r:id="rId30"/>
    <p:sldId id="303" r:id="rId31"/>
    <p:sldId id="27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BF9C-FB75-42A2-A2D9-8B019B5C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9008" y="704193"/>
            <a:ext cx="9995338" cy="376270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 НА CMOS ИНТЕГРАЛНИ СХЕМИ НА ОСНОВАТА НА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 БАЗОВИ МАТРИЧНИ КРИСТАЛИ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4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7179E0-AB4A-41F7-9892-5848C50A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64" y="289284"/>
            <a:ext cx="2472264" cy="5012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C5D2E1-3D60-4BD7-9EB1-E591A9168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59" y="288807"/>
            <a:ext cx="2946781" cy="5015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ED90BD-1063-495D-8A6C-1766EE199536}"/>
              </a:ext>
            </a:extLst>
          </p:cNvPr>
          <p:cNvSpPr/>
          <p:nvPr/>
        </p:nvSpPr>
        <p:spPr>
          <a:xfrm>
            <a:off x="2301764" y="5516761"/>
            <a:ext cx="7189076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Фиг.7 Формиране на полисилициев гейт,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сорсова и дрейнова области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2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CB8A79-752D-43DD-9677-A1F8FF66B51E}"/>
              </a:ext>
            </a:extLst>
          </p:cNvPr>
          <p:cNvSpPr/>
          <p:nvPr/>
        </p:nvSpPr>
        <p:spPr>
          <a:xfrm>
            <a:off x="1324302" y="1450427"/>
            <a:ext cx="9785131" cy="249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36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Основни градивни елементи и електрически характеристики на </a:t>
            </a:r>
            <a:r>
              <a:rPr lang="en-US" sz="36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CMOS </a:t>
            </a:r>
            <a:r>
              <a:rPr lang="bg-BG" sz="36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 МАТРИЧЕН КРИСТАЛ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62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49E682-F00B-41F3-A2E0-5C19D00EE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82" y="261040"/>
            <a:ext cx="4519449" cy="53842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770444-D598-4442-BDAB-A769A743AFED}"/>
              </a:ext>
            </a:extLst>
          </p:cNvPr>
          <p:cNvSpPr/>
          <p:nvPr/>
        </p:nvSpPr>
        <p:spPr>
          <a:xfrm>
            <a:off x="2956872" y="5871921"/>
            <a:ext cx="5470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NMOS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работни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транзистори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2C1145-3141-4D3B-A153-83B2FF8A1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59" y="538289"/>
            <a:ext cx="7552395" cy="48745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65B559-A71E-4A14-9466-8119E03FEDD4}"/>
              </a:ext>
            </a:extLst>
          </p:cNvPr>
          <p:cNvSpPr/>
          <p:nvPr/>
        </p:nvSpPr>
        <p:spPr>
          <a:xfrm>
            <a:off x="2469932" y="5579390"/>
            <a:ext cx="6474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Изходни характеристики на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	работен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3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6FBD7-A25F-4C22-BB30-47D8DE505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62" y="441094"/>
            <a:ext cx="4635062" cy="5167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D5D949-3017-41AC-AF47-6059BFACD5FF}"/>
              </a:ext>
            </a:extLst>
          </p:cNvPr>
          <p:cNvSpPr/>
          <p:nvPr/>
        </p:nvSpPr>
        <p:spPr>
          <a:xfrm>
            <a:off x="2992578" y="5893686"/>
            <a:ext cx="5481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NMOS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буферен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5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5580E-D994-489D-A5F3-57A255A1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16" y="609599"/>
            <a:ext cx="7431214" cy="47850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AE29ED-349A-4D53-A1FB-FAB98E954682}"/>
              </a:ext>
            </a:extLst>
          </p:cNvPr>
          <p:cNvSpPr/>
          <p:nvPr/>
        </p:nvSpPr>
        <p:spPr>
          <a:xfrm>
            <a:off x="2364827" y="5570537"/>
            <a:ext cx="7104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Изходни характеристики на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NMOS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  буферен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12D92-EDF1-48C4-B9EC-286C4026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45" y="291351"/>
            <a:ext cx="4897821" cy="55451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B9316C-2620-42B9-AC83-449F566E6EBC}"/>
              </a:ext>
            </a:extLst>
          </p:cNvPr>
          <p:cNvSpPr/>
          <p:nvPr/>
        </p:nvSpPr>
        <p:spPr>
          <a:xfrm>
            <a:off x="3003205" y="6047215"/>
            <a:ext cx="6166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Високоомен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9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D976C-6EB6-46CB-B90C-D7BD77A97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99" y="472966"/>
            <a:ext cx="6958524" cy="45930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BCC6AD-9C89-4048-8AFF-F6372C87F5E5}"/>
              </a:ext>
            </a:extLst>
          </p:cNvPr>
          <p:cNvSpPr/>
          <p:nvPr/>
        </p:nvSpPr>
        <p:spPr>
          <a:xfrm>
            <a:off x="2848303" y="543092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Изходни характеристики на 			   високоомен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7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0D856E-1D7A-4968-BD40-62C304F1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436" y="473370"/>
            <a:ext cx="6495392" cy="50569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39F008-5260-432B-A8B1-5107C43BD42E}"/>
              </a:ext>
            </a:extLst>
          </p:cNvPr>
          <p:cNvSpPr/>
          <p:nvPr/>
        </p:nvSpPr>
        <p:spPr>
          <a:xfrm>
            <a:off x="2698168" y="5861410"/>
            <a:ext cx="5880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драйверен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40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C4B554-3BA2-4E83-8CFB-BAE3A275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07" y="443741"/>
            <a:ext cx="7185881" cy="4769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1B995D-B2DD-4F67-8BE7-795C4B8FEDCB}"/>
              </a:ext>
            </a:extLst>
          </p:cNvPr>
          <p:cNvSpPr/>
          <p:nvPr/>
        </p:nvSpPr>
        <p:spPr>
          <a:xfrm>
            <a:off x="2085865" y="5460152"/>
            <a:ext cx="6873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Изходни характеристики на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	   драйверен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4FB44-807F-4A6D-98F7-B1E1C9B1FA0C}"/>
              </a:ext>
            </a:extLst>
          </p:cNvPr>
          <p:cNvSpPr txBox="1"/>
          <p:nvPr/>
        </p:nvSpPr>
        <p:spPr>
          <a:xfrm>
            <a:off x="2783261" y="257168"/>
            <a:ext cx="5923160" cy="1266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bg-B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ПРЕДИМСТВА НА 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 </a:t>
            </a:r>
            <a:endParaRPr lang="bg-BG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bg-B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ИНТЕГРАЛНИТЕ СХЕМИ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156A7-48E1-48DF-B8FC-3C222A2D0747}"/>
              </a:ext>
            </a:extLst>
          </p:cNvPr>
          <p:cNvSpPr txBox="1"/>
          <p:nvPr/>
        </p:nvSpPr>
        <p:spPr>
          <a:xfrm>
            <a:off x="842225" y="1524118"/>
            <a:ext cx="10882851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Голяма интегрална плътност</a:t>
            </a:r>
          </a:p>
          <a:p>
            <a:endParaRPr lang="bg-BG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 от по- малко транзистори за </a:t>
            </a:r>
          </a:p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реализиране на базови логически елементи</a:t>
            </a:r>
          </a:p>
          <a:p>
            <a:endParaRPr lang="bg-BG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транзисторната структура да се използва </a:t>
            </a:r>
          </a:p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като типов елемент – транзистор, резистор, кондензатор</a:t>
            </a:r>
          </a:p>
          <a:p>
            <a:endParaRPr lang="bg-BG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Ниско ниво на консумираната енергия</a:t>
            </a:r>
          </a:p>
          <a:p>
            <a:endParaRPr lang="bg-BG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шумоустойчивост</a:t>
            </a:r>
          </a:p>
          <a:p>
            <a:endParaRPr lang="bg-BG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Управляват се с напрежение и имат високо входно съпротивление, </a:t>
            </a:r>
          </a:p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което осигурява лесно реализиране на логически схеми</a:t>
            </a:r>
          </a:p>
        </p:txBody>
      </p:sp>
    </p:spTree>
    <p:extLst>
      <p:ext uri="{BB962C8B-B14F-4D97-AF65-F5344CB8AC3E}">
        <p14:creationId xmlns:p14="http://schemas.microsoft.com/office/powerpoint/2010/main" val="3456918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072AE6-492D-4DAA-8364-F2595C4B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110" y="357756"/>
            <a:ext cx="4246180" cy="55936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47BFD3-461A-464A-B844-504CEC93EAC4}"/>
              </a:ext>
            </a:extLst>
          </p:cNvPr>
          <p:cNvSpPr/>
          <p:nvPr/>
        </p:nvSpPr>
        <p:spPr>
          <a:xfrm>
            <a:off x="2950903" y="5977024"/>
            <a:ext cx="5680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PMOS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работни транзистори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8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D83A08-4D3D-4C76-AEC0-4F003E79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57" y="422719"/>
            <a:ext cx="7709237" cy="48678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298C55-1D1C-430E-92EA-425309E6F673}"/>
              </a:ext>
            </a:extLst>
          </p:cNvPr>
          <p:cNvSpPr/>
          <p:nvPr/>
        </p:nvSpPr>
        <p:spPr>
          <a:xfrm>
            <a:off x="2472609" y="548117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17 Изходни характеристики на 			  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работен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1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E74A95-C5E1-4CB4-BED1-D530877B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6" y="567964"/>
            <a:ext cx="4792716" cy="50820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23BDAB-9E59-4F3A-89E0-EA427F4D736F}"/>
              </a:ext>
            </a:extLst>
          </p:cNvPr>
          <p:cNvSpPr/>
          <p:nvPr/>
        </p:nvSpPr>
        <p:spPr>
          <a:xfrm>
            <a:off x="2940731" y="5766816"/>
            <a:ext cx="5512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18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PMOS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буферен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D585E-164A-419E-A2D3-A97CBB298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03" y="409904"/>
            <a:ext cx="7708805" cy="49279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EBE5B9-5B7B-4AB4-A9E3-A14C701A436B}"/>
              </a:ext>
            </a:extLst>
          </p:cNvPr>
          <p:cNvSpPr/>
          <p:nvPr/>
        </p:nvSpPr>
        <p:spPr>
          <a:xfrm>
            <a:off x="2900855" y="549398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19 Изходни характеристики на 			  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PMOS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буферен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57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5B40CE-AD79-4E5C-8926-D0AAB9D4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158" y="410308"/>
            <a:ext cx="4540469" cy="53884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B1CC8D-04EB-48F6-BA17-9152A2499999}"/>
              </a:ext>
            </a:extLst>
          </p:cNvPr>
          <p:cNvSpPr/>
          <p:nvPr/>
        </p:nvSpPr>
        <p:spPr>
          <a:xfrm>
            <a:off x="2717640" y="5924472"/>
            <a:ext cx="6107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20 Високоомен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9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09678-4035-41D9-AF0C-E476C36D7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16" y="349147"/>
            <a:ext cx="7372442" cy="49712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7E5372-9BCB-4A84-AED1-8D46460F6CFD}"/>
              </a:ext>
            </a:extLst>
          </p:cNvPr>
          <p:cNvSpPr/>
          <p:nvPr/>
        </p:nvSpPr>
        <p:spPr>
          <a:xfrm>
            <a:off x="2522481" y="5554746"/>
            <a:ext cx="610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2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Изходни характеристики на 			   високоомен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36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CF561-9CBF-40F5-8022-11D626EF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23" y="1292771"/>
            <a:ext cx="6524334" cy="2417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11E23F-989D-4691-BF99-6BC0B7A40638}"/>
              </a:ext>
            </a:extLst>
          </p:cNvPr>
          <p:cNvSpPr/>
          <p:nvPr/>
        </p:nvSpPr>
        <p:spPr>
          <a:xfrm>
            <a:off x="1882004" y="5008795"/>
            <a:ext cx="7250831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 2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Примерна топология на мостчета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76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18D2C-D79C-49A8-BFBD-E6AC0AABC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82" y="335219"/>
            <a:ext cx="5705948" cy="55915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2946A5-54C2-4786-BE46-1C03133D4D18}"/>
              </a:ext>
            </a:extLst>
          </p:cNvPr>
          <p:cNvSpPr/>
          <p:nvPr/>
        </p:nvSpPr>
        <p:spPr>
          <a:xfrm>
            <a:off x="2232391" y="5966347"/>
            <a:ext cx="651672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 23  Архитектура на базова клетка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89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104D7-7938-4152-9655-3D0D6581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85" y="262759"/>
            <a:ext cx="8818030" cy="5624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9FE6F2-A9F3-46BC-8269-394676D77AAA}"/>
              </a:ext>
            </a:extLst>
          </p:cNvPr>
          <p:cNvSpPr/>
          <p:nvPr/>
        </p:nvSpPr>
        <p:spPr>
          <a:xfrm>
            <a:off x="1686985" y="6038807"/>
            <a:ext cx="7357142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 24  Архитектура на периферна клетка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85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37BDB-5B08-431E-86A0-0FA492027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50" y="315310"/>
            <a:ext cx="5932786" cy="57494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FB123B-EDF5-4EC1-935F-57BA0FA23C9B}"/>
              </a:ext>
            </a:extLst>
          </p:cNvPr>
          <p:cNvSpPr/>
          <p:nvPr/>
        </p:nvSpPr>
        <p:spPr>
          <a:xfrm>
            <a:off x="3270072" y="6152006"/>
            <a:ext cx="547874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 25 Структура на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БМК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4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DCDC1-6710-4893-B718-36B51542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32" y="354539"/>
            <a:ext cx="5930922" cy="51633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F670D4-9D0F-47AA-A4DA-79CCB643FE4A}"/>
              </a:ext>
            </a:extLst>
          </p:cNvPr>
          <p:cNvSpPr/>
          <p:nvPr/>
        </p:nvSpPr>
        <p:spPr>
          <a:xfrm>
            <a:off x="2250046" y="5745631"/>
            <a:ext cx="712828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 1 –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логическа схема  инвертор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96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8E884F-1E06-42AB-BC39-95C98702A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10" y="221876"/>
            <a:ext cx="5801711" cy="55670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56EC2E-763D-45EC-8291-403240CB573B}"/>
              </a:ext>
            </a:extLst>
          </p:cNvPr>
          <p:cNvSpPr/>
          <p:nvPr/>
        </p:nvSpPr>
        <p:spPr>
          <a:xfrm>
            <a:off x="2418613" y="5765699"/>
            <a:ext cx="6704367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Реализиран логически елемент с 			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CMOS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базов матричен кристал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22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B3C3C7-C72D-41AC-AB80-6B678E4BFF2C}"/>
              </a:ext>
            </a:extLst>
          </p:cNvPr>
          <p:cNvSpPr/>
          <p:nvPr/>
        </p:nvSpPr>
        <p:spPr>
          <a:xfrm>
            <a:off x="1124607" y="535716"/>
            <a:ext cx="10058400" cy="4146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just">
              <a:lnSpc>
                <a:spcPct val="150000"/>
              </a:lnSpc>
            </a:pPr>
            <a:endParaRPr lang="bg-BG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Филипов Ф., Конструкция и технология на полупроводникови прибори, София, Издателство „Техника“, 1988</a:t>
            </a:r>
          </a:p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Йорданов Р., Филипов Ф., Ръководство за лабораторни упражнения по Микроелектроника,  Издателство на ТУ-София, 2013</a:t>
            </a:r>
          </a:p>
        </p:txBody>
      </p:sp>
    </p:spTree>
    <p:extLst>
      <p:ext uri="{BB962C8B-B14F-4D97-AF65-F5344CB8AC3E}">
        <p14:creationId xmlns:p14="http://schemas.microsoft.com/office/powerpoint/2010/main" val="101351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2F6D6-BCFF-4E62-B5B4-ABEBE52C0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35" y="325822"/>
            <a:ext cx="5587382" cy="49008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76F1A4-D631-413C-917A-14146756CA0F}"/>
              </a:ext>
            </a:extLst>
          </p:cNvPr>
          <p:cNvSpPr/>
          <p:nvPr/>
        </p:nvSpPr>
        <p:spPr>
          <a:xfrm>
            <a:off x="2154621" y="5355128"/>
            <a:ext cx="6526924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Фиг.2 –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CMOS NAND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схемно решение, таблица на истинност и начин на работа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5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0E85C-1D70-47BC-B9E5-3F68C005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24" y="323932"/>
            <a:ext cx="5265683" cy="50889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ED070E-B6D3-45B5-B63E-3FFE85CB687A}"/>
              </a:ext>
            </a:extLst>
          </p:cNvPr>
          <p:cNvSpPr/>
          <p:nvPr/>
        </p:nvSpPr>
        <p:spPr>
          <a:xfrm>
            <a:off x="2280744" y="5460233"/>
            <a:ext cx="6632027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Фиг.3 –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CMOS NOR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схемно решение, таблица на истинност и начин на работа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5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137D0-5B20-4E0F-9BE7-FCA91CC61C40}"/>
              </a:ext>
            </a:extLst>
          </p:cNvPr>
          <p:cNvSpPr txBox="1"/>
          <p:nvPr/>
        </p:nvSpPr>
        <p:spPr>
          <a:xfrm>
            <a:off x="3163613" y="323539"/>
            <a:ext cx="508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МИНИАТЮРИЗАЦИЯ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F8203-8ED2-4554-868B-D241370A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16" y="1118156"/>
            <a:ext cx="2890345" cy="4621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6E692C-A4CF-4E73-BFD4-85B0DA8F5B34}"/>
              </a:ext>
            </a:extLst>
          </p:cNvPr>
          <p:cNvSpPr/>
          <p:nvPr/>
        </p:nvSpPr>
        <p:spPr>
          <a:xfrm>
            <a:off x="2352804" y="5888130"/>
            <a:ext cx="7695085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Миниатюризацоя на МО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транзистора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3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4053DE-DF6A-4ACE-B53E-8BF2ACF538CA}"/>
              </a:ext>
            </a:extLst>
          </p:cNvPr>
          <p:cNvSpPr txBox="1"/>
          <p:nvPr/>
        </p:nvSpPr>
        <p:spPr>
          <a:xfrm>
            <a:off x="1464732" y="767256"/>
            <a:ext cx="959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ПРИ ПРОЦЕСА НА МИНИАТЮРИЗАЦИЯ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53354-0305-4B6B-BA6C-AC3EC9824868}"/>
              </a:ext>
            </a:extLst>
          </p:cNvPr>
          <p:cNvSpPr txBox="1"/>
          <p:nvPr/>
        </p:nvSpPr>
        <p:spPr>
          <a:xfrm>
            <a:off x="1653918" y="1996966"/>
            <a:ext cx="85597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Намаляването на праговото напрежение във връзка </a:t>
            </a:r>
          </a:p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намаляването на геометричните размерите</a:t>
            </a:r>
          </a:p>
          <a:p>
            <a:endParaRPr lang="bg-BG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с гейтовия оксид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g-BG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с топлоотдаването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g-BG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Проблеми, свързани с бързодействието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7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62D7A-128D-45DF-8F2F-C997992E634A}"/>
              </a:ext>
            </a:extLst>
          </p:cNvPr>
          <p:cNvSpPr txBox="1"/>
          <p:nvPr/>
        </p:nvSpPr>
        <p:spPr>
          <a:xfrm>
            <a:off x="1923393" y="525517"/>
            <a:ext cx="790171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 ТЕХНОЛОГИЯ ЗА ИЗГОТВЯНЕ </a:t>
            </a:r>
          </a:p>
          <a:p>
            <a:pPr algn="ctr">
              <a:lnSpc>
                <a:spcPct val="150000"/>
              </a:lnSpc>
            </a:pPr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ИНТЕГРАЛНИ СХЕМИ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0CD21-8517-423B-8751-6762A6BD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64" y="2102068"/>
            <a:ext cx="9415157" cy="3268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9C5B38-C9E5-496D-B29D-B5C2070CD92E}"/>
              </a:ext>
            </a:extLst>
          </p:cNvPr>
          <p:cNvSpPr/>
          <p:nvPr/>
        </p:nvSpPr>
        <p:spPr>
          <a:xfrm>
            <a:off x="776733" y="5671332"/>
            <a:ext cx="10195034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 5 Изпълнение на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CMOS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върху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-тип субстрат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2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F16A1-3476-426D-850F-A4379EC1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358084"/>
            <a:ext cx="2570467" cy="504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16C769-E762-4EB2-AFA9-7663CB13F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276" y="355465"/>
            <a:ext cx="2648462" cy="5046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596D02-B8BC-455D-8F5E-4E8854B39BB7}"/>
              </a:ext>
            </a:extLst>
          </p:cNvPr>
          <p:cNvSpPr/>
          <p:nvPr/>
        </p:nvSpPr>
        <p:spPr>
          <a:xfrm>
            <a:off x="2438400" y="5545809"/>
            <a:ext cx="7966842" cy="1042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Фиг. 6  Създаване на слой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SiO</a:t>
            </a:r>
            <a:r>
              <a:rPr lang="sr-Latn-BA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експониране,</a:t>
            </a:r>
          </a:p>
          <a:p>
            <a:pPr>
              <a:lnSpc>
                <a:spcPct val="114000"/>
              </a:lnSpc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	   проявяване, ецване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28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593</TotalTime>
  <Words>435</Words>
  <Application>Microsoft Office PowerPoint</Application>
  <PresentationFormat>Widescreen</PresentationFormat>
  <Paragraphs>62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Tw Cen MT</vt:lpstr>
      <vt:lpstr>Wingdings</vt:lpstr>
      <vt:lpstr>Circuit</vt:lpstr>
      <vt:lpstr>Paintbrush Picture</vt:lpstr>
      <vt:lpstr>ПРОЕКТИРАНЕ НА CMOS ИНТЕГРАЛНИ СХЕМИ НА ОСНОВАТА НА CMOS БАЗОВИ МАТРИЧНИ КРИСТАЛИ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проектиране на биполярни интегрални схеми с използване на биполярен базов матричен кристал</dc:title>
  <dc:creator>User</dc:creator>
  <cp:lastModifiedBy>User</cp:lastModifiedBy>
  <cp:revision>144</cp:revision>
  <dcterms:created xsi:type="dcterms:W3CDTF">2020-04-05T19:53:31Z</dcterms:created>
  <dcterms:modified xsi:type="dcterms:W3CDTF">2020-04-19T21:06:00Z</dcterms:modified>
</cp:coreProperties>
</file>