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81" r:id="rId14"/>
    <p:sldId id="282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9BF9C-FB75-42A2-A2D9-8B019B5CD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1352" y="1555531"/>
            <a:ext cx="9995338" cy="257503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</a:t>
            </a:r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GB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ИНТЕГРАЛНИ СХЕМИ.</a:t>
            </a:r>
            <a:r>
              <a:rPr lang="en-GB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ТЕХНОЛОГИЧНИ СХЕМИ ЗА ИЗГОТВЯНЕ</a:t>
            </a:r>
            <a:endParaRPr lang="en-GB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49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67CA6A-959C-4CC6-A466-E66C89C99C58}"/>
              </a:ext>
            </a:extLst>
          </p:cNvPr>
          <p:cNvSpPr/>
          <p:nvPr/>
        </p:nvSpPr>
        <p:spPr>
          <a:xfrm>
            <a:off x="1271752" y="861536"/>
            <a:ext cx="10068909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Обикновено се приема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Тогава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GB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Формулата дава достатъчно точна средна оценка за влиянието на подложката.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49101C-922C-4357-92DA-B6E2CEE0E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395" y="1683232"/>
            <a:ext cx="1295139" cy="7643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2C9644-3AAA-4617-BA1B-E5A450934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95" y="2801857"/>
            <a:ext cx="2150811" cy="892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D2C098-547A-4CD8-A2D1-9233FCF1C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396" y="3815636"/>
            <a:ext cx="3054701" cy="99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45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D1D7C9-4383-490C-8EF9-9F4BECABD0CC}"/>
              </a:ext>
            </a:extLst>
          </p:cNvPr>
          <p:cNvSpPr/>
          <p:nvPr/>
        </p:nvSpPr>
        <p:spPr>
          <a:xfrm>
            <a:off x="2802027" y="406539"/>
            <a:ext cx="6966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Капацитети на </a:t>
            </a: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</a:t>
            </a:r>
            <a:r>
              <a:rPr lang="bg-BG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интегралните схеми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1745B-AE4E-46BF-BFB2-326A5BF25575}"/>
              </a:ext>
            </a:extLst>
          </p:cNvPr>
          <p:cNvSpPr/>
          <p:nvPr/>
        </p:nvSpPr>
        <p:spPr>
          <a:xfrm>
            <a:off x="1177159" y="929759"/>
            <a:ext cx="10457793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определяне на параметрите на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важно значение имат съществуващите капацитети – собственият капацитет на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структурата и паразитните капацитети. Собственият капацитет на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транзистора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състои от капацитетите гейт – сорс, гейт – дрейн, дрейн – сорс. Паразитните капацитети са: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капацитетът на прехода подложка –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област;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капацитетът между металната шина и силициевата подложка в пасивната област на структурата;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капацитетът метал – окис –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alt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област;</a:t>
            </a:r>
          </a:p>
        </p:txBody>
      </p:sp>
    </p:spTree>
    <p:extLst>
      <p:ext uri="{BB962C8B-B14F-4D97-AF65-F5344CB8AC3E}">
        <p14:creationId xmlns:p14="http://schemas.microsoft.com/office/powerpoint/2010/main" val="194822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C5CAEA-DF98-4919-88E4-28EE67788975}"/>
              </a:ext>
            </a:extLst>
          </p:cNvPr>
          <p:cNvSpPr/>
          <p:nvPr/>
        </p:nvSpPr>
        <p:spPr>
          <a:xfrm>
            <a:off x="3932696" y="490623"/>
            <a:ext cx="3272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bg-BG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g-BG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ондензатор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A2E8D3-BD7A-42EE-A651-211B0D0C37DD}"/>
              </a:ext>
            </a:extLst>
          </p:cNvPr>
          <p:cNvSpPr/>
          <p:nvPr/>
        </p:nvSpPr>
        <p:spPr>
          <a:xfrm>
            <a:off x="1145629" y="892388"/>
            <a:ext cx="10247586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“Идеалната" CV – крива за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показана на фиг. 3 с плътна линия. Поради вградената инверсия на повърхността за Р- полупроводник е показана и реалната (отместена) крива. Величините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зависят само от концентрацията и също могат да се определят графично.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 – кривата са означени всички характерни стойности на потенциала и капацитета. Показана е и CV – кривата за </a:t>
            </a:r>
            <a:r>
              <a:rPr lang="de-D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Широко разпространият метод за изучаване на електронните свойства на повърхността е измерването на реалната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CV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крива. 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248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9921B4-954D-4534-9165-AAFE5FCE5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238" y="275438"/>
            <a:ext cx="5499069" cy="57185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D1A5E-3E2C-4AC5-83DD-3463DFCBC5FC}"/>
              </a:ext>
            </a:extLst>
          </p:cNvPr>
          <p:cNvSpPr txBox="1"/>
          <p:nvPr/>
        </p:nvSpPr>
        <p:spPr>
          <a:xfrm>
            <a:off x="5160579" y="6059342"/>
            <a:ext cx="112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Фиг. 3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011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C1A9FA-2FAD-4C48-9FC9-B1A77B8BBD9E}"/>
              </a:ext>
            </a:extLst>
          </p:cNvPr>
          <p:cNvSpPr/>
          <p:nvPr/>
        </p:nvSpPr>
        <p:spPr>
          <a:xfrm>
            <a:off x="1282262" y="305673"/>
            <a:ext cx="9953296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Според дефиницията </a:t>
            </a:r>
            <a:r>
              <a:rPr lang="de-DE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800" cap="small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en-US" sz="2800" cap="sm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 да се измери, като към постоянното напрежение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приложи променлива съставка. Различават се три случая:</a:t>
            </a:r>
          </a:p>
          <a:p>
            <a:pPr algn="just">
              <a:lnSpc>
                <a:spcPct val="150000"/>
              </a:lnSpc>
              <a:defRPr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а)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Nf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измерване с ниска честота, при което може да се отчете влиянието на подвижните заряди в инверсионния слой;</a:t>
            </a:r>
          </a:p>
          <a:p>
            <a:pPr algn="just">
              <a:lnSpc>
                <a:spcPct val="150000"/>
              </a:lnSpc>
              <a:defRPr/>
            </a:pP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измерване с висока честота, при което тези носители не могат да “реагират";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импулсно измерване, при което се създават неравновесни  условия и дълбоко обедняване. </a:t>
            </a:r>
          </a:p>
        </p:txBody>
      </p:sp>
    </p:spTree>
    <p:extLst>
      <p:ext uri="{BB962C8B-B14F-4D97-AF65-F5344CB8AC3E}">
        <p14:creationId xmlns:p14="http://schemas.microsoft.com/office/powerpoint/2010/main" val="2763978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0BE96F-1747-4657-889E-81536365D240}"/>
              </a:ext>
            </a:extLst>
          </p:cNvPr>
          <p:cNvSpPr/>
          <p:nvPr/>
        </p:nvSpPr>
        <p:spPr>
          <a:xfrm>
            <a:off x="1923768" y="490624"/>
            <a:ext cx="8344464" cy="1307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g-BG" altLang="en-US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технологични схеми за изготвяне на </a:t>
            </a:r>
          </a:p>
          <a:p>
            <a:pPr algn="ctr">
              <a:lnSpc>
                <a:spcPct val="150000"/>
              </a:lnSpc>
            </a:pPr>
            <a:r>
              <a:rPr lang="en-US" altLang="en-US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</a:t>
            </a:r>
            <a:r>
              <a:rPr lang="bg-BG" altLang="en-US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altLang="en-US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CMOS </a:t>
            </a:r>
            <a:r>
              <a:rPr lang="bg-BG" altLang="en-US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интегрални структури</a:t>
            </a:r>
            <a:r>
              <a:rPr lang="en-US" altLang="en-US" sz="28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en-US" sz="28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0AF2B2-BCFA-4094-B184-03BFBE040D26}"/>
              </a:ext>
            </a:extLst>
          </p:cNvPr>
          <p:cNvSpPr/>
          <p:nvPr/>
        </p:nvSpPr>
        <p:spPr>
          <a:xfrm>
            <a:off x="1182421" y="2141934"/>
            <a:ext cx="10268607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фиг.4,5,6 и 7 е показана технологичната последователност на стандартната Р- канална технология, на технологията със силициев гейт, на комплементарната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и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 MOS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PLANOX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технологията. Тези технологични схеми са в основата на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интегралните схеми, независимо от тяхната модификация. 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1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CE20A-5DC4-41F9-B507-4851E1637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442" y="417122"/>
            <a:ext cx="2139881" cy="5645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01FC34-8B47-47F1-A665-73257E28B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69" y="417122"/>
            <a:ext cx="2145978" cy="5645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0F266D-3BEE-4FF1-ABBE-DAE7535F14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1372" y="417122"/>
            <a:ext cx="3273836" cy="5635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9118CF-C995-4ABF-B563-CE739A447B74}"/>
              </a:ext>
            </a:extLst>
          </p:cNvPr>
          <p:cNvSpPr txBox="1"/>
          <p:nvPr/>
        </p:nvSpPr>
        <p:spPr>
          <a:xfrm>
            <a:off x="1891862" y="6095188"/>
            <a:ext cx="8051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Фиг. 4					Фиг. 5						Фиг. 6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08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18F91E-8632-4296-8E96-32050949635B}"/>
              </a:ext>
            </a:extLst>
          </p:cNvPr>
          <p:cNvSpPr/>
          <p:nvPr/>
        </p:nvSpPr>
        <p:spPr>
          <a:xfrm>
            <a:off x="1145628" y="813900"/>
            <a:ext cx="10058400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Характерно за вертикалната геометрия на съвременните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прибори е изключителната сложност, породена от последователното редуване на тънки покрития от различен характер, като полисилиций,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ru-RU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др. По целесъобразност тези особености се разглеждат при отделните схеми.. Параметрите на използваните технологични операции се определят от конструктивните разчети на структурите.</a:t>
            </a:r>
          </a:p>
        </p:txBody>
      </p:sp>
    </p:spTree>
    <p:extLst>
      <p:ext uri="{BB962C8B-B14F-4D97-AF65-F5344CB8AC3E}">
        <p14:creationId xmlns:p14="http://schemas.microsoft.com/office/powerpoint/2010/main" val="3170719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751F23-4B67-49BB-AB4E-36C833B4403A}"/>
              </a:ext>
            </a:extLst>
          </p:cNvPr>
          <p:cNvSpPr/>
          <p:nvPr/>
        </p:nvSpPr>
        <p:spPr>
          <a:xfrm>
            <a:off x="1156138" y="643870"/>
            <a:ext cx="10216055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Стандартната Р- канална технология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PMOS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характеризира с една дифузия, която не е свързана с постигане на критични параметри. Най-съществената операция е тънкото окисление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конструирането на сорса и дрейна могат да бъдат използвани и другите методи за създаване на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преходи. Широко приложение, особено в N-каналната технология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NMOS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намира йонната имплантация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Метализацията може да бъде различна. Използват се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de-DE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4770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AA3D2E-E0C8-4CEB-B8FF-D27FF41B39AE}"/>
              </a:ext>
            </a:extLst>
          </p:cNvPr>
          <p:cNvSpPr/>
          <p:nvPr/>
        </p:nvSpPr>
        <p:spPr>
          <a:xfrm>
            <a:off x="1187669" y="185740"/>
            <a:ext cx="10016359" cy="648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Без особени различия е технологията, създаваща силициев гейт (фиг. 5). Отлагането на поликристален Si и използването му като маска са най-характерните особености. Разлика има и във фотолитографския процес, по-специално при едновременно ецване на Si и SiO2.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Комплементарната технологична схема (CMOS) (фиг. 6) изисква допълнителни дифузионни процеси. 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фиг. 7 е показана технологията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LOCMOS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 изисква допълнително отлагане на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което служи за маска при окислението.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65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5C5987-191E-4C86-A8DC-4A3E36655F2A}"/>
              </a:ext>
            </a:extLst>
          </p:cNvPr>
          <p:cNvSpPr/>
          <p:nvPr/>
        </p:nvSpPr>
        <p:spPr>
          <a:xfrm>
            <a:off x="1240221" y="379816"/>
            <a:ext cx="10247586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Волт – амперната характеристика на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 със заземен сорс е показана на фиг.1</a:t>
            </a:r>
            <a:r>
              <a:rPr lang="en-GB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нея различаваме три области:</a:t>
            </a:r>
          </a:p>
          <a:p>
            <a:pPr>
              <a:lnSpc>
                <a:spcPct val="150000"/>
              </a:lnSpc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област</a:t>
            </a:r>
            <a:r>
              <a:rPr lang="en-GB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отсечка I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 |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|&lt;|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|,</a:t>
            </a:r>
            <a:endParaRPr lang="bg-BG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където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праговото напрежение на транзистора;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триодна област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|;</a:t>
            </a:r>
            <a:endParaRPr lang="en-GB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GB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пентодна област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|V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|&lt;|V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|&lt;|V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- област на на тока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триодната област на характеристиките токът през транзистора се описва с уравнението: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(1)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257952-EF95-4020-B607-B05317F8D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512" y="5402317"/>
            <a:ext cx="6065394" cy="9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43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01BC7A-E4D7-4614-82FC-86013346D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80164"/>
            <a:ext cx="6684579" cy="57547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976336-F32E-4748-93A7-5DF959C3C9FB}"/>
              </a:ext>
            </a:extLst>
          </p:cNvPr>
          <p:cNvSpPr txBox="1"/>
          <p:nvPr/>
        </p:nvSpPr>
        <p:spPr>
          <a:xfrm>
            <a:off x="5139559" y="6148551"/>
            <a:ext cx="112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Фиг. 7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05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06371F-BF0E-4747-9379-2838A45CBC39}"/>
              </a:ext>
            </a:extLst>
          </p:cNvPr>
          <p:cNvSpPr/>
          <p:nvPr/>
        </p:nvSpPr>
        <p:spPr>
          <a:xfrm>
            <a:off x="1334814" y="817630"/>
            <a:ext cx="9816662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Операциите, свързани с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особено във варианта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ISOMOS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подобни на тези от технологичните схеми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ISOPLANAR I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биполярните прибори. По този начин се избягва необходимостта от провеждане на стоп – дифузии, което облекчава избора на хоризонтална геометрия.</a:t>
            </a:r>
          </a:p>
        </p:txBody>
      </p:sp>
    </p:spTree>
    <p:extLst>
      <p:ext uri="{BB962C8B-B14F-4D97-AF65-F5344CB8AC3E}">
        <p14:creationId xmlns:p14="http://schemas.microsoft.com/office/powerpoint/2010/main" val="2286502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B3C3C7-C72D-41AC-AB80-6B678E4BFF2C}"/>
              </a:ext>
            </a:extLst>
          </p:cNvPr>
          <p:cNvSpPr/>
          <p:nvPr/>
        </p:nvSpPr>
        <p:spPr>
          <a:xfrm>
            <a:off x="1124607" y="535716"/>
            <a:ext cx="10058400" cy="4146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pPr algn="just">
              <a:lnSpc>
                <a:spcPct val="150000"/>
              </a:lnSpc>
            </a:pPr>
            <a:endParaRPr lang="bg-BG" alt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Филипов Ф., Конструкция и технология на полупроводникови прибори, София, Издателство „Техника“, 1988</a:t>
            </a:r>
          </a:p>
          <a:p>
            <a:pPr algn="just"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Йорданов Р., Филипов Ф., Ръководство за лабораторни упражнения по Микроелектроника,  Издателство на ТУ-София, 2013</a:t>
            </a:r>
          </a:p>
        </p:txBody>
      </p:sp>
    </p:spTree>
    <p:extLst>
      <p:ext uri="{BB962C8B-B14F-4D97-AF65-F5344CB8AC3E}">
        <p14:creationId xmlns:p14="http://schemas.microsoft.com/office/powerpoint/2010/main" val="101351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614B082-81F6-4C0F-AF4F-B96CB943F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084" y="506304"/>
            <a:ext cx="5535831" cy="535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C0661A-7382-4D26-B084-C4EC74A7B78C}"/>
              </a:ext>
            </a:extLst>
          </p:cNvPr>
          <p:cNvSpPr txBox="1"/>
          <p:nvPr/>
        </p:nvSpPr>
        <p:spPr>
          <a:xfrm>
            <a:off x="5223641" y="5963962"/>
            <a:ext cx="11267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Фиг.1.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65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006121-79DE-4BE6-B361-E0B3BC865A53}"/>
              </a:ext>
            </a:extLst>
          </p:cNvPr>
          <p:cNvSpPr/>
          <p:nvPr/>
        </p:nvSpPr>
        <p:spPr>
          <a:xfrm>
            <a:off x="1345323" y="302627"/>
            <a:ext cx="10741572" cy="303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пентодната област уравнението на тока е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(2)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където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средната подвижност на дупките на канала;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bg-BG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специфичният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капацитет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тънкия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bg-BG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B6ECE-B2DE-45CB-A706-6E78B013D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93" y="2731995"/>
            <a:ext cx="550874" cy="601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F00D3A-1D2F-4721-9C10-1A4867B5D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872" y="1072059"/>
            <a:ext cx="3949657" cy="8764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EDEED15-608F-4074-B082-3627F1D4FB3E}"/>
              </a:ext>
            </a:extLst>
          </p:cNvPr>
          <p:cNvSpPr/>
          <p:nvPr/>
        </p:nvSpPr>
        <p:spPr>
          <a:xfrm>
            <a:off x="1471448" y="4124163"/>
            <a:ext cx="9690538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диелектричната проницаемост на силициевия двуокис;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дебелината на силициевия двуокис под гейта;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– широчината на канала;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ефективната дължина на канала.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592C90-9441-4A9D-94CB-151E105B1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340959"/>
            <a:ext cx="1702676" cy="103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4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DB12DA-008E-4EF0-BBC9-CD91AD8F0CC9}"/>
              </a:ext>
            </a:extLst>
          </p:cNvPr>
          <p:cNvSpPr/>
          <p:nvPr/>
        </p:nvSpPr>
        <p:spPr>
          <a:xfrm>
            <a:off x="1208689" y="757619"/>
            <a:ext cx="10037380" cy="5185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Тъй като дифузията се извършва едновременно във вертикална и хоризонтална посока, ефективната дължина на канала е по-малка от дължината l, определена на фотошаблона. Обикновено се приема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където x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дълбочината на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прехода. При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транзисторите с къс канал е необходимо допълнително отчитане на полето.</a:t>
            </a:r>
          </a:p>
          <a:p>
            <a:pPr algn="just"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Уравненията на тока могат да се запишат по друг начин, който е по-удобен при проектиране на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53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23812B-4EF2-4D5C-9717-4BB4E22EC9AF}"/>
              </a:ext>
            </a:extLst>
          </p:cNvPr>
          <p:cNvSpPr/>
          <p:nvPr/>
        </p:nvSpPr>
        <p:spPr>
          <a:xfrm>
            <a:off x="1072056" y="88117"/>
            <a:ext cx="10520855" cy="647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Въвеждат се два нови параметъра: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bg-BG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Тогава уравн. (1) и (2) придобиват вида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[2(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ru-RU" alt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за	|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|&gt;|V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|,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=K(V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altLang="en-US" sz="28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|V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GS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Параметърът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силно зависи от технологията и конструктивните параметри на транзистора. Параметърът К зависи от от топологията на прибора, т. е. може да се изменя в процеса на проектиране.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611931-DF8C-473D-B67D-603199E41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896" y="762820"/>
            <a:ext cx="2579562" cy="10943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ABCDAE-65DD-4EF7-A2AD-4B089CC2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455" y="1854777"/>
            <a:ext cx="1589427" cy="97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7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E4D77F-DF91-4023-B8FA-165FBB7130A7}"/>
              </a:ext>
            </a:extLst>
          </p:cNvPr>
          <p:cNvSpPr/>
          <p:nvPr/>
        </p:nvSpPr>
        <p:spPr>
          <a:xfrm>
            <a:off x="1277008" y="427561"/>
            <a:ext cx="98902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Параметърът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зависи от температурата.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FFD2BB-1401-4734-BB79-443BA2937633}"/>
              </a:ext>
            </a:extLst>
          </p:cNvPr>
          <p:cNvSpPr/>
          <p:nvPr/>
        </p:nvSpPr>
        <p:spPr>
          <a:xfrm>
            <a:off x="1277008" y="950781"/>
            <a:ext cx="10258096" cy="5924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Законът на изменение е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bg-BG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където Т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абсолютната температура. На фиг.2. е показано графично зависимостта 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bg-BG" altLang="en-US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Характеристиките на транзистора се изменят в случая на разлика в потенциалите на подложката и сорса (ефект на подложката). Когато преходът подложка – сорс е поляризиран обратно, обеднената област между подложката и канала се разширява.</a:t>
            </a:r>
            <a:endParaRPr lang="en-US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30408-71BD-4AEB-87E4-87D854DB0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214" y="2710685"/>
            <a:ext cx="1103571" cy="9321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BD7A42-FBBA-496C-9502-B37897B18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048" y="1067736"/>
            <a:ext cx="2547051" cy="9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44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610E1D-8FD9-4BA5-AFFE-1F2D45BE4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653" y="738146"/>
            <a:ext cx="5850694" cy="45529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653CBE-9D70-464E-A32A-DEE603B4BC00}"/>
              </a:ext>
            </a:extLst>
          </p:cNvPr>
          <p:cNvSpPr txBox="1"/>
          <p:nvPr/>
        </p:nvSpPr>
        <p:spPr>
          <a:xfrm>
            <a:off x="5370786" y="5596634"/>
            <a:ext cx="1216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Фиг. 2.</a:t>
            </a:r>
            <a:endParaRPr lang="en-GB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38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BA5545-235E-498A-AA2C-D7D40862B512}"/>
              </a:ext>
            </a:extLst>
          </p:cNvPr>
          <p:cNvSpPr/>
          <p:nvPr/>
        </p:nvSpPr>
        <p:spPr>
          <a:xfrm>
            <a:off x="1303282" y="412642"/>
            <a:ext cx="10342180" cy="583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Следователно необходимо е по-високо напрежение на електрическото поле на гейта, за да се образува провеждащ канал, т.е. праговото напрежение се повишава: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|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|=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a|V</a:t>
            </a:r>
            <a:r>
              <a:rPr lang="en-US" altLang="en-US" sz="28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alt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en-US" sz="2800" baseline="30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bg-BG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където V</a:t>
            </a:r>
            <a:r>
              <a:rPr lang="bg-BG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напрежението подложка – сорс;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промяната на праговото напрежение;</a:t>
            </a:r>
          </a:p>
          <a:p>
            <a:pPr>
              <a:lnSpc>
                <a:spcPct val="150000"/>
              </a:lnSpc>
            </a:pPr>
            <a:r>
              <a:rPr lang="bg-BG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 и х са коефициенти, зависещи от топологията на прибора и технологията на изготвяне.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13143-C64C-404E-9C94-3D9977395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620" y="2549677"/>
            <a:ext cx="3109750" cy="65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29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435</TotalTime>
  <Words>1215</Words>
  <Application>Microsoft Office PowerPoint</Application>
  <PresentationFormat>Widescreen</PresentationFormat>
  <Paragraphs>76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Times New Roman</vt:lpstr>
      <vt:lpstr>Tw Cen MT</vt:lpstr>
      <vt:lpstr>Circuit</vt:lpstr>
      <vt:lpstr>MOS И cmos ИНТЕГРАЛНИ СХЕМИ. ТЕХНОЛОГИЧНИ СХЕМИ ЗА ИЗГОТВЯНЕ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проектиране на биполярни интегрални схеми с използване на биполярен базов матричен кристал</dc:title>
  <dc:creator>User</dc:creator>
  <cp:lastModifiedBy>User</cp:lastModifiedBy>
  <cp:revision>100</cp:revision>
  <dcterms:created xsi:type="dcterms:W3CDTF">2020-04-05T19:53:31Z</dcterms:created>
  <dcterms:modified xsi:type="dcterms:W3CDTF">2020-04-12T17:28:53Z</dcterms:modified>
</cp:coreProperties>
</file>