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69" r:id="rId16"/>
    <p:sldId id="260" r:id="rId17"/>
    <p:sldId id="261" r:id="rId18"/>
    <p:sldId id="262" r:id="rId19"/>
    <p:sldId id="263" r:id="rId20"/>
    <p:sldId id="280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BF9C-FB75-42A2-A2D9-8B019B5C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352" y="1122362"/>
            <a:ext cx="9995338" cy="369137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на </a:t>
            </a:r>
            <a:b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биполярни интегрални схеми с използване на  базови матрични кристали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4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:\SK00L SUX\Dip\imgs\GA3.png">
            <a:extLst>
              <a:ext uri="{FF2B5EF4-FFF2-40B4-BE49-F238E27FC236}">
                <a16:creationId xmlns:a16="http://schemas.microsoft.com/office/drawing/2014/main" id="{40DB8BCF-D900-4869-ABE0-9EE6B48C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78" y="786374"/>
            <a:ext cx="7746125" cy="44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DE8D0C-5C5F-4CF3-9C8C-4E2AB5BF5231}"/>
              </a:ext>
            </a:extLst>
          </p:cNvPr>
          <p:cNvSpPr/>
          <p:nvPr/>
        </p:nvSpPr>
        <p:spPr>
          <a:xfrm>
            <a:off x="2568369" y="5515192"/>
            <a:ext cx="683454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>
              <a:lnSpc>
                <a:spcPct val="115000"/>
              </a:lnSpc>
              <a:spcAft>
                <a:spcPts val="10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Безканално разполагане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4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ACE8F-6D1B-4A03-AD4D-D478468CF5EB}"/>
              </a:ext>
            </a:extLst>
          </p:cNvPr>
          <p:cNvSpPr/>
          <p:nvPr/>
        </p:nvSpPr>
        <p:spPr>
          <a:xfrm>
            <a:off x="1807777" y="175314"/>
            <a:ext cx="8954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при проектирането на схемИ по поръчка</a:t>
            </a:r>
            <a:endParaRPr lang="en-GB" sz="4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1">
            <a:extLst>
              <a:ext uri="{FF2B5EF4-FFF2-40B4-BE49-F238E27FC236}">
                <a16:creationId xmlns:a16="http://schemas.microsoft.com/office/drawing/2014/main" id="{68C96061-3096-46D4-9512-1C48A1A1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88" y="1498753"/>
            <a:ext cx="5990016" cy="49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92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F3088D-6A79-46C8-A80C-4366B5713890}"/>
              </a:ext>
            </a:extLst>
          </p:cNvPr>
          <p:cNvSpPr/>
          <p:nvPr/>
        </p:nvSpPr>
        <p:spPr>
          <a:xfrm>
            <a:off x="1468183" y="168958"/>
            <a:ext cx="9837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характеристики на базов матричен кристал  RLA 120</a:t>
            </a:r>
            <a:endParaRPr lang="bg-BG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6" descr="BMK struktura.bmp">
            <a:extLst>
              <a:ext uri="{FF2B5EF4-FFF2-40B4-BE49-F238E27FC236}">
                <a16:creationId xmlns:a16="http://schemas.microsoft.com/office/drawing/2014/main" id="{B6307063-9635-4359-8C73-CC21B35BA5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641" y="1492397"/>
            <a:ext cx="7901125" cy="49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B6C97-0C1E-4A10-B9D7-4A805BD4DED5}"/>
              </a:ext>
            </a:extLst>
          </p:cNvPr>
          <p:cNvSpPr/>
          <p:nvPr/>
        </p:nvSpPr>
        <p:spPr>
          <a:xfrm>
            <a:off x="1233996" y="495058"/>
            <a:ext cx="7210097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Двуслойна метализация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Тънкослойни резистори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Биполярни транзистори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A20144B3-1344-4474-A921-2D4B2DC40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20129"/>
              </p:ext>
            </p:extLst>
          </p:nvPr>
        </p:nvGraphicFramePr>
        <p:xfrm>
          <a:off x="1233996" y="2866940"/>
          <a:ext cx="9889723" cy="3180655"/>
        </p:xfrm>
        <a:graphic>
          <a:graphicData uri="http://schemas.openxmlformats.org/drawingml/2006/table">
            <a:tbl>
              <a:tblPr/>
              <a:tblGrid>
                <a:gridCol w="341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RLA 80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rla 120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cap="all" dirty="0" err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rla</a:t>
                      </a:r>
                      <a:r>
                        <a:rPr lang="en-US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160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макро клетки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12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16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Мощни   </a:t>
                      </a:r>
                      <a:r>
                        <a:rPr lang="en-US" sz="2400" b="1" cap="all" dirty="0" err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Npn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Маломощни  </a:t>
                      </a:r>
                      <a:r>
                        <a:rPr lang="en-US" sz="2400" b="1" cap="all" dirty="0" err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Npn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46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39 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43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Маломощни  </a:t>
                      </a:r>
                      <a:r>
                        <a:rPr lang="en-US" sz="2400" b="1" cap="all" dirty="0" err="1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pnp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19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16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резистори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95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196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240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контактни площадки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24</a:t>
                      </a:r>
                      <a:endParaRPr lang="bg-BG" sz="24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24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bg-BG" sz="2400" b="1" cap="all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44</a:t>
                      </a:r>
                      <a:endParaRPr lang="bg-BG" sz="24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77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0" descr="NPN tranzistor.JPG">
            <a:extLst>
              <a:ext uri="{FF2B5EF4-FFF2-40B4-BE49-F238E27FC236}">
                <a16:creationId xmlns:a16="http://schemas.microsoft.com/office/drawing/2014/main" id="{E1658C9D-B536-4FE7-8479-4CD4277BF4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5084" y="1671146"/>
            <a:ext cx="4445876" cy="2864068"/>
          </a:xfrm>
          <a:prstGeom prst="rect">
            <a:avLst/>
          </a:prstGeom>
        </p:spPr>
      </p:pic>
      <p:pic>
        <p:nvPicPr>
          <p:cNvPr id="3" name="Картина 14" descr="PNP tranzistor3.JPG">
            <a:extLst>
              <a:ext uri="{FF2B5EF4-FFF2-40B4-BE49-F238E27FC236}">
                <a16:creationId xmlns:a16="http://schemas.microsoft.com/office/drawing/2014/main" id="{4E6FE2BF-7B7F-422C-B337-7F83024AF3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894" y="1671146"/>
            <a:ext cx="4025461" cy="2864068"/>
          </a:xfrm>
          <a:prstGeom prst="rect">
            <a:avLst/>
          </a:prstGeom>
        </p:spPr>
      </p:pic>
      <p:sp>
        <p:nvSpPr>
          <p:cNvPr id="4" name="Правоъгълник 11">
            <a:extLst>
              <a:ext uri="{FF2B5EF4-FFF2-40B4-BE49-F238E27FC236}">
                <a16:creationId xmlns:a16="http://schemas.microsoft.com/office/drawing/2014/main" id="{704DE6E8-C18B-4AA2-B66F-A5C204EF5F28}"/>
              </a:ext>
            </a:extLst>
          </p:cNvPr>
          <p:cNvSpPr/>
          <p:nvPr/>
        </p:nvSpPr>
        <p:spPr>
          <a:xfrm>
            <a:off x="6427076" y="5275048"/>
            <a:ext cx="462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6669C-3903-48EA-970B-41AF9497262A}"/>
              </a:ext>
            </a:extLst>
          </p:cNvPr>
          <p:cNvSpPr/>
          <p:nvPr/>
        </p:nvSpPr>
        <p:spPr>
          <a:xfrm>
            <a:off x="2112581" y="5059604"/>
            <a:ext cx="2942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Едноколекторен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 </a:t>
            </a:r>
          </a:p>
        </p:txBody>
      </p:sp>
    </p:spTree>
    <p:extLst>
      <p:ext uri="{BB962C8B-B14F-4D97-AF65-F5344CB8AC3E}">
        <p14:creationId xmlns:p14="http://schemas.microsoft.com/office/powerpoint/2010/main" val="58186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6" descr="PNP tranzistor4.JPG">
            <a:extLst>
              <a:ext uri="{FF2B5EF4-FFF2-40B4-BE49-F238E27FC236}">
                <a16:creationId xmlns:a16="http://schemas.microsoft.com/office/drawing/2014/main" id="{872D1281-EB06-48BB-ADFE-726F18D836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145" y="1208690"/>
            <a:ext cx="3499947" cy="3610961"/>
          </a:xfrm>
          <a:prstGeom prst="rect">
            <a:avLst/>
          </a:prstGeom>
        </p:spPr>
      </p:pic>
      <p:pic>
        <p:nvPicPr>
          <p:cNvPr id="3" name="Картина 15" descr="PNP tranzistor1.JPG">
            <a:extLst>
              <a:ext uri="{FF2B5EF4-FFF2-40B4-BE49-F238E27FC236}">
                <a16:creationId xmlns:a16="http://schemas.microsoft.com/office/drawing/2014/main" id="{8458E234-A422-455E-89A7-70D9C73344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4374" y="1208690"/>
            <a:ext cx="4130566" cy="36109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5495E-6D06-4956-A5FE-73BEBAF81CCD}"/>
              </a:ext>
            </a:extLst>
          </p:cNvPr>
          <p:cNvSpPr/>
          <p:nvPr/>
        </p:nvSpPr>
        <p:spPr>
          <a:xfrm>
            <a:off x="1996972" y="5302867"/>
            <a:ext cx="2764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Двуколекторен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C2120-C4BA-47ED-98C4-1D16FEB83922}"/>
              </a:ext>
            </a:extLst>
          </p:cNvPr>
          <p:cNvSpPr/>
          <p:nvPr/>
        </p:nvSpPr>
        <p:spPr>
          <a:xfrm>
            <a:off x="7204841" y="5302867"/>
            <a:ext cx="2942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Триколекторен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 </a:t>
            </a:r>
          </a:p>
        </p:txBody>
      </p:sp>
    </p:spTree>
    <p:extLst>
      <p:ext uri="{BB962C8B-B14F-4D97-AF65-F5344CB8AC3E}">
        <p14:creationId xmlns:p14="http://schemas.microsoft.com/office/powerpoint/2010/main" val="46621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9" descr="drug T 3,2.bmp">
            <a:extLst>
              <a:ext uri="{FF2B5EF4-FFF2-40B4-BE49-F238E27FC236}">
                <a16:creationId xmlns:a16="http://schemas.microsoft.com/office/drawing/2014/main" id="{C3FB3C7B-8FCE-404F-83CF-BD0CA59432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9636" y="1722381"/>
            <a:ext cx="3323898" cy="2462049"/>
          </a:xfrm>
          <a:prstGeom prst="rect">
            <a:avLst/>
          </a:prstGeom>
        </p:spPr>
      </p:pic>
      <p:pic>
        <p:nvPicPr>
          <p:cNvPr id="3" name="Картина 11" descr="T-powerfull.bmp">
            <a:extLst>
              <a:ext uri="{FF2B5EF4-FFF2-40B4-BE49-F238E27FC236}">
                <a16:creationId xmlns:a16="http://schemas.microsoft.com/office/drawing/2014/main" id="{379F07D2-7725-4EA9-90DB-76645102CE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8651" y="1145627"/>
            <a:ext cx="5339254" cy="3615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452A1A-6BF1-4264-8D04-36C408721CEF}"/>
              </a:ext>
            </a:extLst>
          </p:cNvPr>
          <p:cNvSpPr/>
          <p:nvPr/>
        </p:nvSpPr>
        <p:spPr>
          <a:xfrm>
            <a:off x="6460308" y="5235319"/>
            <a:ext cx="4452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Мощен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 -</a:t>
            </a:r>
          </a:p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емитерен ток 204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30D32-3A58-4DC8-BA2F-205A8525F09A}"/>
              </a:ext>
            </a:extLst>
          </p:cNvPr>
          <p:cNvSpPr/>
          <p:nvPr/>
        </p:nvSpPr>
        <p:spPr>
          <a:xfrm>
            <a:off x="1279636" y="5235319"/>
            <a:ext cx="36741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 -</a:t>
            </a:r>
          </a:p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емитерен ток 11.25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56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3" descr="PNP tranzistor2.JPG">
            <a:extLst>
              <a:ext uri="{FF2B5EF4-FFF2-40B4-BE49-F238E27FC236}">
                <a16:creationId xmlns:a16="http://schemas.microsoft.com/office/drawing/2014/main" id="{B4E59D1C-EA59-4246-A676-EA977F213B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4185" y="2119447"/>
            <a:ext cx="2004849" cy="1559174"/>
          </a:xfrm>
          <a:prstGeom prst="rect">
            <a:avLst/>
          </a:prstGeom>
        </p:spPr>
      </p:pic>
      <p:pic>
        <p:nvPicPr>
          <p:cNvPr id="3" name="Картина 6" descr="MOS kondenzator.JPG">
            <a:extLst>
              <a:ext uri="{FF2B5EF4-FFF2-40B4-BE49-F238E27FC236}">
                <a16:creationId xmlns:a16="http://schemas.microsoft.com/office/drawing/2014/main" id="{E7A6CE8C-202E-4706-82A4-B377129CCE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1104" y="974237"/>
            <a:ext cx="4508937" cy="3839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8A65A4-9958-45D5-A099-C488B2168E47}"/>
              </a:ext>
            </a:extLst>
          </p:cNvPr>
          <p:cNvSpPr/>
          <p:nvPr/>
        </p:nvSpPr>
        <p:spPr>
          <a:xfrm>
            <a:off x="6884275" y="5514431"/>
            <a:ext cx="291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MOS </a:t>
            </a:r>
            <a:r>
              <a:rPr lang="bg-BG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кондензатор</a:t>
            </a:r>
            <a:endParaRPr lang="bg-BG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436B7-93F2-45BC-85B7-440ACD8EE270}"/>
              </a:ext>
            </a:extLst>
          </p:cNvPr>
          <p:cNvSpPr/>
          <p:nvPr/>
        </p:nvSpPr>
        <p:spPr>
          <a:xfrm>
            <a:off x="1418899" y="5083544"/>
            <a:ext cx="3092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Вертикален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PNP </a:t>
            </a:r>
            <a:r>
              <a:rPr lang="bg-BG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транзистор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573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7" descr="Group rezistors.JPG">
            <a:extLst>
              <a:ext uri="{FF2B5EF4-FFF2-40B4-BE49-F238E27FC236}">
                <a16:creationId xmlns:a16="http://schemas.microsoft.com/office/drawing/2014/main" id="{7EA8CFD7-7A09-4D0F-B9A7-C200AB447D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138" y="493985"/>
            <a:ext cx="6264165" cy="5202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60BDB0-45F9-41AA-A0D4-C0C8320B4856}"/>
              </a:ext>
            </a:extLst>
          </p:cNvPr>
          <p:cNvSpPr/>
          <p:nvPr/>
        </p:nvSpPr>
        <p:spPr>
          <a:xfrm>
            <a:off x="1219199" y="5805890"/>
            <a:ext cx="1011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Тмрежиънкослойните резистори - стойности от 1.25 кΩ до 40 кΩ </a:t>
            </a:r>
          </a:p>
        </p:txBody>
      </p:sp>
    </p:spTree>
    <p:extLst>
      <p:ext uri="{BB962C8B-B14F-4D97-AF65-F5344CB8AC3E}">
        <p14:creationId xmlns:p14="http://schemas.microsoft.com/office/powerpoint/2010/main" val="33725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5" descr="BMK kletka12.JPG">
            <a:extLst>
              <a:ext uri="{FF2B5EF4-FFF2-40B4-BE49-F238E27FC236}">
                <a16:creationId xmlns:a16="http://schemas.microsoft.com/office/drawing/2014/main" id="{9DCACD43-916A-462C-A5E4-B58695B9FB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889" y="258817"/>
            <a:ext cx="7872248" cy="5658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4C07B-8FA7-407B-999B-3F4AAA2B0930}"/>
              </a:ext>
            </a:extLst>
          </p:cNvPr>
          <p:cNvSpPr/>
          <p:nvPr/>
        </p:nvSpPr>
        <p:spPr>
          <a:xfrm>
            <a:off x="3707649" y="6075963"/>
            <a:ext cx="5636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Макроклетка на БМК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RLA</a:t>
            </a:r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120</a:t>
            </a:r>
            <a:endParaRPr lang="bg-BG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5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D3093B-440E-459B-9925-E65DD21B5D04}"/>
              </a:ext>
            </a:extLst>
          </p:cNvPr>
          <p:cNvSpPr/>
          <p:nvPr/>
        </p:nvSpPr>
        <p:spPr>
          <a:xfrm>
            <a:off x="872359" y="604372"/>
            <a:ext cx="1084667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-BG" sz="40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Проектиране на схеми по поръчка. Принципи при изграждане на БМК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BD283-1DEC-4211-BA8F-88FE79B399DB}"/>
              </a:ext>
            </a:extLst>
          </p:cNvPr>
          <p:cNvSpPr/>
          <p:nvPr/>
        </p:nvSpPr>
        <p:spPr>
          <a:xfrm>
            <a:off x="909144" y="2349674"/>
            <a:ext cx="1077310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Най-често използвани методи за разработване на интегрални схеми по поръчка са методът на 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базовия матричен кристал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(БМК или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Gate Array Design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и методът на 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стандартната клетка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Standard Cell Design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Пъврият метод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предполага най-кратко време за реализация на функцията на дадена схема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Използва се готов БМК, имащ нужда само от опроводяване</a:t>
            </a:r>
            <a:r>
              <a:rPr lang="bg-BG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8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ED20213-EB43-44E1-A024-52B4A89D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90" y="215975"/>
            <a:ext cx="9860354" cy="55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0794BE-9ACE-466D-B3AE-370835ED08B9}"/>
              </a:ext>
            </a:extLst>
          </p:cNvPr>
          <p:cNvSpPr/>
          <p:nvPr/>
        </p:nvSpPr>
        <p:spPr>
          <a:xfrm>
            <a:off x="1237990" y="5770178"/>
            <a:ext cx="995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Макр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клетка с реализирани връзки, които са еднакви за всички проектирани с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RLA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операционни усилватели и компаратори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3" descr="BMK full.JPG">
            <a:extLst>
              <a:ext uri="{FF2B5EF4-FFF2-40B4-BE49-F238E27FC236}">
                <a16:creationId xmlns:a16="http://schemas.microsoft.com/office/drawing/2014/main" id="{1BF44775-A4DA-4442-8F6B-A7F634F4B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7490" y="483476"/>
            <a:ext cx="5623034" cy="55653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E578E-A551-4582-8CD1-2B71EDE81795}"/>
              </a:ext>
            </a:extLst>
          </p:cNvPr>
          <p:cNvSpPr/>
          <p:nvPr/>
        </p:nvSpPr>
        <p:spPr>
          <a:xfrm>
            <a:off x="4839717" y="6189858"/>
            <a:ext cx="2455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БМК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RLA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2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660FCA9-06F2-43D7-BFE8-1797E870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9" y="392058"/>
            <a:ext cx="9431939" cy="529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95FC94-9B07-4E9C-B623-83F685645DC4}"/>
              </a:ext>
            </a:extLst>
          </p:cNvPr>
          <p:cNvSpPr/>
          <p:nvPr/>
        </p:nvSpPr>
        <p:spPr>
          <a:xfrm>
            <a:off x="1292772" y="5819611"/>
            <a:ext cx="999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Топологичен чертеж на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RLA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 реализирано опроводяване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7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1ED948-FCF7-4B53-BF3E-BC9BFF28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6620" y="-1648075"/>
            <a:ext cx="4984948" cy="92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BA11EA-DC04-4D33-AF04-C1B795E47132}"/>
              </a:ext>
            </a:extLst>
          </p:cNvPr>
          <p:cNvSpPr/>
          <p:nvPr/>
        </p:nvSpPr>
        <p:spPr>
          <a:xfrm>
            <a:off x="1736602" y="5745791"/>
            <a:ext cx="846654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тригер в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Gate Array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изпълнение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180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nm</a:t>
            </a:r>
            <a:endParaRPr lang="en-GB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9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521CEA-0CC5-4D19-8E4B-EF6EE3255B1F}"/>
              </a:ext>
            </a:extLst>
          </p:cNvPr>
          <p:cNvSpPr/>
          <p:nvPr/>
        </p:nvSpPr>
        <p:spPr>
          <a:xfrm>
            <a:off x="1093074" y="833064"/>
            <a:ext cx="10205547" cy="5191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разлика от схемите реализирани на основата на БМК, тези, проектирани по метода на 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стандартните клетки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предлагат по-висока степен на интеграция и по-голяма гъвкавост при процеса на проектиране.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 се дължи на основните особености на метода, а именно фактът, че във всяка клетка транзисторите са оптимизирани по размер и бързодействие спрямо функцията, за която са предназначени.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5BDBF0E3-54D9-4928-B521-260AA44A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65" y="618886"/>
            <a:ext cx="9808690" cy="49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ED8B79-0FF2-4E69-8602-7E2A05DEE9D6}"/>
              </a:ext>
            </a:extLst>
          </p:cNvPr>
          <p:cNvSpPr/>
          <p:nvPr/>
        </p:nvSpPr>
        <p:spPr>
          <a:xfrm>
            <a:off x="1302365" y="5884007"/>
            <a:ext cx="9808690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Latn-BA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-тригер в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Cell</a:t>
            </a:r>
            <a:r>
              <a:rPr lang="bg-BG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изпълнение, технология 180</a:t>
            </a:r>
            <a:r>
              <a:rPr lang="sr-Latn-BA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nm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6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2BD5A7-2BE1-4C82-8EEA-F0A25107E9E8}"/>
              </a:ext>
            </a:extLst>
          </p:cNvPr>
          <p:cNvSpPr/>
          <p:nvPr/>
        </p:nvSpPr>
        <p:spPr>
          <a:xfrm>
            <a:off x="1198180" y="637768"/>
            <a:ext cx="10100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Архитектура на базови матрични кристали</a:t>
            </a:r>
            <a:endParaRPr lang="en-GB" sz="4000" b="1" cap="all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B7CEF-C681-4290-B59E-567F336535C0}"/>
              </a:ext>
            </a:extLst>
          </p:cNvPr>
          <p:cNvSpPr/>
          <p:nvPr/>
        </p:nvSpPr>
        <p:spPr>
          <a:xfrm>
            <a:off x="1109709" y="2189791"/>
            <a:ext cx="9793549" cy="389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Базовият матричен кристал е силициев чип-полуфабрикат без определена функция, при който транзистори, стандартни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NAND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или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NOR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блокове и други активни устройства са разположени на предварително точно определени места и реализирани многократно върху пластина, често наричана мастър слайс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master slice)</a:t>
            </a:r>
            <a:r>
              <a:rPr lang="bg-BG" sz="2800" dirty="0">
                <a:solidFill>
                  <a:schemeClr val="bg1"/>
                </a:solidFill>
                <a:latin typeface="Times New Roman" pitchFamily="18" charset="0"/>
                <a:ea typeface="SimSun" charset="-122"/>
                <a:cs typeface="Times New Roman" pitchFamily="18" charset="0"/>
              </a:rPr>
              <a:t>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5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B4D9D7-EB10-4ECC-8A97-9DB40C1B3D4F}"/>
              </a:ext>
            </a:extLst>
          </p:cNvPr>
          <p:cNvSpPr/>
          <p:nvPr/>
        </p:nvSpPr>
        <p:spPr>
          <a:xfrm>
            <a:off x="1051034" y="469598"/>
            <a:ext cx="95328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1000"/>
              </a:spcAft>
            </a:pPr>
            <a:r>
              <a:rPr lang="bg-BG" sz="40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Базови структури</a:t>
            </a:r>
            <a:endParaRPr lang="en-GB" sz="4000" cap="all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D3E17286-02AE-48BD-B11B-1CB9E54F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39" y="1529417"/>
            <a:ext cx="4428881" cy="44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38CF0F-98A4-4F8C-A188-0E0129478183}"/>
              </a:ext>
            </a:extLst>
          </p:cNvPr>
          <p:cNvSpPr/>
          <p:nvPr/>
        </p:nvSpPr>
        <p:spPr>
          <a:xfrm>
            <a:off x="1020171" y="1411847"/>
            <a:ext cx="5530891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Базовият матричен кристал се реализира въз основа на две основни структури: 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базови клетки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изграждащи ядрото на кристала и </a:t>
            </a:r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периферни клетки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служещи за изграждане на входно-изходните буфери на схемата.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A1D485-71C1-4F05-9AA1-16FC98B260FE}"/>
              </a:ext>
            </a:extLst>
          </p:cNvPr>
          <p:cNvSpPr/>
          <p:nvPr/>
        </p:nvSpPr>
        <p:spPr>
          <a:xfrm>
            <a:off x="1376855" y="184038"/>
            <a:ext cx="9669517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Според разположението си върху пластината, базовите клетки могат да бъдат организирани по няколко начина: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SK00L SUX\Dip\imgs\GA1.png">
            <a:extLst>
              <a:ext uri="{FF2B5EF4-FFF2-40B4-BE49-F238E27FC236}">
                <a16:creationId xmlns:a16="http://schemas.microsoft.com/office/drawing/2014/main" id="{5DC2707C-17D3-4D9F-B7F0-E0F7F8B1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29104"/>
            <a:ext cx="6663820" cy="382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B61F87-B405-466C-AA47-A059130527D9}"/>
              </a:ext>
            </a:extLst>
          </p:cNvPr>
          <p:cNvSpPr/>
          <p:nvPr/>
        </p:nvSpPr>
        <p:spPr>
          <a:xfrm>
            <a:off x="3592965" y="5609908"/>
            <a:ext cx="5237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Поединично разполагане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SK00L SUX\Dip\imgs\GA2.png">
            <a:extLst>
              <a:ext uri="{FF2B5EF4-FFF2-40B4-BE49-F238E27FC236}">
                <a16:creationId xmlns:a16="http://schemas.microsoft.com/office/drawing/2014/main" id="{66D800CE-5CCC-4D6D-AE84-636E753D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864151"/>
            <a:ext cx="7693572" cy="43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5CC71C-CB15-45A8-81A4-6207BDFB8FF0}"/>
              </a:ext>
            </a:extLst>
          </p:cNvPr>
          <p:cNvSpPr/>
          <p:nvPr/>
        </p:nvSpPr>
        <p:spPr>
          <a:xfrm>
            <a:off x="4176167" y="5554712"/>
            <a:ext cx="4449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Редово разполагане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4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216</TotalTime>
  <Words>407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Wingdings</vt:lpstr>
      <vt:lpstr>Circuit</vt:lpstr>
      <vt:lpstr>проектиране на  биполярни интегрални схеми с използване на  базови матрични кристали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проектиране на биполярни интегрални схеми с използване на биполярен базов матричен кристал</dc:title>
  <dc:creator>User</dc:creator>
  <cp:lastModifiedBy>User</cp:lastModifiedBy>
  <cp:revision>46</cp:revision>
  <dcterms:created xsi:type="dcterms:W3CDTF">2020-04-05T19:53:31Z</dcterms:created>
  <dcterms:modified xsi:type="dcterms:W3CDTF">2020-04-06T19:51:22Z</dcterms:modified>
</cp:coreProperties>
</file>