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82" r:id="rId4"/>
    <p:sldId id="291" r:id="rId5"/>
    <p:sldId id="292" r:id="rId6"/>
    <p:sldId id="293" r:id="rId7"/>
    <p:sldId id="283" r:id="rId8"/>
    <p:sldId id="294" r:id="rId9"/>
    <p:sldId id="284" r:id="rId10"/>
    <p:sldId id="286" r:id="rId11"/>
    <p:sldId id="287" r:id="rId12"/>
    <p:sldId id="288" r:id="rId13"/>
    <p:sldId id="289" r:id="rId14"/>
    <p:sldId id="290" r:id="rId15"/>
    <p:sldId id="295" r:id="rId16"/>
    <p:sldId id="297" r:id="rId17"/>
    <p:sldId id="298" r:id="rId18"/>
    <p:sldId id="299" r:id="rId19"/>
    <p:sldId id="300" r:id="rId20"/>
    <p:sldId id="28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9F3F-2070-4CD5-9275-FBD56E0F5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876" y="1797066"/>
            <a:ext cx="8791575" cy="2387600"/>
          </a:xfrm>
        </p:spPr>
        <p:txBody>
          <a:bodyPr/>
          <a:lstStyle/>
          <a:p>
            <a:r>
              <a:rPr lang="bg-B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Паразитни влияния и елементи в биполярните интегрални схеми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370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70D4CA-C516-431D-9B93-829FC9E5B801}"/>
              </a:ext>
            </a:extLst>
          </p:cNvPr>
          <p:cNvSpPr txBox="1"/>
          <p:nvPr/>
        </p:nvSpPr>
        <p:spPr>
          <a:xfrm>
            <a:off x="1297858" y="550606"/>
            <a:ext cx="9940413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bg-BG" sz="24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Необходимите конструктивни параметри, които са общи за всички транзистори от схемата, са:</a:t>
            </a:r>
            <a:endParaRPr lang="en-GB" sz="240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10A5AB-450C-4B41-9F0C-B480947BACA1}"/>
              </a:ext>
            </a:extLst>
          </p:cNvPr>
          <p:cNvSpPr txBox="1"/>
          <p:nvPr/>
        </p:nvSpPr>
        <p:spPr>
          <a:xfrm>
            <a:off x="1297858" y="2015618"/>
            <a:ext cx="100289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а) подложка –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- Si,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.cm, N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дебелина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bg-BG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=150.10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cm;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99644-F4C1-4AB4-AA3E-8EBD3C0B8E40}"/>
              </a:ext>
            </a:extLst>
          </p:cNvPr>
          <p:cNvSpPr txBox="1"/>
          <p:nvPr/>
        </p:nvSpPr>
        <p:spPr>
          <a:xfrm>
            <a:off x="1297858" y="3150272"/>
            <a:ext cx="10097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епитаксиален слой –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– Si,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=0,5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.cm, N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bg-BG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=25.10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cm;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3DCB40-A971-4800-8486-EB1D12B360B0}"/>
              </a:ext>
            </a:extLst>
          </p:cNvPr>
          <p:cNvSpPr txBox="1"/>
          <p:nvPr/>
        </p:nvSpPr>
        <p:spPr>
          <a:xfrm>
            <a:off x="1297858" y="4080387"/>
            <a:ext cx="10028903" cy="1138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базова дифузия (емитерна за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PNP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транзистори)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=(0,04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0,2)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.cm, N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-25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=2,1.10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cm;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E3C0C4-B285-45E4-AE32-586537682BE8}"/>
              </a:ext>
            </a:extLst>
          </p:cNvPr>
          <p:cNvSpPr txBox="1"/>
          <p:nvPr/>
        </p:nvSpPr>
        <p:spPr>
          <a:xfrm>
            <a:off x="1297858" y="5407740"/>
            <a:ext cx="10028903" cy="584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г) емитерна  дифузия –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</a:t>
            </a:r>
            <a:r>
              <a:rPr lang="bg-BG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bg-BG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=1,2.10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сm;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8910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73D044E-AE4C-4911-8285-0E6EFA0BE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732" y="0"/>
            <a:ext cx="105834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8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D05ECB-E13E-435D-A115-6C86A2FAC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071" y="147484"/>
            <a:ext cx="10042574" cy="67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30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99413EF-F2C0-4D36-9330-000F1236F01E}"/>
              </a:ext>
            </a:extLst>
          </p:cNvPr>
          <p:cNvSpPr/>
          <p:nvPr/>
        </p:nvSpPr>
        <p:spPr>
          <a:xfrm>
            <a:off x="2034231" y="714449"/>
            <a:ext cx="7041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Изчисление на базовото съпротивление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DFF06F-DF1D-45CF-BC69-CC6769BD7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705" y="1738312"/>
            <a:ext cx="6205679" cy="411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8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E22912-9E5B-4399-AC0F-4A2F9CFA8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009" y="471948"/>
            <a:ext cx="10050245" cy="600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176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0C956D-4AC9-4605-8704-8851D19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9729" y="231789"/>
            <a:ext cx="3799510" cy="634599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5E0C6A-CE26-463C-B327-9D7B3BBE75F9}"/>
              </a:ext>
            </a:extLst>
          </p:cNvPr>
          <p:cNvSpPr txBox="1"/>
          <p:nvPr/>
        </p:nvSpPr>
        <p:spPr>
          <a:xfrm>
            <a:off x="1199535" y="393290"/>
            <a:ext cx="5181600" cy="611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Изчисление на колекторното съпротивление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различна конфигурация на областите трябва да се използват различни формули при правоъгълна геометрия в зависимост от броя на изводите на колектора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 се намира чрез съпротивленията на няколко трапеца, включени паралелно. 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07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9BEF2E-41C2-42B4-A287-30A0F9467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54" y="432618"/>
            <a:ext cx="10986985" cy="30774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143ACF-5E41-4551-B779-89EA48785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58" y="4049000"/>
            <a:ext cx="10890587" cy="11541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359E75-AA31-4EF2-A095-F33CE5298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058" y="5688876"/>
            <a:ext cx="9527253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34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8C4048-E1F2-4733-94F7-79CE33395931}"/>
              </a:ext>
            </a:extLst>
          </p:cNvPr>
          <p:cNvSpPr/>
          <p:nvPr/>
        </p:nvSpPr>
        <p:spPr>
          <a:xfrm>
            <a:off x="1189704" y="1197523"/>
            <a:ext cx="5181600" cy="4462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направим сравнение с един вертикален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PNP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 с използване на подложката, получен по същата технологична схема.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фигурата са показани хоризонталната и вертикалната геометрия и начинът на изчисление на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A1BFF9-42DA-45D0-8A9A-EE9786B72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593" y="195551"/>
            <a:ext cx="4021393" cy="646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721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1E4492-E642-457A-A6C7-A1C7544C6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11" y="462117"/>
            <a:ext cx="10652740" cy="581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60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42DE62-B92A-4B19-AA80-F78D343F6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82" y="2155722"/>
            <a:ext cx="11364330" cy="254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35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84820D-A27C-4411-8827-39EDD0E01126}"/>
              </a:ext>
            </a:extLst>
          </p:cNvPr>
          <p:cNvSpPr txBox="1"/>
          <p:nvPr/>
        </p:nvSpPr>
        <p:spPr>
          <a:xfrm>
            <a:off x="1056443" y="843379"/>
            <a:ext cx="10102788" cy="5016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Едни от най-важните конструктивно – технологични проблеми при интегралните схеми са свързани с паразитните елементи. Тяхното присъствие се определя от конструкцията на схемите, главно от вида на изолацията и разположението на изводите от едната страна на подложката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Съвременната полупроводникова техника разполага с нови технологични схеми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които до голяма степен елиминират проблема за изолацията. Това не се отнася само за прехода колектор – подложка. Разликата в тока на утечка достига 6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порядъка в полза на изолацията със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280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ADB4C-52AF-4A52-9874-D42A5A715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410" y="609601"/>
            <a:ext cx="10288590" cy="5181599"/>
          </a:xfrm>
        </p:spPr>
        <p:txBody>
          <a:bodyPr>
            <a:normAutofit/>
          </a:bodyPr>
          <a:lstStyle/>
          <a:p>
            <a:pPr algn="ctr"/>
            <a:endParaRPr lang="bg-BG" sz="2400" dirty="0">
              <a:solidFill>
                <a:schemeClr val="bg1"/>
              </a:solidFill>
            </a:endParaRPr>
          </a:p>
          <a:p>
            <a:pPr algn="ctr"/>
            <a:r>
              <a:rPr lang="bg-BG" sz="2400" dirty="0">
                <a:solidFill>
                  <a:schemeClr val="bg1"/>
                </a:solidFill>
              </a:rPr>
              <a:t>ИЗПОЛЗВАНА ЛИТЕРАТУРА:</a:t>
            </a:r>
          </a:p>
          <a:p>
            <a:pPr marL="457200" indent="114300" algn="just">
              <a:spcAft>
                <a:spcPts val="0"/>
              </a:spcAft>
              <a:tabLst>
                <a:tab pos="571500" algn="l"/>
              </a:tabLst>
            </a:pPr>
            <a:r>
              <a:rPr lang="ru-RU" sz="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-228600" algn="l"/>
                <a:tab pos="571500" algn="l"/>
              </a:tabLs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Филипов, Ф.И., „Конструкция и технология на полупроводникови прибори“, С.Техника, 1988</a:t>
            </a:r>
            <a:endParaRPr lang="bg-BG" sz="2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-228600" algn="l"/>
                <a:tab pos="571500" algn="l"/>
              </a:tabLs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Йорданов, Р.С., Филипов Ф.И., „Ръководство за лабораторни упражнения по Микроелектроника“, Издателство на ТУ-София, 2013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0E3B8D-415F-4615-AD48-1312203CBEF3}"/>
              </a:ext>
            </a:extLst>
          </p:cNvPr>
          <p:cNvSpPr txBox="1"/>
          <p:nvPr/>
        </p:nvSpPr>
        <p:spPr>
          <a:xfrm>
            <a:off x="1111045" y="560438"/>
            <a:ext cx="10205884" cy="5933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Вторият проблем не може да бъде решен, тъй като е характерен за интегралните структури.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Основните паразитни елементи са: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а) капацитетът на прехода СП;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б) паразитният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PNP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 към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NPN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транзистора;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в) капацитетът на прехода в хоризонталните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PNP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транзистори;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г) капацитетът на изолацията на “островчетата" на съпротивленията;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д) съпротивленията на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bg-BG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R</a:t>
            </a:r>
            <a:r>
              <a:rPr lang="bg-BG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3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81BD3-1674-4233-B622-43719C8C7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8558" y="289001"/>
            <a:ext cx="9738853" cy="155559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фигурата е показана схемата на свързване на интегрален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NPN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 с две съпротивления с някои от “паразитните" елементи. 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D6B6FF-69B4-4160-9E39-F8AA15C11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196" y="1844598"/>
            <a:ext cx="71437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34AB5-4EA9-4A66-BD91-6DF594123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5724" y="1091380"/>
            <a:ext cx="9880551" cy="50144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Паразитният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PNP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 е запушен при активен режим на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NPN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транзистора. Неговото отпушване е възможно само в наситено състояние на главния транзистор. Паразитният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PNP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 оказва съществено влияние само когато се създават електрически условия за отпушване на прехода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– C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NPN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транзистора.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Възможна е допълнителна технологична обработка за намаляване на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PNP чрез дифузия на злато, при което се намалява времето на живот на неосновните носители.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3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31A936-D4E4-45B5-8610-B9BB89AEE2DB}"/>
              </a:ext>
            </a:extLst>
          </p:cNvPr>
          <p:cNvSpPr txBox="1"/>
          <p:nvPr/>
        </p:nvSpPr>
        <p:spPr>
          <a:xfrm>
            <a:off x="1262348" y="233969"/>
            <a:ext cx="6567758" cy="6178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Потенциалът на островчето със съпротивленията е обикновено максимално положителен. Показаните </a:t>
            </a:r>
            <a:r>
              <a:rPr lang="bg-BG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диоди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представената на предишния слайд фигура са винаги обратно включени. За паразитния капацитет между съпротивлението и островчето се получава</a:t>
            </a:r>
            <a:endParaRPr lang="bg-BG" sz="8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[pF]=2.10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R[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]/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endParaRPr lang="bg-BG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т.е. за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=150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b=10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C=0,14 pF/k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bg-BG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а за b=7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C=0,07 pF/k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1608A5-3C26-4D72-96A6-898C79EE9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338" y="814156"/>
            <a:ext cx="3254065" cy="559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70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E9C867-A1B4-4497-A7E5-928654DCB191}"/>
              </a:ext>
            </a:extLst>
          </p:cNvPr>
          <p:cNvSpPr txBox="1"/>
          <p:nvPr/>
        </p:nvSpPr>
        <p:spPr>
          <a:xfrm>
            <a:off x="1150374" y="747252"/>
            <a:ext cx="10068232" cy="5317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Капацитетът между “островчето" и подложката може да бъде доста голям поради голямата площ. Този диод е обратно поляризиран със сумата ±V на приложеното напрежение, като стойността, на капацитета може да достигне 50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рF/mm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Съществено значение за работата на ИС имат паразитните капацитети, свързани с металните шини. При дебелина на слоя от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 получава до 80 рF/mm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Нормално контактната площадка е с площ до 10 000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m2,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което между извод и подложка се получава капацитет 0,5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pF.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7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44D18F-59C6-4805-8221-34BDE46C9F03}"/>
              </a:ext>
            </a:extLst>
          </p:cNvPr>
          <p:cNvSpPr txBox="1"/>
          <p:nvPr/>
        </p:nvSpPr>
        <p:spPr>
          <a:xfrm>
            <a:off x="1101213" y="678426"/>
            <a:ext cx="10333703" cy="5324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Изясняването на останалите паразитни елементи ще стане на базата на структури от ОУ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740. </a:t>
            </a:r>
            <a:endParaRPr lang="bg-BG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На фигурите, представени на следващия слайд, са показани хоризонталната геометрия на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NPN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транзистор с два контакта на базата, неговата вертикална геометрия, конфигурацията на базовата област за определяне на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избраният метод за изчисляване на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bg-BG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Заедно с паразитните елементи ще бъдат изчислени и някои други важни параметри на транзисторите.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30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82FCBB-71B6-4ABC-BD09-3AFBC85C7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397" y="531445"/>
            <a:ext cx="9335195" cy="58782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12866D0-0839-4557-BD78-3CFC9319EF15}"/>
              </a:ext>
            </a:extLst>
          </p:cNvPr>
          <p:cNvSpPr/>
          <p:nvPr/>
        </p:nvSpPr>
        <p:spPr>
          <a:xfrm>
            <a:off x="4625266" y="6072326"/>
            <a:ext cx="1056443" cy="2542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96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458</TotalTime>
  <Words>787</Words>
  <Application>Microsoft Office PowerPoint</Application>
  <PresentationFormat>Widescreen</PresentationFormat>
  <Paragraphs>35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Symbol</vt:lpstr>
      <vt:lpstr>Times New Roman</vt:lpstr>
      <vt:lpstr>Tw Cen MT</vt:lpstr>
      <vt:lpstr>Circuit</vt:lpstr>
      <vt:lpstr>Equation.3</vt:lpstr>
      <vt:lpstr>Паразитни влияния и елементи в биполярните интегрални схеми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Пасивни елементи в биполярните интегрални схеми</dc:title>
  <dc:creator>User</dc:creator>
  <cp:lastModifiedBy>User</cp:lastModifiedBy>
  <cp:revision>78</cp:revision>
  <cp:lastPrinted>2020-03-22T03:27:23Z</cp:lastPrinted>
  <dcterms:created xsi:type="dcterms:W3CDTF">2020-03-21T23:09:24Z</dcterms:created>
  <dcterms:modified xsi:type="dcterms:W3CDTF">2020-03-30T22:15:10Z</dcterms:modified>
</cp:coreProperties>
</file>