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4" r:id="rId6"/>
    <p:sldId id="263" r:id="rId7"/>
    <p:sldId id="259" r:id="rId8"/>
    <p:sldId id="265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9F3F-2070-4CD5-9275-FBD56E0F5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876" y="1797066"/>
            <a:ext cx="8791575" cy="2387600"/>
          </a:xfrm>
        </p:spPr>
        <p:txBody>
          <a:bodyPr/>
          <a:lstStyle/>
          <a:p>
            <a:r>
              <a:rPr lang="bg-B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Пасивни елементи в биполярните интегрални схеми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370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66E7B-636A-4218-912D-4685710C7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836" y="609601"/>
            <a:ext cx="10737274" cy="5818908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0"/>
              </a:spcAft>
            </a:pPr>
            <a:r>
              <a:rPr lang="bg-BG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Изчисленията показват, че резистор, изготвен във форма на меандър, има обикновено три пъти по-малка площ от същото съпротивление, изготвено във формата на права отсечка. При това оптималният брой извивки на меандъра трябва да бъде избран така, че общата форма на “островчето" в епитаксиалния слой да бъде близка до квадрат.</a:t>
            </a:r>
            <a:endParaRPr lang="en-GB" sz="2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За изчисляване на площта и геометричните размери на резисторите се използват следните уравнения:</a:t>
            </a:r>
          </a:p>
          <a:p>
            <a:pPr algn="just">
              <a:spcAft>
                <a:spcPts val="0"/>
              </a:spcAft>
            </a:pPr>
            <a:endParaRPr lang="bg-BG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bg-BG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bg-BG" sz="2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Тъй като стойността на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bg-BG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функция на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6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тя е силно зависима от толерансите на технологичния процес. Обикновено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6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 изготвя с точност до ±20%, което би трябвало да се приеме и за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endParaRPr lang="en-GB" sz="2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9F4A94-49DA-4FAB-8AF0-23B36F8D9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111" y="3519055"/>
            <a:ext cx="10512724" cy="109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0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DC6EC-0BB2-413B-9217-5DA45164B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9092" y="609601"/>
            <a:ext cx="10418618" cy="5597235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друга страна, поради едновременното изготвяне на всички съпротивления отношението между стойностите се поддържа с много по-голяма точност, която зависи само от толерансите на фотолитографията – до ±2%. Колкото е по-малка стойността на съпротивлението, толкова по-големи трябва да са размерите на квадрата, в който се изготвя.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g-BG" sz="2400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Пинчрезисторите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имат по-големи възможности за увеличаване на стойността на съпротивлението. Методът, с който се постига това, се базира на увеличаване на специфичното съпротивление на полупроводниковия слой по пътя на намаление на ефективната площ на неговото напречно сечение.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75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3B8525-5D7A-4424-8EFF-6B2875658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410" y="689500"/>
            <a:ext cx="10266396" cy="5533747"/>
          </a:xfrm>
        </p:spPr>
        <p:txBody>
          <a:bodyPr/>
          <a:lstStyle/>
          <a:p>
            <a:endParaRPr lang="bg-BG" dirty="0"/>
          </a:p>
          <a:p>
            <a:endParaRPr lang="bg-BG" dirty="0"/>
          </a:p>
          <a:p>
            <a:endParaRPr lang="bg-BG" dirty="0"/>
          </a:p>
          <a:p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95593B2-98D6-4836-BC71-246E1775C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323" y="884519"/>
            <a:ext cx="3592483" cy="533872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6CA6079-6903-4B8C-B3B8-D0CF03BBDF43}"/>
              </a:ext>
            </a:extLst>
          </p:cNvPr>
          <p:cNvSpPr/>
          <p:nvPr/>
        </p:nvSpPr>
        <p:spPr>
          <a:xfrm>
            <a:off x="1430367" y="1038726"/>
            <a:ext cx="6096000" cy="50098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фигурата е изобразена резисторна структура, формирана с помощта на емитерна дифузия N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тип в горната част на дифузионния резистор Р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тип. Емитерната дифузия съществено намалява ефективната площ на напречното сечение на Р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резистора и следователно увеличава листовото съпротивление на слоя: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1927A9-B60F-4416-A5EC-1759A1C983E5}"/>
              </a:ext>
            </a:extLst>
          </p:cNvPr>
          <p:cNvSpPr/>
          <p:nvPr/>
        </p:nvSpPr>
        <p:spPr>
          <a:xfrm>
            <a:off x="9126245" y="5814874"/>
            <a:ext cx="852256" cy="3536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192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B3B472F-D2B8-4557-BD72-995BB0992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219" y="180110"/>
            <a:ext cx="2778164" cy="79154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3D7F4-B56D-4258-AAC2-9D72011BE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609601"/>
            <a:ext cx="10543309" cy="5832763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629D6D-A319-4108-8DE8-519D50CE09C3}"/>
              </a:ext>
            </a:extLst>
          </p:cNvPr>
          <p:cNvSpPr/>
          <p:nvPr/>
        </p:nvSpPr>
        <p:spPr>
          <a:xfrm>
            <a:off x="734292" y="917368"/>
            <a:ext cx="10834254" cy="5570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Структурата на този вид резистор може да се отъждестви с тази на полевия транзистор. Работният участък от вертикалната геометрия е Р-тип и съответства на канала на транзистора.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Този слой е на дълбочината на емитерната дифузия и се характеризира с по-малка средна концентрация на акцепторите, следователно с по-голямо листово съпротивление (2 – 5 к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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).С помощта на тези резистори може да се реализира съпротивление до 80 – 100 к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</a:t>
            </a:r>
            <a:r>
              <a:rPr lang="en-US" sz="24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к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Техните качества могат да бъдат оценени по волт – амперната им характеристика, която е нелинейна. Изменението на съпротивлението е линейно само в областта на малките напрежения (по-ниски от праговото).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56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6A757-F8B5-4B02-89CC-7F3F359A5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5236" y="360218"/>
            <a:ext cx="10418619" cy="6165273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достатъчно големи напрежения обемните заряди в близост до отрицателния електрод, разширявайки се, припокриват канала, което води до насищане на тока. Пробив настъпва при напрежение върху резистора 6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V,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съответствуващо на пробивното напрежение на емитерния преход.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Статичното съпротивление на един такъв резистор може да се намери, като се знае обемът и специфичното съпротивление на канала и напрежението, приложено върху него.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Ако между двата му края се подаде напрежение, по-голямо от праговото, през резистора протича ток със стойност, близка до тока на насищане.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това положение стойността на съпротивлението расте с увеличаване на пада върху него за напрежения, по-ниски от пробивното. Това съпротивление има особено висока стойност като динамичен товар.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4179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A8FDD-F5E7-481A-9238-3C0B2E44A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2874" y="609601"/>
            <a:ext cx="10058399" cy="5888853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Очевидно приложението на пинчрезисторите е свързано с редица конструктивни ограничения, на първо място, споменатото пробивно напрежение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EB0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което ограничава пада върху него.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 място е температурната зависимост на съпротивлението – 0,6 %/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трето място, възможните отклонения в номиналната стойност в резултат на размиването на дифузионните слоеве.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Особено важни са и повишените паразитни капацитети поради наличието на два прехода, включени в обратна посока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Съществува възможност за конструиране на подобен резистор чрез използване на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базовата дифузия и епитаксиалния канал. Избягва се ниското пробивно напрежение на прехода емитер – база и в същото време се реализират стойности 20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З00 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79281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F4CACF-4181-4824-9677-EB83AF5BD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609600"/>
            <a:ext cx="10183091" cy="5735782"/>
          </a:xfrm>
        </p:spPr>
        <p:txBody>
          <a:bodyPr>
            <a:noAutofit/>
          </a:bodyPr>
          <a:lstStyle/>
          <a:p>
            <a:pPr algn="just"/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Като </a:t>
            </a:r>
            <a:r>
              <a:rPr lang="bg-BG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кондензатор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интегралните схеми се използва капацитетът на обратно включения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преход, както и капацитетът на една МОS –структура. Характерно е, че дори малки стойности на капацитетите, например 10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pF,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изискват площ, голяма колкото тази на един транзистор. Разликата между двата вида структури е, че кондензаторът, използващ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преход, винаги е поляризиран и стойността на неговия капацитет зависи от приложеното напрежение.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следващата фигура е показана хоризонталната и вертикалната геометрия на един кондензатор с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преход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Зададените стойности отговарят на случаи от практиката и могат да послужат за изчисляване на капацитета за единица площ и на площта, необходима за изготвяне на този кондензатор.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36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0BF8A47-87E9-45E9-839F-511018B3929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79" r="879"/>
          <a:stretch>
            <a:fillRect/>
          </a:stretch>
        </p:blipFill>
        <p:spPr>
          <a:xfrm>
            <a:off x="7287492" y="471056"/>
            <a:ext cx="4289334" cy="606149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4CF1F-150F-4DCE-8A9B-8B6A7971E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410" y="609601"/>
            <a:ext cx="5934511" cy="5749635"/>
          </a:xfrm>
        </p:spPr>
        <p:txBody>
          <a:bodyPr>
            <a:noAutofit/>
          </a:bodyPr>
          <a:lstStyle/>
          <a:p>
            <a:pPr algn="just"/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Изчисляването на капацитета з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единица площ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става с помощта на представената фигура. От приложеното напрежение 4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използваната концентрация на епитаксиалния канал 10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намираме стойността върху, правата линия, в случая 4.10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сm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Правата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отговаря на разпределение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правата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–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Гаусово разпределение на примесите. Тъй като базовата дифузия се изпълнява от ограничен източник, нейното разпределение е Гаусово.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66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B012F-0A79-418F-A936-1CDD0CF55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8982" y="609601"/>
            <a:ext cx="10626436" cy="5181599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Следователно стойността 4.10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-16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отчитаме по правата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След това търсим пресечната точка с кривата, параметър на която е дълбочината на дифузията – в случая 2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тази точка определяме стойността на капацитета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единица площ, в случая 120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pF/mm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да изчислим площта на кондензатора използваме зависимостите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91E0F1-9A63-4B04-9588-A3106185F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00" y="2962586"/>
            <a:ext cx="10316200" cy="32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88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3A253-1B3D-466F-953E-169F7FB80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8255" y="609601"/>
            <a:ext cx="10598727" cy="5181599"/>
          </a:xfrm>
        </p:spPr>
        <p:txBody>
          <a:bodyPr>
            <a:normAutofit/>
          </a:bodyPr>
          <a:lstStyle/>
          <a:p>
            <a:pPr algn="just"/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следващата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фигура е показана структурата на кондензатор, използващ капацитета на системата метал – силициев двуокис – полупроводник.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 –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кондензаторът притежава това предимство, че неговият капацитет не зависи от приложеното напрежение.</a:t>
            </a:r>
          </a:p>
          <a:p>
            <a:pPr algn="just"/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3DF990-0B84-4FD6-BA0A-EE829A3FE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945" y="2422286"/>
            <a:ext cx="10335491" cy="426945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FB5EE32-7D69-496C-9932-D8DE621DE6DD}"/>
              </a:ext>
            </a:extLst>
          </p:cNvPr>
          <p:cNvSpPr/>
          <p:nvPr/>
        </p:nvSpPr>
        <p:spPr>
          <a:xfrm>
            <a:off x="3844031" y="6489577"/>
            <a:ext cx="967666" cy="2041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80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C1040-032E-4951-90D9-291C1EAE5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244" y="484707"/>
            <a:ext cx="10581511" cy="5888586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монолитните интегрални схеми се използват два вида </a:t>
            </a:r>
            <a:r>
              <a:rPr lang="bg-BG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резистори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полупроводникови и тънкослойни. Полупроводниковите могат да се изготвят едновременно с останалите елементи на схемата без допълнителни обработки. Те обаче не са идеални елементи на схемата и имат лоши температурни и честотни характеристики. Напротив, тънкослойните резистори притежават добри електрически характеристики, но изискват допълнителни технологични процеси.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 от това, коя част от структурата и какъв метод на изготвяне са използвани, полупроводниковите резистори се делят на четири групи –  дифузионни, части от епитаксиален слой, канални (пинч) резистори и йонно имплантирани. Основа на </a:t>
            </a:r>
            <a:r>
              <a:rPr lang="bg-BG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дифузионния резистор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 един от дифузионните слоеве (базовият или емитерният),разположен в изолирано “островче", снабден с два омови контакта. 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97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40681-7066-49EA-80AB-B5DC39961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3673" y="609601"/>
            <a:ext cx="10543309" cy="5874324"/>
          </a:xfrm>
        </p:spPr>
        <p:txBody>
          <a:bodyPr>
            <a:normAutofit/>
          </a:bodyPr>
          <a:lstStyle/>
          <a:p>
            <a:pPr algn="just"/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Кондензаторът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740 е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със стойност 30 рF. Като диелектрик се използва силициев двуокис, получен по пиролитичен път. За изготвяне на кондензатора е необходима специална маска, която се създава отделно от останалите шаблони. Дебелината на окисния слой е 0,2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 Специфичното съпротивление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1O16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.cm.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Диелектричната константа е 3,8 до 4.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тези условия по формулата  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получаваме специфичен капацитет 180 pF/mm2. Кондензаторът се оразмерява по следния начин:</a:t>
            </a:r>
          </a:p>
          <a:p>
            <a:pPr algn="just"/>
            <a:endParaRPr lang="ru-RU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58A6357-2FC8-4380-A6ED-DBF642266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FE2CF8-E0D0-4BA4-AFE7-18F4E2204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9115" y="2639512"/>
            <a:ext cx="963167" cy="9765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8E403E5-8D18-4D59-A301-BB204CB47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67" y="4385932"/>
            <a:ext cx="11768951" cy="11079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1676D7C-8E50-4451-B44C-062D51F809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8144" y="5493838"/>
            <a:ext cx="4246834" cy="76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1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ADB4C-52AF-4A52-9874-D42A5A715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410" y="609601"/>
            <a:ext cx="10288590" cy="5181599"/>
          </a:xfrm>
        </p:spPr>
        <p:txBody>
          <a:bodyPr>
            <a:normAutofit/>
          </a:bodyPr>
          <a:lstStyle/>
          <a:p>
            <a:pPr algn="ctr"/>
            <a:endParaRPr lang="bg-BG" sz="2400" dirty="0">
              <a:solidFill>
                <a:schemeClr val="bg1"/>
              </a:solidFill>
            </a:endParaRPr>
          </a:p>
          <a:p>
            <a:pPr algn="ctr"/>
            <a:r>
              <a:rPr lang="bg-BG" sz="2400" dirty="0">
                <a:solidFill>
                  <a:schemeClr val="bg1"/>
                </a:solidFill>
              </a:rPr>
              <a:t>ИЗПОЛЗВАНА ЛИТЕРАТУРА:</a:t>
            </a:r>
          </a:p>
          <a:p>
            <a:pPr marL="457200" indent="114300" algn="just">
              <a:spcAft>
                <a:spcPts val="0"/>
              </a:spcAft>
              <a:tabLst>
                <a:tab pos="571500" algn="l"/>
              </a:tabLst>
            </a:pPr>
            <a:r>
              <a:rPr lang="ru-RU" sz="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-228600" algn="l"/>
                <a:tab pos="571500" algn="l"/>
              </a:tabLs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Филипов, Ф.И., „Конструкция и технология на полупроводникови прибори“, С.Техника, 1988</a:t>
            </a:r>
            <a:endParaRPr lang="bg-BG" sz="2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-228600" algn="l"/>
                <a:tab pos="571500" algn="l"/>
              </a:tabLs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Йорданов, Р.С., Филипов Ф.И., „Ръководство за лабораторни упражнения по Микроелектроника“, Издателство на ТУ-София, 2013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46D01A-B5B4-4ABF-9355-8C1169AA6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282" y="701336"/>
            <a:ext cx="4825323" cy="38085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F32894-FB7E-4F2A-A096-FADF5F599A22}"/>
              </a:ext>
            </a:extLst>
          </p:cNvPr>
          <p:cNvSpPr txBox="1"/>
          <p:nvPr/>
        </p:nvSpPr>
        <p:spPr>
          <a:xfrm>
            <a:off x="967666" y="497150"/>
            <a:ext cx="54775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фигурата е представен типичният вид и напречното сечение на дифузионния резистор Р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тип, получен чрез Р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базова дифузия в двете форми на изготвяне – права ивица и меандър. За схемно използване на резистори с такава структура е необходимо към изолиращия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преход да се приложи запушващо напрежение, равно на сумата от захранващите напрежения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bg-BG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захр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7E0F51-CD14-4A6B-9417-E4B7A4986D1D}"/>
              </a:ext>
            </a:extLst>
          </p:cNvPr>
          <p:cNvSpPr txBox="1"/>
          <p:nvPr/>
        </p:nvSpPr>
        <p:spPr>
          <a:xfrm>
            <a:off x="967666" y="5021465"/>
            <a:ext cx="10377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Съпротивлението на дифузионния резистор без отчитане на контактните площадки и завоите на меандрите може да се напише във вида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R=R</a:t>
            </a:r>
            <a:r>
              <a:rPr lang="en-US" sz="24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L/b ,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където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дължината, а b – широчината на резистора.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4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27A38-2AD8-4C6A-AD0A-DE64C7270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2865" y="609601"/>
            <a:ext cx="10510262" cy="5666508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случая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L=n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a R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 определя от броя на квадратчетата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  <a:p>
            <a:endParaRPr lang="bg-BG" dirty="0"/>
          </a:p>
          <a:p>
            <a:endParaRPr lang="bg-BG" dirty="0"/>
          </a:p>
          <a:p>
            <a:pPr algn="just"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Широчината на отделните ивици се изменя между 10 и 50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Тя зависи от възможностите на фотолитографията и разсейваната мощност в съпротивлението. Ако в областта, където е извършена базова дифузия, бъде изпълнена и емитерна дифузия, получава се т.нар. скрито съпротивление. Като типични стойности на листово съпротивление на отделните видове дифузии могат да се използват следните стойности: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457200" algn="just"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емитерната дифузия – 5 0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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457200" algn="just"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базовата дифузия – 200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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E29965-CD74-414E-A777-7F2E0C014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865" y="1311126"/>
            <a:ext cx="10676517" cy="105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8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D6DBC-5A7B-45C3-9A99-4D5CA0961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8283" y="457200"/>
            <a:ext cx="10316299" cy="6179127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двойното използване на дифузиите, т.е. при т.нар. скрити съпротивления, листовото съпротивление може да бъде 700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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Колкото е по-голямо листовото съпротивление, толкова е по-силна температурната зависимост на изготвяните дифузионни съпротивления. Типични стойности на температурния коефициент на съпротивлението са (0,5 – 1).10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за емитерната дифузия, 2.10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останалите видове дифузионни съпротивления.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основата на тези зависимости е функцията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(T). Основно правило при определянето на топологията е да се избере минималната възможна широчина на дифузионната област. Например за един резистор със стойност 10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изготвен чрез базова дифузия при широчина на ивицата, 15 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дължина 750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е необходима площ 11000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докато за един транзистор са необходими средно 750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bg-BG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5436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702CE0-1240-4376-A61E-D3E2A225A7A9}"/>
              </a:ext>
            </a:extLst>
          </p:cNvPr>
          <p:cNvSpPr txBox="1"/>
          <p:nvPr/>
        </p:nvSpPr>
        <p:spPr>
          <a:xfrm>
            <a:off x="886691" y="775855"/>
            <a:ext cx="10515600" cy="5570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двойното използване на дифузиите, т.е. при т.нар. скрити съпротивления, листовото съпротивление може да бъде 700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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Колкото е по-голямо листовото съпротивление, толкова е по-силна температурната зависимост на изготвяните дифузионни съпротивления. Типични стойности на температурния коефициент на съпротивлението са (0,5 – 1).10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за емитерната дифузия, 2.10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останалите видове дифузионни съпротивления.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основата на тези зависимости е функцията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(T). Основно правило при определянето на топологията е да се избере минималната възможна широчина на дифузионната област.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29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B7E22-1855-452E-A9B0-4CA3A33C5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9710" y="609601"/>
            <a:ext cx="6317672" cy="5458690"/>
          </a:xfrm>
        </p:spPr>
        <p:txBody>
          <a:bodyPr>
            <a:normAutofit/>
          </a:bodyPr>
          <a:lstStyle/>
          <a:p>
            <a:pPr algn="just"/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Като пример за оразмеряване ще разгледаме топологията на едно интегрално съпротивление с форма на меандър, показано на фигурата.</a:t>
            </a:r>
          </a:p>
          <a:p>
            <a:pPr algn="just"/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Ако дълбочината на базовата дифузия е 2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концентрацията на примесите в епитаксиалния слой 10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сm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повърхностната концентрация 10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сm</a:t>
            </a:r>
            <a:r>
              <a:rPr lang="bg-BG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 помощта на кривите на Ирвин отчитаме средната специфична проводимост, за случая x=0 (резистор, изготвен чрез базовата дифузия). 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61597D-8E67-40BC-A6C7-C87F319EC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0728" y="473902"/>
            <a:ext cx="3435927" cy="609315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4D22871-CC66-45B2-9CCE-CB2120A068BE}"/>
              </a:ext>
            </a:extLst>
          </p:cNvPr>
          <p:cNvSpPr/>
          <p:nvPr/>
        </p:nvSpPr>
        <p:spPr>
          <a:xfrm>
            <a:off x="9037468" y="6248399"/>
            <a:ext cx="878889" cy="22342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18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536422E-0E02-4BA8-BF5C-0CE7D12F0A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05922" y="753197"/>
            <a:ext cx="4558002" cy="4719348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A58326A-5571-4164-8E2A-2868B4F4A2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96000" y="753198"/>
            <a:ext cx="5288846" cy="4622366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C5BA59D-E549-4880-B564-4E7FB69C071B}"/>
              </a:ext>
            </a:extLst>
          </p:cNvPr>
          <p:cNvSpPr txBox="1"/>
          <p:nvPr/>
        </p:nvSpPr>
        <p:spPr>
          <a:xfrm>
            <a:off x="4161852" y="5638799"/>
            <a:ext cx="3485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>
                <a:solidFill>
                  <a:schemeClr val="bg1"/>
                </a:solidFill>
              </a:rPr>
              <a:t>Криви на Ирвин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8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ABE31D-EB31-451D-968D-9E3B460EA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160" y="409314"/>
            <a:ext cx="2731245" cy="30596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6E9B15-3527-4B36-B855-F8B3314EB33A}"/>
              </a:ext>
            </a:extLst>
          </p:cNvPr>
          <p:cNvSpPr txBox="1"/>
          <p:nvPr/>
        </p:nvSpPr>
        <p:spPr>
          <a:xfrm>
            <a:off x="798875" y="121541"/>
            <a:ext cx="7606145" cy="3354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След това изчисляваме листовото съпротивление. Стойността на съпротивлението получаваме чрез преброяване на броя на квадратчетата, като контактните места и извивките на меандъра отчитаме съгласно стойностите, представени  на фигурата. Когато е необходимо да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D9289B-B83C-423F-8B55-CF5B3ABD316B}"/>
              </a:ext>
            </a:extLst>
          </p:cNvPr>
          <p:cNvSpPr txBox="1"/>
          <p:nvPr/>
        </p:nvSpPr>
        <p:spPr>
          <a:xfrm>
            <a:off x="798875" y="3429000"/>
            <a:ext cx="10727530" cy="3354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 оразмери един резистор по зададена стойност, постъпваме по обратния ред. Освен стойността на съпротивлението от голямо значение е изчисляването на необходимата площ за него, която зависи главно от геометричната форма, стойността на съпротивлението, листовото съпротивление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максимално допустимата разсейвана мощност P</a:t>
            </a:r>
            <a:r>
              <a:rPr lang="bg-BG" sz="2400" baseline="-25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bg-BG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тока I, който тече през съпротивлението.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817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262</TotalTime>
  <Words>1802</Words>
  <Application>Microsoft Office PowerPoint</Application>
  <PresentationFormat>Widescreen</PresentationFormat>
  <Paragraphs>56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Tw Cen MT</vt:lpstr>
      <vt:lpstr>Circuit</vt:lpstr>
      <vt:lpstr>Пасивни елементи в биполярните интегрални схеми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Пасивни елементи в биполярните интегрални схеми</dc:title>
  <dc:creator>User</dc:creator>
  <cp:lastModifiedBy>User</cp:lastModifiedBy>
  <cp:revision>46</cp:revision>
  <cp:lastPrinted>2020-03-22T03:27:23Z</cp:lastPrinted>
  <dcterms:created xsi:type="dcterms:W3CDTF">2020-03-21T23:09:24Z</dcterms:created>
  <dcterms:modified xsi:type="dcterms:W3CDTF">2020-03-22T20:10:37Z</dcterms:modified>
</cp:coreProperties>
</file>