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4" r:id="rId3"/>
    <p:sldId id="295" r:id="rId4"/>
    <p:sldId id="281" r:id="rId5"/>
    <p:sldId id="298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6" r:id="rId15"/>
    <p:sldId id="291" r:id="rId16"/>
    <p:sldId id="292" r:id="rId17"/>
    <p:sldId id="28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9F3F-2070-4CD5-9275-FBD56E0F5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8737" y="2829453"/>
            <a:ext cx="8701548" cy="2387600"/>
          </a:xfrm>
        </p:spPr>
        <p:txBody>
          <a:bodyPr>
            <a:normAutofit fontScale="90000"/>
          </a:bodyPr>
          <a:lstStyle/>
          <a:p>
            <a:r>
              <a:rPr lang="bg-BG" sz="49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Видове технологични  схеми в биполярната технология</a:t>
            </a:r>
            <a:r>
              <a:rPr lang="bg-BG" sz="49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br>
              <a:rPr lang="bg-BG" sz="49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9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 </a:t>
            </a:r>
            <a:r>
              <a:rPr lang="bg-BG" sz="49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sz="49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изолация на елементите в биполярните интегрални схеми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7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57A1F1-843C-4FCC-9A58-2D40AB4FA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949" y="2138516"/>
            <a:ext cx="5448714" cy="2669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58B3B6-1132-4C74-B544-3175E92F6D5B}"/>
              </a:ext>
            </a:extLst>
          </p:cNvPr>
          <p:cNvSpPr txBox="1"/>
          <p:nvPr/>
        </p:nvSpPr>
        <p:spPr>
          <a:xfrm>
            <a:off x="3421625" y="5840362"/>
            <a:ext cx="5633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Изолация със силициев диоксид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429BD-AE50-4F3D-AF94-FC24E2D9C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54" y="2138517"/>
            <a:ext cx="5067998" cy="26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60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2AE46-6463-4F5E-975A-6F0DCC5BF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562897"/>
            <a:ext cx="9086850" cy="518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545A0E-925D-4F70-9995-BA68EDCBEC65}"/>
              </a:ext>
            </a:extLst>
          </p:cNvPr>
          <p:cNvSpPr txBox="1"/>
          <p:nvPr/>
        </p:nvSpPr>
        <p:spPr>
          <a:xfrm>
            <a:off x="3726426" y="5928852"/>
            <a:ext cx="5437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Комбинирана изолация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4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AA1664-EDD9-49FC-8492-7EA1CE980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82" y="0"/>
            <a:ext cx="231961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F16086-144D-4356-B70B-A0F36FDA57C4}"/>
              </a:ext>
            </a:extLst>
          </p:cNvPr>
          <p:cNvSpPr txBox="1"/>
          <p:nvPr/>
        </p:nvSpPr>
        <p:spPr>
          <a:xfrm>
            <a:off x="6636774" y="3726114"/>
            <a:ext cx="429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V-ATE </a:t>
            </a:r>
            <a:r>
              <a:rPr lang="bg-BG" sz="2800" dirty="0">
                <a:solidFill>
                  <a:schemeClr val="bg1"/>
                </a:solidFill>
              </a:rPr>
              <a:t>технологична схема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19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052857-953C-4807-89EA-81668F6B9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929" y="262240"/>
            <a:ext cx="3764166" cy="62172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F045EC-AE21-4DA9-9E66-092FCBB9D627}"/>
              </a:ext>
            </a:extLst>
          </p:cNvPr>
          <p:cNvSpPr txBox="1"/>
          <p:nvPr/>
        </p:nvSpPr>
        <p:spPr>
          <a:xfrm>
            <a:off x="7443019" y="3244645"/>
            <a:ext cx="2654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Бийм – Лид </a:t>
            </a:r>
          </a:p>
          <a:p>
            <a:r>
              <a:rPr lang="bg-BG" sz="2800" dirty="0">
                <a:solidFill>
                  <a:schemeClr val="bg1"/>
                </a:solidFill>
              </a:rPr>
              <a:t>технологична </a:t>
            </a:r>
          </a:p>
          <a:p>
            <a:r>
              <a:rPr lang="bg-BG" sz="2800" dirty="0">
                <a:solidFill>
                  <a:schemeClr val="bg1"/>
                </a:solidFill>
              </a:rPr>
              <a:t>схема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2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30F1A-5986-4811-B94F-1DF07CB8F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705" y="0"/>
            <a:ext cx="470012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EB3B08-4D54-4DCD-85F1-D771F8CF105A}"/>
              </a:ext>
            </a:extLst>
          </p:cNvPr>
          <p:cNvSpPr txBox="1"/>
          <p:nvPr/>
        </p:nvSpPr>
        <p:spPr>
          <a:xfrm>
            <a:off x="7865807" y="2802193"/>
            <a:ext cx="4011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Технологична схема </a:t>
            </a:r>
          </a:p>
          <a:p>
            <a:r>
              <a:rPr lang="bg-BG" sz="2800" dirty="0">
                <a:solidFill>
                  <a:schemeClr val="bg1"/>
                </a:solidFill>
              </a:rPr>
              <a:t>с анодиран  </a:t>
            </a:r>
            <a:r>
              <a:rPr lang="en-US" sz="2800" dirty="0">
                <a:solidFill>
                  <a:schemeClr val="bg1"/>
                </a:solidFill>
              </a:rPr>
              <a:t>Al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56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63609D-A4DF-4C1E-B310-B0D4CE49E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03" y="1063922"/>
            <a:ext cx="9732885" cy="34308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37AE1A-C6EC-41CB-962C-B2A4CDE2BF28}"/>
              </a:ext>
            </a:extLst>
          </p:cNvPr>
          <p:cNvSpPr txBox="1"/>
          <p:nvPr/>
        </p:nvSpPr>
        <p:spPr>
          <a:xfrm>
            <a:off x="1411548" y="5148348"/>
            <a:ext cx="9608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Типични стойности на параметрите на слоевете и преходите на </a:t>
            </a:r>
            <a:r>
              <a:rPr lang="en-US" sz="2800" dirty="0">
                <a:solidFill>
                  <a:schemeClr val="bg1"/>
                </a:solidFill>
              </a:rPr>
              <a:t>NPN</a:t>
            </a:r>
            <a:r>
              <a:rPr lang="bg-BG" sz="2800" dirty="0">
                <a:solidFill>
                  <a:schemeClr val="bg1"/>
                </a:solidFill>
              </a:rPr>
              <a:t> биполярен интегрален транзистор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4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11E4C6-0239-4DB3-8092-167147667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856" y="0"/>
            <a:ext cx="5362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48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ADB4C-52AF-4A52-9874-D42A5A715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0" y="609601"/>
            <a:ext cx="10288590" cy="5181599"/>
          </a:xfrm>
        </p:spPr>
        <p:txBody>
          <a:bodyPr>
            <a:normAutofit/>
          </a:bodyPr>
          <a:lstStyle/>
          <a:p>
            <a:pPr algn="ctr"/>
            <a:endParaRPr lang="bg-BG" sz="2400" dirty="0">
              <a:solidFill>
                <a:schemeClr val="bg1"/>
              </a:solidFill>
            </a:endParaRPr>
          </a:p>
          <a:p>
            <a:pPr algn="ctr"/>
            <a:r>
              <a:rPr lang="bg-BG" sz="2400" dirty="0">
                <a:solidFill>
                  <a:schemeClr val="bg1"/>
                </a:solidFill>
              </a:rPr>
              <a:t>ИЗПОЛЗВАНА ЛИТЕРАТУРА:</a:t>
            </a:r>
          </a:p>
          <a:p>
            <a:pPr marL="457200" indent="114300" algn="just">
              <a:spcAft>
                <a:spcPts val="0"/>
              </a:spcAft>
              <a:tabLst>
                <a:tab pos="571500" algn="l"/>
              </a:tabLst>
            </a:pPr>
            <a:r>
              <a:rPr lang="ru-RU" sz="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-228600" algn="l"/>
                <a:tab pos="5715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Филипов, Ф.И., „Конструкция и технология на полупроводникови прибори“, С.Техника, 1988</a:t>
            </a:r>
            <a:endParaRPr lang="bg-BG" sz="20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-228600" algn="l"/>
                <a:tab pos="571500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Йорданов, Р.С., Филипов Ф.И., „Ръководство за лабораторни упражнения по Микроелектроника“, Издателство на ТУ-София, 2013</a:t>
            </a:r>
            <a:endParaRPr lang="en-GB" sz="20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2EF2A6-2161-4F17-A022-C0EC9DFB9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075" y="892993"/>
            <a:ext cx="5553850" cy="39534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75CE51-BFEE-4FFE-B5D3-23A1AA445334}"/>
              </a:ext>
            </a:extLst>
          </p:cNvPr>
          <p:cNvSpPr txBox="1"/>
          <p:nvPr/>
        </p:nvSpPr>
        <p:spPr>
          <a:xfrm>
            <a:off x="3193002" y="5370991"/>
            <a:ext cx="5805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Структура на полупроводников чип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ACF87-DEE6-41B4-A4EF-C896E4006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075" y="1097179"/>
            <a:ext cx="5553850" cy="3953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5AF8EC-9BD8-4E79-BBE2-BFBA6804931D}"/>
              </a:ext>
            </a:extLst>
          </p:cNvPr>
          <p:cNvSpPr txBox="1"/>
          <p:nvPr/>
        </p:nvSpPr>
        <p:spPr>
          <a:xfrm>
            <a:off x="1571347" y="5499211"/>
            <a:ext cx="9898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Линия на скрайбиране - в средата на изолиращата дифузия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2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582D9D-B01D-4A61-A02F-D74F9E051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451" y="137652"/>
            <a:ext cx="3277098" cy="63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FE4B6A-DD41-44B0-A7C2-F9455F2EC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02" y="0"/>
            <a:ext cx="571923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914349-8207-4406-9E2A-246D8CA3D20B}"/>
              </a:ext>
            </a:extLst>
          </p:cNvPr>
          <p:cNvSpPr txBox="1"/>
          <p:nvPr/>
        </p:nvSpPr>
        <p:spPr>
          <a:xfrm>
            <a:off x="8200103" y="2123768"/>
            <a:ext cx="35691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Технологична последователност за създаване на </a:t>
            </a:r>
            <a:r>
              <a:rPr lang="en-US" sz="2800" dirty="0">
                <a:solidFill>
                  <a:schemeClr val="bg1"/>
                </a:solidFill>
              </a:rPr>
              <a:t>NPN</a:t>
            </a:r>
            <a:r>
              <a:rPr lang="bg-BG" sz="2800" dirty="0">
                <a:solidFill>
                  <a:schemeClr val="bg1"/>
                </a:solidFill>
              </a:rPr>
              <a:t> транзисторни структури с диодна изолация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7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417A6B-C8AE-42D2-86D7-E4A4516AB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937" y="514350"/>
            <a:ext cx="310515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00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5862D6-511A-4D68-A34D-DA65D73A6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817" y="1093531"/>
            <a:ext cx="31051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0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EF8E1C-769C-4DD5-8C31-DF381CEED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634" y="0"/>
            <a:ext cx="2904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1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B4E6A5-2EF9-4434-9B79-745B54F0D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626" y="316626"/>
            <a:ext cx="5176172" cy="5395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BD3B4E-83B5-4591-A84B-A75ACE8B0A28}"/>
              </a:ext>
            </a:extLst>
          </p:cNvPr>
          <p:cNvSpPr txBox="1"/>
          <p:nvPr/>
        </p:nvSpPr>
        <p:spPr>
          <a:xfrm>
            <a:off x="2349911" y="5801032"/>
            <a:ext cx="7039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Сравнение между планарно - епитаксиална и  изопланарна технология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94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393</TotalTime>
  <Words>129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Tw Cen MT</vt:lpstr>
      <vt:lpstr>Circuit</vt:lpstr>
      <vt:lpstr>Видове технологични  схеми в биполярната технология.   Методи за изолация на елементите в биполярните интегрални схеми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Пасивни елементи в биполярните интегрални схеми</dc:title>
  <dc:creator>User</dc:creator>
  <cp:lastModifiedBy>User</cp:lastModifiedBy>
  <cp:revision>70</cp:revision>
  <cp:lastPrinted>2020-03-22T03:27:23Z</cp:lastPrinted>
  <dcterms:created xsi:type="dcterms:W3CDTF">2020-03-21T23:09:24Z</dcterms:created>
  <dcterms:modified xsi:type="dcterms:W3CDTF">2021-03-02T13:51:51Z</dcterms:modified>
</cp:coreProperties>
</file>