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81" r:id="rId5"/>
    <p:sldId id="282" r:id="rId6"/>
    <p:sldId id="262" r:id="rId7"/>
    <p:sldId id="284" r:id="rId8"/>
    <p:sldId id="285" r:id="rId9"/>
    <p:sldId id="286" r:id="rId10"/>
    <p:sldId id="293" r:id="rId11"/>
    <p:sldId id="288" r:id="rId12"/>
    <p:sldId id="289" r:id="rId13"/>
    <p:sldId id="290" r:id="rId14"/>
    <p:sldId id="291" r:id="rId15"/>
    <p:sldId id="294" r:id="rId16"/>
    <p:sldId id="295" r:id="rId17"/>
    <p:sldId id="287" r:id="rId18"/>
    <p:sldId id="299" r:id="rId19"/>
    <p:sldId id="306" r:id="rId20"/>
    <p:sldId id="307" r:id="rId21"/>
    <p:sldId id="308" r:id="rId22"/>
    <p:sldId id="300" r:id="rId23"/>
    <p:sldId id="312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780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9F3F-2070-4CD5-9275-FBD56E0F5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471" y="1595650"/>
            <a:ext cx="9920272" cy="2740376"/>
          </a:xfrm>
        </p:spPr>
        <p:txBody>
          <a:bodyPr>
            <a:normAutofit fontScale="90000"/>
          </a:bodyPr>
          <a:lstStyle/>
          <a:p>
            <a:r>
              <a:rPr lang="bg-BG" sz="4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на</a:t>
            </a:r>
            <a:r>
              <a:rPr lang="en-GB" sz="4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4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микроелектрониката</a:t>
            </a:r>
            <a:r>
              <a:rPr lang="en-GB" sz="4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4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Класификация на интегралните схеми</a:t>
            </a:r>
            <a:r>
              <a:rPr lang="en-GB" sz="4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Особености на технология</a:t>
            </a:r>
            <a:r>
              <a:rPr lang="bg-BG" sz="4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изготвяне на ИС</a:t>
            </a:r>
            <a:r>
              <a:rPr lang="en-GB" sz="4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7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0C77E0-7BE8-4D21-B953-B1C659BBF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96" y="1692771"/>
            <a:ext cx="5399572" cy="51147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B2856F-B1C9-4D86-B1E2-E2A3F82E90EE}"/>
              </a:ext>
            </a:extLst>
          </p:cNvPr>
          <p:cNvSpPr txBox="1"/>
          <p:nvPr/>
        </p:nvSpPr>
        <p:spPr>
          <a:xfrm>
            <a:off x="870155" y="50457"/>
            <a:ext cx="104516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Монокристали се изтеглят от силиций по метода на зонното ста</a:t>
            </a:r>
            <a:r>
              <a:rPr kumimoji="0" lang="bg-BG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яне, метода на зон</a:t>
            </a:r>
            <a:r>
              <a:rPr kumimoji="0" lang="bg-BG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 безтигелно стапя</a:t>
            </a:r>
            <a:r>
              <a:rPr kumimoji="0" lang="bg-BG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и по метода </a:t>
            </a:r>
            <a:r>
              <a:rPr kumimoji="0" lang="bg-BG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Чохралски. Безтигелн</a:t>
            </a:r>
            <a:r>
              <a:rPr kumimoji="0" lang="bg-BG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 методи имат предимството, че осигуряват по-висока степен на чистота.</a:t>
            </a:r>
            <a:endParaRPr lang="en-GB"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F49A8B-568C-4813-92F5-CC360F18C89B}"/>
              </a:ext>
            </a:extLst>
          </p:cNvPr>
          <p:cNvSpPr txBox="1"/>
          <p:nvPr/>
        </p:nvSpPr>
        <p:spPr>
          <a:xfrm>
            <a:off x="6501284" y="1718272"/>
            <a:ext cx="52552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>
                <a:solidFill>
                  <a:schemeClr val="bg1"/>
                </a:solidFill>
              </a:rPr>
              <a:t>а) Зонно тигелно стопяване</a:t>
            </a:r>
          </a:p>
          <a:p>
            <a:r>
              <a:rPr lang="bg-BG" sz="2600" dirty="0">
                <a:solidFill>
                  <a:schemeClr val="bg1"/>
                </a:solidFill>
              </a:rPr>
              <a:t>1-зародиш, 2-монокристал, 3-стопилка, 4-поликристал, 5-графитова тръба, 6,7-нагреватели</a:t>
            </a:r>
          </a:p>
          <a:p>
            <a:r>
              <a:rPr lang="bg-BG" sz="2600" dirty="0">
                <a:solidFill>
                  <a:schemeClr val="bg1"/>
                </a:solidFill>
              </a:rPr>
              <a:t>б) Зонно безтигелно стопяване</a:t>
            </a:r>
          </a:p>
          <a:p>
            <a:r>
              <a:rPr lang="bg-BG" sz="2600" dirty="0">
                <a:solidFill>
                  <a:schemeClr val="bg1"/>
                </a:solidFill>
              </a:rPr>
              <a:t>1-силициева пръчка, 2-разт.област, 3-монокристал, 4-зародиш, 5-държател</a:t>
            </a:r>
          </a:p>
          <a:p>
            <a:r>
              <a:rPr lang="bg-BG" sz="2600" dirty="0">
                <a:solidFill>
                  <a:schemeClr val="bg1"/>
                </a:solidFill>
              </a:rPr>
              <a:t>в) Метод на Чохралски</a:t>
            </a:r>
          </a:p>
          <a:p>
            <a:r>
              <a:rPr lang="bg-BG" sz="2600" dirty="0">
                <a:solidFill>
                  <a:schemeClr val="bg1"/>
                </a:solidFill>
              </a:rPr>
              <a:t>1-държател за изтегляне, 2-израстващ кристал, 3-тигел с нагревател</a:t>
            </a:r>
            <a:endParaRPr lang="en-GB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0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54298B-A7D7-407D-9A29-29BD34D478E0}"/>
              </a:ext>
            </a:extLst>
          </p:cNvPr>
          <p:cNvSpPr txBox="1"/>
          <p:nvPr/>
        </p:nvSpPr>
        <p:spPr>
          <a:xfrm>
            <a:off x="1111045" y="366623"/>
            <a:ext cx="1018621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След механичната обработка полупроводниковата пластина придобива блестяща (огледална) повърхност. Обикновено двете страни се обработват еднакво, с изключение на някои последни етапи.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Нарязаните пластини са с грапавина до 12 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m,</a:t>
            </a:r>
            <a:r>
              <a:rPr kumimoji="0" lang="bg-BG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като средната аритметична стойност на разликите в грапавината на разстояние 10 mm e 1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m. За шлайфаните пластини производителят гарантира грапавина 5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и средна аритметична стойност на отклонение 0,8 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m. За полираните пластини производителят гарантира обикновено равнинност и </a:t>
            </a: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гладкост по спецификация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От полираната страна ръбът е заоблен, а от обратната страна – отвесен. По този начин при първоначалното окисление лесно се определя работната повърхност.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7651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BF28D6-5DEA-47FB-A913-37E68FA0A930}"/>
              </a:ext>
            </a:extLst>
          </p:cNvPr>
          <p:cNvSpPr txBox="1"/>
          <p:nvPr/>
        </p:nvSpPr>
        <p:spPr>
          <a:xfrm>
            <a:off x="1268361" y="582067"/>
            <a:ext cx="996991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bg-BG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всички видове пластини производителят предоставя геометричните размери, диаметъра и дебелината, като данните са придружени от гарантирани толеранси. Това се отнася както за кръгли пластини, така и за пластини със специфична форма – правоъгълна, квадратна, елиптична и др. Обикновено точността за диаметъра на пластините достига до ±25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m. Точността при определянето на дебелината зависи от успоредността на пластината.</a:t>
            </a:r>
            <a:r>
              <a:rPr kumimoji="0" lang="bg-BG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Успоредността се определя от разликата между максималната и минималната стойност на дебелината. За тази цел се прави измерване в три точки, които представляват върховете на един мислен равностранен триъгълник и се намират на 3 mm от ръба.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1144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">
            <a:extLst>
              <a:ext uri="{FF2B5EF4-FFF2-40B4-BE49-F238E27FC236}">
                <a16:creationId xmlns:a16="http://schemas.microsoft.com/office/drawing/2014/main" id="{B66BC4F4-B0DB-4DB8-846A-BD90440FF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71" y="4706584"/>
            <a:ext cx="6879740" cy="21514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EE86DE-8D60-4BF0-AE29-3EBF22ECA365}"/>
              </a:ext>
            </a:extLst>
          </p:cNvPr>
          <p:cNvSpPr txBox="1"/>
          <p:nvPr/>
        </p:nvSpPr>
        <p:spPr>
          <a:xfrm>
            <a:off x="1022555" y="255638"/>
            <a:ext cx="102550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bg-BG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Друга група от параметри е свързана с гарантирането на ориентацията на пластината. При силиций обикновено се осигурява точност до 0,5° за равнините (1 1 1), (1 1 0) и (1 0 0). Освен това за редица конструктивни задачи е необходимо и гарантирането на допълнителни кристалографски посоки. Това става чрез изрязването на ориентиращи ръбове, които служат едновременно и за по-устойчиво транспортиране. Точността им при отрязването е ±2°. Към основните ориентиращи ръбове могат да се прибавят и допълнителни. Разположението е показано на фигурата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2139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1EEE6D-EB6F-424B-946C-E4D41E13B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95" y="970985"/>
            <a:ext cx="5439534" cy="3677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F730C7-033C-4FF8-BFBA-3DFBE63E881C}"/>
              </a:ext>
            </a:extLst>
          </p:cNvPr>
          <p:cNvSpPr txBox="1"/>
          <p:nvPr/>
        </p:nvSpPr>
        <p:spPr>
          <a:xfrm>
            <a:off x="1946787" y="5319252"/>
            <a:ext cx="9026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Полупроводникова пластина – размери и характеристики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5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6677F-A267-42F7-B998-284649A16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268" y="346918"/>
            <a:ext cx="5525416" cy="2383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560BCE-E59C-45B9-83E7-BECDEC600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268" y="3681338"/>
            <a:ext cx="5485194" cy="2383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0AB5AD-619E-4277-8CF6-24065E9B71A5}"/>
              </a:ext>
            </a:extLst>
          </p:cNvPr>
          <p:cNvSpPr txBox="1"/>
          <p:nvPr/>
        </p:nvSpPr>
        <p:spPr>
          <a:xfrm>
            <a:off x="3839955" y="6154994"/>
            <a:ext cx="476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Смяна на типа проводимост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A57CA2-0764-4D25-A363-93A235C0601F}"/>
              </a:ext>
            </a:extLst>
          </p:cNvPr>
          <p:cNvSpPr txBox="1"/>
          <p:nvPr/>
        </p:nvSpPr>
        <p:spPr>
          <a:xfrm>
            <a:off x="3333134" y="2851556"/>
            <a:ext cx="5997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Силициева пластина след окисление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47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6CF9A-4D1D-4AD8-8383-845464127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398" y="1060041"/>
            <a:ext cx="6590633" cy="3086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44D9D7-5F9A-425B-AF00-43CB20A38685}"/>
              </a:ext>
            </a:extLst>
          </p:cNvPr>
          <p:cNvSpPr txBox="1"/>
          <p:nvPr/>
        </p:nvSpPr>
        <p:spPr>
          <a:xfrm>
            <a:off x="2258398" y="4748981"/>
            <a:ext cx="6862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 </a:t>
            </a:r>
            <a:r>
              <a:rPr lang="bg-BG" sz="2800" dirty="0">
                <a:solidFill>
                  <a:schemeClr val="bg1"/>
                </a:solidFill>
              </a:rPr>
              <a:t>-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bg-BG" sz="2800" dirty="0">
                <a:solidFill>
                  <a:schemeClr val="bg1"/>
                </a:solidFill>
              </a:rPr>
              <a:t>тип силициева пластина след епитаксия и формиран  </a:t>
            </a:r>
            <a:r>
              <a:rPr lang="en-US" sz="2800" dirty="0">
                <a:solidFill>
                  <a:schemeClr val="bg1"/>
                </a:solidFill>
              </a:rPr>
              <a:t>n –</a:t>
            </a:r>
            <a:r>
              <a:rPr lang="bg-BG" sz="2800" dirty="0">
                <a:solidFill>
                  <a:schemeClr val="bg1"/>
                </a:solidFill>
              </a:rPr>
              <a:t>тип епитаксиален слой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4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307FF7-6BE3-4576-967B-D61FDDD403AB}"/>
              </a:ext>
            </a:extLst>
          </p:cNvPr>
          <p:cNvSpPr txBox="1"/>
          <p:nvPr/>
        </p:nvSpPr>
        <p:spPr>
          <a:xfrm>
            <a:off x="1248697" y="658761"/>
            <a:ext cx="99994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bg-BG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bg-BG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питаксия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bg-B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 епитаксия в полупроводниковата технология се разбира отлагане на монокристален слой от полупроводник с високи кристалографски качества и дефинирани геометрични и физични параметри върху подложка, чиято кристална решетка има еднакви или близки параметри до тези на отлагания материал (примерно сапфир и силиций). Епитаксията е един от основните методи за създаване на PN преходи или на преход в концентрацията и е единствен метод за създаване на хетеропреход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5103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6DFB2-E9E5-445C-8DDB-F6305083C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273" y="1165471"/>
            <a:ext cx="7787148" cy="36467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8AD064-39E4-4EEE-9BE2-F1F1BC957B9C}"/>
              </a:ext>
            </a:extLst>
          </p:cNvPr>
          <p:cNvSpPr txBox="1"/>
          <p:nvPr/>
        </p:nvSpPr>
        <p:spPr>
          <a:xfrm>
            <a:off x="1396180" y="5299587"/>
            <a:ext cx="933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Структура, формирана след </a:t>
            </a:r>
            <a:r>
              <a:rPr lang="en-US" sz="2800" dirty="0">
                <a:solidFill>
                  <a:schemeClr val="bg1"/>
                </a:solidFill>
              </a:rPr>
              <a:t>  p-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bg-BG" sz="2800" dirty="0">
                <a:solidFill>
                  <a:schemeClr val="bg1"/>
                </a:solidFill>
              </a:rPr>
              <a:t>тип разделителна дифузия</a:t>
            </a:r>
            <a:r>
              <a:rPr lang="bg-BG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411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61E02C-B477-4866-ADB4-E45F91654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528" y="647088"/>
            <a:ext cx="4658375" cy="218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E9B10-C952-45F9-B28F-89B2305E9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528" y="3429613"/>
            <a:ext cx="4658375" cy="21815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4D0E2D-38BC-44FE-AAF3-BBB9073D7188}"/>
              </a:ext>
            </a:extLst>
          </p:cNvPr>
          <p:cNvSpPr txBox="1"/>
          <p:nvPr/>
        </p:nvSpPr>
        <p:spPr>
          <a:xfrm>
            <a:off x="3106992" y="5958349"/>
            <a:ext cx="550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Създаване на база на транзистора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7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D70337-5BEA-4142-92C3-E9C8E683B841}"/>
              </a:ext>
            </a:extLst>
          </p:cNvPr>
          <p:cNvSpPr txBox="1"/>
          <p:nvPr/>
        </p:nvSpPr>
        <p:spPr>
          <a:xfrm>
            <a:off x="1327354" y="1012954"/>
            <a:ext cx="96847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800" dirty="0">
                <a:solidFill>
                  <a:schemeClr val="bg1"/>
                </a:solidFill>
              </a:rPr>
              <a:t>	</a:t>
            </a:r>
            <a:r>
              <a:rPr lang="bg-BG" sz="2800" b="1" dirty="0">
                <a:solidFill>
                  <a:schemeClr val="bg1"/>
                </a:solidFill>
              </a:rPr>
              <a:t>Микроелектрониката</a:t>
            </a:r>
            <a:r>
              <a:rPr lang="bg-BG" sz="2800" dirty="0">
                <a:solidFill>
                  <a:schemeClr val="bg1"/>
                </a:solidFill>
              </a:rPr>
              <a:t> обхваща всички проблеми, свързани с действието, свойствата, проектирането, технологията, производството и приложението на интегралните схеми и всички микроелектронни градивни елементи. Интегралната схема представлява градивен компонент, изпълняващ определена функция на преобразуване и/или съхранение на информация. В интегралната схема голямо количество компоненти – транзистори, диоди, резистори, кондензатори са създадени в обща подложка и са свързани по определен начин за изпълнение на някаква схемна функция.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97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B2AD7A-E21B-4BF1-963D-F9DB28298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812" y="633954"/>
            <a:ext cx="4658375" cy="218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B1021D-DB79-4899-8F46-5C9820420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812" y="3292583"/>
            <a:ext cx="4658375" cy="21815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33F2EB-0D17-493E-9BC9-5AB3834FA28F}"/>
              </a:ext>
            </a:extLst>
          </p:cNvPr>
          <p:cNvSpPr txBox="1"/>
          <p:nvPr/>
        </p:nvSpPr>
        <p:spPr>
          <a:xfrm>
            <a:off x="2979174" y="5731603"/>
            <a:ext cx="6971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Формиране на отвори за емитерна дифузия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2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5DECA9-4859-4E7A-8BEE-A759B28B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767" y="547843"/>
            <a:ext cx="4658375" cy="218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1F0938-72DC-4616-935D-B3E827C6A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515" y="3862236"/>
            <a:ext cx="4658375" cy="21815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283922-0169-448B-BB06-1951EF233AB5}"/>
              </a:ext>
            </a:extLst>
          </p:cNvPr>
          <p:cNvSpPr txBox="1"/>
          <p:nvPr/>
        </p:nvSpPr>
        <p:spPr>
          <a:xfrm>
            <a:off x="3058888" y="2736129"/>
            <a:ext cx="59288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>
                <a:solidFill>
                  <a:schemeClr val="bg1"/>
                </a:solidFill>
              </a:rPr>
              <a:t>Създаване на емитер и високолегирана област за контакт към колектора</a:t>
            </a:r>
            <a:endParaRPr lang="en-GB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44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55B79-8EB5-4C01-A57D-1DDA26B9B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812" y="765073"/>
            <a:ext cx="4658375" cy="218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1C43E6-E48E-4CFE-A3E2-F49267881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812" y="3429000"/>
            <a:ext cx="4658375" cy="21815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81226A-C9B0-4E84-80BF-F9C3831EE8AD}"/>
              </a:ext>
            </a:extLst>
          </p:cNvPr>
          <p:cNvSpPr txBox="1"/>
          <p:nvPr/>
        </p:nvSpPr>
        <p:spPr>
          <a:xfrm>
            <a:off x="3323303" y="5919020"/>
            <a:ext cx="637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Отлагане и формиране на  контакти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2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953D6-7D24-47C8-AF96-3F0863887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78" y="1201893"/>
            <a:ext cx="6703546" cy="31392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3517F9-B6AE-4C6F-8F2E-5E66DBDA6C97}"/>
              </a:ext>
            </a:extLst>
          </p:cNvPr>
          <p:cNvSpPr txBox="1"/>
          <p:nvPr/>
        </p:nvSpPr>
        <p:spPr>
          <a:xfrm>
            <a:off x="3391271" y="5008600"/>
            <a:ext cx="5202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Хоризонтален </a:t>
            </a:r>
            <a:r>
              <a:rPr lang="en-US" sz="2800" dirty="0">
                <a:solidFill>
                  <a:schemeClr val="bg1"/>
                </a:solidFill>
              </a:rPr>
              <a:t>PNP </a:t>
            </a:r>
            <a:r>
              <a:rPr lang="bg-BG" sz="2800" dirty="0">
                <a:solidFill>
                  <a:schemeClr val="bg1"/>
                </a:solidFill>
              </a:rPr>
              <a:t>транзистор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5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DB4C-52AF-4A52-9874-D42A5A715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609601"/>
            <a:ext cx="10288590" cy="5181599"/>
          </a:xfrm>
        </p:spPr>
        <p:txBody>
          <a:bodyPr>
            <a:normAutofit/>
          </a:bodyPr>
          <a:lstStyle/>
          <a:p>
            <a:pPr algn="ctr"/>
            <a:endParaRPr lang="bg-BG" sz="2400" dirty="0">
              <a:solidFill>
                <a:schemeClr val="bg1"/>
              </a:solidFill>
            </a:endParaRPr>
          </a:p>
          <a:p>
            <a:pPr algn="ctr"/>
            <a:r>
              <a:rPr lang="bg-BG" sz="2400" dirty="0">
                <a:solidFill>
                  <a:schemeClr val="bg1"/>
                </a:solidFill>
              </a:rPr>
              <a:t>ИЗПОЛЗВАНА ЛИТЕРАТУРА:</a:t>
            </a:r>
          </a:p>
          <a:p>
            <a:pPr marL="457200" indent="114300" algn="just">
              <a:spcAft>
                <a:spcPts val="0"/>
              </a:spcAft>
              <a:tabLst>
                <a:tab pos="571500" algn="l"/>
              </a:tabLst>
            </a:pP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-228600" algn="l"/>
                <a:tab pos="5715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Филипов, Ф.И., „Конструкция и технология на полупроводникови прибори“, С.Техника, 1988</a:t>
            </a:r>
            <a:endParaRPr lang="bg-BG" sz="20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-228600" algn="l"/>
                <a:tab pos="5715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Йорданов, Р.С., Филипов Ф.И., „Ръководство за лабораторни упражнения по Микроелектроника“, Издателство на ТУ-София, 2013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32894-FB7E-4F2A-A096-FADF5F599A22}"/>
              </a:ext>
            </a:extLst>
          </p:cNvPr>
          <p:cNvSpPr txBox="1"/>
          <p:nvPr/>
        </p:nvSpPr>
        <p:spPr>
          <a:xfrm>
            <a:off x="1390452" y="948385"/>
            <a:ext cx="1010345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g-BG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Тенденции </a:t>
            </a:r>
            <a:r>
              <a:rPr lang="bg-BG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развитието на микроелектрониката:</a:t>
            </a:r>
          </a:p>
          <a:p>
            <a:pPr algn="just">
              <a:spcAft>
                <a:spcPts val="0"/>
              </a:spcAft>
            </a:pPr>
            <a:endParaRPr lang="bg-BG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bg-BG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Намаляване на геометричните размери на чипа</a:t>
            </a:r>
          </a:p>
          <a:p>
            <a:pPr algn="just">
              <a:spcAft>
                <a:spcPts val="0"/>
              </a:spcAft>
            </a:pPr>
            <a:endParaRPr lang="bg-BG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bg-BG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Увеличаване на степента на интеграция и функционалната сложност</a:t>
            </a:r>
          </a:p>
          <a:p>
            <a:pPr algn="just">
              <a:spcAft>
                <a:spcPts val="0"/>
              </a:spcAft>
            </a:pPr>
            <a:endParaRPr lang="bg-BG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bg-BG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Увеличаване на бързодействието на интегралните схеми</a:t>
            </a:r>
          </a:p>
          <a:p>
            <a:pPr algn="just">
              <a:spcAft>
                <a:spcPts val="0"/>
              </a:spcAft>
            </a:pPr>
            <a:endParaRPr lang="bg-BG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bg-BG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Намаляване на консумираната мощност 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4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EB3346-7AC2-4761-A944-69BF2D346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57" y="511277"/>
            <a:ext cx="7996955" cy="4692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EB0B0F-D00A-4564-8711-54F8B7C1A383}"/>
              </a:ext>
            </a:extLst>
          </p:cNvPr>
          <p:cNvSpPr txBox="1"/>
          <p:nvPr/>
        </p:nvSpPr>
        <p:spPr>
          <a:xfrm>
            <a:off x="1582994" y="5535561"/>
            <a:ext cx="9547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Примерна статистика за развитието на микроелектрониката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0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BF42EA-A4F2-415F-BF79-48179024DA75}"/>
              </a:ext>
            </a:extLst>
          </p:cNvPr>
          <p:cNvSpPr txBox="1"/>
          <p:nvPr/>
        </p:nvSpPr>
        <p:spPr>
          <a:xfrm>
            <a:off x="2241752" y="5663380"/>
            <a:ext cx="7423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Историческо развитие и прогмоза  за развитие на минималните топологични размери на ИС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EAB35-4B31-419F-B324-B2C1CF581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208" y="442281"/>
            <a:ext cx="7012961" cy="50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8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259E53-1E1A-4D47-9E00-A35B694F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585" y="699770"/>
            <a:ext cx="9839797" cy="4066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5A9B47-FAAB-439A-8341-0878D4C77A62}"/>
              </a:ext>
            </a:extLst>
          </p:cNvPr>
          <p:cNvSpPr txBox="1"/>
          <p:nvPr/>
        </p:nvSpPr>
        <p:spPr>
          <a:xfrm>
            <a:off x="1890062" y="5042863"/>
            <a:ext cx="861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solidFill>
                  <a:schemeClr val="bg1"/>
                </a:solidFill>
              </a:rPr>
              <a:t>Обща класификационна схема на микроелектронните градивни елементи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8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EDFFC9-58C7-40D9-B07E-D88FA8904473}"/>
              </a:ext>
            </a:extLst>
          </p:cNvPr>
          <p:cNvSpPr txBox="1"/>
          <p:nvPr/>
        </p:nvSpPr>
        <p:spPr>
          <a:xfrm>
            <a:off x="1396181" y="1868132"/>
            <a:ext cx="99207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800" dirty="0">
                <a:solidFill>
                  <a:schemeClr val="bg1"/>
                </a:solidFill>
              </a:rPr>
              <a:t>	</a:t>
            </a:r>
            <a:r>
              <a:rPr lang="bg-BG" sz="2800" b="1" dirty="0">
                <a:solidFill>
                  <a:schemeClr val="bg1"/>
                </a:solidFill>
              </a:rPr>
              <a:t>Гениалната идея на микроелектрониката </a:t>
            </a:r>
            <a:r>
              <a:rPr lang="bg-BG" sz="2800" dirty="0">
                <a:solidFill>
                  <a:schemeClr val="bg1"/>
                </a:solidFill>
              </a:rPr>
              <a:t>е това, че на малко място се реализират огромно количество компоненти -  милиарди елементи.</a:t>
            </a:r>
          </a:p>
          <a:p>
            <a:pPr algn="just"/>
            <a:r>
              <a:rPr lang="bg-BG" sz="2800" dirty="0">
                <a:solidFill>
                  <a:schemeClr val="bg1"/>
                </a:solidFill>
              </a:rPr>
              <a:t>	Силицият е ключа на микроелектрониката.</a:t>
            </a:r>
          </a:p>
          <a:p>
            <a:pPr algn="just"/>
            <a:endParaRPr lang="bg-BG" dirty="0">
              <a:solidFill>
                <a:schemeClr val="bg1"/>
              </a:solidFill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	Усъвършенстването на технологията на полупроводниковите материали е решаващо за бързия напредък на полупроводниковата техника, тъй като гарантирането на параметрите на материалите определя параметрите на самите прибори.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DA8B1-A7D8-40F4-8DE2-4D84E5EEC77A}"/>
              </a:ext>
            </a:extLst>
          </p:cNvPr>
          <p:cNvSpPr txBox="1"/>
          <p:nvPr/>
        </p:nvSpPr>
        <p:spPr>
          <a:xfrm>
            <a:off x="1622323" y="521110"/>
            <a:ext cx="9763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Полупроводниковата  пластина като изходен материал на всяка технологична схема</a:t>
            </a:r>
          </a:p>
        </p:txBody>
      </p:sp>
    </p:spTree>
    <p:extLst>
      <p:ext uri="{BB962C8B-B14F-4D97-AF65-F5344CB8AC3E}">
        <p14:creationId xmlns:p14="http://schemas.microsoft.com/office/powerpoint/2010/main" val="283882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7F975D-65B6-40EA-98B4-3C6B94B475E1}"/>
              </a:ext>
            </a:extLst>
          </p:cNvPr>
          <p:cNvSpPr txBox="1"/>
          <p:nvPr/>
        </p:nvSpPr>
        <p:spPr>
          <a:xfrm>
            <a:off x="1297858" y="776748"/>
            <a:ext cx="980276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>
                <a:solidFill>
                  <a:schemeClr val="bg1"/>
                </a:solidFill>
              </a:rPr>
              <a:t>	Технологията за добиване на силиций включва химично разлагане, пречистване, редукция, изтегляне на монокристали. Полученият по този начин материал съдържа много примеси, които не могат да бъдат отстранени с помощта на класическите методи за пречистване. Основен параметър, определящ качеството на материала в резултат на пречистването, е специфичното съпротивление. Той дава информация за концентрацията на електрически активните примеси.</a:t>
            </a:r>
          </a:p>
          <a:p>
            <a:pPr algn="just"/>
            <a:r>
              <a:rPr lang="ru-RU" sz="2600" dirty="0">
                <a:solidFill>
                  <a:schemeClr val="bg1"/>
                </a:solidFill>
              </a:rPr>
              <a:t>  	В полупроводниковата техника концентрацията на всички примеси се изразява обикновено в брой атоми на кубичен сантиметър. Всички останали начини за изразяване на концентрацията, например в ppm, атомни (nат%) или тегловни проценти, трябва да бъдат приравнени.</a:t>
            </a:r>
          </a:p>
        </p:txBody>
      </p:sp>
    </p:spTree>
    <p:extLst>
      <p:ext uri="{BB962C8B-B14F-4D97-AF65-F5344CB8AC3E}">
        <p14:creationId xmlns:p14="http://schemas.microsoft.com/office/powerpoint/2010/main" val="365141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C4F9DC-675C-4B86-BA28-34AC19FEA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718" y="180770"/>
            <a:ext cx="5168375" cy="58464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A8B4B-C1DB-4AA0-97AB-7FA7A8F1661E}"/>
              </a:ext>
            </a:extLst>
          </p:cNvPr>
          <p:cNvSpPr txBox="1"/>
          <p:nvPr/>
        </p:nvSpPr>
        <p:spPr>
          <a:xfrm>
            <a:off x="2477729" y="6154010"/>
            <a:ext cx="723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Технологична схема за добиване на силиций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64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841</TotalTime>
  <Words>932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Tw Cen MT</vt:lpstr>
      <vt:lpstr>Circuit</vt:lpstr>
      <vt:lpstr>Предмет на микроелектрониката. Класификация на интегралните схеми.   Особености на технологията за изготвяне на ИС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Пасивни елементи в биполярните интегрални схеми</dc:title>
  <dc:creator>User</dc:creator>
  <cp:lastModifiedBy>User</cp:lastModifiedBy>
  <cp:revision>124</cp:revision>
  <cp:lastPrinted>2020-03-22T03:27:23Z</cp:lastPrinted>
  <dcterms:created xsi:type="dcterms:W3CDTF">2020-03-21T23:09:24Z</dcterms:created>
  <dcterms:modified xsi:type="dcterms:W3CDTF">2021-03-02T13:34:17Z</dcterms:modified>
</cp:coreProperties>
</file>