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0" r:id="rId3"/>
    <p:sldId id="344" r:id="rId4"/>
    <p:sldId id="306" r:id="rId5"/>
    <p:sldId id="345" r:id="rId6"/>
    <p:sldId id="346" r:id="rId7"/>
    <p:sldId id="350" r:id="rId8"/>
    <p:sldId id="338" r:id="rId9"/>
    <p:sldId id="347" r:id="rId10"/>
    <p:sldId id="337" r:id="rId11"/>
    <p:sldId id="353" r:id="rId12"/>
    <p:sldId id="351" r:id="rId13"/>
    <p:sldId id="339" r:id="rId14"/>
    <p:sldId id="349" r:id="rId15"/>
    <p:sldId id="340" r:id="rId16"/>
    <p:sldId id="354" r:id="rId17"/>
    <p:sldId id="321" r:id="rId18"/>
    <p:sldId id="361" r:id="rId19"/>
    <p:sldId id="341" r:id="rId20"/>
    <p:sldId id="362" r:id="rId21"/>
    <p:sldId id="363" r:id="rId22"/>
    <p:sldId id="364" r:id="rId23"/>
    <p:sldId id="365" r:id="rId24"/>
    <p:sldId id="372" r:id="rId25"/>
    <p:sldId id="342" r:id="rId26"/>
    <p:sldId id="343" r:id="rId27"/>
    <p:sldId id="366" r:id="rId28"/>
    <p:sldId id="367" r:id="rId29"/>
    <p:sldId id="369" r:id="rId30"/>
    <p:sldId id="370" r:id="rId31"/>
    <p:sldId id="368" r:id="rId32"/>
    <p:sldId id="355" r:id="rId33"/>
    <p:sldId id="356" r:id="rId34"/>
    <p:sldId id="357" r:id="rId35"/>
    <p:sldId id="373" r:id="rId36"/>
    <p:sldId id="375" r:id="rId37"/>
    <p:sldId id="384" r:id="rId38"/>
    <p:sldId id="383" r:id="rId39"/>
    <p:sldId id="388" r:id="rId40"/>
    <p:sldId id="387" r:id="rId41"/>
    <p:sldId id="358" r:id="rId42"/>
    <p:sldId id="389" r:id="rId43"/>
    <p:sldId id="390" r:id="rId44"/>
    <p:sldId id="33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996DB-D4E8-49F9-B34C-3D8C9F1D85C1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7704C-E8C0-473D-B92F-30DC7FFC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7DBB-5E50-49B5-9EDB-FE7D6D9FA405}" type="datetimeFigureOut">
              <a:rPr lang="bg-BG" smtClean="0"/>
              <a:pPr/>
              <a:t>11.4.2013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185-2AEC-4D3A-B38D-6153F8F5364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5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8371E-7FC5-47AF-8AFC-460BC883C079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65E92-0A8D-43AB-99AE-16D5A2CD8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147DC-CEAA-4FF1-81F8-49DBC24C452A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58C7B-B36B-4419-A60E-B85B1023A1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A06F9-8C5D-4BF1-B562-F8153F56BAEE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18BDD-6032-43F8-A400-B89BF7F15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904FA-BD7A-418B-9409-E67B1746C97D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F5D3-D7F4-42A0-A58F-381F78B98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6D9F8-3222-4102-85DE-95D47EA55C66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E6ABF-9A1F-4602-B72E-7FDBFCB62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30BD-0E67-4132-82DF-F7DD20E41F03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1DB66-7F06-42AB-B79B-35F89E868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10B87-D114-45E1-8DA7-D901EDC4D15E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43E8-F978-4AC3-8282-B250E0B9A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5B59B-CEFE-4DA5-A2CB-DFAB5562DC09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60F2-E17A-4E58-A5EC-2A2F3D22C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E583B-6300-46AE-A31F-CCC11C405474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0690-0E50-442A-9BB3-D960AA014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44124-36FA-4155-A8A1-288D41056710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4A53B-B390-4A26-AAD2-E720A7354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15251-0B64-474F-873F-F5CB32DC4FE4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53670-5091-4988-A7E4-261164430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2E8EF3-4F3D-48CB-8949-C0A50BA25B8B}" type="datetimeFigureOut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C29EA81-5954-46FB-9A9A-581DA6B7C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054" y="7647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Газовото заваряване </a:t>
            </a:r>
            <a:r>
              <a:rPr lang="ru-RU" dirty="0"/>
              <a:t>се използва за съединяване на детайли с малка дебелина, направени от въглеродни стомани, никел, медни сплави и др., докато </a:t>
            </a:r>
            <a:r>
              <a:rPr lang="ru-RU" dirty="0">
                <a:solidFill>
                  <a:srgbClr val="FF0000"/>
                </a:solidFill>
              </a:rPr>
              <a:t>термитно </a:t>
            </a:r>
            <a:r>
              <a:rPr lang="ru-RU" dirty="0"/>
              <a:t>се заваряват предимно релси.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" y="2271153"/>
            <a:ext cx="4181154" cy="276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8" y="2307980"/>
            <a:ext cx="4611633" cy="2944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3558" y="1860152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Електродъговото </a:t>
            </a:r>
            <a:r>
              <a:rPr lang="bg-BG" dirty="0">
                <a:solidFill>
                  <a:srgbClr val="0070C0"/>
                </a:solidFill>
              </a:rPr>
              <a:t>заваряване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068" y="2246288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 неразтопяем електрод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24628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 разтопяем електрод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172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5-съединяваните </a:t>
            </a:r>
            <a:r>
              <a:rPr lang="bg-BG" dirty="0"/>
              <a:t>части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355" y="5039484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1-ръкохватката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185568" y="5398202"/>
            <a:ext cx="295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2-графитов </a:t>
            </a:r>
            <a:r>
              <a:rPr lang="bg-BG" dirty="0"/>
              <a:t>електрод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279" y="5767534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3-допълнителния </a:t>
            </a:r>
            <a:r>
              <a:rPr lang="bg-BG" dirty="0"/>
              <a:t>материал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172" y="6136866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4-електрическа </a:t>
            </a:r>
            <a:r>
              <a:rPr lang="bg-BG" dirty="0"/>
              <a:t>дъга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5528" y="5408816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1-ръкохватката</a:t>
            </a:r>
            <a:endParaRPr lang="bg-BG" dirty="0"/>
          </a:p>
        </p:txBody>
      </p:sp>
      <p:sp>
        <p:nvSpPr>
          <p:cNvPr id="25" name="Rectangle 24"/>
          <p:cNvSpPr/>
          <p:nvPr/>
        </p:nvSpPr>
        <p:spPr>
          <a:xfrm>
            <a:off x="5004048" y="5777928"/>
            <a:ext cx="295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2-графитов </a:t>
            </a:r>
            <a:r>
              <a:rPr lang="bg-BG" dirty="0"/>
              <a:t>електрод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6698" y="6119336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3-електрическа дъга</a:t>
            </a:r>
            <a:endParaRPr lang="bg-BG" dirty="0"/>
          </a:p>
        </p:txBody>
      </p:sp>
      <p:sp>
        <p:nvSpPr>
          <p:cNvPr id="27" name="Rectangle 26"/>
          <p:cNvSpPr/>
          <p:nvPr/>
        </p:nvSpPr>
        <p:spPr>
          <a:xfrm>
            <a:off x="5056243" y="6488668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4-съединявани части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698" y="836712"/>
            <a:ext cx="448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Челно заваряване чрез напречен </a:t>
            </a:r>
            <a:r>
              <a:rPr lang="bg-BG" dirty="0" smtClean="0">
                <a:solidFill>
                  <a:srgbClr val="0070C0"/>
                </a:solidFill>
              </a:rPr>
              <a:t>шев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3" y="1206044"/>
            <a:ext cx="8916144" cy="13555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3752" y="2582563"/>
            <a:ext cx="448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Челно заваряване чрез </a:t>
            </a:r>
            <a:r>
              <a:rPr lang="bg-BG" dirty="0" smtClean="0">
                <a:solidFill>
                  <a:srgbClr val="0070C0"/>
                </a:solidFill>
              </a:rPr>
              <a:t>наклонен шев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97121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Ъглово заваряване с припокриване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8" y="3336285"/>
            <a:ext cx="7951568" cy="129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408" y="4649214"/>
            <a:ext cx="449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Ъглово </a:t>
            </a:r>
            <a:r>
              <a:rPr lang="ru-RU" dirty="0" smtClean="0">
                <a:solidFill>
                  <a:srgbClr val="0070C0"/>
                </a:solidFill>
              </a:rPr>
              <a:t>заваряване </a:t>
            </a:r>
            <a:r>
              <a:rPr lang="ru-RU" dirty="0">
                <a:solidFill>
                  <a:srgbClr val="0070C0"/>
                </a:solidFill>
              </a:rPr>
              <a:t>без припокриване 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5093728"/>
            <a:ext cx="6950673" cy="16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68106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запояване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75" y="105039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Запояването</a:t>
            </a:r>
            <a:r>
              <a:rPr lang="ru-RU" dirty="0"/>
              <a:t> е начин за получаване на неразглобяемо съединение, при който двата съединявани детайла се свързват с междинен метал, наречен </a:t>
            </a:r>
            <a:r>
              <a:rPr lang="ru-RU" dirty="0" smtClean="0">
                <a:solidFill>
                  <a:srgbClr val="0070C0"/>
                </a:solidFill>
              </a:rPr>
              <a:t>припой, </a:t>
            </a:r>
            <a:r>
              <a:rPr lang="ru-RU" dirty="0" smtClean="0"/>
              <a:t>чиято температура </a:t>
            </a:r>
            <a:r>
              <a:rPr lang="ru-RU" dirty="0"/>
              <a:t>на </a:t>
            </a:r>
            <a:r>
              <a:rPr lang="ru-RU" dirty="0" smtClean="0"/>
              <a:t>топене </a:t>
            </a:r>
            <a:r>
              <a:rPr lang="ru-RU" dirty="0"/>
              <a:t>е значително по-ниска от температурата на топене на материалите на съединяваните части.</a:t>
            </a:r>
            <a:r>
              <a:rPr lang="ru-RU" dirty="0" smtClean="0"/>
              <a:t> 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539552" y="225072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Предимство</a:t>
            </a:r>
            <a:r>
              <a:rPr lang="ru-RU" dirty="0"/>
              <a:t> на запояването е, че материалът на съединяваните детайли запазва структурата, химичният състав и механичните си </a:t>
            </a:r>
            <a:r>
              <a:rPr lang="ru-RU" dirty="0" smtClean="0"/>
              <a:t>свойства.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25484" y="31722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Недостатък</a:t>
            </a:r>
            <a:r>
              <a:rPr lang="ru-RU" dirty="0"/>
              <a:t> е ниската якост на съединението.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52660" y="3557485"/>
            <a:ext cx="8490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За </a:t>
            </a:r>
            <a:r>
              <a:rPr lang="ru-RU" dirty="0"/>
              <a:t>получаване на </a:t>
            </a:r>
            <a:r>
              <a:rPr lang="ru-RU" dirty="0">
                <a:solidFill>
                  <a:srgbClr val="FF0000"/>
                </a:solidFill>
              </a:rPr>
              <a:t>качествена спойка </a:t>
            </a:r>
            <a:r>
              <a:rPr lang="ru-RU" dirty="0"/>
              <a:t>е необходимо предварително </a:t>
            </a:r>
            <a:r>
              <a:rPr lang="ru-RU" dirty="0">
                <a:solidFill>
                  <a:srgbClr val="FF0000"/>
                </a:solidFill>
              </a:rPr>
              <a:t>добро почистване </a:t>
            </a:r>
            <a:r>
              <a:rPr lang="ru-RU" dirty="0"/>
              <a:t>на контактуващите с припоя повърхнини. Използва се колофон в чист вид или паста. 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552660" y="4477479"/>
            <a:ext cx="8516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Според температурата на топене припоите се делят на </a:t>
            </a:r>
            <a:r>
              <a:rPr lang="ru-RU" dirty="0">
                <a:solidFill>
                  <a:srgbClr val="FF0000"/>
                </a:solidFill>
              </a:rPr>
              <a:t>меки и твърди. Меките припои </a:t>
            </a:r>
            <a:r>
              <a:rPr lang="ru-RU" dirty="0"/>
              <a:t>се топят под </a:t>
            </a:r>
            <a:r>
              <a:rPr lang="ru-RU" dirty="0" smtClean="0">
                <a:solidFill>
                  <a:srgbClr val="FF0000"/>
                </a:solidFill>
              </a:rPr>
              <a:t>300</a:t>
            </a:r>
            <a:r>
              <a:rPr lang="ru-RU" dirty="0" smtClean="0">
                <a:solidFill>
                  <a:srgbClr val="FF0000"/>
                </a:solidFill>
                <a:latin typeface="Calibri"/>
                <a:cs typeface="Calibri"/>
              </a:rPr>
              <a:t>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/>
              <a:t>. Към тях се отнасят оловно-калаените припои. Те имат добра електропроводимост, гарантират плътност на съединението, но механичната им якост е ниска. 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52660" y="5910708"/>
            <a:ext cx="851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Твърдите припои </a:t>
            </a:r>
            <a:r>
              <a:rPr lang="ru-RU" dirty="0"/>
              <a:t>имат температура на топене над </a:t>
            </a:r>
            <a:r>
              <a:rPr lang="ru-RU" dirty="0" smtClean="0">
                <a:solidFill>
                  <a:srgbClr val="FF0000"/>
                </a:solidFill>
              </a:rPr>
              <a:t>550</a:t>
            </a:r>
            <a:r>
              <a:rPr lang="ru-RU" dirty="0" smtClean="0">
                <a:solidFill>
                  <a:srgbClr val="FF0000"/>
                </a:solidFill>
                <a:latin typeface="Calibri"/>
                <a:cs typeface="Calibri"/>
              </a:rPr>
              <a:t>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/>
              <a:t>. Към тях се отнасят сребърните и медно-цинковите припои. Устойчиви са на корозия, удари и вибрация.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714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залепване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846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Залепването</a:t>
            </a:r>
            <a:r>
              <a:rPr lang="ru-RU" dirty="0"/>
              <a:t> е начин за получаване на неразглобяемо съединение, при който двата съединявани детайла се свързват с </a:t>
            </a:r>
            <a:r>
              <a:rPr lang="ru-RU" dirty="0">
                <a:solidFill>
                  <a:srgbClr val="FF0000"/>
                </a:solidFill>
              </a:rPr>
              <a:t>междинен материал, наречен лепило.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42088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Предимство</a:t>
            </a:r>
            <a:r>
              <a:rPr lang="ru-RU" dirty="0" smtClean="0"/>
              <a:t> на лепените </a:t>
            </a:r>
            <a:r>
              <a:rPr lang="ru-RU" dirty="0"/>
              <a:t>съединения </a:t>
            </a:r>
            <a:r>
              <a:rPr lang="ru-RU" dirty="0" smtClean="0"/>
              <a:t>е, че се </a:t>
            </a:r>
            <a:r>
              <a:rPr lang="ru-RU" dirty="0"/>
              <a:t>извършват без загряване, което запазва структурата на свързваните елементи и няма концентрация на напрежения</a:t>
            </a:r>
            <a:r>
              <a:rPr lang="ru-RU" dirty="0" smtClean="0"/>
              <a:t>. Осигурява </a:t>
            </a:r>
            <a:r>
              <a:rPr lang="ru-RU" dirty="0"/>
              <a:t>се добра гладкост на повърхнините. Съединението е устойчиво на корозия и  вибрации. Процесът може лесно да се автоматизира.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452054" y="4221088"/>
            <a:ext cx="8440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Недостатък</a:t>
            </a:r>
            <a:r>
              <a:rPr lang="ru-RU" dirty="0" smtClean="0"/>
              <a:t> на лепилата е, че </a:t>
            </a:r>
            <a:r>
              <a:rPr lang="ru-RU" dirty="0"/>
              <a:t>са </a:t>
            </a:r>
            <a:r>
              <a:rPr lang="ru-RU" dirty="0" smtClean="0"/>
              <a:t>токсични </a:t>
            </a:r>
            <a:r>
              <a:rPr lang="ru-RU" dirty="0"/>
              <a:t>и вредни за здравето на обслужващия персонал. Якостните качества след време се променят, а може и да настъпят деформации в съединяваните елементи.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9087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Лепилата, които се използват, имат </a:t>
            </a:r>
            <a:r>
              <a:rPr lang="ru-RU" dirty="0">
                <a:solidFill>
                  <a:srgbClr val="0070C0"/>
                </a:solidFill>
              </a:rPr>
              <a:t>няколко основни съставки</a:t>
            </a:r>
            <a:r>
              <a:rPr lang="ru-RU" dirty="0"/>
              <a:t>: </a:t>
            </a:r>
          </a:p>
          <a:p>
            <a:r>
              <a:rPr lang="ru-RU" dirty="0"/>
              <a:t>	А</a:t>
            </a:r>
            <a:r>
              <a:rPr lang="ru-RU" dirty="0">
                <a:solidFill>
                  <a:srgbClr val="0070C0"/>
                </a:solidFill>
              </a:rPr>
              <a:t>. Основен съставен материал</a:t>
            </a:r>
            <a:r>
              <a:rPr lang="ru-RU" dirty="0"/>
              <a:t>;</a:t>
            </a:r>
          </a:p>
          <a:p>
            <a:r>
              <a:rPr lang="ru-RU" dirty="0"/>
              <a:t>	Б</a:t>
            </a:r>
            <a:r>
              <a:rPr lang="ru-RU" dirty="0">
                <a:solidFill>
                  <a:srgbClr val="0070C0"/>
                </a:solidFill>
              </a:rPr>
              <a:t>. Разтворители </a:t>
            </a:r>
            <a:r>
              <a:rPr lang="ru-RU" dirty="0"/>
              <a:t>– за регулиране на вискозитета на лепилото без да се намаляват свързващите му свойства;</a:t>
            </a:r>
          </a:p>
          <a:p>
            <a:r>
              <a:rPr lang="ru-RU" dirty="0"/>
              <a:t>	В. </a:t>
            </a:r>
            <a:r>
              <a:rPr lang="ru-RU" dirty="0">
                <a:solidFill>
                  <a:srgbClr val="0070C0"/>
                </a:solidFill>
              </a:rPr>
              <a:t>Пълнители</a:t>
            </a:r>
            <a:r>
              <a:rPr lang="ru-RU" dirty="0"/>
              <a:t> – метални прахове или прахове от метални окиси, които се поставят за повишаване  твърдостта на съединението;</a:t>
            </a:r>
          </a:p>
          <a:p>
            <a:r>
              <a:rPr lang="ru-RU" dirty="0"/>
              <a:t>	Г. </a:t>
            </a:r>
            <a:r>
              <a:rPr lang="ru-RU" dirty="0">
                <a:solidFill>
                  <a:srgbClr val="0070C0"/>
                </a:solidFill>
              </a:rPr>
              <a:t>Втвърдители (катализатори) </a:t>
            </a:r>
            <a:r>
              <a:rPr lang="ru-RU" dirty="0"/>
              <a:t>– за ускоряване на реакцията.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999" y="2906723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Лепилата се делят на три групи:</a:t>
            </a:r>
          </a:p>
          <a:p>
            <a:r>
              <a:rPr lang="ru-RU" dirty="0"/>
              <a:t>	1. Лепила втвърдяващи се при изпарение на разтворителя;</a:t>
            </a:r>
          </a:p>
          <a:p>
            <a:r>
              <a:rPr lang="ru-RU" dirty="0"/>
              <a:t>	2. Лепила втвърдяващи се при охлаждане;</a:t>
            </a:r>
          </a:p>
          <a:p>
            <a:r>
              <a:rPr lang="ru-RU" dirty="0"/>
              <a:t>	3. Лепила втвърдяващи се за сметка на химична реакция.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883" y="463743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смолистите лепила </a:t>
            </a:r>
            <a:r>
              <a:rPr lang="ru-RU" dirty="0"/>
              <a:t>– руските БФ-2, БФ-4 и БФ-6, западните Bison-Tex, Snelfix и българското УЛЕ. Работната температура на съединенията, образувани чрез тези лепила, е в интервала от -600С до +1500С.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44027" y="556076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епоксидни </a:t>
            </a:r>
            <a:r>
              <a:rPr lang="ru-RU" dirty="0" smtClean="0">
                <a:solidFill>
                  <a:srgbClr val="0070C0"/>
                </a:solidFill>
              </a:rPr>
              <a:t>лепила </a:t>
            </a:r>
            <a:r>
              <a:rPr lang="ru-RU" dirty="0" smtClean="0"/>
              <a:t>- компонентите </a:t>
            </a:r>
            <a:r>
              <a:rPr lang="ru-RU" dirty="0"/>
              <a:t>им се смесват преди лепене в определени </a:t>
            </a:r>
            <a:r>
              <a:rPr lang="ru-RU" dirty="0" smtClean="0"/>
              <a:t>пропорции - руските </a:t>
            </a:r>
            <a:r>
              <a:rPr lang="ru-RU" dirty="0"/>
              <a:t>Д6, Д16, Д23, </a:t>
            </a:r>
            <a:r>
              <a:rPr lang="ru-RU" dirty="0" err="1" smtClean="0"/>
              <a:t>западните</a:t>
            </a:r>
            <a:r>
              <a:rPr lang="ru-RU" dirty="0" smtClean="0"/>
              <a:t> </a:t>
            </a:r>
            <a:r>
              <a:rPr lang="ru-RU" dirty="0"/>
              <a:t>Bison, Combi-standart, Combi rapid, чешкото 2001, българските епоксидни смоли и др.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43439" y="220131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976718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Съединенията със стегнатост </a:t>
            </a:r>
            <a:r>
              <a:rPr lang="ru-RU" dirty="0"/>
              <a:t>се използват при сглобяване на сложни съставни </a:t>
            </a:r>
            <a:r>
              <a:rPr lang="ru-RU" dirty="0" smtClean="0"/>
              <a:t>елементи </a:t>
            </a:r>
            <a:r>
              <a:rPr lang="ru-RU" dirty="0"/>
              <a:t>или за свързване на части, които са натоварени с </a:t>
            </a:r>
            <a:r>
              <a:rPr lang="ru-RU" dirty="0">
                <a:solidFill>
                  <a:srgbClr val="FF0000"/>
                </a:solidFill>
              </a:rPr>
              <a:t>осови сили и въртящи моменти</a:t>
            </a:r>
            <a:r>
              <a:rPr lang="ru-RU" dirty="0"/>
              <a:t>. Те се осъществяват за сметка на напреженията, които възникват в съединяваните части при </a:t>
            </a:r>
            <a:r>
              <a:rPr lang="ru-RU" dirty="0" smtClean="0"/>
              <a:t>еластичното </a:t>
            </a:r>
            <a:r>
              <a:rPr lang="ru-RU" dirty="0"/>
              <a:t>им деформиране. Сглобяването им става при гарантирана стегнатост, като се </a:t>
            </a:r>
            <a:r>
              <a:rPr lang="ru-RU" dirty="0" smtClean="0"/>
              <a:t>получават </a:t>
            </a:r>
            <a:r>
              <a:rPr lang="ru-RU" dirty="0"/>
              <a:t>сили на триене, които осигуряват относителна неподвижност на съединяваните части.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" y="2947854"/>
            <a:ext cx="6418922" cy="268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22062" y="2947854"/>
            <a:ext cx="242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1-обхващана </a:t>
            </a:r>
            <a:r>
              <a:rPr lang="ru-RU" dirty="0"/>
              <a:t>част 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530903" y="3331925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2 -обхващаща </a:t>
            </a:r>
            <a:r>
              <a:rPr lang="bg-BG" dirty="0"/>
              <a:t>част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1341" y="4798709"/>
                <a:ext cx="2185085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>
                          <a:latin typeface="Cambria Math"/>
                        </a:rPr>
                        <m:t>2</m:t>
                      </m:r>
                      <m:r>
                        <a:rPr lang="bg-BG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bg-BG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bg-BG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bg-BG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bg-BG" sz="2400">
                          <a:latin typeface="Cambria Math"/>
                        </a:rPr>
                        <m:t>−</m:t>
                      </m:r>
                      <m:r>
                        <a:rPr lang="bg-BG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41" y="4798709"/>
                <a:ext cx="218508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83911" y="5892079"/>
                <a:ext cx="2173672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>
                          <a:latin typeface="Cambria Math"/>
                        </a:rPr>
                        <m:t>2</m:t>
                      </m:r>
                      <m:r>
                        <a:rPr lang="bg-BG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−</m:t>
                      </m:r>
                      <m:r>
                        <a:rPr lang="bg-BG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11" y="5892079"/>
                <a:ext cx="217367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6948264" y="4317751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ight Arrow 23"/>
          <p:cNvSpPr/>
          <p:nvPr/>
        </p:nvSpPr>
        <p:spPr>
          <a:xfrm rot="10800000">
            <a:off x="7566183" y="4317751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ight Arrow 24"/>
          <p:cNvSpPr/>
          <p:nvPr/>
        </p:nvSpPr>
        <p:spPr>
          <a:xfrm>
            <a:off x="7715947" y="5389813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ight Arrow 25"/>
          <p:cNvSpPr/>
          <p:nvPr/>
        </p:nvSpPr>
        <p:spPr>
          <a:xfrm rot="10800000">
            <a:off x="6948264" y="5389813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107504" y="6201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със стегнатост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  <p:bldP spid="11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49475" y="185074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585087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Изчисляване на цилиндрични пресови съединения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" y="958292"/>
            <a:ext cx="510127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70881" y="2309398"/>
                <a:ext cx="1176284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≤</m:t>
                      </m:r>
                      <m:r>
                        <a:rPr lang="bg-BG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81" y="2309398"/>
                <a:ext cx="117628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199231" y="942040"/>
            <a:ext cx="3872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При натоварване на съединението с осова </a:t>
            </a:r>
            <a:r>
              <a:rPr lang="bg-BG" dirty="0" smtClean="0"/>
              <a:t>сила е н</a:t>
            </a:r>
            <a:r>
              <a:rPr lang="ru-RU" dirty="0" smtClean="0"/>
              <a:t>еобходимо еда </a:t>
            </a:r>
            <a:r>
              <a:rPr lang="ru-RU" dirty="0"/>
              <a:t>се спазва условието:</a:t>
            </a:r>
            <a:endParaRPr lang="bg-BG" dirty="0"/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3081" r="29303" b="63102"/>
          <a:stretch/>
        </p:blipFill>
        <p:spPr bwMode="auto">
          <a:xfrm>
            <a:off x="63071" y="4042471"/>
            <a:ext cx="5578699" cy="28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73663" y="2116973"/>
                <a:ext cx="1792542" cy="84651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𝑝</m:t>
                      </m:r>
                      <m:r>
                        <a:rPr lang="bg-BG" sz="2400" i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663" y="2116973"/>
                <a:ext cx="1792542" cy="8465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463450" y="3459988"/>
            <a:ext cx="3563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натоварване с въртящ </a:t>
            </a:r>
            <a:r>
              <a:rPr lang="ru-RU" dirty="0" smtClean="0"/>
              <a:t>момент, </a:t>
            </a:r>
            <a:r>
              <a:rPr lang="ru-RU" dirty="0"/>
              <a:t>за да се запази взаимната неподвижност на частите 1 и 2, е необходимо да се спази </a:t>
            </a:r>
            <a:r>
              <a:rPr lang="ru-RU" dirty="0" smtClean="0"/>
              <a:t>условието: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4" name="Rectangle 47103"/>
              <p:cNvSpPr/>
              <p:nvPr/>
            </p:nvSpPr>
            <p:spPr>
              <a:xfrm>
                <a:off x="5514033" y="5467515"/>
                <a:ext cx="1510222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7104" name="Rectangle 47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5467515"/>
                <a:ext cx="151022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5" name="Rectangle 47104"/>
              <p:cNvSpPr/>
              <p:nvPr/>
            </p:nvSpPr>
            <p:spPr>
              <a:xfrm>
                <a:off x="7115517" y="5258942"/>
                <a:ext cx="1826269" cy="8489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𝑝</m:t>
                      </m:r>
                      <m:r>
                        <a:rPr lang="bg-BG" sz="2400" i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 </m:t>
                          </m:r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 </m:t>
                          </m:r>
                          <m:sSup>
                            <m:sSup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bg-BG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7105" name="Rectangle 47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17" y="5258942"/>
                <a:ext cx="1826269" cy="8489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Circular Arrow 47107"/>
          <p:cNvSpPr/>
          <p:nvPr/>
        </p:nvSpPr>
        <p:spPr>
          <a:xfrm>
            <a:off x="4569140" y="2158733"/>
            <a:ext cx="360040" cy="65409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699792" y="2309398"/>
            <a:ext cx="3600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591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 animBg="1"/>
      <p:bldP spid="31" grpId="0"/>
      <p:bldP spid="47104" grpId="0" animBg="1"/>
      <p:bldP spid="47105" grpId="0" animBg="1"/>
      <p:bldP spid="4710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0" y="1904058"/>
            <a:ext cx="5753991" cy="369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4985" y="84953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клинове и щифтове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85" y="122533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Свързването </a:t>
            </a:r>
            <a:r>
              <a:rPr lang="ru-RU" dirty="0"/>
              <a:t>на машинните елементи става с помощта на </a:t>
            </a:r>
            <a:r>
              <a:rPr lang="ru-RU" dirty="0">
                <a:solidFill>
                  <a:srgbClr val="FF0000"/>
                </a:solidFill>
              </a:rPr>
              <a:t>допълнителен детайл</a:t>
            </a:r>
            <a:r>
              <a:rPr lang="ru-RU" dirty="0"/>
              <a:t>, който има формата на клин </a:t>
            </a:r>
            <a:r>
              <a:rPr lang="ru-RU" dirty="0">
                <a:solidFill>
                  <a:srgbClr val="FF0000"/>
                </a:solidFill>
              </a:rPr>
              <a:t>с едностранен или двустранен наклон.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3933056"/>
            <a:ext cx="1356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– клин</a:t>
            </a:r>
          </a:p>
          <a:p>
            <a:r>
              <a:rPr lang="bg-BG" dirty="0" smtClean="0"/>
              <a:t>2 – втулка</a:t>
            </a:r>
          </a:p>
          <a:p>
            <a:r>
              <a:rPr lang="bg-BG" dirty="0" smtClean="0"/>
              <a:t>3 - вал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971600" y="5661248"/>
            <a:ext cx="799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Елементите на </a:t>
            </a:r>
            <a:r>
              <a:rPr lang="ru-RU" dirty="0" smtClean="0"/>
              <a:t>клиновото </a:t>
            </a:r>
            <a:r>
              <a:rPr lang="ru-RU" dirty="0"/>
              <a:t>съединение се изчисляват на опън (2 и 3), на срязване (1, 2 и 3), на смачкване (1, 2 и 3) и на огъване (1).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112474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Като разновидност на клиновите съединения в различни конструкции се използват щифтови съединения - цилиндрични и </a:t>
            </a:r>
            <a:r>
              <a:rPr lang="ru-RU" dirty="0" smtClean="0"/>
              <a:t>конусни, </a:t>
            </a:r>
            <a:r>
              <a:rPr lang="ru-RU" dirty="0"/>
              <a:t>главно за фиксиране на точното взаимно разположение на две части. 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" y="2492896"/>
            <a:ext cx="885833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13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47486"/>
            <a:ext cx="6109814" cy="4232080"/>
          </a:xfrm>
          <a:prstGeom prst="rect">
            <a:avLst/>
          </a:prstGeom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6534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шпонки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177" y="1836285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Съединения с клинови шпонки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8565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Съединенията с клинови, призматични и сегментни шпонки се употребяват за съединяване на въртящи се машинни части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292080" y="603031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жлебова клинова шпонка</a:t>
            </a:r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7416824" cy="194421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Неразглобяеми съединения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Разглобяеми съединения</a:t>
            </a:r>
            <a:endParaRPr lang="en-US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7" y="1484784"/>
            <a:ext cx="7838545" cy="276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31640" y="980728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Съединение с плоска клинова шпонка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23528" y="4437112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 клинови шпонки са напрегнати и могат да предават въртящ момент и да възприемат определена осова сила. Те възприемат добре ударни и променливи натоварвания. Основен техен недостатък е, че при монтаж се измества оста на главината на закрепвания детайл спрямо оста на вала с размер, равен на монтажната хлабина на съединението. Поради тази причина те се използват в бавноходни машини и предавки.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212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480235" cy="41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86232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Призматичните шпонки </a:t>
            </a:r>
            <a:r>
              <a:rPr lang="ru-RU" dirty="0"/>
              <a:t>биват обикновени – за предаване на въртящ момент и направляващи (плъзгащи) – за предаване на въртящ момент при преместване на един от елементите. Съединенията с призматични шпонки са ненапрегнати и могат да предават само въртящ момент. Те осигуряват добро центриране на детайлите върху валовете, което позволява използването им при бързоходни машини.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201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" y="1196752"/>
            <a:ext cx="5562780" cy="36004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le 2"/>
          <p:cNvSpPr/>
          <p:nvPr/>
        </p:nvSpPr>
        <p:spPr>
          <a:xfrm>
            <a:off x="323528" y="79616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Изчислителната схема на шпонка в напречно сечение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59182" y="1924163"/>
                <a:ext cx="1590244" cy="7861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1924163"/>
                <a:ext cx="159024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21810" y="1214596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натоварваща съединението се приема периферната сила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59182" y="3431180"/>
                <a:ext cx="2555315" cy="84593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см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см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3431180"/>
                <a:ext cx="2555315" cy="845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6666" y="5373216"/>
                <a:ext cx="2447208" cy="89139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ср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66" y="5373216"/>
                <a:ext cx="2447208" cy="8913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59182" y="4566319"/>
                <a:ext cx="1976823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см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4566319"/>
                <a:ext cx="197682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28947" r="-33333" b="-1868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8767" y="5621810"/>
                <a:ext cx="1548886" cy="49481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ср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r>
                        <a:rPr lang="bg-BG" sz="2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67" y="5621810"/>
                <a:ext cx="1548886" cy="494815"/>
              </a:xfrm>
              <a:prstGeom prst="rect">
                <a:avLst/>
              </a:prstGeom>
              <a:blipFill rotWithShape="1"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9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5" y="1412776"/>
            <a:ext cx="8886970" cy="338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675" y="753686"/>
            <a:ext cx="42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Съединения със сегментна шпонка</a:t>
            </a:r>
          </a:p>
        </p:txBody>
      </p:sp>
      <p:sp>
        <p:nvSpPr>
          <p:cNvPr id="4" name="Donut 3"/>
          <p:cNvSpPr/>
          <p:nvPr/>
        </p:nvSpPr>
        <p:spPr>
          <a:xfrm>
            <a:off x="2276799" y="1844824"/>
            <a:ext cx="2503853" cy="2304256"/>
          </a:xfrm>
          <a:prstGeom prst="donut">
            <a:avLst>
              <a:gd name="adj" fmla="val 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169" y="5013176"/>
            <a:ext cx="831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със сегментни шпонки са ненапрегнати и могат да предават само въртящ момент. Те се използват при предаване на малки въртящи моменти.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98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" y="1340768"/>
            <a:ext cx="5787893" cy="3960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87597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Изчислителната схема на съединение със сегментна шпонка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796136" y="1263715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Проверяват </a:t>
            </a:r>
            <a:r>
              <a:rPr lang="ru-RU" dirty="0"/>
              <a:t>се напреженията: на </a:t>
            </a:r>
            <a:r>
              <a:rPr lang="ru-RU" dirty="0" smtClean="0"/>
              <a:t>смачкване, на срязване и на </a:t>
            </a:r>
            <a:r>
              <a:rPr lang="ru-RU" dirty="0"/>
              <a:t>огъване по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8184" y="2732784"/>
                <a:ext cx="2803140" cy="8974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ог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ог,</m:t>
                              </m:r>
                              <m:r>
                                <m:rPr>
                                  <m:nor/>
                                </m:rPr>
                                <a:rPr lang="bg-BG" sz="2400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732784"/>
                <a:ext cx="2803140" cy="89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8184" y="4077072"/>
                <a:ext cx="2278381" cy="49084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ог,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77072"/>
                <a:ext cx="2278381" cy="490840"/>
              </a:xfrm>
              <a:prstGeom prst="rect">
                <a:avLst/>
              </a:prstGeom>
              <a:blipFill rotWithShape="1">
                <a:blip r:embed="rId5"/>
                <a:stretch>
                  <a:fillRect t="-117500" r="-28686" b="-1775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61816" y="4797152"/>
            <a:ext cx="3326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 огъващ </a:t>
            </a:r>
            <a:r>
              <a:rPr lang="bg-BG" dirty="0"/>
              <a:t>момент спрямо оста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3538" y="5825589"/>
                <a:ext cx="1877630" cy="49827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p>
                            <m:sSup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g-BG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38" y="5825589"/>
                <a:ext cx="1877630" cy="498278"/>
              </a:xfrm>
              <a:prstGeom prst="rect">
                <a:avLst/>
              </a:prstGeom>
              <a:blipFill rotWithShape="1">
                <a:blip r:embed="rId6"/>
                <a:stretch>
                  <a:fillRect t="-114815" r="-34740" b="-17530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350450" y="5834120"/>
            <a:ext cx="568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 осов съпротивителен 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dirty="0"/>
              <a:t>момент спрямо оста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4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профилирани валове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324" y="1235061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 профилирани валове се използват за свързване на оси и валове със закрепени върху тях елементи при повишени натоварвания и когато е необходимо да се осигури по-добро центроване на съединяваните части и по-добро водене при относителни осови премествания. За тях е характерно, че не се използват допълнителни свързващи елементи, както е при съединенията с клинови, призматични и сегментни шпонки. Съединяването на елементите става по повърхнини с различна форма - специален профил в напречното сечение, откъдето идва и названието им.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2848732" cy="310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" y="4365104"/>
            <a:ext cx="4623825" cy="1100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97" y="3995772"/>
            <a:ext cx="344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Видове шлицови валове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4890" y="5934670"/>
            <a:ext cx="297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 схема на правоъгълно шлицово съединение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0023" y="5636705"/>
            <a:ext cx="3918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Оразмеряването на шлицовите съединения става подобно на шпонковите на смачкване, на срязване и на огъване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резбови елементи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51520" y="116684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Образуват</a:t>
            </a:r>
            <a:r>
              <a:rPr lang="ru-RU" dirty="0" smtClean="0"/>
              <a:t> </a:t>
            </a:r>
            <a:r>
              <a:rPr lang="bg-BG" dirty="0" smtClean="0"/>
              <a:t>се </a:t>
            </a:r>
            <a:r>
              <a:rPr lang="ru-RU" dirty="0" smtClean="0"/>
              <a:t>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>
                <a:solidFill>
                  <a:srgbClr val="0070C0"/>
                </a:solidFill>
              </a:rPr>
              <a:t>резбови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детайли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>
                <a:solidFill>
                  <a:srgbClr val="0070C0"/>
                </a:solidFill>
              </a:rPr>
              <a:t>винтове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болтове</a:t>
            </a:r>
            <a:r>
              <a:rPr lang="ru-RU" dirty="0">
                <a:solidFill>
                  <a:srgbClr val="0070C0"/>
                </a:solidFill>
              </a:rPr>
              <a:t>, гайки или </a:t>
            </a:r>
            <a:r>
              <a:rPr lang="ru-RU" dirty="0" err="1">
                <a:solidFill>
                  <a:srgbClr val="0070C0"/>
                </a:solidFill>
              </a:rPr>
              <a:t>резби</a:t>
            </a:r>
            <a:r>
              <a:rPr lang="ru-RU" dirty="0"/>
              <a:t>, </a:t>
            </a:r>
            <a:r>
              <a:rPr lang="ru-RU" dirty="0" err="1"/>
              <a:t>изработени</a:t>
            </a:r>
            <a:r>
              <a:rPr lang="ru-RU" dirty="0"/>
              <a:t> </a:t>
            </a:r>
            <a:r>
              <a:rPr lang="ru-RU" dirty="0" err="1"/>
              <a:t>непосредствено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части. </a:t>
            </a:r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е </a:t>
            </a:r>
            <a:r>
              <a:rPr lang="ru-RU" dirty="0" err="1"/>
              <a:t>резбата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получава</a:t>
            </a:r>
            <a:r>
              <a:rPr lang="ru-RU" dirty="0"/>
              <a:t> чрез </a:t>
            </a:r>
            <a:r>
              <a:rPr lang="ru-RU" dirty="0" err="1"/>
              <a:t>изработване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повърхнината</a:t>
            </a:r>
            <a:r>
              <a:rPr lang="ru-RU" dirty="0"/>
              <a:t> на </a:t>
            </a:r>
            <a:r>
              <a:rPr lang="ru-RU" dirty="0" err="1"/>
              <a:t>детайла</a:t>
            </a:r>
            <a:r>
              <a:rPr lang="ru-RU" dirty="0"/>
              <a:t> на </a:t>
            </a:r>
            <a:r>
              <a:rPr lang="ru-RU" dirty="0">
                <a:solidFill>
                  <a:srgbClr val="0070C0"/>
                </a:solidFill>
              </a:rPr>
              <a:t>канал или канали по </a:t>
            </a:r>
            <a:r>
              <a:rPr lang="ru-RU" dirty="0" err="1">
                <a:solidFill>
                  <a:srgbClr val="0070C0"/>
                </a:solidFill>
              </a:rPr>
              <a:t>винтова</a:t>
            </a:r>
            <a:r>
              <a:rPr lang="ru-RU" dirty="0">
                <a:solidFill>
                  <a:srgbClr val="0070C0"/>
                </a:solidFill>
              </a:rPr>
              <a:t> линия. </a:t>
            </a:r>
            <a:r>
              <a:rPr lang="ru-RU" dirty="0"/>
              <a:t>При един канал </a:t>
            </a:r>
            <a:r>
              <a:rPr lang="ru-RU" dirty="0" err="1"/>
              <a:t>резбата</a:t>
            </a:r>
            <a:r>
              <a:rPr lang="ru-RU" dirty="0"/>
              <a:t>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>
                <a:solidFill>
                  <a:srgbClr val="00B0F0"/>
                </a:solidFill>
              </a:rPr>
              <a:t>едноходова</a:t>
            </a:r>
            <a:r>
              <a:rPr lang="ru-RU" dirty="0"/>
              <a:t>, при </a:t>
            </a:r>
            <a:r>
              <a:rPr lang="ru-RU" dirty="0" err="1"/>
              <a:t>повече</a:t>
            </a:r>
            <a:r>
              <a:rPr lang="ru-RU" dirty="0"/>
              <a:t> канали – </a:t>
            </a:r>
            <a:r>
              <a:rPr lang="ru-RU" dirty="0" err="1">
                <a:solidFill>
                  <a:srgbClr val="0070C0"/>
                </a:solidFill>
              </a:rPr>
              <a:t>многоходова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Разстоянието</a:t>
            </a:r>
            <a:r>
              <a:rPr lang="ru-RU" dirty="0">
                <a:solidFill>
                  <a:srgbClr val="0070C0"/>
                </a:solidFill>
              </a:rPr>
              <a:t> между две </a:t>
            </a:r>
            <a:r>
              <a:rPr lang="ru-RU" dirty="0" err="1">
                <a:solidFill>
                  <a:srgbClr val="0070C0"/>
                </a:solidFill>
              </a:rPr>
              <a:t>съседни</a:t>
            </a:r>
            <a:r>
              <a:rPr lang="ru-RU" dirty="0">
                <a:solidFill>
                  <a:srgbClr val="0070C0"/>
                </a:solidFill>
              </a:rPr>
              <a:t> навивки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, </a:t>
            </a:r>
            <a:r>
              <a:rPr lang="ru-RU" dirty="0" err="1"/>
              <a:t>мерено</a:t>
            </a:r>
            <a:r>
              <a:rPr lang="ru-RU" dirty="0"/>
              <a:t> по </a:t>
            </a:r>
            <a:r>
              <a:rPr lang="ru-RU" dirty="0" err="1"/>
              <a:t>образуващата</a:t>
            </a:r>
            <a:r>
              <a:rPr lang="ru-RU" dirty="0"/>
              <a:t> на </a:t>
            </a:r>
            <a:r>
              <a:rPr lang="ru-RU" dirty="0" err="1"/>
              <a:t>цилиндъра</a:t>
            </a:r>
            <a:r>
              <a:rPr lang="ru-RU" dirty="0"/>
              <a:t>,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стъпка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13" y="3296242"/>
            <a:ext cx="3557590" cy="3508384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1259632" y="3789040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ход на винтовата линия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авоъгълник 4"/>
              <p:cNvSpPr/>
              <p:nvPr/>
            </p:nvSpPr>
            <p:spPr>
              <a:xfrm>
                <a:off x="573553" y="3696707"/>
                <a:ext cx="7800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bg-BG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bg-BG" sz="24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bg-BG" sz="2400" dirty="0" smtClean="0"/>
                  <a:t> -</a:t>
                </a:r>
                <a:endParaRPr lang="bg-BG" sz="2400" dirty="0"/>
              </a:p>
            </p:txBody>
          </p:sp>
        </mc:Choice>
        <mc:Fallback xmlns="">
          <p:sp>
            <p:nvSpPr>
              <p:cNvPr id="5" name="Правоъгъл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3" y="3696707"/>
                <a:ext cx="78008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63" t="-9211" r="-11719" b="-3026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1353638" y="4293096"/>
                <a:ext cx="1326710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r>
                        <a:rPr lang="bg-BG" sz="2400" i="1">
                          <a:latin typeface="Cambria Math"/>
                        </a:rPr>
                        <m:t>𝑖</m:t>
                      </m:r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r>
                        <a:rPr lang="bg-BG" sz="24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38" y="4293096"/>
                <a:ext cx="132671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авоъгълник 9"/>
              <p:cNvSpPr/>
              <p:nvPr/>
            </p:nvSpPr>
            <p:spPr>
              <a:xfrm>
                <a:off x="626048" y="4865768"/>
                <a:ext cx="817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latin typeface="Cambria Math"/>
                        </a:rPr>
                        <m:t>𝛾</m:t>
                      </m:r>
                      <m:r>
                        <a:rPr lang="bg-BG" sz="2400" b="0" i="1" smtClean="0"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Правоъгъл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" y="4865768"/>
                <a:ext cx="81759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авоъгълник 10"/>
          <p:cNvSpPr/>
          <p:nvPr/>
        </p:nvSpPr>
        <p:spPr>
          <a:xfrm>
            <a:off x="1448780" y="4865768"/>
            <a:ext cx="384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ъгъл</a:t>
            </a:r>
            <a:r>
              <a:rPr lang="ru-RU" dirty="0"/>
              <a:t> на наклон на </a:t>
            </a:r>
            <a:r>
              <a:rPr lang="ru-RU" dirty="0" err="1"/>
              <a:t>винтовата</a:t>
            </a:r>
            <a:r>
              <a:rPr lang="ru-RU" dirty="0"/>
              <a:t> линия или </a:t>
            </a:r>
            <a:r>
              <a:rPr lang="ru-RU" dirty="0" err="1"/>
              <a:t>ъгъл</a:t>
            </a:r>
            <a:r>
              <a:rPr lang="ru-RU" dirty="0"/>
              <a:t> на </a:t>
            </a:r>
            <a:r>
              <a:rPr lang="ru-RU" dirty="0" err="1" smtClean="0"/>
              <a:t>изкачване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авоъгълник 11"/>
              <p:cNvSpPr/>
              <p:nvPr/>
            </p:nvSpPr>
            <p:spPr>
              <a:xfrm>
                <a:off x="1471795" y="5531461"/>
                <a:ext cx="1583895" cy="72481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𝑡𝑔</m:t>
                      </m:r>
                      <m:r>
                        <a:rPr lang="bg-BG" sz="2400" i="1">
                          <a:latin typeface="Cambria Math"/>
                        </a:rPr>
                        <m:t>𝛾</m:t>
                      </m:r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2" name="Правоъгъл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95" y="5531461"/>
                <a:ext cx="1583895" cy="7248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  <p:bldP spid="7" grpId="0" animBg="1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83671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Ако</a:t>
            </a:r>
            <a:r>
              <a:rPr lang="ru-RU" dirty="0"/>
              <a:t> по </a:t>
            </a:r>
            <a:r>
              <a:rPr lang="ru-RU" dirty="0" err="1"/>
              <a:t>винтовата</a:t>
            </a:r>
            <a:r>
              <a:rPr lang="ru-RU" dirty="0"/>
              <a:t> линия се </a:t>
            </a:r>
            <a:r>
              <a:rPr lang="ru-RU" dirty="0" err="1"/>
              <a:t>движи</a:t>
            </a:r>
            <a:r>
              <a:rPr lang="ru-RU" dirty="0"/>
              <a:t> </a:t>
            </a:r>
            <a:r>
              <a:rPr lang="ru-RU" dirty="0" err="1"/>
              <a:t>някаква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равнинна фигура </a:t>
            </a:r>
            <a:r>
              <a:rPr lang="ru-RU" dirty="0"/>
              <a:t>(</a:t>
            </a:r>
            <a:r>
              <a:rPr lang="ru-RU" dirty="0" err="1"/>
              <a:t>триъгълник</a:t>
            </a:r>
            <a:r>
              <a:rPr lang="ru-RU" dirty="0"/>
              <a:t>, квадрат, </a:t>
            </a:r>
            <a:r>
              <a:rPr lang="ru-RU" dirty="0" err="1"/>
              <a:t>трапец</a:t>
            </a:r>
            <a:r>
              <a:rPr lang="ru-RU" dirty="0"/>
              <a:t> и др.), </a:t>
            </a:r>
            <a:r>
              <a:rPr lang="ru-RU" dirty="0" err="1"/>
              <a:t>така</a:t>
            </a:r>
            <a:r>
              <a:rPr lang="ru-RU" dirty="0"/>
              <a:t> че </a:t>
            </a:r>
            <a:r>
              <a:rPr lang="ru-RU" dirty="0" err="1"/>
              <a:t>основата</a:t>
            </a:r>
            <a:r>
              <a:rPr lang="ru-RU" dirty="0"/>
              <a:t> й да </a:t>
            </a:r>
            <a:r>
              <a:rPr lang="ru-RU" dirty="0" err="1"/>
              <a:t>съвпадне</a:t>
            </a:r>
            <a:r>
              <a:rPr lang="ru-RU" dirty="0"/>
              <a:t> с </a:t>
            </a:r>
            <a:r>
              <a:rPr lang="ru-RU" dirty="0" err="1"/>
              <a:t>образуващата</a:t>
            </a:r>
            <a:r>
              <a:rPr lang="ru-RU" dirty="0"/>
              <a:t> на </a:t>
            </a:r>
            <a:r>
              <a:rPr lang="ru-RU" dirty="0" err="1"/>
              <a:t>цилиндъра</a:t>
            </a:r>
            <a:r>
              <a:rPr lang="ru-RU" dirty="0"/>
              <a:t>, а </a:t>
            </a:r>
            <a:r>
              <a:rPr lang="ru-RU" dirty="0" err="1"/>
              <a:t>равнината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лежи, да </a:t>
            </a:r>
            <a:r>
              <a:rPr lang="ru-RU" dirty="0" err="1"/>
              <a:t>минава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оста на </a:t>
            </a:r>
            <a:r>
              <a:rPr lang="ru-RU" dirty="0" err="1"/>
              <a:t>цилиндъра</a:t>
            </a:r>
            <a:r>
              <a:rPr lang="ru-RU" dirty="0"/>
              <a:t>, се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винтообразно </a:t>
            </a:r>
            <a:r>
              <a:rPr lang="ru-RU" dirty="0" err="1">
                <a:solidFill>
                  <a:srgbClr val="FF0000"/>
                </a:solidFill>
              </a:rPr>
              <a:t>тяло</a:t>
            </a:r>
            <a:r>
              <a:rPr lang="ru-RU" dirty="0"/>
              <a:t>, </a:t>
            </a:r>
            <a:r>
              <a:rPr lang="ru-RU" dirty="0" err="1"/>
              <a:t>чийто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навивки</a:t>
            </a:r>
            <a:r>
              <a:rPr lang="ru-RU" dirty="0"/>
              <a:t> се </a:t>
            </a:r>
            <a:r>
              <a:rPr lang="ru-RU" dirty="0" err="1"/>
              <a:t>наричат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резба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Равнобедрен триъгълник 2"/>
          <p:cNvSpPr/>
          <p:nvPr/>
        </p:nvSpPr>
        <p:spPr>
          <a:xfrm>
            <a:off x="5126739" y="2314040"/>
            <a:ext cx="612068" cy="576064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рапец 3"/>
          <p:cNvSpPr/>
          <p:nvPr/>
        </p:nvSpPr>
        <p:spPr>
          <a:xfrm>
            <a:off x="7380312" y="2356581"/>
            <a:ext cx="576064" cy="464195"/>
          </a:xfrm>
          <a:prstGeom prst="trapezoi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3" y="3068958"/>
            <a:ext cx="4392488" cy="3760025"/>
          </a:xfrm>
          <a:prstGeom prst="rect">
            <a:avLst/>
          </a:prstGeom>
        </p:spPr>
      </p:pic>
      <p:sp>
        <p:nvSpPr>
          <p:cNvPr id="16" name="Равнобедрен триъгълник 15"/>
          <p:cNvSpPr/>
          <p:nvPr/>
        </p:nvSpPr>
        <p:spPr>
          <a:xfrm rot="19133763">
            <a:off x="5952055" y="5552271"/>
            <a:ext cx="372506" cy="373714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Трапец 17"/>
          <p:cNvSpPr/>
          <p:nvPr/>
        </p:nvSpPr>
        <p:spPr>
          <a:xfrm rot="5727014">
            <a:off x="8364506" y="5809531"/>
            <a:ext cx="363808" cy="199168"/>
          </a:xfrm>
          <a:prstGeom prst="trapezoi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539552" y="235658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Видове резби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107504" y="27086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формата на </a:t>
            </a:r>
            <a:r>
              <a:rPr lang="ru-RU" dirty="0" err="1">
                <a:solidFill>
                  <a:srgbClr val="0070C0"/>
                </a:solidFill>
              </a:rPr>
              <a:t>повърхнината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тялото</a:t>
            </a:r>
            <a:r>
              <a:rPr lang="ru-RU" dirty="0"/>
              <a:t>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нарязана</a:t>
            </a:r>
            <a:r>
              <a:rPr lang="ru-RU" dirty="0"/>
              <a:t> </a:t>
            </a:r>
            <a:r>
              <a:rPr lang="ru-RU" dirty="0" err="1" smtClean="0"/>
              <a:t>резбата</a:t>
            </a:r>
            <a:r>
              <a:rPr lang="ru-RU" dirty="0"/>
              <a:t>, се </a:t>
            </a:r>
            <a:r>
              <a:rPr lang="ru-RU" dirty="0" err="1"/>
              <a:t>различават</a:t>
            </a:r>
            <a:r>
              <a:rPr lang="ru-RU" dirty="0"/>
              <a:t>: </a:t>
            </a:r>
            <a:r>
              <a:rPr lang="ru-RU" dirty="0" err="1" smtClean="0">
                <a:solidFill>
                  <a:srgbClr val="0070C0"/>
                </a:solidFill>
              </a:rPr>
              <a:t>цилиндрична</a:t>
            </a:r>
            <a:r>
              <a:rPr lang="ru-RU" dirty="0" smtClean="0"/>
              <a:t> </a:t>
            </a:r>
            <a:r>
              <a:rPr lang="ru-RU" dirty="0" err="1"/>
              <a:t>резба</a:t>
            </a:r>
            <a:r>
              <a:rPr lang="ru-RU" dirty="0"/>
              <a:t> - </a:t>
            </a:r>
            <a:r>
              <a:rPr lang="ru-RU" dirty="0" err="1"/>
              <a:t>вътрешна</a:t>
            </a:r>
            <a:r>
              <a:rPr lang="ru-RU" dirty="0"/>
              <a:t> и </a:t>
            </a:r>
            <a:r>
              <a:rPr lang="ru-RU" dirty="0" err="1"/>
              <a:t>външна</a:t>
            </a:r>
            <a:r>
              <a:rPr lang="ru-RU" dirty="0"/>
              <a:t>; </a:t>
            </a:r>
            <a:r>
              <a:rPr lang="ru-RU" dirty="0" err="1">
                <a:solidFill>
                  <a:srgbClr val="0070C0"/>
                </a:solidFill>
              </a:rPr>
              <a:t>конусна</a:t>
            </a:r>
            <a:r>
              <a:rPr lang="ru-RU" dirty="0"/>
              <a:t> </a:t>
            </a:r>
            <a:r>
              <a:rPr lang="ru-RU" dirty="0" err="1"/>
              <a:t>резба</a:t>
            </a:r>
            <a:r>
              <a:rPr lang="ru-RU" dirty="0"/>
              <a:t> - </a:t>
            </a:r>
            <a:r>
              <a:rPr lang="ru-RU" dirty="0" err="1"/>
              <a:t>вътрешна</a:t>
            </a:r>
            <a:r>
              <a:rPr lang="ru-RU" dirty="0"/>
              <a:t> и </a:t>
            </a:r>
            <a:r>
              <a:rPr lang="ru-RU" dirty="0" err="1"/>
              <a:t>външна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8" y="4185954"/>
            <a:ext cx="3145542" cy="984506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1" name="Правоъгълник 10"/>
          <p:cNvSpPr/>
          <p:nvPr/>
        </p:nvSpPr>
        <p:spPr>
          <a:xfrm>
            <a:off x="106308" y="51935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предназначението</a:t>
            </a:r>
            <a:r>
              <a:rPr lang="ru-RU" dirty="0"/>
              <a:t> си </a:t>
            </a:r>
            <a:r>
              <a:rPr lang="ru-RU" dirty="0" err="1"/>
              <a:t>резбите</a:t>
            </a:r>
            <a:r>
              <a:rPr lang="ru-RU" dirty="0"/>
              <a:t> </a:t>
            </a:r>
            <a:r>
              <a:rPr lang="ru-RU" dirty="0" err="1"/>
              <a:t>биват</a:t>
            </a:r>
            <a:r>
              <a:rPr lang="ru-RU" dirty="0"/>
              <a:t>: </a:t>
            </a:r>
            <a:r>
              <a:rPr lang="ru-RU" dirty="0" err="1"/>
              <a:t>скрепителни</a:t>
            </a:r>
            <a:r>
              <a:rPr lang="ru-RU" dirty="0"/>
              <a:t>, </a:t>
            </a:r>
            <a:r>
              <a:rPr lang="ru-RU" dirty="0" err="1"/>
              <a:t>скрепително-уплътнителни</a:t>
            </a:r>
            <a:r>
              <a:rPr lang="ru-RU" dirty="0"/>
              <a:t> и </a:t>
            </a:r>
            <a:r>
              <a:rPr lang="ru-RU" dirty="0" err="1"/>
              <a:t>двигателни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617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6" grpId="0" animBg="1"/>
      <p:bldP spid="18" grpId="0" animBg="1"/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469453" y="112986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60447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Геометрични параметри на резбите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" y="973806"/>
            <a:ext cx="4603511" cy="2310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/>
          <a:stretch/>
        </p:blipFill>
        <p:spPr bwMode="auto">
          <a:xfrm>
            <a:off x="170557" y="3362547"/>
            <a:ext cx="4401443" cy="354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/>
          <a:stretch/>
        </p:blipFill>
        <p:spPr bwMode="auto">
          <a:xfrm>
            <a:off x="4969897" y="1274316"/>
            <a:ext cx="41297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8"/>
          <a:stretch/>
        </p:blipFill>
        <p:spPr bwMode="auto">
          <a:xfrm>
            <a:off x="4969897" y="3397199"/>
            <a:ext cx="4095291" cy="25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0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57539" y="8367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Основни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типове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резби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използвани</a:t>
            </a:r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уредостроенето</a:t>
            </a:r>
            <a:r>
              <a:rPr lang="ru-RU" dirty="0">
                <a:solidFill>
                  <a:schemeClr val="accent2"/>
                </a:solidFill>
              </a:rPr>
              <a:t> и </a:t>
            </a:r>
            <a:r>
              <a:rPr lang="ru-RU" dirty="0" err="1">
                <a:solidFill>
                  <a:schemeClr val="accent2"/>
                </a:solidFill>
              </a:rPr>
              <a:t>машиностроенето</a:t>
            </a:r>
            <a:endParaRPr lang="bg-BG" dirty="0">
              <a:solidFill>
                <a:schemeClr val="accent2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1340768"/>
            <a:ext cx="8922791" cy="124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" y="2582227"/>
            <a:ext cx="9134216" cy="9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" y="3719513"/>
            <a:ext cx="8939396" cy="11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" y="4830130"/>
            <a:ext cx="9085404" cy="9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6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568952" cy="1944216"/>
          </a:xfrm>
        </p:spPr>
        <p:txBody>
          <a:bodyPr>
            <a:normAutofit fontScale="92500" lnSpcReduction="10000"/>
          </a:bodyPr>
          <a:lstStyle/>
          <a:p>
            <a:pPr marL="109537" indent="0" algn="just">
              <a:buNone/>
            </a:pPr>
            <a:r>
              <a:rPr lang="bg-BG" sz="2400" dirty="0" smtClean="0"/>
              <a:t>Машинните елементи, от които са съставени механизмите и машините, се съединяват помежду си или неподвижно, при което се образуват звена, или подвижно при което се образуват кинематични двоици. </a:t>
            </a:r>
            <a:r>
              <a:rPr lang="bg-BG" sz="2400" dirty="0" smtClean="0">
                <a:solidFill>
                  <a:srgbClr val="FF0000"/>
                </a:solidFill>
              </a:rPr>
              <a:t>Неподвижното свързване </a:t>
            </a:r>
            <a:r>
              <a:rPr lang="bg-BG" sz="2400" dirty="0" smtClean="0"/>
              <a:t>на машинните елементи се нарича </a:t>
            </a:r>
            <a:r>
              <a:rPr lang="bg-BG" sz="2400" i="1" dirty="0" smtClean="0">
                <a:solidFill>
                  <a:srgbClr val="FF0000"/>
                </a:solidFill>
              </a:rPr>
              <a:t>съединение</a:t>
            </a:r>
            <a:r>
              <a:rPr lang="bg-BG" sz="2400" dirty="0" smtClean="0">
                <a:solidFill>
                  <a:srgbClr val="FF0000"/>
                </a:solidFill>
              </a:rPr>
              <a:t>.</a:t>
            </a:r>
            <a:r>
              <a:rPr lang="bg-BG" sz="2400" dirty="0" smtClean="0"/>
              <a:t> Съединенията се делят на </a:t>
            </a:r>
            <a:r>
              <a:rPr lang="bg-BG" sz="2400" i="1" dirty="0" smtClean="0">
                <a:solidFill>
                  <a:srgbClr val="FF0000"/>
                </a:solidFill>
              </a:rPr>
              <a:t>неразглобяеми</a:t>
            </a:r>
            <a:r>
              <a:rPr lang="bg-BG" sz="2400" dirty="0" smtClean="0"/>
              <a:t> и </a:t>
            </a:r>
            <a:r>
              <a:rPr lang="bg-BG" sz="2400" i="1" dirty="0" smtClean="0">
                <a:solidFill>
                  <a:srgbClr val="FF0000"/>
                </a:solidFill>
              </a:rPr>
              <a:t>разглобяеми</a:t>
            </a:r>
            <a:r>
              <a:rPr lang="bg-BG" sz="2400" dirty="0" smtClean="0"/>
              <a:t>.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3933056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да се разглоби едно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неразглобяемо съединение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 необходимо да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 разрушат един или няколко елемента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Повторното сглобяване е невъзможно без замяната на някои детайли или без механично доработване.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58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1" y="809702"/>
            <a:ext cx="8774175" cy="95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1" y="1910854"/>
            <a:ext cx="8702167" cy="12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51" y="3561117"/>
            <a:ext cx="6563806" cy="304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" name="Правоъгълник 1"/>
          <p:cNvSpPr/>
          <p:nvPr/>
        </p:nvSpPr>
        <p:spPr>
          <a:xfrm>
            <a:off x="3664936" y="3244334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i="1" dirty="0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Основни видове </a:t>
            </a:r>
            <a:r>
              <a:rPr lang="bg-BG" i="1" dirty="0" err="1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резбови</a:t>
            </a:r>
            <a:r>
              <a:rPr lang="bg-BG" i="1" dirty="0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 съединения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3933056"/>
            <a:ext cx="212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болтове 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-32178" y="458103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винтове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19193" y="5227367"/>
            <a:ext cx="203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</a:t>
            </a:r>
            <a:r>
              <a:rPr lang="bg-BG" dirty="0" err="1"/>
              <a:t>шпилки</a:t>
            </a:r>
            <a:r>
              <a:rPr lang="bg-BG" dirty="0"/>
              <a:t> </a:t>
            </a:r>
          </a:p>
        </p:txBody>
      </p:sp>
      <p:sp>
        <p:nvSpPr>
          <p:cNvPr id="7" name="Пръстен 6"/>
          <p:cNvSpPr/>
          <p:nvPr/>
        </p:nvSpPr>
        <p:spPr>
          <a:xfrm>
            <a:off x="4788024" y="3517183"/>
            <a:ext cx="2195729" cy="3238985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  <p:sp>
        <p:nvSpPr>
          <p:cNvPr id="20" name="Пръстен 19"/>
          <p:cNvSpPr/>
          <p:nvPr/>
        </p:nvSpPr>
        <p:spPr>
          <a:xfrm>
            <a:off x="2051720" y="3429000"/>
            <a:ext cx="2079504" cy="3104173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  <p:sp>
        <p:nvSpPr>
          <p:cNvPr id="22" name="Пръстен 21"/>
          <p:cNvSpPr/>
          <p:nvPr/>
        </p:nvSpPr>
        <p:spPr>
          <a:xfrm>
            <a:off x="7050001" y="3421558"/>
            <a:ext cx="2016231" cy="3179925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83671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Изчисляване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резбовите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съединения</a:t>
            </a:r>
            <a:endParaRPr lang="ru-RU" dirty="0">
              <a:solidFill>
                <a:schemeClr val="accent2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err="1"/>
              <a:t>Основен</a:t>
            </a:r>
            <a:r>
              <a:rPr lang="ru-RU" dirty="0"/>
              <a:t> критерий за </a:t>
            </a:r>
            <a:r>
              <a:rPr lang="ru-RU" dirty="0" err="1"/>
              <a:t>работоспособността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е </a:t>
            </a:r>
            <a:r>
              <a:rPr lang="ru-RU" dirty="0" err="1"/>
              <a:t>тяхната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механична </a:t>
            </a:r>
            <a:r>
              <a:rPr lang="ru-RU" dirty="0" err="1">
                <a:solidFill>
                  <a:schemeClr val="accent2"/>
                </a:solidFill>
              </a:rPr>
              <a:t>якост</a:t>
            </a:r>
            <a:r>
              <a:rPr lang="ru-RU" dirty="0"/>
              <a:t>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стандартни</a:t>
            </a:r>
            <a:r>
              <a:rPr lang="ru-RU" dirty="0"/>
              <a:t> </a:t>
            </a:r>
            <a:r>
              <a:rPr lang="ru-RU" dirty="0" err="1"/>
              <a:t>болтове</a:t>
            </a:r>
            <a:r>
              <a:rPr lang="ru-RU" dirty="0"/>
              <a:t>, </a:t>
            </a:r>
            <a:r>
              <a:rPr lang="ru-RU" dirty="0" err="1"/>
              <a:t>винтове</a:t>
            </a:r>
            <a:r>
              <a:rPr lang="ru-RU" dirty="0"/>
              <a:t> и </a:t>
            </a:r>
            <a:r>
              <a:rPr lang="ru-RU" dirty="0" err="1"/>
              <a:t>шпилки</a:t>
            </a:r>
            <a:r>
              <a:rPr lang="ru-RU" dirty="0"/>
              <a:t> се </a:t>
            </a:r>
            <a:r>
              <a:rPr lang="ru-RU" dirty="0" err="1"/>
              <a:t>изработват</a:t>
            </a:r>
            <a:r>
              <a:rPr lang="ru-RU" dirty="0"/>
              <a:t> с </a:t>
            </a:r>
            <a:r>
              <a:rPr lang="ru-RU" dirty="0" err="1"/>
              <a:t>еднаква</a:t>
            </a:r>
            <a:r>
              <a:rPr lang="ru-RU" dirty="0"/>
              <a:t> </a:t>
            </a:r>
            <a:r>
              <a:rPr lang="ru-RU" dirty="0" err="1"/>
              <a:t>якост</a:t>
            </a:r>
            <a:r>
              <a:rPr lang="ru-RU" dirty="0"/>
              <a:t> на </a:t>
            </a:r>
            <a:r>
              <a:rPr lang="ru-RU" dirty="0" err="1"/>
              <a:t>опън</a:t>
            </a:r>
            <a:r>
              <a:rPr lang="ru-RU" dirty="0"/>
              <a:t> на </a:t>
            </a:r>
            <a:r>
              <a:rPr lang="ru-RU" dirty="0" err="1"/>
              <a:t>резбовата</a:t>
            </a:r>
            <a:r>
              <a:rPr lang="ru-RU" dirty="0"/>
              <a:t> част, на </a:t>
            </a:r>
            <a:r>
              <a:rPr lang="ru-RU" dirty="0" err="1"/>
              <a:t>срязване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и на </a:t>
            </a:r>
            <a:r>
              <a:rPr lang="ru-RU" dirty="0" err="1"/>
              <a:t>откъсване</a:t>
            </a:r>
            <a:r>
              <a:rPr lang="ru-RU" dirty="0"/>
              <a:t> на </a:t>
            </a:r>
            <a:r>
              <a:rPr lang="ru-RU" dirty="0" err="1"/>
              <a:t>главата</a:t>
            </a:r>
            <a:r>
              <a:rPr lang="ru-RU" dirty="0"/>
              <a:t>. </a:t>
            </a: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якост</a:t>
            </a:r>
            <a:r>
              <a:rPr lang="ru-RU" dirty="0"/>
              <a:t> на </a:t>
            </a:r>
            <a:r>
              <a:rPr lang="ru-RU" dirty="0" err="1"/>
              <a:t>резбовото</a:t>
            </a:r>
            <a:r>
              <a:rPr lang="ru-RU" dirty="0"/>
              <a:t> </a:t>
            </a:r>
            <a:r>
              <a:rPr lang="ru-RU" dirty="0" err="1"/>
              <a:t>съединение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само по един </a:t>
            </a:r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критерий за </a:t>
            </a:r>
            <a:r>
              <a:rPr lang="ru-RU" dirty="0" err="1">
                <a:solidFill>
                  <a:schemeClr val="accent2"/>
                </a:solidFill>
              </a:rPr>
              <a:t>работоспособност</a:t>
            </a:r>
            <a:r>
              <a:rPr lang="ru-RU" dirty="0">
                <a:solidFill>
                  <a:schemeClr val="accent2"/>
                </a:solidFill>
              </a:rPr>
              <a:t> - </a:t>
            </a:r>
            <a:r>
              <a:rPr lang="ru-RU" dirty="0" err="1">
                <a:solidFill>
                  <a:schemeClr val="accent2"/>
                </a:solidFill>
              </a:rPr>
              <a:t>якостта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опън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нарязаната</a:t>
            </a:r>
            <a:r>
              <a:rPr lang="ru-RU" dirty="0">
                <a:solidFill>
                  <a:schemeClr val="accent2"/>
                </a:solidFill>
              </a:rPr>
              <a:t> част на </a:t>
            </a:r>
            <a:r>
              <a:rPr lang="ru-RU" dirty="0" err="1">
                <a:solidFill>
                  <a:schemeClr val="accent2"/>
                </a:solidFill>
              </a:rPr>
              <a:t>стеблото</a:t>
            </a:r>
            <a:r>
              <a:rPr lang="ru-RU" dirty="0"/>
              <a:t> на болта, винта или </a:t>
            </a:r>
            <a:r>
              <a:rPr lang="ru-RU" dirty="0" err="1"/>
              <a:t>шпилката</a:t>
            </a:r>
            <a:r>
              <a:rPr lang="ru-RU" dirty="0"/>
              <a:t>. Чрез </a:t>
            </a:r>
            <a:r>
              <a:rPr lang="ru-RU" dirty="0" err="1"/>
              <a:t>изчисляване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вътрешният</a:t>
            </a:r>
            <a:r>
              <a:rPr lang="ru-RU" dirty="0"/>
              <a:t> </a:t>
            </a:r>
            <a:r>
              <a:rPr lang="ru-RU" dirty="0" err="1"/>
              <a:t>диаметър</a:t>
            </a:r>
            <a:r>
              <a:rPr lang="ru-RU" dirty="0"/>
              <a:t> на </a:t>
            </a:r>
            <a:r>
              <a:rPr lang="ru-RU" dirty="0" err="1" smtClean="0"/>
              <a:t>резбата</a:t>
            </a:r>
            <a:r>
              <a:rPr lang="ru-RU" dirty="0" smtClean="0"/>
              <a:t>. </a:t>
            </a:r>
            <a:r>
              <a:rPr lang="ru-RU" dirty="0" err="1"/>
              <a:t>Дължината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се приема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дебелината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части.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останали</a:t>
            </a:r>
            <a:r>
              <a:rPr lang="ru-RU" dirty="0"/>
              <a:t> </a:t>
            </a:r>
            <a:r>
              <a:rPr lang="ru-RU" dirty="0" err="1"/>
              <a:t>размери</a:t>
            </a:r>
            <a:r>
              <a:rPr lang="ru-RU" dirty="0"/>
              <a:t> на </a:t>
            </a:r>
            <a:r>
              <a:rPr lang="ru-RU" dirty="0" err="1"/>
              <a:t>детайлите</a:t>
            </a:r>
            <a:r>
              <a:rPr lang="ru-RU" dirty="0"/>
              <a:t> на </a:t>
            </a:r>
            <a:r>
              <a:rPr lang="ru-RU" dirty="0" err="1"/>
              <a:t>резбовото</a:t>
            </a:r>
            <a:r>
              <a:rPr lang="ru-RU" dirty="0"/>
              <a:t> </a:t>
            </a:r>
            <a:r>
              <a:rPr lang="ru-RU" dirty="0" err="1"/>
              <a:t>съединение</a:t>
            </a:r>
            <a:r>
              <a:rPr lang="ru-RU" dirty="0"/>
              <a:t> (гайки, </a:t>
            </a:r>
            <a:r>
              <a:rPr lang="ru-RU" dirty="0" err="1"/>
              <a:t>шайби</a:t>
            </a:r>
            <a:r>
              <a:rPr lang="ru-RU" dirty="0"/>
              <a:t> и др.) се </a:t>
            </a:r>
            <a:r>
              <a:rPr lang="ru-RU" dirty="0" err="1"/>
              <a:t>приемат</a:t>
            </a:r>
            <a:r>
              <a:rPr lang="ru-RU" dirty="0"/>
              <a:t>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диаметъра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по </a:t>
            </a:r>
            <a:r>
              <a:rPr lang="ru-RU" dirty="0" err="1"/>
              <a:t>действащия</a:t>
            </a:r>
            <a:r>
              <a:rPr lang="ru-RU" dirty="0"/>
              <a:t> стандарт.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се </a:t>
            </a:r>
            <a:r>
              <a:rPr lang="ru-RU" dirty="0" err="1"/>
              <a:t>вземат</a:t>
            </a:r>
            <a:r>
              <a:rPr lang="ru-RU" dirty="0"/>
              <a:t> </a:t>
            </a:r>
            <a:r>
              <a:rPr lang="ru-RU" dirty="0" err="1"/>
              <a:t>предвид</a:t>
            </a:r>
            <a:r>
              <a:rPr lang="ru-RU" dirty="0"/>
              <a:t> </a:t>
            </a:r>
            <a:r>
              <a:rPr lang="ru-RU" dirty="0" err="1"/>
              <a:t>големината</a:t>
            </a:r>
            <a:r>
              <a:rPr lang="ru-RU" dirty="0"/>
              <a:t> и характера на действие на </a:t>
            </a:r>
            <a:r>
              <a:rPr lang="ru-RU" dirty="0" err="1"/>
              <a:t>натоварващите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материалът</a:t>
            </a:r>
            <a:r>
              <a:rPr lang="ru-RU" dirty="0"/>
              <a:t> на </a:t>
            </a:r>
            <a:r>
              <a:rPr lang="ru-RU" dirty="0" err="1"/>
              <a:t>елементите</a:t>
            </a:r>
            <a:r>
              <a:rPr lang="ru-RU" dirty="0"/>
              <a:t>, </a:t>
            </a:r>
            <a:r>
              <a:rPr lang="ru-RU" dirty="0" err="1"/>
              <a:t>технологията</a:t>
            </a:r>
            <a:r>
              <a:rPr lang="ru-RU" dirty="0"/>
              <a:t> на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и </a:t>
            </a:r>
            <a:r>
              <a:rPr lang="ru-RU" dirty="0" err="1"/>
              <a:t>особеностите</a:t>
            </a:r>
            <a:r>
              <a:rPr lang="ru-RU" dirty="0"/>
              <a:t> в </a:t>
            </a:r>
            <a:r>
              <a:rPr lang="ru-RU" dirty="0" err="1"/>
              <a:t>конструкцията</a:t>
            </a:r>
            <a:r>
              <a:rPr lang="ru-RU" dirty="0"/>
              <a:t> на </a:t>
            </a:r>
            <a:r>
              <a:rPr lang="ru-RU" dirty="0" err="1"/>
              <a:t>свързваните</a:t>
            </a:r>
            <a:r>
              <a:rPr lang="ru-RU" dirty="0"/>
              <a:t> части.</a:t>
            </a:r>
          </a:p>
        </p:txBody>
      </p:sp>
    </p:spTree>
    <p:extLst>
      <p:ext uri="{BB962C8B-B14F-4D97-AF65-F5344CB8AC3E}">
        <p14:creationId xmlns:p14="http://schemas.microsoft.com/office/powerpoint/2010/main" val="19542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3681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ЪЕДИНИТЕЛИ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Съединители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7416824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Неуправляеми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съединители</a:t>
            </a:r>
            <a:r>
              <a:rPr lang="ru-RU" dirty="0" smtClean="0">
                <a:solidFill>
                  <a:srgbClr val="0070C0"/>
                </a:solidFill>
              </a:rPr>
              <a:t> –</a:t>
            </a:r>
            <a:r>
              <a:rPr lang="ru-RU" dirty="0" err="1" smtClean="0">
                <a:solidFill>
                  <a:srgbClr val="0070C0"/>
                </a:solidFill>
              </a:rPr>
              <a:t>неподвижни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твърди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компенсиращи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еластични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109537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Управляеми и </a:t>
            </a:r>
            <a:r>
              <a:rPr lang="ru-RU" dirty="0" err="1" smtClean="0">
                <a:solidFill>
                  <a:srgbClr val="0070C0"/>
                </a:solidFill>
              </a:rPr>
              <a:t>автоматични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съединители</a:t>
            </a:r>
            <a:r>
              <a:rPr lang="ru-RU" dirty="0" smtClean="0">
                <a:solidFill>
                  <a:srgbClr val="0070C0"/>
                </a:solidFill>
              </a:rPr>
              <a:t> – с </a:t>
            </a:r>
            <a:r>
              <a:rPr lang="ru-RU" dirty="0" err="1" smtClean="0">
                <a:solidFill>
                  <a:srgbClr val="0070C0"/>
                </a:solidFill>
              </a:rPr>
              <a:t>формено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зацепване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със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силово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зацепване</a:t>
            </a:r>
            <a:r>
              <a:rPr lang="ru-RU" dirty="0" smtClean="0">
                <a:solidFill>
                  <a:srgbClr val="0070C0"/>
                </a:solidFill>
              </a:rPr>
              <a:t>, за свободен ход, </a:t>
            </a:r>
            <a:r>
              <a:rPr lang="ru-RU" dirty="0" err="1" smtClean="0">
                <a:solidFill>
                  <a:srgbClr val="0070C0"/>
                </a:solidFill>
              </a:rPr>
              <a:t>центробежни</a:t>
            </a:r>
            <a:endParaRPr lang="en-US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7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Съединителите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съставни</a:t>
            </a:r>
            <a:r>
              <a:rPr lang="ru-RU" dirty="0"/>
              <a:t> </a:t>
            </a:r>
            <a:r>
              <a:rPr lang="ru-RU" dirty="0" err="1"/>
              <a:t>машинни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съединяват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 или </a:t>
            </a:r>
            <a:r>
              <a:rPr lang="ru-RU" dirty="0" err="1"/>
              <a:t>валове</a:t>
            </a:r>
            <a:r>
              <a:rPr lang="ru-RU" dirty="0"/>
              <a:t> с </a:t>
            </a:r>
            <a:r>
              <a:rPr lang="ru-RU" dirty="0" err="1"/>
              <a:t>поставени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детайли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323528" y="16288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Могат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играят</a:t>
            </a:r>
            <a:r>
              <a:rPr lang="ru-RU" dirty="0"/>
              <a:t> </a:t>
            </a:r>
            <a:r>
              <a:rPr lang="ru-RU" dirty="0" err="1"/>
              <a:t>ролята</a:t>
            </a:r>
            <a:r>
              <a:rPr lang="ru-RU" dirty="0"/>
              <a:t> на </a:t>
            </a:r>
            <a:r>
              <a:rPr lang="ru-RU" dirty="0">
                <a:solidFill>
                  <a:schemeClr val="accent2"/>
                </a:solidFill>
              </a:rPr>
              <a:t>успокоители на </a:t>
            </a:r>
            <a:r>
              <a:rPr lang="ru-RU" dirty="0" err="1">
                <a:solidFill>
                  <a:schemeClr val="accent2"/>
                </a:solidFill>
              </a:rPr>
              <a:t>трептения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(вибрации) и </a:t>
            </a:r>
            <a:r>
              <a:rPr lang="ru-RU" dirty="0" err="1"/>
              <a:t>удари</a:t>
            </a:r>
            <a:r>
              <a:rPr lang="ru-RU" dirty="0"/>
              <a:t>, на </a:t>
            </a:r>
            <a:r>
              <a:rPr lang="ru-RU" dirty="0" err="1">
                <a:solidFill>
                  <a:schemeClr val="accent2"/>
                </a:solidFill>
              </a:rPr>
              <a:t>предпазни</a:t>
            </a:r>
            <a:r>
              <a:rPr lang="ru-RU" dirty="0">
                <a:solidFill>
                  <a:schemeClr val="accent2"/>
                </a:solidFill>
              </a:rPr>
              <a:t> устройства </a:t>
            </a:r>
            <a:r>
              <a:rPr lang="ru-RU" dirty="0"/>
              <a:t>или да служат </a:t>
            </a:r>
            <a:r>
              <a:rPr lang="ru-RU" dirty="0">
                <a:solidFill>
                  <a:schemeClr val="accent2"/>
                </a:solidFill>
              </a:rPr>
              <a:t>за </a:t>
            </a:r>
            <a:r>
              <a:rPr lang="ru-RU" dirty="0" err="1">
                <a:solidFill>
                  <a:schemeClr val="accent2"/>
                </a:solidFill>
              </a:rPr>
              <a:t>включване</a:t>
            </a:r>
            <a:r>
              <a:rPr lang="ru-RU" dirty="0">
                <a:solidFill>
                  <a:schemeClr val="accent2"/>
                </a:solidFill>
              </a:rPr>
              <a:t> и </a:t>
            </a:r>
            <a:r>
              <a:rPr lang="ru-RU" dirty="0" err="1">
                <a:solidFill>
                  <a:schemeClr val="accent2"/>
                </a:solidFill>
              </a:rPr>
              <a:t>изключване</a:t>
            </a:r>
            <a:r>
              <a:rPr lang="ru-RU" dirty="0"/>
              <a:t> на даден </a:t>
            </a:r>
            <a:r>
              <a:rPr lang="ru-RU" dirty="0" err="1"/>
              <a:t>работен</a:t>
            </a:r>
            <a:r>
              <a:rPr lang="ru-RU" dirty="0"/>
              <a:t> </a:t>
            </a:r>
            <a:r>
              <a:rPr lang="ru-RU" dirty="0" err="1"/>
              <a:t>механизъм</a:t>
            </a:r>
            <a:r>
              <a:rPr lang="ru-RU" dirty="0"/>
              <a:t>, без да се </a:t>
            </a:r>
            <a:r>
              <a:rPr lang="ru-RU" dirty="0" err="1"/>
              <a:t>спира</a:t>
            </a:r>
            <a:r>
              <a:rPr lang="ru-RU" dirty="0"/>
              <a:t> </a:t>
            </a:r>
            <a:r>
              <a:rPr lang="ru-RU" dirty="0" err="1"/>
              <a:t>двигателят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323528" y="262116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Съединителите</a:t>
            </a:r>
            <a:r>
              <a:rPr lang="ru-RU" dirty="0" smtClean="0"/>
              <a:t> </a:t>
            </a:r>
            <a:r>
              <a:rPr lang="ru-RU" dirty="0"/>
              <a:t>се разделят на </a:t>
            </a:r>
            <a:r>
              <a:rPr lang="ru-RU" dirty="0" err="1">
                <a:solidFill>
                  <a:schemeClr val="accent2"/>
                </a:solidFill>
              </a:rPr>
              <a:t>механични</a:t>
            </a:r>
            <a:r>
              <a:rPr lang="ru-RU" dirty="0"/>
              <a:t>, </a:t>
            </a:r>
            <a:r>
              <a:rPr lang="ru-RU" dirty="0" err="1"/>
              <a:t>електрически</a:t>
            </a:r>
            <a:r>
              <a:rPr lang="ru-RU" dirty="0"/>
              <a:t> и </a:t>
            </a:r>
            <a:r>
              <a:rPr lang="ru-RU" dirty="0" err="1"/>
              <a:t>хидравлични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346607" y="32758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Механичните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съединители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се </a:t>
            </a:r>
            <a:r>
              <a:rPr lang="ru-RU" dirty="0"/>
              <a:t>делят на три </a:t>
            </a:r>
            <a:r>
              <a:rPr lang="ru-RU" dirty="0" err="1"/>
              <a:t>главни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>
                <a:solidFill>
                  <a:schemeClr val="accent2"/>
                </a:solidFill>
              </a:rPr>
              <a:t>неуправляеми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съединители</a:t>
            </a:r>
            <a:r>
              <a:rPr lang="ru-RU" dirty="0"/>
              <a:t> с постоянно действие; </a:t>
            </a:r>
            <a:r>
              <a:rPr lang="ru-RU" dirty="0" err="1">
                <a:solidFill>
                  <a:schemeClr val="accent2"/>
                </a:solidFill>
              </a:rPr>
              <a:t>управляеми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съединители</a:t>
            </a:r>
            <a:r>
              <a:rPr lang="ru-RU" dirty="0"/>
              <a:t> за </a:t>
            </a:r>
            <a:r>
              <a:rPr lang="ru-RU" dirty="0" err="1"/>
              <a:t>включване</a:t>
            </a:r>
            <a:r>
              <a:rPr lang="ru-RU" dirty="0"/>
              <a:t> и </a:t>
            </a:r>
            <a:r>
              <a:rPr lang="ru-RU" dirty="0" err="1"/>
              <a:t>изключване</a:t>
            </a:r>
            <a:r>
              <a:rPr lang="ru-RU" dirty="0"/>
              <a:t> и </a:t>
            </a:r>
            <a:r>
              <a:rPr lang="ru-RU" dirty="0" err="1">
                <a:solidFill>
                  <a:schemeClr val="accent2"/>
                </a:solidFill>
              </a:rPr>
              <a:t>самоуправляеми</a:t>
            </a:r>
            <a:r>
              <a:rPr lang="ru-RU" dirty="0">
                <a:solidFill>
                  <a:schemeClr val="accent2"/>
                </a:solidFill>
              </a:rPr>
              <a:t> или </a:t>
            </a:r>
            <a:r>
              <a:rPr lang="ru-RU" dirty="0" err="1">
                <a:solidFill>
                  <a:schemeClr val="accent2"/>
                </a:solidFill>
              </a:rPr>
              <a:t>автоматични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454370" y="4437111"/>
            <a:ext cx="847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Неподвижните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служат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съосни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в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твърда</a:t>
            </a:r>
            <a:r>
              <a:rPr lang="ru-RU" dirty="0"/>
              <a:t> линия. </a:t>
            </a:r>
            <a:r>
              <a:rPr lang="ru-RU" dirty="0" err="1"/>
              <a:t>Използват</a:t>
            </a:r>
            <a:r>
              <a:rPr lang="ru-RU" dirty="0"/>
              <a:t> се в </a:t>
            </a:r>
            <a:r>
              <a:rPr lang="ru-RU" dirty="0" err="1"/>
              <a:t>бавноходни</a:t>
            </a:r>
            <a:r>
              <a:rPr lang="ru-RU" dirty="0"/>
              <a:t> </a:t>
            </a:r>
            <a:r>
              <a:rPr lang="ru-RU" dirty="0" err="1"/>
              <a:t>преводи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454370" y="52292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Втулковите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представляват</a:t>
            </a:r>
            <a:r>
              <a:rPr lang="ru-RU" dirty="0"/>
              <a:t> втулки,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свързват</a:t>
            </a:r>
            <a:r>
              <a:rPr lang="ru-RU" dirty="0"/>
              <a:t> с </a:t>
            </a:r>
            <a:r>
              <a:rPr lang="ru-RU" dirty="0" err="1"/>
              <a:t>валовете</a:t>
            </a:r>
            <a:r>
              <a:rPr lang="ru-RU" dirty="0"/>
              <a:t> чрез шпонки, </a:t>
            </a:r>
            <a:r>
              <a:rPr lang="ru-RU" dirty="0" err="1"/>
              <a:t>шлицове</a:t>
            </a:r>
            <a:r>
              <a:rPr lang="ru-RU" dirty="0"/>
              <a:t> или </a:t>
            </a:r>
            <a:r>
              <a:rPr lang="ru-RU" dirty="0" err="1" smtClean="0"/>
              <a:t>щифтове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267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1139720"/>
            <a:ext cx="5515529" cy="18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авоъгълник 2"/>
          <p:cNvSpPr/>
          <p:nvPr/>
        </p:nvSpPr>
        <p:spPr>
          <a:xfrm>
            <a:off x="323527" y="77038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втулков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с </a:t>
            </a:r>
            <a:r>
              <a:rPr lang="ru-RU" dirty="0" err="1"/>
              <a:t>призматични</a:t>
            </a:r>
            <a:r>
              <a:rPr lang="ru-RU" dirty="0"/>
              <a:t> шпонки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323524" y="3015390"/>
            <a:ext cx="8568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Черупковите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състоят</a:t>
            </a:r>
            <a:r>
              <a:rPr lang="ru-RU" dirty="0"/>
              <a:t> от две </a:t>
            </a:r>
            <a:r>
              <a:rPr lang="ru-RU" dirty="0" err="1"/>
              <a:t>половини</a:t>
            </a:r>
            <a:r>
              <a:rPr lang="ru-RU" dirty="0"/>
              <a:t> (</a:t>
            </a:r>
            <a:r>
              <a:rPr lang="ru-RU" dirty="0" err="1"/>
              <a:t>черупки</a:t>
            </a:r>
            <a:r>
              <a:rPr lang="ru-RU" dirty="0"/>
              <a:t>),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обхващат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свързваните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тях</a:t>
            </a:r>
            <a:r>
              <a:rPr lang="ru-RU" dirty="0"/>
              <a:t> чрез </a:t>
            </a:r>
            <a:r>
              <a:rPr lang="ru-RU" dirty="0" err="1"/>
              <a:t>затягането</a:t>
            </a:r>
            <a:r>
              <a:rPr lang="ru-RU" dirty="0"/>
              <a:t> на </a:t>
            </a:r>
            <a:r>
              <a:rPr lang="ru-RU" dirty="0" err="1"/>
              <a:t>болтовете</a:t>
            </a:r>
            <a:r>
              <a:rPr lang="ru-RU" dirty="0"/>
              <a:t> между </a:t>
            </a:r>
            <a:r>
              <a:rPr lang="ru-RU" dirty="0" err="1"/>
              <a:t>черупките</a:t>
            </a:r>
            <a:r>
              <a:rPr lang="ru-RU" dirty="0"/>
              <a:t> и </a:t>
            </a:r>
            <a:r>
              <a:rPr lang="ru-RU" dirty="0" err="1"/>
              <a:t>валовете</a:t>
            </a:r>
            <a:r>
              <a:rPr lang="ru-RU" dirty="0"/>
              <a:t> се </a:t>
            </a:r>
            <a:r>
              <a:rPr lang="ru-RU" dirty="0" err="1"/>
              <a:t>осигурява</a:t>
            </a:r>
            <a:r>
              <a:rPr lang="ru-RU" dirty="0"/>
              <a:t> </a:t>
            </a:r>
            <a:r>
              <a:rPr lang="ru-RU" dirty="0" err="1"/>
              <a:t>притискане</a:t>
            </a:r>
            <a:r>
              <a:rPr lang="ru-RU" dirty="0"/>
              <a:t> и </a:t>
            </a:r>
            <a:r>
              <a:rPr lang="ru-RU" dirty="0" err="1"/>
              <a:t>създаване</a:t>
            </a:r>
            <a:r>
              <a:rPr lang="ru-RU" dirty="0"/>
              <a:t> на сила на </a:t>
            </a:r>
            <a:r>
              <a:rPr lang="ru-RU" dirty="0" err="1"/>
              <a:t>триене</a:t>
            </a:r>
            <a:r>
              <a:rPr lang="ru-RU" dirty="0"/>
              <a:t>. </a:t>
            </a:r>
            <a:r>
              <a:rPr lang="ru-RU" dirty="0" err="1"/>
              <a:t>Стандартизирани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и се </a:t>
            </a:r>
            <a:r>
              <a:rPr lang="ru-RU" dirty="0" err="1"/>
              <a:t>избират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диаметъра</a:t>
            </a:r>
            <a:r>
              <a:rPr lang="ru-RU" dirty="0"/>
              <a:t> на вала.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6071751" y="1268760"/>
            <a:ext cx="262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Стандартизирани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. И се </a:t>
            </a:r>
            <a:r>
              <a:rPr lang="ru-RU" dirty="0" err="1"/>
              <a:t>избират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диаметъра</a:t>
            </a:r>
            <a:r>
              <a:rPr lang="ru-RU" dirty="0"/>
              <a:t> на вала.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89" y="4492718"/>
            <a:ext cx="5576276" cy="224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58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90872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Дисковите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състоят</a:t>
            </a:r>
            <a:r>
              <a:rPr lang="ru-RU" dirty="0"/>
              <a:t> от два диска,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поставени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 smtClean="0"/>
              <a:t>болтове.Те</a:t>
            </a:r>
            <a:r>
              <a:rPr lang="ru-RU" dirty="0" smtClean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стандартизирани</a:t>
            </a:r>
            <a:r>
              <a:rPr lang="ru-RU" dirty="0"/>
              <a:t>. </a:t>
            </a:r>
          </a:p>
          <a:p>
            <a:pPr algn="just"/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/>
              <a:t>размери</a:t>
            </a:r>
            <a:r>
              <a:rPr lang="ru-RU" dirty="0"/>
              <a:t> се определят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диаметрите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. </a:t>
            </a:r>
            <a:r>
              <a:rPr lang="ru-RU" dirty="0" err="1"/>
              <a:t>Изчисляването</a:t>
            </a:r>
            <a:r>
              <a:rPr lang="ru-RU" dirty="0"/>
              <a:t> им се </a:t>
            </a:r>
            <a:r>
              <a:rPr lang="ru-RU" dirty="0" err="1"/>
              <a:t>свежда</a:t>
            </a:r>
            <a:r>
              <a:rPr lang="ru-RU" dirty="0"/>
              <a:t> до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напреженията</a:t>
            </a:r>
            <a:r>
              <a:rPr lang="ru-RU" dirty="0"/>
              <a:t> в </a:t>
            </a:r>
            <a:r>
              <a:rPr lang="ru-RU" dirty="0" err="1"/>
              <a:t>болтовете</a:t>
            </a:r>
            <a:r>
              <a:rPr lang="ru-RU" dirty="0"/>
              <a:t>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3" y="3068960"/>
            <a:ext cx="67361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64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52287" y="83671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Твърдите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компенсиращи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 при отклонения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взаимното</a:t>
            </a:r>
            <a:r>
              <a:rPr lang="ru-RU" dirty="0"/>
              <a:t> им </a:t>
            </a:r>
            <a:r>
              <a:rPr lang="ru-RU" dirty="0" err="1"/>
              <a:t>разположение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4932040" y="1501745"/>
            <a:ext cx="4005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Осово-подвижни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>
                <a:solidFill>
                  <a:schemeClr val="accent2"/>
                </a:solidFill>
              </a:rPr>
              <a:t>компенсиране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осовото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изместване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валове</a:t>
            </a:r>
            <a:r>
              <a:rPr lang="ru-RU" dirty="0"/>
              <a:t>.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компенсират</a:t>
            </a:r>
            <a:r>
              <a:rPr lang="ru-RU" dirty="0"/>
              <a:t> </a:t>
            </a:r>
            <a:r>
              <a:rPr lang="ru-RU" dirty="0" err="1"/>
              <a:t>измененията</a:t>
            </a:r>
            <a:r>
              <a:rPr lang="ru-RU" dirty="0"/>
              <a:t> на </a:t>
            </a:r>
            <a:r>
              <a:rPr lang="ru-RU" dirty="0" err="1"/>
              <a:t>дължините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 вследствие на </a:t>
            </a:r>
            <a:r>
              <a:rPr lang="ru-RU" dirty="0" err="1"/>
              <a:t>температурните</a:t>
            </a:r>
            <a:r>
              <a:rPr lang="ru-RU" dirty="0"/>
              <a:t> колебания.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" y="1483043"/>
            <a:ext cx="4471249" cy="266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авоъгълник 4"/>
          <p:cNvSpPr/>
          <p:nvPr/>
        </p:nvSpPr>
        <p:spPr>
          <a:xfrm>
            <a:off x="118274" y="4437112"/>
            <a:ext cx="3411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Радиалноподвижните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напречното</a:t>
            </a:r>
            <a:r>
              <a:rPr lang="ru-RU" dirty="0"/>
              <a:t> (</a:t>
            </a:r>
            <a:r>
              <a:rPr lang="ru-RU" dirty="0" err="1"/>
              <a:t>радиалното</a:t>
            </a:r>
            <a:r>
              <a:rPr lang="ru-RU" dirty="0"/>
              <a:t>) </a:t>
            </a:r>
            <a:r>
              <a:rPr lang="ru-RU" dirty="0" err="1"/>
              <a:t>изместване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32" y="3532718"/>
            <a:ext cx="4896664" cy="320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118274" y="3645024"/>
            <a:ext cx="321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съединител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с </a:t>
            </a:r>
            <a:r>
              <a:rPr lang="ru-RU" dirty="0" err="1">
                <a:solidFill>
                  <a:schemeClr val="accent2"/>
                </a:solidFill>
              </a:rPr>
              <a:t>твърди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палци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4123210" y="5373216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съединител на </a:t>
            </a:r>
            <a:r>
              <a:rPr lang="bg-BG" dirty="0" err="1">
                <a:solidFill>
                  <a:schemeClr val="accent2"/>
                </a:solidFill>
              </a:rPr>
              <a:t>Олдхам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Ъглово-подвижни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ъглови</a:t>
            </a:r>
            <a:r>
              <a:rPr lang="ru-RU" dirty="0"/>
              <a:t> </a:t>
            </a:r>
            <a:r>
              <a:rPr lang="ru-RU" dirty="0" err="1"/>
              <a:t>измествания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. Те служат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разполагат</a:t>
            </a:r>
            <a:r>
              <a:rPr lang="ru-RU" dirty="0"/>
              <a:t> под </a:t>
            </a:r>
            <a:r>
              <a:rPr lang="ru-RU" dirty="0" err="1"/>
              <a:t>ъгъл</a:t>
            </a:r>
            <a:r>
              <a:rPr lang="ru-RU" dirty="0"/>
              <a:t> един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smtClean="0"/>
              <a:t>друг.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1" y="1688034"/>
            <a:ext cx="40423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7470608" y="4147247"/>
                <a:ext cx="13298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𝛼</m:t>
                      </m:r>
                      <m:r>
                        <a:rPr lang="bg-BG" sz="2400" i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bg-BG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g-BG" sz="2400" i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bg-BG" sz="2400" i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08" y="4147247"/>
                <a:ext cx="132985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оъгълник 4"/>
          <p:cNvSpPr/>
          <p:nvPr/>
        </p:nvSpPr>
        <p:spPr>
          <a:xfrm>
            <a:off x="5403425" y="414829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1 - водещ </a:t>
            </a:r>
            <a:r>
              <a:rPr lang="bg-BG" dirty="0"/>
              <a:t>вал 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5403425" y="4549203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2 - вилка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5403425" y="495011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3 - водим </a:t>
            </a:r>
            <a:r>
              <a:rPr lang="bg-BG" dirty="0"/>
              <a:t>вал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5403425" y="5326308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4</a:t>
            </a:r>
            <a:r>
              <a:rPr lang="bg-BG" dirty="0" smtClean="0"/>
              <a:t> - кръстачка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215516" y="1688034"/>
            <a:ext cx="4680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е характерно, че по </a:t>
            </a:r>
            <a:r>
              <a:rPr lang="ru-RU" dirty="0" err="1"/>
              <a:t>време</a:t>
            </a:r>
            <a:r>
              <a:rPr lang="ru-RU" dirty="0"/>
              <a:t> на работа за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пълен</a:t>
            </a:r>
            <a:r>
              <a:rPr lang="ru-RU" dirty="0"/>
              <a:t> оборот на </a:t>
            </a:r>
            <a:r>
              <a:rPr lang="ru-RU" dirty="0" err="1"/>
              <a:t>валовете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водещият</a:t>
            </a:r>
            <a:r>
              <a:rPr lang="ru-RU" dirty="0"/>
              <a:t> вал се </a:t>
            </a:r>
            <a:r>
              <a:rPr lang="ru-RU" dirty="0" err="1"/>
              <a:t>върти</a:t>
            </a:r>
            <a:r>
              <a:rPr lang="ru-RU" dirty="0"/>
              <a:t> с постоянна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водимият</a:t>
            </a:r>
            <a:r>
              <a:rPr lang="ru-RU" dirty="0"/>
              <a:t> вал се </a:t>
            </a:r>
            <a:r>
              <a:rPr lang="ru-RU" dirty="0" err="1"/>
              <a:t>върти</a:t>
            </a:r>
            <a:r>
              <a:rPr lang="ru-RU" dirty="0"/>
              <a:t> с </a:t>
            </a:r>
            <a:r>
              <a:rPr lang="ru-RU" dirty="0" err="1"/>
              <a:t>променлива</a:t>
            </a:r>
            <a:r>
              <a:rPr lang="ru-RU" dirty="0"/>
              <a:t>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 smtClean="0"/>
              <a:t>скорост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4" y="3363097"/>
            <a:ext cx="3325893" cy="24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оъгълник 10"/>
          <p:cNvSpPr/>
          <p:nvPr/>
        </p:nvSpPr>
        <p:spPr>
          <a:xfrm>
            <a:off x="215517" y="5926797"/>
            <a:ext cx="858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получаване</a:t>
            </a:r>
            <a:r>
              <a:rPr lang="ru-RU" dirty="0"/>
              <a:t> на равномерна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на </a:t>
            </a:r>
            <a:r>
              <a:rPr lang="ru-RU" dirty="0" err="1"/>
              <a:t>водимия</a:t>
            </a:r>
            <a:r>
              <a:rPr lang="ru-RU" dirty="0"/>
              <a:t> вал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карданна</a:t>
            </a:r>
            <a:r>
              <a:rPr lang="ru-RU" dirty="0"/>
              <a:t> </a:t>
            </a:r>
            <a:r>
              <a:rPr lang="ru-RU" dirty="0" err="1"/>
              <a:t>предавка</a:t>
            </a:r>
            <a:r>
              <a:rPr lang="ru-RU" dirty="0"/>
              <a:t> (</a:t>
            </a:r>
            <a:r>
              <a:rPr lang="ru-RU" dirty="0" err="1"/>
              <a:t>механизъм</a:t>
            </a:r>
            <a:r>
              <a:rPr lang="ru-RU" dirty="0"/>
              <a:t>), </a:t>
            </a:r>
            <a:r>
              <a:rPr lang="ru-RU" dirty="0" err="1"/>
              <a:t>съставена</a:t>
            </a:r>
            <a:r>
              <a:rPr lang="ru-RU" dirty="0"/>
              <a:t> от </a:t>
            </a:r>
            <a:r>
              <a:rPr lang="ru-RU" dirty="0" err="1"/>
              <a:t>последова¬телно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шарнири</a:t>
            </a:r>
            <a:r>
              <a:rPr lang="ru-RU" dirty="0"/>
              <a:t> на Хук.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6557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7898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Съединители</a:t>
            </a:r>
            <a:r>
              <a:rPr lang="ru-RU" dirty="0"/>
              <a:t> с </a:t>
            </a:r>
            <a:r>
              <a:rPr lang="ru-RU" dirty="0" err="1">
                <a:solidFill>
                  <a:srgbClr val="0070C0"/>
                </a:solidFill>
              </a:rPr>
              <a:t>комбинирано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изместване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прилагат</a:t>
            </a:r>
            <a:r>
              <a:rPr lang="ru-RU" dirty="0"/>
              <a:t>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се </a:t>
            </a:r>
            <a:r>
              <a:rPr lang="ru-RU" dirty="0" err="1"/>
              <a:t>налага</a:t>
            </a:r>
            <a:r>
              <a:rPr lang="ru-RU" dirty="0"/>
              <a:t>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осово</a:t>
            </a:r>
            <a:r>
              <a:rPr lang="ru-RU" dirty="0"/>
              <a:t>, </a:t>
            </a:r>
            <a:r>
              <a:rPr lang="ru-RU" dirty="0" err="1"/>
              <a:t>радиално</a:t>
            </a:r>
            <a:r>
              <a:rPr lang="ru-RU" dirty="0"/>
              <a:t> и </a:t>
            </a:r>
            <a:r>
              <a:rPr lang="ru-RU" dirty="0" err="1"/>
              <a:t>ъглово</a:t>
            </a:r>
            <a:r>
              <a:rPr lang="ru-RU" dirty="0"/>
              <a:t> </a:t>
            </a:r>
            <a:r>
              <a:rPr lang="ru-RU" dirty="0" err="1"/>
              <a:t>изместване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 </a:t>
            </a:r>
            <a:r>
              <a:rPr lang="ru-RU" dirty="0" err="1"/>
              <a:t>едновременно</a:t>
            </a:r>
            <a:r>
              <a:rPr lang="ru-RU" dirty="0"/>
              <a:t>. </a:t>
            </a:r>
            <a:r>
              <a:rPr lang="ru-RU" dirty="0" err="1"/>
              <a:t>Използват</a:t>
            </a:r>
            <a:r>
              <a:rPr lang="ru-RU" dirty="0"/>
              <a:t> се </a:t>
            </a:r>
            <a:r>
              <a:rPr lang="ru-RU" dirty="0" err="1"/>
              <a:t>зъбни</a:t>
            </a:r>
            <a:r>
              <a:rPr lang="ru-RU" dirty="0"/>
              <a:t> и </a:t>
            </a:r>
            <a:r>
              <a:rPr lang="ru-RU" dirty="0" err="1"/>
              <a:t>верижни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" y="1688034"/>
            <a:ext cx="3203797" cy="230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12" y="4199776"/>
            <a:ext cx="2768893" cy="21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99347"/>
            <a:ext cx="3509854" cy="168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4861228" y="3995678"/>
            <a:ext cx="3998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водещия</a:t>
            </a:r>
            <a:r>
              <a:rPr lang="ru-RU" dirty="0"/>
              <a:t> 1 и </a:t>
            </a:r>
            <a:r>
              <a:rPr lang="ru-RU" dirty="0" err="1"/>
              <a:t>водимия</a:t>
            </a:r>
            <a:r>
              <a:rPr lang="ru-RU" dirty="0"/>
              <a:t> 3 вал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неподвижно </a:t>
            </a:r>
            <a:r>
              <a:rPr lang="ru-RU" dirty="0" err="1"/>
              <a:t>зъбни</a:t>
            </a:r>
            <a:r>
              <a:rPr lang="ru-RU" dirty="0"/>
              <a:t> колела с </a:t>
            </a:r>
            <a:r>
              <a:rPr lang="ru-RU" dirty="0" err="1"/>
              <a:t>външно</a:t>
            </a:r>
            <a:r>
              <a:rPr lang="ru-RU" dirty="0"/>
              <a:t> </a:t>
            </a:r>
            <a:r>
              <a:rPr lang="ru-RU" dirty="0" err="1"/>
              <a:t>назъбване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специален</a:t>
            </a:r>
            <a:r>
              <a:rPr lang="ru-RU" dirty="0"/>
              <a:t> </a:t>
            </a:r>
            <a:r>
              <a:rPr lang="ru-RU" dirty="0" err="1"/>
              <a:t>профил</a:t>
            </a:r>
            <a:r>
              <a:rPr lang="ru-RU" dirty="0"/>
              <a:t>. </a:t>
            </a:r>
            <a:r>
              <a:rPr lang="ru-RU" dirty="0" err="1"/>
              <a:t>Връзката</a:t>
            </a:r>
            <a:r>
              <a:rPr lang="ru-RU" dirty="0"/>
              <a:t> между </a:t>
            </a:r>
            <a:r>
              <a:rPr lang="ru-RU" dirty="0" err="1"/>
              <a:t>двата</a:t>
            </a:r>
            <a:r>
              <a:rPr lang="ru-RU" dirty="0"/>
              <a:t> вала става посредством </a:t>
            </a:r>
            <a:r>
              <a:rPr lang="ru-RU" dirty="0" err="1"/>
              <a:t>втулката</a:t>
            </a:r>
            <a:r>
              <a:rPr lang="ru-RU" dirty="0"/>
              <a:t> 2 с </a:t>
            </a:r>
            <a:r>
              <a:rPr lang="ru-RU" dirty="0" err="1"/>
              <a:t>вътрешно</a:t>
            </a:r>
            <a:r>
              <a:rPr lang="ru-RU" dirty="0"/>
              <a:t> </a:t>
            </a:r>
            <a:r>
              <a:rPr lang="ru-RU" dirty="0" err="1"/>
              <a:t>назъбване</a:t>
            </a:r>
            <a:r>
              <a:rPr lang="ru-RU" dirty="0"/>
              <a:t>, </a:t>
            </a:r>
            <a:r>
              <a:rPr lang="ru-RU" dirty="0" err="1"/>
              <a:t>съответно</a:t>
            </a:r>
            <a:r>
              <a:rPr lang="ru-RU" dirty="0"/>
              <a:t> на </a:t>
            </a:r>
            <a:r>
              <a:rPr lang="ru-RU" dirty="0" err="1"/>
              <a:t>назъбването</a:t>
            </a:r>
            <a:r>
              <a:rPr lang="ru-RU" dirty="0"/>
              <a:t> на </a:t>
            </a:r>
            <a:r>
              <a:rPr lang="ru-RU" dirty="0" err="1"/>
              <a:t>колелата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 	 	 </a:t>
            </a:r>
          </a:p>
        </p:txBody>
      </p:sp>
    </p:spTree>
    <p:extLst>
      <p:ext uri="{BB962C8B-B14F-4D97-AF65-F5344CB8AC3E}">
        <p14:creationId xmlns:p14="http://schemas.microsoft.com/office/powerpoint/2010/main" val="25841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pic>
        <p:nvPicPr>
          <p:cNvPr id="28" name="Picture 27" descr="8_1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219" y="3124308"/>
            <a:ext cx="4752528" cy="35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занитване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040" y="12687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Две или повече части се допират по плоски, цилиндрични или други повърхнини и се свързват посредством съединителни елементи, наречени </a:t>
            </a:r>
            <a:r>
              <a:rPr lang="bg-BG" i="1" dirty="0" smtClean="0"/>
              <a:t>нитове</a:t>
            </a:r>
            <a:r>
              <a:rPr lang="bg-BG" dirty="0" smtClean="0"/>
              <a:t>. </a:t>
            </a: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2204864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Нитът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е цилиндрично метално тяло – стебло, което от единия край завършва с опорна глава, а при занитването се образува втората – затваряща глава.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0232" y="321297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1 - стебло на нита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660232" y="3573016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2,3 - детайли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60232" y="4005064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4 - поддържащ </a:t>
            </a:r>
          </a:p>
          <a:p>
            <a:r>
              <a:rPr lang="bg-BG" dirty="0" smtClean="0"/>
              <a:t>      елемент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660232" y="4653136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5 - затваряща </a:t>
            </a:r>
          </a:p>
          <a:p>
            <a:r>
              <a:rPr lang="bg-BG" dirty="0" smtClean="0"/>
              <a:t>      глава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60232" y="5301208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6 - нитова щанца – </a:t>
            </a:r>
          </a:p>
          <a:p>
            <a:r>
              <a:rPr lang="bg-BG" dirty="0" smtClean="0"/>
              <a:t>      главичар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769" grpId="0"/>
      <p:bldP spid="29" grpId="0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8367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Еластичните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използват</a:t>
            </a:r>
            <a:r>
              <a:rPr lang="ru-RU" dirty="0"/>
              <a:t> в </a:t>
            </a:r>
            <a:r>
              <a:rPr lang="ru-RU" dirty="0" err="1"/>
              <a:t>задвижвания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на работа </a:t>
            </a:r>
            <a:r>
              <a:rPr lang="ru-RU" dirty="0" err="1"/>
              <a:t>има</a:t>
            </a:r>
            <a:r>
              <a:rPr lang="ru-RU" dirty="0"/>
              <a:t> неравномерно </a:t>
            </a:r>
            <a:r>
              <a:rPr lang="ru-RU" dirty="0" err="1"/>
              <a:t>въртене</a:t>
            </a:r>
            <a:r>
              <a:rPr lang="ru-RU" dirty="0"/>
              <a:t>, </a:t>
            </a:r>
            <a:r>
              <a:rPr lang="ru-RU" dirty="0" err="1"/>
              <a:t>свързано</a:t>
            </a:r>
            <a:r>
              <a:rPr lang="ru-RU" dirty="0"/>
              <a:t> с </a:t>
            </a:r>
            <a:r>
              <a:rPr lang="ru-RU" dirty="0" err="1"/>
              <a:t>удари</a:t>
            </a:r>
            <a:r>
              <a:rPr lang="ru-RU" dirty="0"/>
              <a:t> и </a:t>
            </a:r>
            <a:r>
              <a:rPr lang="ru-RU" dirty="0" err="1"/>
              <a:t>трептения</a:t>
            </a:r>
            <a:r>
              <a:rPr lang="ru-RU" dirty="0"/>
              <a:t> (вибрации). Те служат да </a:t>
            </a:r>
            <a:r>
              <a:rPr lang="ru-RU" dirty="0" err="1"/>
              <a:t>поемат</a:t>
            </a:r>
            <a:r>
              <a:rPr lang="ru-RU" dirty="0"/>
              <a:t> и </a:t>
            </a:r>
            <a:r>
              <a:rPr lang="ru-RU" dirty="0" err="1"/>
              <a:t>смекчат</a:t>
            </a:r>
            <a:r>
              <a:rPr lang="ru-RU" dirty="0"/>
              <a:t> ударите от </a:t>
            </a:r>
            <a:r>
              <a:rPr lang="ru-RU" dirty="0" err="1"/>
              <a:t>натоварванията</a:t>
            </a:r>
            <a:r>
              <a:rPr lang="ru-RU" dirty="0"/>
              <a:t> и за </a:t>
            </a:r>
            <a:r>
              <a:rPr lang="ru-RU" dirty="0" err="1"/>
              <a:t>предпазване</a:t>
            </a:r>
            <a:r>
              <a:rPr lang="ru-RU" dirty="0"/>
              <a:t> от </a:t>
            </a:r>
            <a:r>
              <a:rPr lang="ru-RU" dirty="0" err="1"/>
              <a:t>опасни</a:t>
            </a:r>
            <a:r>
              <a:rPr lang="ru-RU" dirty="0"/>
              <a:t> </a:t>
            </a:r>
            <a:r>
              <a:rPr lang="ru-RU" dirty="0" err="1"/>
              <a:t>трептения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827584" y="204133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Еластичен</a:t>
            </a:r>
            <a:r>
              <a:rPr lang="ru-RU" dirty="0">
                <a:solidFill>
                  <a:srgbClr val="FF0000"/>
                </a:solidFill>
              </a:rPr>
              <a:t> дисков </a:t>
            </a:r>
            <a:r>
              <a:rPr lang="ru-RU" dirty="0" err="1">
                <a:solidFill>
                  <a:srgbClr val="FF0000"/>
                </a:solidFill>
              </a:rPr>
              <a:t>съединител</a:t>
            </a:r>
            <a:r>
              <a:rPr lang="ru-RU" dirty="0">
                <a:solidFill>
                  <a:srgbClr val="FF0000"/>
                </a:solidFill>
              </a:rPr>
              <a:t> с </a:t>
            </a:r>
            <a:r>
              <a:rPr lang="ru-RU" dirty="0" err="1">
                <a:solidFill>
                  <a:srgbClr val="FF0000"/>
                </a:solidFill>
              </a:rPr>
              <a:t>палци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гумени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пръстени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2708920"/>
            <a:ext cx="7002404" cy="328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7236296" y="289358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1,4 – дискове</a:t>
            </a:r>
          </a:p>
          <a:p>
            <a:r>
              <a:rPr lang="bg-BG" dirty="0" smtClean="0"/>
              <a:t>2 – палци</a:t>
            </a:r>
          </a:p>
          <a:p>
            <a:r>
              <a:rPr lang="bg-BG" dirty="0" smtClean="0"/>
              <a:t>3 – гумени втулки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352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07504" y="76470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Съединителите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включване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изключване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служат за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съединяване</a:t>
            </a:r>
            <a:r>
              <a:rPr lang="ru-RU" dirty="0"/>
              <a:t> и </a:t>
            </a:r>
            <a:r>
              <a:rPr lang="ru-RU" dirty="0" err="1"/>
              <a:t>разединяване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необходимо в </a:t>
            </a:r>
            <a:r>
              <a:rPr lang="ru-RU" dirty="0" err="1"/>
              <a:t>процеса</a:t>
            </a:r>
            <a:r>
              <a:rPr lang="ru-RU" dirty="0"/>
              <a:t> на работа. Те </a:t>
            </a:r>
            <a:r>
              <a:rPr lang="ru-RU" dirty="0" err="1"/>
              <a:t>биват</a:t>
            </a:r>
            <a:r>
              <a:rPr lang="ru-RU" dirty="0"/>
              <a:t> с </a:t>
            </a:r>
            <a:r>
              <a:rPr lang="ru-RU" dirty="0" err="1"/>
              <a:t>формено</a:t>
            </a:r>
            <a:r>
              <a:rPr lang="ru-RU" dirty="0"/>
              <a:t> (</a:t>
            </a:r>
            <a:r>
              <a:rPr lang="ru-RU" dirty="0" err="1"/>
              <a:t>геометрично</a:t>
            </a:r>
            <a:r>
              <a:rPr lang="ru-RU" dirty="0"/>
              <a:t>) или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силово</a:t>
            </a:r>
            <a:r>
              <a:rPr lang="ru-RU" dirty="0"/>
              <a:t> </a:t>
            </a:r>
            <a:r>
              <a:rPr lang="ru-RU" dirty="0" err="1" smtClean="0"/>
              <a:t>сцепване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72905" y="465313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съединителите</a:t>
            </a:r>
            <a:r>
              <a:rPr lang="ru-RU" dirty="0"/>
              <a:t> с </a:t>
            </a:r>
            <a:r>
              <a:rPr lang="ru-RU" dirty="0" err="1"/>
              <a:t>формено</a:t>
            </a:r>
            <a:r>
              <a:rPr lang="ru-RU" dirty="0"/>
              <a:t> </a:t>
            </a:r>
            <a:r>
              <a:rPr lang="ru-RU" dirty="0" err="1"/>
              <a:t>сцепване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водещият</a:t>
            </a:r>
            <a:r>
              <a:rPr lang="ru-RU" dirty="0"/>
              <a:t> 1 и </a:t>
            </a:r>
            <a:r>
              <a:rPr lang="ru-RU" dirty="0" err="1"/>
              <a:t>водимият</a:t>
            </a:r>
            <a:r>
              <a:rPr lang="ru-RU" dirty="0"/>
              <a:t> 4 </a:t>
            </a:r>
            <a:r>
              <a:rPr lang="ru-RU" dirty="0" err="1"/>
              <a:t>валове</a:t>
            </a:r>
            <a:r>
              <a:rPr lang="ru-RU" dirty="0"/>
              <a:t> се </a:t>
            </a:r>
            <a:r>
              <a:rPr lang="ru-RU" dirty="0" err="1"/>
              <a:t>свързват</a:t>
            </a:r>
            <a:r>
              <a:rPr lang="ru-RU" dirty="0"/>
              <a:t> чрез </a:t>
            </a:r>
            <a:r>
              <a:rPr lang="ru-RU" dirty="0" err="1"/>
              <a:t>главините</a:t>
            </a:r>
            <a:r>
              <a:rPr lang="ru-RU" dirty="0"/>
              <a:t> 2 и 3 на </a:t>
            </a:r>
            <a:r>
              <a:rPr lang="ru-RU" dirty="0" err="1"/>
              <a:t>съединителя</a:t>
            </a:r>
            <a:r>
              <a:rPr lang="ru-RU" dirty="0"/>
              <a:t>, </a:t>
            </a:r>
            <a:r>
              <a:rPr lang="ru-RU" dirty="0" err="1"/>
              <a:t>чийто</a:t>
            </a:r>
            <a:r>
              <a:rPr lang="ru-RU" dirty="0"/>
              <a:t> </a:t>
            </a:r>
            <a:r>
              <a:rPr lang="ru-RU" dirty="0" err="1"/>
              <a:t>челни</a:t>
            </a:r>
            <a:r>
              <a:rPr lang="ru-RU" dirty="0"/>
              <a:t> </a:t>
            </a:r>
            <a:r>
              <a:rPr lang="ru-RU" dirty="0" err="1"/>
              <a:t>повърхнини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специална</a:t>
            </a:r>
            <a:r>
              <a:rPr lang="ru-RU" dirty="0"/>
              <a:t> форма - </a:t>
            </a:r>
            <a:r>
              <a:rPr lang="ru-RU" dirty="0" err="1"/>
              <a:t>палци</a:t>
            </a:r>
            <a:r>
              <a:rPr lang="ru-RU" dirty="0"/>
              <a:t>, </a:t>
            </a:r>
            <a:r>
              <a:rPr lang="ru-RU" dirty="0" err="1"/>
              <a:t>зъби</a:t>
            </a:r>
            <a:r>
              <a:rPr lang="ru-RU" dirty="0"/>
              <a:t>, челюсти и др. При </a:t>
            </a:r>
            <a:r>
              <a:rPr lang="ru-RU" dirty="0" err="1"/>
              <a:t>работно</a:t>
            </a:r>
            <a:r>
              <a:rPr lang="ru-RU" dirty="0"/>
              <a:t> положение </a:t>
            </a:r>
            <a:r>
              <a:rPr lang="ru-RU" dirty="0" err="1"/>
              <a:t>палците</a:t>
            </a:r>
            <a:r>
              <a:rPr lang="ru-RU" dirty="0"/>
              <a:t> </a:t>
            </a:r>
            <a:r>
              <a:rPr lang="ru-RU" dirty="0" err="1"/>
              <a:t>влизат</a:t>
            </a:r>
            <a:r>
              <a:rPr lang="ru-RU" dirty="0"/>
              <a:t> в </a:t>
            </a:r>
            <a:r>
              <a:rPr lang="ru-RU" dirty="0" err="1"/>
              <a:t>падините</a:t>
            </a:r>
            <a:r>
              <a:rPr lang="ru-RU" dirty="0"/>
              <a:t> на </a:t>
            </a:r>
            <a:r>
              <a:rPr lang="ru-RU" dirty="0" err="1"/>
              <a:t>другата</a:t>
            </a:r>
            <a:r>
              <a:rPr lang="ru-RU" dirty="0"/>
              <a:t> </a:t>
            </a:r>
            <a:r>
              <a:rPr lang="ru-RU" dirty="0" err="1"/>
              <a:t>главина</a:t>
            </a:r>
            <a:r>
              <a:rPr lang="ru-RU" dirty="0"/>
              <a:t>. За </a:t>
            </a:r>
            <a:r>
              <a:rPr lang="ru-RU" dirty="0" err="1"/>
              <a:t>включване</a:t>
            </a:r>
            <a:r>
              <a:rPr lang="ru-RU" dirty="0"/>
              <a:t> и </a:t>
            </a:r>
            <a:r>
              <a:rPr lang="ru-RU" dirty="0" err="1"/>
              <a:t>изключване</a:t>
            </a:r>
            <a:r>
              <a:rPr lang="ru-RU" dirty="0"/>
              <a:t> </a:t>
            </a:r>
            <a:r>
              <a:rPr lang="ru-RU" dirty="0" err="1"/>
              <a:t>водимата</a:t>
            </a:r>
            <a:r>
              <a:rPr lang="ru-RU" dirty="0"/>
              <a:t> </a:t>
            </a:r>
            <a:r>
              <a:rPr lang="ru-RU" dirty="0" err="1"/>
              <a:t>главина</a:t>
            </a:r>
            <a:r>
              <a:rPr lang="ru-RU" dirty="0"/>
              <a:t> 3 се </a:t>
            </a:r>
            <a:r>
              <a:rPr lang="ru-RU" dirty="0" err="1"/>
              <a:t>премества</a:t>
            </a:r>
            <a:r>
              <a:rPr lang="ru-RU" dirty="0"/>
              <a:t> в </a:t>
            </a:r>
            <a:r>
              <a:rPr lang="ru-RU" dirty="0" err="1"/>
              <a:t>осова</a:t>
            </a:r>
            <a:r>
              <a:rPr lang="ru-RU" dirty="0"/>
              <a:t> </a:t>
            </a:r>
            <a:r>
              <a:rPr lang="ru-RU" dirty="0" err="1"/>
              <a:t>посока</a:t>
            </a:r>
            <a:r>
              <a:rPr lang="ru-RU" dirty="0"/>
              <a:t> по вала 4 и </a:t>
            </a:r>
            <a:r>
              <a:rPr lang="ru-RU" dirty="0" err="1"/>
              <a:t>неподвижната</a:t>
            </a:r>
            <a:r>
              <a:rPr lang="ru-RU" dirty="0"/>
              <a:t> шпонка 5. </a:t>
            </a:r>
            <a:r>
              <a:rPr lang="ru-RU" dirty="0" err="1"/>
              <a:t>Използват</a:t>
            </a:r>
            <a:r>
              <a:rPr lang="ru-RU" dirty="0"/>
              <a:t> се </a:t>
            </a:r>
            <a:r>
              <a:rPr lang="ru-RU" dirty="0" err="1"/>
              <a:t>палци</a:t>
            </a:r>
            <a:r>
              <a:rPr lang="ru-RU" dirty="0"/>
              <a:t> с </a:t>
            </a:r>
            <a:r>
              <a:rPr lang="ru-RU" dirty="0" err="1"/>
              <a:t>правоъгълен</a:t>
            </a:r>
            <a:r>
              <a:rPr lang="ru-RU" dirty="0"/>
              <a:t> и </a:t>
            </a:r>
            <a:r>
              <a:rPr lang="ru-RU" dirty="0" err="1"/>
              <a:t>трапецовиден</a:t>
            </a:r>
            <a:r>
              <a:rPr lang="ru-RU" dirty="0"/>
              <a:t> (</a:t>
            </a:r>
            <a:r>
              <a:rPr lang="ru-RU" dirty="0" err="1"/>
              <a:t>симетричен</a:t>
            </a:r>
            <a:r>
              <a:rPr lang="ru-RU" dirty="0"/>
              <a:t> и </a:t>
            </a:r>
            <a:r>
              <a:rPr lang="ru-RU" dirty="0" err="1"/>
              <a:t>несиметричен</a:t>
            </a:r>
            <a:r>
              <a:rPr lang="ru-RU" dirty="0"/>
              <a:t>) </a:t>
            </a:r>
            <a:r>
              <a:rPr lang="ru-RU" dirty="0" err="1"/>
              <a:t>профил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88034"/>
            <a:ext cx="5225774" cy="278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67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07758" y="836712"/>
            <a:ext cx="892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съединителите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силово</a:t>
            </a:r>
            <a:r>
              <a:rPr lang="ru-RU" dirty="0"/>
              <a:t> </a:t>
            </a:r>
            <a:r>
              <a:rPr lang="ru-RU" dirty="0" err="1"/>
              <a:t>сцепване</a:t>
            </a:r>
            <a:r>
              <a:rPr lang="ru-RU" dirty="0"/>
              <a:t> </a:t>
            </a:r>
            <a:r>
              <a:rPr lang="ru-RU" dirty="0" err="1"/>
              <a:t>връзката</a:t>
            </a:r>
            <a:r>
              <a:rPr lang="ru-RU" dirty="0"/>
              <a:t> между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на </a:t>
            </a:r>
            <a:r>
              <a:rPr lang="ru-RU" dirty="0" err="1"/>
              <a:t>съединителя</a:t>
            </a:r>
            <a:r>
              <a:rPr lang="ru-RU" dirty="0"/>
              <a:t> се </a:t>
            </a:r>
            <a:r>
              <a:rPr lang="ru-RU" dirty="0" err="1"/>
              <a:t>обуславя</a:t>
            </a:r>
            <a:r>
              <a:rPr lang="ru-RU" dirty="0"/>
              <a:t> от </a:t>
            </a:r>
            <a:r>
              <a:rPr lang="ru-RU" dirty="0" err="1"/>
              <a:t>силата</a:t>
            </a:r>
            <a:r>
              <a:rPr lang="ru-RU" dirty="0"/>
              <a:t> на </a:t>
            </a:r>
            <a:r>
              <a:rPr lang="ru-RU" dirty="0" err="1"/>
              <a:t>триене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поражда</a:t>
            </a:r>
            <a:r>
              <a:rPr lang="ru-RU" dirty="0"/>
              <a:t> между </a:t>
            </a:r>
            <a:r>
              <a:rPr lang="ru-RU" dirty="0" err="1"/>
              <a:t>тях</a:t>
            </a:r>
            <a:r>
              <a:rPr lang="ru-RU" dirty="0"/>
              <a:t>.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 с </a:t>
            </a:r>
            <a:r>
              <a:rPr lang="ru-RU" dirty="0" err="1"/>
              <a:t>името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триещи</a:t>
            </a:r>
            <a:r>
              <a:rPr lang="ru-RU" dirty="0">
                <a:solidFill>
                  <a:srgbClr val="FF0000"/>
                </a:solidFill>
              </a:rPr>
              <a:t> или </a:t>
            </a:r>
            <a:r>
              <a:rPr lang="ru-RU" dirty="0" err="1">
                <a:solidFill>
                  <a:srgbClr val="FF0000"/>
                </a:solidFill>
              </a:rPr>
              <a:t>фрикционни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съединители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1" y="1760041"/>
            <a:ext cx="7932119" cy="240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авоъгълник 3"/>
          <p:cNvSpPr/>
          <p:nvPr/>
        </p:nvSpPr>
        <p:spPr>
          <a:xfrm>
            <a:off x="615203" y="187474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дискови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3347864" y="1887215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конусни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5580112" y="1887215"/>
            <a:ext cx="1835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цилиндрични </a:t>
            </a:r>
            <a:endParaRPr lang="bg-BG" dirty="0" smtClean="0"/>
          </a:p>
          <a:p>
            <a:r>
              <a:rPr lang="bg-BG" dirty="0" smtClean="0"/>
              <a:t>(</a:t>
            </a:r>
            <a:r>
              <a:rPr lang="bg-BG" dirty="0"/>
              <a:t>барабанни) 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7" y="4218415"/>
            <a:ext cx="3774186" cy="26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5580112" y="6461981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Дисков триещ съединител 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944192" y="4603247"/>
            <a:ext cx="3596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триещите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необходимият</a:t>
            </a:r>
            <a:r>
              <a:rPr lang="ru-RU" dirty="0"/>
              <a:t> момент на </a:t>
            </a:r>
            <a:r>
              <a:rPr lang="ru-RU" dirty="0" err="1"/>
              <a:t>триене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98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72845" y="83671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автоматичните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съединители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 smtClean="0"/>
              <a:t>отнасят</a:t>
            </a:r>
            <a:r>
              <a:rPr lang="ru-RU" dirty="0" smtClean="0"/>
              <a:t> </a:t>
            </a:r>
            <a:r>
              <a:rPr lang="ru-RU" dirty="0" err="1"/>
              <a:t>съединителите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предназначени</a:t>
            </a:r>
            <a:r>
              <a:rPr lang="ru-RU" dirty="0"/>
              <a:t> за </a:t>
            </a:r>
            <a:r>
              <a:rPr lang="ru-RU" dirty="0" smtClean="0">
                <a:solidFill>
                  <a:srgbClr val="FF0000"/>
                </a:solidFill>
              </a:rPr>
              <a:t>автоматично </a:t>
            </a:r>
            <a:r>
              <a:rPr lang="ru-RU" dirty="0" err="1">
                <a:solidFill>
                  <a:srgbClr val="FF0000"/>
                </a:solidFill>
              </a:rPr>
              <a:t>сцепване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разделяне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валовете</a:t>
            </a:r>
            <a:r>
              <a:rPr lang="ru-RU" dirty="0"/>
              <a:t> при изменение на </a:t>
            </a:r>
            <a:r>
              <a:rPr lang="ru-RU" dirty="0" err="1"/>
              <a:t>работния</a:t>
            </a:r>
            <a:r>
              <a:rPr lang="ru-RU" dirty="0"/>
              <a:t> режим на </a:t>
            </a:r>
            <a:r>
              <a:rPr lang="ru-RU" dirty="0" err="1"/>
              <a:t>машината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72844" y="1760042"/>
            <a:ext cx="8547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Центробежните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съединители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/>
              <a:t>служат за автоматично </a:t>
            </a:r>
            <a:r>
              <a:rPr lang="ru-RU" dirty="0" err="1"/>
              <a:t>включване</a:t>
            </a:r>
            <a:r>
              <a:rPr lang="ru-RU" dirty="0"/>
              <a:t> при определена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на </a:t>
            </a:r>
            <a:r>
              <a:rPr lang="ru-RU" dirty="0" err="1"/>
              <a:t>водещия</a:t>
            </a:r>
            <a:r>
              <a:rPr lang="ru-RU" dirty="0"/>
              <a:t> </a:t>
            </a:r>
            <a:r>
              <a:rPr lang="ru-RU" dirty="0" smtClean="0"/>
              <a:t>вал. </a:t>
            </a:r>
            <a:r>
              <a:rPr lang="ru-RU" dirty="0"/>
              <a:t>Те </a:t>
            </a:r>
            <a:r>
              <a:rPr lang="ru-RU" dirty="0" err="1" smtClean="0"/>
              <a:t>представляват</a:t>
            </a:r>
            <a:r>
              <a:rPr lang="ru-RU" dirty="0" smtClean="0"/>
              <a:t> </a:t>
            </a:r>
            <a:r>
              <a:rPr lang="ru-RU" dirty="0" err="1"/>
              <a:t>триещи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включват</a:t>
            </a:r>
            <a:r>
              <a:rPr lang="ru-RU" dirty="0"/>
              <a:t> </a:t>
            </a:r>
            <a:r>
              <a:rPr lang="ru-RU" dirty="0" smtClean="0"/>
              <a:t>вследствие </a:t>
            </a:r>
            <a:r>
              <a:rPr lang="ru-RU" dirty="0" err="1"/>
              <a:t>действието</a:t>
            </a:r>
            <a:r>
              <a:rPr lang="ru-RU" dirty="0"/>
              <a:t> на </a:t>
            </a:r>
            <a:r>
              <a:rPr lang="ru-RU" dirty="0" err="1" smtClean="0"/>
              <a:t>центробежните</a:t>
            </a:r>
            <a:r>
              <a:rPr lang="ru-RU" dirty="0" smtClean="0"/>
              <a:t> </a:t>
            </a:r>
            <a:r>
              <a:rPr lang="ru-RU" dirty="0" err="1"/>
              <a:t>сили</a:t>
            </a:r>
            <a:r>
              <a:rPr lang="ru-RU" dirty="0"/>
              <a:t> – </a:t>
            </a:r>
            <a:r>
              <a:rPr lang="ru-RU" dirty="0" err="1" smtClean="0"/>
              <a:t>челюстите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изместват</a:t>
            </a:r>
            <a:r>
              <a:rPr lang="ru-RU" dirty="0"/>
              <a:t>, </a:t>
            </a:r>
            <a:r>
              <a:rPr lang="ru-RU" dirty="0" err="1" smtClean="0"/>
              <a:t>притискат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водимото</a:t>
            </a:r>
            <a:r>
              <a:rPr lang="ru-RU" dirty="0"/>
              <a:t> звено и става </a:t>
            </a: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dirty="0" err="1"/>
              <a:t>въртящ</a:t>
            </a:r>
            <a:r>
              <a:rPr lang="ru-RU" dirty="0"/>
              <a:t> момент.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67548"/>
            <a:ext cx="6010963" cy="319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52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85766" y="2420888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bg-BG" sz="3600" dirty="0" smtClean="0">
                <a:solidFill>
                  <a:srgbClr val="FF0000"/>
                </a:solidFill>
              </a:rPr>
              <a:t>Благодаря за вниманието!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4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 descr="Rivets-head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327" y="692696"/>
            <a:ext cx="8813418" cy="2711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 descr="Fig_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674" y="3861047"/>
            <a:ext cx="4369096" cy="26081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0522"/>
            <a:ext cx="333375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44184"/>
            <a:ext cx="333375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" y="5270990"/>
            <a:ext cx="33337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4" y="6062590"/>
            <a:ext cx="33337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8_3_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268760"/>
            <a:ext cx="2349542" cy="1872208"/>
          </a:xfrm>
          <a:prstGeom prst="rect">
            <a:avLst/>
          </a:prstGeom>
        </p:spPr>
      </p:pic>
      <p:pic>
        <p:nvPicPr>
          <p:cNvPr id="14" name="Picture 13" descr="8_3a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032448" cy="1460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611560" y="980728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Тръбни нитови съединения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2160" y="836712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Експлозивни нитове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212976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Според предназначението</a:t>
            </a:r>
            <a:r>
              <a:rPr kumimoji="0" lang="bg-BG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g-BG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 нитовите съединения биват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357301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здрави нитови съединения, натоварени със значителни сили без да е необходимо да се осигурява плътност на съединението, прилагат се в метални конструкции;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99592" y="443711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плътни нитови съединения – не са натоварени със значителни сили, осигуряват плътност на съединението и се прилагат в съдове за течности и газове при малки налягания;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9592" y="537321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здраво-плътни нитови съединения - натоварени са със значителни сили, осигуряват необходимата якост и плътност, прилагат се в парни котли, резервоари за сгъстени газове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017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8_4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556792"/>
            <a:ext cx="6048672" cy="324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79512" y="6926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Нитовите съединения в уредостроенето не се пресмятат якостно, а се избират по конструктивни съображения.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9024" y="49411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При по-отговорни случаи нитовите съединения се пресмятат на смачкване и срязване.</a:t>
            </a:r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635896" y="5589240"/>
          <a:ext cx="20653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r:id="rId5" imgW="1040948" imgH="406224" progId="Equation.3">
                  <p:embed/>
                </p:oleObj>
              </mc:Choice>
              <mc:Fallback>
                <p:oleObj r:id="rId5" imgW="1040948" imgH="40622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589240"/>
                        <a:ext cx="2065337" cy="8143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588224" y="5589240"/>
          <a:ext cx="21574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r:id="rId7" imgW="1079500" imgH="419100" progId="Equation.3">
                  <p:embed/>
                </p:oleObj>
              </mc:Choice>
              <mc:Fallback>
                <p:oleObj r:id="rId7" imgW="10795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589240"/>
                        <a:ext cx="2157412" cy="8397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заваряване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340768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Заваряването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е технологичен процес за образуване на неразглобяемо съединение между части от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еднородни или сходни метали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при които чрез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местно нагряване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 създават условия за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дифузия и възникване на междуатомно и междумолекулно свързване.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Дифузията и появяването на междуатомни и междумолекулни сили на свързване се постигат чрез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нагряване и употреба на натиск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3102857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solidFill>
                  <a:srgbClr val="FF0000"/>
                </a:solidFill>
              </a:rPr>
              <a:t>Заваряването под налягане 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или </a:t>
            </a:r>
            <a:r>
              <a:rPr lang="bg-BG" dirty="0"/>
              <a:t>заваряване в тестообразно (пластично) състояние се изпълнява чрез загряване на частите до температура, по-ниска от температурата на топене, като се упражнява натиск</a:t>
            </a:r>
            <a:r>
              <a:rPr lang="bg-BG" dirty="0" smtClean="0"/>
              <a:t>. Бива: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448780" y="4149080"/>
            <a:ext cx="643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>
                <a:solidFill>
                  <a:srgbClr val="FF0000"/>
                </a:solidFill>
              </a:rPr>
              <a:t>ковашко</a:t>
            </a:r>
            <a:r>
              <a:rPr lang="bg-BG" dirty="0"/>
              <a:t> – нагряването става в ковашко огнище, а упражняването на натиск – чрез удари с </a:t>
            </a:r>
            <a:r>
              <a:rPr lang="bg-BG" dirty="0" smtClean="0"/>
              <a:t>чук;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448780" y="4793739"/>
            <a:ext cx="6363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електросъпротивително</a:t>
            </a:r>
            <a:r>
              <a:rPr lang="ru-RU" dirty="0"/>
              <a:t> или контактно – нагряването се извършва в резултат на протичане на електрически ток с голяма сила и ниско напрежение при повишено съпротивление в мястото на контакта на заваряваните детайли.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Електросъпротивителното заваряване бива: </a:t>
            </a:r>
            <a:r>
              <a:rPr lang="bg-BG" dirty="0">
                <a:solidFill>
                  <a:srgbClr val="FF0000"/>
                </a:solidFill>
              </a:rPr>
              <a:t>челно, точково и ролково.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2060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bg-BG" dirty="0">
                <a:solidFill>
                  <a:srgbClr val="FF0000"/>
                </a:solidFill>
              </a:rPr>
              <a:t>Челното заваряване 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се </a:t>
            </a:r>
            <a:r>
              <a:rPr lang="bg-BG" dirty="0"/>
              <a:t>използва за заваряване на части, чийто контактни зони имат еднакви сечения.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86100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Точковото заваряване </a:t>
            </a:r>
            <a:r>
              <a:rPr lang="ru-RU" dirty="0"/>
              <a:t>се използва за съединяване на детайли от листов материал с дебелина от 0,1 до </a:t>
            </a:r>
            <a:r>
              <a:rPr lang="ru-RU" dirty="0" smtClean="0"/>
              <a:t>1 мм. 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467544" y="255183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Ролковото заваряване </a:t>
            </a:r>
            <a:r>
              <a:rPr lang="ru-RU" dirty="0"/>
              <a:t>се използва за съединяване на детайли с дебелини до 2 </a:t>
            </a:r>
            <a:r>
              <a:rPr lang="ru-RU" dirty="0" smtClean="0"/>
              <a:t>мм, </a:t>
            </a:r>
            <a:r>
              <a:rPr lang="ru-RU" dirty="0"/>
              <a:t>когато е необходим непрекъснат заваръчен шев, който се постига посредством ролкови електроди.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263670" y="3516422"/>
            <a:ext cx="848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Заваряване чрез разтопяване </a:t>
            </a:r>
            <a:r>
              <a:rPr lang="ru-RU" dirty="0"/>
              <a:t>се изпълнява при загряване на частите до температурата на топене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Бива</a:t>
            </a:r>
            <a:r>
              <a:rPr lang="ru-RU" dirty="0"/>
              <a:t>: 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35677" y="4162753"/>
            <a:ext cx="8340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газово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пламък, който се получава при изгаряне на газ (ацетилен, водород, природен газ и др.) в кислородна среда;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електродъгово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топлината на електрическа дъга, която се образува между специален електрод и заваряваните детайли;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термитно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топлината, която се отделя при изгарянето на термитна смес (около 78% железен окис и около 22% алуминий в прахообразно състояние).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5109</TotalTime>
  <Words>3065</Words>
  <Application>Microsoft Office PowerPoint</Application>
  <PresentationFormat>Презентация на цял екран (4:3)</PresentationFormat>
  <Paragraphs>239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44</vt:i4>
      </vt:variant>
    </vt:vector>
  </HeadingPairs>
  <TitlesOfParts>
    <vt:vector size="46" baseType="lpstr">
      <vt:lpstr>Попътна струя</vt:lpstr>
      <vt:lpstr>Microsoft Equation 3.0</vt:lpstr>
      <vt:lpstr>МАШИННИ СЪЕДИНЕНИЯ</vt:lpstr>
      <vt:lpstr>Машинни съединения</vt:lpstr>
      <vt:lpstr>Машинни съединения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СЪЕДИНИТЕЛИ</vt:lpstr>
      <vt:lpstr>Съединители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Машинознание</dc:title>
  <dc:creator>sasho&amp;yana</dc:creator>
  <cp:lastModifiedBy>sasho&amp;yana</cp:lastModifiedBy>
  <cp:revision>387</cp:revision>
  <dcterms:created xsi:type="dcterms:W3CDTF">2012-02-08T18:51:19Z</dcterms:created>
  <dcterms:modified xsi:type="dcterms:W3CDTF">2013-04-11T17:40:09Z</dcterms:modified>
</cp:coreProperties>
</file>