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35"/>
  </p:notesMasterIdLst>
  <p:handoutMasterIdLst>
    <p:handoutMasterId r:id="rId36"/>
  </p:handoutMasterIdLst>
  <p:sldIdLst>
    <p:sldId id="256" r:id="rId2"/>
    <p:sldId id="280" r:id="rId3"/>
    <p:sldId id="257" r:id="rId4"/>
    <p:sldId id="302" r:id="rId5"/>
    <p:sldId id="310" r:id="rId6"/>
    <p:sldId id="317" r:id="rId7"/>
    <p:sldId id="311" r:id="rId8"/>
    <p:sldId id="315" r:id="rId9"/>
    <p:sldId id="316" r:id="rId10"/>
    <p:sldId id="337" r:id="rId11"/>
    <p:sldId id="314" r:id="rId12"/>
    <p:sldId id="303" r:id="rId13"/>
    <p:sldId id="306" r:id="rId14"/>
    <p:sldId id="318" r:id="rId15"/>
    <p:sldId id="322" r:id="rId16"/>
    <p:sldId id="321" r:id="rId17"/>
    <p:sldId id="323" r:id="rId18"/>
    <p:sldId id="324" r:id="rId19"/>
    <p:sldId id="304" r:id="rId20"/>
    <p:sldId id="327" r:id="rId21"/>
    <p:sldId id="326" r:id="rId22"/>
    <p:sldId id="325" r:id="rId23"/>
    <p:sldId id="329" r:id="rId24"/>
    <p:sldId id="328" r:id="rId25"/>
    <p:sldId id="305" r:id="rId26"/>
    <p:sldId id="331" r:id="rId27"/>
    <p:sldId id="330" r:id="rId28"/>
    <p:sldId id="332" r:id="rId29"/>
    <p:sldId id="335" r:id="rId30"/>
    <p:sldId id="334" r:id="rId31"/>
    <p:sldId id="333" r:id="rId32"/>
    <p:sldId id="301" r:id="rId33"/>
    <p:sldId id="336"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Lucida Sans Unicode" pitchFamily="34" charset="0"/>
        <a:ea typeface="+mn-ea"/>
        <a:cs typeface="Arial" charset="0"/>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1" autoAdjust="0"/>
    <p:restoredTop sz="94660"/>
  </p:normalViewPr>
  <p:slideViewPr>
    <p:cSldViewPr>
      <p:cViewPr varScale="1">
        <p:scale>
          <a:sx n="77" d="100"/>
          <a:sy n="77" d="100"/>
        </p:scale>
        <p:origin x="-926" y="-86"/>
      </p:cViewPr>
      <p:guideLst>
        <p:guide orient="horz" pos="2160"/>
        <p:guide pos="2880"/>
      </p:guideLst>
    </p:cSldViewPr>
  </p:slideViewPr>
  <p:notesTextViewPr>
    <p:cViewPr>
      <p:scale>
        <a:sx n="1" d="1"/>
        <a:sy n="1" d="1"/>
      </p:scale>
      <p:origin x="0" y="0"/>
    </p:cViewPr>
  </p:notesTextViewPr>
  <p:notesViewPr>
    <p:cSldViewPr>
      <p:cViewPr varScale="1">
        <p:scale>
          <a:sx n="48" d="100"/>
          <a:sy n="48" d="100"/>
        </p:scale>
        <p:origin x="-243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Контейнер за 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0B996DB-D4E8-49F9-B34C-3D8C9F1D85C1}" type="datetimeFigureOut">
              <a:rPr lang="en-US"/>
              <a:pPr>
                <a:defRPr/>
              </a:pPr>
              <a:t>31-Mar-13</a:t>
            </a:fld>
            <a:endParaRPr lang="en-US"/>
          </a:p>
        </p:txBody>
      </p:sp>
      <p:sp>
        <p:nvSpPr>
          <p:cNvPr id="4" name="Контейнер за долния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5" name="Контейнер за номер на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8A7704C-E8C0-473D-B92F-30DC7FFC3444}" type="slidenum">
              <a:rPr lang="en-US"/>
              <a:pPr>
                <a:defRPr/>
              </a:pPr>
              <a:t>‹#›</a:t>
            </a:fld>
            <a:endParaRPr lang="en-US"/>
          </a:p>
        </p:txBody>
      </p:sp>
    </p:spTree>
    <p:extLst>
      <p:ext uri="{BB962C8B-B14F-4D97-AF65-F5344CB8AC3E}">
        <p14:creationId xmlns:p14="http://schemas.microsoft.com/office/powerpoint/2010/main" val="4268294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377DBB-5E50-49B5-9EDB-FE7D6D9FA405}" type="datetimeFigureOut">
              <a:rPr lang="bg-BG" smtClean="0"/>
              <a:pPr/>
              <a:t>31.3.2013 г.</a:t>
            </a:fld>
            <a:endParaRPr lang="bg-BG"/>
          </a:p>
        </p:txBody>
      </p:sp>
      <p:sp>
        <p:nvSpPr>
          <p:cNvPr id="4" name="Контейнер за изображение на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AF185-2AEC-4D3A-B38D-6153F8F5364B}" type="slidenum">
              <a:rPr lang="bg-BG" smtClean="0"/>
              <a:pPr/>
              <a:t>‹#›</a:t>
            </a:fld>
            <a:endParaRPr lang="bg-BG"/>
          </a:p>
        </p:txBody>
      </p:sp>
    </p:spTree>
    <p:extLst>
      <p:ext uri="{BB962C8B-B14F-4D97-AF65-F5344CB8AC3E}">
        <p14:creationId xmlns:p14="http://schemas.microsoft.com/office/powerpoint/2010/main" val="2882555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bg-BG" smtClean="0"/>
              <a:t>Редакт. стил загл. образец</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4" name="Date Placeholder 3"/>
          <p:cNvSpPr>
            <a:spLocks noGrp="1"/>
          </p:cNvSpPr>
          <p:nvPr>
            <p:ph type="dt" sz="half" idx="10"/>
          </p:nvPr>
        </p:nvSpPr>
        <p:spPr>
          <a:xfrm>
            <a:off x="6770676" y="5357592"/>
            <a:ext cx="1213821" cy="365125"/>
          </a:xfrm>
        </p:spPr>
        <p:txBody>
          <a:bodyPr/>
          <a:lstStyle/>
          <a:p>
            <a:pPr>
              <a:defRPr/>
            </a:pPr>
            <a:fld id="{B478371E-7FC5-47AF-8AFC-460BC883C079}" type="datetimeFigureOut">
              <a:rPr lang="en-US" smtClean="0"/>
              <a:pPr>
                <a:defRPr/>
              </a:pPr>
              <a:t>31-Mar-13</a:t>
            </a:fld>
            <a:endParaRPr lang="en-US"/>
          </a:p>
        </p:txBody>
      </p:sp>
      <p:sp>
        <p:nvSpPr>
          <p:cNvPr id="5" name="Footer Placeholder 4"/>
          <p:cNvSpPr>
            <a:spLocks noGrp="1"/>
          </p:cNvSpPr>
          <p:nvPr>
            <p:ph type="ftr" sz="quarter" idx="11"/>
          </p:nvPr>
        </p:nvSpPr>
        <p:spPr>
          <a:xfrm>
            <a:off x="1174044" y="5357592"/>
            <a:ext cx="5034845" cy="365125"/>
          </a:xfrm>
        </p:spPr>
        <p:txBody>
          <a:bodyPr/>
          <a:lstStyle/>
          <a:p>
            <a:pPr>
              <a:defRPr/>
            </a:pPr>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pPr>
              <a:defRPr/>
            </a:pPr>
            <a:fld id="{32D65E92-0A8D-43AB-99AE-16D5A2CD86A6}"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Vertical Text Placeholder 2"/>
          <p:cNvSpPr>
            <a:spLocks noGrp="1"/>
          </p:cNvSpPr>
          <p:nvPr>
            <p:ph type="body" orient="vert" idx="1"/>
          </p:nvPr>
        </p:nvSpPr>
        <p:spPr/>
        <p:txBody>
          <a:bodyPr vert="eaVert" anchor="ct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pPr>
              <a:defRPr/>
            </a:pPr>
            <a:fld id="{AC3147DC-CEAA-4FF1-81F8-49DBC24C452A}" type="datetimeFigureOut">
              <a:rPr lang="en-US" smtClean="0"/>
              <a:pPr>
                <a:defRPr/>
              </a:pPr>
              <a:t>31-Mar-13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6E58C7B-B36B-4419-A60E-B85B1023A19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pPr>
              <a:defRPr/>
            </a:pPr>
            <a:fld id="{8E2A06F9-8C5D-4BF1-B562-F8153F56BAEE}" type="datetimeFigureOut">
              <a:rPr lang="en-US" smtClean="0"/>
              <a:pPr>
                <a:defRPr/>
              </a:pPr>
              <a:t>31-Mar-13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D318BDD-6032-43F8-A400-B89BF7F152C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Content Placeholder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pPr>
              <a:defRPr/>
            </a:pPr>
            <a:fld id="{B81904FA-BD7A-418B-9409-E67B1746C97D}" type="datetimeFigureOut">
              <a:rPr lang="en-US" smtClean="0"/>
              <a:pPr>
                <a:defRPr/>
              </a:pPr>
              <a:t>31-Mar-13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A5EF5D3-D7F4-42A0-A58F-381F78B9896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pPr>
              <a:defRPr/>
            </a:pPr>
            <a:fld id="{00C6D9F8-3222-4102-85DE-95D47EA55C66}" type="datetimeFigureOut">
              <a:rPr lang="en-US" smtClean="0"/>
              <a:pPr>
                <a:defRPr/>
              </a:pPr>
              <a:t>31-Mar-13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5E6ABF-9A1F-4602-B72E-7FDBFCB620B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5" name="Date Placeholder 4"/>
          <p:cNvSpPr>
            <a:spLocks noGrp="1"/>
          </p:cNvSpPr>
          <p:nvPr>
            <p:ph type="dt" sz="half" idx="10"/>
          </p:nvPr>
        </p:nvSpPr>
        <p:spPr/>
        <p:txBody>
          <a:bodyPr/>
          <a:lstStyle/>
          <a:p>
            <a:pPr>
              <a:defRPr/>
            </a:pPr>
            <a:fld id="{C4DF30BD-0E67-4132-82DF-F7DD20E41F03}" type="datetimeFigureOut">
              <a:rPr lang="en-US" smtClean="0"/>
              <a:pPr>
                <a:defRPr/>
              </a:pPr>
              <a:t>31-Mar-13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1D1DB66-7F06-42AB-B79B-35F89E868F00}" type="slidenum">
              <a:rPr lang="en-US" smtClean="0"/>
              <a:pPr>
                <a:defRPr/>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g-BG" smtClean="0"/>
              <a:t>Редакт. стил загл. образец</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7" name="Date Placeholder 6"/>
          <p:cNvSpPr>
            <a:spLocks noGrp="1"/>
          </p:cNvSpPr>
          <p:nvPr>
            <p:ph type="dt" sz="half" idx="10"/>
          </p:nvPr>
        </p:nvSpPr>
        <p:spPr/>
        <p:txBody>
          <a:bodyPr/>
          <a:lstStyle/>
          <a:p>
            <a:pPr>
              <a:defRPr/>
            </a:pPr>
            <a:fld id="{94010B87-D114-45E1-8DA7-D901EDC4D15E}" type="datetimeFigureOut">
              <a:rPr lang="en-US" smtClean="0"/>
              <a:pPr>
                <a:defRPr/>
              </a:pPr>
              <a:t>31-Mar-13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BD943E8-F978-4AC3-8282-B250E0B9AE8C}" type="slidenum">
              <a:rPr lang="en-US" smtClean="0"/>
              <a:pPr>
                <a:defRPr/>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Date Placeholder 2"/>
          <p:cNvSpPr>
            <a:spLocks noGrp="1"/>
          </p:cNvSpPr>
          <p:nvPr>
            <p:ph type="dt" sz="half" idx="10"/>
          </p:nvPr>
        </p:nvSpPr>
        <p:spPr/>
        <p:txBody>
          <a:bodyPr/>
          <a:lstStyle/>
          <a:p>
            <a:pPr>
              <a:defRPr/>
            </a:pPr>
            <a:fld id="{0345B59B-CEFE-4DA5-A2CB-DFAB5562DC09}" type="datetimeFigureOut">
              <a:rPr lang="en-US" smtClean="0"/>
              <a:pPr>
                <a:defRPr/>
              </a:pPr>
              <a:t>31-Mar-13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AC760F2-E17A-4E58-A5EC-2A2F3D22C5B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1BE583B-6300-46AE-A31F-CCC11C405474}" type="datetimeFigureOut">
              <a:rPr lang="en-US" smtClean="0"/>
              <a:pPr>
                <a:defRPr/>
              </a:pPr>
              <a:t>31-Mar-13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A4A0690-0E50-442A-9BB3-D960AA0148B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bg-BG" smtClean="0"/>
              <a:t>Редакт. стил загл. образец</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a:xfrm rot="60000">
            <a:off x="6341698" y="5885672"/>
            <a:ext cx="1213821" cy="365125"/>
          </a:xfrm>
        </p:spPr>
        <p:txBody>
          <a:bodyPr/>
          <a:lstStyle/>
          <a:p>
            <a:pPr>
              <a:defRPr/>
            </a:pPr>
            <a:fld id="{23A44124-36FA-4155-A8A1-288D41056710}" type="datetimeFigureOut">
              <a:rPr lang="en-US" smtClean="0"/>
              <a:pPr>
                <a:defRPr/>
              </a:pPr>
              <a:t>31-Mar-13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pPr>
              <a:defRPr/>
            </a:pPr>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pPr>
              <a:defRPr/>
            </a:pPr>
            <a:fld id="{CCB4A53B-B390-4A26-AAD2-E720A73545F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bg-BG" smtClean="0"/>
              <a:t>Редакт. стил загл. образец</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a:xfrm rot="60000">
            <a:off x="6345936" y="5888737"/>
            <a:ext cx="1213821" cy="365125"/>
          </a:xfrm>
        </p:spPr>
        <p:txBody>
          <a:bodyPr/>
          <a:lstStyle/>
          <a:p>
            <a:pPr>
              <a:defRPr/>
            </a:pPr>
            <a:fld id="{E0415251-0B64-474F-873F-F5CB32DC4FE4}" type="datetimeFigureOut">
              <a:rPr lang="en-US" smtClean="0"/>
              <a:pPr>
                <a:defRPr/>
              </a:pPr>
              <a:t>31-Mar-13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pPr>
              <a:defRPr/>
            </a:pPr>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pPr>
              <a:defRPr/>
            </a:pPr>
            <a:fld id="{9C253670-5091-4988-A7E4-261164430B7C}"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a:defRPr/>
            </a:pPr>
            <a:fld id="{B02E8EF3-4F3D-48CB-8949-C0A50BA25B8B}" type="datetimeFigureOut">
              <a:rPr lang="en-US" smtClean="0"/>
              <a:pPr>
                <a:defRPr/>
              </a:pPr>
              <a:t>31-Mar-13</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defRPr/>
            </a:pPr>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a:defRPr/>
            </a:pPr>
            <a:fld id="{9C29EA81-5954-46FB-9A9A-581DA6B7CF5E}"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4.bin"/><Relationship Id="rId3" Type="http://schemas.openxmlformats.org/officeDocument/2006/relationships/image" Target="../media/image18.png"/><Relationship Id="rId7" Type="http://schemas.openxmlformats.org/officeDocument/2006/relationships/oleObject" Target="../embeddings/oleObject1.bin"/><Relationship Id="rId12"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microsoft.com/office/2007/relationships/hdphoto" Target="../media/hdphoto6.wdp"/><Relationship Id="rId11" Type="http://schemas.openxmlformats.org/officeDocument/2006/relationships/oleObject" Target="../embeddings/oleObject3.bin"/><Relationship Id="rId5" Type="http://schemas.openxmlformats.org/officeDocument/2006/relationships/image" Target="../media/image19.png"/><Relationship Id="rId10" Type="http://schemas.openxmlformats.org/officeDocument/2006/relationships/image" Target="../media/image15.wmf"/><Relationship Id="rId4" Type="http://schemas.microsoft.com/office/2007/relationships/hdphoto" Target="../media/hdphoto5.wdp"/><Relationship Id="rId9" Type="http://schemas.openxmlformats.org/officeDocument/2006/relationships/oleObject" Target="../embeddings/oleObject2.bin"/><Relationship Id="rId1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20.png"/><Relationship Id="rId7" Type="http://schemas.openxmlformats.org/officeDocument/2006/relationships/image" Target="../media/image26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50.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4.png"/><Relationship Id="rId3" Type="http://schemas.openxmlformats.org/officeDocument/2006/relationships/image" Target="../media/image33.jpg"/><Relationship Id="rId7" Type="http://schemas.openxmlformats.org/officeDocument/2006/relationships/image" Target="../media/image36.png"/><Relationship Id="rId12" Type="http://schemas.openxmlformats.org/officeDocument/2006/relationships/image" Target="../media/image53.pn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20.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38.wmf"/><Relationship Id="rId7" Type="http://schemas.openxmlformats.org/officeDocument/2006/relationships/image" Target="../media/image49.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5.wmf"/><Relationship Id="rId11" Type="http://schemas.microsoft.com/office/2007/relationships/hdphoto" Target="../media/hdphoto10.wdp"/><Relationship Id="rId5" Type="http://schemas.openxmlformats.org/officeDocument/2006/relationships/image" Target="../media/image44.png"/><Relationship Id="rId10" Type="http://schemas.openxmlformats.org/officeDocument/2006/relationships/image" Target="../media/image55.png"/><Relationship Id="rId4" Type="http://schemas.openxmlformats.org/officeDocument/2006/relationships/image" Target="../media/image39.png"/><Relationship Id="rId9" Type="http://schemas.openxmlformats.org/officeDocument/2006/relationships/image" Target="../media/image50.gi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70.png"/><Relationship Id="rId18" Type="http://schemas.openxmlformats.org/officeDocument/2006/relationships/image" Target="../media/image75.png"/><Relationship Id="rId3" Type="http://schemas.openxmlformats.org/officeDocument/2006/relationships/image" Target="../media/image59.png"/><Relationship Id="rId7" Type="http://schemas.openxmlformats.org/officeDocument/2006/relationships/image" Target="../media/image57.wmf"/><Relationship Id="rId12" Type="http://schemas.openxmlformats.org/officeDocument/2006/relationships/image" Target="../media/image61.png"/><Relationship Id="rId17" Type="http://schemas.openxmlformats.org/officeDocument/2006/relationships/image" Target="../media/image74.png"/><Relationship Id="rId2" Type="http://schemas.openxmlformats.org/officeDocument/2006/relationships/slideLayout" Target="../slideLayouts/slideLayout2.xml"/><Relationship Id="rId16" Type="http://schemas.openxmlformats.org/officeDocument/2006/relationships/image" Target="../media/image73.png"/><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60.png"/><Relationship Id="rId5" Type="http://schemas.openxmlformats.org/officeDocument/2006/relationships/image" Target="../media/image56.wmf"/><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oleObject" Target="../embeddings/oleObject5.bin"/><Relationship Id="rId9" Type="http://schemas.openxmlformats.org/officeDocument/2006/relationships/image" Target="../media/image58.wmf"/><Relationship Id="rId14" Type="http://schemas.openxmlformats.org/officeDocument/2006/relationships/image" Target="../media/image71.png"/></Relationships>
</file>

<file path=ppt/slides/_rels/slide2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62.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23.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24.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6.png"/><Relationship Id="rId2" Type="http://schemas.openxmlformats.org/officeDocument/2006/relationships/image" Target="../media/image63.jp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2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98.jpe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9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03.jpeg"/><Relationship Id="rId1" Type="http://schemas.openxmlformats.org/officeDocument/2006/relationships/slideLayout" Target="../slideLayouts/slideLayout2.xml"/><Relationship Id="rId4" Type="http://schemas.openxmlformats.org/officeDocument/2006/relationships/image" Target="../media/image10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2.wdp"/><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280" y="1363979"/>
            <a:ext cx="894586" cy="2461247"/>
          </a:xfrm>
          <a:prstGeom prst="rect">
            <a:avLst/>
          </a:prstGeom>
        </p:spPr>
      </p:pic>
      <p:sp>
        <p:nvSpPr>
          <p:cNvPr id="2" name="Заглавие 1"/>
          <p:cNvSpPr>
            <a:spLocks noGrp="1"/>
          </p:cNvSpPr>
          <p:nvPr>
            <p:ph type="ctrTitle"/>
          </p:nvPr>
        </p:nvSpPr>
        <p:spPr>
          <a:xfrm>
            <a:off x="685800" y="1752601"/>
            <a:ext cx="7772400" cy="2828527"/>
          </a:xfrm>
        </p:spPr>
        <p:txBody>
          <a:bodyPr>
            <a:normAutofit/>
          </a:bodyPr>
          <a:lstStyle/>
          <a:p>
            <a:pPr algn="ctr" fontAlgn="auto">
              <a:spcAft>
                <a:spcPts val="0"/>
              </a:spcAft>
              <a:defRPr/>
            </a:pPr>
            <a:r>
              <a:rPr lang="bg-BG" sz="7200" dirty="0" smtClean="0">
                <a:solidFill>
                  <a:schemeClr val="bg2">
                    <a:lumMod val="50000"/>
                  </a:schemeClr>
                </a:solidFill>
              </a:rPr>
              <a:t>ЕЛАСТИЧНИ ЕЛЕМЕНТИ</a:t>
            </a:r>
            <a:endParaRPr lang="en-US" sz="7200" dirty="0">
              <a:solidFill>
                <a:schemeClr val="bg2">
                  <a:lumMod val="50000"/>
                </a:schemeClr>
              </a:solidFill>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399499" y="976535"/>
            <a:ext cx="1973088" cy="50825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851920" y="935272"/>
            <a:ext cx="2427664" cy="51237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5"/>
          <p:cNvGraphicFramePr>
            <a:graphicFrameLocks noChangeAspect="1"/>
          </p:cNvGraphicFramePr>
          <p:nvPr>
            <p:extLst>
              <p:ext uri="{D42A27DB-BD31-4B8C-83A1-F6EECF244321}">
                <p14:modId xmlns:p14="http://schemas.microsoft.com/office/powerpoint/2010/main" val="4194849164"/>
              </p:ext>
            </p:extLst>
          </p:nvPr>
        </p:nvGraphicFramePr>
        <p:xfrm>
          <a:off x="899592" y="776060"/>
          <a:ext cx="1425475" cy="1703669"/>
        </p:xfrm>
        <a:graphic>
          <a:graphicData uri="http://schemas.openxmlformats.org/presentationml/2006/ole">
            <mc:AlternateContent xmlns:mc="http://schemas.openxmlformats.org/markup-compatibility/2006">
              <mc:Choice xmlns:v="urn:schemas-microsoft-com:vml" Requires="v">
                <p:oleObj spid="_x0000_s2136" name="Equation" r:id="rId7" imgW="838080" imgH="1002960" progId="Equation.DSMT4">
                  <p:embed/>
                </p:oleObj>
              </mc:Choice>
              <mc:Fallback>
                <p:oleObj name="Equation" r:id="rId7" imgW="838080" imgH="1002960" progId="Equation.DSMT4">
                  <p:embed/>
                  <p:pic>
                    <p:nvPicPr>
                      <p:cNvPr id="0" name=""/>
                      <p:cNvPicPr>
                        <a:picLocks noChangeAspect="1" noChangeArrowheads="1"/>
                      </p:cNvPicPr>
                      <p:nvPr/>
                    </p:nvPicPr>
                    <p:blipFill>
                      <a:blip r:embed="rId8"/>
                      <a:srcRect/>
                      <a:stretch>
                        <a:fillRect/>
                      </a:stretch>
                    </p:blipFill>
                    <p:spPr bwMode="auto">
                      <a:xfrm>
                        <a:off x="899592" y="776060"/>
                        <a:ext cx="1425475" cy="1703669"/>
                      </a:xfrm>
                      <a:prstGeom prst="rect">
                        <a:avLst/>
                      </a:prstGeom>
                      <a:noFill/>
                      <a:ln>
                        <a:noFill/>
                      </a:ln>
                      <a:effectLst/>
                      <a:ex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1649218851"/>
              </p:ext>
            </p:extLst>
          </p:nvPr>
        </p:nvGraphicFramePr>
        <p:xfrm>
          <a:off x="1564114" y="5085184"/>
          <a:ext cx="2232025" cy="1176338"/>
        </p:xfrm>
        <a:graphic>
          <a:graphicData uri="http://schemas.openxmlformats.org/presentationml/2006/ole">
            <mc:AlternateContent xmlns:mc="http://schemas.openxmlformats.org/markup-compatibility/2006">
              <mc:Choice xmlns:v="urn:schemas-microsoft-com:vml" Requires="v">
                <p:oleObj spid="_x0000_s2137" name="Equation" r:id="rId9" imgW="1155600" imgH="609480" progId="Equation.DSMT4">
                  <p:embed/>
                </p:oleObj>
              </mc:Choice>
              <mc:Fallback>
                <p:oleObj name="Equation" r:id="rId9" imgW="1155600" imgH="609480" progId="Equation.DSMT4">
                  <p:embed/>
                  <p:pic>
                    <p:nvPicPr>
                      <p:cNvPr id="0" name=""/>
                      <p:cNvPicPr>
                        <a:picLocks noChangeAspect="1" noChangeArrowheads="1"/>
                      </p:cNvPicPr>
                      <p:nvPr/>
                    </p:nvPicPr>
                    <p:blipFill>
                      <a:blip r:embed="rId10"/>
                      <a:srcRect/>
                      <a:stretch>
                        <a:fillRect/>
                      </a:stretch>
                    </p:blipFill>
                    <p:spPr bwMode="auto">
                      <a:xfrm>
                        <a:off x="1564114" y="5085184"/>
                        <a:ext cx="2232025" cy="1176338"/>
                      </a:xfrm>
                      <a:prstGeom prst="rect">
                        <a:avLst/>
                      </a:prstGeom>
                      <a:noFill/>
                      <a:ln>
                        <a:noFill/>
                      </a:ln>
                      <a:effectLst/>
                    </p:spPr>
                  </p:pic>
                </p:oleObj>
              </mc:Fallback>
            </mc:AlternateContent>
          </a:graphicData>
        </a:graphic>
      </p:graphicFrame>
      <p:sp>
        <p:nvSpPr>
          <p:cNvPr id="6" name="Контейнер за съдържание 5"/>
          <p:cNvSpPr txBox="1">
            <a:spLocks/>
          </p:cNvSpPr>
          <p:nvPr/>
        </p:nvSpPr>
        <p:spPr>
          <a:xfrm>
            <a:off x="693910" y="486205"/>
            <a:ext cx="8205094" cy="579710"/>
          </a:xfrm>
          <a:prstGeom prst="rect">
            <a:avLst/>
          </a:prstGeom>
        </p:spPr>
        <p:txBody>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Font typeface="Wingdings 3" pitchFamily="18" charset="2"/>
              <a:buNone/>
            </a:pPr>
            <a:r>
              <a:rPr lang="bg-BG" sz="2400" dirty="0" smtClean="0">
                <a:solidFill>
                  <a:srgbClr val="00B0F0"/>
                </a:solidFill>
              </a:rPr>
              <a:t>Общи сведения и класификация </a:t>
            </a:r>
            <a:endParaRPr lang="bg-BG" sz="2400" dirty="0">
              <a:solidFill>
                <a:srgbClr val="00B0F0"/>
              </a:solidFill>
            </a:endParaRPr>
          </a:p>
        </p:txBody>
      </p:sp>
      <p:graphicFrame>
        <p:nvGraphicFramePr>
          <p:cNvPr id="9" name="Обект 8"/>
          <p:cNvGraphicFramePr>
            <a:graphicFrameLocks noChangeAspect="1"/>
          </p:cNvGraphicFramePr>
          <p:nvPr>
            <p:extLst>
              <p:ext uri="{D42A27DB-BD31-4B8C-83A1-F6EECF244321}">
                <p14:modId xmlns:p14="http://schemas.microsoft.com/office/powerpoint/2010/main" val="2917264948"/>
              </p:ext>
            </p:extLst>
          </p:nvPr>
        </p:nvGraphicFramePr>
        <p:xfrm>
          <a:off x="827584" y="2492896"/>
          <a:ext cx="2304256" cy="872972"/>
        </p:xfrm>
        <a:graphic>
          <a:graphicData uri="http://schemas.openxmlformats.org/presentationml/2006/ole">
            <mc:AlternateContent xmlns:mc="http://schemas.openxmlformats.org/markup-compatibility/2006">
              <mc:Choice xmlns:v="urn:schemas-microsoft-com:vml" Requires="v">
                <p:oleObj spid="_x0000_s2138" name="Equation" r:id="rId11" imgW="1143000" imgH="431640" progId="Equation.DSMT4">
                  <p:embed/>
                </p:oleObj>
              </mc:Choice>
              <mc:Fallback>
                <p:oleObj name="Equation" r:id="rId11" imgW="1143000" imgH="431640" progId="Equation.DSMT4">
                  <p:embed/>
                  <p:pic>
                    <p:nvPicPr>
                      <p:cNvPr id="0" name="Object 6"/>
                      <p:cNvPicPr>
                        <a:picLocks noChangeAspect="1" noChangeArrowheads="1"/>
                      </p:cNvPicPr>
                      <p:nvPr/>
                    </p:nvPicPr>
                    <p:blipFill>
                      <a:blip r:embed="rId12"/>
                      <a:srcRect/>
                      <a:stretch>
                        <a:fillRect/>
                      </a:stretch>
                    </p:blipFill>
                    <p:spPr bwMode="auto">
                      <a:xfrm>
                        <a:off x="827584" y="2492896"/>
                        <a:ext cx="2304256" cy="872972"/>
                      </a:xfrm>
                      <a:prstGeom prst="rect">
                        <a:avLst/>
                      </a:prstGeom>
                      <a:noFill/>
                      <a:ln>
                        <a:noFill/>
                      </a:ln>
                    </p:spPr>
                  </p:pic>
                </p:oleObj>
              </mc:Fallback>
            </mc:AlternateContent>
          </a:graphicData>
        </a:graphic>
      </p:graphicFrame>
      <p:cxnSp>
        <p:nvCxnSpPr>
          <p:cNvPr id="11" name="Право съединение 10"/>
          <p:cNvCxnSpPr/>
          <p:nvPr/>
        </p:nvCxnSpPr>
        <p:spPr>
          <a:xfrm>
            <a:off x="827584" y="3429000"/>
            <a:ext cx="2952328" cy="0"/>
          </a:xfrm>
          <a:prstGeom prst="line">
            <a:avLst/>
          </a:prstGeom>
        </p:spPr>
        <p:style>
          <a:lnRef idx="3">
            <a:schemeClr val="dk1"/>
          </a:lnRef>
          <a:fillRef idx="0">
            <a:schemeClr val="dk1"/>
          </a:fillRef>
          <a:effectRef idx="2">
            <a:schemeClr val="dk1"/>
          </a:effectRef>
          <a:fontRef idx="minor">
            <a:schemeClr val="tx1"/>
          </a:fontRef>
        </p:style>
      </p:cxnSp>
      <p:graphicFrame>
        <p:nvGraphicFramePr>
          <p:cNvPr id="12" name="Обект 11"/>
          <p:cNvGraphicFramePr>
            <a:graphicFrameLocks noChangeAspect="1"/>
          </p:cNvGraphicFramePr>
          <p:nvPr>
            <p:extLst>
              <p:ext uri="{D42A27DB-BD31-4B8C-83A1-F6EECF244321}">
                <p14:modId xmlns:p14="http://schemas.microsoft.com/office/powerpoint/2010/main" val="3867726321"/>
              </p:ext>
            </p:extLst>
          </p:nvPr>
        </p:nvGraphicFramePr>
        <p:xfrm>
          <a:off x="855663" y="3467100"/>
          <a:ext cx="1470025" cy="1682750"/>
        </p:xfrm>
        <a:graphic>
          <a:graphicData uri="http://schemas.openxmlformats.org/presentationml/2006/ole">
            <mc:AlternateContent xmlns:mc="http://schemas.openxmlformats.org/markup-compatibility/2006">
              <mc:Choice xmlns:v="urn:schemas-microsoft-com:vml" Requires="v">
                <p:oleObj spid="_x0000_s2139" name="Equation" r:id="rId13" imgW="863280" imgH="990360" progId="Equation.DSMT4">
                  <p:embed/>
                </p:oleObj>
              </mc:Choice>
              <mc:Fallback>
                <p:oleObj name="Equation" r:id="rId13" imgW="863280" imgH="990360" progId="Equation.DSMT4">
                  <p:embed/>
                  <p:pic>
                    <p:nvPicPr>
                      <p:cNvPr id="0" name="Object 5"/>
                      <p:cNvPicPr>
                        <a:picLocks noChangeAspect="1" noChangeArrowheads="1"/>
                      </p:cNvPicPr>
                      <p:nvPr/>
                    </p:nvPicPr>
                    <p:blipFill>
                      <a:blip r:embed="rId14"/>
                      <a:srcRect/>
                      <a:stretch>
                        <a:fillRect/>
                      </a:stretch>
                    </p:blipFill>
                    <p:spPr bwMode="auto">
                      <a:xfrm>
                        <a:off x="855663" y="3467100"/>
                        <a:ext cx="147002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0941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idx="1"/>
          </p:nvPr>
        </p:nvSpPr>
        <p:spPr>
          <a:xfrm>
            <a:off x="723450" y="476672"/>
            <a:ext cx="8205094" cy="579710"/>
          </a:xfrm>
        </p:spPr>
        <p:txBody>
          <a:bodyPr/>
          <a:lstStyle/>
          <a:p>
            <a:pPr marL="109537" indent="0" algn="ctr">
              <a:buNone/>
            </a:pPr>
            <a:r>
              <a:rPr lang="bg-BG" sz="2400" dirty="0">
                <a:solidFill>
                  <a:srgbClr val="00B0F0"/>
                </a:solidFill>
              </a:rPr>
              <a:t>Общи сведения и класификация </a:t>
            </a: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Правоъгълник 1"/>
          <p:cNvSpPr/>
          <p:nvPr/>
        </p:nvSpPr>
        <p:spPr>
          <a:xfrm>
            <a:off x="827584" y="836712"/>
            <a:ext cx="7416824" cy="923330"/>
          </a:xfrm>
          <a:prstGeom prst="rect">
            <a:avLst/>
          </a:prstGeom>
        </p:spPr>
        <p:txBody>
          <a:bodyPr wrap="square">
            <a:spAutoFit/>
          </a:bodyPr>
          <a:lstStyle/>
          <a:p>
            <a:pPr algn="just"/>
            <a:r>
              <a:rPr lang="ru-RU" dirty="0" err="1">
                <a:solidFill>
                  <a:srgbClr val="0070C0"/>
                </a:solidFill>
              </a:rPr>
              <a:t>Еластичният</a:t>
            </a:r>
            <a:r>
              <a:rPr lang="ru-RU" dirty="0">
                <a:solidFill>
                  <a:srgbClr val="0070C0"/>
                </a:solidFill>
              </a:rPr>
              <a:t> </a:t>
            </a:r>
            <a:r>
              <a:rPr lang="ru-RU" dirty="0" err="1">
                <a:solidFill>
                  <a:srgbClr val="0070C0"/>
                </a:solidFill>
              </a:rPr>
              <a:t>хистерезис</a:t>
            </a:r>
            <a:r>
              <a:rPr lang="ru-RU" dirty="0">
                <a:solidFill>
                  <a:srgbClr val="0070C0"/>
                </a:solidFill>
              </a:rPr>
              <a:t> </a:t>
            </a:r>
            <a:r>
              <a:rPr lang="ru-RU" dirty="0" err="1"/>
              <a:t>представлява</a:t>
            </a:r>
            <a:r>
              <a:rPr lang="ru-RU" dirty="0"/>
              <a:t> </a:t>
            </a:r>
            <a:r>
              <a:rPr lang="ru-RU" dirty="0" err="1"/>
              <a:t>несъвпадане</a:t>
            </a:r>
            <a:r>
              <a:rPr lang="ru-RU" dirty="0"/>
              <a:t> на </a:t>
            </a:r>
            <a:r>
              <a:rPr lang="ru-RU" dirty="0" err="1"/>
              <a:t>еластичните</a:t>
            </a:r>
            <a:r>
              <a:rPr lang="ru-RU" dirty="0"/>
              <a:t> характеристики при </a:t>
            </a:r>
            <a:r>
              <a:rPr lang="ru-RU" dirty="0" err="1"/>
              <a:t>натоварване</a:t>
            </a:r>
            <a:r>
              <a:rPr lang="ru-RU" dirty="0"/>
              <a:t> и </a:t>
            </a:r>
            <a:r>
              <a:rPr lang="ru-RU" dirty="0" err="1"/>
              <a:t>разтоварване</a:t>
            </a:r>
            <a:r>
              <a:rPr lang="ru-RU" dirty="0"/>
              <a:t> на </a:t>
            </a:r>
            <a:r>
              <a:rPr lang="ru-RU" dirty="0" smtClean="0"/>
              <a:t>пружините</a:t>
            </a:r>
            <a:r>
              <a:rPr lang="en-US" dirty="0"/>
              <a:t>.</a:t>
            </a:r>
            <a:endParaRPr lang="bg-BG" dirty="0"/>
          </a:p>
        </p:txBody>
      </p:sp>
      <p:sp>
        <p:nvSpPr>
          <p:cNvPr id="3" name="Правоъгълник 2"/>
          <p:cNvSpPr/>
          <p:nvPr/>
        </p:nvSpPr>
        <p:spPr>
          <a:xfrm>
            <a:off x="811009" y="1628800"/>
            <a:ext cx="7416824" cy="2031325"/>
          </a:xfrm>
          <a:prstGeom prst="rect">
            <a:avLst/>
          </a:prstGeom>
        </p:spPr>
        <p:txBody>
          <a:bodyPr wrap="square">
            <a:spAutoFit/>
          </a:bodyPr>
          <a:lstStyle/>
          <a:p>
            <a:pPr algn="just"/>
            <a:r>
              <a:rPr lang="ru-RU" dirty="0" err="1"/>
              <a:t>Дължи</a:t>
            </a:r>
            <a:r>
              <a:rPr lang="ru-RU" dirty="0"/>
              <a:t> се на </a:t>
            </a:r>
            <a:r>
              <a:rPr lang="ru-RU" dirty="0" err="1"/>
              <a:t>несъвършенство</a:t>
            </a:r>
            <a:r>
              <a:rPr lang="ru-RU" dirty="0"/>
              <a:t> на материала на </a:t>
            </a:r>
            <a:r>
              <a:rPr lang="ru-RU" dirty="0" err="1"/>
              <a:t>еластичния</a:t>
            </a:r>
            <a:r>
              <a:rPr lang="ru-RU" dirty="0"/>
              <a:t> </a:t>
            </a:r>
            <a:r>
              <a:rPr lang="ru-RU" dirty="0" err="1"/>
              <a:t>елемент</a:t>
            </a:r>
            <a:r>
              <a:rPr lang="ru-RU" dirty="0"/>
              <a:t>, </a:t>
            </a:r>
            <a:r>
              <a:rPr lang="ru-RU" dirty="0" err="1"/>
              <a:t>което</a:t>
            </a:r>
            <a:r>
              <a:rPr lang="ru-RU" dirty="0"/>
              <a:t> се </a:t>
            </a:r>
            <a:r>
              <a:rPr lang="ru-RU" dirty="0" err="1"/>
              <a:t>изразява</a:t>
            </a:r>
            <a:r>
              <a:rPr lang="ru-RU" dirty="0"/>
              <a:t> чрез </a:t>
            </a:r>
            <a:r>
              <a:rPr lang="ru-RU" dirty="0" err="1"/>
              <a:t>вътрешно</a:t>
            </a:r>
            <a:r>
              <a:rPr lang="ru-RU" dirty="0"/>
              <a:t> </a:t>
            </a:r>
            <a:r>
              <a:rPr lang="ru-RU" dirty="0" err="1"/>
              <a:t>триене</a:t>
            </a:r>
            <a:r>
              <a:rPr lang="ru-RU" dirty="0"/>
              <a:t> на материала, </a:t>
            </a:r>
            <a:r>
              <a:rPr lang="ru-RU" dirty="0" err="1"/>
              <a:t>което</a:t>
            </a:r>
            <a:r>
              <a:rPr lang="ru-RU" dirty="0"/>
              <a:t> </a:t>
            </a:r>
            <a:r>
              <a:rPr lang="ru-RU" dirty="0" err="1"/>
              <a:t>поглъща</a:t>
            </a:r>
            <a:r>
              <a:rPr lang="ru-RU" dirty="0"/>
              <a:t> част от </a:t>
            </a:r>
            <a:r>
              <a:rPr lang="ru-RU" dirty="0" err="1"/>
              <a:t>акумулираната</a:t>
            </a:r>
            <a:r>
              <a:rPr lang="ru-RU" dirty="0"/>
              <a:t> </a:t>
            </a:r>
            <a:r>
              <a:rPr lang="ru-RU" dirty="0" err="1"/>
              <a:t>енергия</a:t>
            </a:r>
            <a:r>
              <a:rPr lang="ru-RU" dirty="0"/>
              <a:t>. </a:t>
            </a:r>
            <a:r>
              <a:rPr lang="ru-RU" dirty="0" err="1"/>
              <a:t>Това</a:t>
            </a:r>
            <a:r>
              <a:rPr lang="ru-RU" dirty="0"/>
              <a:t> е </a:t>
            </a:r>
            <a:r>
              <a:rPr lang="ru-RU" dirty="0" err="1"/>
              <a:t>причината</a:t>
            </a:r>
            <a:r>
              <a:rPr lang="ru-RU" dirty="0"/>
              <a:t> и за т. нар. </a:t>
            </a:r>
            <a:r>
              <a:rPr lang="ru-RU" dirty="0" err="1">
                <a:solidFill>
                  <a:srgbClr val="0070C0"/>
                </a:solidFill>
              </a:rPr>
              <a:t>еластично</a:t>
            </a:r>
            <a:r>
              <a:rPr lang="ru-RU" dirty="0">
                <a:solidFill>
                  <a:srgbClr val="0070C0"/>
                </a:solidFill>
              </a:rPr>
              <a:t> последействие</a:t>
            </a:r>
            <a:r>
              <a:rPr lang="ru-RU" dirty="0"/>
              <a:t>. </a:t>
            </a:r>
            <a:r>
              <a:rPr lang="ru-RU" dirty="0" err="1"/>
              <a:t>Изразява</a:t>
            </a:r>
            <a:r>
              <a:rPr lang="ru-RU" dirty="0"/>
              <a:t> се </a:t>
            </a:r>
            <a:r>
              <a:rPr lang="ru-RU" dirty="0" err="1"/>
              <a:t>това</a:t>
            </a:r>
            <a:r>
              <a:rPr lang="ru-RU" dirty="0"/>
              <a:t>, че при </a:t>
            </a:r>
            <a:r>
              <a:rPr lang="ru-RU" dirty="0" err="1"/>
              <a:t>прекратяване</a:t>
            </a:r>
            <a:r>
              <a:rPr lang="ru-RU" dirty="0"/>
              <a:t> на </a:t>
            </a:r>
            <a:r>
              <a:rPr lang="ru-RU" dirty="0" err="1"/>
              <a:t>нарастването</a:t>
            </a:r>
            <a:r>
              <a:rPr lang="ru-RU" dirty="0"/>
              <a:t> на </a:t>
            </a:r>
            <a:r>
              <a:rPr lang="ru-RU" dirty="0" err="1"/>
              <a:t>натоварването</a:t>
            </a:r>
            <a:r>
              <a:rPr lang="ru-RU" dirty="0" smtClean="0"/>
              <a:t>, </a:t>
            </a:r>
            <a:r>
              <a:rPr lang="ru-RU" dirty="0" err="1" smtClean="0"/>
              <a:t>еластичният</a:t>
            </a:r>
            <a:r>
              <a:rPr lang="ru-RU" dirty="0" smtClean="0"/>
              <a:t> </a:t>
            </a:r>
            <a:r>
              <a:rPr lang="ru-RU" dirty="0" err="1"/>
              <a:t>елемент</a:t>
            </a:r>
            <a:r>
              <a:rPr lang="ru-RU" dirty="0"/>
              <a:t> известно </a:t>
            </a:r>
            <a:r>
              <a:rPr lang="ru-RU" dirty="0" err="1"/>
              <a:t>време</a:t>
            </a:r>
            <a:r>
              <a:rPr lang="ru-RU" dirty="0"/>
              <a:t> </a:t>
            </a:r>
            <a:r>
              <a:rPr lang="ru-RU" dirty="0" err="1"/>
              <a:t>продължава</a:t>
            </a:r>
            <a:r>
              <a:rPr lang="ru-RU" dirty="0"/>
              <a:t> да се </a:t>
            </a:r>
            <a:r>
              <a:rPr lang="ru-RU" dirty="0" err="1" smtClean="0"/>
              <a:t>деформира</a:t>
            </a:r>
            <a:r>
              <a:rPr lang="ru-RU" dirty="0" smtClean="0"/>
              <a:t>. </a:t>
            </a:r>
            <a:endParaRPr lang="bg-BG" dirty="0"/>
          </a:p>
        </p:txBody>
      </p:sp>
      <p:pic>
        <p:nvPicPr>
          <p:cNvPr id="4" name="Картина 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335696" y="3588966"/>
            <a:ext cx="2606748" cy="2620726"/>
          </a:xfrm>
          <a:prstGeom prst="rect">
            <a:avLst/>
          </a:prstGeom>
          <a:ln>
            <a:noFill/>
          </a:ln>
          <a:effectLst>
            <a:outerShdw blurRad="292100" dist="139700" dir="2700000" algn="tl" rotWithShape="0">
              <a:srgbClr val="333333">
                <a:alpha val="65000"/>
              </a:srgbClr>
            </a:outerShdw>
          </a:effectLst>
        </p:spPr>
      </p:pic>
      <p:pic>
        <p:nvPicPr>
          <p:cNvPr id="5" name="Картина 4"/>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275169" y="3448535"/>
            <a:ext cx="2761735" cy="27471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9385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idx="1"/>
          </p:nvPr>
        </p:nvSpPr>
        <p:spPr>
          <a:xfrm>
            <a:off x="912371" y="546857"/>
            <a:ext cx="7427388" cy="579710"/>
          </a:xfrm>
        </p:spPr>
        <p:txBody>
          <a:bodyPr/>
          <a:lstStyle/>
          <a:p>
            <a:pPr marL="109537" indent="0" algn="ctr">
              <a:buNone/>
            </a:pPr>
            <a:r>
              <a:rPr lang="bg-BG" sz="2400" dirty="0">
                <a:solidFill>
                  <a:srgbClr val="00B0F0"/>
                </a:solidFill>
              </a:rPr>
              <a:t>Плоски пружини</a:t>
            </a: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868744" y="836712"/>
            <a:ext cx="4264309" cy="369332"/>
          </a:xfrm>
          <a:prstGeom prst="rect">
            <a:avLst/>
          </a:prstGeom>
        </p:spPr>
        <p:txBody>
          <a:bodyPr wrap="none">
            <a:spAutoFit/>
          </a:bodyPr>
          <a:lstStyle/>
          <a:p>
            <a:r>
              <a:rPr lang="bg-BG" dirty="0">
                <a:solidFill>
                  <a:srgbClr val="FF0000"/>
                </a:solidFill>
              </a:rPr>
              <a:t>Прави плоски (контактни) пружини</a:t>
            </a:r>
          </a:p>
        </p:txBody>
      </p:sp>
      <p:pic>
        <p:nvPicPr>
          <p:cNvPr id="3" name="Picture 2"/>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13916" y="1176227"/>
            <a:ext cx="3558083" cy="3357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22506" y="1628800"/>
            <a:ext cx="3204474" cy="2150948"/>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899592" y="4581128"/>
            <a:ext cx="7452946" cy="1754326"/>
          </a:xfrm>
          <a:prstGeom prst="rect">
            <a:avLst/>
          </a:prstGeom>
        </p:spPr>
        <p:txBody>
          <a:bodyPr wrap="square">
            <a:spAutoFit/>
          </a:bodyPr>
          <a:lstStyle/>
          <a:p>
            <a:pPr algn="just"/>
            <a:r>
              <a:rPr lang="ru-RU" dirty="0"/>
              <a:t>Обикновената плоска пружина има вид на правоъгълна пластина с правоъгълно напречно сечение. Използва се за реализиране на малки премествания под действие на малки сили в различни електроконтактни устройства, електромагнитни механизми и </a:t>
            </a:r>
            <a:r>
              <a:rPr lang="ru-RU" dirty="0" smtClean="0"/>
              <a:t>релета, </a:t>
            </a:r>
            <a:r>
              <a:rPr lang="ru-RU" dirty="0"/>
              <a:t>превключватели, </a:t>
            </a:r>
            <a:r>
              <a:rPr lang="ru-RU" dirty="0" smtClean="0"/>
              <a:t>фиксатори, вибрографи </a:t>
            </a:r>
            <a:r>
              <a:rPr lang="bg-BG" dirty="0" smtClean="0"/>
              <a:t>и др.</a:t>
            </a:r>
            <a:endParaRPr lang="bg-BG" dirty="0"/>
          </a:p>
        </p:txBody>
      </p:sp>
    </p:spTree>
    <p:extLst>
      <p:ext uri="{BB962C8B-B14F-4D97-AF65-F5344CB8AC3E}">
        <p14:creationId xmlns:p14="http://schemas.microsoft.com/office/powerpoint/2010/main" val="1789694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idx="1"/>
          </p:nvPr>
        </p:nvSpPr>
        <p:spPr>
          <a:xfrm>
            <a:off x="755576" y="548679"/>
            <a:ext cx="7704856" cy="529927"/>
          </a:xfrm>
        </p:spPr>
        <p:txBody>
          <a:bodyPr/>
          <a:lstStyle/>
          <a:p>
            <a:pPr marL="109537" indent="0" algn="ctr">
              <a:buNone/>
            </a:pPr>
            <a:r>
              <a:rPr lang="bg-BG" sz="2400" dirty="0">
                <a:solidFill>
                  <a:srgbClr val="00B0F0"/>
                </a:solidFill>
              </a:rPr>
              <a:t>Плоски пружини</a:t>
            </a: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867227" y="981190"/>
            <a:ext cx="6390456" cy="369332"/>
          </a:xfrm>
          <a:prstGeom prst="rect">
            <a:avLst/>
          </a:prstGeom>
        </p:spPr>
        <p:txBody>
          <a:bodyPr wrap="square">
            <a:spAutoFit/>
          </a:bodyPr>
          <a:lstStyle/>
          <a:p>
            <a:r>
              <a:rPr lang="ru-RU" dirty="0">
                <a:solidFill>
                  <a:srgbClr val="FF0000"/>
                </a:solidFill>
              </a:rPr>
              <a:t>Пресмятане на прави плоски пружини</a:t>
            </a:r>
            <a:endParaRPr lang="bg-BG" dirty="0">
              <a:solidFill>
                <a:srgbClr val="FF0000"/>
              </a:solidFill>
            </a:endParaRPr>
          </a:p>
        </p:txBody>
      </p:sp>
      <p:sp>
        <p:nvSpPr>
          <p:cNvPr id="3" name="Rectangle 2"/>
          <p:cNvSpPr/>
          <p:nvPr/>
        </p:nvSpPr>
        <p:spPr>
          <a:xfrm>
            <a:off x="838988" y="1341164"/>
            <a:ext cx="7466024" cy="646331"/>
          </a:xfrm>
          <a:prstGeom prst="rect">
            <a:avLst/>
          </a:prstGeom>
        </p:spPr>
        <p:txBody>
          <a:bodyPr wrap="square">
            <a:spAutoFit/>
          </a:bodyPr>
          <a:lstStyle/>
          <a:p>
            <a:r>
              <a:rPr lang="ru-RU" dirty="0"/>
              <a:t>Характеристиката па плоските пружини обикновено се приема за </a:t>
            </a:r>
            <a:r>
              <a:rPr lang="ru-RU" dirty="0" smtClean="0"/>
              <a:t>линейна:</a:t>
            </a:r>
            <a:endParaRPr lang="bg-BG" dirty="0"/>
          </a:p>
        </p:txBody>
      </p:sp>
      <mc:AlternateContent xmlns:mc="http://schemas.openxmlformats.org/markup-compatibility/2006" xmlns:a14="http://schemas.microsoft.com/office/drawing/2010/main">
        <mc:Choice Requires="a14">
          <p:sp>
            <p:nvSpPr>
              <p:cNvPr id="4" name="Rectangle 3"/>
              <p:cNvSpPr/>
              <p:nvPr/>
            </p:nvSpPr>
            <p:spPr>
              <a:xfrm>
                <a:off x="988292" y="2069909"/>
                <a:ext cx="1333698" cy="461665"/>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𝑓</m:t>
                      </m:r>
                      <m:r>
                        <a:rPr lang="bg-BG" sz="2400" i="0">
                          <a:latin typeface="Cambria Math"/>
                        </a:rPr>
                        <m:t>=</m:t>
                      </m:r>
                      <m:r>
                        <a:rPr lang="bg-BG" sz="2400" i="1">
                          <a:latin typeface="Cambria Math"/>
                        </a:rPr>
                        <m:t>𝑘</m:t>
                      </m:r>
                      <m:r>
                        <m:rPr>
                          <m:nor/>
                        </m:rPr>
                        <a:rPr lang="bg-BG" sz="2400" i="1">
                          <a:latin typeface="Cambria Math"/>
                        </a:rPr>
                        <m:t>  </m:t>
                      </m:r>
                      <m:r>
                        <a:rPr lang="bg-BG" sz="2400" i="1">
                          <a:latin typeface="Cambria Math"/>
                        </a:rPr>
                        <m:t>𝐹</m:t>
                      </m:r>
                    </m:oMath>
                  </m:oMathPara>
                </a14:m>
                <a:endParaRPr lang="bg-BG" sz="2400" dirty="0"/>
              </a:p>
            </p:txBody>
          </p:sp>
        </mc:Choice>
        <mc:Fallback xmlns="">
          <p:sp>
            <p:nvSpPr>
              <p:cNvPr id="4" name="Rectangle 3"/>
              <p:cNvSpPr>
                <a:spLocks noRot="1" noChangeAspect="1" noMove="1" noResize="1" noEditPoints="1" noAdjustHandles="1" noChangeArrowheads="1" noChangeShapeType="1" noTextEdit="1"/>
              </p:cNvSpPr>
              <p:nvPr/>
            </p:nvSpPr>
            <p:spPr>
              <a:xfrm>
                <a:off x="988292" y="2069909"/>
                <a:ext cx="1333698" cy="461665"/>
              </a:xfrm>
              <a:prstGeom prst="rect">
                <a:avLst/>
              </a:prstGeom>
              <a:blipFill rotWithShape="1">
                <a:blip r:embed="rId2"/>
                <a:stretch>
                  <a:fillRect b="-14667"/>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816379" y="1931411"/>
                <a:ext cx="67191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bg-BG" sz="2400" i="1">
                              <a:latin typeface="Cambria Math"/>
                            </a:rPr>
                          </m:ctrlPr>
                        </m:sSubPr>
                        <m:e>
                          <m:r>
                            <a:rPr lang="bg-BG" sz="2400" i="1">
                              <a:latin typeface="Cambria Math"/>
                            </a:rPr>
                            <m:t>𝑓</m:t>
                          </m:r>
                        </m:e>
                        <m:sub/>
                      </m:sSub>
                    </m:oMath>
                  </m:oMathPara>
                </a14:m>
                <a:endParaRPr lang="bg-BG" sz="2400" dirty="0"/>
              </a:p>
            </p:txBody>
          </p:sp>
        </mc:Choice>
        <mc:Fallback xmlns="">
          <p:sp>
            <p:nvSpPr>
              <p:cNvPr id="5" name="Rectangle 4"/>
              <p:cNvSpPr>
                <a:spLocks noRot="1" noChangeAspect="1" noMove="1" noResize="1" noEditPoints="1" noAdjustHandles="1" noChangeArrowheads="1" noChangeShapeType="1" noTextEdit="1"/>
              </p:cNvSpPr>
              <p:nvPr/>
            </p:nvSpPr>
            <p:spPr>
              <a:xfrm>
                <a:off x="2816379" y="1931411"/>
                <a:ext cx="671915" cy="461665"/>
              </a:xfrm>
              <a:prstGeom prst="rect">
                <a:avLst/>
              </a:prstGeom>
              <a:blipFill rotWithShape="1">
                <a:blip r:embed="rId3"/>
                <a:stretch>
                  <a:fillRect b="-13158"/>
                </a:stretch>
              </a:blipFill>
            </p:spPr>
            <p:txBody>
              <a:bodyPr/>
              <a:lstStyle/>
              <a:p>
                <a:r>
                  <a:rPr lang="bg-BG">
                    <a:noFill/>
                  </a:rPr>
                  <a:t> </a:t>
                </a:r>
              </a:p>
            </p:txBody>
          </p:sp>
        </mc:Fallback>
      </mc:AlternateContent>
      <p:sp>
        <p:nvSpPr>
          <p:cNvPr id="7" name="Rectangle 6"/>
          <p:cNvSpPr/>
          <p:nvPr/>
        </p:nvSpPr>
        <p:spPr>
          <a:xfrm>
            <a:off x="3152336" y="1977577"/>
            <a:ext cx="5164080" cy="646331"/>
          </a:xfrm>
          <a:prstGeom prst="rect">
            <a:avLst/>
          </a:prstGeom>
        </p:spPr>
        <p:txBody>
          <a:bodyPr wrap="square">
            <a:spAutoFit/>
          </a:bodyPr>
          <a:lstStyle/>
          <a:p>
            <a:r>
              <a:rPr lang="ru-RU" dirty="0"/>
              <a:t>е деформация на свободния край на пружината</a:t>
            </a:r>
            <a:endParaRPr lang="bg-BG" dirty="0"/>
          </a:p>
        </p:txBody>
      </p:sp>
      <mc:AlternateContent xmlns:mc="http://schemas.openxmlformats.org/markup-compatibility/2006" xmlns:a14="http://schemas.microsoft.com/office/drawing/2010/main">
        <mc:Choice Requires="a14">
          <p:sp>
            <p:nvSpPr>
              <p:cNvPr id="8" name="Rectangle 7"/>
              <p:cNvSpPr/>
              <p:nvPr/>
            </p:nvSpPr>
            <p:spPr>
              <a:xfrm>
                <a:off x="2816379" y="2569506"/>
                <a:ext cx="48205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𝐹</m:t>
                      </m:r>
                    </m:oMath>
                  </m:oMathPara>
                </a14:m>
                <a:endParaRPr lang="bg-BG" sz="2400" dirty="0"/>
              </a:p>
            </p:txBody>
          </p:sp>
        </mc:Choice>
        <mc:Fallback xmlns="">
          <p:sp>
            <p:nvSpPr>
              <p:cNvPr id="8" name="Rectangle 7"/>
              <p:cNvSpPr>
                <a:spLocks noRot="1" noChangeAspect="1" noMove="1" noResize="1" noEditPoints="1" noAdjustHandles="1" noChangeArrowheads="1" noChangeShapeType="1" noTextEdit="1"/>
              </p:cNvSpPr>
              <p:nvPr/>
            </p:nvSpPr>
            <p:spPr>
              <a:xfrm>
                <a:off x="2816379" y="2569506"/>
                <a:ext cx="482055" cy="461665"/>
              </a:xfrm>
              <a:prstGeom prst="rect">
                <a:avLst/>
              </a:prstGeom>
              <a:blipFill rotWithShape="1">
                <a:blip r:embed="rId4"/>
                <a:stretch>
                  <a:fillRect/>
                </a:stretch>
              </a:blipFill>
            </p:spPr>
            <p:txBody>
              <a:bodyPr/>
              <a:lstStyle/>
              <a:p>
                <a:r>
                  <a:rPr lang="bg-BG">
                    <a:noFill/>
                  </a:rPr>
                  <a:t> </a:t>
                </a:r>
              </a:p>
            </p:txBody>
          </p:sp>
        </mc:Fallback>
      </mc:AlternateContent>
      <p:sp>
        <p:nvSpPr>
          <p:cNvPr id="10" name="Rectangle 9"/>
          <p:cNvSpPr/>
          <p:nvPr/>
        </p:nvSpPr>
        <p:spPr>
          <a:xfrm>
            <a:off x="3182990" y="2623908"/>
            <a:ext cx="2863284" cy="369332"/>
          </a:xfrm>
          <a:prstGeom prst="rect">
            <a:avLst/>
          </a:prstGeom>
        </p:spPr>
        <p:txBody>
          <a:bodyPr wrap="none">
            <a:spAutoFit/>
          </a:bodyPr>
          <a:lstStyle/>
          <a:p>
            <a:r>
              <a:rPr lang="bg-BG" dirty="0"/>
              <a:t>е нейното натоварване</a:t>
            </a:r>
          </a:p>
        </p:txBody>
      </p:sp>
      <mc:AlternateContent xmlns:mc="http://schemas.openxmlformats.org/markup-compatibility/2006" xmlns:a14="http://schemas.microsoft.com/office/drawing/2010/main">
        <mc:Choice Requires="a14">
          <p:sp>
            <p:nvSpPr>
              <p:cNvPr id="11" name="Rectangle 10"/>
              <p:cNvSpPr/>
              <p:nvPr/>
            </p:nvSpPr>
            <p:spPr>
              <a:xfrm>
                <a:off x="988292" y="3323270"/>
                <a:ext cx="2448042" cy="833433"/>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𝑘</m:t>
                      </m:r>
                      <m:r>
                        <a:rPr lang="bg-BG" sz="2400" i="0">
                          <a:latin typeface="Cambria Math"/>
                        </a:rPr>
                        <m:t>=</m:t>
                      </m:r>
                      <m:f>
                        <m:fPr>
                          <m:ctrlPr>
                            <a:rPr lang="bg-BG" sz="2400" i="1">
                              <a:latin typeface="Cambria Math"/>
                            </a:rPr>
                          </m:ctrlPr>
                        </m:fPr>
                        <m:num>
                          <m:sSup>
                            <m:sSupPr>
                              <m:ctrlPr>
                                <a:rPr lang="bg-BG" sz="2400" i="1">
                                  <a:latin typeface="Cambria Math"/>
                                </a:rPr>
                              </m:ctrlPr>
                            </m:sSupPr>
                            <m:e>
                              <m:r>
                                <a:rPr lang="bg-BG" sz="2400" i="1">
                                  <a:latin typeface="Cambria Math"/>
                                </a:rPr>
                                <m:t>𝑙</m:t>
                              </m:r>
                            </m:e>
                            <m:sup>
                              <m:r>
                                <a:rPr lang="bg-BG" sz="2400" i="0">
                                  <a:latin typeface="Cambria Math"/>
                                </a:rPr>
                                <m:t>3</m:t>
                              </m:r>
                            </m:sup>
                          </m:sSup>
                        </m:num>
                        <m:den>
                          <m:r>
                            <a:rPr lang="bg-BG" sz="2400" i="0">
                              <a:latin typeface="Cambria Math"/>
                            </a:rPr>
                            <m:t>3</m:t>
                          </m:r>
                          <m:r>
                            <a:rPr lang="bg-BG" sz="2400" i="1">
                              <a:latin typeface="Cambria Math"/>
                            </a:rPr>
                            <m:t>𝐸𝐼</m:t>
                          </m:r>
                        </m:den>
                      </m:f>
                      <m:r>
                        <a:rPr lang="bg-BG" sz="2400" i="0">
                          <a:latin typeface="Cambria Math"/>
                        </a:rPr>
                        <m:t>=</m:t>
                      </m:r>
                      <m:f>
                        <m:fPr>
                          <m:ctrlPr>
                            <a:rPr lang="bg-BG" sz="2400" i="1">
                              <a:latin typeface="Cambria Math"/>
                            </a:rPr>
                          </m:ctrlPr>
                        </m:fPr>
                        <m:num>
                          <m:r>
                            <a:rPr lang="bg-BG" sz="2400" i="0">
                              <a:latin typeface="Cambria Math"/>
                            </a:rPr>
                            <m:t>4</m:t>
                          </m:r>
                          <m:sSup>
                            <m:sSupPr>
                              <m:ctrlPr>
                                <a:rPr lang="bg-BG" sz="2400" i="1">
                                  <a:latin typeface="Cambria Math"/>
                                </a:rPr>
                              </m:ctrlPr>
                            </m:sSupPr>
                            <m:e>
                              <m:r>
                                <a:rPr lang="bg-BG" sz="2400" i="1">
                                  <a:latin typeface="Cambria Math"/>
                                </a:rPr>
                                <m:t>𝑙</m:t>
                              </m:r>
                            </m:e>
                            <m:sup>
                              <m:r>
                                <a:rPr lang="bg-BG" sz="2400" i="0">
                                  <a:latin typeface="Cambria Math"/>
                                </a:rPr>
                                <m:t>3</m:t>
                              </m:r>
                            </m:sup>
                          </m:sSup>
                        </m:num>
                        <m:den>
                          <m:r>
                            <a:rPr lang="bg-BG" sz="2400" i="1">
                              <a:latin typeface="Cambria Math"/>
                            </a:rPr>
                            <m:t>𝑏</m:t>
                          </m:r>
                          <m:sSup>
                            <m:sSupPr>
                              <m:ctrlPr>
                                <a:rPr lang="bg-BG" sz="2400" i="1">
                                  <a:latin typeface="Cambria Math"/>
                                </a:rPr>
                              </m:ctrlPr>
                            </m:sSupPr>
                            <m:e>
                              <m:r>
                                <a:rPr lang="bg-BG" sz="2400" i="1">
                                  <a:latin typeface="Cambria Math"/>
                                </a:rPr>
                                <m:t>h</m:t>
                              </m:r>
                            </m:e>
                            <m:sup>
                              <m:r>
                                <a:rPr lang="bg-BG" sz="2400" i="0">
                                  <a:latin typeface="Cambria Math"/>
                                </a:rPr>
                                <m:t>3</m:t>
                              </m:r>
                            </m:sup>
                          </m:sSup>
                          <m:r>
                            <a:rPr lang="bg-BG" sz="2400" i="1">
                              <a:latin typeface="Cambria Math"/>
                            </a:rPr>
                            <m:t>𝐸</m:t>
                          </m:r>
                        </m:den>
                      </m:f>
                    </m:oMath>
                  </m:oMathPara>
                </a14:m>
                <a:endParaRPr lang="bg-BG" sz="2400" dirty="0"/>
              </a:p>
            </p:txBody>
          </p:sp>
        </mc:Choice>
        <mc:Fallback xmlns="">
          <p:sp>
            <p:nvSpPr>
              <p:cNvPr id="11" name="Rectangle 10"/>
              <p:cNvSpPr>
                <a:spLocks noRot="1" noChangeAspect="1" noMove="1" noResize="1" noEditPoints="1" noAdjustHandles="1" noChangeArrowheads="1" noChangeShapeType="1" noTextEdit="1"/>
              </p:cNvSpPr>
              <p:nvPr/>
            </p:nvSpPr>
            <p:spPr>
              <a:xfrm>
                <a:off x="988292" y="3323270"/>
                <a:ext cx="2448042" cy="833433"/>
              </a:xfrm>
              <a:prstGeom prst="rect">
                <a:avLst/>
              </a:prstGeom>
              <a:blipFill rotWithShape="1">
                <a:blip r:embed="rId5"/>
                <a:stretch>
                  <a:fillRect/>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734780" y="3142364"/>
                <a:ext cx="1302216" cy="8310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𝐼</m:t>
                      </m:r>
                      <m:r>
                        <a:rPr lang="bg-BG" sz="2400" i="0">
                          <a:latin typeface="Cambria Math"/>
                        </a:rPr>
                        <m:t>=</m:t>
                      </m:r>
                      <m:f>
                        <m:fPr>
                          <m:ctrlPr>
                            <a:rPr lang="bg-BG" sz="2400" i="1">
                              <a:latin typeface="Cambria Math"/>
                            </a:rPr>
                          </m:ctrlPr>
                        </m:fPr>
                        <m:num>
                          <m:r>
                            <a:rPr lang="bg-BG" sz="2400" i="1">
                              <a:latin typeface="Cambria Math"/>
                            </a:rPr>
                            <m:t>𝑏</m:t>
                          </m:r>
                          <m:sSup>
                            <m:sSupPr>
                              <m:ctrlPr>
                                <a:rPr lang="bg-BG" sz="2400" i="1">
                                  <a:latin typeface="Cambria Math"/>
                                </a:rPr>
                              </m:ctrlPr>
                            </m:sSupPr>
                            <m:e>
                              <m:r>
                                <a:rPr lang="bg-BG" sz="2400" i="1">
                                  <a:latin typeface="Cambria Math"/>
                                </a:rPr>
                                <m:t>h</m:t>
                              </m:r>
                            </m:e>
                            <m:sup>
                              <m:r>
                                <a:rPr lang="bg-BG" sz="2400" i="0">
                                  <a:latin typeface="Cambria Math"/>
                                </a:rPr>
                                <m:t>3</m:t>
                              </m:r>
                            </m:sup>
                          </m:sSup>
                        </m:num>
                        <m:den>
                          <m:r>
                            <a:rPr lang="bg-BG" sz="2400" i="0">
                              <a:latin typeface="Cambria Math"/>
                            </a:rPr>
                            <m:t>12</m:t>
                          </m:r>
                        </m:den>
                      </m:f>
                    </m:oMath>
                  </m:oMathPara>
                </a14:m>
                <a:endParaRPr lang="bg-BG" sz="2400" dirty="0"/>
              </a:p>
            </p:txBody>
          </p:sp>
        </mc:Choice>
        <mc:Fallback xmlns="">
          <p:sp>
            <p:nvSpPr>
              <p:cNvPr id="12" name="Rectangle 11"/>
              <p:cNvSpPr>
                <a:spLocks noRot="1" noChangeAspect="1" noMove="1" noResize="1" noEditPoints="1" noAdjustHandles="1" noChangeArrowheads="1" noChangeShapeType="1" noTextEdit="1"/>
              </p:cNvSpPr>
              <p:nvPr/>
            </p:nvSpPr>
            <p:spPr>
              <a:xfrm>
                <a:off x="3734780" y="3142364"/>
                <a:ext cx="1302216" cy="831061"/>
              </a:xfrm>
              <a:prstGeom prst="rect">
                <a:avLst/>
              </a:prstGeom>
              <a:blipFill rotWithShape="1">
                <a:blip r:embed="rId6"/>
                <a:stretch>
                  <a:fillRect/>
                </a:stretch>
              </a:blipFill>
            </p:spPr>
            <p:txBody>
              <a:bodyPr/>
              <a:lstStyle/>
              <a:p>
                <a:r>
                  <a:rPr lang="bg-BG">
                    <a:noFill/>
                  </a:rPr>
                  <a:t> </a:t>
                </a:r>
              </a:p>
            </p:txBody>
          </p:sp>
        </mc:Fallback>
      </mc:AlternateContent>
      <p:sp>
        <p:nvSpPr>
          <p:cNvPr id="14" name="Rectangle 13"/>
          <p:cNvSpPr/>
          <p:nvPr/>
        </p:nvSpPr>
        <p:spPr>
          <a:xfrm>
            <a:off x="5009447" y="3323270"/>
            <a:ext cx="3450985" cy="646331"/>
          </a:xfrm>
          <a:prstGeom prst="rect">
            <a:avLst/>
          </a:prstGeom>
        </p:spPr>
        <p:txBody>
          <a:bodyPr wrap="square">
            <a:spAutoFit/>
          </a:bodyPr>
          <a:lstStyle/>
          <a:p>
            <a:r>
              <a:rPr lang="ru-RU" dirty="0"/>
              <a:t>е</a:t>
            </a:r>
            <a:r>
              <a:rPr lang="ru-RU" dirty="0" smtClean="0"/>
              <a:t> осов </a:t>
            </a:r>
            <a:r>
              <a:rPr lang="ru-RU" dirty="0"/>
              <a:t>инерционен момент на сечението</a:t>
            </a:r>
            <a:endParaRPr lang="bg-BG" dirty="0"/>
          </a:p>
        </p:txBody>
      </p:sp>
      <p:sp>
        <p:nvSpPr>
          <p:cNvPr id="16" name="Rectangle 15"/>
          <p:cNvSpPr/>
          <p:nvPr/>
        </p:nvSpPr>
        <p:spPr>
          <a:xfrm>
            <a:off x="5036996" y="4091716"/>
            <a:ext cx="2778325" cy="369332"/>
          </a:xfrm>
          <a:prstGeom prst="rect">
            <a:avLst/>
          </a:prstGeom>
        </p:spPr>
        <p:txBody>
          <a:bodyPr wrap="none">
            <a:spAutoFit/>
          </a:bodyPr>
          <a:lstStyle/>
          <a:p>
            <a:r>
              <a:rPr lang="bg-BG" dirty="0"/>
              <a:t>е еластична константа</a:t>
            </a:r>
          </a:p>
        </p:txBody>
      </p:sp>
      <mc:AlternateContent xmlns:mc="http://schemas.openxmlformats.org/markup-compatibility/2006" xmlns:a14="http://schemas.microsoft.com/office/drawing/2010/main">
        <mc:Choice Requires="a14">
          <p:sp>
            <p:nvSpPr>
              <p:cNvPr id="18" name="Rectangle 17"/>
              <p:cNvSpPr/>
              <p:nvPr/>
            </p:nvSpPr>
            <p:spPr>
              <a:xfrm>
                <a:off x="4572000" y="4045549"/>
                <a:ext cx="46140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𝑘</m:t>
                      </m:r>
                    </m:oMath>
                  </m:oMathPara>
                </a14:m>
                <a:endParaRPr lang="bg-BG" sz="2400" dirty="0"/>
              </a:p>
            </p:txBody>
          </p:sp>
        </mc:Choice>
        <mc:Fallback xmlns="">
          <p:sp>
            <p:nvSpPr>
              <p:cNvPr id="18" name="Rectangle 17"/>
              <p:cNvSpPr>
                <a:spLocks noRot="1" noChangeAspect="1" noMove="1" noResize="1" noEditPoints="1" noAdjustHandles="1" noChangeArrowheads="1" noChangeShapeType="1" noTextEdit="1"/>
              </p:cNvSpPr>
              <p:nvPr/>
            </p:nvSpPr>
            <p:spPr>
              <a:xfrm>
                <a:off x="4572000" y="4045549"/>
                <a:ext cx="461408" cy="461665"/>
              </a:xfrm>
              <a:prstGeom prst="rect">
                <a:avLst/>
              </a:prstGeom>
              <a:blipFill rotWithShape="1">
                <a:blip r:embed="rId7"/>
                <a:stretch>
                  <a:fillRect/>
                </a:stretch>
              </a:blipFill>
            </p:spPr>
            <p:txBody>
              <a:bodyPr/>
              <a:lstStyle/>
              <a:p>
                <a:r>
                  <a:rPr lang="bg-BG">
                    <a:noFill/>
                  </a:rPr>
                  <a:t> </a:t>
                </a:r>
              </a:p>
            </p:txBody>
          </p:sp>
        </mc:Fallback>
      </mc:AlternateContent>
      <p:sp>
        <p:nvSpPr>
          <p:cNvPr id="20" name="Rectangle 19"/>
          <p:cNvSpPr/>
          <p:nvPr/>
        </p:nvSpPr>
        <p:spPr>
          <a:xfrm>
            <a:off x="850392" y="4725144"/>
            <a:ext cx="7466024" cy="923330"/>
          </a:xfrm>
          <a:prstGeom prst="rect">
            <a:avLst/>
          </a:prstGeom>
        </p:spPr>
        <p:txBody>
          <a:bodyPr wrap="square">
            <a:spAutoFit/>
          </a:bodyPr>
          <a:lstStyle/>
          <a:p>
            <a:r>
              <a:rPr lang="ru-RU" dirty="0"/>
              <a:t>При предварително натягане на </a:t>
            </a:r>
            <a:r>
              <a:rPr lang="ru-RU" dirty="0" smtClean="0"/>
              <a:t>пружината </a:t>
            </a:r>
            <a:r>
              <a:rPr lang="bg-BG" dirty="0"/>
              <a:t>пълната й </a:t>
            </a:r>
            <a:r>
              <a:rPr lang="bg-BG" dirty="0" smtClean="0"/>
              <a:t>деформация е</a:t>
            </a:r>
            <a:endParaRPr lang="bg-BG" dirty="0"/>
          </a:p>
          <a:p>
            <a:r>
              <a:rPr lang="ru-RU" dirty="0" smtClean="0"/>
              <a:t> </a:t>
            </a:r>
            <a:endParaRPr lang="bg-BG" dirty="0"/>
          </a:p>
        </p:txBody>
      </p:sp>
      <mc:AlternateContent xmlns:mc="http://schemas.openxmlformats.org/markup-compatibility/2006" xmlns:a14="http://schemas.microsoft.com/office/drawing/2010/main">
        <mc:Choice Requires="a14">
          <p:sp>
            <p:nvSpPr>
              <p:cNvPr id="22" name="Rectangle 21"/>
              <p:cNvSpPr/>
              <p:nvPr/>
            </p:nvSpPr>
            <p:spPr>
              <a:xfrm>
                <a:off x="3152336" y="5220504"/>
                <a:ext cx="2790187" cy="855940"/>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𝑓</m:t>
                      </m:r>
                      <m:r>
                        <a:rPr lang="bg-BG" sz="2400" i="0">
                          <a:latin typeface="Cambria Math"/>
                        </a:rPr>
                        <m:t>=</m:t>
                      </m:r>
                      <m:sSub>
                        <m:sSubPr>
                          <m:ctrlPr>
                            <a:rPr lang="bg-BG" sz="2400" i="1">
                              <a:latin typeface="Cambria Math"/>
                            </a:rPr>
                          </m:ctrlPr>
                        </m:sSubPr>
                        <m:e>
                          <m:r>
                            <a:rPr lang="bg-BG" sz="2400" i="1">
                              <a:latin typeface="Cambria Math"/>
                            </a:rPr>
                            <m:t>𝑓</m:t>
                          </m:r>
                        </m:e>
                        <m:sub>
                          <m:r>
                            <a:rPr lang="bg-BG" sz="2400" i="0">
                              <a:latin typeface="Cambria Math"/>
                            </a:rPr>
                            <m:t>0</m:t>
                          </m:r>
                        </m:sub>
                      </m:sSub>
                      <m:r>
                        <a:rPr lang="bg-BG" sz="2400" i="0">
                          <a:latin typeface="Cambria Math"/>
                        </a:rPr>
                        <m:t>+</m:t>
                      </m:r>
                      <m:sSub>
                        <m:sSubPr>
                          <m:ctrlPr>
                            <a:rPr lang="bg-BG" sz="2400" i="1">
                              <a:latin typeface="Cambria Math"/>
                            </a:rPr>
                          </m:ctrlPr>
                        </m:sSubPr>
                        <m:e>
                          <m:r>
                            <a:rPr lang="bg-BG" sz="2400" i="1">
                              <a:latin typeface="Cambria Math"/>
                            </a:rPr>
                            <m:t>𝑓</m:t>
                          </m:r>
                        </m:e>
                        <m:sub>
                          <m:r>
                            <a:rPr lang="bg-BG" sz="2400" i="1">
                              <a:latin typeface="Cambria Math"/>
                            </a:rPr>
                            <m:t>𝑃</m:t>
                          </m:r>
                        </m:sub>
                      </m:sSub>
                      <m:r>
                        <a:rPr lang="bg-BG" sz="2400" i="0">
                          <a:latin typeface="Cambria Math"/>
                        </a:rPr>
                        <m:t>=</m:t>
                      </m:r>
                      <m:sSub>
                        <m:sSubPr>
                          <m:ctrlPr>
                            <a:rPr lang="bg-BG" sz="2400" i="1">
                              <a:latin typeface="Cambria Math"/>
                            </a:rPr>
                          </m:ctrlPr>
                        </m:sSubPr>
                        <m:e>
                          <m:r>
                            <a:rPr lang="bg-BG" sz="2400" i="1">
                              <a:latin typeface="Cambria Math"/>
                            </a:rPr>
                            <m:t>𝑓</m:t>
                          </m:r>
                        </m:e>
                        <m:sub>
                          <m:r>
                            <a:rPr lang="bg-BG" sz="2400" i="0">
                              <a:latin typeface="Cambria Math"/>
                            </a:rPr>
                            <m:t>0</m:t>
                          </m:r>
                        </m:sub>
                      </m:sSub>
                      <m:f>
                        <m:fPr>
                          <m:ctrlPr>
                            <a:rPr lang="bg-BG" sz="2400" i="1">
                              <a:latin typeface="Cambria Math"/>
                            </a:rPr>
                          </m:ctrlPr>
                        </m:fPr>
                        <m:num>
                          <m:sSub>
                            <m:sSubPr>
                              <m:ctrlPr>
                                <a:rPr lang="bg-BG" sz="2400" i="1">
                                  <a:latin typeface="Cambria Math"/>
                                </a:rPr>
                              </m:ctrlPr>
                            </m:sSubPr>
                            <m:e>
                              <m:r>
                                <a:rPr lang="bg-BG" sz="2400" i="1">
                                  <a:latin typeface="Cambria Math"/>
                                </a:rPr>
                                <m:t>𝐹</m:t>
                              </m:r>
                            </m:e>
                            <m:sub>
                              <m:r>
                                <a:rPr lang="bg-BG" sz="2400" i="1">
                                  <a:latin typeface="Cambria Math"/>
                                </a:rPr>
                                <m:t>𝑝</m:t>
                              </m:r>
                            </m:sub>
                          </m:sSub>
                        </m:num>
                        <m:den>
                          <m:sSub>
                            <m:sSubPr>
                              <m:ctrlPr>
                                <a:rPr lang="bg-BG" sz="2400" i="1">
                                  <a:latin typeface="Cambria Math"/>
                                </a:rPr>
                              </m:ctrlPr>
                            </m:sSubPr>
                            <m:e>
                              <m:r>
                                <a:rPr lang="bg-BG" sz="2400" i="1">
                                  <a:latin typeface="Cambria Math"/>
                                </a:rPr>
                                <m:t>𝐹</m:t>
                              </m:r>
                            </m:e>
                            <m:sub>
                              <m:r>
                                <a:rPr lang="bg-BG" sz="2400" i="0">
                                  <a:latin typeface="Cambria Math"/>
                                </a:rPr>
                                <m:t>0</m:t>
                              </m:r>
                            </m:sub>
                          </m:sSub>
                        </m:den>
                      </m:f>
                    </m:oMath>
                  </m:oMathPara>
                </a14:m>
                <a:endParaRPr lang="bg-BG" sz="2400" dirty="0"/>
              </a:p>
            </p:txBody>
          </p:sp>
        </mc:Choice>
        <mc:Fallback xmlns="">
          <p:sp>
            <p:nvSpPr>
              <p:cNvPr id="22" name="Rectangle 21"/>
              <p:cNvSpPr>
                <a:spLocks noRot="1" noChangeAspect="1" noMove="1" noResize="1" noEditPoints="1" noAdjustHandles="1" noChangeArrowheads="1" noChangeShapeType="1" noTextEdit="1"/>
              </p:cNvSpPr>
              <p:nvPr/>
            </p:nvSpPr>
            <p:spPr>
              <a:xfrm>
                <a:off x="3152336" y="5220504"/>
                <a:ext cx="2790187" cy="855940"/>
              </a:xfrm>
              <a:prstGeom prst="rect">
                <a:avLst/>
              </a:prstGeom>
              <a:blipFill rotWithShape="1">
                <a:blip r:embed="rId8"/>
                <a:stretch>
                  <a:fillRect/>
                </a:stretch>
              </a:blipFill>
            </p:spPr>
            <p:txBody>
              <a:bodyPr/>
              <a:lstStyle/>
              <a:p>
                <a:r>
                  <a:rPr lang="bg-BG">
                    <a:noFill/>
                  </a:rPr>
                  <a:t> </a:t>
                </a:r>
              </a:p>
            </p:txBody>
          </p:sp>
        </mc:Fallback>
      </mc:AlternateContent>
    </p:spTree>
    <p:extLst>
      <p:ext uri="{BB962C8B-B14F-4D97-AF65-F5344CB8AC3E}">
        <p14:creationId xmlns:p14="http://schemas.microsoft.com/office/powerpoint/2010/main" val="3830003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1000"/>
                                        <p:tgtEl>
                                          <p:spTgt spid="18"/>
                                        </p:tgtEl>
                                      </p:cBhvr>
                                    </p:animEffect>
                                    <p:anim calcmode="lin" valueType="num">
                                      <p:cBhvr>
                                        <p:cTn id="65" dur="1000" fill="hold"/>
                                        <p:tgtEl>
                                          <p:spTgt spid="18"/>
                                        </p:tgtEl>
                                        <p:attrNameLst>
                                          <p:attrName>ppt_x</p:attrName>
                                        </p:attrNameLst>
                                      </p:cBhvr>
                                      <p:tavLst>
                                        <p:tav tm="0">
                                          <p:val>
                                            <p:strVal val="#ppt_x"/>
                                          </p:val>
                                        </p:tav>
                                        <p:tav tm="100000">
                                          <p:val>
                                            <p:strVal val="#ppt_x"/>
                                          </p:val>
                                        </p:tav>
                                      </p:tavLst>
                                    </p:anim>
                                    <p:anim calcmode="lin" valueType="num">
                                      <p:cBhvr>
                                        <p:cTn id="66" dur="1000" fill="hold"/>
                                        <p:tgtEl>
                                          <p:spTgt spid="1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fill="hold"/>
                                        <p:tgtEl>
                                          <p:spTgt spid="22"/>
                                        </p:tgtEl>
                                        <p:attrNameLst>
                                          <p:attrName>ppt_x</p:attrName>
                                        </p:attrNameLst>
                                      </p:cBhvr>
                                      <p:tavLst>
                                        <p:tav tm="0">
                                          <p:val>
                                            <p:strVal val="#ppt_x"/>
                                          </p:val>
                                        </p:tav>
                                        <p:tav tm="100000">
                                          <p:val>
                                            <p:strVal val="#ppt_x"/>
                                          </p:val>
                                        </p:tav>
                                      </p:tavLst>
                                    </p:anim>
                                    <p:anim calcmode="lin" valueType="num">
                                      <p:cBhvr additive="base">
                                        <p:cTn id="8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7" grpId="0"/>
      <p:bldP spid="8" grpId="0"/>
      <p:bldP spid="10" grpId="0"/>
      <p:bldP spid="11" grpId="0" animBg="1"/>
      <p:bldP spid="12" grpId="0"/>
      <p:bldP spid="14" grpId="0"/>
      <p:bldP spid="16" grpId="0"/>
      <p:bldP spid="18" grpId="0"/>
      <p:bldP spid="20"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idx="1"/>
          </p:nvPr>
        </p:nvSpPr>
        <p:spPr>
          <a:xfrm>
            <a:off x="899592" y="510145"/>
            <a:ext cx="7344816" cy="550299"/>
          </a:xfrm>
        </p:spPr>
        <p:txBody>
          <a:bodyPr/>
          <a:lstStyle/>
          <a:p>
            <a:pPr marL="109537" indent="0" algn="ctr">
              <a:buNone/>
            </a:pPr>
            <a:r>
              <a:rPr lang="bg-BG" sz="2400" dirty="0">
                <a:solidFill>
                  <a:srgbClr val="00B0F0"/>
                </a:solidFill>
              </a:rPr>
              <a:t>Плоски пружини</a:t>
            </a: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01401" y="1196752"/>
            <a:ext cx="7541198" cy="2376263"/>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3" name="Rectangle 2"/>
              <p:cNvSpPr/>
              <p:nvPr/>
            </p:nvSpPr>
            <p:spPr>
              <a:xfrm>
                <a:off x="1043608" y="3953914"/>
                <a:ext cx="3819635" cy="793551"/>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bg-BG" sz="2400" i="1">
                              <a:solidFill>
                                <a:prstClr val="black"/>
                              </a:solidFill>
                              <a:latin typeface="Cambria Math"/>
                            </a:rPr>
                          </m:ctrlPr>
                        </m:sSubPr>
                        <m:e>
                          <m:r>
                            <a:rPr lang="bg-BG" sz="2400" i="1">
                              <a:solidFill>
                                <a:prstClr val="black"/>
                              </a:solidFill>
                              <a:latin typeface="Cambria Math"/>
                            </a:rPr>
                            <m:t>𝜎</m:t>
                          </m:r>
                        </m:e>
                        <m:sub>
                          <m:r>
                            <m:rPr>
                              <m:sty m:val="p"/>
                            </m:rPr>
                            <a:rPr lang="bg-BG" sz="2400">
                              <a:solidFill>
                                <a:prstClr val="black"/>
                              </a:solidFill>
                              <a:latin typeface="Cambria Math"/>
                            </a:rPr>
                            <m:t>max</m:t>
                          </m:r>
                        </m:sub>
                      </m:sSub>
                      <m:r>
                        <a:rPr lang="bg-BG" sz="2400">
                          <a:solidFill>
                            <a:prstClr val="black"/>
                          </a:solidFill>
                          <a:latin typeface="Cambria Math"/>
                        </a:rPr>
                        <m:t>=</m:t>
                      </m:r>
                      <m:f>
                        <m:fPr>
                          <m:ctrlPr>
                            <a:rPr lang="bg-BG" sz="2400" i="1">
                              <a:solidFill>
                                <a:prstClr val="black"/>
                              </a:solidFill>
                              <a:latin typeface="Cambria Math"/>
                            </a:rPr>
                          </m:ctrlPr>
                        </m:fPr>
                        <m:num>
                          <m:sSub>
                            <m:sSubPr>
                              <m:ctrlPr>
                                <a:rPr lang="bg-BG" sz="2400" i="1">
                                  <a:solidFill>
                                    <a:prstClr val="black"/>
                                  </a:solidFill>
                                  <a:latin typeface="Cambria Math"/>
                                </a:rPr>
                              </m:ctrlPr>
                            </m:sSubPr>
                            <m:e>
                              <m:r>
                                <a:rPr lang="bg-BG" sz="2400" i="1">
                                  <a:solidFill>
                                    <a:prstClr val="black"/>
                                  </a:solidFill>
                                  <a:latin typeface="Cambria Math"/>
                                </a:rPr>
                                <m:t>𝑀</m:t>
                              </m:r>
                            </m:e>
                            <m:sub>
                              <m:r>
                                <m:rPr>
                                  <m:sty m:val="p"/>
                                </m:rPr>
                                <a:rPr lang="bg-BG" sz="2400">
                                  <a:solidFill>
                                    <a:prstClr val="black"/>
                                  </a:solidFill>
                                  <a:latin typeface="Cambria Math"/>
                                </a:rPr>
                                <m:t>max</m:t>
                              </m:r>
                            </m:sub>
                          </m:sSub>
                        </m:num>
                        <m:den>
                          <m:r>
                            <a:rPr lang="bg-BG" sz="2400" i="1">
                              <a:solidFill>
                                <a:prstClr val="black"/>
                              </a:solidFill>
                              <a:latin typeface="Cambria Math"/>
                            </a:rPr>
                            <m:t>𝑊</m:t>
                          </m:r>
                        </m:den>
                      </m:f>
                      <m:r>
                        <a:rPr lang="bg-BG" sz="2400">
                          <a:solidFill>
                            <a:prstClr val="black"/>
                          </a:solidFill>
                          <a:latin typeface="Cambria Math"/>
                        </a:rPr>
                        <m:t>=</m:t>
                      </m:r>
                      <m:f>
                        <m:fPr>
                          <m:ctrlPr>
                            <a:rPr lang="bg-BG" sz="2400" i="1">
                              <a:solidFill>
                                <a:prstClr val="black"/>
                              </a:solidFill>
                              <a:latin typeface="Cambria Math"/>
                            </a:rPr>
                          </m:ctrlPr>
                        </m:fPr>
                        <m:num>
                          <m:r>
                            <a:rPr lang="bg-BG" sz="2400">
                              <a:solidFill>
                                <a:prstClr val="black"/>
                              </a:solidFill>
                              <a:latin typeface="Cambria Math"/>
                            </a:rPr>
                            <m:t>6</m:t>
                          </m:r>
                          <m:r>
                            <a:rPr lang="bg-BG" sz="2400" i="1">
                              <a:solidFill>
                                <a:prstClr val="black"/>
                              </a:solidFill>
                              <a:latin typeface="Cambria Math"/>
                            </a:rPr>
                            <m:t>𝐹𝑙</m:t>
                          </m:r>
                        </m:num>
                        <m:den>
                          <m:r>
                            <a:rPr lang="bg-BG" sz="2400" i="1">
                              <a:solidFill>
                                <a:prstClr val="black"/>
                              </a:solidFill>
                              <a:latin typeface="Cambria Math"/>
                            </a:rPr>
                            <m:t>𝑏</m:t>
                          </m:r>
                          <m:sSup>
                            <m:sSupPr>
                              <m:ctrlPr>
                                <a:rPr lang="bg-BG" sz="2400" i="1">
                                  <a:solidFill>
                                    <a:prstClr val="black"/>
                                  </a:solidFill>
                                  <a:latin typeface="Cambria Math"/>
                                </a:rPr>
                              </m:ctrlPr>
                            </m:sSupPr>
                            <m:e>
                              <m:r>
                                <a:rPr lang="bg-BG" sz="2400" i="1">
                                  <a:solidFill>
                                    <a:prstClr val="black"/>
                                  </a:solidFill>
                                  <a:latin typeface="Cambria Math"/>
                                </a:rPr>
                                <m:t>h</m:t>
                              </m:r>
                            </m:e>
                            <m:sup>
                              <m:r>
                                <a:rPr lang="bg-BG" sz="2400">
                                  <a:solidFill>
                                    <a:prstClr val="black"/>
                                  </a:solidFill>
                                  <a:latin typeface="Cambria Math"/>
                                </a:rPr>
                                <m:t>2</m:t>
                              </m:r>
                            </m:sup>
                          </m:sSup>
                        </m:den>
                      </m:f>
                      <m:r>
                        <a:rPr lang="bg-BG" sz="2400">
                          <a:solidFill>
                            <a:prstClr val="black"/>
                          </a:solidFill>
                          <a:latin typeface="Cambria Math"/>
                        </a:rPr>
                        <m:t>≤</m:t>
                      </m:r>
                      <m:r>
                        <m:rPr>
                          <m:nor/>
                        </m:rPr>
                        <a:rPr lang="bg-BG" sz="2400" i="1">
                          <a:solidFill>
                            <a:prstClr val="black"/>
                          </a:solidFill>
                          <a:latin typeface="Cambria Math"/>
                        </a:rPr>
                        <m:t>  </m:t>
                      </m:r>
                      <m:r>
                        <a:rPr lang="bg-BG" sz="2400">
                          <a:solidFill>
                            <a:prstClr val="black"/>
                          </a:solidFill>
                          <a:latin typeface="Cambria Math"/>
                        </a:rPr>
                        <m:t>[</m:t>
                      </m:r>
                      <m:r>
                        <a:rPr lang="bg-BG" sz="2400" i="1">
                          <a:solidFill>
                            <a:prstClr val="black"/>
                          </a:solidFill>
                          <a:latin typeface="Cambria Math"/>
                        </a:rPr>
                        <m:t>𝜎</m:t>
                      </m:r>
                      <m:r>
                        <a:rPr lang="en-US" sz="2400" i="1">
                          <a:solidFill>
                            <a:prstClr val="black"/>
                          </a:solidFill>
                          <a:latin typeface="Cambria Math"/>
                        </a:rPr>
                        <m:t>]</m:t>
                      </m:r>
                    </m:oMath>
                  </m:oMathPara>
                </a14:m>
                <a:endParaRPr lang="bg-BG" sz="2400" dirty="0"/>
              </a:p>
            </p:txBody>
          </p:sp>
        </mc:Choice>
        <mc:Fallback xmlns="">
          <p:sp>
            <p:nvSpPr>
              <p:cNvPr id="3" name="Rectangle 2"/>
              <p:cNvSpPr>
                <a:spLocks noRot="1" noChangeAspect="1" noMove="1" noResize="1" noEditPoints="1" noAdjustHandles="1" noChangeArrowheads="1" noChangeShapeType="1" noTextEdit="1"/>
              </p:cNvSpPr>
              <p:nvPr/>
            </p:nvSpPr>
            <p:spPr>
              <a:xfrm>
                <a:off x="1043608" y="3953914"/>
                <a:ext cx="3819635" cy="793551"/>
              </a:xfrm>
              <a:prstGeom prst="rect">
                <a:avLst/>
              </a:prstGeom>
              <a:blipFill rotWithShape="1">
                <a:blip r:embed="rId3"/>
                <a:stretch>
                  <a:fillRect/>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940152" y="3953914"/>
                <a:ext cx="1482201" cy="710066"/>
              </a:xfrm>
              <a:prstGeom prst="rect">
                <a:avLst/>
              </a:prstGeom>
              <a:solidFill>
                <a:schemeClr val="bg2"/>
              </a:solidFill>
            </p:spPr>
            <p:txBody>
              <a:bodyPr wrap="none">
                <a:spAutoFit/>
              </a:bodyPr>
              <a:lstStyle/>
              <a:p>
                <a14:m>
                  <m:oMath xmlns:m="http://schemas.openxmlformats.org/officeDocument/2006/math">
                    <m:r>
                      <a:rPr lang="en-US" sz="2400" b="0" i="1" smtClean="0">
                        <a:latin typeface="Cambria Math" pitchFamily="18" charset="0"/>
                        <a:ea typeface="Cambria Math" pitchFamily="18" charset="0"/>
                      </a:rPr>
                      <m:t>𝑏</m:t>
                    </m:r>
                    <m:r>
                      <a:rPr lang="bg-BG" sz="2400" i="0">
                        <a:latin typeface="Cambria Math" pitchFamily="18" charset="0"/>
                        <a:ea typeface="Cambria Math" pitchFamily="18" charset="0"/>
                      </a:rPr>
                      <m:t>=</m:t>
                    </m:r>
                    <m:f>
                      <m:fPr>
                        <m:ctrlPr>
                          <a:rPr lang="bg-BG" sz="2400" i="1">
                            <a:latin typeface="Cambria Math"/>
                            <a:ea typeface="Cambria Math" pitchFamily="18" charset="0"/>
                          </a:rPr>
                        </m:ctrlPr>
                      </m:fPr>
                      <m:num>
                        <m:r>
                          <a:rPr lang="bg-BG" sz="2400" i="0">
                            <a:latin typeface="Cambria Math" pitchFamily="18" charset="0"/>
                            <a:ea typeface="Cambria Math" pitchFamily="18" charset="0"/>
                          </a:rPr>
                          <m:t>4</m:t>
                        </m:r>
                        <m:sSup>
                          <m:sSupPr>
                            <m:ctrlPr>
                              <a:rPr lang="bg-BG" sz="2400" i="1">
                                <a:latin typeface="Cambria Math"/>
                                <a:ea typeface="Cambria Math" pitchFamily="18" charset="0"/>
                              </a:rPr>
                            </m:ctrlPr>
                          </m:sSupPr>
                          <m:e>
                            <m:r>
                              <a:rPr lang="bg-BG" sz="2400" i="1">
                                <a:latin typeface="Cambria Math" pitchFamily="18" charset="0"/>
                                <a:ea typeface="Cambria Math" pitchFamily="18" charset="0"/>
                              </a:rPr>
                              <m:t>𝑙</m:t>
                            </m:r>
                          </m:e>
                          <m:sup>
                            <m:r>
                              <a:rPr lang="bg-BG" sz="2400" i="0">
                                <a:latin typeface="Cambria Math" pitchFamily="18" charset="0"/>
                                <a:ea typeface="Cambria Math" pitchFamily="18" charset="0"/>
                              </a:rPr>
                              <m:t>3</m:t>
                            </m:r>
                          </m:sup>
                        </m:sSup>
                      </m:num>
                      <m:den>
                        <m:r>
                          <a:rPr lang="en-US" sz="2400" b="0" i="1" smtClean="0">
                            <a:latin typeface="Cambria Math" pitchFamily="18" charset="0"/>
                            <a:ea typeface="Cambria Math" pitchFamily="18" charset="0"/>
                          </a:rPr>
                          <m:t>𝑓</m:t>
                        </m:r>
                        <m:sSup>
                          <m:sSupPr>
                            <m:ctrlPr>
                              <a:rPr lang="bg-BG" sz="2400" i="1">
                                <a:latin typeface="Cambria Math"/>
                                <a:ea typeface="Cambria Math" pitchFamily="18" charset="0"/>
                              </a:rPr>
                            </m:ctrlPr>
                          </m:sSupPr>
                          <m:e>
                            <m:r>
                              <a:rPr lang="bg-BG" sz="2400" i="1">
                                <a:latin typeface="Cambria Math" pitchFamily="18" charset="0"/>
                                <a:ea typeface="Cambria Math" pitchFamily="18" charset="0"/>
                              </a:rPr>
                              <m:t>h</m:t>
                            </m:r>
                          </m:e>
                          <m:sup>
                            <m:r>
                              <a:rPr lang="bg-BG" sz="2400" i="0">
                                <a:latin typeface="Cambria Math" pitchFamily="18" charset="0"/>
                                <a:ea typeface="Cambria Math" pitchFamily="18" charset="0"/>
                              </a:rPr>
                              <m:t>3</m:t>
                            </m:r>
                          </m:sup>
                        </m:sSup>
                        <m:r>
                          <a:rPr lang="bg-BG" sz="2400" i="1">
                            <a:latin typeface="Cambria Math" pitchFamily="18" charset="0"/>
                            <a:ea typeface="Cambria Math" pitchFamily="18" charset="0"/>
                          </a:rPr>
                          <m:t>𝐸</m:t>
                        </m:r>
                      </m:den>
                    </m:f>
                  </m:oMath>
                </a14:m>
                <a:r>
                  <a:rPr lang="en-US" sz="2400" i="1" dirty="0" smtClean="0">
                    <a:latin typeface="Cambria Math" pitchFamily="18" charset="0"/>
                    <a:ea typeface="Cambria Math" pitchFamily="18" charset="0"/>
                  </a:rPr>
                  <a:t>F</a:t>
                </a:r>
                <a:endParaRPr lang="bg-BG" sz="2400" i="1" dirty="0">
                  <a:latin typeface="Cambria Math" pitchFamily="18" charset="0"/>
                  <a:ea typeface="Cambria Math"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5940152" y="3953914"/>
                <a:ext cx="1482201" cy="710066"/>
              </a:xfrm>
              <a:prstGeom prst="rect">
                <a:avLst/>
              </a:prstGeom>
              <a:blipFill rotWithShape="1">
                <a:blip r:embed="rId4"/>
                <a:stretch>
                  <a:fillRect r="-5328" b="-862"/>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086970" y="5081533"/>
                <a:ext cx="1732910" cy="898195"/>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h</m:t>
                      </m:r>
                      <m:r>
                        <a:rPr lang="bg-BG" sz="2400" i="0">
                          <a:latin typeface="Cambria Math"/>
                        </a:rPr>
                        <m:t>=</m:t>
                      </m:r>
                      <m:f>
                        <m:fPr>
                          <m:ctrlPr>
                            <a:rPr lang="bg-BG" sz="2400" i="1">
                              <a:latin typeface="Cambria Math"/>
                            </a:rPr>
                          </m:ctrlPr>
                        </m:fPr>
                        <m:num>
                          <m:d>
                            <m:dPr>
                              <m:begChr m:val=""/>
                              <m:endChr m:val="]"/>
                              <m:ctrlPr>
                                <a:rPr lang="bg-BG" sz="2400" i="1">
                                  <a:latin typeface="Cambria Math"/>
                                </a:rPr>
                              </m:ctrlPr>
                            </m:dPr>
                            <m:e>
                              <m:r>
                                <a:rPr lang="bg-BG" sz="2400" i="0">
                                  <a:latin typeface="Cambria Math"/>
                                </a:rPr>
                                <m:t>2</m:t>
                              </m:r>
                              <m:r>
                                <m:rPr>
                                  <m:nor/>
                                </m:rPr>
                                <a:rPr lang="bg-BG" sz="2400" i="1">
                                  <a:latin typeface="Cambria Math"/>
                                </a:rPr>
                                <m:t> </m:t>
                              </m:r>
                              <m:sSup>
                                <m:sSupPr>
                                  <m:ctrlPr>
                                    <a:rPr lang="bg-BG" sz="2400" i="1">
                                      <a:latin typeface="Cambria Math"/>
                                    </a:rPr>
                                  </m:ctrlPr>
                                </m:sSupPr>
                                <m:e>
                                  <m:r>
                                    <a:rPr lang="bg-BG" sz="2400" i="1">
                                      <a:latin typeface="Cambria Math"/>
                                    </a:rPr>
                                    <m:t>𝑙</m:t>
                                  </m:r>
                                </m:e>
                                <m:sup>
                                  <m:r>
                                    <a:rPr lang="bg-BG" sz="2400" i="0">
                                      <a:latin typeface="Cambria Math"/>
                                    </a:rPr>
                                    <m:t>2</m:t>
                                  </m:r>
                                </m:sup>
                              </m:sSup>
                              <m:r>
                                <a:rPr lang="bg-BG" sz="2400" i="0">
                                  <a:latin typeface="Cambria Math"/>
                                </a:rPr>
                                <m:t>[</m:t>
                              </m:r>
                              <m:r>
                                <a:rPr lang="bg-BG" sz="2400" i="1">
                                  <a:latin typeface="Cambria Math"/>
                                </a:rPr>
                                <m:t>𝜎</m:t>
                              </m:r>
                            </m:e>
                          </m:d>
                        </m:num>
                        <m:den>
                          <m:r>
                            <a:rPr lang="bg-BG" sz="2400" i="0">
                              <a:latin typeface="Cambria Math"/>
                            </a:rPr>
                            <m:t>3</m:t>
                          </m:r>
                          <m:r>
                            <a:rPr lang="bg-BG" sz="2400" i="1">
                              <a:latin typeface="Cambria Math"/>
                            </a:rPr>
                            <m:t>𝑓</m:t>
                          </m:r>
                          <m:r>
                            <m:rPr>
                              <m:nor/>
                            </m:rPr>
                            <a:rPr lang="bg-BG" sz="2400" i="1">
                              <a:latin typeface="Cambria Math"/>
                            </a:rPr>
                            <m:t> </m:t>
                          </m:r>
                          <m:r>
                            <a:rPr lang="bg-BG" sz="2400" i="1">
                              <a:latin typeface="Cambria Math"/>
                            </a:rPr>
                            <m:t>𝐸</m:t>
                          </m:r>
                        </m:den>
                      </m:f>
                    </m:oMath>
                  </m:oMathPara>
                </a14:m>
                <a:endParaRPr lang="bg-BG" sz="2400" dirty="0"/>
              </a:p>
            </p:txBody>
          </p:sp>
        </mc:Choice>
        <mc:Fallback xmlns="">
          <p:sp>
            <p:nvSpPr>
              <p:cNvPr id="4" name="Rectangle 3"/>
              <p:cNvSpPr>
                <a:spLocks noRot="1" noChangeAspect="1" noMove="1" noResize="1" noEditPoints="1" noAdjustHandles="1" noChangeArrowheads="1" noChangeShapeType="1" noTextEdit="1"/>
              </p:cNvSpPr>
              <p:nvPr/>
            </p:nvSpPr>
            <p:spPr>
              <a:xfrm>
                <a:off x="2086970" y="5081533"/>
                <a:ext cx="1732910" cy="898195"/>
              </a:xfrm>
              <a:prstGeom prst="rect">
                <a:avLst/>
              </a:prstGeom>
              <a:blipFill rotWithShape="1">
                <a:blip r:embed="rId5"/>
                <a:stretch>
                  <a:fillRect/>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012160" y="5088068"/>
                <a:ext cx="1577611" cy="860044"/>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𝑏</m:t>
                      </m:r>
                      <m:r>
                        <a:rPr lang="bg-BG" sz="2400" i="0">
                          <a:latin typeface="Cambria Math"/>
                        </a:rPr>
                        <m:t>=</m:t>
                      </m:r>
                      <m:f>
                        <m:fPr>
                          <m:ctrlPr>
                            <a:rPr lang="bg-BG" sz="2400" i="1">
                              <a:latin typeface="Cambria Math"/>
                            </a:rPr>
                          </m:ctrlPr>
                        </m:fPr>
                        <m:num>
                          <m:r>
                            <a:rPr lang="bg-BG" sz="2400" i="0">
                              <a:latin typeface="Cambria Math"/>
                            </a:rPr>
                            <m:t>6</m:t>
                          </m:r>
                          <m:r>
                            <m:rPr>
                              <m:nor/>
                            </m:rPr>
                            <a:rPr lang="bg-BG" sz="2400" i="1">
                              <a:latin typeface="Cambria Math"/>
                            </a:rPr>
                            <m:t> </m:t>
                          </m:r>
                          <m:r>
                            <a:rPr lang="bg-BG" sz="2400" i="1">
                              <a:latin typeface="Cambria Math"/>
                            </a:rPr>
                            <m:t>𝑙</m:t>
                          </m:r>
                          <m:r>
                            <m:rPr>
                              <m:nor/>
                            </m:rPr>
                            <a:rPr lang="bg-BG" sz="2400" i="1">
                              <a:latin typeface="Cambria Math"/>
                            </a:rPr>
                            <m:t> </m:t>
                          </m:r>
                          <m:r>
                            <a:rPr lang="bg-BG" sz="2400" i="1">
                              <a:latin typeface="Cambria Math"/>
                            </a:rPr>
                            <m:t>𝐹</m:t>
                          </m:r>
                        </m:num>
                        <m:den>
                          <m:d>
                            <m:dPr>
                              <m:begChr m:val=""/>
                              <m:endChr m:val="]"/>
                              <m:ctrlPr>
                                <a:rPr lang="bg-BG" sz="2400" i="1">
                                  <a:latin typeface="Cambria Math"/>
                                </a:rPr>
                              </m:ctrlPr>
                            </m:dPr>
                            <m:e>
                              <m:sSup>
                                <m:sSupPr>
                                  <m:ctrlPr>
                                    <a:rPr lang="bg-BG" sz="2400" i="1">
                                      <a:latin typeface="Cambria Math"/>
                                    </a:rPr>
                                  </m:ctrlPr>
                                </m:sSupPr>
                                <m:e>
                                  <m:r>
                                    <a:rPr lang="bg-BG" sz="2400" i="1">
                                      <a:latin typeface="Cambria Math"/>
                                    </a:rPr>
                                    <m:t>h</m:t>
                                  </m:r>
                                </m:e>
                                <m:sup>
                                  <m:r>
                                    <a:rPr lang="bg-BG" sz="2400" i="0">
                                      <a:latin typeface="Cambria Math"/>
                                    </a:rPr>
                                    <m:t>2</m:t>
                                  </m:r>
                                </m:sup>
                              </m:sSup>
                              <m:r>
                                <a:rPr lang="bg-BG" sz="2400" i="0">
                                  <a:latin typeface="Cambria Math"/>
                                </a:rPr>
                                <m:t>[</m:t>
                              </m:r>
                              <m:r>
                                <a:rPr lang="bg-BG" sz="2400" i="1">
                                  <a:latin typeface="Cambria Math"/>
                                </a:rPr>
                                <m:t>𝜎</m:t>
                              </m:r>
                            </m:e>
                          </m:d>
                        </m:den>
                      </m:f>
                    </m:oMath>
                  </m:oMathPara>
                </a14:m>
                <a:endParaRPr lang="bg-BG" sz="2400" dirty="0"/>
              </a:p>
            </p:txBody>
          </p:sp>
        </mc:Choice>
        <mc:Fallback xmlns="">
          <p:sp>
            <p:nvSpPr>
              <p:cNvPr id="5" name="Rectangle 4"/>
              <p:cNvSpPr>
                <a:spLocks noRot="1" noChangeAspect="1" noMove="1" noResize="1" noEditPoints="1" noAdjustHandles="1" noChangeArrowheads="1" noChangeShapeType="1" noTextEdit="1"/>
              </p:cNvSpPr>
              <p:nvPr/>
            </p:nvSpPr>
            <p:spPr>
              <a:xfrm>
                <a:off x="6012160" y="5088068"/>
                <a:ext cx="1577611" cy="860044"/>
              </a:xfrm>
              <a:prstGeom prst="rect">
                <a:avLst/>
              </a:prstGeom>
              <a:blipFill rotWithShape="1">
                <a:blip r:embed="rId6"/>
                <a:stretch>
                  <a:fillRect/>
                </a:stretch>
              </a:blipFill>
            </p:spPr>
            <p:txBody>
              <a:bodyPr/>
              <a:lstStyle/>
              <a:p>
                <a:r>
                  <a:rPr lang="bg-BG">
                    <a:noFill/>
                  </a:rPr>
                  <a:t> </a:t>
                </a:r>
              </a:p>
            </p:txBody>
          </p:sp>
        </mc:Fallback>
      </mc:AlternateContent>
    </p:spTree>
    <p:extLst>
      <p:ext uri="{BB962C8B-B14F-4D97-AF65-F5344CB8AC3E}">
        <p14:creationId xmlns:p14="http://schemas.microsoft.com/office/powerpoint/2010/main" val="1116425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idx="1"/>
          </p:nvPr>
        </p:nvSpPr>
        <p:spPr>
          <a:xfrm>
            <a:off x="899592" y="527184"/>
            <a:ext cx="7416824" cy="579710"/>
          </a:xfrm>
        </p:spPr>
        <p:txBody>
          <a:bodyPr/>
          <a:lstStyle/>
          <a:p>
            <a:pPr marL="109537" indent="0" algn="ctr">
              <a:buNone/>
            </a:pPr>
            <a:r>
              <a:rPr lang="bg-BG" sz="2400" dirty="0">
                <a:solidFill>
                  <a:srgbClr val="00B0F0"/>
                </a:solidFill>
              </a:rPr>
              <a:t>Плоски пружини</a:t>
            </a: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755576" y="927502"/>
            <a:ext cx="2574744" cy="369332"/>
          </a:xfrm>
          <a:prstGeom prst="rect">
            <a:avLst/>
          </a:prstGeom>
        </p:spPr>
        <p:txBody>
          <a:bodyPr wrap="none">
            <a:spAutoFit/>
          </a:bodyPr>
          <a:lstStyle/>
          <a:p>
            <a:r>
              <a:rPr lang="bg-BG" dirty="0">
                <a:solidFill>
                  <a:srgbClr val="FF0000"/>
                </a:solidFill>
              </a:rPr>
              <a:t>Биметални пластини</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2703"/>
          <a:stretch/>
        </p:blipFill>
        <p:spPr>
          <a:xfrm>
            <a:off x="827584" y="1310189"/>
            <a:ext cx="3366084" cy="4855894"/>
          </a:xfrm>
          <a:prstGeom prst="rect">
            <a:avLst/>
          </a:prstGeom>
          <a:solidFill>
            <a:schemeClr val="bg2"/>
          </a:solidFill>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1112168"/>
            <a:ext cx="2230640" cy="3159305"/>
          </a:xfrm>
          <a:prstGeom prst="rect">
            <a:avLst/>
          </a:prstGeom>
          <a:solidFill>
            <a:schemeClr val="bg2"/>
          </a:solidFill>
          <a:ln>
            <a:solidFill>
              <a:schemeClr val="accent1"/>
            </a:solidFill>
          </a:ln>
        </p:spPr>
      </p:pic>
      <p:sp>
        <p:nvSpPr>
          <p:cNvPr id="5" name="Rectangle 4"/>
          <p:cNvSpPr/>
          <p:nvPr/>
        </p:nvSpPr>
        <p:spPr>
          <a:xfrm>
            <a:off x="4552212" y="4437112"/>
            <a:ext cx="3764204" cy="1754326"/>
          </a:xfrm>
          <a:prstGeom prst="rect">
            <a:avLst/>
          </a:prstGeom>
        </p:spPr>
        <p:txBody>
          <a:bodyPr wrap="square">
            <a:spAutoFit/>
          </a:bodyPr>
          <a:lstStyle/>
          <a:p>
            <a:pPr algn="just"/>
            <a:r>
              <a:rPr lang="ru-RU" dirty="0"/>
              <a:t>Биметалната пластина е съставена от две твърдо свързани метални ленти </a:t>
            </a:r>
            <a:r>
              <a:rPr lang="ru-RU" dirty="0" smtClean="0"/>
              <a:t> </a:t>
            </a:r>
            <a:r>
              <a:rPr lang="ru-RU" dirty="0"/>
              <a:t>с различни топлинни коефициенти на линейно </a:t>
            </a:r>
            <a:r>
              <a:rPr lang="ru-RU" dirty="0" smtClean="0"/>
              <a:t>разширение. </a:t>
            </a:r>
            <a:endParaRPr lang="bg-BG" dirty="0"/>
          </a:p>
        </p:txBody>
      </p:sp>
    </p:spTree>
    <p:extLst>
      <p:ext uri="{BB962C8B-B14F-4D97-AF65-F5344CB8AC3E}">
        <p14:creationId xmlns:p14="http://schemas.microsoft.com/office/powerpoint/2010/main" val="963043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idx="1"/>
          </p:nvPr>
        </p:nvSpPr>
        <p:spPr>
          <a:xfrm>
            <a:off x="562200" y="476672"/>
            <a:ext cx="8205094" cy="579710"/>
          </a:xfrm>
        </p:spPr>
        <p:txBody>
          <a:bodyPr/>
          <a:lstStyle/>
          <a:p>
            <a:pPr marL="109537" indent="0" algn="ctr">
              <a:buNone/>
            </a:pPr>
            <a:r>
              <a:rPr lang="bg-BG" sz="2400" dirty="0">
                <a:solidFill>
                  <a:srgbClr val="00B0F0"/>
                </a:solidFill>
              </a:rPr>
              <a:t>Плоски пружини</a:t>
            </a: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p:nvPr/>
        </p:nvSpPr>
        <p:spPr>
          <a:xfrm>
            <a:off x="755577" y="908720"/>
            <a:ext cx="7632848" cy="1200329"/>
          </a:xfrm>
          <a:prstGeom prst="rect">
            <a:avLst/>
          </a:prstGeom>
        </p:spPr>
        <p:txBody>
          <a:bodyPr wrap="square">
            <a:spAutoFit/>
          </a:bodyPr>
          <a:lstStyle/>
          <a:p>
            <a:r>
              <a:rPr lang="ru-RU" dirty="0">
                <a:solidFill>
                  <a:srgbClr val="0070C0"/>
                </a:solidFill>
              </a:rPr>
              <a:t>Свързването</a:t>
            </a:r>
            <a:r>
              <a:rPr lang="ru-RU" dirty="0"/>
              <a:t> се осъществява чрез съвместно валцоване на двата метала, запояване или заваряване. Така се образуват два слоя – активен и пасивен. Коефициентът   </a:t>
            </a:r>
            <a:r>
              <a:rPr lang="bg-BG" dirty="0" smtClean="0"/>
              <a:t>на топлинно разширение </a:t>
            </a:r>
            <a:r>
              <a:rPr lang="ru-RU" dirty="0" smtClean="0"/>
              <a:t>на </a:t>
            </a:r>
            <a:r>
              <a:rPr lang="ru-RU" dirty="0"/>
              <a:t>активния слой е по-голям от този на пасивния.</a:t>
            </a:r>
            <a:endParaRPr lang="bg-BG" dirty="0"/>
          </a:p>
        </p:txBody>
      </p:sp>
      <p:sp>
        <p:nvSpPr>
          <p:cNvPr id="2" name="Rectangle 1"/>
          <p:cNvSpPr/>
          <p:nvPr/>
        </p:nvSpPr>
        <p:spPr>
          <a:xfrm>
            <a:off x="755577" y="2109049"/>
            <a:ext cx="7632848" cy="1754326"/>
          </a:xfrm>
          <a:prstGeom prst="rect">
            <a:avLst/>
          </a:prstGeom>
        </p:spPr>
        <p:txBody>
          <a:bodyPr wrap="square">
            <a:spAutoFit/>
          </a:bodyPr>
          <a:lstStyle/>
          <a:p>
            <a:pPr algn="just"/>
            <a:r>
              <a:rPr lang="ru-RU" dirty="0">
                <a:solidFill>
                  <a:srgbClr val="0070C0"/>
                </a:solidFill>
              </a:rPr>
              <a:t>Принципът на действие </a:t>
            </a:r>
            <a:r>
              <a:rPr lang="ru-RU" dirty="0"/>
              <a:t>на биметалните пластини се основава на възникване на деформация на огъване при нагряване или охлаждане за сметка на различното удължаване на пластините. При загряване биметалната пластина се огъва към страната на пасивния слой, а при охлаждане – към страната на активния слой.</a:t>
            </a:r>
            <a:endParaRPr lang="bg-BG" dirty="0"/>
          </a:p>
        </p:txBody>
      </p:sp>
      <p:sp>
        <p:nvSpPr>
          <p:cNvPr id="3" name="Rectangle 2"/>
          <p:cNvSpPr/>
          <p:nvPr/>
        </p:nvSpPr>
        <p:spPr>
          <a:xfrm>
            <a:off x="755577" y="3729806"/>
            <a:ext cx="7416824" cy="923330"/>
          </a:xfrm>
          <a:prstGeom prst="rect">
            <a:avLst/>
          </a:prstGeom>
        </p:spPr>
        <p:txBody>
          <a:bodyPr wrap="square">
            <a:spAutoFit/>
          </a:bodyPr>
          <a:lstStyle/>
          <a:p>
            <a:pPr algn="just"/>
            <a:r>
              <a:rPr lang="ru-RU" dirty="0"/>
              <a:t>Основен показател на </a:t>
            </a:r>
            <a:r>
              <a:rPr lang="ru-RU" dirty="0">
                <a:solidFill>
                  <a:srgbClr val="0070C0"/>
                </a:solidFill>
              </a:rPr>
              <a:t>биметалната пластина </a:t>
            </a:r>
            <a:r>
              <a:rPr lang="ru-RU" dirty="0"/>
              <a:t>е нейната </a:t>
            </a:r>
            <a:r>
              <a:rPr lang="ru-RU" dirty="0">
                <a:solidFill>
                  <a:srgbClr val="0070C0"/>
                </a:solidFill>
              </a:rPr>
              <a:t>чувствителност</a:t>
            </a:r>
            <a:r>
              <a:rPr lang="ru-RU" dirty="0"/>
              <a:t>, която представлява производна на деформацията по отношение на температурата. </a:t>
            </a:r>
            <a:endParaRPr lang="bg-BG" dirty="0"/>
          </a:p>
        </p:txBody>
      </p:sp>
      <p:sp>
        <p:nvSpPr>
          <p:cNvPr id="4" name="Rectangle 3"/>
          <p:cNvSpPr/>
          <p:nvPr/>
        </p:nvSpPr>
        <p:spPr>
          <a:xfrm>
            <a:off x="827586" y="4653136"/>
            <a:ext cx="7560840" cy="1477328"/>
          </a:xfrm>
          <a:prstGeom prst="rect">
            <a:avLst/>
          </a:prstGeom>
        </p:spPr>
        <p:txBody>
          <a:bodyPr wrap="square">
            <a:spAutoFit/>
          </a:bodyPr>
          <a:lstStyle/>
          <a:p>
            <a:pPr algn="just"/>
            <a:r>
              <a:rPr lang="ru-RU" dirty="0"/>
              <a:t>За </a:t>
            </a:r>
            <a:r>
              <a:rPr lang="ru-RU" dirty="0">
                <a:solidFill>
                  <a:srgbClr val="0070C0"/>
                </a:solidFill>
              </a:rPr>
              <a:t>активен слой </a:t>
            </a:r>
            <a:r>
              <a:rPr lang="ru-RU" dirty="0"/>
              <a:t>най-често се използва </a:t>
            </a:r>
            <a:r>
              <a:rPr lang="ru-RU" dirty="0">
                <a:solidFill>
                  <a:srgbClr val="0070C0"/>
                </a:solidFill>
              </a:rPr>
              <a:t>немагнитна стомана</a:t>
            </a:r>
            <a:r>
              <a:rPr lang="ru-RU" dirty="0"/>
              <a:t>, а за </a:t>
            </a:r>
            <a:r>
              <a:rPr lang="ru-RU" dirty="0">
                <a:solidFill>
                  <a:srgbClr val="0070C0"/>
                </a:solidFill>
              </a:rPr>
              <a:t>пасивен слой </a:t>
            </a:r>
            <a:r>
              <a:rPr lang="ru-RU" dirty="0"/>
              <a:t>– </a:t>
            </a:r>
            <a:r>
              <a:rPr lang="ru-RU" dirty="0">
                <a:solidFill>
                  <a:srgbClr val="0070C0"/>
                </a:solidFill>
              </a:rPr>
              <a:t>железно-никелови </a:t>
            </a:r>
            <a:r>
              <a:rPr lang="ru-RU" dirty="0" smtClean="0">
                <a:solidFill>
                  <a:srgbClr val="0070C0"/>
                </a:solidFill>
              </a:rPr>
              <a:t>сплави</a:t>
            </a:r>
            <a:r>
              <a:rPr lang="ru-RU" dirty="0" smtClean="0"/>
              <a:t>. Други </a:t>
            </a:r>
            <a:r>
              <a:rPr lang="ru-RU" dirty="0"/>
              <a:t>двойки метали (стомана – месинг, стомана – мед, сребро – мед) се използват при по-малка чувствителност на биметалната пластина. </a:t>
            </a:r>
            <a:endParaRPr lang="bg-BG" dirty="0"/>
          </a:p>
        </p:txBody>
      </p:sp>
    </p:spTree>
    <p:extLst>
      <p:ext uri="{BB962C8B-B14F-4D97-AF65-F5344CB8AC3E}">
        <p14:creationId xmlns:p14="http://schemas.microsoft.com/office/powerpoint/2010/main" val="29186371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idx="1"/>
          </p:nvPr>
        </p:nvSpPr>
        <p:spPr>
          <a:xfrm>
            <a:off x="683568" y="471079"/>
            <a:ext cx="8205094" cy="579710"/>
          </a:xfrm>
        </p:spPr>
        <p:txBody>
          <a:bodyPr/>
          <a:lstStyle/>
          <a:p>
            <a:pPr marL="109537" indent="0" algn="ctr">
              <a:buNone/>
            </a:pPr>
            <a:r>
              <a:rPr lang="bg-BG" sz="2400" dirty="0">
                <a:solidFill>
                  <a:srgbClr val="00B0F0"/>
                </a:solidFill>
              </a:rPr>
              <a:t>Плоски пружини</a:t>
            </a: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827584" y="836712"/>
            <a:ext cx="4434227" cy="369332"/>
          </a:xfrm>
          <a:prstGeom prst="rect">
            <a:avLst/>
          </a:prstGeom>
        </p:spPr>
        <p:txBody>
          <a:bodyPr wrap="none">
            <a:spAutoFit/>
          </a:bodyPr>
          <a:lstStyle/>
          <a:p>
            <a:r>
              <a:rPr lang="bg-BG" dirty="0">
                <a:solidFill>
                  <a:srgbClr val="FF0000"/>
                </a:solidFill>
              </a:rPr>
              <a:t>Пресмятане на биметални </a:t>
            </a:r>
            <a:r>
              <a:rPr lang="bg-BG" dirty="0" smtClean="0">
                <a:solidFill>
                  <a:srgbClr val="FF0000"/>
                </a:solidFill>
              </a:rPr>
              <a:t>пластини</a:t>
            </a:r>
            <a:endParaRPr lang="bg-BG" dirty="0">
              <a:solidFill>
                <a:srgbClr val="FF0000"/>
              </a:solidFill>
            </a:endParaRPr>
          </a:p>
        </p:txBody>
      </p:sp>
      <p:sp>
        <p:nvSpPr>
          <p:cNvPr id="4" name="Rectangle 3"/>
          <p:cNvSpPr/>
          <p:nvPr/>
        </p:nvSpPr>
        <p:spPr>
          <a:xfrm>
            <a:off x="827584" y="1152069"/>
            <a:ext cx="7488832" cy="923330"/>
          </a:xfrm>
          <a:prstGeom prst="rect">
            <a:avLst/>
          </a:prstGeom>
        </p:spPr>
        <p:txBody>
          <a:bodyPr wrap="square">
            <a:spAutoFit/>
          </a:bodyPr>
          <a:lstStyle/>
          <a:p>
            <a:pPr algn="just"/>
            <a:r>
              <a:rPr lang="ru-RU" dirty="0" smtClean="0"/>
              <a:t>Подбират се материалите </a:t>
            </a:r>
            <a:r>
              <a:rPr lang="ru-RU" dirty="0"/>
              <a:t>на двата й слоя, след което се определят техните дебелини   и  </a:t>
            </a:r>
            <a:r>
              <a:rPr lang="ru-RU" dirty="0" smtClean="0"/>
              <a:t>деформация   </a:t>
            </a:r>
            <a:r>
              <a:rPr lang="ru-RU" dirty="0"/>
              <a:t>или контактна </a:t>
            </a:r>
            <a:r>
              <a:rPr lang="ru-RU" dirty="0" smtClean="0"/>
              <a:t>сила.</a:t>
            </a:r>
            <a:endParaRPr lang="bg-BG" dirty="0"/>
          </a:p>
        </p:txBody>
      </p:sp>
      <p:sp>
        <p:nvSpPr>
          <p:cNvPr id="5" name="Rectangle 4"/>
          <p:cNvSpPr/>
          <p:nvPr/>
        </p:nvSpPr>
        <p:spPr>
          <a:xfrm>
            <a:off x="832207" y="1988840"/>
            <a:ext cx="7416824" cy="646331"/>
          </a:xfrm>
          <a:prstGeom prst="rect">
            <a:avLst/>
          </a:prstGeom>
        </p:spPr>
        <p:txBody>
          <a:bodyPr wrap="square">
            <a:spAutoFit/>
          </a:bodyPr>
          <a:lstStyle/>
          <a:p>
            <a:r>
              <a:rPr lang="ru-RU" dirty="0"/>
              <a:t>Пластината ще има най-голямо огъване, ако е спазено условието</a:t>
            </a:r>
            <a:endParaRPr lang="bg-BG" dirty="0"/>
          </a:p>
        </p:txBody>
      </p:sp>
      <mc:AlternateContent xmlns:mc="http://schemas.openxmlformats.org/markup-compatibility/2006" xmlns:a14="http://schemas.microsoft.com/office/drawing/2010/main">
        <mc:Choice Requires="a14">
          <p:sp>
            <p:nvSpPr>
              <p:cNvPr id="7" name="Rectangle 6"/>
              <p:cNvSpPr/>
              <p:nvPr/>
            </p:nvSpPr>
            <p:spPr>
              <a:xfrm>
                <a:off x="3165850" y="2401322"/>
                <a:ext cx="1758045" cy="1183529"/>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bg-BG" sz="2400" i="1" smtClean="0">
                              <a:latin typeface="Cambria Math"/>
                            </a:rPr>
                          </m:ctrlPr>
                        </m:fPr>
                        <m:num>
                          <m:sSub>
                            <m:sSubPr>
                              <m:ctrlPr>
                                <a:rPr lang="bg-BG" sz="2400" i="1">
                                  <a:latin typeface="Cambria Math"/>
                                </a:rPr>
                              </m:ctrlPr>
                            </m:sSubPr>
                            <m:e>
                              <m:r>
                                <a:rPr lang="bg-BG" sz="2400" i="1">
                                  <a:latin typeface="Cambria Math"/>
                                </a:rPr>
                                <m:t>h</m:t>
                              </m:r>
                            </m:e>
                            <m:sub>
                              <m:r>
                                <a:rPr lang="bg-BG" sz="2400" i="0">
                                  <a:latin typeface="Cambria Math"/>
                                </a:rPr>
                                <m:t>1</m:t>
                              </m:r>
                            </m:sub>
                          </m:sSub>
                        </m:num>
                        <m:den>
                          <m:sSub>
                            <m:sSubPr>
                              <m:ctrlPr>
                                <a:rPr lang="bg-BG" sz="2400" i="1">
                                  <a:latin typeface="Cambria Math"/>
                                </a:rPr>
                              </m:ctrlPr>
                            </m:sSubPr>
                            <m:e>
                              <m:r>
                                <a:rPr lang="bg-BG" sz="2400" i="1">
                                  <a:latin typeface="Cambria Math"/>
                                </a:rPr>
                                <m:t>h</m:t>
                              </m:r>
                            </m:e>
                            <m:sub>
                              <m:r>
                                <a:rPr lang="bg-BG" sz="2400" i="0">
                                  <a:latin typeface="Cambria Math"/>
                                </a:rPr>
                                <m:t>2</m:t>
                              </m:r>
                            </m:sub>
                          </m:sSub>
                        </m:den>
                      </m:f>
                      <m:r>
                        <a:rPr lang="bg-BG" sz="2400" i="0">
                          <a:latin typeface="Cambria Math"/>
                        </a:rPr>
                        <m:t>=</m:t>
                      </m:r>
                      <m:rad>
                        <m:radPr>
                          <m:ctrlPr>
                            <a:rPr lang="bg-BG" sz="2400" i="1">
                              <a:latin typeface="Cambria Math"/>
                            </a:rPr>
                          </m:ctrlPr>
                        </m:radPr>
                        <m:deg/>
                        <m:e>
                          <m:f>
                            <m:fPr>
                              <m:ctrlPr>
                                <a:rPr lang="bg-BG" sz="2400" i="1">
                                  <a:latin typeface="Cambria Math"/>
                                </a:rPr>
                              </m:ctrlPr>
                            </m:fPr>
                            <m:num>
                              <m:sSub>
                                <m:sSubPr>
                                  <m:ctrlPr>
                                    <a:rPr lang="bg-BG" sz="2400" i="1">
                                      <a:latin typeface="Cambria Math"/>
                                    </a:rPr>
                                  </m:ctrlPr>
                                </m:sSubPr>
                                <m:e>
                                  <m:r>
                                    <a:rPr lang="bg-BG" sz="2400" i="1">
                                      <a:latin typeface="Cambria Math"/>
                                    </a:rPr>
                                    <m:t>𝐸</m:t>
                                  </m:r>
                                </m:e>
                                <m:sub>
                                  <m:r>
                                    <a:rPr lang="bg-BG" sz="2400" i="0">
                                      <a:latin typeface="Cambria Math"/>
                                    </a:rPr>
                                    <m:t>2</m:t>
                                  </m:r>
                                </m:sub>
                              </m:sSub>
                            </m:num>
                            <m:den>
                              <m:sSub>
                                <m:sSubPr>
                                  <m:ctrlPr>
                                    <a:rPr lang="bg-BG" sz="2400" i="1">
                                      <a:latin typeface="Cambria Math"/>
                                    </a:rPr>
                                  </m:ctrlPr>
                                </m:sSubPr>
                                <m:e>
                                  <m:r>
                                    <a:rPr lang="bg-BG" sz="2400" i="1">
                                      <a:latin typeface="Cambria Math"/>
                                    </a:rPr>
                                    <m:t>𝐸</m:t>
                                  </m:r>
                                </m:e>
                                <m:sub>
                                  <m:r>
                                    <a:rPr lang="bg-BG" sz="2400" i="0">
                                      <a:latin typeface="Cambria Math"/>
                                    </a:rPr>
                                    <m:t>1</m:t>
                                  </m:r>
                                </m:sub>
                              </m:sSub>
                            </m:den>
                          </m:f>
                        </m:e>
                      </m:rad>
                      <m:r>
                        <a:rPr lang="bg-BG" sz="2400" b="0" i="1" smtClean="0">
                          <a:latin typeface="Cambria Math"/>
                        </a:rPr>
                        <m:t>.</m:t>
                      </m:r>
                    </m:oMath>
                  </m:oMathPara>
                </a14:m>
                <a:endParaRPr lang="bg-BG" sz="2400" dirty="0"/>
              </a:p>
            </p:txBody>
          </p:sp>
        </mc:Choice>
        <mc:Fallback xmlns="">
          <p:sp>
            <p:nvSpPr>
              <p:cNvPr id="7" name="Rectangle 6"/>
              <p:cNvSpPr>
                <a:spLocks noRot="1" noChangeAspect="1" noMove="1" noResize="1" noEditPoints="1" noAdjustHandles="1" noChangeArrowheads="1" noChangeShapeType="1" noTextEdit="1"/>
              </p:cNvSpPr>
              <p:nvPr/>
            </p:nvSpPr>
            <p:spPr>
              <a:xfrm>
                <a:off x="3165850" y="2401322"/>
                <a:ext cx="1758045" cy="1183529"/>
              </a:xfrm>
              <a:prstGeom prst="rect">
                <a:avLst/>
              </a:prstGeom>
              <a:blipFill rotWithShape="1">
                <a:blip r:embed="rId2"/>
                <a:stretch>
                  <a:fillRect/>
                </a:stretch>
              </a:blipFill>
            </p:spPr>
            <p:txBody>
              <a:bodyPr/>
              <a:lstStyle/>
              <a:p>
                <a:r>
                  <a:rPr lang="bg-BG">
                    <a:noFill/>
                  </a:rPr>
                  <a:t> </a:t>
                </a:r>
              </a:p>
            </p:txBody>
          </p:sp>
        </mc:Fallback>
      </mc:AlternateContent>
      <p:sp>
        <p:nvSpPr>
          <p:cNvPr id="8" name="Rectangle 7"/>
          <p:cNvSpPr/>
          <p:nvPr/>
        </p:nvSpPr>
        <p:spPr>
          <a:xfrm>
            <a:off x="827584" y="3774923"/>
            <a:ext cx="7421447" cy="369332"/>
          </a:xfrm>
          <a:prstGeom prst="rect">
            <a:avLst/>
          </a:prstGeom>
        </p:spPr>
        <p:txBody>
          <a:bodyPr wrap="square">
            <a:spAutoFit/>
          </a:bodyPr>
          <a:lstStyle/>
          <a:p>
            <a:r>
              <a:rPr lang="ru-RU" dirty="0"/>
              <a:t>Д</a:t>
            </a:r>
            <a:r>
              <a:rPr lang="ru-RU" dirty="0" smtClean="0"/>
              <a:t>еформацията   </a:t>
            </a:r>
            <a:r>
              <a:rPr lang="ru-RU" dirty="0"/>
              <a:t>на свободния край на пружината </a:t>
            </a:r>
            <a:r>
              <a:rPr lang="ru-RU" dirty="0" smtClean="0"/>
              <a:t>е</a:t>
            </a:r>
            <a:endParaRPr lang="bg-BG" dirty="0"/>
          </a:p>
        </p:txBody>
      </p:sp>
      <mc:AlternateContent xmlns:mc="http://schemas.openxmlformats.org/markup-compatibility/2006" xmlns:a14="http://schemas.microsoft.com/office/drawing/2010/main">
        <mc:Choice Requires="a14">
          <p:sp>
            <p:nvSpPr>
              <p:cNvPr id="9" name="Rectangle 8"/>
              <p:cNvSpPr/>
              <p:nvPr/>
            </p:nvSpPr>
            <p:spPr>
              <a:xfrm>
                <a:off x="2904722" y="4172382"/>
                <a:ext cx="3271793" cy="785151"/>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𝑓</m:t>
                      </m:r>
                      <m:r>
                        <a:rPr lang="bg-BG" sz="2400" i="0">
                          <a:latin typeface="Cambria Math"/>
                        </a:rPr>
                        <m:t>=0.75</m:t>
                      </m:r>
                      <m:r>
                        <m:rPr>
                          <m:nor/>
                        </m:rPr>
                        <a:rPr lang="bg-BG" sz="2400" i="1">
                          <a:latin typeface="Cambria Math"/>
                        </a:rPr>
                        <m:t> </m:t>
                      </m:r>
                      <m:f>
                        <m:fPr>
                          <m:ctrlPr>
                            <a:rPr lang="bg-BG" sz="2400" i="1">
                              <a:latin typeface="Cambria Math"/>
                            </a:rPr>
                          </m:ctrlPr>
                        </m:fPr>
                        <m:num>
                          <m:sSub>
                            <m:sSubPr>
                              <m:ctrlPr>
                                <a:rPr lang="bg-BG" sz="2400" i="1">
                                  <a:latin typeface="Cambria Math"/>
                                </a:rPr>
                              </m:ctrlPr>
                            </m:sSubPr>
                            <m:e>
                              <m:r>
                                <a:rPr lang="bg-BG" sz="2400" i="1">
                                  <a:latin typeface="Cambria Math"/>
                                </a:rPr>
                                <m:t>𝛼</m:t>
                              </m:r>
                            </m:e>
                            <m:sub>
                              <m:r>
                                <a:rPr lang="bg-BG" sz="2400" i="0">
                                  <a:latin typeface="Cambria Math"/>
                                </a:rPr>
                                <m:t>1</m:t>
                              </m:r>
                            </m:sub>
                          </m:sSub>
                          <m:r>
                            <a:rPr lang="bg-BG" sz="2400" i="0">
                              <a:latin typeface="Cambria Math"/>
                            </a:rPr>
                            <m:t>−</m:t>
                          </m:r>
                          <m:sSub>
                            <m:sSubPr>
                              <m:ctrlPr>
                                <a:rPr lang="bg-BG" sz="2400" i="1">
                                  <a:latin typeface="Cambria Math"/>
                                </a:rPr>
                              </m:ctrlPr>
                            </m:sSubPr>
                            <m:e>
                              <m:r>
                                <a:rPr lang="bg-BG" sz="2400" i="1">
                                  <a:latin typeface="Cambria Math"/>
                                </a:rPr>
                                <m:t>𝛼</m:t>
                              </m:r>
                            </m:e>
                            <m:sub>
                              <m:r>
                                <a:rPr lang="bg-BG" sz="2400" i="0">
                                  <a:latin typeface="Cambria Math"/>
                                </a:rPr>
                                <m:t>2</m:t>
                              </m:r>
                            </m:sub>
                          </m:sSub>
                        </m:num>
                        <m:den>
                          <m:sSub>
                            <m:sSubPr>
                              <m:ctrlPr>
                                <a:rPr lang="bg-BG" sz="2400" i="1">
                                  <a:latin typeface="Cambria Math"/>
                                </a:rPr>
                              </m:ctrlPr>
                            </m:sSubPr>
                            <m:e>
                              <m:r>
                                <a:rPr lang="bg-BG" sz="2400" i="1">
                                  <a:latin typeface="Cambria Math"/>
                                </a:rPr>
                                <m:t>h</m:t>
                              </m:r>
                            </m:e>
                            <m:sub>
                              <m:r>
                                <a:rPr lang="bg-BG" sz="2400" i="0">
                                  <a:latin typeface="Cambria Math"/>
                                </a:rPr>
                                <m:t>1</m:t>
                              </m:r>
                            </m:sub>
                          </m:sSub>
                          <m:r>
                            <a:rPr lang="bg-BG" sz="2400" i="0">
                              <a:latin typeface="Cambria Math"/>
                            </a:rPr>
                            <m:t>+</m:t>
                          </m:r>
                          <m:sSub>
                            <m:sSubPr>
                              <m:ctrlPr>
                                <a:rPr lang="bg-BG" sz="2400" i="1">
                                  <a:latin typeface="Cambria Math"/>
                                </a:rPr>
                              </m:ctrlPr>
                            </m:sSubPr>
                            <m:e>
                              <m:r>
                                <a:rPr lang="bg-BG" sz="2400" i="1">
                                  <a:latin typeface="Cambria Math"/>
                                </a:rPr>
                                <m:t>h</m:t>
                              </m:r>
                            </m:e>
                            <m:sub>
                              <m:r>
                                <a:rPr lang="bg-BG" sz="2400" i="0">
                                  <a:latin typeface="Cambria Math"/>
                                </a:rPr>
                                <m:t>2</m:t>
                              </m:r>
                            </m:sub>
                          </m:sSub>
                        </m:den>
                      </m:f>
                      <m:r>
                        <m:rPr>
                          <m:nor/>
                        </m:rPr>
                        <a:rPr lang="bg-BG" sz="2400" i="1">
                          <a:latin typeface="Cambria Math"/>
                        </a:rPr>
                        <m:t> </m:t>
                      </m:r>
                      <m:sSup>
                        <m:sSupPr>
                          <m:ctrlPr>
                            <a:rPr lang="bg-BG" sz="2400" i="1">
                              <a:latin typeface="Cambria Math"/>
                            </a:rPr>
                          </m:ctrlPr>
                        </m:sSupPr>
                        <m:e>
                          <m:r>
                            <a:rPr lang="bg-BG" sz="2400" i="1">
                              <a:latin typeface="Cambria Math"/>
                            </a:rPr>
                            <m:t>𝑙</m:t>
                          </m:r>
                        </m:e>
                        <m:sup>
                          <m:r>
                            <a:rPr lang="bg-BG" sz="2400" i="0">
                              <a:latin typeface="Cambria Math"/>
                            </a:rPr>
                            <m:t>2</m:t>
                          </m:r>
                        </m:sup>
                      </m:sSup>
                      <m:r>
                        <m:rPr>
                          <m:nor/>
                        </m:rPr>
                        <a:rPr lang="bg-BG" sz="2400" i="1">
                          <a:latin typeface="Cambria Math"/>
                        </a:rPr>
                        <m:t> </m:t>
                      </m:r>
                      <m:r>
                        <a:rPr lang="bg-BG" sz="2400" i="1">
                          <a:latin typeface="Cambria Math"/>
                        </a:rPr>
                        <m:t>𝛥</m:t>
                      </m:r>
                      <m:r>
                        <a:rPr lang="bg-BG" sz="2400" i="1">
                          <a:latin typeface="Cambria Math"/>
                        </a:rPr>
                        <m:t>𝑡</m:t>
                      </m:r>
                    </m:oMath>
                  </m:oMathPara>
                </a14:m>
                <a:endParaRPr lang="bg-BG" sz="2400" dirty="0"/>
              </a:p>
            </p:txBody>
          </p:sp>
        </mc:Choice>
        <mc:Fallback xmlns="">
          <p:sp>
            <p:nvSpPr>
              <p:cNvPr id="9" name="Rectangle 8"/>
              <p:cNvSpPr>
                <a:spLocks noRot="1" noChangeAspect="1" noMove="1" noResize="1" noEditPoints="1" noAdjustHandles="1" noChangeArrowheads="1" noChangeShapeType="1" noTextEdit="1"/>
              </p:cNvSpPr>
              <p:nvPr/>
            </p:nvSpPr>
            <p:spPr>
              <a:xfrm>
                <a:off x="2904722" y="4172382"/>
                <a:ext cx="3271793" cy="785151"/>
              </a:xfrm>
              <a:prstGeom prst="rect">
                <a:avLst/>
              </a:prstGeom>
              <a:blipFill rotWithShape="1">
                <a:blip r:embed="rId3"/>
                <a:stretch>
                  <a:fillRect/>
                </a:stretch>
              </a:blipFill>
            </p:spPr>
            <p:txBody>
              <a:bodyPr/>
              <a:lstStyle/>
              <a:p>
                <a:r>
                  <a:rPr lang="bg-BG">
                    <a:noFill/>
                  </a:rPr>
                  <a:t> </a:t>
                </a:r>
              </a:p>
            </p:txBody>
          </p:sp>
        </mc:Fallback>
      </mc:AlternateContent>
      <p:sp>
        <p:nvSpPr>
          <p:cNvPr id="10" name="Rectangle 9"/>
          <p:cNvSpPr/>
          <p:nvPr/>
        </p:nvSpPr>
        <p:spPr>
          <a:xfrm>
            <a:off x="827584" y="4983883"/>
            <a:ext cx="7488832" cy="646331"/>
          </a:xfrm>
          <a:prstGeom prst="rect">
            <a:avLst/>
          </a:prstGeom>
        </p:spPr>
        <p:txBody>
          <a:bodyPr wrap="square">
            <a:spAutoFit/>
          </a:bodyPr>
          <a:lstStyle/>
          <a:p>
            <a:r>
              <a:rPr lang="ru-RU" dirty="0" smtClean="0"/>
              <a:t>Ако </a:t>
            </a:r>
            <a:r>
              <a:rPr lang="ru-RU" dirty="0"/>
              <a:t>биметалната пластина трябва да създаде контактна сила   върху твърда </a:t>
            </a:r>
            <a:r>
              <a:rPr lang="ru-RU" dirty="0" smtClean="0"/>
              <a:t>опора, то</a:t>
            </a:r>
            <a:endParaRPr lang="bg-BG" dirty="0"/>
          </a:p>
        </p:txBody>
      </p:sp>
      <mc:AlternateContent xmlns:mc="http://schemas.openxmlformats.org/markup-compatibility/2006" xmlns:a14="http://schemas.microsoft.com/office/drawing/2010/main">
        <mc:Choice Requires="a14">
          <p:sp>
            <p:nvSpPr>
              <p:cNvPr id="11" name="Rectangle 10"/>
              <p:cNvSpPr/>
              <p:nvPr/>
            </p:nvSpPr>
            <p:spPr>
              <a:xfrm>
                <a:off x="3707904" y="5445224"/>
                <a:ext cx="3762825" cy="783741"/>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𝐹</m:t>
                      </m:r>
                      <m:r>
                        <a:rPr lang="bg-BG" sz="2400" i="0">
                          <a:latin typeface="Cambria Math"/>
                        </a:rPr>
                        <m:t>=</m:t>
                      </m:r>
                      <m:f>
                        <m:fPr>
                          <m:ctrlPr>
                            <a:rPr lang="bg-BG" sz="2400" i="1">
                              <a:latin typeface="Cambria Math"/>
                            </a:rPr>
                          </m:ctrlPr>
                        </m:fPr>
                        <m:num>
                          <m:sSub>
                            <m:sSubPr>
                              <m:ctrlPr>
                                <a:rPr lang="bg-BG" sz="2400" i="1">
                                  <a:latin typeface="Cambria Math"/>
                                </a:rPr>
                              </m:ctrlPr>
                            </m:sSubPr>
                            <m:e>
                              <m:r>
                                <a:rPr lang="bg-BG" sz="2400" i="1">
                                  <a:latin typeface="Cambria Math"/>
                                </a:rPr>
                                <m:t>𝐸</m:t>
                              </m:r>
                            </m:e>
                            <m:sub>
                              <m:r>
                                <a:rPr lang="bg-BG" sz="2400" i="0">
                                  <a:latin typeface="Cambria Math"/>
                                </a:rPr>
                                <m:t>1</m:t>
                              </m:r>
                            </m:sub>
                          </m:sSub>
                          <m:r>
                            <a:rPr lang="bg-BG" sz="2400" i="0">
                              <a:latin typeface="Cambria Math"/>
                            </a:rPr>
                            <m:t>+</m:t>
                          </m:r>
                          <m:sSub>
                            <m:sSubPr>
                              <m:ctrlPr>
                                <a:rPr lang="bg-BG" sz="2400" i="1">
                                  <a:latin typeface="Cambria Math"/>
                                </a:rPr>
                              </m:ctrlPr>
                            </m:sSubPr>
                            <m:e>
                              <m:r>
                                <a:rPr lang="bg-BG" sz="2400" i="1">
                                  <a:latin typeface="Cambria Math"/>
                                </a:rPr>
                                <m:t>𝐸</m:t>
                              </m:r>
                            </m:e>
                            <m:sub>
                              <m:r>
                                <a:rPr lang="bg-BG" sz="2400" i="0">
                                  <a:latin typeface="Cambria Math"/>
                                </a:rPr>
                                <m:t>2</m:t>
                              </m:r>
                            </m:sub>
                          </m:sSub>
                        </m:num>
                        <m:den>
                          <m:r>
                            <a:rPr lang="bg-BG" sz="2400" i="0">
                              <a:latin typeface="Cambria Math"/>
                            </a:rPr>
                            <m:t>8</m:t>
                          </m:r>
                          <m:r>
                            <m:rPr>
                              <m:nor/>
                            </m:rPr>
                            <a:rPr lang="bg-BG" sz="2400" i="1">
                              <a:latin typeface="Cambria Math"/>
                            </a:rPr>
                            <m:t> </m:t>
                          </m:r>
                          <m:sSup>
                            <m:sSupPr>
                              <m:ctrlPr>
                                <a:rPr lang="bg-BG" sz="2400" i="1">
                                  <a:latin typeface="Cambria Math"/>
                                </a:rPr>
                              </m:ctrlPr>
                            </m:sSupPr>
                            <m:e>
                              <m:r>
                                <a:rPr lang="bg-BG" sz="2400" i="1">
                                  <a:latin typeface="Cambria Math"/>
                                </a:rPr>
                                <m:t>𝑙</m:t>
                              </m:r>
                            </m:e>
                            <m:sup>
                              <m:r>
                                <a:rPr lang="bg-BG" sz="2400" i="0">
                                  <a:latin typeface="Cambria Math"/>
                                </a:rPr>
                                <m:t>3</m:t>
                              </m:r>
                            </m:sup>
                          </m:sSup>
                        </m:den>
                      </m:f>
                      <m:r>
                        <m:rPr>
                          <m:nor/>
                        </m:rPr>
                        <a:rPr lang="bg-BG" sz="2400" i="1">
                          <a:latin typeface="Cambria Math"/>
                        </a:rPr>
                        <m:t>​ </m:t>
                      </m:r>
                      <m:r>
                        <a:rPr lang="bg-BG" sz="2400" i="1">
                          <a:latin typeface="Cambria Math"/>
                        </a:rPr>
                        <m:t>𝑏</m:t>
                      </m:r>
                      <m:r>
                        <m:rPr>
                          <m:nor/>
                        </m:rPr>
                        <a:rPr lang="bg-BG" sz="2400" i="1">
                          <a:latin typeface="Cambria Math"/>
                        </a:rPr>
                        <m:t> </m:t>
                      </m:r>
                      <m:sSup>
                        <m:sSupPr>
                          <m:ctrlPr>
                            <a:rPr lang="bg-BG" sz="2400" i="1">
                              <a:latin typeface="Cambria Math"/>
                            </a:rPr>
                          </m:ctrlPr>
                        </m:sSupPr>
                        <m:e>
                          <m:d>
                            <m:dPr>
                              <m:ctrlPr>
                                <a:rPr lang="bg-BG" sz="2400" i="1">
                                  <a:latin typeface="Cambria Math"/>
                                </a:rPr>
                              </m:ctrlPr>
                            </m:dPr>
                            <m:e>
                              <m:sSub>
                                <m:sSubPr>
                                  <m:ctrlPr>
                                    <a:rPr lang="bg-BG" sz="2400" i="1">
                                      <a:latin typeface="Cambria Math"/>
                                    </a:rPr>
                                  </m:ctrlPr>
                                </m:sSubPr>
                                <m:e>
                                  <m:r>
                                    <a:rPr lang="bg-BG" sz="2400" i="1">
                                      <a:latin typeface="Cambria Math"/>
                                    </a:rPr>
                                    <m:t>h</m:t>
                                  </m:r>
                                </m:e>
                                <m:sub>
                                  <m:r>
                                    <a:rPr lang="bg-BG" sz="2400" i="0">
                                      <a:latin typeface="Cambria Math"/>
                                    </a:rPr>
                                    <m:t>1</m:t>
                                  </m:r>
                                </m:sub>
                              </m:sSub>
                              <m:r>
                                <a:rPr lang="bg-BG" sz="2400" i="0">
                                  <a:latin typeface="Cambria Math"/>
                                </a:rPr>
                                <m:t>+</m:t>
                              </m:r>
                              <m:sSub>
                                <m:sSubPr>
                                  <m:ctrlPr>
                                    <a:rPr lang="bg-BG" sz="2400" i="1">
                                      <a:latin typeface="Cambria Math"/>
                                    </a:rPr>
                                  </m:ctrlPr>
                                </m:sSubPr>
                                <m:e>
                                  <m:r>
                                    <a:rPr lang="bg-BG" sz="2400" i="1">
                                      <a:latin typeface="Cambria Math"/>
                                    </a:rPr>
                                    <m:t>h</m:t>
                                  </m:r>
                                </m:e>
                                <m:sub>
                                  <m:r>
                                    <a:rPr lang="bg-BG" sz="2400" i="0">
                                      <a:latin typeface="Cambria Math"/>
                                    </a:rPr>
                                    <m:t>2</m:t>
                                  </m:r>
                                </m:sub>
                              </m:sSub>
                            </m:e>
                          </m:d>
                        </m:e>
                        <m:sup>
                          <m:r>
                            <a:rPr lang="bg-BG" sz="2400" i="0">
                              <a:latin typeface="Cambria Math"/>
                            </a:rPr>
                            <m:t>3</m:t>
                          </m:r>
                        </m:sup>
                      </m:sSup>
                      <m:r>
                        <a:rPr lang="bg-BG" sz="2400" i="1">
                          <a:latin typeface="Cambria Math"/>
                        </a:rPr>
                        <m:t>𝑓</m:t>
                      </m:r>
                    </m:oMath>
                  </m:oMathPara>
                </a14:m>
                <a:endParaRPr lang="bg-BG" sz="2400" dirty="0"/>
              </a:p>
            </p:txBody>
          </p:sp>
        </mc:Choice>
        <mc:Fallback xmlns="">
          <p:sp>
            <p:nvSpPr>
              <p:cNvPr id="11" name="Rectangle 10"/>
              <p:cNvSpPr>
                <a:spLocks noRot="1" noChangeAspect="1" noMove="1" noResize="1" noEditPoints="1" noAdjustHandles="1" noChangeArrowheads="1" noChangeShapeType="1" noTextEdit="1"/>
              </p:cNvSpPr>
              <p:nvPr/>
            </p:nvSpPr>
            <p:spPr>
              <a:xfrm>
                <a:off x="3707904" y="5445224"/>
                <a:ext cx="3762825" cy="783741"/>
              </a:xfrm>
              <a:prstGeom prst="rect">
                <a:avLst/>
              </a:prstGeom>
              <a:blipFill rotWithShape="1">
                <a:blip r:embed="rId4"/>
                <a:stretch>
                  <a:fillRect/>
                </a:stretch>
              </a:blipFill>
            </p:spPr>
            <p:txBody>
              <a:bodyPr/>
              <a:lstStyle/>
              <a:p>
                <a:r>
                  <a:rPr lang="bg-BG">
                    <a:noFill/>
                  </a:rPr>
                  <a:t> </a:t>
                </a:r>
              </a:p>
            </p:txBody>
          </p:sp>
        </mc:Fallback>
      </mc:AlternateContent>
    </p:spTree>
    <p:extLst>
      <p:ext uri="{BB962C8B-B14F-4D97-AF65-F5344CB8AC3E}">
        <p14:creationId xmlns:p14="http://schemas.microsoft.com/office/powerpoint/2010/main" val="6893068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animBg="1"/>
      <p:bldP spid="8" grpId="0"/>
      <p:bldP spid="9" grpId="0" animBg="1"/>
      <p:bldP spid="10"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idx="1"/>
          </p:nvPr>
        </p:nvSpPr>
        <p:spPr>
          <a:xfrm>
            <a:off x="855976" y="515499"/>
            <a:ext cx="7453701" cy="505879"/>
          </a:xfrm>
        </p:spPr>
        <p:txBody>
          <a:bodyPr/>
          <a:lstStyle/>
          <a:p>
            <a:pPr marL="109537" indent="0" algn="ctr">
              <a:buNone/>
            </a:pPr>
            <a:r>
              <a:rPr lang="bg-BG" sz="2400" dirty="0">
                <a:solidFill>
                  <a:srgbClr val="00B0F0"/>
                </a:solidFill>
              </a:rPr>
              <a:t>Плоски пружини</a:t>
            </a: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745775" y="836712"/>
            <a:ext cx="3300904" cy="369332"/>
          </a:xfrm>
          <a:prstGeom prst="rect">
            <a:avLst/>
          </a:prstGeom>
        </p:spPr>
        <p:txBody>
          <a:bodyPr wrap="none">
            <a:spAutoFit/>
          </a:bodyPr>
          <a:lstStyle/>
          <a:p>
            <a:r>
              <a:rPr lang="bg-BG" dirty="0">
                <a:solidFill>
                  <a:srgbClr val="FF0000"/>
                </a:solidFill>
              </a:rPr>
              <a:t>Спирални плоски пружини</a:t>
            </a:r>
          </a:p>
        </p:txBody>
      </p:sp>
      <p:sp>
        <p:nvSpPr>
          <p:cNvPr id="3" name="Rectangle 2"/>
          <p:cNvSpPr/>
          <p:nvPr/>
        </p:nvSpPr>
        <p:spPr>
          <a:xfrm>
            <a:off x="827584" y="1101774"/>
            <a:ext cx="7455932" cy="1477328"/>
          </a:xfrm>
          <a:prstGeom prst="rect">
            <a:avLst/>
          </a:prstGeom>
        </p:spPr>
        <p:txBody>
          <a:bodyPr wrap="square">
            <a:spAutoFit/>
          </a:bodyPr>
          <a:lstStyle/>
          <a:p>
            <a:pPr algn="just"/>
            <a:r>
              <a:rPr lang="ru-RU" dirty="0"/>
              <a:t>Спиралните пружини се оформят по крива, близка до Архимедова </a:t>
            </a:r>
            <a:r>
              <a:rPr lang="ru-RU" dirty="0" smtClean="0"/>
              <a:t>спирала. </a:t>
            </a:r>
            <a:r>
              <a:rPr lang="ru-RU" dirty="0"/>
              <a:t>Използват се най-често за създаване на противодействащи или уравновесяващи моменти в различни уреди, машини и автоматични оръжия, както и в пружинни двигатели - акумулатори на </a:t>
            </a:r>
            <a:r>
              <a:rPr lang="ru-RU" dirty="0" smtClean="0"/>
              <a:t>енергия.</a:t>
            </a:r>
            <a:endParaRPr lang="bg-BG" dirty="0"/>
          </a:p>
        </p:txBody>
      </p:sp>
      <p:pic>
        <p:nvPicPr>
          <p:cNvPr id="8" name="Picture 7"/>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83659" y="2555193"/>
            <a:ext cx="2524658" cy="2849297"/>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3993317" y="2492896"/>
            <a:ext cx="1547218" cy="369332"/>
          </a:xfrm>
          <a:prstGeom prst="rect">
            <a:avLst/>
          </a:prstGeom>
        </p:spPr>
        <p:txBody>
          <a:bodyPr wrap="none">
            <a:spAutoFit/>
          </a:bodyPr>
          <a:lstStyle/>
          <a:p>
            <a:r>
              <a:rPr lang="bg-BG" dirty="0">
                <a:solidFill>
                  <a:srgbClr val="0070C0"/>
                </a:solidFill>
              </a:rPr>
              <a:t>Пресмятане</a:t>
            </a:r>
          </a:p>
        </p:txBody>
      </p:sp>
      <p:sp>
        <p:nvSpPr>
          <p:cNvPr id="10" name="Rectangle 9"/>
          <p:cNvSpPr/>
          <p:nvPr/>
        </p:nvSpPr>
        <p:spPr>
          <a:xfrm>
            <a:off x="3491881" y="2770639"/>
            <a:ext cx="4896544" cy="1200329"/>
          </a:xfrm>
          <a:prstGeom prst="rect">
            <a:avLst/>
          </a:prstGeom>
        </p:spPr>
        <p:txBody>
          <a:bodyPr wrap="square">
            <a:spAutoFit/>
          </a:bodyPr>
          <a:lstStyle/>
          <a:p>
            <a:pPr algn="just"/>
            <a:r>
              <a:rPr lang="ru-RU" dirty="0"/>
              <a:t>При твърдо закрепени краища на пружината </a:t>
            </a:r>
            <a:r>
              <a:rPr lang="ru-RU" dirty="0" smtClean="0"/>
              <a:t>към </a:t>
            </a:r>
            <a:r>
              <a:rPr lang="ru-RU" dirty="0"/>
              <a:t>корпуса </a:t>
            </a:r>
            <a:r>
              <a:rPr lang="ru-RU" dirty="0" smtClean="0"/>
              <a:t>и </a:t>
            </a:r>
            <a:r>
              <a:rPr lang="ru-RU" dirty="0"/>
              <a:t>към вала пружината </a:t>
            </a:r>
            <a:r>
              <a:rPr lang="ru-RU" dirty="0" smtClean="0"/>
              <a:t>е подложена на </a:t>
            </a:r>
            <a:r>
              <a:rPr lang="ru-RU" dirty="0"/>
              <a:t>чисто </a:t>
            </a:r>
            <a:r>
              <a:rPr lang="ru-RU" dirty="0" smtClean="0"/>
              <a:t>огъване.</a:t>
            </a:r>
            <a:endParaRPr lang="bg-BG" dirty="0"/>
          </a:p>
        </p:txBody>
      </p:sp>
      <mc:AlternateContent xmlns:mc="http://schemas.openxmlformats.org/markup-compatibility/2006" xmlns:a14="http://schemas.microsoft.com/office/drawing/2010/main">
        <mc:Choice Requires="a14">
          <p:sp>
            <p:nvSpPr>
              <p:cNvPr id="11" name="Rectangle 10"/>
              <p:cNvSpPr/>
              <p:nvPr/>
            </p:nvSpPr>
            <p:spPr>
              <a:xfrm>
                <a:off x="3538830" y="3979841"/>
                <a:ext cx="2261966" cy="786177"/>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𝜎</m:t>
                      </m:r>
                      <m:r>
                        <a:rPr lang="bg-BG" sz="2400">
                          <a:latin typeface="Cambria Math"/>
                        </a:rPr>
                        <m:t>=</m:t>
                      </m:r>
                      <m:f>
                        <m:fPr>
                          <m:ctrlPr>
                            <a:rPr lang="bg-BG" sz="2400" i="1">
                              <a:latin typeface="Cambria Math"/>
                            </a:rPr>
                          </m:ctrlPr>
                        </m:fPr>
                        <m:num>
                          <m:r>
                            <a:rPr lang="bg-BG" sz="2400">
                              <a:latin typeface="Cambria Math"/>
                            </a:rPr>
                            <m:t>6</m:t>
                          </m:r>
                          <m:r>
                            <m:rPr>
                              <m:nor/>
                            </m:rPr>
                            <a:rPr lang="bg-BG" sz="2400" i="1">
                              <a:latin typeface="Cambria Math"/>
                            </a:rPr>
                            <m:t> </m:t>
                          </m:r>
                          <m:r>
                            <a:rPr lang="bg-BG" sz="2400" i="1">
                              <a:latin typeface="Cambria Math"/>
                            </a:rPr>
                            <m:t>𝑀</m:t>
                          </m:r>
                        </m:num>
                        <m:den>
                          <m:r>
                            <a:rPr lang="bg-BG" sz="2400" i="1">
                              <a:latin typeface="Cambria Math"/>
                            </a:rPr>
                            <m:t>𝑏</m:t>
                          </m:r>
                          <m:r>
                            <m:rPr>
                              <m:nor/>
                            </m:rPr>
                            <a:rPr lang="bg-BG" sz="2400" i="1">
                              <a:latin typeface="Cambria Math"/>
                            </a:rPr>
                            <m:t> </m:t>
                          </m:r>
                          <m:sSup>
                            <m:sSupPr>
                              <m:ctrlPr>
                                <a:rPr lang="bg-BG" sz="2400" i="1">
                                  <a:latin typeface="Cambria Math"/>
                                </a:rPr>
                              </m:ctrlPr>
                            </m:sSupPr>
                            <m:e>
                              <m:r>
                                <a:rPr lang="bg-BG" sz="2400" i="1">
                                  <a:latin typeface="Cambria Math"/>
                                </a:rPr>
                                <m:t>h</m:t>
                              </m:r>
                            </m:e>
                            <m:sup>
                              <m:r>
                                <a:rPr lang="bg-BG" sz="2400">
                                  <a:latin typeface="Cambria Math"/>
                                </a:rPr>
                                <m:t>2</m:t>
                              </m:r>
                            </m:sup>
                          </m:sSup>
                        </m:den>
                      </m:f>
                      <m:r>
                        <a:rPr lang="bg-BG" sz="2400">
                          <a:latin typeface="Cambria Math"/>
                        </a:rPr>
                        <m:t>≤</m:t>
                      </m:r>
                      <m:r>
                        <m:rPr>
                          <m:nor/>
                        </m:rPr>
                        <a:rPr lang="bg-BG" sz="2400" i="1">
                          <a:latin typeface="Cambria Math"/>
                        </a:rPr>
                        <m:t> </m:t>
                      </m:r>
                      <m:r>
                        <a:rPr lang="bg-BG" sz="2400">
                          <a:latin typeface="Cambria Math"/>
                        </a:rPr>
                        <m:t>[</m:t>
                      </m:r>
                      <m:r>
                        <a:rPr lang="bg-BG" sz="2400" i="1">
                          <a:latin typeface="Cambria Math"/>
                        </a:rPr>
                        <m:t>𝜎</m:t>
                      </m:r>
                      <m:r>
                        <a:rPr lang="en-US" sz="2400" i="1">
                          <a:latin typeface="Cambria Math"/>
                        </a:rPr>
                        <m:t>]</m:t>
                      </m:r>
                    </m:oMath>
                  </m:oMathPara>
                </a14:m>
                <a:endParaRPr lang="bg-BG" sz="2400" dirty="0"/>
              </a:p>
            </p:txBody>
          </p:sp>
        </mc:Choice>
        <mc:Fallback xmlns="">
          <p:sp>
            <p:nvSpPr>
              <p:cNvPr id="11" name="Rectangle 10"/>
              <p:cNvSpPr>
                <a:spLocks noRot="1" noChangeAspect="1" noMove="1" noResize="1" noEditPoints="1" noAdjustHandles="1" noChangeArrowheads="1" noChangeShapeType="1" noTextEdit="1"/>
              </p:cNvSpPr>
              <p:nvPr/>
            </p:nvSpPr>
            <p:spPr>
              <a:xfrm>
                <a:off x="3538830" y="3979841"/>
                <a:ext cx="2261966" cy="786177"/>
              </a:xfrm>
              <a:prstGeom prst="rect">
                <a:avLst/>
              </a:prstGeom>
              <a:blipFill rotWithShape="1">
                <a:blip r:embed="rId3"/>
                <a:stretch>
                  <a:fillRect/>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103650" y="3913349"/>
                <a:ext cx="1628907" cy="852669"/>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𝑏</m:t>
                      </m:r>
                      <m:r>
                        <a:rPr lang="bg-BG" sz="2400" i="0">
                          <a:latin typeface="Cambria Math"/>
                        </a:rPr>
                        <m:t>=</m:t>
                      </m:r>
                      <m:f>
                        <m:fPr>
                          <m:ctrlPr>
                            <a:rPr lang="bg-BG" sz="2400" i="1">
                              <a:latin typeface="Cambria Math"/>
                            </a:rPr>
                          </m:ctrlPr>
                        </m:fPr>
                        <m:num>
                          <m:r>
                            <a:rPr lang="bg-BG" sz="2400" i="0">
                              <a:latin typeface="Cambria Math"/>
                            </a:rPr>
                            <m:t>6</m:t>
                          </m:r>
                          <m:r>
                            <m:rPr>
                              <m:nor/>
                            </m:rPr>
                            <a:rPr lang="bg-BG" sz="2400" i="1">
                              <a:latin typeface="Cambria Math"/>
                            </a:rPr>
                            <m:t> </m:t>
                          </m:r>
                          <m:r>
                            <a:rPr lang="bg-BG" sz="2400" i="1">
                              <a:latin typeface="Cambria Math"/>
                            </a:rPr>
                            <m:t>𝑀</m:t>
                          </m:r>
                        </m:num>
                        <m:den>
                          <m:d>
                            <m:dPr>
                              <m:begChr m:val="["/>
                              <m:endChr m:val=""/>
                              <m:ctrlPr>
                                <a:rPr lang="bg-BG" sz="2400" i="1">
                                  <a:latin typeface="Cambria Math"/>
                                </a:rPr>
                              </m:ctrlPr>
                            </m:dPr>
                            <m:e>
                              <m:r>
                                <a:rPr lang="bg-BG" sz="2400" i="1">
                                  <a:latin typeface="Cambria Math"/>
                                </a:rPr>
                                <m:t>𝜎</m:t>
                              </m:r>
                              <m:r>
                                <a:rPr lang="bg-BG" sz="2400" i="0">
                                  <a:latin typeface="Cambria Math"/>
                                </a:rPr>
                                <m:t>]</m:t>
                              </m:r>
                              <m:r>
                                <m:rPr>
                                  <m:nor/>
                                </m:rPr>
                                <a:rPr lang="bg-BG" sz="2400" i="1">
                                  <a:latin typeface="Cambria Math"/>
                                </a:rPr>
                                <m:t> </m:t>
                              </m:r>
                              <m:sSup>
                                <m:sSupPr>
                                  <m:ctrlPr>
                                    <a:rPr lang="bg-BG" sz="2400" i="1">
                                      <a:latin typeface="Cambria Math"/>
                                    </a:rPr>
                                  </m:ctrlPr>
                                </m:sSupPr>
                                <m:e>
                                  <m:r>
                                    <a:rPr lang="bg-BG" sz="2400" i="1">
                                      <a:latin typeface="Cambria Math"/>
                                    </a:rPr>
                                    <m:t>h</m:t>
                                  </m:r>
                                </m:e>
                                <m:sup>
                                  <m:r>
                                    <a:rPr lang="bg-BG" sz="2400" i="0">
                                      <a:latin typeface="Cambria Math"/>
                                    </a:rPr>
                                    <m:t>2</m:t>
                                  </m:r>
                                </m:sup>
                              </m:sSup>
                            </m:e>
                          </m:d>
                        </m:den>
                      </m:f>
                    </m:oMath>
                  </m:oMathPara>
                </a14:m>
                <a:endParaRPr lang="bg-BG" sz="2400" dirty="0"/>
              </a:p>
            </p:txBody>
          </p:sp>
        </mc:Choice>
        <mc:Fallback xmlns="">
          <p:sp>
            <p:nvSpPr>
              <p:cNvPr id="12" name="Rectangle 11"/>
              <p:cNvSpPr>
                <a:spLocks noRot="1" noChangeAspect="1" noMove="1" noResize="1" noEditPoints="1" noAdjustHandles="1" noChangeArrowheads="1" noChangeShapeType="1" noTextEdit="1"/>
              </p:cNvSpPr>
              <p:nvPr/>
            </p:nvSpPr>
            <p:spPr>
              <a:xfrm>
                <a:off x="6103650" y="3913349"/>
                <a:ext cx="1628907" cy="852669"/>
              </a:xfrm>
              <a:prstGeom prst="rect">
                <a:avLst/>
              </a:prstGeom>
              <a:blipFill rotWithShape="1">
                <a:blip r:embed="rId4"/>
                <a:stretch>
                  <a:fillRect/>
                </a:stretch>
              </a:blipFill>
            </p:spPr>
            <p:txBody>
              <a:bodyPr/>
              <a:lstStyle/>
              <a:p>
                <a:r>
                  <a:rPr lang="bg-BG">
                    <a:noFill/>
                  </a:rPr>
                  <a:t> </a:t>
                </a:r>
              </a:p>
            </p:txBody>
          </p:sp>
        </mc:Fallback>
      </mc:AlternateContent>
      <p:sp>
        <p:nvSpPr>
          <p:cNvPr id="14" name="Rectangle 13"/>
          <p:cNvSpPr/>
          <p:nvPr/>
        </p:nvSpPr>
        <p:spPr>
          <a:xfrm>
            <a:off x="3403195" y="5000235"/>
            <a:ext cx="3833101" cy="369332"/>
          </a:xfrm>
          <a:prstGeom prst="rect">
            <a:avLst/>
          </a:prstGeom>
        </p:spPr>
        <p:txBody>
          <a:bodyPr wrap="none">
            <a:spAutoFit/>
          </a:bodyPr>
          <a:lstStyle/>
          <a:p>
            <a:r>
              <a:rPr lang="ru-RU" dirty="0"/>
              <a:t>Ъгълът на навиване на лентата </a:t>
            </a:r>
            <a:endParaRPr lang="bg-BG" dirty="0"/>
          </a:p>
        </p:txBody>
      </p:sp>
      <mc:AlternateContent xmlns:mc="http://schemas.openxmlformats.org/markup-compatibility/2006" xmlns:a14="http://schemas.microsoft.com/office/drawing/2010/main">
        <mc:Choice Requires="a14">
          <p:sp>
            <p:nvSpPr>
              <p:cNvPr id="20" name="Rectangle 19"/>
              <p:cNvSpPr/>
              <p:nvPr/>
            </p:nvSpPr>
            <p:spPr>
              <a:xfrm>
                <a:off x="7073716" y="4978819"/>
                <a:ext cx="1347164" cy="781496"/>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𝜃</m:t>
                      </m:r>
                      <m:r>
                        <a:rPr lang="bg-BG" sz="2400" i="0">
                          <a:latin typeface="Cambria Math"/>
                        </a:rPr>
                        <m:t>=</m:t>
                      </m:r>
                      <m:f>
                        <m:fPr>
                          <m:ctrlPr>
                            <a:rPr lang="bg-BG" sz="2400" i="1">
                              <a:latin typeface="Cambria Math"/>
                            </a:rPr>
                          </m:ctrlPr>
                        </m:fPr>
                        <m:num>
                          <m:r>
                            <a:rPr lang="bg-BG" sz="2400" i="1">
                              <a:latin typeface="Cambria Math"/>
                            </a:rPr>
                            <m:t>𝑀</m:t>
                          </m:r>
                          <m:r>
                            <m:rPr>
                              <m:nor/>
                            </m:rPr>
                            <a:rPr lang="bg-BG" sz="2400" i="1">
                              <a:latin typeface="Cambria Math"/>
                            </a:rPr>
                            <m:t> </m:t>
                          </m:r>
                          <m:r>
                            <a:rPr lang="bg-BG" sz="2400" i="1">
                              <a:latin typeface="Cambria Math"/>
                            </a:rPr>
                            <m:t>𝐿</m:t>
                          </m:r>
                        </m:num>
                        <m:den>
                          <m:r>
                            <a:rPr lang="bg-BG" sz="2400" i="1">
                              <a:latin typeface="Cambria Math"/>
                            </a:rPr>
                            <m:t>𝐸</m:t>
                          </m:r>
                          <m:r>
                            <m:rPr>
                              <m:nor/>
                            </m:rPr>
                            <a:rPr lang="bg-BG" sz="2400" i="1">
                              <a:latin typeface="Cambria Math"/>
                            </a:rPr>
                            <m:t> </m:t>
                          </m:r>
                          <m:r>
                            <a:rPr lang="bg-BG" sz="2400" i="1">
                              <a:latin typeface="Cambria Math"/>
                            </a:rPr>
                            <m:t>𝐼</m:t>
                          </m:r>
                        </m:den>
                      </m:f>
                    </m:oMath>
                  </m:oMathPara>
                </a14:m>
                <a:endParaRPr lang="bg-BG" sz="2400" dirty="0"/>
              </a:p>
            </p:txBody>
          </p:sp>
        </mc:Choice>
        <mc:Fallback xmlns="">
          <p:sp>
            <p:nvSpPr>
              <p:cNvPr id="20" name="Rectangle 19"/>
              <p:cNvSpPr>
                <a:spLocks noRot="1" noChangeAspect="1" noMove="1" noResize="1" noEditPoints="1" noAdjustHandles="1" noChangeArrowheads="1" noChangeShapeType="1" noTextEdit="1"/>
              </p:cNvSpPr>
              <p:nvPr/>
            </p:nvSpPr>
            <p:spPr>
              <a:xfrm>
                <a:off x="7073716" y="4978819"/>
                <a:ext cx="1347164" cy="781496"/>
              </a:xfrm>
              <a:prstGeom prst="rect">
                <a:avLst/>
              </a:prstGeom>
              <a:blipFill rotWithShape="1">
                <a:blip r:embed="rId5"/>
                <a:stretch>
                  <a:fillRect/>
                </a:stretch>
              </a:blipFill>
            </p:spPr>
            <p:txBody>
              <a:bodyPr/>
              <a:lstStyle/>
              <a:p>
                <a:r>
                  <a:rPr lang="bg-BG">
                    <a:noFill/>
                  </a:rPr>
                  <a:t> </a:t>
                </a:r>
              </a:p>
            </p:txBody>
          </p:sp>
        </mc:Fallback>
      </mc:AlternateContent>
      <p:sp>
        <p:nvSpPr>
          <p:cNvPr id="22" name="Rectangle 21"/>
          <p:cNvSpPr/>
          <p:nvPr/>
        </p:nvSpPr>
        <p:spPr>
          <a:xfrm>
            <a:off x="829815" y="5651506"/>
            <a:ext cx="3058851" cy="369332"/>
          </a:xfrm>
          <a:prstGeom prst="rect">
            <a:avLst/>
          </a:prstGeom>
        </p:spPr>
        <p:txBody>
          <a:bodyPr wrap="none">
            <a:spAutoFit/>
          </a:bodyPr>
          <a:lstStyle/>
          <a:p>
            <a:r>
              <a:rPr lang="bg-BG" dirty="0" smtClean="0"/>
              <a:t>Дължина </a:t>
            </a:r>
            <a:r>
              <a:rPr lang="bg-BG" dirty="0"/>
              <a:t>на пружината </a:t>
            </a:r>
          </a:p>
        </p:txBody>
      </p:sp>
      <mc:AlternateContent xmlns:mc="http://schemas.openxmlformats.org/markup-compatibility/2006" xmlns:a14="http://schemas.microsoft.com/office/drawing/2010/main">
        <mc:Choice Requires="a14">
          <p:sp>
            <p:nvSpPr>
              <p:cNvPr id="24" name="Rectangle 23"/>
              <p:cNvSpPr/>
              <p:nvPr/>
            </p:nvSpPr>
            <p:spPr>
              <a:xfrm>
                <a:off x="3767064" y="5369567"/>
                <a:ext cx="2607380" cy="851772"/>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𝐿</m:t>
                      </m:r>
                      <m:r>
                        <a:rPr lang="bg-BG" sz="2400" i="0">
                          <a:latin typeface="Cambria Math"/>
                        </a:rPr>
                        <m:t>=</m:t>
                      </m:r>
                      <m:f>
                        <m:fPr>
                          <m:ctrlPr>
                            <a:rPr lang="bg-BG" sz="2400" i="1">
                              <a:latin typeface="Cambria Math"/>
                            </a:rPr>
                          </m:ctrlPr>
                        </m:fPr>
                        <m:num>
                          <m:r>
                            <a:rPr lang="bg-BG" sz="2400" i="1">
                              <a:latin typeface="Cambria Math"/>
                            </a:rPr>
                            <m:t>𝐸</m:t>
                          </m:r>
                          <m:r>
                            <m:rPr>
                              <m:nor/>
                            </m:rPr>
                            <a:rPr lang="bg-BG" sz="2400" i="1">
                              <a:latin typeface="Cambria Math"/>
                            </a:rPr>
                            <m:t> </m:t>
                          </m:r>
                          <m:r>
                            <a:rPr lang="bg-BG" sz="2400" i="1">
                              <a:latin typeface="Cambria Math"/>
                            </a:rPr>
                            <m:t>𝐼</m:t>
                          </m:r>
                          <m:r>
                            <m:rPr>
                              <m:nor/>
                            </m:rPr>
                            <a:rPr lang="bg-BG" sz="2400" i="1">
                              <a:latin typeface="Cambria Math"/>
                            </a:rPr>
                            <m:t> </m:t>
                          </m:r>
                          <m:r>
                            <a:rPr lang="bg-BG" sz="2400" i="1">
                              <a:latin typeface="Cambria Math"/>
                            </a:rPr>
                            <m:t>𝜃</m:t>
                          </m:r>
                        </m:num>
                        <m:den>
                          <m:sSub>
                            <m:sSubPr>
                              <m:ctrlPr>
                                <a:rPr lang="bg-BG" sz="2400" i="1">
                                  <a:latin typeface="Cambria Math"/>
                                </a:rPr>
                              </m:ctrlPr>
                            </m:sSubPr>
                            <m:e>
                              <m:r>
                                <a:rPr lang="bg-BG" sz="2400" i="1">
                                  <a:latin typeface="Cambria Math"/>
                                </a:rPr>
                                <m:t>𝑀</m:t>
                              </m:r>
                            </m:e>
                            <m:sub>
                              <m:r>
                                <m:rPr>
                                  <m:sty m:val="p"/>
                                </m:rPr>
                                <a:rPr lang="bg-BG" sz="2400" i="0">
                                  <a:latin typeface="Cambria Math"/>
                                </a:rPr>
                                <m:t>max</m:t>
                              </m:r>
                            </m:sub>
                          </m:sSub>
                          <m:r>
                            <a:rPr lang="bg-BG" sz="2400" i="0">
                              <a:latin typeface="Cambria Math"/>
                            </a:rPr>
                            <m:t>−</m:t>
                          </m:r>
                          <m:sSub>
                            <m:sSubPr>
                              <m:ctrlPr>
                                <a:rPr lang="bg-BG" sz="2400" i="1">
                                  <a:latin typeface="Cambria Math"/>
                                </a:rPr>
                              </m:ctrlPr>
                            </m:sSubPr>
                            <m:e>
                              <m:r>
                                <a:rPr lang="bg-BG" sz="2400" i="1">
                                  <a:latin typeface="Cambria Math"/>
                                </a:rPr>
                                <m:t>𝑀</m:t>
                              </m:r>
                            </m:e>
                            <m:sub>
                              <m:r>
                                <m:rPr>
                                  <m:sty m:val="p"/>
                                </m:rPr>
                                <a:rPr lang="bg-BG" sz="2400" i="0">
                                  <a:latin typeface="Cambria Math"/>
                                </a:rPr>
                                <m:t>min</m:t>
                              </m:r>
                            </m:sub>
                          </m:sSub>
                        </m:den>
                      </m:f>
                    </m:oMath>
                  </m:oMathPara>
                </a14:m>
                <a:endParaRPr lang="bg-BG" sz="2400" dirty="0"/>
              </a:p>
            </p:txBody>
          </p:sp>
        </mc:Choice>
        <mc:Fallback xmlns="">
          <p:sp>
            <p:nvSpPr>
              <p:cNvPr id="24" name="Rectangle 23"/>
              <p:cNvSpPr>
                <a:spLocks noRot="1" noChangeAspect="1" noMove="1" noResize="1" noEditPoints="1" noAdjustHandles="1" noChangeArrowheads="1" noChangeShapeType="1" noTextEdit="1"/>
              </p:cNvSpPr>
              <p:nvPr/>
            </p:nvSpPr>
            <p:spPr>
              <a:xfrm>
                <a:off x="3767064" y="5369567"/>
                <a:ext cx="2607380" cy="851772"/>
              </a:xfrm>
              <a:prstGeom prst="rect">
                <a:avLst/>
              </a:prstGeom>
              <a:blipFill rotWithShape="1">
                <a:blip r:embed="rId6"/>
                <a:stretch>
                  <a:fillRect/>
                </a:stretch>
              </a:blipFill>
            </p:spPr>
            <p:txBody>
              <a:bodyPr/>
              <a:lstStyle/>
              <a:p>
                <a:r>
                  <a:rPr lang="bg-BG">
                    <a:noFill/>
                  </a:rPr>
                  <a:t> </a:t>
                </a:r>
              </a:p>
            </p:txBody>
          </p:sp>
        </mc:Fallback>
      </mc:AlternateContent>
    </p:spTree>
    <p:extLst>
      <p:ext uri="{BB962C8B-B14F-4D97-AF65-F5344CB8AC3E}">
        <p14:creationId xmlns:p14="http://schemas.microsoft.com/office/powerpoint/2010/main" val="39780693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ppt_x"/>
                                          </p:val>
                                        </p:tav>
                                        <p:tav tm="100000">
                                          <p:val>
                                            <p:strVal val="#ppt_x"/>
                                          </p:val>
                                        </p:tav>
                                      </p:tavLst>
                                    </p:anim>
                                    <p:anim calcmode="lin" valueType="num">
                                      <p:cBhvr additive="base">
                                        <p:cTn id="5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P spid="11" grpId="0" animBg="1"/>
      <p:bldP spid="12" grpId="0" animBg="1"/>
      <p:bldP spid="14" grpId="0"/>
      <p:bldP spid="20" grpId="0" animBg="1"/>
      <p:bldP spid="22" grpId="0"/>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idx="1"/>
          </p:nvPr>
        </p:nvSpPr>
        <p:spPr>
          <a:xfrm>
            <a:off x="753943" y="548680"/>
            <a:ext cx="7634481" cy="536910"/>
          </a:xfrm>
        </p:spPr>
        <p:txBody>
          <a:bodyPr/>
          <a:lstStyle/>
          <a:p>
            <a:pPr marL="109537" indent="0" algn="ctr">
              <a:buNone/>
            </a:pPr>
            <a:r>
              <a:rPr lang="bg-BG" sz="2400" dirty="0" err="1">
                <a:solidFill>
                  <a:srgbClr val="00B0F0"/>
                </a:solidFill>
              </a:rPr>
              <a:t>Торсионни</a:t>
            </a:r>
            <a:r>
              <a:rPr lang="bg-BG" sz="2400" dirty="0">
                <a:solidFill>
                  <a:srgbClr val="00B0F0"/>
                </a:solidFill>
              </a:rPr>
              <a:t> и винтови пружини</a:t>
            </a: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753943" y="942449"/>
            <a:ext cx="7495963" cy="369332"/>
          </a:xfrm>
          <a:prstGeom prst="rect">
            <a:avLst/>
          </a:prstGeom>
        </p:spPr>
        <p:txBody>
          <a:bodyPr wrap="none">
            <a:spAutoFit/>
          </a:bodyPr>
          <a:lstStyle/>
          <a:p>
            <a:r>
              <a:rPr lang="bg-BG" dirty="0">
                <a:solidFill>
                  <a:srgbClr val="FF0000"/>
                </a:solidFill>
              </a:rPr>
              <a:t>Торсионни </a:t>
            </a:r>
            <a:r>
              <a:rPr lang="bg-BG" dirty="0" smtClean="0">
                <a:solidFill>
                  <a:srgbClr val="FF0000"/>
                </a:solidFill>
              </a:rPr>
              <a:t>пружини</a:t>
            </a:r>
            <a:r>
              <a:rPr lang="en-US" dirty="0" smtClean="0">
                <a:solidFill>
                  <a:srgbClr val="FF0000"/>
                </a:solidFill>
              </a:rPr>
              <a:t> - </a:t>
            </a:r>
            <a:r>
              <a:rPr lang="bg-BG" dirty="0" smtClean="0"/>
              <a:t>прави </a:t>
            </a:r>
            <a:r>
              <a:rPr lang="bg-BG" dirty="0"/>
              <a:t>пружини, работещи на усукване. </a:t>
            </a:r>
            <a:endParaRPr lang="bg-BG" dirty="0">
              <a:solidFill>
                <a:srgbClr val="FF0000"/>
              </a:solidFill>
            </a:endParaRPr>
          </a:p>
        </p:txBody>
      </p:sp>
      <p:pic>
        <p:nvPicPr>
          <p:cNvPr id="3" name="Picture 2"/>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22599" y="1311781"/>
            <a:ext cx="3707920" cy="1476816"/>
          </a:xfrm>
          <a:prstGeom prst="rect">
            <a:avLst/>
          </a:prstGeom>
          <a:solidFill>
            <a:schemeClr val="bg2"/>
          </a:solidFill>
        </p:spPr>
      </p:pic>
      <p:pic>
        <p:nvPicPr>
          <p:cNvPr id="4" name="Picture 3"/>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764823" y="1224711"/>
            <a:ext cx="3635896" cy="1650957"/>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116221" y="2894483"/>
                <a:ext cx="2438937" cy="517257"/>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bg-BG" sz="2400" i="1">
                              <a:latin typeface="Cambria Math"/>
                            </a:rPr>
                          </m:ctrlPr>
                        </m:dPr>
                        <m:e>
                          <m:sSub>
                            <m:sSubPr>
                              <m:ctrlPr>
                                <a:rPr lang="bg-BG" sz="2400" i="1">
                                  <a:latin typeface="Cambria Math"/>
                                </a:rPr>
                              </m:ctrlPr>
                            </m:sSubPr>
                            <m:e>
                              <m:r>
                                <a:rPr lang="bg-BG" sz="2400" i="1">
                                  <a:latin typeface="Cambria Math"/>
                                </a:rPr>
                                <m:t>𝑀</m:t>
                              </m:r>
                            </m:e>
                            <m:sub>
                              <m:r>
                                <m:rPr>
                                  <m:sty m:val="p"/>
                                </m:rPr>
                                <a:rPr lang="bg-BG" sz="2400" i="0">
                                  <a:latin typeface="Cambria Math"/>
                                </a:rPr>
                                <m:t>max</m:t>
                              </m:r>
                            </m:sub>
                          </m:sSub>
                          <m:r>
                            <a:rPr lang="bg-BG" sz="2400" i="0">
                              <a:latin typeface="Cambria Math"/>
                            </a:rPr>
                            <m:t>=</m:t>
                          </m:r>
                          <m:sSub>
                            <m:sSubPr>
                              <m:ctrlPr>
                                <a:rPr lang="bg-BG" sz="2400" i="1">
                                  <a:latin typeface="Cambria Math"/>
                                </a:rPr>
                              </m:ctrlPr>
                            </m:sSubPr>
                            <m:e>
                              <m:r>
                                <a:rPr lang="bg-BG" sz="2400" i="1">
                                  <a:latin typeface="Cambria Math"/>
                                </a:rPr>
                                <m:t>𝑊</m:t>
                              </m:r>
                            </m:e>
                            <m:sub>
                              <m:r>
                                <a:rPr lang="bg-BG" sz="2400" i="1">
                                  <a:latin typeface="Cambria Math"/>
                                </a:rPr>
                                <m:t>𝑐</m:t>
                              </m:r>
                            </m:sub>
                          </m:sSub>
                          <m:r>
                            <m:rPr>
                              <m:nor/>
                            </m:rPr>
                            <a:rPr lang="bg-BG" sz="2400" i="1">
                              <a:latin typeface="Cambria Math"/>
                            </a:rPr>
                            <m:t> </m:t>
                          </m:r>
                          <m:r>
                            <a:rPr lang="bg-BG" sz="2400" i="0">
                              <a:latin typeface="Cambria Math"/>
                            </a:rPr>
                            <m:t>[</m:t>
                          </m:r>
                          <m:sSub>
                            <m:sSubPr>
                              <m:ctrlPr>
                                <a:rPr lang="bg-BG" sz="2400" i="1">
                                  <a:latin typeface="Cambria Math"/>
                                </a:rPr>
                              </m:ctrlPr>
                            </m:sSubPr>
                            <m:e>
                              <m:r>
                                <a:rPr lang="bg-BG" sz="2400" i="1">
                                  <a:latin typeface="Cambria Math"/>
                                </a:rPr>
                                <m:t>𝜏</m:t>
                              </m:r>
                            </m:e>
                            <m:sub>
                              <m:r>
                                <a:rPr lang="bg-BG" sz="2400" i="1">
                                  <a:latin typeface="Cambria Math"/>
                                </a:rPr>
                                <m:t>𝑦𝑐</m:t>
                              </m:r>
                            </m:sub>
                          </m:sSub>
                        </m:e>
                      </m:d>
                    </m:oMath>
                  </m:oMathPara>
                </a14:m>
                <a:endParaRPr lang="bg-BG" sz="2400" dirty="0"/>
              </a:p>
            </p:txBody>
          </p:sp>
        </mc:Choice>
        <mc:Fallback xmlns="">
          <p:sp>
            <p:nvSpPr>
              <p:cNvPr id="5" name="Rectangle 4"/>
              <p:cNvSpPr>
                <a:spLocks noRot="1" noChangeAspect="1" noMove="1" noResize="1" noEditPoints="1" noAdjustHandles="1" noChangeArrowheads="1" noChangeShapeType="1" noTextEdit="1"/>
              </p:cNvSpPr>
              <p:nvPr/>
            </p:nvSpPr>
            <p:spPr>
              <a:xfrm>
                <a:off x="1116221" y="2894483"/>
                <a:ext cx="2438937" cy="517257"/>
              </a:xfrm>
              <a:prstGeom prst="rect">
                <a:avLst/>
              </a:prstGeom>
              <a:blipFill rotWithShape="1">
                <a:blip r:embed="rId4"/>
                <a:stretch>
                  <a:fillRect/>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16221" y="3608902"/>
                <a:ext cx="2123145" cy="461665"/>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bg-BG" sz="2400" i="1">
                              <a:latin typeface="Cambria Math"/>
                            </a:rPr>
                          </m:ctrlPr>
                        </m:sSubPr>
                        <m:e>
                          <m:r>
                            <a:rPr lang="bg-BG" sz="2400" i="1">
                              <a:latin typeface="Cambria Math"/>
                            </a:rPr>
                            <m:t>𝑊</m:t>
                          </m:r>
                        </m:e>
                        <m:sub>
                          <m:r>
                            <a:rPr lang="bg-BG" sz="2400" i="1">
                              <a:latin typeface="Cambria Math"/>
                            </a:rPr>
                            <m:t>𝑐</m:t>
                          </m:r>
                        </m:sub>
                      </m:sSub>
                      <m:r>
                        <a:rPr lang="bg-BG" sz="2400" i="0">
                          <a:latin typeface="Cambria Math"/>
                        </a:rPr>
                        <m:t>=</m:t>
                      </m:r>
                      <m:r>
                        <a:rPr lang="bg-BG" sz="2400" i="1">
                          <a:latin typeface="Cambria Math"/>
                        </a:rPr>
                        <m:t>𝜋</m:t>
                      </m:r>
                      <m:f>
                        <m:fPr>
                          <m:type m:val="lin"/>
                          <m:ctrlPr>
                            <a:rPr lang="bg-BG" sz="2400" i="1">
                              <a:latin typeface="Cambria Math"/>
                            </a:rPr>
                          </m:ctrlPr>
                        </m:fPr>
                        <m:num>
                          <m:sSup>
                            <m:sSupPr>
                              <m:ctrlPr>
                                <a:rPr lang="bg-BG" sz="2400" i="1">
                                  <a:latin typeface="Cambria Math"/>
                                </a:rPr>
                              </m:ctrlPr>
                            </m:sSupPr>
                            <m:e>
                              <m:r>
                                <a:rPr lang="bg-BG" sz="2400" i="1">
                                  <a:latin typeface="Cambria Math"/>
                                </a:rPr>
                                <m:t>𝑑</m:t>
                              </m:r>
                            </m:e>
                            <m:sup>
                              <m:r>
                                <a:rPr lang="bg-BG" sz="2400" i="0">
                                  <a:latin typeface="Cambria Math"/>
                                </a:rPr>
                                <m:t>3</m:t>
                              </m:r>
                            </m:sup>
                          </m:sSup>
                        </m:num>
                        <m:den>
                          <m:r>
                            <a:rPr lang="bg-BG" sz="2400" i="0">
                              <a:latin typeface="Cambria Math"/>
                            </a:rPr>
                            <m:t>16</m:t>
                          </m:r>
                        </m:den>
                      </m:f>
                    </m:oMath>
                  </m:oMathPara>
                </a14:m>
                <a:endParaRPr lang="bg-BG" sz="2400" dirty="0"/>
              </a:p>
            </p:txBody>
          </p:sp>
        </mc:Choice>
        <mc:Fallback xmlns="">
          <p:sp>
            <p:nvSpPr>
              <p:cNvPr id="7" name="Rectangle 6"/>
              <p:cNvSpPr>
                <a:spLocks noRot="1" noChangeAspect="1" noMove="1" noResize="1" noEditPoints="1" noAdjustHandles="1" noChangeArrowheads="1" noChangeShapeType="1" noTextEdit="1"/>
              </p:cNvSpPr>
              <p:nvPr/>
            </p:nvSpPr>
            <p:spPr>
              <a:xfrm>
                <a:off x="1116221" y="3608902"/>
                <a:ext cx="2123145" cy="461665"/>
              </a:xfrm>
              <a:prstGeom prst="rect">
                <a:avLst/>
              </a:prstGeom>
              <a:blipFill rotWithShape="1">
                <a:blip r:embed="rId5"/>
                <a:stretch>
                  <a:fillRect t="-128947" r="-22989" b="-186842"/>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127287" y="4293096"/>
                <a:ext cx="2217145" cy="856004"/>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bg-BG" sz="2400" i="1">
                              <a:latin typeface="Cambria Math"/>
                            </a:rPr>
                          </m:ctrlPr>
                        </m:sSubPr>
                        <m:e>
                          <m:r>
                            <a:rPr lang="bg-BG" sz="2400" i="1">
                              <a:latin typeface="Cambria Math"/>
                            </a:rPr>
                            <m:t>𝜑</m:t>
                          </m:r>
                        </m:e>
                        <m:sub>
                          <m:r>
                            <m:rPr>
                              <m:sty m:val="p"/>
                            </m:rPr>
                            <a:rPr lang="bg-BG" sz="2400" i="0">
                              <a:latin typeface="Cambria Math"/>
                            </a:rPr>
                            <m:t>max</m:t>
                          </m:r>
                        </m:sub>
                      </m:sSub>
                      <m:r>
                        <a:rPr lang="bg-BG" sz="2400" i="0">
                          <a:latin typeface="Cambria Math"/>
                        </a:rPr>
                        <m:t>=</m:t>
                      </m:r>
                      <m:f>
                        <m:fPr>
                          <m:ctrlPr>
                            <a:rPr lang="bg-BG" sz="2400" i="1">
                              <a:latin typeface="Cambria Math"/>
                            </a:rPr>
                          </m:ctrlPr>
                        </m:fPr>
                        <m:num>
                          <m:sSub>
                            <m:sSubPr>
                              <m:ctrlPr>
                                <a:rPr lang="bg-BG" sz="2400" i="1">
                                  <a:latin typeface="Cambria Math"/>
                                </a:rPr>
                              </m:ctrlPr>
                            </m:sSubPr>
                            <m:e>
                              <m:r>
                                <a:rPr lang="bg-BG" sz="2400" i="1">
                                  <a:latin typeface="Cambria Math"/>
                                </a:rPr>
                                <m:t>𝑀</m:t>
                              </m:r>
                            </m:e>
                            <m:sub>
                              <m:r>
                                <m:rPr>
                                  <m:sty m:val="p"/>
                                </m:rPr>
                                <a:rPr lang="bg-BG" sz="2400" i="0">
                                  <a:latin typeface="Cambria Math"/>
                                </a:rPr>
                                <m:t>max</m:t>
                              </m:r>
                            </m:sub>
                          </m:sSub>
                          <m:r>
                            <m:rPr>
                              <m:nor/>
                            </m:rPr>
                            <a:rPr lang="bg-BG" sz="2400" i="1">
                              <a:latin typeface="Cambria Math"/>
                            </a:rPr>
                            <m:t> </m:t>
                          </m:r>
                          <m:r>
                            <a:rPr lang="bg-BG" sz="2400" i="1">
                              <a:latin typeface="Cambria Math"/>
                            </a:rPr>
                            <m:t>𝑙</m:t>
                          </m:r>
                        </m:num>
                        <m:den>
                          <m:r>
                            <a:rPr lang="bg-BG" sz="2400" i="1">
                              <a:latin typeface="Cambria Math"/>
                            </a:rPr>
                            <m:t>𝐺</m:t>
                          </m:r>
                          <m:r>
                            <m:rPr>
                              <m:nor/>
                            </m:rPr>
                            <a:rPr lang="bg-BG" sz="2400" i="1">
                              <a:latin typeface="Cambria Math"/>
                            </a:rPr>
                            <m:t> </m:t>
                          </m:r>
                          <m:sSub>
                            <m:sSubPr>
                              <m:ctrlPr>
                                <a:rPr lang="bg-BG" sz="2400" i="1">
                                  <a:latin typeface="Cambria Math"/>
                                </a:rPr>
                              </m:ctrlPr>
                            </m:sSubPr>
                            <m:e>
                              <m:r>
                                <a:rPr lang="bg-BG" sz="2400" i="1">
                                  <a:latin typeface="Cambria Math"/>
                                </a:rPr>
                                <m:t>𝐼</m:t>
                              </m:r>
                            </m:e>
                            <m:sub>
                              <m:r>
                                <a:rPr lang="bg-BG" sz="2400" i="1">
                                  <a:latin typeface="Cambria Math"/>
                                </a:rPr>
                                <m:t>𝑐</m:t>
                              </m:r>
                            </m:sub>
                          </m:sSub>
                        </m:den>
                      </m:f>
                    </m:oMath>
                  </m:oMathPara>
                </a14:m>
                <a:endParaRPr lang="bg-BG" sz="2400" dirty="0"/>
              </a:p>
            </p:txBody>
          </p:sp>
        </mc:Choice>
        <mc:Fallback xmlns="">
          <p:sp>
            <p:nvSpPr>
              <p:cNvPr id="10" name="Rectangle 9"/>
              <p:cNvSpPr>
                <a:spLocks noRot="1" noChangeAspect="1" noMove="1" noResize="1" noEditPoints="1" noAdjustHandles="1" noChangeArrowheads="1" noChangeShapeType="1" noTextEdit="1"/>
              </p:cNvSpPr>
              <p:nvPr/>
            </p:nvSpPr>
            <p:spPr>
              <a:xfrm>
                <a:off x="1127287" y="4293096"/>
                <a:ext cx="2217145" cy="856004"/>
              </a:xfrm>
              <a:prstGeom prst="rect">
                <a:avLst/>
              </a:prstGeom>
              <a:blipFill rotWithShape="1">
                <a:blip r:embed="rId6"/>
                <a:stretch>
                  <a:fillRect/>
                </a:stretch>
              </a:blipFill>
            </p:spPr>
            <p:txBody>
              <a:bodyPr/>
              <a:lstStyle/>
              <a:p>
                <a:r>
                  <a:rPr lang="bg-BG">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1146443" y="5365124"/>
                <a:ext cx="3209533" cy="793743"/>
              </a:xfrm>
              <a:prstGeom prst="rect">
                <a:avLst/>
              </a:prstGeom>
              <a:solidFill>
                <a:schemeClr val="bg2"/>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bg-BG" sz="2400" i="1">
                              <a:solidFill>
                                <a:prstClr val="black"/>
                              </a:solidFill>
                              <a:latin typeface="Cambria Math"/>
                            </a:rPr>
                          </m:ctrlPr>
                        </m:sSubPr>
                        <m:e>
                          <m:r>
                            <a:rPr lang="bg-BG" sz="2400" i="1">
                              <a:solidFill>
                                <a:prstClr val="black"/>
                              </a:solidFill>
                              <a:latin typeface="Cambria Math"/>
                            </a:rPr>
                            <m:t>𝜑</m:t>
                          </m:r>
                        </m:e>
                        <m:sub>
                          <m:r>
                            <m:rPr>
                              <m:sty m:val="p"/>
                            </m:rPr>
                            <a:rPr lang="bg-BG" sz="2400">
                              <a:solidFill>
                                <a:prstClr val="black"/>
                              </a:solidFill>
                              <a:latin typeface="Cambria Math"/>
                            </a:rPr>
                            <m:t>max</m:t>
                          </m:r>
                        </m:sub>
                      </m:sSub>
                      <m:r>
                        <a:rPr lang="bg-BG" sz="2400">
                          <a:solidFill>
                            <a:prstClr val="black"/>
                          </a:solidFill>
                          <a:latin typeface="Cambria Math"/>
                        </a:rPr>
                        <m:t>=</m:t>
                      </m:r>
                      <m:f>
                        <m:fPr>
                          <m:ctrlPr>
                            <a:rPr lang="bg-BG" sz="2400" i="1">
                              <a:solidFill>
                                <a:prstClr val="black"/>
                              </a:solidFill>
                              <a:latin typeface="Cambria Math"/>
                            </a:rPr>
                          </m:ctrlPr>
                        </m:fPr>
                        <m:num>
                          <m:r>
                            <a:rPr lang="bg-BG" sz="2400">
                              <a:solidFill>
                                <a:prstClr val="black"/>
                              </a:solidFill>
                              <a:latin typeface="Cambria Math"/>
                            </a:rPr>
                            <m:t>2</m:t>
                          </m:r>
                          <m:r>
                            <m:rPr>
                              <m:nor/>
                            </m:rPr>
                            <a:rPr lang="bg-BG" sz="2400" i="1">
                              <a:solidFill>
                                <a:prstClr val="black"/>
                              </a:solidFill>
                              <a:latin typeface="Cambria Math"/>
                            </a:rPr>
                            <m:t> </m:t>
                          </m:r>
                          <m:r>
                            <a:rPr lang="bg-BG" sz="2400" i="1">
                              <a:solidFill>
                                <a:prstClr val="black"/>
                              </a:solidFill>
                              <a:latin typeface="Cambria Math"/>
                            </a:rPr>
                            <m:t>𝑙</m:t>
                          </m:r>
                        </m:num>
                        <m:den>
                          <m:r>
                            <a:rPr lang="bg-BG" sz="2400" i="1">
                              <a:solidFill>
                                <a:prstClr val="black"/>
                              </a:solidFill>
                              <a:latin typeface="Cambria Math"/>
                            </a:rPr>
                            <m:t>𝐺</m:t>
                          </m:r>
                          <m:r>
                            <m:rPr>
                              <m:nor/>
                            </m:rPr>
                            <a:rPr lang="bg-BG" sz="2400" i="1">
                              <a:solidFill>
                                <a:prstClr val="black"/>
                              </a:solidFill>
                              <a:latin typeface="Cambria Math"/>
                            </a:rPr>
                            <m:t> </m:t>
                          </m:r>
                          <m:r>
                            <a:rPr lang="bg-BG" sz="2400" i="1">
                              <a:solidFill>
                                <a:prstClr val="black"/>
                              </a:solidFill>
                              <a:latin typeface="Cambria Math"/>
                            </a:rPr>
                            <m:t>𝑑</m:t>
                          </m:r>
                        </m:den>
                      </m:f>
                      <m:r>
                        <m:rPr>
                          <m:nor/>
                        </m:rPr>
                        <a:rPr lang="bg-BG" sz="2400" i="1">
                          <a:solidFill>
                            <a:prstClr val="black"/>
                          </a:solidFill>
                          <a:latin typeface="Cambria Math"/>
                        </a:rPr>
                        <m:t> </m:t>
                      </m:r>
                      <m:r>
                        <a:rPr lang="bg-BG" sz="2400">
                          <a:solidFill>
                            <a:prstClr val="black"/>
                          </a:solidFill>
                          <a:latin typeface="Cambria Math"/>
                        </a:rPr>
                        <m:t>[</m:t>
                      </m:r>
                      <m:sSub>
                        <m:sSubPr>
                          <m:ctrlPr>
                            <a:rPr lang="bg-BG" sz="2400" i="1">
                              <a:solidFill>
                                <a:prstClr val="black"/>
                              </a:solidFill>
                              <a:latin typeface="Cambria Math"/>
                            </a:rPr>
                          </m:ctrlPr>
                        </m:sSubPr>
                        <m:e>
                          <m:r>
                            <a:rPr lang="bg-BG" sz="2400" i="1">
                              <a:solidFill>
                                <a:prstClr val="black"/>
                              </a:solidFill>
                              <a:latin typeface="Cambria Math"/>
                            </a:rPr>
                            <m:t>𝜏</m:t>
                          </m:r>
                        </m:e>
                        <m:sub>
                          <m:r>
                            <a:rPr lang="bg-BG" sz="2400" i="1">
                              <a:solidFill>
                                <a:prstClr val="black"/>
                              </a:solidFill>
                              <a:latin typeface="Cambria Math"/>
                            </a:rPr>
                            <m:t>𝑦𝑐</m:t>
                          </m:r>
                        </m:sub>
                      </m:sSub>
                      <m:r>
                        <a:rPr lang="en-US" sz="2400" i="1">
                          <a:solidFill>
                            <a:prstClr val="black"/>
                          </a:solidFill>
                          <a:latin typeface="Cambria Math"/>
                        </a:rPr>
                        <m:t>]</m:t>
                      </m:r>
                    </m:oMath>
                  </m:oMathPara>
                </a14:m>
                <a:endParaRPr lang="bg-BG" sz="2400" dirty="0"/>
              </a:p>
            </p:txBody>
          </p:sp>
        </mc:Choice>
        <mc:Fallback>
          <p:sp>
            <p:nvSpPr>
              <p:cNvPr id="11" name="Rectangle 10"/>
              <p:cNvSpPr>
                <a:spLocks noRot="1" noChangeAspect="1" noMove="1" noResize="1" noEditPoints="1" noAdjustHandles="1" noChangeArrowheads="1" noChangeShapeType="1" noTextEdit="1"/>
              </p:cNvSpPr>
              <p:nvPr/>
            </p:nvSpPr>
            <p:spPr>
              <a:xfrm>
                <a:off x="1146443" y="5365124"/>
                <a:ext cx="3209533" cy="793743"/>
              </a:xfrm>
              <a:prstGeom prst="rect">
                <a:avLst/>
              </a:prstGeom>
              <a:blipFill rotWithShape="1">
                <a:blip r:embed="rId7"/>
                <a:stretch>
                  <a:fillRect/>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074052" y="3610611"/>
                <a:ext cx="2196692" cy="461665"/>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bg-BG" sz="2400" i="1">
                              <a:latin typeface="Cambria Math"/>
                            </a:rPr>
                          </m:ctrlPr>
                        </m:sSubPr>
                        <m:e>
                          <m:r>
                            <a:rPr lang="bg-BG" sz="2400" i="1">
                              <a:latin typeface="Cambria Math"/>
                            </a:rPr>
                            <m:t>𝑊</m:t>
                          </m:r>
                        </m:e>
                        <m:sub>
                          <m:r>
                            <a:rPr lang="bg-BG" sz="2400" i="1">
                              <a:latin typeface="Cambria Math"/>
                            </a:rPr>
                            <m:t>𝑐</m:t>
                          </m:r>
                        </m:sub>
                      </m:sSub>
                      <m:r>
                        <a:rPr lang="bg-BG" sz="2400" i="0">
                          <a:latin typeface="Cambria Math"/>
                        </a:rPr>
                        <m:t>=2</m:t>
                      </m:r>
                      <m:r>
                        <m:rPr>
                          <m:nor/>
                        </m:rPr>
                        <a:rPr lang="bg-BG" sz="2400" i="1">
                          <a:latin typeface="Cambria Math"/>
                        </a:rPr>
                        <m:t> </m:t>
                      </m:r>
                      <m:r>
                        <a:rPr lang="bg-BG" sz="2400" i="1">
                          <a:latin typeface="Cambria Math"/>
                        </a:rPr>
                        <m:t>h</m:t>
                      </m:r>
                      <m:r>
                        <m:rPr>
                          <m:nor/>
                        </m:rPr>
                        <a:rPr lang="bg-BG" sz="2400" i="1">
                          <a:latin typeface="Cambria Math"/>
                        </a:rPr>
                        <m:t> </m:t>
                      </m:r>
                      <m:f>
                        <m:fPr>
                          <m:type m:val="lin"/>
                          <m:ctrlPr>
                            <a:rPr lang="bg-BG" sz="2400" i="1">
                              <a:latin typeface="Cambria Math"/>
                            </a:rPr>
                          </m:ctrlPr>
                        </m:fPr>
                        <m:num>
                          <m:sSup>
                            <m:sSupPr>
                              <m:ctrlPr>
                                <a:rPr lang="bg-BG" sz="2400" i="1">
                                  <a:latin typeface="Cambria Math"/>
                                </a:rPr>
                              </m:ctrlPr>
                            </m:sSupPr>
                            <m:e>
                              <m:r>
                                <a:rPr lang="bg-BG" sz="2400" i="1">
                                  <a:latin typeface="Cambria Math"/>
                                </a:rPr>
                                <m:t>𝑏</m:t>
                              </m:r>
                            </m:e>
                            <m:sup>
                              <m:r>
                                <a:rPr lang="bg-BG" sz="2400" i="0">
                                  <a:latin typeface="Cambria Math"/>
                                </a:rPr>
                                <m:t>2</m:t>
                              </m:r>
                            </m:sup>
                          </m:sSup>
                        </m:num>
                        <m:den>
                          <m:r>
                            <a:rPr lang="bg-BG" sz="2400" i="0">
                              <a:latin typeface="Cambria Math"/>
                            </a:rPr>
                            <m:t>9</m:t>
                          </m:r>
                        </m:den>
                      </m:f>
                    </m:oMath>
                  </m:oMathPara>
                </a14:m>
                <a:endParaRPr lang="bg-BG" sz="2400" dirty="0"/>
              </a:p>
            </p:txBody>
          </p:sp>
        </mc:Choice>
        <mc:Fallback xmlns="">
          <p:sp>
            <p:nvSpPr>
              <p:cNvPr id="12" name="Rectangle 11"/>
              <p:cNvSpPr>
                <a:spLocks noRot="1" noChangeAspect="1" noMove="1" noResize="1" noEditPoints="1" noAdjustHandles="1" noChangeArrowheads="1" noChangeShapeType="1" noTextEdit="1"/>
              </p:cNvSpPr>
              <p:nvPr/>
            </p:nvSpPr>
            <p:spPr>
              <a:xfrm>
                <a:off x="5074052" y="3610611"/>
                <a:ext cx="2196692" cy="461665"/>
              </a:xfrm>
              <a:prstGeom prst="rect">
                <a:avLst/>
              </a:prstGeom>
              <a:blipFill rotWithShape="1">
                <a:blip r:embed="rId8"/>
                <a:stretch>
                  <a:fillRect t="-128947" r="-29363" b="-186842"/>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083473" y="2914136"/>
                <a:ext cx="2438937" cy="517257"/>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bg-BG" sz="2400" i="1">
                              <a:latin typeface="Cambria Math"/>
                            </a:rPr>
                          </m:ctrlPr>
                        </m:dPr>
                        <m:e>
                          <m:sSub>
                            <m:sSubPr>
                              <m:ctrlPr>
                                <a:rPr lang="bg-BG" sz="2400" i="1">
                                  <a:latin typeface="Cambria Math"/>
                                </a:rPr>
                              </m:ctrlPr>
                            </m:sSubPr>
                            <m:e>
                              <m:r>
                                <a:rPr lang="bg-BG" sz="2400" i="1">
                                  <a:latin typeface="Cambria Math"/>
                                </a:rPr>
                                <m:t>𝑀</m:t>
                              </m:r>
                            </m:e>
                            <m:sub>
                              <m:r>
                                <m:rPr>
                                  <m:sty m:val="p"/>
                                </m:rPr>
                                <a:rPr lang="bg-BG" sz="2400" i="0">
                                  <a:latin typeface="Cambria Math"/>
                                </a:rPr>
                                <m:t>max</m:t>
                              </m:r>
                            </m:sub>
                          </m:sSub>
                          <m:r>
                            <a:rPr lang="bg-BG" sz="2400" i="0">
                              <a:latin typeface="Cambria Math"/>
                            </a:rPr>
                            <m:t>=</m:t>
                          </m:r>
                          <m:sSub>
                            <m:sSubPr>
                              <m:ctrlPr>
                                <a:rPr lang="bg-BG" sz="2400" i="1">
                                  <a:latin typeface="Cambria Math"/>
                                </a:rPr>
                              </m:ctrlPr>
                            </m:sSubPr>
                            <m:e>
                              <m:r>
                                <a:rPr lang="bg-BG" sz="2400" i="1">
                                  <a:latin typeface="Cambria Math"/>
                                </a:rPr>
                                <m:t>𝑊</m:t>
                              </m:r>
                            </m:e>
                            <m:sub>
                              <m:r>
                                <a:rPr lang="bg-BG" sz="2400" i="1">
                                  <a:latin typeface="Cambria Math"/>
                                </a:rPr>
                                <m:t>𝑐</m:t>
                              </m:r>
                            </m:sub>
                          </m:sSub>
                          <m:r>
                            <m:rPr>
                              <m:nor/>
                            </m:rPr>
                            <a:rPr lang="bg-BG" sz="2400" i="1">
                              <a:latin typeface="Cambria Math"/>
                            </a:rPr>
                            <m:t> </m:t>
                          </m:r>
                          <m:r>
                            <a:rPr lang="bg-BG" sz="2400" i="0">
                              <a:latin typeface="Cambria Math"/>
                            </a:rPr>
                            <m:t>[</m:t>
                          </m:r>
                          <m:sSub>
                            <m:sSubPr>
                              <m:ctrlPr>
                                <a:rPr lang="bg-BG" sz="2400" i="1">
                                  <a:latin typeface="Cambria Math"/>
                                </a:rPr>
                              </m:ctrlPr>
                            </m:sSubPr>
                            <m:e>
                              <m:r>
                                <a:rPr lang="bg-BG" sz="2400" i="1">
                                  <a:latin typeface="Cambria Math"/>
                                </a:rPr>
                                <m:t>𝜏</m:t>
                              </m:r>
                            </m:e>
                            <m:sub>
                              <m:r>
                                <a:rPr lang="bg-BG" sz="2400" i="1">
                                  <a:latin typeface="Cambria Math"/>
                                </a:rPr>
                                <m:t>𝑦𝑐</m:t>
                              </m:r>
                            </m:sub>
                          </m:sSub>
                        </m:e>
                      </m:d>
                    </m:oMath>
                  </m:oMathPara>
                </a14:m>
                <a:endParaRPr lang="bg-BG" sz="2400" dirty="0"/>
              </a:p>
            </p:txBody>
          </p:sp>
        </mc:Choice>
        <mc:Fallback xmlns="">
          <p:sp>
            <p:nvSpPr>
              <p:cNvPr id="22" name="Rectangle 21"/>
              <p:cNvSpPr>
                <a:spLocks noRot="1" noChangeAspect="1" noMove="1" noResize="1" noEditPoints="1" noAdjustHandles="1" noChangeArrowheads="1" noChangeShapeType="1" noTextEdit="1"/>
              </p:cNvSpPr>
              <p:nvPr/>
            </p:nvSpPr>
            <p:spPr>
              <a:xfrm>
                <a:off x="5083473" y="2914136"/>
                <a:ext cx="2438937" cy="517257"/>
              </a:xfrm>
              <a:prstGeom prst="rect">
                <a:avLst/>
              </a:prstGeom>
              <a:blipFill rotWithShape="1">
                <a:blip r:embed="rId9"/>
                <a:stretch>
                  <a:fillRect/>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833574" y="5474962"/>
                <a:ext cx="3498394" cy="683905"/>
              </a:xfrm>
              <a:prstGeom prst="rect">
                <a:avLst/>
              </a:prstGeom>
              <a:solidFill>
                <a:schemeClr val="bg2"/>
              </a:solidFill>
            </p:spPr>
            <p:txBody>
              <a:bodyPr wrap="none">
                <a:spAutoFit/>
              </a:bodyPr>
              <a:lstStyle/>
              <a:p>
                <a14:m>
                  <m:oMath xmlns:m="http://schemas.openxmlformats.org/officeDocument/2006/math">
                    <m:sSub>
                      <m:sSubPr>
                        <m:ctrlPr>
                          <a:rPr lang="bg-BG" sz="2400" i="1">
                            <a:solidFill>
                              <a:prstClr val="black"/>
                            </a:solidFill>
                            <a:latin typeface="Cambria Math"/>
                          </a:rPr>
                        </m:ctrlPr>
                      </m:sSubPr>
                      <m:e>
                        <m:r>
                          <a:rPr lang="bg-BG" sz="2400" i="1">
                            <a:solidFill>
                              <a:prstClr val="black"/>
                            </a:solidFill>
                            <a:latin typeface="Cambria Math"/>
                          </a:rPr>
                          <m:t>𝜑</m:t>
                        </m:r>
                      </m:e>
                      <m:sub>
                        <m:r>
                          <m:rPr>
                            <m:sty m:val="p"/>
                          </m:rPr>
                          <a:rPr lang="bg-BG" sz="2400">
                            <a:solidFill>
                              <a:prstClr val="black"/>
                            </a:solidFill>
                            <a:latin typeface="Cambria Math"/>
                          </a:rPr>
                          <m:t>max</m:t>
                        </m:r>
                      </m:sub>
                    </m:sSub>
                    <m:r>
                      <a:rPr lang="bg-BG" sz="2400">
                        <a:solidFill>
                          <a:prstClr val="black"/>
                        </a:solidFill>
                        <a:latin typeface="Cambria Math"/>
                      </a:rPr>
                      <m:t>≈0.8</m:t>
                    </m:r>
                    <m:f>
                      <m:fPr>
                        <m:ctrlPr>
                          <a:rPr lang="bg-BG" sz="2400" i="1">
                            <a:solidFill>
                              <a:prstClr val="black"/>
                            </a:solidFill>
                            <a:latin typeface="Cambria Math"/>
                          </a:rPr>
                        </m:ctrlPr>
                      </m:fPr>
                      <m:num>
                        <m:d>
                          <m:dPr>
                            <m:endChr m:val=""/>
                            <m:ctrlPr>
                              <a:rPr lang="bg-BG" sz="2400" i="1">
                                <a:solidFill>
                                  <a:prstClr val="black"/>
                                </a:solidFill>
                                <a:latin typeface="Cambria Math"/>
                              </a:rPr>
                            </m:ctrlPr>
                          </m:dPr>
                          <m:e>
                            <m:sSup>
                              <m:sSupPr>
                                <m:ctrlPr>
                                  <a:rPr lang="bg-BG" sz="2400" i="1">
                                    <a:solidFill>
                                      <a:prstClr val="black"/>
                                    </a:solidFill>
                                    <a:latin typeface="Cambria Math"/>
                                  </a:rPr>
                                </m:ctrlPr>
                              </m:sSupPr>
                              <m:e>
                                <m:r>
                                  <a:rPr lang="bg-BG" sz="2400" i="1">
                                    <a:solidFill>
                                      <a:prstClr val="black"/>
                                    </a:solidFill>
                                    <a:latin typeface="Cambria Math"/>
                                  </a:rPr>
                                  <m:t>𝑏</m:t>
                                </m:r>
                              </m:e>
                              <m:sup>
                                <m:r>
                                  <a:rPr lang="bg-BG" sz="2400">
                                    <a:solidFill>
                                      <a:prstClr val="black"/>
                                    </a:solidFill>
                                    <a:latin typeface="Cambria Math"/>
                                  </a:rPr>
                                  <m:t>2</m:t>
                                </m:r>
                              </m:sup>
                            </m:sSup>
                            <m:r>
                              <m:rPr>
                                <m:nor/>
                              </m:rPr>
                              <a:rPr lang="bg-BG" sz="2400" i="1">
                                <a:solidFill>
                                  <a:prstClr val="black"/>
                                </a:solidFill>
                                <a:latin typeface="Cambria Math"/>
                              </a:rPr>
                              <m:t> </m:t>
                            </m:r>
                            <m:r>
                              <a:rPr lang="bg-BG" sz="2400">
                                <a:solidFill>
                                  <a:prstClr val="black"/>
                                </a:solidFill>
                                <a:latin typeface="Cambria Math"/>
                              </a:rPr>
                              <m:t>+</m:t>
                            </m:r>
                            <m:sSup>
                              <m:sSupPr>
                                <m:ctrlPr>
                                  <a:rPr lang="bg-BG" sz="2400" i="1">
                                    <a:solidFill>
                                      <a:prstClr val="black"/>
                                    </a:solidFill>
                                    <a:latin typeface="Cambria Math"/>
                                  </a:rPr>
                                </m:ctrlPr>
                              </m:sSupPr>
                              <m:e>
                                <m:r>
                                  <a:rPr lang="bg-BG" sz="2400" i="1">
                                    <a:solidFill>
                                      <a:prstClr val="black"/>
                                    </a:solidFill>
                                    <a:latin typeface="Cambria Math"/>
                                  </a:rPr>
                                  <m:t>h</m:t>
                                </m:r>
                              </m:e>
                              <m:sup>
                                <m:r>
                                  <a:rPr lang="bg-BG" sz="2400">
                                    <a:solidFill>
                                      <a:prstClr val="black"/>
                                    </a:solidFill>
                                    <a:latin typeface="Cambria Math"/>
                                  </a:rPr>
                                  <m:t>2</m:t>
                                </m:r>
                              </m:sup>
                            </m:sSup>
                            <m:r>
                              <a:rPr lang="bg-BG" sz="2400">
                                <a:solidFill>
                                  <a:prstClr val="black"/>
                                </a:solidFill>
                                <a:latin typeface="Cambria Math"/>
                              </a:rPr>
                              <m:t>)</m:t>
                            </m:r>
                            <m:r>
                              <m:rPr>
                                <m:nor/>
                              </m:rPr>
                              <a:rPr lang="bg-BG" sz="2400" i="1">
                                <a:solidFill>
                                  <a:prstClr val="black"/>
                                </a:solidFill>
                                <a:latin typeface="Cambria Math"/>
                              </a:rPr>
                              <m:t> </m:t>
                            </m:r>
                            <m:r>
                              <a:rPr lang="bg-BG" sz="2400" i="1">
                                <a:solidFill>
                                  <a:prstClr val="black"/>
                                </a:solidFill>
                                <a:latin typeface="Cambria Math"/>
                              </a:rPr>
                              <m:t>𝑙</m:t>
                            </m:r>
                          </m:e>
                        </m:d>
                      </m:num>
                      <m:den>
                        <m:r>
                          <a:rPr lang="bg-BG" sz="2400" i="1">
                            <a:solidFill>
                              <a:prstClr val="black"/>
                            </a:solidFill>
                            <a:latin typeface="Cambria Math"/>
                          </a:rPr>
                          <m:t>𝑏</m:t>
                        </m:r>
                        <m:r>
                          <m:rPr>
                            <m:nor/>
                          </m:rPr>
                          <a:rPr lang="bg-BG" sz="2400" i="1">
                            <a:solidFill>
                              <a:prstClr val="black"/>
                            </a:solidFill>
                            <a:latin typeface="Cambria Math"/>
                          </a:rPr>
                          <m:t> </m:t>
                        </m:r>
                        <m:sSup>
                          <m:sSupPr>
                            <m:ctrlPr>
                              <a:rPr lang="bg-BG" sz="2400" i="1">
                                <a:solidFill>
                                  <a:prstClr val="black"/>
                                </a:solidFill>
                                <a:latin typeface="Cambria Math"/>
                              </a:rPr>
                            </m:ctrlPr>
                          </m:sSupPr>
                          <m:e>
                            <m:r>
                              <a:rPr lang="bg-BG" sz="2400" i="1">
                                <a:solidFill>
                                  <a:prstClr val="black"/>
                                </a:solidFill>
                                <a:latin typeface="Cambria Math"/>
                              </a:rPr>
                              <m:t>h</m:t>
                            </m:r>
                          </m:e>
                          <m:sup>
                            <m:r>
                              <a:rPr lang="bg-BG" sz="2400">
                                <a:solidFill>
                                  <a:prstClr val="black"/>
                                </a:solidFill>
                                <a:latin typeface="Cambria Math"/>
                              </a:rPr>
                              <m:t>2</m:t>
                            </m:r>
                          </m:sup>
                        </m:sSup>
                        <m:r>
                          <m:rPr>
                            <m:nor/>
                          </m:rPr>
                          <a:rPr lang="bg-BG" sz="2400" i="1">
                            <a:solidFill>
                              <a:prstClr val="black"/>
                            </a:solidFill>
                            <a:latin typeface="Cambria Math"/>
                          </a:rPr>
                          <m:t> </m:t>
                        </m:r>
                        <m:r>
                          <a:rPr lang="bg-BG" sz="2400" i="1">
                            <a:solidFill>
                              <a:prstClr val="black"/>
                            </a:solidFill>
                            <a:latin typeface="Cambria Math"/>
                          </a:rPr>
                          <m:t>𝐺</m:t>
                        </m:r>
                      </m:den>
                    </m:f>
                    <m:r>
                      <m:rPr>
                        <m:nor/>
                      </m:rPr>
                      <a:rPr lang="bg-BG" sz="2400" i="1">
                        <a:solidFill>
                          <a:prstClr val="black"/>
                        </a:solidFill>
                        <a:latin typeface="Cambria Math"/>
                      </a:rPr>
                      <m:t> </m:t>
                    </m:r>
                    <m:r>
                      <a:rPr lang="bg-BG" sz="2400">
                        <a:solidFill>
                          <a:prstClr val="black"/>
                        </a:solidFill>
                        <a:latin typeface="Cambria Math"/>
                      </a:rPr>
                      <m:t>[</m:t>
                    </m:r>
                    <m:sSub>
                      <m:sSubPr>
                        <m:ctrlPr>
                          <a:rPr lang="bg-BG" sz="2400" i="1">
                            <a:solidFill>
                              <a:prstClr val="black"/>
                            </a:solidFill>
                            <a:latin typeface="Cambria Math"/>
                          </a:rPr>
                        </m:ctrlPr>
                      </m:sSubPr>
                      <m:e>
                        <m:r>
                          <a:rPr lang="bg-BG" sz="2400" i="1">
                            <a:solidFill>
                              <a:prstClr val="black"/>
                            </a:solidFill>
                            <a:latin typeface="Cambria Math"/>
                          </a:rPr>
                          <m:t>𝜏</m:t>
                        </m:r>
                      </m:e>
                      <m:sub>
                        <m:r>
                          <a:rPr lang="bg-BG" sz="2400" i="1">
                            <a:solidFill>
                              <a:prstClr val="black"/>
                            </a:solidFill>
                            <a:latin typeface="Cambria Math"/>
                          </a:rPr>
                          <m:t>𝑦𝑐</m:t>
                        </m:r>
                      </m:sub>
                    </m:sSub>
                  </m:oMath>
                </a14:m>
                <a:r>
                  <a:rPr lang="en-US" sz="2400" dirty="0" smtClean="0"/>
                  <a:t>]</a:t>
                </a:r>
                <a:endParaRPr lang="bg-BG" sz="2400" dirty="0"/>
              </a:p>
            </p:txBody>
          </p:sp>
        </mc:Choice>
        <mc:Fallback xmlns="">
          <p:sp>
            <p:nvSpPr>
              <p:cNvPr id="14" name="Rectangle 13"/>
              <p:cNvSpPr>
                <a:spLocks noRot="1" noChangeAspect="1" noMove="1" noResize="1" noEditPoints="1" noAdjustHandles="1" noChangeArrowheads="1" noChangeShapeType="1" noTextEdit="1"/>
              </p:cNvSpPr>
              <p:nvPr/>
            </p:nvSpPr>
            <p:spPr>
              <a:xfrm>
                <a:off x="4833574" y="5474962"/>
                <a:ext cx="3498394" cy="683905"/>
              </a:xfrm>
              <a:prstGeom prst="rect">
                <a:avLst/>
              </a:prstGeom>
              <a:blipFill rotWithShape="1">
                <a:blip r:embed="rId10"/>
                <a:stretch>
                  <a:fillRect r="-1568" b="-12500"/>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116221" y="5365124"/>
                <a:ext cx="154587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bg-BG" i="1">
                              <a:latin typeface="Cambria Math"/>
                            </a:rPr>
                          </m:ctrlPr>
                        </m:sSubPr>
                        <m:e>
                          <m:r>
                            <a:rPr lang="bg-BG" i="1">
                              <a:latin typeface="Cambria Math"/>
                            </a:rPr>
                            <m:t>𝐼</m:t>
                          </m:r>
                        </m:e>
                        <m:sub>
                          <m:r>
                            <a:rPr lang="bg-BG" i="1">
                              <a:latin typeface="Cambria Math"/>
                            </a:rPr>
                            <m:t>𝑐</m:t>
                          </m:r>
                        </m:sub>
                      </m:sSub>
                      <m:r>
                        <a:rPr lang="bg-BG" i="0">
                          <a:latin typeface="Cambria Math"/>
                        </a:rPr>
                        <m:t>=</m:t>
                      </m:r>
                      <m:r>
                        <a:rPr lang="bg-BG" i="1">
                          <a:latin typeface="Cambria Math"/>
                        </a:rPr>
                        <m:t>𝜋</m:t>
                      </m:r>
                      <m:f>
                        <m:fPr>
                          <m:type m:val="lin"/>
                          <m:ctrlPr>
                            <a:rPr lang="bg-BG" i="1">
                              <a:latin typeface="Cambria Math"/>
                            </a:rPr>
                          </m:ctrlPr>
                        </m:fPr>
                        <m:num>
                          <m:sSup>
                            <m:sSupPr>
                              <m:ctrlPr>
                                <a:rPr lang="bg-BG" i="1">
                                  <a:latin typeface="Cambria Math"/>
                                </a:rPr>
                              </m:ctrlPr>
                            </m:sSupPr>
                            <m:e>
                              <m:r>
                                <a:rPr lang="bg-BG" i="1">
                                  <a:latin typeface="Cambria Math"/>
                                </a:rPr>
                                <m:t>𝑑</m:t>
                              </m:r>
                            </m:e>
                            <m:sup>
                              <m:r>
                                <a:rPr lang="bg-BG" i="0">
                                  <a:latin typeface="Cambria Math"/>
                                </a:rPr>
                                <m:t>4</m:t>
                              </m:r>
                            </m:sup>
                          </m:sSup>
                        </m:num>
                        <m:den>
                          <m:r>
                            <a:rPr lang="bg-BG" i="0">
                              <a:latin typeface="Cambria Math"/>
                            </a:rPr>
                            <m:t>32</m:t>
                          </m:r>
                        </m:den>
                      </m:f>
                    </m:oMath>
                  </m:oMathPara>
                </a14:m>
                <a:endParaRPr lang="bg-BG" dirty="0"/>
              </a:p>
            </p:txBody>
          </p:sp>
        </mc:Choice>
        <mc:Fallback xmlns="">
          <p:sp>
            <p:nvSpPr>
              <p:cNvPr id="16" name="Rectangle 15"/>
              <p:cNvSpPr>
                <a:spLocks noRot="1" noChangeAspect="1" noMove="1" noResize="1" noEditPoints="1" noAdjustHandles="1" noChangeArrowheads="1" noChangeShapeType="1" noTextEdit="1"/>
              </p:cNvSpPr>
              <p:nvPr/>
            </p:nvSpPr>
            <p:spPr>
              <a:xfrm>
                <a:off x="1116221" y="5365124"/>
                <a:ext cx="1545872" cy="369332"/>
              </a:xfrm>
              <a:prstGeom prst="rect">
                <a:avLst/>
              </a:prstGeom>
              <a:blipFill rotWithShape="1">
                <a:blip r:embed="rId11"/>
                <a:stretch>
                  <a:fillRect t="-119672" r="-22047" b="-172131"/>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5065070" y="4162398"/>
                <a:ext cx="2217145" cy="856004"/>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bg-BG" sz="2400" i="1">
                              <a:latin typeface="Cambria Math"/>
                            </a:rPr>
                          </m:ctrlPr>
                        </m:sSubPr>
                        <m:e>
                          <m:r>
                            <a:rPr lang="bg-BG" sz="2400" i="1">
                              <a:latin typeface="Cambria Math"/>
                            </a:rPr>
                            <m:t>𝜑</m:t>
                          </m:r>
                        </m:e>
                        <m:sub>
                          <m:r>
                            <m:rPr>
                              <m:sty m:val="p"/>
                            </m:rPr>
                            <a:rPr lang="bg-BG" sz="2400" i="0">
                              <a:latin typeface="Cambria Math"/>
                            </a:rPr>
                            <m:t>max</m:t>
                          </m:r>
                        </m:sub>
                      </m:sSub>
                      <m:r>
                        <a:rPr lang="bg-BG" sz="2400" i="0">
                          <a:latin typeface="Cambria Math"/>
                        </a:rPr>
                        <m:t>=</m:t>
                      </m:r>
                      <m:f>
                        <m:fPr>
                          <m:ctrlPr>
                            <a:rPr lang="bg-BG" sz="2400" i="1">
                              <a:latin typeface="Cambria Math"/>
                            </a:rPr>
                          </m:ctrlPr>
                        </m:fPr>
                        <m:num>
                          <m:sSub>
                            <m:sSubPr>
                              <m:ctrlPr>
                                <a:rPr lang="bg-BG" sz="2400" i="1">
                                  <a:latin typeface="Cambria Math"/>
                                </a:rPr>
                              </m:ctrlPr>
                            </m:sSubPr>
                            <m:e>
                              <m:r>
                                <a:rPr lang="bg-BG" sz="2400" i="1">
                                  <a:latin typeface="Cambria Math"/>
                                </a:rPr>
                                <m:t>𝑀</m:t>
                              </m:r>
                            </m:e>
                            <m:sub>
                              <m:r>
                                <m:rPr>
                                  <m:sty m:val="p"/>
                                </m:rPr>
                                <a:rPr lang="bg-BG" sz="2400" i="0">
                                  <a:latin typeface="Cambria Math"/>
                                </a:rPr>
                                <m:t>max</m:t>
                              </m:r>
                            </m:sub>
                          </m:sSub>
                          <m:r>
                            <m:rPr>
                              <m:nor/>
                            </m:rPr>
                            <a:rPr lang="bg-BG" sz="2400" i="1">
                              <a:latin typeface="Cambria Math"/>
                            </a:rPr>
                            <m:t> </m:t>
                          </m:r>
                          <m:r>
                            <a:rPr lang="bg-BG" sz="2400" i="1">
                              <a:latin typeface="Cambria Math"/>
                            </a:rPr>
                            <m:t>𝑙</m:t>
                          </m:r>
                        </m:num>
                        <m:den>
                          <m:r>
                            <a:rPr lang="bg-BG" sz="2400" i="1">
                              <a:latin typeface="Cambria Math"/>
                            </a:rPr>
                            <m:t>𝐺</m:t>
                          </m:r>
                          <m:r>
                            <m:rPr>
                              <m:nor/>
                            </m:rPr>
                            <a:rPr lang="bg-BG" sz="2400" i="1">
                              <a:latin typeface="Cambria Math"/>
                            </a:rPr>
                            <m:t> </m:t>
                          </m:r>
                          <m:sSub>
                            <m:sSubPr>
                              <m:ctrlPr>
                                <a:rPr lang="bg-BG" sz="2400" i="1">
                                  <a:latin typeface="Cambria Math"/>
                                </a:rPr>
                              </m:ctrlPr>
                            </m:sSubPr>
                            <m:e>
                              <m:r>
                                <a:rPr lang="bg-BG" sz="2400" i="1">
                                  <a:latin typeface="Cambria Math"/>
                                </a:rPr>
                                <m:t>𝐼</m:t>
                              </m:r>
                            </m:e>
                            <m:sub>
                              <m:r>
                                <a:rPr lang="bg-BG" sz="2400" i="1">
                                  <a:latin typeface="Cambria Math"/>
                                </a:rPr>
                                <m:t>𝑐</m:t>
                              </m:r>
                            </m:sub>
                          </m:sSub>
                        </m:den>
                      </m:f>
                    </m:oMath>
                  </m:oMathPara>
                </a14:m>
                <a:endParaRPr lang="bg-BG" sz="2400" dirty="0"/>
              </a:p>
            </p:txBody>
          </p:sp>
        </mc:Choice>
        <mc:Fallback xmlns="">
          <p:sp>
            <p:nvSpPr>
              <p:cNvPr id="25" name="Rectangle 24"/>
              <p:cNvSpPr>
                <a:spLocks noRot="1" noChangeAspect="1" noMove="1" noResize="1" noEditPoints="1" noAdjustHandles="1" noChangeArrowheads="1" noChangeShapeType="1" noTextEdit="1"/>
              </p:cNvSpPr>
              <p:nvPr/>
            </p:nvSpPr>
            <p:spPr>
              <a:xfrm>
                <a:off x="5065070" y="4162398"/>
                <a:ext cx="2217145" cy="856004"/>
              </a:xfrm>
              <a:prstGeom prst="rect">
                <a:avLst/>
              </a:prstGeom>
              <a:blipFill rotWithShape="1">
                <a:blip r:embed="rId12"/>
                <a:stretch>
                  <a:fillRect/>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062028" y="5070473"/>
                <a:ext cx="29614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bg-BG" i="1">
                              <a:latin typeface="Cambria Math"/>
                            </a:rPr>
                          </m:ctrlPr>
                        </m:dPr>
                        <m:e>
                          <m:sSub>
                            <m:sSubPr>
                              <m:ctrlPr>
                                <a:rPr lang="bg-BG" i="1">
                                  <a:latin typeface="Cambria Math"/>
                                </a:rPr>
                              </m:ctrlPr>
                            </m:sSubPr>
                            <m:e>
                              <m:r>
                                <a:rPr lang="bg-BG" i="1">
                                  <a:latin typeface="Cambria Math"/>
                                </a:rPr>
                                <m:t>𝐼</m:t>
                              </m:r>
                            </m:e>
                            <m:sub>
                              <m:r>
                                <a:rPr lang="bg-BG" i="1">
                                  <a:latin typeface="Cambria Math"/>
                                </a:rPr>
                                <m:t>𝑐</m:t>
                              </m:r>
                            </m:sub>
                          </m:sSub>
                          <m:r>
                            <a:rPr lang="bg-BG" i="0">
                              <a:latin typeface="Cambria Math"/>
                            </a:rPr>
                            <m:t>≈0.278</m:t>
                          </m:r>
                          <m:r>
                            <m:rPr>
                              <m:nor/>
                            </m:rPr>
                            <a:rPr lang="bg-BG" i="1">
                              <a:latin typeface="Cambria Math"/>
                            </a:rPr>
                            <m:t> </m:t>
                          </m:r>
                          <m:sSup>
                            <m:sSupPr>
                              <m:ctrlPr>
                                <a:rPr lang="bg-BG" i="1">
                                  <a:latin typeface="Cambria Math"/>
                                </a:rPr>
                              </m:ctrlPr>
                            </m:sSupPr>
                            <m:e>
                              <m:r>
                                <a:rPr lang="bg-BG" i="1">
                                  <a:latin typeface="Cambria Math"/>
                                </a:rPr>
                                <m:t>𝑏</m:t>
                              </m:r>
                            </m:e>
                            <m:sup>
                              <m:r>
                                <a:rPr lang="bg-BG" i="0">
                                  <a:latin typeface="Cambria Math"/>
                                </a:rPr>
                                <m:t>3</m:t>
                              </m:r>
                            </m:sup>
                          </m:sSup>
                          <m:f>
                            <m:fPr>
                              <m:type m:val="lin"/>
                              <m:ctrlPr>
                                <a:rPr lang="bg-BG" i="1">
                                  <a:latin typeface="Cambria Math"/>
                                </a:rPr>
                              </m:ctrlPr>
                            </m:fPr>
                            <m:num>
                              <m:sSup>
                                <m:sSupPr>
                                  <m:ctrlPr>
                                    <a:rPr lang="bg-BG" i="1">
                                      <a:latin typeface="Cambria Math"/>
                                    </a:rPr>
                                  </m:ctrlPr>
                                </m:sSupPr>
                                <m:e>
                                  <m:r>
                                    <a:rPr lang="bg-BG" i="1">
                                      <a:latin typeface="Cambria Math"/>
                                    </a:rPr>
                                    <m:t>h</m:t>
                                  </m:r>
                                </m:e>
                                <m:sup>
                                  <m:r>
                                    <a:rPr lang="bg-BG" i="0">
                                      <a:latin typeface="Cambria Math"/>
                                    </a:rPr>
                                    <m:t>3</m:t>
                                  </m:r>
                                </m:sup>
                              </m:sSup>
                            </m:num>
                            <m:den>
                              <m:r>
                                <a:rPr lang="bg-BG" i="0">
                                  <a:latin typeface="Cambria Math"/>
                                </a:rPr>
                                <m:t>(</m:t>
                              </m:r>
                            </m:den>
                          </m:f>
                          <m:sSup>
                            <m:sSupPr>
                              <m:ctrlPr>
                                <a:rPr lang="bg-BG" i="1">
                                  <a:latin typeface="Cambria Math"/>
                                </a:rPr>
                              </m:ctrlPr>
                            </m:sSupPr>
                            <m:e>
                              <m:r>
                                <a:rPr lang="bg-BG" i="1">
                                  <a:latin typeface="Cambria Math"/>
                                </a:rPr>
                                <m:t>𝑏</m:t>
                              </m:r>
                            </m:e>
                            <m:sup>
                              <m:r>
                                <a:rPr lang="bg-BG" i="0">
                                  <a:latin typeface="Cambria Math"/>
                                </a:rPr>
                                <m:t>2</m:t>
                              </m:r>
                            </m:sup>
                          </m:sSup>
                          <m:r>
                            <a:rPr lang="bg-BG" i="0">
                              <a:latin typeface="Cambria Math"/>
                            </a:rPr>
                            <m:t>+</m:t>
                          </m:r>
                          <m:sSup>
                            <m:sSupPr>
                              <m:ctrlPr>
                                <a:rPr lang="bg-BG" i="1">
                                  <a:latin typeface="Cambria Math"/>
                                </a:rPr>
                              </m:ctrlPr>
                            </m:sSupPr>
                            <m:e>
                              <m:r>
                                <a:rPr lang="bg-BG" i="1">
                                  <a:latin typeface="Cambria Math"/>
                                </a:rPr>
                                <m:t>h</m:t>
                              </m:r>
                            </m:e>
                            <m:sup>
                              <m:r>
                                <a:rPr lang="bg-BG" i="0">
                                  <a:latin typeface="Cambria Math"/>
                                </a:rPr>
                                <m:t>2</m:t>
                              </m:r>
                            </m:sup>
                          </m:sSup>
                        </m:e>
                      </m:d>
                    </m:oMath>
                  </m:oMathPara>
                </a14:m>
                <a:endParaRPr lang="bg-BG" dirty="0"/>
              </a:p>
            </p:txBody>
          </p:sp>
        </mc:Choice>
        <mc:Fallback xmlns="">
          <p:sp>
            <p:nvSpPr>
              <p:cNvPr id="18" name="Rectangle 17"/>
              <p:cNvSpPr>
                <a:spLocks noRot="1" noChangeAspect="1" noMove="1" noResize="1" noEditPoints="1" noAdjustHandles="1" noChangeArrowheads="1" noChangeShapeType="1" noTextEdit="1"/>
              </p:cNvSpPr>
              <p:nvPr/>
            </p:nvSpPr>
            <p:spPr>
              <a:xfrm>
                <a:off x="5062028" y="5070473"/>
                <a:ext cx="2961452" cy="369332"/>
              </a:xfrm>
              <a:prstGeom prst="rect">
                <a:avLst/>
              </a:prstGeom>
              <a:blipFill rotWithShape="1">
                <a:blip r:embed="rId13"/>
                <a:stretch>
                  <a:fillRect t="-125000" r="-16667" b="-185000"/>
                </a:stretch>
              </a:blipFill>
            </p:spPr>
            <p:txBody>
              <a:bodyPr/>
              <a:lstStyle/>
              <a:p>
                <a:r>
                  <a:rPr lang="bg-BG">
                    <a:noFill/>
                  </a:rPr>
                  <a:t> </a:t>
                </a:r>
              </a:p>
            </p:txBody>
          </p:sp>
        </mc:Fallback>
      </mc:AlternateContent>
    </p:spTree>
    <p:extLst>
      <p:ext uri="{BB962C8B-B14F-4D97-AF65-F5344CB8AC3E}">
        <p14:creationId xmlns:p14="http://schemas.microsoft.com/office/powerpoint/2010/main" val="10893570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10" grpId="0" animBg="1"/>
      <p:bldP spid="11" grpId="0" animBg="1"/>
      <p:bldP spid="12" grpId="0" animBg="1"/>
      <p:bldP spid="22" grpId="0" animBg="1"/>
      <p:bldP spid="14" grpId="0" animBg="1"/>
      <p:bldP spid="16" grpId="0"/>
      <p:bldP spid="25"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a:xfrm>
            <a:off x="467544" y="260648"/>
            <a:ext cx="8229600" cy="908720"/>
          </a:xfrm>
        </p:spPr>
        <p:txBody>
          <a:bodyPr>
            <a:normAutofit/>
          </a:bodyPr>
          <a:lstStyle/>
          <a:p>
            <a:pPr algn="ctr" fontAlgn="auto">
              <a:spcAft>
                <a:spcPts val="0"/>
              </a:spcAft>
              <a:defRPr/>
            </a:pPr>
            <a:r>
              <a:rPr lang="bg-BG" sz="2400" dirty="0" smtClean="0">
                <a:solidFill>
                  <a:schemeClr val="bg2">
                    <a:lumMod val="50000"/>
                  </a:schemeClr>
                </a:solidFill>
                <a:effectLst/>
              </a:rPr>
              <a:t>Еластични елементи</a:t>
            </a:r>
            <a:endParaRPr lang="en-US" sz="2400" dirty="0">
              <a:solidFill>
                <a:schemeClr val="bg2">
                  <a:lumMod val="50000"/>
                </a:schemeClr>
              </a:solidFill>
            </a:endParaRPr>
          </a:p>
        </p:txBody>
      </p:sp>
      <p:sp>
        <p:nvSpPr>
          <p:cNvPr id="2" name="Контейнер за съдържание 1"/>
          <p:cNvSpPr>
            <a:spLocks noGrp="1"/>
          </p:cNvSpPr>
          <p:nvPr>
            <p:ph idx="1"/>
          </p:nvPr>
        </p:nvSpPr>
        <p:spPr>
          <a:xfrm>
            <a:off x="899592" y="1556792"/>
            <a:ext cx="7416824" cy="4320480"/>
          </a:xfrm>
        </p:spPr>
        <p:txBody>
          <a:bodyPr/>
          <a:lstStyle/>
          <a:p>
            <a:r>
              <a:rPr lang="ru-RU" dirty="0" smtClean="0">
                <a:solidFill>
                  <a:srgbClr val="0070C0"/>
                </a:solidFill>
              </a:rPr>
              <a:t>Общи сведения и </a:t>
            </a:r>
            <a:r>
              <a:rPr lang="ru-RU" dirty="0" err="1" smtClean="0">
                <a:solidFill>
                  <a:srgbClr val="0070C0"/>
                </a:solidFill>
              </a:rPr>
              <a:t>класификация</a:t>
            </a:r>
            <a:r>
              <a:rPr lang="ru-RU" dirty="0" smtClean="0">
                <a:solidFill>
                  <a:srgbClr val="0070C0"/>
                </a:solidFill>
              </a:rPr>
              <a:t> на </a:t>
            </a:r>
            <a:r>
              <a:rPr lang="ru-RU" dirty="0" err="1" smtClean="0">
                <a:solidFill>
                  <a:srgbClr val="0070C0"/>
                </a:solidFill>
              </a:rPr>
              <a:t>еластичните</a:t>
            </a:r>
            <a:r>
              <a:rPr lang="ru-RU" dirty="0" smtClean="0">
                <a:solidFill>
                  <a:srgbClr val="0070C0"/>
                </a:solidFill>
              </a:rPr>
              <a:t> </a:t>
            </a:r>
            <a:r>
              <a:rPr lang="ru-RU" dirty="0" err="1" smtClean="0">
                <a:solidFill>
                  <a:srgbClr val="0070C0"/>
                </a:solidFill>
              </a:rPr>
              <a:t>елементи</a:t>
            </a:r>
            <a:endParaRPr lang="ru-RU" dirty="0" smtClean="0">
              <a:solidFill>
                <a:srgbClr val="0070C0"/>
              </a:solidFill>
            </a:endParaRPr>
          </a:p>
          <a:p>
            <a:pPr marL="109537" indent="0">
              <a:buNone/>
            </a:pPr>
            <a:endParaRPr lang="en-US" dirty="0" smtClean="0">
              <a:solidFill>
                <a:srgbClr val="0070C0"/>
              </a:solidFill>
            </a:endParaRPr>
          </a:p>
          <a:p>
            <a:r>
              <a:rPr lang="ru-RU" dirty="0">
                <a:solidFill>
                  <a:srgbClr val="0070C0"/>
                </a:solidFill>
              </a:rPr>
              <a:t>Плоски </a:t>
            </a:r>
            <a:r>
              <a:rPr lang="ru-RU" dirty="0" err="1" smtClean="0">
                <a:solidFill>
                  <a:srgbClr val="0070C0"/>
                </a:solidFill>
              </a:rPr>
              <a:t>пружини</a:t>
            </a:r>
            <a:endParaRPr lang="ru-RU" dirty="0" smtClean="0">
              <a:solidFill>
                <a:srgbClr val="0070C0"/>
              </a:solidFill>
            </a:endParaRPr>
          </a:p>
          <a:p>
            <a:pPr marL="109537" indent="0">
              <a:buNone/>
            </a:pPr>
            <a:endParaRPr lang="en-US" dirty="0" smtClean="0">
              <a:solidFill>
                <a:srgbClr val="0070C0"/>
              </a:solidFill>
            </a:endParaRPr>
          </a:p>
          <a:p>
            <a:r>
              <a:rPr lang="bg-BG" dirty="0" err="1">
                <a:solidFill>
                  <a:srgbClr val="0070C0"/>
                </a:solidFill>
              </a:rPr>
              <a:t>Торсионни</a:t>
            </a:r>
            <a:r>
              <a:rPr lang="bg-BG" dirty="0">
                <a:solidFill>
                  <a:srgbClr val="0070C0"/>
                </a:solidFill>
              </a:rPr>
              <a:t> и винтови </a:t>
            </a:r>
            <a:r>
              <a:rPr lang="bg-BG" dirty="0" smtClean="0">
                <a:solidFill>
                  <a:srgbClr val="0070C0"/>
                </a:solidFill>
              </a:rPr>
              <a:t>пружини</a:t>
            </a:r>
          </a:p>
          <a:p>
            <a:pPr marL="109537" indent="0">
              <a:buNone/>
            </a:pPr>
            <a:endParaRPr lang="bg-BG" dirty="0" smtClean="0">
              <a:solidFill>
                <a:srgbClr val="0070C0"/>
              </a:solidFill>
            </a:endParaRPr>
          </a:p>
          <a:p>
            <a:r>
              <a:rPr lang="ru-RU" dirty="0" err="1">
                <a:solidFill>
                  <a:srgbClr val="0070C0"/>
                </a:solidFill>
              </a:rPr>
              <a:t>Еластични</a:t>
            </a:r>
            <a:r>
              <a:rPr lang="ru-RU" dirty="0">
                <a:solidFill>
                  <a:srgbClr val="0070C0"/>
                </a:solidFill>
              </a:rPr>
              <a:t> </a:t>
            </a:r>
            <a:r>
              <a:rPr lang="ru-RU" dirty="0" err="1">
                <a:solidFill>
                  <a:srgbClr val="0070C0"/>
                </a:solidFill>
              </a:rPr>
              <a:t>чувствителни</a:t>
            </a:r>
            <a:r>
              <a:rPr lang="ru-RU" dirty="0">
                <a:solidFill>
                  <a:srgbClr val="0070C0"/>
                </a:solidFill>
              </a:rPr>
              <a:t> </a:t>
            </a:r>
            <a:r>
              <a:rPr lang="ru-RU" dirty="0" err="1">
                <a:solidFill>
                  <a:srgbClr val="0070C0"/>
                </a:solidFill>
              </a:rPr>
              <a:t>елементи</a:t>
            </a:r>
            <a:r>
              <a:rPr lang="ru-RU" dirty="0">
                <a:solidFill>
                  <a:srgbClr val="0070C0"/>
                </a:solidFill>
              </a:rPr>
              <a:t> за </a:t>
            </a:r>
            <a:r>
              <a:rPr lang="ru-RU" dirty="0" err="1">
                <a:solidFill>
                  <a:srgbClr val="0070C0"/>
                </a:solidFill>
              </a:rPr>
              <a:t>налягане</a:t>
            </a:r>
            <a:r>
              <a:rPr lang="ru-RU" dirty="0">
                <a:solidFill>
                  <a:srgbClr val="0070C0"/>
                </a:solidFill>
              </a:rPr>
              <a:t> </a:t>
            </a:r>
            <a:endParaRPr lang="bg-BG" dirty="0" smtClean="0">
              <a:solidFill>
                <a:srgbClr val="0070C0"/>
              </a:solidFill>
            </a:endParaRPr>
          </a:p>
        </p:txBody>
      </p:sp>
    </p:spTree>
    <p:extLst>
      <p:ext uri="{BB962C8B-B14F-4D97-AF65-F5344CB8AC3E}">
        <p14:creationId xmlns:p14="http://schemas.microsoft.com/office/powerpoint/2010/main" val="28246114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idx="1"/>
          </p:nvPr>
        </p:nvSpPr>
        <p:spPr>
          <a:xfrm>
            <a:off x="683568" y="474872"/>
            <a:ext cx="8205094" cy="579710"/>
          </a:xfrm>
        </p:spPr>
        <p:txBody>
          <a:bodyPr/>
          <a:lstStyle/>
          <a:p>
            <a:pPr marL="109537" indent="0" algn="ctr">
              <a:buNone/>
            </a:pPr>
            <a:r>
              <a:rPr lang="bg-BG" sz="2400" dirty="0" err="1">
                <a:solidFill>
                  <a:srgbClr val="00B0F0"/>
                </a:solidFill>
              </a:rPr>
              <a:t>Торсионни</a:t>
            </a:r>
            <a:r>
              <a:rPr lang="bg-BG" sz="2400" dirty="0">
                <a:solidFill>
                  <a:srgbClr val="00B0F0"/>
                </a:solidFill>
              </a:rPr>
              <a:t> и винтови пружини</a:t>
            </a: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827584" y="789454"/>
            <a:ext cx="2287806" cy="369332"/>
          </a:xfrm>
          <a:prstGeom prst="rect">
            <a:avLst/>
          </a:prstGeom>
        </p:spPr>
        <p:txBody>
          <a:bodyPr wrap="none">
            <a:spAutoFit/>
          </a:bodyPr>
          <a:lstStyle/>
          <a:p>
            <a:r>
              <a:rPr lang="bg-BG" dirty="0">
                <a:solidFill>
                  <a:srgbClr val="FF0000"/>
                </a:solidFill>
              </a:rPr>
              <a:t>Винтови </a:t>
            </a:r>
            <a:r>
              <a:rPr lang="bg-BG" dirty="0" smtClean="0">
                <a:solidFill>
                  <a:srgbClr val="FF0000"/>
                </a:solidFill>
              </a:rPr>
              <a:t>пружини</a:t>
            </a:r>
            <a:r>
              <a:rPr lang="en-US" dirty="0" smtClean="0">
                <a:solidFill>
                  <a:srgbClr val="FF0000"/>
                </a:solidFill>
              </a:rPr>
              <a:t>:</a:t>
            </a:r>
            <a:endParaRPr lang="bg-BG" dirty="0">
              <a:solidFill>
                <a:srgbClr val="FF0000"/>
              </a:solidFill>
            </a:endParaRPr>
          </a:p>
        </p:txBody>
      </p:sp>
      <p:sp>
        <p:nvSpPr>
          <p:cNvPr id="3" name="Правоъгълник 2"/>
          <p:cNvSpPr/>
          <p:nvPr/>
        </p:nvSpPr>
        <p:spPr>
          <a:xfrm>
            <a:off x="827584" y="1057422"/>
            <a:ext cx="6138860" cy="369332"/>
          </a:xfrm>
          <a:prstGeom prst="rect">
            <a:avLst/>
          </a:prstGeom>
        </p:spPr>
        <p:txBody>
          <a:bodyPr wrap="square">
            <a:spAutoFit/>
          </a:bodyPr>
          <a:lstStyle/>
          <a:p>
            <a:r>
              <a:rPr lang="ru-RU" dirty="0" err="1"/>
              <a:t>навивките</a:t>
            </a:r>
            <a:r>
              <a:rPr lang="ru-RU" dirty="0"/>
              <a:t> им </a:t>
            </a:r>
            <a:r>
              <a:rPr lang="ru-RU" dirty="0" err="1"/>
              <a:t>са</a:t>
            </a:r>
            <a:r>
              <a:rPr lang="ru-RU" dirty="0"/>
              <a:t> </a:t>
            </a:r>
            <a:r>
              <a:rPr lang="ru-RU" dirty="0" err="1"/>
              <a:t>разположени</a:t>
            </a:r>
            <a:r>
              <a:rPr lang="ru-RU" dirty="0"/>
              <a:t> по </a:t>
            </a:r>
            <a:r>
              <a:rPr lang="ru-RU" dirty="0" err="1"/>
              <a:t>винтова</a:t>
            </a:r>
            <a:r>
              <a:rPr lang="ru-RU" dirty="0"/>
              <a:t> </a:t>
            </a:r>
            <a:r>
              <a:rPr lang="ru-RU" dirty="0" smtClean="0"/>
              <a:t>линия</a:t>
            </a:r>
            <a:r>
              <a:rPr lang="en-US" dirty="0" smtClean="0"/>
              <a:t>.</a:t>
            </a:r>
            <a:endParaRPr lang="bg-BG" dirty="0"/>
          </a:p>
        </p:txBody>
      </p:sp>
      <p:pic>
        <p:nvPicPr>
          <p:cNvPr id="4" name="Картина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846" y="1312474"/>
            <a:ext cx="1035169" cy="3501511"/>
          </a:xfrm>
          <a:prstGeom prst="rect">
            <a:avLst/>
          </a:prstGeom>
          <a:ln>
            <a:noFill/>
          </a:ln>
          <a:effectLst>
            <a:outerShdw blurRad="292100" dist="139700" dir="2700000" algn="tl" rotWithShape="0">
              <a:srgbClr val="333333">
                <a:alpha val="65000"/>
              </a:srgbClr>
            </a:outerShdw>
          </a:effectLst>
        </p:spPr>
      </p:pic>
      <p:pic>
        <p:nvPicPr>
          <p:cNvPr id="16" name="Picture 6" descr="j010520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898328"/>
            <a:ext cx="1941617" cy="77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Картина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9201" y="1426754"/>
            <a:ext cx="1847528" cy="3064463"/>
          </a:xfrm>
          <a:prstGeom prst="rect">
            <a:avLst/>
          </a:prstGeom>
          <a:ln>
            <a:noFill/>
          </a:ln>
          <a:effectLst>
            <a:outerShdw blurRad="292100" dist="139700" dir="2700000" algn="tl" rotWithShape="0">
              <a:srgbClr val="333333">
                <a:alpha val="65000"/>
              </a:srgbClr>
            </a:outerShdw>
          </a:effectLst>
        </p:spPr>
      </p:pic>
      <p:pic>
        <p:nvPicPr>
          <p:cNvPr id="7" name="Картина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9883" y="1312474"/>
            <a:ext cx="1418130" cy="2980622"/>
          </a:xfrm>
          <a:prstGeom prst="rect">
            <a:avLst/>
          </a:prstGeom>
          <a:ln>
            <a:noFill/>
          </a:ln>
          <a:effectLst>
            <a:outerShdw blurRad="292100" dist="139700" dir="2700000" algn="tl" rotWithShape="0">
              <a:srgbClr val="333333">
                <a:alpha val="65000"/>
              </a:srgbClr>
            </a:outerShdw>
          </a:effectLst>
        </p:spPr>
      </p:pic>
      <p:pic>
        <p:nvPicPr>
          <p:cNvPr id="18" name="Picture 5" descr="j010520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7301" y="4492233"/>
            <a:ext cx="1985163" cy="79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Картина 7"/>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318013" y="1172370"/>
            <a:ext cx="1928273" cy="3611517"/>
          </a:xfrm>
          <a:prstGeom prst="rect">
            <a:avLst/>
          </a:prstGeom>
          <a:ln>
            <a:noFill/>
          </a:ln>
          <a:effectLst>
            <a:outerShdw blurRad="292100" dist="139700" dir="2700000" algn="tl" rotWithShape="0">
              <a:srgbClr val="333333">
                <a:alpha val="65000"/>
              </a:srgbClr>
            </a:outerShdw>
          </a:effectLst>
        </p:spPr>
      </p:pic>
      <p:pic>
        <p:nvPicPr>
          <p:cNvPr id="20" name="Картина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95406" y="4905028"/>
            <a:ext cx="526896" cy="970324"/>
          </a:xfrm>
          <a:prstGeom prst="rect">
            <a:avLst/>
          </a:prstGeom>
        </p:spPr>
      </p:pic>
      <p:pic>
        <p:nvPicPr>
          <p:cNvPr id="22" name="Картина 21"/>
          <p:cNvPicPr>
            <a:picLocks noChangeAspect="1"/>
          </p:cNvPicPr>
          <p:nvPr/>
        </p:nvPicPr>
        <p:blipFill rotWithShape="1">
          <a:blip r:embed="rId10" cstate="print">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rcRect l="1649" t="9705" r="2417" b="6815"/>
          <a:stretch/>
        </p:blipFill>
        <p:spPr>
          <a:xfrm>
            <a:off x="2518497" y="5390190"/>
            <a:ext cx="4793603" cy="856353"/>
          </a:xfrm>
          <a:prstGeom prst="rect">
            <a:avLst/>
          </a:prstGeom>
        </p:spPr>
      </p:pic>
    </p:spTree>
    <p:extLst>
      <p:ext uri="{BB962C8B-B14F-4D97-AF65-F5344CB8AC3E}">
        <p14:creationId xmlns:p14="http://schemas.microsoft.com/office/powerpoint/2010/main" val="1603569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fltVal val="0"/>
                                          </p:val>
                                        </p:tav>
                                        <p:tav tm="100000">
                                          <p:val>
                                            <p:strVal val="#ppt_w"/>
                                          </p:val>
                                        </p:tav>
                                      </p:tavLst>
                                    </p:anim>
                                    <p:anim calcmode="lin" valueType="num">
                                      <p:cBhvr>
                                        <p:cTn id="27" dur="1000" fill="hold"/>
                                        <p:tgtEl>
                                          <p:spTgt spid="16"/>
                                        </p:tgtEl>
                                        <p:attrNameLst>
                                          <p:attrName>ppt_h</p:attrName>
                                        </p:attrNameLst>
                                      </p:cBhvr>
                                      <p:tavLst>
                                        <p:tav tm="0">
                                          <p:val>
                                            <p:fltVal val="0"/>
                                          </p:val>
                                        </p:tav>
                                        <p:tav tm="100000">
                                          <p:val>
                                            <p:strVal val="#ppt_h"/>
                                          </p:val>
                                        </p:tav>
                                      </p:tavLst>
                                    </p:anim>
                                    <p:anim calcmode="lin" valueType="num">
                                      <p:cBhvr>
                                        <p:cTn id="28" dur="1000" fill="hold"/>
                                        <p:tgtEl>
                                          <p:spTgt spid="16"/>
                                        </p:tgtEl>
                                        <p:attrNameLst>
                                          <p:attrName>style.rotation</p:attrName>
                                        </p:attrNameLst>
                                      </p:cBhvr>
                                      <p:tavLst>
                                        <p:tav tm="0">
                                          <p:val>
                                            <p:fltVal val="90"/>
                                          </p:val>
                                        </p:tav>
                                        <p:tav tm="100000">
                                          <p:val>
                                            <p:fltVal val="0"/>
                                          </p:val>
                                        </p:tav>
                                      </p:tavLst>
                                    </p:anim>
                                    <p:animEffect transition="in" filter="fade">
                                      <p:cBhvr>
                                        <p:cTn id="29" dur="1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2000"/>
                                        <p:tgtEl>
                                          <p:spTgt spid="20"/>
                                        </p:tgtEl>
                                      </p:cBhvr>
                                    </p:animEffect>
                                    <p:anim calcmode="lin" valueType="num">
                                      <p:cBhvr>
                                        <p:cTn id="52" dur="2000" fill="hold"/>
                                        <p:tgtEl>
                                          <p:spTgt spid="20"/>
                                        </p:tgtEl>
                                        <p:attrNameLst>
                                          <p:attrName>ppt_w</p:attrName>
                                        </p:attrNameLst>
                                      </p:cBhvr>
                                      <p:tavLst>
                                        <p:tav tm="0" fmla="#ppt_w*sin(2.5*pi*$)">
                                          <p:val>
                                            <p:fltVal val="0"/>
                                          </p:val>
                                        </p:tav>
                                        <p:tav tm="100000">
                                          <p:val>
                                            <p:fltVal val="1"/>
                                          </p:val>
                                        </p:tav>
                                      </p:tavLst>
                                    </p:anim>
                                    <p:anim calcmode="lin" valueType="num">
                                      <p:cBhvr>
                                        <p:cTn id="53"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idx="1"/>
          </p:nvPr>
        </p:nvSpPr>
        <p:spPr>
          <a:xfrm>
            <a:off x="677726" y="513676"/>
            <a:ext cx="7598122" cy="579710"/>
          </a:xfrm>
        </p:spPr>
        <p:txBody>
          <a:bodyPr/>
          <a:lstStyle/>
          <a:p>
            <a:pPr marL="109537" indent="0" algn="ctr">
              <a:buNone/>
            </a:pPr>
            <a:r>
              <a:rPr lang="bg-BG" sz="2400" dirty="0" err="1">
                <a:solidFill>
                  <a:srgbClr val="00B0F0"/>
                </a:solidFill>
              </a:rPr>
              <a:t>Торсионни</a:t>
            </a:r>
            <a:r>
              <a:rPr lang="bg-BG" sz="2400" dirty="0">
                <a:solidFill>
                  <a:srgbClr val="00B0F0"/>
                </a:solidFill>
              </a:rPr>
              <a:t> и винтови пружини</a:t>
            </a: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Правоъгълник 1"/>
          <p:cNvSpPr/>
          <p:nvPr/>
        </p:nvSpPr>
        <p:spPr>
          <a:xfrm>
            <a:off x="803406" y="980728"/>
            <a:ext cx="7536953" cy="369332"/>
          </a:xfrm>
          <a:prstGeom prst="rect">
            <a:avLst/>
          </a:prstGeom>
        </p:spPr>
        <p:txBody>
          <a:bodyPr wrap="square">
            <a:spAutoFit/>
          </a:bodyPr>
          <a:lstStyle/>
          <a:p>
            <a:r>
              <a:rPr lang="ru-RU" dirty="0" err="1">
                <a:solidFill>
                  <a:srgbClr val="FF0000"/>
                </a:solidFill>
              </a:rPr>
              <a:t>Пресмятане</a:t>
            </a:r>
            <a:r>
              <a:rPr lang="ru-RU" dirty="0">
                <a:solidFill>
                  <a:srgbClr val="FF0000"/>
                </a:solidFill>
              </a:rPr>
              <a:t> на </a:t>
            </a:r>
            <a:r>
              <a:rPr lang="ru-RU" dirty="0" err="1">
                <a:solidFill>
                  <a:srgbClr val="FF0000"/>
                </a:solidFill>
              </a:rPr>
              <a:t>пружини</a:t>
            </a:r>
            <a:r>
              <a:rPr lang="ru-RU" dirty="0">
                <a:solidFill>
                  <a:srgbClr val="FF0000"/>
                </a:solidFill>
              </a:rPr>
              <a:t>, </a:t>
            </a:r>
            <a:r>
              <a:rPr lang="ru-RU" dirty="0" err="1">
                <a:solidFill>
                  <a:srgbClr val="FF0000"/>
                </a:solidFill>
              </a:rPr>
              <a:t>работещи</a:t>
            </a:r>
            <a:r>
              <a:rPr lang="ru-RU" dirty="0">
                <a:solidFill>
                  <a:srgbClr val="FF0000"/>
                </a:solidFill>
              </a:rPr>
              <a:t> на натиск и </a:t>
            </a:r>
            <a:r>
              <a:rPr lang="ru-RU" dirty="0" err="1">
                <a:solidFill>
                  <a:srgbClr val="FF0000"/>
                </a:solidFill>
              </a:rPr>
              <a:t>опън</a:t>
            </a:r>
            <a:endParaRPr lang="bg-BG" dirty="0">
              <a:solidFill>
                <a:srgbClr val="FF0000"/>
              </a:solidFill>
            </a:endParaRPr>
          </a:p>
        </p:txBody>
      </p:sp>
      <p:pic>
        <p:nvPicPr>
          <p:cNvPr id="3" name="Картина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494" y="1412774"/>
            <a:ext cx="1980507" cy="2539450"/>
          </a:xfrm>
          <a:prstGeom prst="rect">
            <a:avLst/>
          </a:prstGeom>
          <a:ln>
            <a:noFill/>
          </a:ln>
          <a:effectLst>
            <a:outerShdw blurRad="292100" dist="139700" dir="2700000" algn="tl" rotWithShape="0">
              <a:srgbClr val="333333">
                <a:alpha val="65000"/>
              </a:srgbClr>
            </a:outerShdw>
          </a:effectLst>
        </p:spPr>
      </p:pic>
      <p:graphicFrame>
        <p:nvGraphicFramePr>
          <p:cNvPr id="4" name="Обект 3"/>
          <p:cNvGraphicFramePr>
            <a:graphicFrameLocks noChangeAspect="1"/>
          </p:cNvGraphicFramePr>
          <p:nvPr>
            <p:extLst>
              <p:ext uri="{D42A27DB-BD31-4B8C-83A1-F6EECF244321}">
                <p14:modId xmlns:p14="http://schemas.microsoft.com/office/powerpoint/2010/main" val="109590363"/>
              </p:ext>
            </p:extLst>
          </p:nvPr>
        </p:nvGraphicFramePr>
        <p:xfrm>
          <a:off x="823865" y="4037092"/>
          <a:ext cx="605760" cy="369332"/>
        </p:xfrm>
        <a:graphic>
          <a:graphicData uri="http://schemas.openxmlformats.org/presentationml/2006/ole">
            <mc:AlternateContent xmlns:mc="http://schemas.openxmlformats.org/markup-compatibility/2006">
              <mc:Choice xmlns:v="urn:schemas-microsoft-com:vml" Requires="v">
                <p:oleObj spid="_x0000_s1127" name="Equation" r:id="rId4" imgW="291960" imgH="177480" progId="Equation.DSMT4">
                  <p:embed/>
                </p:oleObj>
              </mc:Choice>
              <mc:Fallback>
                <p:oleObj name="Equation" r:id="rId4" imgW="291960" imgH="177480" progId="Equation.DSMT4">
                  <p:embed/>
                  <p:pic>
                    <p:nvPicPr>
                      <p:cNvPr id="0" name=""/>
                      <p:cNvPicPr/>
                      <p:nvPr/>
                    </p:nvPicPr>
                    <p:blipFill>
                      <a:blip r:embed="rId5"/>
                      <a:stretch>
                        <a:fillRect/>
                      </a:stretch>
                    </p:blipFill>
                    <p:spPr>
                      <a:xfrm>
                        <a:off x="823865" y="4037092"/>
                        <a:ext cx="605760" cy="369332"/>
                      </a:xfrm>
                      <a:prstGeom prst="rect">
                        <a:avLst/>
                      </a:prstGeom>
                    </p:spPr>
                  </p:pic>
                </p:oleObj>
              </mc:Fallback>
            </mc:AlternateContent>
          </a:graphicData>
        </a:graphic>
      </p:graphicFrame>
      <p:graphicFrame>
        <p:nvGraphicFramePr>
          <p:cNvPr id="5" name="Обект 4"/>
          <p:cNvGraphicFramePr>
            <a:graphicFrameLocks noChangeAspect="1"/>
          </p:cNvGraphicFramePr>
          <p:nvPr>
            <p:extLst>
              <p:ext uri="{D42A27DB-BD31-4B8C-83A1-F6EECF244321}">
                <p14:modId xmlns:p14="http://schemas.microsoft.com/office/powerpoint/2010/main" val="2179847548"/>
              </p:ext>
            </p:extLst>
          </p:nvPr>
        </p:nvGraphicFramePr>
        <p:xfrm>
          <a:off x="797929" y="4424575"/>
          <a:ext cx="789483" cy="461855"/>
        </p:xfrm>
        <a:graphic>
          <a:graphicData uri="http://schemas.openxmlformats.org/presentationml/2006/ole">
            <mc:AlternateContent xmlns:mc="http://schemas.openxmlformats.org/markup-compatibility/2006">
              <mc:Choice xmlns:v="urn:schemas-microsoft-com:vml" Requires="v">
                <p:oleObj spid="_x0000_s1128" name="Equation" r:id="rId6" imgW="368280" imgH="215640" progId="Equation.DSMT4">
                  <p:embed/>
                </p:oleObj>
              </mc:Choice>
              <mc:Fallback>
                <p:oleObj name="Equation" r:id="rId6" imgW="368280" imgH="215640" progId="Equation.DSMT4">
                  <p:embed/>
                  <p:pic>
                    <p:nvPicPr>
                      <p:cNvPr id="0" name="Обект 3"/>
                      <p:cNvPicPr>
                        <a:picLocks noChangeAspect="1" noChangeArrowheads="1"/>
                      </p:cNvPicPr>
                      <p:nvPr/>
                    </p:nvPicPr>
                    <p:blipFill>
                      <a:blip r:embed="rId7"/>
                      <a:srcRect/>
                      <a:stretch>
                        <a:fillRect/>
                      </a:stretch>
                    </p:blipFill>
                    <p:spPr bwMode="auto">
                      <a:xfrm>
                        <a:off x="797929" y="4424575"/>
                        <a:ext cx="789483" cy="461855"/>
                      </a:xfrm>
                      <a:prstGeom prst="rect">
                        <a:avLst/>
                      </a:prstGeom>
                      <a:noFill/>
                      <a:ln>
                        <a:noFill/>
                      </a:ln>
                    </p:spPr>
                  </p:pic>
                </p:oleObj>
              </mc:Fallback>
            </mc:AlternateContent>
          </a:graphicData>
        </a:graphic>
      </p:graphicFrame>
      <p:graphicFrame>
        <p:nvGraphicFramePr>
          <p:cNvPr id="7" name="Обект 6"/>
          <p:cNvGraphicFramePr>
            <a:graphicFrameLocks noChangeAspect="1"/>
          </p:cNvGraphicFramePr>
          <p:nvPr>
            <p:extLst>
              <p:ext uri="{D42A27DB-BD31-4B8C-83A1-F6EECF244321}">
                <p14:modId xmlns:p14="http://schemas.microsoft.com/office/powerpoint/2010/main" val="1479350427"/>
              </p:ext>
            </p:extLst>
          </p:nvPr>
        </p:nvGraphicFramePr>
        <p:xfrm>
          <a:off x="818689" y="4794231"/>
          <a:ext cx="768723" cy="384361"/>
        </p:xfrm>
        <a:graphic>
          <a:graphicData uri="http://schemas.openxmlformats.org/presentationml/2006/ole">
            <mc:AlternateContent xmlns:mc="http://schemas.openxmlformats.org/markup-compatibility/2006">
              <mc:Choice xmlns:v="urn:schemas-microsoft-com:vml" Requires="v">
                <p:oleObj spid="_x0000_s1129" name="Equation" r:id="rId8" imgW="355320" imgH="177480" progId="Equation.DSMT4">
                  <p:embed/>
                </p:oleObj>
              </mc:Choice>
              <mc:Fallback>
                <p:oleObj name="Equation" r:id="rId8" imgW="355320" imgH="177480" progId="Equation.DSMT4">
                  <p:embed/>
                  <p:pic>
                    <p:nvPicPr>
                      <p:cNvPr id="0" name="Обект 3"/>
                      <p:cNvPicPr>
                        <a:picLocks noChangeAspect="1" noChangeArrowheads="1"/>
                      </p:cNvPicPr>
                      <p:nvPr/>
                    </p:nvPicPr>
                    <p:blipFill>
                      <a:blip r:embed="rId9"/>
                      <a:srcRect/>
                      <a:stretch>
                        <a:fillRect/>
                      </a:stretch>
                    </p:blipFill>
                    <p:spPr bwMode="auto">
                      <a:xfrm>
                        <a:off x="818689" y="4794231"/>
                        <a:ext cx="768723" cy="384361"/>
                      </a:xfrm>
                      <a:prstGeom prst="rect">
                        <a:avLst/>
                      </a:prstGeom>
                      <a:noFill/>
                      <a:ln>
                        <a:noFill/>
                      </a:ln>
                    </p:spPr>
                  </p:pic>
                </p:oleObj>
              </mc:Fallback>
            </mc:AlternateContent>
          </a:graphicData>
        </a:graphic>
      </p:graphicFrame>
      <p:sp>
        <p:nvSpPr>
          <p:cNvPr id="8" name="Правоъгълник 7"/>
          <p:cNvSpPr/>
          <p:nvPr/>
        </p:nvSpPr>
        <p:spPr>
          <a:xfrm>
            <a:off x="1587412" y="4006591"/>
            <a:ext cx="942887" cy="369332"/>
          </a:xfrm>
          <a:prstGeom prst="rect">
            <a:avLst/>
          </a:prstGeom>
        </p:spPr>
        <p:txBody>
          <a:bodyPr wrap="none">
            <a:spAutoFit/>
          </a:bodyPr>
          <a:lstStyle/>
          <a:p>
            <a:r>
              <a:rPr lang="bg-BG" dirty="0"/>
              <a:t>стъпка</a:t>
            </a:r>
          </a:p>
        </p:txBody>
      </p:sp>
      <p:sp>
        <p:nvSpPr>
          <p:cNvPr id="9" name="Правоъгълник 8"/>
          <p:cNvSpPr/>
          <p:nvPr/>
        </p:nvSpPr>
        <p:spPr>
          <a:xfrm>
            <a:off x="1587412" y="4406424"/>
            <a:ext cx="2376264" cy="369332"/>
          </a:xfrm>
          <a:prstGeom prst="rect">
            <a:avLst/>
          </a:prstGeom>
        </p:spPr>
        <p:txBody>
          <a:bodyPr wrap="square">
            <a:spAutoFit/>
          </a:bodyPr>
          <a:lstStyle/>
          <a:p>
            <a:r>
              <a:rPr lang="bg-BG" dirty="0" smtClean="0"/>
              <a:t>сред</a:t>
            </a:r>
            <a:r>
              <a:rPr lang="en-US" dirty="0" smtClean="0"/>
              <a:t>e</a:t>
            </a:r>
            <a:r>
              <a:rPr lang="bg-BG" dirty="0" smtClean="0"/>
              <a:t>н </a:t>
            </a:r>
            <a:r>
              <a:rPr lang="bg-BG" dirty="0"/>
              <a:t>диаметър </a:t>
            </a:r>
          </a:p>
        </p:txBody>
      </p:sp>
      <p:sp>
        <p:nvSpPr>
          <p:cNvPr id="10" name="Правоъгълник 9"/>
          <p:cNvSpPr/>
          <p:nvPr/>
        </p:nvSpPr>
        <p:spPr>
          <a:xfrm>
            <a:off x="1581693" y="4757906"/>
            <a:ext cx="2653290" cy="646331"/>
          </a:xfrm>
          <a:prstGeom prst="rect">
            <a:avLst/>
          </a:prstGeom>
        </p:spPr>
        <p:txBody>
          <a:bodyPr wrap="none">
            <a:spAutoFit/>
          </a:bodyPr>
          <a:lstStyle/>
          <a:p>
            <a:r>
              <a:rPr lang="bg-BG" dirty="0"/>
              <a:t>наклон на винтовата </a:t>
            </a:r>
            <a:endParaRPr lang="en-US" dirty="0" smtClean="0"/>
          </a:p>
          <a:p>
            <a:r>
              <a:rPr lang="bg-BG" dirty="0" smtClean="0"/>
              <a:t>линия </a:t>
            </a:r>
            <a:endParaRPr lang="bg-BG" dirty="0"/>
          </a:p>
        </p:txBody>
      </p:sp>
      <mc:AlternateContent xmlns:mc="http://schemas.openxmlformats.org/markup-compatibility/2006" xmlns:a14="http://schemas.microsoft.com/office/drawing/2010/main">
        <mc:Choice Requires="a14">
          <p:sp>
            <p:nvSpPr>
              <p:cNvPr id="11" name="Правоъгълник 10"/>
              <p:cNvSpPr/>
              <p:nvPr/>
            </p:nvSpPr>
            <p:spPr>
              <a:xfrm>
                <a:off x="1464669" y="5354229"/>
                <a:ext cx="1878050" cy="461665"/>
              </a:xfrm>
              <a:prstGeom prst="rect">
                <a:avLst/>
              </a:prstGeom>
              <a:solidFill>
                <a:schemeClr val="bg2">
                  <a:lumMod val="9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𝑝</m:t>
                      </m:r>
                      <m:r>
                        <a:rPr lang="bg-BG" sz="2400" i="0">
                          <a:latin typeface="Cambria Math"/>
                        </a:rPr>
                        <m:t>=</m:t>
                      </m:r>
                      <m:r>
                        <a:rPr lang="bg-BG" sz="2400" i="1">
                          <a:latin typeface="Cambria Math"/>
                        </a:rPr>
                        <m:t>𝜋</m:t>
                      </m:r>
                      <m:r>
                        <m:rPr>
                          <m:nor/>
                        </m:rPr>
                        <a:rPr lang="bg-BG" sz="2400" i="1">
                          <a:latin typeface="Cambria Math"/>
                        </a:rPr>
                        <m:t> </m:t>
                      </m:r>
                      <m:r>
                        <a:rPr lang="bg-BG" sz="2400" i="1">
                          <a:latin typeface="Cambria Math"/>
                        </a:rPr>
                        <m:t>𝐷</m:t>
                      </m:r>
                      <m:r>
                        <m:rPr>
                          <m:nor/>
                        </m:rPr>
                        <a:rPr lang="bg-BG" sz="2400" i="1">
                          <a:latin typeface="Cambria Math"/>
                        </a:rPr>
                        <m:t> </m:t>
                      </m:r>
                      <m:r>
                        <a:rPr lang="bg-BG" sz="2400" i="1">
                          <a:latin typeface="Cambria Math"/>
                        </a:rPr>
                        <m:t>𝑡𝑔</m:t>
                      </m:r>
                      <m:r>
                        <a:rPr lang="bg-BG" sz="2400" i="1">
                          <a:latin typeface="Cambria Math"/>
                        </a:rPr>
                        <m:t>𝜓</m:t>
                      </m:r>
                    </m:oMath>
                  </m:oMathPara>
                </a14:m>
                <a:endParaRPr lang="bg-BG" sz="2400" dirty="0"/>
              </a:p>
            </p:txBody>
          </p:sp>
        </mc:Choice>
        <mc:Fallback xmlns="">
          <p:sp>
            <p:nvSpPr>
              <p:cNvPr id="11" name="Правоъгълник 10"/>
              <p:cNvSpPr>
                <a:spLocks noRot="1" noChangeAspect="1" noMove="1" noResize="1" noEditPoints="1" noAdjustHandles="1" noChangeArrowheads="1" noChangeShapeType="1" noTextEdit="1"/>
              </p:cNvSpPr>
              <p:nvPr/>
            </p:nvSpPr>
            <p:spPr>
              <a:xfrm>
                <a:off x="1464669" y="5354229"/>
                <a:ext cx="1878050" cy="461665"/>
              </a:xfrm>
              <a:prstGeom prst="rect">
                <a:avLst/>
              </a:prstGeom>
              <a:blipFill rotWithShape="1">
                <a:blip r:embed="rId10"/>
                <a:stretch>
                  <a:fillRect b="-11842"/>
                </a:stretch>
              </a:blipFill>
            </p:spPr>
            <p:txBody>
              <a:bodyPr/>
              <a:lstStyle/>
              <a:p>
                <a:r>
                  <a:rPr lang="bg-BG">
                    <a:noFill/>
                  </a:rPr>
                  <a:t> </a:t>
                </a:r>
              </a:p>
            </p:txBody>
          </p:sp>
        </mc:Fallback>
      </mc:AlternateContent>
      <p:pic>
        <p:nvPicPr>
          <p:cNvPr id="14" name="Картина 13"/>
          <p:cNvPicPr>
            <a:picLocks noChangeAspect="1"/>
          </p:cNvPicPr>
          <p:nvPr/>
        </p:nvPicPr>
        <p:blipFill>
          <a:blip r:embed="rId11"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3681801" y="1412774"/>
            <a:ext cx="1780397" cy="2512067"/>
          </a:xfrm>
          <a:prstGeom prst="rect">
            <a:avLst/>
          </a:prstGeom>
          <a:ln>
            <a:noFill/>
          </a:ln>
          <a:effectLst>
            <a:outerShdw blurRad="292100" dist="139700" dir="2700000" algn="tl" rotWithShape="0">
              <a:srgbClr val="333333">
                <a:alpha val="65000"/>
              </a:srgbClr>
            </a:outerShdw>
          </a:effectLst>
        </p:spPr>
      </p:pic>
      <p:pic>
        <p:nvPicPr>
          <p:cNvPr id="16" name="Картина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53650" y="1556792"/>
            <a:ext cx="2213047" cy="1800200"/>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18" name="Правоъгълник 17"/>
              <p:cNvSpPr/>
              <p:nvPr/>
            </p:nvSpPr>
            <p:spPr>
              <a:xfrm>
                <a:off x="1608808" y="5893617"/>
                <a:ext cx="15677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bg-BG" i="1">
                              <a:latin typeface="Cambria Math"/>
                            </a:rPr>
                          </m:ctrlPr>
                        </m:dPr>
                        <m:e>
                          <m:r>
                            <a:rPr lang="bg-BG" i="1">
                              <a:latin typeface="Cambria Math"/>
                            </a:rPr>
                            <m:t>𝜓</m:t>
                          </m:r>
                          <m:r>
                            <a:rPr lang="bg-BG" i="0">
                              <a:latin typeface="Cambria Math"/>
                            </a:rPr>
                            <m:t>∈(</m:t>
                          </m:r>
                          <m:sSup>
                            <m:sSupPr>
                              <m:ctrlPr>
                                <a:rPr lang="bg-BG" i="1">
                                  <a:latin typeface="Cambria Math"/>
                                </a:rPr>
                              </m:ctrlPr>
                            </m:sSupPr>
                            <m:e>
                              <m:r>
                                <a:rPr lang="bg-BG" i="0">
                                  <a:latin typeface="Cambria Math"/>
                                </a:rPr>
                                <m:t>5</m:t>
                              </m:r>
                            </m:e>
                            <m:sup>
                              <m:r>
                                <a:rPr lang="bg-BG" i="0">
                                  <a:latin typeface="Cambria Math"/>
                                </a:rPr>
                                <m:t>∘</m:t>
                              </m:r>
                            </m:sup>
                          </m:sSup>
                          <m:r>
                            <a:rPr lang="bg-BG" i="0">
                              <a:latin typeface="Cambria Math"/>
                            </a:rPr>
                            <m:t>,</m:t>
                          </m:r>
                          <m:r>
                            <m:rPr>
                              <m:nor/>
                            </m:rPr>
                            <a:rPr lang="bg-BG" i="1">
                              <a:latin typeface="Cambria Math"/>
                            </a:rPr>
                            <m:t> </m:t>
                          </m:r>
                          <m:sSup>
                            <m:sSupPr>
                              <m:ctrlPr>
                                <a:rPr lang="bg-BG" i="1">
                                  <a:latin typeface="Cambria Math"/>
                                </a:rPr>
                              </m:ctrlPr>
                            </m:sSupPr>
                            <m:e>
                              <m:r>
                                <a:rPr lang="bg-BG" i="0">
                                  <a:latin typeface="Cambria Math"/>
                                </a:rPr>
                                <m:t>15</m:t>
                              </m:r>
                            </m:e>
                            <m:sup>
                              <m:r>
                                <a:rPr lang="bg-BG" i="0">
                                  <a:latin typeface="Cambria Math"/>
                                </a:rPr>
                                <m:t>∘</m:t>
                              </m:r>
                            </m:sup>
                          </m:sSup>
                        </m:e>
                      </m:d>
                    </m:oMath>
                  </m:oMathPara>
                </a14:m>
                <a:endParaRPr lang="bg-BG" dirty="0"/>
              </a:p>
            </p:txBody>
          </p:sp>
        </mc:Choice>
        <mc:Fallback xmlns="">
          <p:sp>
            <p:nvSpPr>
              <p:cNvPr id="18" name="Правоъгълник 17"/>
              <p:cNvSpPr>
                <a:spLocks noRot="1" noChangeAspect="1" noMove="1" noResize="1" noEditPoints="1" noAdjustHandles="1" noChangeArrowheads="1" noChangeShapeType="1" noTextEdit="1"/>
              </p:cNvSpPr>
              <p:nvPr/>
            </p:nvSpPr>
            <p:spPr>
              <a:xfrm>
                <a:off x="1608808" y="5893617"/>
                <a:ext cx="1567737" cy="369332"/>
              </a:xfrm>
              <a:prstGeom prst="rect">
                <a:avLst/>
              </a:prstGeom>
              <a:blipFill rotWithShape="1">
                <a:blip r:embed="rId13"/>
                <a:stretch>
                  <a:fillRect t="-125000" r="-31518" b="-185000"/>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20" name="Правоъгълник 19"/>
              <p:cNvSpPr/>
              <p:nvPr/>
            </p:nvSpPr>
            <p:spPr>
              <a:xfrm>
                <a:off x="6358346" y="3645024"/>
                <a:ext cx="1403653" cy="369332"/>
              </a:xfrm>
              <a:prstGeom prst="rect">
                <a:avLst/>
              </a:prstGeom>
              <a:solidFill>
                <a:schemeClr val="bg2">
                  <a:lumMod val="9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bg-BG" i="1">
                          <a:latin typeface="Cambria Math"/>
                        </a:rPr>
                        <m:t>𝑀</m:t>
                      </m:r>
                      <m:r>
                        <a:rPr lang="bg-BG" i="0">
                          <a:latin typeface="Cambria Math"/>
                        </a:rPr>
                        <m:t>=</m:t>
                      </m:r>
                      <m:r>
                        <a:rPr lang="bg-BG" i="1">
                          <a:latin typeface="Cambria Math"/>
                        </a:rPr>
                        <m:t>𝐹</m:t>
                      </m:r>
                      <m:r>
                        <m:rPr>
                          <m:nor/>
                        </m:rPr>
                        <a:rPr lang="bg-BG" i="1">
                          <a:latin typeface="Cambria Math"/>
                        </a:rPr>
                        <m:t> </m:t>
                      </m:r>
                      <m:f>
                        <m:fPr>
                          <m:type m:val="lin"/>
                          <m:ctrlPr>
                            <a:rPr lang="bg-BG" i="1">
                              <a:latin typeface="Cambria Math"/>
                            </a:rPr>
                          </m:ctrlPr>
                        </m:fPr>
                        <m:num>
                          <m:r>
                            <a:rPr lang="bg-BG" i="1">
                              <a:latin typeface="Cambria Math"/>
                            </a:rPr>
                            <m:t>𝐷</m:t>
                          </m:r>
                        </m:num>
                        <m:den>
                          <m:r>
                            <a:rPr lang="bg-BG" i="0">
                              <a:latin typeface="Cambria Math"/>
                            </a:rPr>
                            <m:t>2</m:t>
                          </m:r>
                        </m:den>
                      </m:f>
                    </m:oMath>
                  </m:oMathPara>
                </a14:m>
                <a:endParaRPr lang="bg-BG" dirty="0"/>
              </a:p>
            </p:txBody>
          </p:sp>
        </mc:Choice>
        <mc:Fallback xmlns="">
          <p:sp>
            <p:nvSpPr>
              <p:cNvPr id="20" name="Правоъгълник 19"/>
              <p:cNvSpPr>
                <a:spLocks noRot="1" noChangeAspect="1" noMove="1" noResize="1" noEditPoints="1" noAdjustHandles="1" noChangeArrowheads="1" noChangeShapeType="1" noTextEdit="1"/>
              </p:cNvSpPr>
              <p:nvPr/>
            </p:nvSpPr>
            <p:spPr>
              <a:xfrm>
                <a:off x="6358346" y="3645024"/>
                <a:ext cx="1403653" cy="369332"/>
              </a:xfrm>
              <a:prstGeom prst="rect">
                <a:avLst/>
              </a:prstGeom>
              <a:blipFill rotWithShape="1">
                <a:blip r:embed="rId14"/>
                <a:stretch>
                  <a:fillRect t="-119672" r="-33478" b="-172131"/>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22" name="Правоъгълник 21"/>
              <p:cNvSpPr/>
              <p:nvPr/>
            </p:nvSpPr>
            <p:spPr>
              <a:xfrm>
                <a:off x="4376186" y="4169566"/>
                <a:ext cx="1370311" cy="369332"/>
              </a:xfrm>
              <a:prstGeom prst="rect">
                <a:avLst/>
              </a:prstGeom>
              <a:solidFill>
                <a:schemeClr val="bg2">
                  <a:lumMod val="9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bg-BG" i="1">
                          <a:latin typeface="Cambria Math"/>
                        </a:rPr>
                        <m:t>𝑁</m:t>
                      </m:r>
                      <m:r>
                        <a:rPr lang="bg-BG" i="0">
                          <a:latin typeface="Cambria Math"/>
                        </a:rPr>
                        <m:t>=</m:t>
                      </m:r>
                      <m:r>
                        <a:rPr lang="bg-BG" i="1">
                          <a:latin typeface="Cambria Math"/>
                        </a:rPr>
                        <m:t>𝐹</m:t>
                      </m:r>
                      <m:r>
                        <m:rPr>
                          <m:nor/>
                        </m:rPr>
                        <a:rPr lang="bg-BG" i="1">
                          <a:latin typeface="Cambria Math"/>
                        </a:rPr>
                        <m:t> </m:t>
                      </m:r>
                      <m:r>
                        <m:rPr>
                          <m:sty m:val="p"/>
                        </m:rPr>
                        <a:rPr lang="bg-BG" i="0">
                          <a:latin typeface="Cambria Math"/>
                        </a:rPr>
                        <m:t>sin</m:t>
                      </m:r>
                      <m:r>
                        <a:rPr lang="bg-BG" i="1">
                          <a:latin typeface="Cambria Math"/>
                        </a:rPr>
                        <m:t>𝜓</m:t>
                      </m:r>
                    </m:oMath>
                  </m:oMathPara>
                </a14:m>
                <a:endParaRPr lang="bg-BG" dirty="0"/>
              </a:p>
            </p:txBody>
          </p:sp>
        </mc:Choice>
        <mc:Fallback xmlns="">
          <p:sp>
            <p:nvSpPr>
              <p:cNvPr id="22" name="Правоъгълник 21"/>
              <p:cNvSpPr>
                <a:spLocks noRot="1" noChangeAspect="1" noMove="1" noResize="1" noEditPoints="1" noAdjustHandles="1" noChangeArrowheads="1" noChangeShapeType="1" noTextEdit="1"/>
              </p:cNvSpPr>
              <p:nvPr/>
            </p:nvSpPr>
            <p:spPr>
              <a:xfrm>
                <a:off x="4376186" y="4169566"/>
                <a:ext cx="1370311" cy="369332"/>
              </a:xfrm>
              <a:prstGeom prst="rect">
                <a:avLst/>
              </a:prstGeom>
              <a:blipFill rotWithShape="1">
                <a:blip r:embed="rId15"/>
                <a:stretch>
                  <a:fillRect b="-8197"/>
                </a:stretch>
              </a:blipFill>
            </p:spPr>
            <p:txBody>
              <a:bodyPr/>
              <a:lstStyle/>
              <a:p>
                <a:r>
                  <a:rPr lang="bg-BG">
                    <a:noFill/>
                  </a:rPr>
                  <a:t> </a:t>
                </a:r>
              </a:p>
            </p:txBody>
          </p:sp>
        </mc:Fallback>
      </mc:AlternateContent>
      <p:sp>
        <p:nvSpPr>
          <p:cNvPr id="24" name="Правоъгълник 23"/>
          <p:cNvSpPr/>
          <p:nvPr/>
        </p:nvSpPr>
        <p:spPr>
          <a:xfrm>
            <a:off x="5776954" y="4187416"/>
            <a:ext cx="2683479" cy="369332"/>
          </a:xfrm>
          <a:prstGeom prst="rect">
            <a:avLst/>
          </a:prstGeom>
        </p:spPr>
        <p:txBody>
          <a:bodyPr wrap="square">
            <a:spAutoFit/>
          </a:bodyPr>
          <a:lstStyle/>
          <a:p>
            <a:r>
              <a:rPr lang="bg-BG" dirty="0"/>
              <a:t>сила на натиск (</a:t>
            </a:r>
            <a:r>
              <a:rPr lang="bg-BG" dirty="0" err="1" smtClean="0"/>
              <a:t>опън</a:t>
            </a:r>
            <a:r>
              <a:rPr lang="en-US" dirty="0" smtClean="0"/>
              <a:t>)</a:t>
            </a:r>
            <a:r>
              <a:rPr lang="bg-BG" dirty="0" smtClean="0"/>
              <a:t> </a:t>
            </a:r>
            <a:endParaRPr lang="bg-BG" dirty="0"/>
          </a:p>
        </p:txBody>
      </p:sp>
      <mc:AlternateContent xmlns:mc="http://schemas.openxmlformats.org/markup-compatibility/2006" xmlns:a14="http://schemas.microsoft.com/office/drawing/2010/main">
        <mc:Choice Requires="a14">
          <p:sp>
            <p:nvSpPr>
              <p:cNvPr id="30" name="Правоъгълник 29"/>
              <p:cNvSpPr/>
              <p:nvPr/>
            </p:nvSpPr>
            <p:spPr>
              <a:xfrm>
                <a:off x="4376186" y="4686364"/>
                <a:ext cx="1400768" cy="369332"/>
              </a:xfrm>
              <a:prstGeom prst="rect">
                <a:avLst/>
              </a:prstGeom>
              <a:solidFill>
                <a:schemeClr val="bg2">
                  <a:lumMod val="9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bg-BG" i="1" smtClean="0">
                          <a:latin typeface="Cambria Math"/>
                        </a:rPr>
                        <m:t>𝑁</m:t>
                      </m:r>
                      <m:r>
                        <a:rPr lang="bg-BG" i="0">
                          <a:latin typeface="Cambria Math"/>
                        </a:rPr>
                        <m:t>=</m:t>
                      </m:r>
                      <m:r>
                        <a:rPr lang="bg-BG" i="1">
                          <a:latin typeface="Cambria Math"/>
                        </a:rPr>
                        <m:t>𝐹</m:t>
                      </m:r>
                      <m:r>
                        <m:rPr>
                          <m:nor/>
                        </m:rPr>
                        <a:rPr lang="bg-BG" i="1">
                          <a:latin typeface="Cambria Math"/>
                        </a:rPr>
                        <m:t> </m:t>
                      </m:r>
                      <m:r>
                        <m:rPr>
                          <m:sty m:val="p"/>
                        </m:rPr>
                        <a:rPr lang="en-US" b="0" i="0" smtClean="0">
                          <a:latin typeface="Cambria Math"/>
                        </a:rPr>
                        <m:t>cos</m:t>
                      </m:r>
                      <m:r>
                        <a:rPr lang="bg-BG" i="1">
                          <a:latin typeface="Cambria Math"/>
                        </a:rPr>
                        <m:t>𝜓</m:t>
                      </m:r>
                    </m:oMath>
                  </m:oMathPara>
                </a14:m>
                <a:endParaRPr lang="bg-BG" dirty="0"/>
              </a:p>
            </p:txBody>
          </p:sp>
        </mc:Choice>
        <mc:Fallback xmlns="">
          <p:sp>
            <p:nvSpPr>
              <p:cNvPr id="30" name="Правоъгълник 29"/>
              <p:cNvSpPr>
                <a:spLocks noRot="1" noChangeAspect="1" noMove="1" noResize="1" noEditPoints="1" noAdjustHandles="1" noChangeArrowheads="1" noChangeShapeType="1" noTextEdit="1"/>
              </p:cNvSpPr>
              <p:nvPr/>
            </p:nvSpPr>
            <p:spPr>
              <a:xfrm>
                <a:off x="4376186" y="4686364"/>
                <a:ext cx="1400768" cy="369332"/>
              </a:xfrm>
              <a:prstGeom prst="rect">
                <a:avLst/>
              </a:prstGeom>
              <a:blipFill rotWithShape="1">
                <a:blip r:embed="rId16"/>
                <a:stretch>
                  <a:fillRect b="-10000"/>
                </a:stretch>
              </a:blipFill>
            </p:spPr>
            <p:txBody>
              <a:bodyPr/>
              <a:lstStyle/>
              <a:p>
                <a:r>
                  <a:rPr lang="bg-BG">
                    <a:noFill/>
                  </a:rPr>
                  <a:t> </a:t>
                </a:r>
              </a:p>
            </p:txBody>
          </p:sp>
        </mc:Fallback>
      </mc:AlternateContent>
      <p:sp>
        <p:nvSpPr>
          <p:cNvPr id="31" name="Правоъгълник 30"/>
          <p:cNvSpPr/>
          <p:nvPr/>
        </p:nvSpPr>
        <p:spPr>
          <a:xfrm>
            <a:off x="5953649" y="4704214"/>
            <a:ext cx="2146742" cy="369332"/>
          </a:xfrm>
          <a:prstGeom prst="rect">
            <a:avLst/>
          </a:prstGeom>
        </p:spPr>
        <p:txBody>
          <a:bodyPr wrap="none">
            <a:spAutoFit/>
          </a:bodyPr>
          <a:lstStyle/>
          <a:p>
            <a:r>
              <a:rPr lang="bg-BG" dirty="0"/>
              <a:t>сила на </a:t>
            </a:r>
            <a:r>
              <a:rPr lang="bg-BG" dirty="0" smtClean="0"/>
              <a:t>срязване</a:t>
            </a:r>
            <a:endParaRPr lang="bg-BG" dirty="0"/>
          </a:p>
        </p:txBody>
      </p:sp>
      <mc:AlternateContent xmlns:mc="http://schemas.openxmlformats.org/markup-compatibility/2006" xmlns:a14="http://schemas.microsoft.com/office/drawing/2010/main">
        <mc:Choice Requires="a14">
          <p:sp>
            <p:nvSpPr>
              <p:cNvPr id="32" name="Правоъгълник 31"/>
              <p:cNvSpPr/>
              <p:nvPr/>
            </p:nvSpPr>
            <p:spPr>
              <a:xfrm>
                <a:off x="4331955" y="5215730"/>
                <a:ext cx="1605055" cy="369332"/>
              </a:xfrm>
              <a:prstGeom prst="rect">
                <a:avLst/>
              </a:prstGeom>
              <a:solidFill>
                <a:schemeClr val="bg2">
                  <a:lumMod val="9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bg-BG" b="0" i="1" smtClean="0">
                              <a:latin typeface="Cambria Math"/>
                            </a:rPr>
                          </m:ctrlPr>
                        </m:sSubPr>
                        <m:e>
                          <m:r>
                            <a:rPr lang="bg-BG" b="0" i="0" smtClean="0">
                              <a:latin typeface="Cambria Math"/>
                            </a:rPr>
                            <m:t>М</m:t>
                          </m:r>
                        </m:e>
                        <m:sub>
                          <m:r>
                            <a:rPr lang="bg-BG" b="0" i="1" smtClean="0">
                              <a:latin typeface="Cambria Math"/>
                            </a:rPr>
                            <m:t>ог</m:t>
                          </m:r>
                        </m:sub>
                      </m:sSub>
                      <m:r>
                        <a:rPr lang="bg-BG" i="0">
                          <a:latin typeface="Cambria Math"/>
                        </a:rPr>
                        <m:t>=</m:t>
                      </m:r>
                      <m:r>
                        <m:rPr>
                          <m:nor/>
                        </m:rPr>
                        <a:rPr lang="bg-BG" i="1">
                          <a:latin typeface="Cambria Math"/>
                        </a:rPr>
                        <m:t> </m:t>
                      </m:r>
                      <m:r>
                        <m:rPr>
                          <m:nor/>
                        </m:rPr>
                        <a:rPr lang="bg-BG" b="0" smtClean="0">
                          <a:latin typeface="Cambria Math"/>
                        </a:rPr>
                        <m:t>М</m:t>
                      </m:r>
                      <m:r>
                        <m:rPr>
                          <m:sty m:val="p"/>
                        </m:rPr>
                        <a:rPr lang="bg-BG" i="0">
                          <a:latin typeface="Cambria Math"/>
                        </a:rPr>
                        <m:t>sin</m:t>
                      </m:r>
                      <m:r>
                        <a:rPr lang="bg-BG" i="1">
                          <a:latin typeface="Cambria Math"/>
                        </a:rPr>
                        <m:t>𝜓</m:t>
                      </m:r>
                    </m:oMath>
                  </m:oMathPara>
                </a14:m>
                <a:endParaRPr lang="bg-BG" dirty="0"/>
              </a:p>
            </p:txBody>
          </p:sp>
        </mc:Choice>
        <mc:Fallback xmlns="">
          <p:sp>
            <p:nvSpPr>
              <p:cNvPr id="32" name="Правоъгълник 31"/>
              <p:cNvSpPr>
                <a:spLocks noRot="1" noChangeAspect="1" noMove="1" noResize="1" noEditPoints="1" noAdjustHandles="1" noChangeArrowheads="1" noChangeShapeType="1" noTextEdit="1"/>
              </p:cNvSpPr>
              <p:nvPr/>
            </p:nvSpPr>
            <p:spPr>
              <a:xfrm>
                <a:off x="4331955" y="5215730"/>
                <a:ext cx="1605055" cy="369332"/>
              </a:xfrm>
              <a:prstGeom prst="rect">
                <a:avLst/>
              </a:prstGeom>
              <a:blipFill rotWithShape="1">
                <a:blip r:embed="rId17"/>
                <a:stretch>
                  <a:fillRect b="-10000"/>
                </a:stretch>
              </a:blipFill>
            </p:spPr>
            <p:txBody>
              <a:bodyPr/>
              <a:lstStyle/>
              <a:p>
                <a:r>
                  <a:rPr lang="bg-BG">
                    <a:noFill/>
                  </a:rPr>
                  <a:t> </a:t>
                </a:r>
              </a:p>
            </p:txBody>
          </p:sp>
        </mc:Fallback>
      </mc:AlternateContent>
      <p:sp>
        <p:nvSpPr>
          <p:cNvPr id="33" name="Правоъгълник 32"/>
          <p:cNvSpPr/>
          <p:nvPr/>
        </p:nvSpPr>
        <p:spPr>
          <a:xfrm>
            <a:off x="5937010" y="5215730"/>
            <a:ext cx="2036135" cy="369332"/>
          </a:xfrm>
          <a:prstGeom prst="rect">
            <a:avLst/>
          </a:prstGeom>
        </p:spPr>
        <p:txBody>
          <a:bodyPr wrap="none">
            <a:spAutoFit/>
          </a:bodyPr>
          <a:lstStyle/>
          <a:p>
            <a:r>
              <a:rPr lang="bg-BG" dirty="0" smtClean="0"/>
              <a:t> огъващ момент</a:t>
            </a:r>
            <a:endParaRPr lang="bg-BG" dirty="0"/>
          </a:p>
        </p:txBody>
      </p:sp>
      <mc:AlternateContent xmlns:mc="http://schemas.openxmlformats.org/markup-compatibility/2006" xmlns:a14="http://schemas.microsoft.com/office/drawing/2010/main">
        <mc:Choice Requires="a14">
          <p:sp>
            <p:nvSpPr>
              <p:cNvPr id="34" name="Правоъгълник 33"/>
              <p:cNvSpPr/>
              <p:nvPr/>
            </p:nvSpPr>
            <p:spPr>
              <a:xfrm>
                <a:off x="4348594" y="5708081"/>
                <a:ext cx="1629100" cy="394852"/>
              </a:xfrm>
              <a:prstGeom prst="rect">
                <a:avLst/>
              </a:prstGeom>
              <a:solidFill>
                <a:schemeClr val="bg2">
                  <a:lumMod val="9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bg-BG" b="0" i="1" smtClean="0">
                              <a:latin typeface="Cambria Math"/>
                            </a:rPr>
                          </m:ctrlPr>
                        </m:sSubPr>
                        <m:e>
                          <m:r>
                            <a:rPr lang="bg-BG" b="0" i="0" smtClean="0">
                              <a:latin typeface="Cambria Math"/>
                            </a:rPr>
                            <m:t>М</m:t>
                          </m:r>
                        </m:e>
                        <m:sub>
                          <m:r>
                            <a:rPr lang="bg-BG" b="0" i="1" smtClean="0">
                              <a:latin typeface="Cambria Math"/>
                            </a:rPr>
                            <m:t>ус</m:t>
                          </m:r>
                        </m:sub>
                      </m:sSub>
                      <m:r>
                        <a:rPr lang="bg-BG" i="0">
                          <a:latin typeface="Cambria Math"/>
                        </a:rPr>
                        <m:t>=</m:t>
                      </m:r>
                      <m:r>
                        <m:rPr>
                          <m:nor/>
                        </m:rPr>
                        <a:rPr lang="bg-BG" i="1">
                          <a:latin typeface="Cambria Math"/>
                        </a:rPr>
                        <m:t> </m:t>
                      </m:r>
                      <m:r>
                        <m:rPr>
                          <m:nor/>
                        </m:rPr>
                        <a:rPr lang="bg-BG" b="0" smtClean="0">
                          <a:latin typeface="Cambria Math"/>
                        </a:rPr>
                        <m:t>М</m:t>
                      </m:r>
                      <m:r>
                        <m:rPr>
                          <m:sty m:val="p"/>
                        </m:rPr>
                        <a:rPr lang="en-US" b="0" i="0" smtClean="0">
                          <a:latin typeface="Cambria Math"/>
                        </a:rPr>
                        <m:t>cos</m:t>
                      </m:r>
                      <m:r>
                        <a:rPr lang="bg-BG" i="1">
                          <a:latin typeface="Cambria Math"/>
                        </a:rPr>
                        <m:t>𝜓</m:t>
                      </m:r>
                    </m:oMath>
                  </m:oMathPara>
                </a14:m>
                <a:endParaRPr lang="bg-BG" dirty="0"/>
              </a:p>
            </p:txBody>
          </p:sp>
        </mc:Choice>
        <mc:Fallback xmlns="">
          <p:sp>
            <p:nvSpPr>
              <p:cNvPr id="34" name="Правоъгълник 33"/>
              <p:cNvSpPr>
                <a:spLocks noRot="1" noChangeAspect="1" noMove="1" noResize="1" noEditPoints="1" noAdjustHandles="1" noChangeArrowheads="1" noChangeShapeType="1" noTextEdit="1"/>
              </p:cNvSpPr>
              <p:nvPr/>
            </p:nvSpPr>
            <p:spPr>
              <a:xfrm>
                <a:off x="4348594" y="5708081"/>
                <a:ext cx="1629100" cy="394852"/>
              </a:xfrm>
              <a:prstGeom prst="rect">
                <a:avLst/>
              </a:prstGeom>
              <a:blipFill rotWithShape="1">
                <a:blip r:embed="rId18"/>
                <a:stretch>
                  <a:fillRect b="-6154"/>
                </a:stretch>
              </a:blipFill>
            </p:spPr>
            <p:txBody>
              <a:bodyPr/>
              <a:lstStyle/>
              <a:p>
                <a:r>
                  <a:rPr lang="bg-BG">
                    <a:noFill/>
                  </a:rPr>
                  <a:t> </a:t>
                </a:r>
              </a:p>
            </p:txBody>
          </p:sp>
        </mc:Fallback>
      </mc:AlternateContent>
      <p:sp>
        <p:nvSpPr>
          <p:cNvPr id="35" name="Правоъгълник 34"/>
          <p:cNvSpPr/>
          <p:nvPr/>
        </p:nvSpPr>
        <p:spPr>
          <a:xfrm>
            <a:off x="5953649" y="5708081"/>
            <a:ext cx="2036135" cy="369332"/>
          </a:xfrm>
          <a:prstGeom prst="rect">
            <a:avLst/>
          </a:prstGeom>
        </p:spPr>
        <p:txBody>
          <a:bodyPr wrap="none">
            <a:spAutoFit/>
          </a:bodyPr>
          <a:lstStyle/>
          <a:p>
            <a:r>
              <a:rPr lang="bg-BG" dirty="0" smtClean="0"/>
              <a:t> огъващ момент</a:t>
            </a:r>
            <a:endParaRPr lang="bg-BG" dirty="0"/>
          </a:p>
        </p:txBody>
      </p:sp>
    </p:spTree>
    <p:extLst>
      <p:ext uri="{BB962C8B-B14F-4D97-AF65-F5344CB8AC3E}">
        <p14:creationId xmlns:p14="http://schemas.microsoft.com/office/powerpoint/2010/main" val="881663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animBg="1"/>
      <p:bldP spid="18" grpId="0"/>
      <p:bldP spid="20" grpId="0" animBg="1"/>
      <p:bldP spid="22" grpId="0" animBg="1"/>
      <p:bldP spid="24" grpId="0"/>
      <p:bldP spid="30" grpId="0" animBg="1"/>
      <p:bldP spid="31" grpId="0"/>
      <p:bldP spid="32" grpId="0" animBg="1"/>
      <p:bldP spid="33" grpId="0"/>
      <p:bldP spid="34" grpId="0" animBg="1"/>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idx="1"/>
          </p:nvPr>
        </p:nvSpPr>
        <p:spPr>
          <a:xfrm>
            <a:off x="755576" y="483099"/>
            <a:ext cx="7632848" cy="579710"/>
          </a:xfrm>
        </p:spPr>
        <p:txBody>
          <a:bodyPr/>
          <a:lstStyle/>
          <a:p>
            <a:pPr marL="109537" indent="0" algn="ctr">
              <a:buNone/>
            </a:pPr>
            <a:r>
              <a:rPr lang="bg-BG" sz="2400" dirty="0" err="1">
                <a:solidFill>
                  <a:srgbClr val="00B0F0"/>
                </a:solidFill>
              </a:rPr>
              <a:t>Торсионни</a:t>
            </a:r>
            <a:r>
              <a:rPr lang="bg-BG" sz="2400" dirty="0">
                <a:solidFill>
                  <a:srgbClr val="00B0F0"/>
                </a:solidFill>
              </a:rPr>
              <a:t> и винтови пружини</a:t>
            </a: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 name="Правоъгълник 1"/>
              <p:cNvSpPr/>
              <p:nvPr/>
            </p:nvSpPr>
            <p:spPr>
              <a:xfrm>
                <a:off x="1403648" y="1045771"/>
                <a:ext cx="2389180" cy="461665"/>
              </a:xfrm>
              <a:prstGeom prst="rect">
                <a:avLst/>
              </a:prstGeom>
              <a:solidFill>
                <a:schemeClr val="bg2">
                  <a:lumMod val="9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𝑄</m:t>
                      </m:r>
                      <m:r>
                        <a:rPr lang="bg-BG" sz="2400" i="0">
                          <a:latin typeface="Cambria Math"/>
                        </a:rPr>
                        <m:t>=</m:t>
                      </m:r>
                      <m:r>
                        <a:rPr lang="bg-BG" sz="2400" i="1">
                          <a:latin typeface="Cambria Math"/>
                        </a:rPr>
                        <m:t>𝐹</m:t>
                      </m:r>
                      <m:r>
                        <m:rPr>
                          <m:nor/>
                        </m:rPr>
                        <a:rPr lang="bg-BG" sz="2400" i="1">
                          <a:latin typeface="Cambria Math"/>
                        </a:rPr>
                        <m:t> </m:t>
                      </m:r>
                      <m:r>
                        <m:rPr>
                          <m:sty m:val="p"/>
                        </m:rPr>
                        <a:rPr lang="bg-BG" sz="2400" i="0">
                          <a:latin typeface="Cambria Math"/>
                        </a:rPr>
                        <m:t>cos</m:t>
                      </m:r>
                      <m:r>
                        <a:rPr lang="bg-BG" sz="2400" i="1">
                          <a:latin typeface="Cambria Math"/>
                        </a:rPr>
                        <m:t>𝜓</m:t>
                      </m:r>
                      <m:r>
                        <a:rPr lang="bg-BG" sz="2400" i="0">
                          <a:latin typeface="Cambria Math"/>
                        </a:rPr>
                        <m:t>≈</m:t>
                      </m:r>
                      <m:r>
                        <a:rPr lang="bg-BG" sz="2400" i="1">
                          <a:latin typeface="Cambria Math"/>
                        </a:rPr>
                        <m:t>𝐹</m:t>
                      </m:r>
                    </m:oMath>
                  </m:oMathPara>
                </a14:m>
                <a:endParaRPr lang="bg-BG" sz="2400" dirty="0"/>
              </a:p>
            </p:txBody>
          </p:sp>
        </mc:Choice>
        <mc:Fallback xmlns="">
          <p:sp>
            <p:nvSpPr>
              <p:cNvPr id="2" name="Правоъгълник 1"/>
              <p:cNvSpPr>
                <a:spLocks noRot="1" noChangeAspect="1" noMove="1" noResize="1" noEditPoints="1" noAdjustHandles="1" noChangeArrowheads="1" noChangeShapeType="1" noTextEdit="1"/>
              </p:cNvSpPr>
              <p:nvPr/>
            </p:nvSpPr>
            <p:spPr>
              <a:xfrm>
                <a:off x="1403648" y="1045771"/>
                <a:ext cx="2389180" cy="461665"/>
              </a:xfrm>
              <a:prstGeom prst="rect">
                <a:avLst/>
              </a:prstGeom>
              <a:blipFill rotWithShape="1">
                <a:blip r:embed="rId2"/>
                <a:stretch>
                  <a:fillRect b="-13333"/>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3" name="Правоъгълник 2"/>
              <p:cNvSpPr/>
              <p:nvPr/>
            </p:nvSpPr>
            <p:spPr>
              <a:xfrm>
                <a:off x="4926761" y="1016596"/>
                <a:ext cx="2885598" cy="490840"/>
              </a:xfrm>
              <a:prstGeom prst="rect">
                <a:avLst/>
              </a:prstGeom>
              <a:solidFill>
                <a:schemeClr val="bg2">
                  <a:lumMod val="9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bg-BG" sz="2400" i="1">
                              <a:latin typeface="Cambria Math"/>
                            </a:rPr>
                          </m:ctrlPr>
                        </m:sSubPr>
                        <m:e>
                          <m:r>
                            <a:rPr lang="bg-BG" sz="2400" i="1">
                              <a:latin typeface="Cambria Math"/>
                            </a:rPr>
                            <m:t>𝑀</m:t>
                          </m:r>
                        </m:e>
                        <m:sub>
                          <m:r>
                            <a:rPr lang="bg-BG" sz="2400" i="1">
                              <a:latin typeface="Cambria Math"/>
                            </a:rPr>
                            <m:t>𝑦𝑐</m:t>
                          </m:r>
                        </m:sub>
                      </m:sSub>
                      <m:r>
                        <a:rPr lang="bg-BG" sz="2400" i="0">
                          <a:latin typeface="Cambria Math"/>
                        </a:rPr>
                        <m:t>=</m:t>
                      </m:r>
                      <m:r>
                        <m:rPr>
                          <m:nor/>
                        </m:rPr>
                        <a:rPr lang="bg-BG" sz="2400" i="1">
                          <a:latin typeface="Cambria Math"/>
                        </a:rPr>
                        <m:t> </m:t>
                      </m:r>
                      <m:r>
                        <a:rPr lang="bg-BG" sz="2400" i="1">
                          <a:latin typeface="Cambria Math"/>
                        </a:rPr>
                        <m:t>𝑀</m:t>
                      </m:r>
                      <m:r>
                        <m:rPr>
                          <m:nor/>
                        </m:rPr>
                        <a:rPr lang="bg-BG" sz="2400" i="1">
                          <a:latin typeface="Cambria Math"/>
                        </a:rPr>
                        <m:t> </m:t>
                      </m:r>
                      <m:r>
                        <m:rPr>
                          <m:sty m:val="p"/>
                        </m:rPr>
                        <a:rPr lang="bg-BG" sz="2400" i="0">
                          <a:latin typeface="Cambria Math"/>
                        </a:rPr>
                        <m:t>cos</m:t>
                      </m:r>
                      <m:r>
                        <a:rPr lang="bg-BG" sz="2400" i="1">
                          <a:latin typeface="Cambria Math"/>
                        </a:rPr>
                        <m:t>𝜓</m:t>
                      </m:r>
                      <m:r>
                        <a:rPr lang="bg-BG" sz="2400" i="0">
                          <a:latin typeface="Cambria Math"/>
                        </a:rPr>
                        <m:t>≈</m:t>
                      </m:r>
                      <m:r>
                        <a:rPr lang="bg-BG" sz="2400" i="1">
                          <a:latin typeface="Cambria Math"/>
                        </a:rPr>
                        <m:t>𝑀</m:t>
                      </m:r>
                    </m:oMath>
                  </m:oMathPara>
                </a14:m>
                <a:endParaRPr lang="bg-BG" sz="2400" dirty="0"/>
              </a:p>
            </p:txBody>
          </p:sp>
        </mc:Choice>
        <mc:Fallback xmlns="">
          <p:sp>
            <p:nvSpPr>
              <p:cNvPr id="3" name="Правоъгълник 2"/>
              <p:cNvSpPr>
                <a:spLocks noRot="1" noChangeAspect="1" noMove="1" noResize="1" noEditPoints="1" noAdjustHandles="1" noChangeArrowheads="1" noChangeShapeType="1" noTextEdit="1"/>
              </p:cNvSpPr>
              <p:nvPr/>
            </p:nvSpPr>
            <p:spPr>
              <a:xfrm>
                <a:off x="4926761" y="1016596"/>
                <a:ext cx="2885598" cy="490840"/>
              </a:xfrm>
              <a:prstGeom prst="rect">
                <a:avLst/>
              </a:prstGeom>
              <a:blipFill rotWithShape="1">
                <a:blip r:embed="rId3"/>
                <a:stretch>
                  <a:fillRect b="-11250"/>
                </a:stretch>
              </a:blipFill>
            </p:spPr>
            <p:txBody>
              <a:bodyPr/>
              <a:lstStyle/>
              <a:p>
                <a:r>
                  <a:rPr lang="bg-BG">
                    <a:noFill/>
                  </a:rPr>
                  <a:t> </a:t>
                </a:r>
              </a:p>
            </p:txBody>
          </p:sp>
        </mc:Fallback>
      </mc:AlternateContent>
      <p:sp>
        <p:nvSpPr>
          <p:cNvPr id="4" name="Правоъгълник 3"/>
          <p:cNvSpPr/>
          <p:nvPr/>
        </p:nvSpPr>
        <p:spPr>
          <a:xfrm>
            <a:off x="755576" y="1700808"/>
            <a:ext cx="7632848" cy="369332"/>
          </a:xfrm>
          <a:prstGeom prst="rect">
            <a:avLst/>
          </a:prstGeom>
        </p:spPr>
        <p:txBody>
          <a:bodyPr wrap="square">
            <a:spAutoFit/>
          </a:bodyPr>
          <a:lstStyle/>
          <a:p>
            <a:r>
              <a:rPr lang="bg-BG" dirty="0" err="1"/>
              <a:t>О</a:t>
            </a:r>
            <a:r>
              <a:rPr lang="ru-RU" dirty="0" err="1" smtClean="0"/>
              <a:t>бщото</a:t>
            </a:r>
            <a:r>
              <a:rPr lang="ru-RU" dirty="0" smtClean="0"/>
              <a:t> </a:t>
            </a:r>
            <a:r>
              <a:rPr lang="ru-RU" dirty="0" err="1"/>
              <a:t>тангенциално</a:t>
            </a:r>
            <a:r>
              <a:rPr lang="ru-RU" dirty="0"/>
              <a:t> </a:t>
            </a:r>
            <a:r>
              <a:rPr lang="ru-RU" dirty="0" err="1"/>
              <a:t>напрежение</a:t>
            </a:r>
            <a:r>
              <a:rPr lang="ru-RU" dirty="0"/>
              <a:t>   </a:t>
            </a:r>
            <a:r>
              <a:rPr lang="ru-RU" dirty="0" err="1"/>
              <a:t>приблизително</a:t>
            </a:r>
            <a:r>
              <a:rPr lang="ru-RU" dirty="0"/>
              <a:t> се </a:t>
            </a:r>
            <a:r>
              <a:rPr lang="ru-RU" dirty="0" err="1"/>
              <a:t>получава</a:t>
            </a:r>
            <a:endParaRPr lang="bg-BG" dirty="0"/>
          </a:p>
        </p:txBody>
      </p:sp>
      <mc:AlternateContent xmlns:mc="http://schemas.openxmlformats.org/markup-compatibility/2006" xmlns:a14="http://schemas.microsoft.com/office/drawing/2010/main">
        <mc:Choice Requires="a14">
          <p:sp>
            <p:nvSpPr>
              <p:cNvPr id="5" name="Правоъгълник 4"/>
              <p:cNvSpPr/>
              <p:nvPr/>
            </p:nvSpPr>
            <p:spPr>
              <a:xfrm>
                <a:off x="1379713" y="2164214"/>
                <a:ext cx="3350404" cy="846194"/>
              </a:xfrm>
              <a:prstGeom prst="rect">
                <a:avLst/>
              </a:prstGeom>
              <a:solidFill>
                <a:schemeClr val="bg2">
                  <a:lumMod val="9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𝜏</m:t>
                      </m:r>
                      <m:r>
                        <a:rPr lang="bg-BG" sz="2400" i="0">
                          <a:latin typeface="Cambria Math"/>
                        </a:rPr>
                        <m:t>=</m:t>
                      </m:r>
                      <m:sSub>
                        <m:sSubPr>
                          <m:ctrlPr>
                            <a:rPr lang="bg-BG" sz="2400" i="1">
                              <a:latin typeface="Cambria Math"/>
                            </a:rPr>
                          </m:ctrlPr>
                        </m:sSubPr>
                        <m:e>
                          <m:r>
                            <a:rPr lang="bg-BG" sz="2400" i="1">
                              <a:latin typeface="Cambria Math"/>
                            </a:rPr>
                            <m:t>𝜏</m:t>
                          </m:r>
                        </m:e>
                        <m:sub>
                          <m:r>
                            <a:rPr lang="bg-BG" sz="2400" i="1">
                              <a:latin typeface="Cambria Math"/>
                            </a:rPr>
                            <m:t>𝑦𝑐</m:t>
                          </m:r>
                        </m:sub>
                      </m:sSub>
                      <m:r>
                        <a:rPr lang="bg-BG" sz="2400" i="0">
                          <a:latin typeface="Cambria Math"/>
                        </a:rPr>
                        <m:t>+</m:t>
                      </m:r>
                      <m:sSub>
                        <m:sSubPr>
                          <m:ctrlPr>
                            <a:rPr lang="bg-BG" sz="2400" i="1">
                              <a:latin typeface="Cambria Math"/>
                            </a:rPr>
                          </m:ctrlPr>
                        </m:sSubPr>
                        <m:e>
                          <m:r>
                            <a:rPr lang="bg-BG" sz="2400" i="1">
                              <a:latin typeface="Cambria Math"/>
                            </a:rPr>
                            <m:t>𝜏</m:t>
                          </m:r>
                        </m:e>
                        <m:sub>
                          <m:r>
                            <a:rPr lang="bg-BG" sz="2400" i="1">
                              <a:latin typeface="Cambria Math"/>
                            </a:rPr>
                            <m:t>𝑐𝑝</m:t>
                          </m:r>
                        </m:sub>
                      </m:sSub>
                      <m:r>
                        <a:rPr lang="bg-BG" sz="2400" i="0">
                          <a:latin typeface="Cambria Math"/>
                        </a:rPr>
                        <m:t>=</m:t>
                      </m:r>
                      <m:f>
                        <m:fPr>
                          <m:ctrlPr>
                            <a:rPr lang="bg-BG" sz="2400" i="1">
                              <a:latin typeface="Cambria Math"/>
                            </a:rPr>
                          </m:ctrlPr>
                        </m:fPr>
                        <m:num>
                          <m:r>
                            <a:rPr lang="bg-BG" sz="2400" i="1">
                              <a:latin typeface="Cambria Math"/>
                            </a:rPr>
                            <m:t>𝑀</m:t>
                          </m:r>
                        </m:num>
                        <m:den>
                          <m:sSub>
                            <m:sSubPr>
                              <m:ctrlPr>
                                <a:rPr lang="bg-BG" sz="2400" i="1">
                                  <a:latin typeface="Cambria Math"/>
                                </a:rPr>
                              </m:ctrlPr>
                            </m:sSubPr>
                            <m:e>
                              <m:r>
                                <a:rPr lang="bg-BG" sz="2400" i="1">
                                  <a:latin typeface="Cambria Math"/>
                                </a:rPr>
                                <m:t>𝑊</m:t>
                              </m:r>
                            </m:e>
                            <m:sub>
                              <m:r>
                                <a:rPr lang="bg-BG" sz="2400" i="1">
                                  <a:latin typeface="Cambria Math"/>
                                </a:rPr>
                                <m:t>𝑐</m:t>
                              </m:r>
                            </m:sub>
                          </m:sSub>
                        </m:den>
                      </m:f>
                      <m:r>
                        <a:rPr lang="bg-BG" sz="2400" i="0">
                          <a:latin typeface="Cambria Math"/>
                        </a:rPr>
                        <m:t>+</m:t>
                      </m:r>
                      <m:f>
                        <m:fPr>
                          <m:ctrlPr>
                            <a:rPr lang="bg-BG" sz="2400" i="1">
                              <a:latin typeface="Cambria Math"/>
                            </a:rPr>
                          </m:ctrlPr>
                        </m:fPr>
                        <m:num>
                          <m:r>
                            <a:rPr lang="bg-BG" sz="2400" i="1">
                              <a:latin typeface="Cambria Math"/>
                            </a:rPr>
                            <m:t>𝐹</m:t>
                          </m:r>
                        </m:num>
                        <m:den>
                          <m:r>
                            <a:rPr lang="bg-BG" sz="2400" i="1">
                              <a:latin typeface="Cambria Math"/>
                            </a:rPr>
                            <m:t>𝑆</m:t>
                          </m:r>
                        </m:den>
                      </m:f>
                    </m:oMath>
                  </m:oMathPara>
                </a14:m>
                <a:endParaRPr lang="bg-BG" sz="2400" dirty="0"/>
              </a:p>
            </p:txBody>
          </p:sp>
        </mc:Choice>
        <mc:Fallback xmlns="">
          <p:sp>
            <p:nvSpPr>
              <p:cNvPr id="5" name="Правоъгълник 4"/>
              <p:cNvSpPr>
                <a:spLocks noRot="1" noChangeAspect="1" noMove="1" noResize="1" noEditPoints="1" noAdjustHandles="1" noChangeArrowheads="1" noChangeShapeType="1" noTextEdit="1"/>
              </p:cNvSpPr>
              <p:nvPr/>
            </p:nvSpPr>
            <p:spPr>
              <a:xfrm>
                <a:off x="1379713" y="2164214"/>
                <a:ext cx="3350404" cy="846194"/>
              </a:xfrm>
              <a:prstGeom prst="rect">
                <a:avLst/>
              </a:prstGeom>
              <a:blipFill rotWithShape="1">
                <a:blip r:embed="rId4"/>
                <a:stretch>
                  <a:fillRect/>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7" name="Правоъгълник 6"/>
              <p:cNvSpPr/>
              <p:nvPr/>
            </p:nvSpPr>
            <p:spPr>
              <a:xfrm>
                <a:off x="6137542" y="2217979"/>
                <a:ext cx="1674817" cy="369332"/>
              </a:xfrm>
              <a:prstGeom prst="rect">
                <a:avLst/>
              </a:prstGeom>
              <a:solidFill>
                <a:schemeClr val="bg2">
                  <a:lumMod val="9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bg-BG" i="1">
                              <a:latin typeface="Cambria Math"/>
                            </a:rPr>
                          </m:ctrlPr>
                        </m:sSubPr>
                        <m:e>
                          <m:r>
                            <a:rPr lang="bg-BG" i="1">
                              <a:latin typeface="Cambria Math"/>
                            </a:rPr>
                            <m:t>𝑊</m:t>
                          </m:r>
                        </m:e>
                        <m:sub>
                          <m:r>
                            <a:rPr lang="bg-BG" i="1">
                              <a:latin typeface="Cambria Math"/>
                            </a:rPr>
                            <m:t>𝑐</m:t>
                          </m:r>
                        </m:sub>
                      </m:sSub>
                      <m:r>
                        <a:rPr lang="bg-BG" i="0">
                          <a:latin typeface="Cambria Math"/>
                        </a:rPr>
                        <m:t>=</m:t>
                      </m:r>
                      <m:r>
                        <a:rPr lang="bg-BG" i="1">
                          <a:latin typeface="Cambria Math"/>
                        </a:rPr>
                        <m:t>𝜋</m:t>
                      </m:r>
                      <m:r>
                        <m:rPr>
                          <m:nor/>
                        </m:rPr>
                        <a:rPr lang="bg-BG" i="1">
                          <a:latin typeface="Cambria Math"/>
                        </a:rPr>
                        <m:t> </m:t>
                      </m:r>
                      <m:f>
                        <m:fPr>
                          <m:type m:val="lin"/>
                          <m:ctrlPr>
                            <a:rPr lang="bg-BG" i="1">
                              <a:latin typeface="Cambria Math"/>
                            </a:rPr>
                          </m:ctrlPr>
                        </m:fPr>
                        <m:num>
                          <m:sSup>
                            <m:sSupPr>
                              <m:ctrlPr>
                                <a:rPr lang="bg-BG" i="1">
                                  <a:latin typeface="Cambria Math"/>
                                </a:rPr>
                              </m:ctrlPr>
                            </m:sSupPr>
                            <m:e>
                              <m:r>
                                <a:rPr lang="bg-BG" i="1">
                                  <a:latin typeface="Cambria Math"/>
                                </a:rPr>
                                <m:t>𝑑</m:t>
                              </m:r>
                            </m:e>
                            <m:sup>
                              <m:r>
                                <a:rPr lang="bg-BG" i="0">
                                  <a:latin typeface="Cambria Math"/>
                                </a:rPr>
                                <m:t>3</m:t>
                              </m:r>
                            </m:sup>
                          </m:sSup>
                        </m:num>
                        <m:den>
                          <m:r>
                            <a:rPr lang="bg-BG" i="0">
                              <a:latin typeface="Cambria Math"/>
                            </a:rPr>
                            <m:t>16</m:t>
                          </m:r>
                        </m:den>
                      </m:f>
                    </m:oMath>
                  </m:oMathPara>
                </a14:m>
                <a:endParaRPr lang="bg-BG" dirty="0"/>
              </a:p>
            </p:txBody>
          </p:sp>
        </mc:Choice>
        <mc:Fallback xmlns="">
          <p:sp>
            <p:nvSpPr>
              <p:cNvPr id="7" name="Правоъгълник 6"/>
              <p:cNvSpPr>
                <a:spLocks noRot="1" noChangeAspect="1" noMove="1" noResize="1" noEditPoints="1" noAdjustHandles="1" noChangeArrowheads="1" noChangeShapeType="1" noTextEdit="1"/>
              </p:cNvSpPr>
              <p:nvPr/>
            </p:nvSpPr>
            <p:spPr>
              <a:xfrm>
                <a:off x="6137542" y="2217979"/>
                <a:ext cx="1674817" cy="369332"/>
              </a:xfrm>
              <a:prstGeom prst="rect">
                <a:avLst/>
              </a:prstGeom>
              <a:blipFill rotWithShape="1">
                <a:blip r:embed="rId5"/>
                <a:stretch>
                  <a:fillRect t="-121667" r="-20000" b="-176667"/>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8" name="Правоъгълник 7"/>
              <p:cNvSpPr/>
              <p:nvPr/>
            </p:nvSpPr>
            <p:spPr>
              <a:xfrm>
                <a:off x="6137542" y="2805972"/>
                <a:ext cx="1403013" cy="369332"/>
              </a:xfrm>
              <a:prstGeom prst="rect">
                <a:avLst/>
              </a:prstGeom>
              <a:solidFill>
                <a:schemeClr val="bg2">
                  <a:lumMod val="9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bg-BG" i="1">
                          <a:latin typeface="Cambria Math"/>
                        </a:rPr>
                        <m:t>𝑆</m:t>
                      </m:r>
                      <m:r>
                        <a:rPr lang="bg-BG" i="0">
                          <a:latin typeface="Cambria Math"/>
                        </a:rPr>
                        <m:t>=</m:t>
                      </m:r>
                      <m:r>
                        <a:rPr lang="bg-BG" i="1">
                          <a:latin typeface="Cambria Math"/>
                        </a:rPr>
                        <m:t>𝜋</m:t>
                      </m:r>
                      <m:r>
                        <m:rPr>
                          <m:nor/>
                        </m:rPr>
                        <a:rPr lang="bg-BG" i="1">
                          <a:latin typeface="Cambria Math"/>
                        </a:rPr>
                        <m:t> </m:t>
                      </m:r>
                      <m:f>
                        <m:fPr>
                          <m:type m:val="lin"/>
                          <m:ctrlPr>
                            <a:rPr lang="bg-BG" i="1">
                              <a:latin typeface="Cambria Math"/>
                            </a:rPr>
                          </m:ctrlPr>
                        </m:fPr>
                        <m:num>
                          <m:sSup>
                            <m:sSupPr>
                              <m:ctrlPr>
                                <a:rPr lang="bg-BG" i="1">
                                  <a:latin typeface="Cambria Math"/>
                                </a:rPr>
                              </m:ctrlPr>
                            </m:sSupPr>
                            <m:e>
                              <m:r>
                                <a:rPr lang="bg-BG" i="1">
                                  <a:latin typeface="Cambria Math"/>
                                </a:rPr>
                                <m:t>𝑑</m:t>
                              </m:r>
                            </m:e>
                            <m:sup>
                              <m:r>
                                <a:rPr lang="bg-BG" i="0">
                                  <a:latin typeface="Cambria Math"/>
                                </a:rPr>
                                <m:t>2</m:t>
                              </m:r>
                            </m:sup>
                          </m:sSup>
                        </m:num>
                        <m:den>
                          <m:r>
                            <a:rPr lang="bg-BG" i="0">
                              <a:latin typeface="Cambria Math"/>
                            </a:rPr>
                            <m:t>4</m:t>
                          </m:r>
                        </m:den>
                      </m:f>
                    </m:oMath>
                  </m:oMathPara>
                </a14:m>
                <a:endParaRPr lang="bg-BG" dirty="0"/>
              </a:p>
            </p:txBody>
          </p:sp>
        </mc:Choice>
        <mc:Fallback xmlns="">
          <p:sp>
            <p:nvSpPr>
              <p:cNvPr id="8" name="Правоъгълник 7"/>
              <p:cNvSpPr>
                <a:spLocks noRot="1" noChangeAspect="1" noMove="1" noResize="1" noEditPoints="1" noAdjustHandles="1" noChangeArrowheads="1" noChangeShapeType="1" noTextEdit="1"/>
              </p:cNvSpPr>
              <p:nvPr/>
            </p:nvSpPr>
            <p:spPr>
              <a:xfrm>
                <a:off x="6137542" y="2805972"/>
                <a:ext cx="1403013" cy="369332"/>
              </a:xfrm>
              <a:prstGeom prst="rect">
                <a:avLst/>
              </a:prstGeom>
              <a:blipFill rotWithShape="1">
                <a:blip r:embed="rId6"/>
                <a:stretch>
                  <a:fillRect t="-119672" r="-33043" b="-172131"/>
                </a:stretch>
              </a:blipFill>
            </p:spPr>
            <p:txBody>
              <a:bodyPr/>
              <a:lstStyle/>
              <a:p>
                <a:r>
                  <a:rPr lang="bg-BG">
                    <a:noFill/>
                  </a:rPr>
                  <a:t> </a:t>
                </a:r>
              </a:p>
            </p:txBody>
          </p:sp>
        </mc:Fallback>
      </mc:AlternateContent>
      <mc:AlternateContent xmlns:mc="http://schemas.openxmlformats.org/markup-compatibility/2006">
        <mc:Choice xmlns:a14="http://schemas.microsoft.com/office/drawing/2010/main" Requires="a14">
          <p:sp>
            <p:nvSpPr>
              <p:cNvPr id="9" name="Правоъгълник 8"/>
              <p:cNvSpPr/>
              <p:nvPr/>
            </p:nvSpPr>
            <p:spPr>
              <a:xfrm>
                <a:off x="1407534" y="3212976"/>
                <a:ext cx="4121898" cy="786177"/>
              </a:xfrm>
              <a:prstGeom prst="rect">
                <a:avLst/>
              </a:prstGeom>
              <a:solidFill>
                <a:schemeClr val="bg2">
                  <a:lumMod val="9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bg-BG" sz="2400" i="1">
                          <a:solidFill>
                            <a:prstClr val="black"/>
                          </a:solidFill>
                          <a:latin typeface="Cambria Math"/>
                        </a:rPr>
                        <m:t>𝜏</m:t>
                      </m:r>
                      <m:r>
                        <a:rPr lang="bg-BG" sz="2400">
                          <a:solidFill>
                            <a:prstClr val="black"/>
                          </a:solidFill>
                          <a:latin typeface="Cambria Math"/>
                        </a:rPr>
                        <m:t>=</m:t>
                      </m:r>
                      <m:f>
                        <m:fPr>
                          <m:ctrlPr>
                            <a:rPr lang="bg-BG" sz="2400" i="1">
                              <a:solidFill>
                                <a:prstClr val="black"/>
                              </a:solidFill>
                              <a:latin typeface="Cambria Math"/>
                            </a:rPr>
                          </m:ctrlPr>
                        </m:fPr>
                        <m:num>
                          <m:r>
                            <a:rPr lang="bg-BG" sz="2400">
                              <a:solidFill>
                                <a:prstClr val="black"/>
                              </a:solidFill>
                              <a:latin typeface="Cambria Math"/>
                            </a:rPr>
                            <m:t>8</m:t>
                          </m:r>
                          <m:r>
                            <a:rPr lang="bg-BG" sz="2400" i="1">
                              <a:solidFill>
                                <a:prstClr val="black"/>
                              </a:solidFill>
                              <a:latin typeface="Cambria Math"/>
                            </a:rPr>
                            <m:t>𝐹𝐷</m:t>
                          </m:r>
                        </m:num>
                        <m:den>
                          <m:r>
                            <a:rPr lang="bg-BG" sz="2400" i="1">
                              <a:solidFill>
                                <a:prstClr val="black"/>
                              </a:solidFill>
                              <a:latin typeface="Cambria Math"/>
                            </a:rPr>
                            <m:t>𝜋</m:t>
                          </m:r>
                          <m:r>
                            <m:rPr>
                              <m:nor/>
                            </m:rPr>
                            <a:rPr lang="bg-BG" sz="2400" i="1">
                              <a:solidFill>
                                <a:prstClr val="black"/>
                              </a:solidFill>
                              <a:latin typeface="Cambria Math"/>
                            </a:rPr>
                            <m:t> </m:t>
                          </m:r>
                          <m:sSup>
                            <m:sSupPr>
                              <m:ctrlPr>
                                <a:rPr lang="bg-BG" sz="2400" i="1">
                                  <a:solidFill>
                                    <a:prstClr val="black"/>
                                  </a:solidFill>
                                  <a:latin typeface="Cambria Math"/>
                                </a:rPr>
                              </m:ctrlPr>
                            </m:sSupPr>
                            <m:e>
                              <m:r>
                                <a:rPr lang="bg-BG" sz="2400" i="1">
                                  <a:solidFill>
                                    <a:prstClr val="black"/>
                                  </a:solidFill>
                                  <a:latin typeface="Cambria Math"/>
                                </a:rPr>
                                <m:t>𝑑</m:t>
                              </m:r>
                            </m:e>
                            <m:sup>
                              <m:r>
                                <a:rPr lang="bg-BG" sz="2400">
                                  <a:solidFill>
                                    <a:prstClr val="black"/>
                                  </a:solidFill>
                                  <a:latin typeface="Cambria Math"/>
                                </a:rPr>
                                <m:t>3</m:t>
                              </m:r>
                            </m:sup>
                          </m:sSup>
                        </m:den>
                      </m:f>
                      <m:sSub>
                        <m:sSubPr>
                          <m:ctrlPr>
                            <a:rPr lang="bg-BG" sz="2400" i="1">
                              <a:solidFill>
                                <a:prstClr val="black"/>
                              </a:solidFill>
                              <a:latin typeface="Cambria Math"/>
                            </a:rPr>
                          </m:ctrlPr>
                        </m:sSubPr>
                        <m:e>
                          <m:r>
                            <a:rPr lang="bg-BG" sz="2400" i="1">
                              <a:solidFill>
                                <a:prstClr val="black"/>
                              </a:solidFill>
                              <a:latin typeface="Cambria Math"/>
                            </a:rPr>
                            <m:t>𝑘</m:t>
                          </m:r>
                        </m:e>
                        <m:sub>
                          <m:r>
                            <a:rPr lang="bg-BG" sz="2400">
                              <a:solidFill>
                                <a:prstClr val="black"/>
                              </a:solidFill>
                              <a:latin typeface="Cambria Math"/>
                            </a:rPr>
                            <m:t>1</m:t>
                          </m:r>
                        </m:sub>
                      </m:sSub>
                      <m:r>
                        <a:rPr lang="bg-BG" sz="2400">
                          <a:solidFill>
                            <a:prstClr val="black"/>
                          </a:solidFill>
                          <a:latin typeface="Cambria Math"/>
                        </a:rPr>
                        <m:t>=</m:t>
                      </m:r>
                      <m:f>
                        <m:fPr>
                          <m:ctrlPr>
                            <a:rPr lang="bg-BG" sz="2400" i="1">
                              <a:solidFill>
                                <a:prstClr val="black"/>
                              </a:solidFill>
                              <a:latin typeface="Cambria Math"/>
                            </a:rPr>
                          </m:ctrlPr>
                        </m:fPr>
                        <m:num>
                          <m:r>
                            <a:rPr lang="bg-BG" sz="2400">
                              <a:solidFill>
                                <a:prstClr val="black"/>
                              </a:solidFill>
                              <a:latin typeface="Cambria Math"/>
                            </a:rPr>
                            <m:t>8</m:t>
                          </m:r>
                          <m:r>
                            <a:rPr lang="bg-BG" sz="2400" i="1">
                              <a:solidFill>
                                <a:prstClr val="black"/>
                              </a:solidFill>
                              <a:latin typeface="Cambria Math"/>
                            </a:rPr>
                            <m:t>𝐹𝑐</m:t>
                          </m:r>
                        </m:num>
                        <m:den>
                          <m:r>
                            <a:rPr lang="bg-BG" sz="2400" i="1">
                              <a:solidFill>
                                <a:prstClr val="black"/>
                              </a:solidFill>
                              <a:latin typeface="Cambria Math"/>
                            </a:rPr>
                            <m:t>𝜋</m:t>
                          </m:r>
                          <m:r>
                            <m:rPr>
                              <m:nor/>
                            </m:rPr>
                            <a:rPr lang="bg-BG" sz="2400" i="1">
                              <a:solidFill>
                                <a:prstClr val="black"/>
                              </a:solidFill>
                              <a:latin typeface="Cambria Math"/>
                            </a:rPr>
                            <m:t> </m:t>
                          </m:r>
                          <m:sSup>
                            <m:sSupPr>
                              <m:ctrlPr>
                                <a:rPr lang="bg-BG" sz="2400" i="1">
                                  <a:solidFill>
                                    <a:prstClr val="black"/>
                                  </a:solidFill>
                                  <a:latin typeface="Cambria Math"/>
                                </a:rPr>
                              </m:ctrlPr>
                            </m:sSupPr>
                            <m:e>
                              <m:r>
                                <a:rPr lang="bg-BG" sz="2400" i="1">
                                  <a:solidFill>
                                    <a:prstClr val="black"/>
                                  </a:solidFill>
                                  <a:latin typeface="Cambria Math"/>
                                </a:rPr>
                                <m:t>𝑑</m:t>
                              </m:r>
                            </m:e>
                            <m:sup>
                              <m:r>
                                <a:rPr lang="bg-BG" sz="2400">
                                  <a:solidFill>
                                    <a:prstClr val="black"/>
                                  </a:solidFill>
                                  <a:latin typeface="Cambria Math"/>
                                </a:rPr>
                                <m:t>2</m:t>
                              </m:r>
                            </m:sup>
                          </m:sSup>
                        </m:den>
                      </m:f>
                      <m:sSub>
                        <m:sSubPr>
                          <m:ctrlPr>
                            <a:rPr lang="bg-BG" sz="2400" i="1">
                              <a:solidFill>
                                <a:prstClr val="black"/>
                              </a:solidFill>
                              <a:latin typeface="Cambria Math"/>
                            </a:rPr>
                          </m:ctrlPr>
                        </m:sSubPr>
                        <m:e>
                          <m:r>
                            <a:rPr lang="bg-BG" sz="2400" i="1">
                              <a:solidFill>
                                <a:prstClr val="black"/>
                              </a:solidFill>
                              <a:latin typeface="Cambria Math"/>
                            </a:rPr>
                            <m:t>𝑘</m:t>
                          </m:r>
                        </m:e>
                        <m:sub>
                          <m:r>
                            <a:rPr lang="bg-BG" sz="2400">
                              <a:solidFill>
                                <a:prstClr val="black"/>
                              </a:solidFill>
                              <a:latin typeface="Cambria Math"/>
                            </a:rPr>
                            <m:t>1</m:t>
                          </m:r>
                        </m:sub>
                      </m:sSub>
                      <m:r>
                        <a:rPr lang="bg-BG" sz="2400">
                          <a:solidFill>
                            <a:prstClr val="black"/>
                          </a:solidFill>
                          <a:latin typeface="Cambria Math"/>
                        </a:rPr>
                        <m:t>≤[</m:t>
                      </m:r>
                      <m:sSub>
                        <m:sSubPr>
                          <m:ctrlPr>
                            <a:rPr lang="bg-BG" sz="2400" i="1">
                              <a:solidFill>
                                <a:prstClr val="black"/>
                              </a:solidFill>
                              <a:latin typeface="Cambria Math"/>
                            </a:rPr>
                          </m:ctrlPr>
                        </m:sSubPr>
                        <m:e>
                          <m:r>
                            <a:rPr lang="bg-BG" sz="2400" i="1">
                              <a:solidFill>
                                <a:prstClr val="black"/>
                              </a:solidFill>
                              <a:latin typeface="Cambria Math"/>
                            </a:rPr>
                            <m:t>𝜏</m:t>
                          </m:r>
                        </m:e>
                        <m:sub>
                          <m:r>
                            <a:rPr lang="bg-BG" sz="2400" i="1">
                              <a:solidFill>
                                <a:prstClr val="black"/>
                              </a:solidFill>
                              <a:latin typeface="Cambria Math"/>
                            </a:rPr>
                            <m:t>𝑦𝑐</m:t>
                          </m:r>
                        </m:sub>
                      </m:sSub>
                      <m:r>
                        <a:rPr lang="en-US" sz="2400" i="1">
                          <a:solidFill>
                            <a:prstClr val="black"/>
                          </a:solidFill>
                          <a:latin typeface="Cambria Math"/>
                        </a:rPr>
                        <m:t>]</m:t>
                      </m:r>
                    </m:oMath>
                  </m:oMathPara>
                </a14:m>
                <a:endParaRPr lang="bg-BG" sz="2400" dirty="0"/>
              </a:p>
            </p:txBody>
          </p:sp>
        </mc:Choice>
        <mc:Fallback>
          <p:sp>
            <p:nvSpPr>
              <p:cNvPr id="9" name="Правоъгълник 8"/>
              <p:cNvSpPr>
                <a:spLocks noRot="1" noChangeAspect="1" noMove="1" noResize="1" noEditPoints="1" noAdjustHandles="1" noChangeArrowheads="1" noChangeShapeType="1" noTextEdit="1"/>
              </p:cNvSpPr>
              <p:nvPr/>
            </p:nvSpPr>
            <p:spPr>
              <a:xfrm>
                <a:off x="1407534" y="3212976"/>
                <a:ext cx="4121898" cy="786177"/>
              </a:xfrm>
              <a:prstGeom prst="rect">
                <a:avLst/>
              </a:prstGeom>
              <a:blipFill rotWithShape="1">
                <a:blip r:embed="rId7"/>
                <a:stretch>
                  <a:fillRect/>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10" name="Правоъгълник 9"/>
              <p:cNvSpPr/>
              <p:nvPr/>
            </p:nvSpPr>
            <p:spPr>
              <a:xfrm>
                <a:off x="1122513" y="4127201"/>
                <a:ext cx="7121895" cy="1039515"/>
              </a:xfrm>
              <a:prstGeom prst="rect">
                <a:avLst/>
              </a:prstGeom>
            </p:spPr>
            <p:txBody>
              <a:bodyPr wrap="square">
                <a:spAutoFit/>
              </a:bodyPr>
              <a:lstStyle/>
              <a:p>
                <a:pPr algn="just"/>
                <a:r>
                  <a:rPr lang="ru-RU" dirty="0" smtClean="0"/>
                  <a:t>Коефициентът </a:t>
                </a:r>
                <a14:m>
                  <m:oMath xmlns:m="http://schemas.openxmlformats.org/officeDocument/2006/math">
                    <m:sSub>
                      <m:sSubPr>
                        <m:ctrlPr>
                          <a:rPr lang="bg-BG" i="1">
                            <a:latin typeface="Cambria Math"/>
                          </a:rPr>
                        </m:ctrlPr>
                      </m:sSubPr>
                      <m:e>
                        <m:r>
                          <a:rPr lang="bg-BG" i="1">
                            <a:latin typeface="Cambria Math"/>
                          </a:rPr>
                          <m:t>𝑘</m:t>
                        </m:r>
                      </m:e>
                      <m:sub>
                        <m:r>
                          <a:rPr lang="bg-BG">
                            <a:latin typeface="Cambria Math"/>
                          </a:rPr>
                          <m:t>1</m:t>
                        </m:r>
                      </m:sub>
                    </m:sSub>
                    <m:r>
                      <a:rPr lang="bg-BG">
                        <a:latin typeface="Cambria Math"/>
                      </a:rPr>
                      <m:t>=</m:t>
                    </m:r>
                    <m:f>
                      <m:fPr>
                        <m:ctrlPr>
                          <a:rPr lang="bg-BG" i="1">
                            <a:latin typeface="Cambria Math"/>
                          </a:rPr>
                        </m:ctrlPr>
                      </m:fPr>
                      <m:num>
                        <m:r>
                          <a:rPr lang="bg-BG">
                            <a:latin typeface="Cambria Math"/>
                          </a:rPr>
                          <m:t>4</m:t>
                        </m:r>
                        <m:r>
                          <a:rPr lang="bg-BG" i="1">
                            <a:latin typeface="Cambria Math"/>
                          </a:rPr>
                          <m:t>𝑐</m:t>
                        </m:r>
                        <m:r>
                          <a:rPr lang="bg-BG">
                            <a:latin typeface="Cambria Math"/>
                          </a:rPr>
                          <m:t>+2</m:t>
                        </m:r>
                      </m:num>
                      <m:den>
                        <m:r>
                          <a:rPr lang="bg-BG">
                            <a:latin typeface="Cambria Math"/>
                          </a:rPr>
                          <m:t>4</m:t>
                        </m:r>
                        <m:r>
                          <a:rPr lang="bg-BG" i="1">
                            <a:latin typeface="Cambria Math"/>
                          </a:rPr>
                          <m:t>𝑐</m:t>
                        </m:r>
                        <m:r>
                          <a:rPr lang="bg-BG">
                            <a:latin typeface="Cambria Math"/>
                          </a:rPr>
                          <m:t>−3</m:t>
                        </m:r>
                      </m:den>
                    </m:f>
                    <m:r>
                      <a:rPr lang="bg-BG" b="0" i="1" smtClean="0">
                        <a:latin typeface="Cambria Math"/>
                      </a:rPr>
                      <m:t>, </m:t>
                    </m:r>
                    <m:r>
                      <a:rPr lang="bg-BG" i="1">
                        <a:latin typeface="Cambria Math"/>
                      </a:rPr>
                      <m:t>𝑐</m:t>
                    </m:r>
                    <m:r>
                      <a:rPr lang="bg-BG">
                        <a:latin typeface="Cambria Math"/>
                      </a:rPr>
                      <m:t>=</m:t>
                    </m:r>
                    <m:f>
                      <m:fPr>
                        <m:type m:val="lin"/>
                        <m:ctrlPr>
                          <a:rPr lang="bg-BG" i="1">
                            <a:latin typeface="Cambria Math"/>
                          </a:rPr>
                        </m:ctrlPr>
                      </m:fPr>
                      <m:num>
                        <m:r>
                          <a:rPr lang="bg-BG" i="1">
                            <a:latin typeface="Cambria Math"/>
                          </a:rPr>
                          <m:t>𝐷</m:t>
                        </m:r>
                      </m:num>
                      <m:den>
                        <m:r>
                          <a:rPr lang="bg-BG" i="1">
                            <a:latin typeface="Cambria Math"/>
                          </a:rPr>
                          <m:t>𝑑</m:t>
                        </m:r>
                        <m:r>
                          <a:rPr lang="bg-BG" b="0" i="1" smtClean="0">
                            <a:latin typeface="Cambria Math"/>
                          </a:rPr>
                          <m:t>, </m:t>
                        </m:r>
                      </m:den>
                    </m:f>
                    <m:r>
                      <a:rPr lang="bg-BG" b="0" i="0" smtClean="0">
                        <a:latin typeface="Cambria Math"/>
                      </a:rPr>
                      <m:t>   </m:t>
                    </m:r>
                  </m:oMath>
                </a14:m>
                <a:r>
                  <a:rPr lang="ru-RU" dirty="0" smtClean="0"/>
                  <a:t>отчита </a:t>
                </a:r>
                <a:r>
                  <a:rPr lang="ru-RU" dirty="0" err="1"/>
                  <a:t>пренебрегнатото</a:t>
                </a:r>
                <a:r>
                  <a:rPr lang="ru-RU" dirty="0"/>
                  <a:t> </a:t>
                </a:r>
                <a:r>
                  <a:rPr lang="ru-RU" dirty="0" err="1"/>
                  <a:t>тангенциално</a:t>
                </a:r>
                <a:r>
                  <a:rPr lang="ru-RU" dirty="0"/>
                  <a:t> </a:t>
                </a:r>
                <a:r>
                  <a:rPr lang="ru-RU" dirty="0" err="1"/>
                  <a:t>напрежение</a:t>
                </a:r>
                <a:r>
                  <a:rPr lang="ru-RU" dirty="0"/>
                  <a:t> на </a:t>
                </a:r>
                <a:r>
                  <a:rPr lang="ru-RU" dirty="0" err="1"/>
                  <a:t>срязване</a:t>
                </a:r>
                <a:r>
                  <a:rPr lang="ru-RU" dirty="0"/>
                  <a:t>   и </a:t>
                </a:r>
                <a:r>
                  <a:rPr lang="ru-RU" dirty="0" err="1"/>
                  <a:t>кривината</a:t>
                </a:r>
                <a:r>
                  <a:rPr lang="ru-RU" dirty="0"/>
                  <a:t> на </a:t>
                </a:r>
                <a:r>
                  <a:rPr lang="ru-RU" dirty="0" err="1"/>
                  <a:t>навивките</a:t>
                </a:r>
                <a:r>
                  <a:rPr lang="ru-RU" dirty="0"/>
                  <a:t>.</a:t>
                </a:r>
                <a:endParaRPr lang="bg-BG" dirty="0"/>
              </a:p>
            </p:txBody>
          </p:sp>
        </mc:Choice>
        <mc:Fallback xmlns="">
          <p:sp>
            <p:nvSpPr>
              <p:cNvPr id="10" name="Правоъгълник 9"/>
              <p:cNvSpPr>
                <a:spLocks noRot="1" noChangeAspect="1" noMove="1" noResize="1" noEditPoints="1" noAdjustHandles="1" noChangeArrowheads="1" noChangeShapeType="1" noTextEdit="1"/>
              </p:cNvSpPr>
              <p:nvPr/>
            </p:nvSpPr>
            <p:spPr>
              <a:xfrm>
                <a:off x="1122513" y="4127201"/>
                <a:ext cx="7121895" cy="1039515"/>
              </a:xfrm>
              <a:prstGeom prst="rect">
                <a:avLst/>
              </a:prstGeom>
              <a:blipFill rotWithShape="1">
                <a:blip r:embed="rId8"/>
                <a:stretch>
                  <a:fillRect l="-685" t="-35673" r="-771" b="-8187"/>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11" name="Правоъгълник 10"/>
              <p:cNvSpPr/>
              <p:nvPr/>
            </p:nvSpPr>
            <p:spPr>
              <a:xfrm>
                <a:off x="4765614" y="4997475"/>
                <a:ext cx="2471382" cy="1183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𝑑</m:t>
                      </m:r>
                      <m:r>
                        <a:rPr lang="bg-BG" sz="2400" i="0">
                          <a:latin typeface="Cambria Math"/>
                        </a:rPr>
                        <m:t>=</m:t>
                      </m:r>
                      <m:rad>
                        <m:radPr>
                          <m:degHide m:val="on"/>
                          <m:ctrlPr>
                            <a:rPr lang="bg-BG" sz="2400" i="1">
                              <a:latin typeface="Cambria Math"/>
                            </a:rPr>
                          </m:ctrlPr>
                        </m:radPr>
                        <m:deg/>
                        <m:e>
                          <m:f>
                            <m:fPr>
                              <m:ctrlPr>
                                <a:rPr lang="bg-BG" sz="2400" i="1">
                                  <a:latin typeface="Cambria Math"/>
                                </a:rPr>
                              </m:ctrlPr>
                            </m:fPr>
                            <m:num>
                              <m:r>
                                <a:rPr lang="bg-BG" sz="2400" i="0">
                                  <a:latin typeface="Cambria Math"/>
                                </a:rPr>
                                <m:t>8</m:t>
                              </m:r>
                              <m:r>
                                <m:rPr>
                                  <m:nor/>
                                </m:rPr>
                                <a:rPr lang="bg-BG" sz="2400" i="1">
                                  <a:latin typeface="Cambria Math"/>
                                </a:rPr>
                                <m:t> </m:t>
                              </m:r>
                              <m:r>
                                <a:rPr lang="bg-BG" sz="2400" i="1">
                                  <a:latin typeface="Cambria Math"/>
                                </a:rPr>
                                <m:t>𝑐</m:t>
                              </m:r>
                              <m:r>
                                <m:rPr>
                                  <m:nor/>
                                </m:rPr>
                                <a:rPr lang="bg-BG" sz="2400" i="1">
                                  <a:latin typeface="Cambria Math"/>
                                </a:rPr>
                                <m:t> </m:t>
                              </m:r>
                              <m:sSub>
                                <m:sSubPr>
                                  <m:ctrlPr>
                                    <a:rPr lang="bg-BG" sz="2400" i="1">
                                      <a:latin typeface="Cambria Math"/>
                                    </a:rPr>
                                  </m:ctrlPr>
                                </m:sSubPr>
                                <m:e>
                                  <m:r>
                                    <a:rPr lang="bg-BG" sz="2400" i="1">
                                      <a:latin typeface="Cambria Math"/>
                                    </a:rPr>
                                    <m:t>𝑘</m:t>
                                  </m:r>
                                </m:e>
                                <m:sub>
                                  <m:r>
                                    <a:rPr lang="bg-BG" sz="2400" i="0">
                                      <a:latin typeface="Cambria Math"/>
                                    </a:rPr>
                                    <m:t>1</m:t>
                                  </m:r>
                                </m:sub>
                              </m:sSub>
                              <m:r>
                                <m:rPr>
                                  <m:nor/>
                                </m:rPr>
                                <a:rPr lang="bg-BG" sz="2400" i="1">
                                  <a:latin typeface="Cambria Math"/>
                                </a:rPr>
                                <m:t> </m:t>
                              </m:r>
                              <m:sSub>
                                <m:sSubPr>
                                  <m:ctrlPr>
                                    <a:rPr lang="bg-BG" sz="2400" i="1">
                                      <a:latin typeface="Cambria Math"/>
                                    </a:rPr>
                                  </m:ctrlPr>
                                </m:sSubPr>
                                <m:e>
                                  <m:r>
                                    <a:rPr lang="bg-BG" sz="2400" i="1">
                                      <a:latin typeface="Cambria Math"/>
                                    </a:rPr>
                                    <m:t>𝐹</m:t>
                                  </m:r>
                                </m:e>
                                <m:sub>
                                  <m:r>
                                    <m:rPr>
                                      <m:sty m:val="p"/>
                                    </m:rPr>
                                    <a:rPr lang="bg-BG" sz="2400" i="0">
                                      <a:latin typeface="Cambria Math"/>
                                    </a:rPr>
                                    <m:t>max</m:t>
                                  </m:r>
                                </m:sub>
                              </m:sSub>
                            </m:num>
                            <m:den>
                              <m:r>
                                <a:rPr lang="bg-BG" sz="2400" i="1">
                                  <a:latin typeface="Cambria Math"/>
                                </a:rPr>
                                <m:t>𝜋</m:t>
                              </m:r>
                              <m:r>
                                <m:rPr>
                                  <m:nor/>
                                </m:rPr>
                                <a:rPr lang="bg-BG" sz="2400" i="1">
                                  <a:latin typeface="Cambria Math"/>
                                </a:rPr>
                                <m:t> </m:t>
                              </m:r>
                              <m:sSub>
                                <m:sSubPr>
                                  <m:ctrlPr>
                                    <a:rPr lang="bg-BG" sz="2400" i="1">
                                      <a:latin typeface="Cambria Math"/>
                                    </a:rPr>
                                  </m:ctrlPr>
                                </m:sSubPr>
                                <m:e>
                                  <m:d>
                                    <m:dPr>
                                      <m:begChr m:val="["/>
                                      <m:endChr m:val="]"/>
                                      <m:ctrlPr>
                                        <a:rPr lang="bg-BG" sz="2400" i="1">
                                          <a:latin typeface="Cambria Math"/>
                                        </a:rPr>
                                      </m:ctrlPr>
                                    </m:dPr>
                                    <m:e>
                                      <m:r>
                                        <a:rPr lang="bg-BG" sz="2400" i="1">
                                          <a:latin typeface="Cambria Math"/>
                                        </a:rPr>
                                        <m:t>𝜏</m:t>
                                      </m:r>
                                    </m:e>
                                  </m:d>
                                </m:e>
                                <m:sub>
                                  <m:r>
                                    <a:rPr lang="bg-BG" sz="2400" i="1">
                                      <a:latin typeface="Cambria Math"/>
                                    </a:rPr>
                                    <m:t>𝑦𝑐</m:t>
                                  </m:r>
                                </m:sub>
                              </m:sSub>
                            </m:den>
                          </m:f>
                        </m:e>
                      </m:rad>
                    </m:oMath>
                  </m:oMathPara>
                </a14:m>
                <a:endParaRPr lang="bg-BG" sz="2400" dirty="0"/>
              </a:p>
            </p:txBody>
          </p:sp>
        </mc:Choice>
        <mc:Fallback xmlns="">
          <p:sp>
            <p:nvSpPr>
              <p:cNvPr id="11" name="Правоъгълник 10"/>
              <p:cNvSpPr>
                <a:spLocks noRot="1" noChangeAspect="1" noMove="1" noResize="1" noEditPoints="1" noAdjustHandles="1" noChangeArrowheads="1" noChangeShapeType="1" noTextEdit="1"/>
              </p:cNvSpPr>
              <p:nvPr/>
            </p:nvSpPr>
            <p:spPr>
              <a:xfrm>
                <a:off x="4765614" y="4997475"/>
                <a:ext cx="2471382" cy="1183529"/>
              </a:xfrm>
              <a:prstGeom prst="rect">
                <a:avLst/>
              </a:prstGeom>
              <a:blipFill rotWithShape="1">
                <a:blip r:embed="rId9"/>
                <a:stretch>
                  <a:fillRect/>
                </a:stretch>
              </a:blipFill>
            </p:spPr>
            <p:txBody>
              <a:bodyPr/>
              <a:lstStyle/>
              <a:p>
                <a:r>
                  <a:rPr lang="bg-BG">
                    <a:noFill/>
                  </a:rPr>
                  <a:t> </a:t>
                </a:r>
              </a:p>
            </p:txBody>
          </p:sp>
        </mc:Fallback>
      </mc:AlternateContent>
      <p:sp>
        <p:nvSpPr>
          <p:cNvPr id="12" name="Овал 11"/>
          <p:cNvSpPr/>
          <p:nvPr/>
        </p:nvSpPr>
        <p:spPr>
          <a:xfrm>
            <a:off x="4583562" y="4853459"/>
            <a:ext cx="3240359" cy="141277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FF0000"/>
              </a:solidFill>
            </a:endParaRPr>
          </a:p>
        </p:txBody>
      </p:sp>
    </p:spTree>
    <p:extLst>
      <p:ext uri="{BB962C8B-B14F-4D97-AF65-F5344CB8AC3E}">
        <p14:creationId xmlns:p14="http://schemas.microsoft.com/office/powerpoint/2010/main" val="3724849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P spid="8" grpId="0" animBg="1"/>
      <p:bldP spid="9" grpId="0" animBg="1"/>
      <p:bldP spid="10" grpId="0"/>
      <p:bldP spid="11"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Закръглено правоъгълно изнесено означение 17"/>
          <p:cNvSpPr/>
          <p:nvPr/>
        </p:nvSpPr>
        <p:spPr>
          <a:xfrm>
            <a:off x="827584" y="1196752"/>
            <a:ext cx="7523048" cy="1295556"/>
          </a:xfrm>
          <a:prstGeom prst="wedgeRoundRectCallout">
            <a:avLst/>
          </a:prstGeom>
          <a:solidFill>
            <a:schemeClr val="accent3">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Контейнер за съдържание 5"/>
          <p:cNvSpPr>
            <a:spLocks noGrp="1"/>
          </p:cNvSpPr>
          <p:nvPr>
            <p:ph idx="1"/>
          </p:nvPr>
        </p:nvSpPr>
        <p:spPr>
          <a:xfrm>
            <a:off x="819672" y="589455"/>
            <a:ext cx="7530959" cy="579710"/>
          </a:xfrm>
        </p:spPr>
        <p:txBody>
          <a:bodyPr/>
          <a:lstStyle/>
          <a:p>
            <a:pPr marL="109537" indent="0" algn="ctr">
              <a:buNone/>
            </a:pPr>
            <a:r>
              <a:rPr lang="bg-BG" sz="2400" dirty="0" err="1">
                <a:solidFill>
                  <a:srgbClr val="00B0F0"/>
                </a:solidFill>
              </a:rPr>
              <a:t>Торсионни</a:t>
            </a:r>
            <a:r>
              <a:rPr lang="bg-BG" sz="2400" dirty="0">
                <a:solidFill>
                  <a:srgbClr val="00B0F0"/>
                </a:solidFill>
              </a:rPr>
              <a:t> и винтови пружини</a:t>
            </a: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 name="Правоъгълник 1"/>
              <p:cNvSpPr/>
              <p:nvPr/>
            </p:nvSpPr>
            <p:spPr>
              <a:xfrm>
                <a:off x="971600" y="1430583"/>
                <a:ext cx="1872208" cy="843693"/>
              </a:xfrm>
              <a:prstGeom prst="rect">
                <a:avLst/>
              </a:prstGeom>
              <a:solidFill>
                <a:schemeClr val="bg2">
                  <a:lumMod val="9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𝑓</m:t>
                      </m:r>
                      <m:r>
                        <a:rPr lang="bg-BG" sz="2400" i="0">
                          <a:latin typeface="Cambria Math"/>
                        </a:rPr>
                        <m:t>=</m:t>
                      </m:r>
                      <m:f>
                        <m:fPr>
                          <m:ctrlPr>
                            <a:rPr lang="bg-BG" sz="2400" i="1">
                              <a:latin typeface="Cambria Math"/>
                            </a:rPr>
                          </m:ctrlPr>
                        </m:fPr>
                        <m:num>
                          <m:r>
                            <a:rPr lang="bg-BG" sz="2400" i="0">
                              <a:latin typeface="Cambria Math"/>
                            </a:rPr>
                            <m:t>32</m:t>
                          </m:r>
                          <m:r>
                            <m:rPr>
                              <m:nor/>
                            </m:rPr>
                            <a:rPr lang="bg-BG" sz="2400" i="1">
                              <a:latin typeface="Cambria Math"/>
                            </a:rPr>
                            <m:t> </m:t>
                          </m:r>
                          <m:r>
                            <a:rPr lang="bg-BG" sz="2400" i="1">
                              <a:latin typeface="Cambria Math"/>
                            </a:rPr>
                            <m:t>𝑙</m:t>
                          </m:r>
                          <m:r>
                            <m:rPr>
                              <m:nor/>
                            </m:rPr>
                            <a:rPr lang="bg-BG" sz="2400" i="1">
                              <a:latin typeface="Cambria Math"/>
                            </a:rPr>
                            <m:t> </m:t>
                          </m:r>
                          <m:sSubSup>
                            <m:sSubSupPr>
                              <m:ctrlPr>
                                <a:rPr lang="bg-BG" sz="2400" i="1">
                                  <a:latin typeface="Cambria Math"/>
                                </a:rPr>
                              </m:ctrlPr>
                            </m:sSubSupPr>
                            <m:e>
                              <m:r>
                                <a:rPr lang="bg-BG" sz="2400" i="1">
                                  <a:latin typeface="Cambria Math"/>
                                </a:rPr>
                                <m:t>𝑀</m:t>
                              </m:r>
                            </m:e>
                            <m:sub>
                              <m:r>
                                <a:rPr lang="bg-BG" sz="2400" i="1">
                                  <a:latin typeface="Cambria Math"/>
                                </a:rPr>
                                <m:t>𝑦𝑐</m:t>
                              </m:r>
                            </m:sub>
                            <m:sup>
                              <m:r>
                                <a:rPr lang="bg-BG" sz="2400" i="0">
                                  <a:latin typeface="Cambria Math"/>
                                </a:rPr>
                                <m:t>2</m:t>
                              </m:r>
                            </m:sup>
                          </m:sSubSup>
                        </m:num>
                        <m:den>
                          <m:r>
                            <a:rPr lang="bg-BG" sz="2400" i="1">
                              <a:latin typeface="Cambria Math"/>
                            </a:rPr>
                            <m:t>𝜋</m:t>
                          </m:r>
                          <m:r>
                            <m:rPr>
                              <m:nor/>
                            </m:rPr>
                            <a:rPr lang="bg-BG" sz="2400" i="1">
                              <a:latin typeface="Cambria Math"/>
                            </a:rPr>
                            <m:t> </m:t>
                          </m:r>
                          <m:r>
                            <a:rPr lang="bg-BG" sz="2400" i="1">
                              <a:latin typeface="Cambria Math"/>
                            </a:rPr>
                            <m:t>𝐺</m:t>
                          </m:r>
                          <m:r>
                            <m:rPr>
                              <m:nor/>
                            </m:rPr>
                            <a:rPr lang="bg-BG" sz="2400" i="1">
                              <a:latin typeface="Cambria Math"/>
                            </a:rPr>
                            <m:t> </m:t>
                          </m:r>
                          <m:r>
                            <a:rPr lang="bg-BG" sz="2400" i="1">
                              <a:latin typeface="Cambria Math"/>
                            </a:rPr>
                            <m:t>𝐹</m:t>
                          </m:r>
                          <m:r>
                            <m:rPr>
                              <m:nor/>
                            </m:rPr>
                            <a:rPr lang="bg-BG" sz="2400" i="1">
                              <a:latin typeface="Cambria Math"/>
                            </a:rPr>
                            <m:t> </m:t>
                          </m:r>
                          <m:sSup>
                            <m:sSupPr>
                              <m:ctrlPr>
                                <a:rPr lang="bg-BG" sz="2400" i="1">
                                  <a:latin typeface="Cambria Math"/>
                                </a:rPr>
                              </m:ctrlPr>
                            </m:sSupPr>
                            <m:e>
                              <m:r>
                                <a:rPr lang="bg-BG" sz="2400" i="1">
                                  <a:latin typeface="Cambria Math"/>
                                </a:rPr>
                                <m:t>𝑑</m:t>
                              </m:r>
                            </m:e>
                            <m:sup>
                              <m:r>
                                <a:rPr lang="bg-BG" sz="2400" i="0">
                                  <a:latin typeface="Cambria Math"/>
                                </a:rPr>
                                <m:t>4</m:t>
                              </m:r>
                            </m:sup>
                          </m:sSup>
                        </m:den>
                      </m:f>
                    </m:oMath>
                  </m:oMathPara>
                </a14:m>
                <a:endParaRPr lang="bg-BG" sz="2400" dirty="0"/>
              </a:p>
            </p:txBody>
          </p:sp>
        </mc:Choice>
        <mc:Fallback xmlns="">
          <p:sp>
            <p:nvSpPr>
              <p:cNvPr id="2" name="Правоъгълник 1"/>
              <p:cNvSpPr>
                <a:spLocks noRot="1" noChangeAspect="1" noMove="1" noResize="1" noEditPoints="1" noAdjustHandles="1" noChangeArrowheads="1" noChangeShapeType="1" noTextEdit="1"/>
              </p:cNvSpPr>
              <p:nvPr/>
            </p:nvSpPr>
            <p:spPr>
              <a:xfrm>
                <a:off x="971600" y="1430583"/>
                <a:ext cx="1872208" cy="843693"/>
              </a:xfrm>
              <a:prstGeom prst="rect">
                <a:avLst/>
              </a:prstGeom>
              <a:blipFill rotWithShape="1">
                <a:blip r:embed="rId2"/>
                <a:stretch>
                  <a:fillRect/>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3" name="Правоъгълник 2"/>
              <p:cNvSpPr/>
              <p:nvPr/>
            </p:nvSpPr>
            <p:spPr>
              <a:xfrm>
                <a:off x="3405400" y="1556063"/>
                <a:ext cx="2654510" cy="490840"/>
              </a:xfrm>
              <a:prstGeom prst="rect">
                <a:avLst/>
              </a:prstGeom>
              <a:solidFill>
                <a:schemeClr val="bg2">
                  <a:lumMod val="9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bg-BG" sz="2400" i="1">
                              <a:latin typeface="Cambria Math"/>
                            </a:rPr>
                          </m:ctrlPr>
                        </m:sSubPr>
                        <m:e>
                          <m:r>
                            <a:rPr lang="bg-BG" sz="2400" i="1">
                              <a:latin typeface="Cambria Math"/>
                            </a:rPr>
                            <m:t>𝑀</m:t>
                          </m:r>
                        </m:e>
                        <m:sub>
                          <m:r>
                            <a:rPr lang="bg-BG" sz="2400" i="1">
                              <a:latin typeface="Cambria Math"/>
                            </a:rPr>
                            <m:t>𝑦𝑐</m:t>
                          </m:r>
                        </m:sub>
                      </m:sSub>
                      <m:r>
                        <a:rPr lang="bg-BG" sz="2400" i="0">
                          <a:latin typeface="Cambria Math"/>
                        </a:rPr>
                        <m:t>≈</m:t>
                      </m:r>
                      <m:r>
                        <a:rPr lang="bg-BG" sz="2400" i="1">
                          <a:latin typeface="Cambria Math"/>
                        </a:rPr>
                        <m:t>𝑀</m:t>
                      </m:r>
                      <m:r>
                        <a:rPr lang="bg-BG" sz="2400" i="0">
                          <a:latin typeface="Cambria Math"/>
                        </a:rPr>
                        <m:t>=</m:t>
                      </m:r>
                      <m:r>
                        <a:rPr lang="bg-BG" sz="2400" i="1">
                          <a:latin typeface="Cambria Math"/>
                        </a:rPr>
                        <m:t>𝐹</m:t>
                      </m:r>
                      <m:f>
                        <m:fPr>
                          <m:type m:val="lin"/>
                          <m:ctrlPr>
                            <a:rPr lang="bg-BG" sz="2400" i="1">
                              <a:latin typeface="Cambria Math"/>
                            </a:rPr>
                          </m:ctrlPr>
                        </m:fPr>
                        <m:num>
                          <m:r>
                            <a:rPr lang="bg-BG" sz="2400" i="1">
                              <a:latin typeface="Cambria Math"/>
                            </a:rPr>
                            <m:t>𝐷</m:t>
                          </m:r>
                        </m:num>
                        <m:den>
                          <m:r>
                            <a:rPr lang="bg-BG" sz="2400" i="0">
                              <a:latin typeface="Cambria Math"/>
                            </a:rPr>
                            <m:t>2</m:t>
                          </m:r>
                        </m:den>
                      </m:f>
                    </m:oMath>
                  </m:oMathPara>
                </a14:m>
                <a:endParaRPr lang="bg-BG" sz="2400" dirty="0"/>
              </a:p>
            </p:txBody>
          </p:sp>
        </mc:Choice>
        <mc:Fallback xmlns="">
          <p:sp>
            <p:nvSpPr>
              <p:cNvPr id="3" name="Правоъгълник 2"/>
              <p:cNvSpPr>
                <a:spLocks noRot="1" noChangeAspect="1" noMove="1" noResize="1" noEditPoints="1" noAdjustHandles="1" noChangeArrowheads="1" noChangeShapeType="1" noTextEdit="1"/>
              </p:cNvSpPr>
              <p:nvPr/>
            </p:nvSpPr>
            <p:spPr>
              <a:xfrm>
                <a:off x="3405400" y="1556063"/>
                <a:ext cx="2654510" cy="490840"/>
              </a:xfrm>
              <a:prstGeom prst="rect">
                <a:avLst/>
              </a:prstGeom>
              <a:blipFill rotWithShape="1">
                <a:blip r:embed="rId3"/>
                <a:stretch>
                  <a:fillRect t="-116049" r="-24828" b="-174074"/>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4" name="Правоъгълник 3"/>
              <p:cNvSpPr/>
              <p:nvPr/>
            </p:nvSpPr>
            <p:spPr>
              <a:xfrm>
                <a:off x="6648753" y="1561560"/>
                <a:ext cx="1546384" cy="490199"/>
              </a:xfrm>
              <a:prstGeom prst="rect">
                <a:avLst/>
              </a:prstGeom>
              <a:solidFill>
                <a:schemeClr val="bg2">
                  <a:lumMod val="9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𝑙</m:t>
                      </m:r>
                      <m:r>
                        <a:rPr lang="bg-BG" sz="2400" i="0">
                          <a:latin typeface="Cambria Math"/>
                        </a:rPr>
                        <m:t>≈</m:t>
                      </m:r>
                      <m:r>
                        <a:rPr lang="bg-BG" sz="2400" i="1">
                          <a:latin typeface="Cambria Math"/>
                        </a:rPr>
                        <m:t>𝜋</m:t>
                      </m:r>
                      <m:r>
                        <m:rPr>
                          <m:nor/>
                        </m:rPr>
                        <a:rPr lang="bg-BG" sz="2400" i="1">
                          <a:latin typeface="Cambria Math"/>
                        </a:rPr>
                        <m:t> </m:t>
                      </m:r>
                      <m:r>
                        <a:rPr lang="bg-BG" sz="2400" i="1">
                          <a:latin typeface="Cambria Math"/>
                        </a:rPr>
                        <m:t>𝐷</m:t>
                      </m:r>
                      <m:r>
                        <m:rPr>
                          <m:nor/>
                        </m:rPr>
                        <a:rPr lang="bg-BG" sz="2400" i="1">
                          <a:latin typeface="Cambria Math"/>
                        </a:rPr>
                        <m:t> </m:t>
                      </m:r>
                      <m:sSub>
                        <m:sSubPr>
                          <m:ctrlPr>
                            <a:rPr lang="bg-BG" sz="2400" i="1">
                              <a:latin typeface="Cambria Math"/>
                            </a:rPr>
                          </m:ctrlPr>
                        </m:sSubPr>
                        <m:e>
                          <m:r>
                            <a:rPr lang="bg-BG" sz="2400" i="1">
                              <a:latin typeface="Cambria Math"/>
                            </a:rPr>
                            <m:t>𝑛</m:t>
                          </m:r>
                        </m:e>
                        <m:sub>
                          <m:r>
                            <a:rPr lang="bg-BG" sz="2400" i="1">
                              <a:latin typeface="Cambria Math"/>
                            </a:rPr>
                            <m:t>𝑝</m:t>
                          </m:r>
                        </m:sub>
                      </m:sSub>
                    </m:oMath>
                  </m:oMathPara>
                </a14:m>
                <a:endParaRPr lang="bg-BG" sz="2400" dirty="0"/>
              </a:p>
            </p:txBody>
          </p:sp>
        </mc:Choice>
        <mc:Fallback xmlns="">
          <p:sp>
            <p:nvSpPr>
              <p:cNvPr id="4" name="Правоъгълник 3"/>
              <p:cNvSpPr>
                <a:spLocks noRot="1" noChangeAspect="1" noMove="1" noResize="1" noEditPoints="1" noAdjustHandles="1" noChangeArrowheads="1" noChangeShapeType="1" noTextEdit="1"/>
              </p:cNvSpPr>
              <p:nvPr/>
            </p:nvSpPr>
            <p:spPr>
              <a:xfrm>
                <a:off x="6648753" y="1561560"/>
                <a:ext cx="1546384" cy="490199"/>
              </a:xfrm>
              <a:prstGeom prst="rect">
                <a:avLst/>
              </a:prstGeom>
              <a:blipFill rotWithShape="1">
                <a:blip r:embed="rId4"/>
                <a:stretch>
                  <a:fillRect b="-3704"/>
                </a:stretch>
              </a:blipFill>
            </p:spPr>
            <p:txBody>
              <a:bodyPr/>
              <a:lstStyle/>
              <a:p>
                <a:r>
                  <a:rPr lang="bg-BG">
                    <a:noFill/>
                  </a:rPr>
                  <a:t> </a:t>
                </a:r>
              </a:p>
            </p:txBody>
          </p:sp>
        </mc:Fallback>
      </mc:AlternateContent>
      <p:sp>
        <p:nvSpPr>
          <p:cNvPr id="14" name="Плюс 13"/>
          <p:cNvSpPr/>
          <p:nvPr/>
        </p:nvSpPr>
        <p:spPr>
          <a:xfrm>
            <a:off x="2987824" y="1662813"/>
            <a:ext cx="288032" cy="37923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6" name="Плюс 15"/>
          <p:cNvSpPr/>
          <p:nvPr/>
        </p:nvSpPr>
        <p:spPr>
          <a:xfrm>
            <a:off x="6232733" y="1611866"/>
            <a:ext cx="360040" cy="37923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mc:AlternateContent xmlns:mc="http://schemas.openxmlformats.org/markup-compatibility/2006" xmlns:a14="http://schemas.microsoft.com/office/drawing/2010/main">
        <mc:Choice Requires="a14">
          <p:sp>
            <p:nvSpPr>
              <p:cNvPr id="20" name="Правоъгълник 19"/>
              <p:cNvSpPr/>
              <p:nvPr/>
            </p:nvSpPr>
            <p:spPr>
              <a:xfrm>
                <a:off x="2061496" y="2740277"/>
                <a:ext cx="2172584" cy="843051"/>
              </a:xfrm>
              <a:prstGeom prst="rect">
                <a:avLst/>
              </a:prstGeom>
              <a:solidFill>
                <a:schemeClr val="bg2"/>
              </a:solidFill>
            </p:spPr>
            <p:txBody>
              <a:bodyPr wrap="squar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𝑓</m:t>
                      </m:r>
                      <m:r>
                        <a:rPr lang="bg-BG" sz="2400" i="0">
                          <a:latin typeface="Cambria Math"/>
                        </a:rPr>
                        <m:t>=</m:t>
                      </m:r>
                      <m:f>
                        <m:fPr>
                          <m:ctrlPr>
                            <a:rPr lang="bg-BG" sz="2400" i="1">
                              <a:latin typeface="Cambria Math"/>
                            </a:rPr>
                          </m:ctrlPr>
                        </m:fPr>
                        <m:num>
                          <m:r>
                            <a:rPr lang="bg-BG" sz="2400" i="0">
                              <a:latin typeface="Cambria Math"/>
                            </a:rPr>
                            <m:t>8</m:t>
                          </m:r>
                          <m:r>
                            <m:rPr>
                              <m:nor/>
                            </m:rPr>
                            <a:rPr lang="bg-BG" sz="2400" i="1">
                              <a:latin typeface="Cambria Math"/>
                            </a:rPr>
                            <m:t> </m:t>
                          </m:r>
                          <m:r>
                            <a:rPr lang="bg-BG" sz="2400" i="1">
                              <a:latin typeface="Cambria Math"/>
                            </a:rPr>
                            <m:t>𝐹</m:t>
                          </m:r>
                          <m:r>
                            <m:rPr>
                              <m:nor/>
                            </m:rPr>
                            <a:rPr lang="bg-BG" sz="2400" i="1">
                              <a:latin typeface="Cambria Math"/>
                            </a:rPr>
                            <m:t> </m:t>
                          </m:r>
                          <m:sSup>
                            <m:sSupPr>
                              <m:ctrlPr>
                                <a:rPr lang="bg-BG" sz="2400" i="1">
                                  <a:latin typeface="Cambria Math"/>
                                </a:rPr>
                              </m:ctrlPr>
                            </m:sSupPr>
                            <m:e>
                              <m:r>
                                <a:rPr lang="bg-BG" sz="2400" i="1">
                                  <a:latin typeface="Cambria Math"/>
                                </a:rPr>
                                <m:t>𝑐</m:t>
                              </m:r>
                            </m:e>
                            <m:sup>
                              <m:r>
                                <a:rPr lang="bg-BG" sz="2400" i="0">
                                  <a:latin typeface="Cambria Math"/>
                                </a:rPr>
                                <m:t>3</m:t>
                              </m:r>
                            </m:sup>
                          </m:sSup>
                          <m:sSub>
                            <m:sSubPr>
                              <m:ctrlPr>
                                <a:rPr lang="bg-BG" sz="2400" i="1">
                                  <a:latin typeface="Cambria Math"/>
                                </a:rPr>
                              </m:ctrlPr>
                            </m:sSubPr>
                            <m:e>
                              <m:r>
                                <a:rPr lang="bg-BG" sz="2400" i="1">
                                  <a:latin typeface="Cambria Math"/>
                                </a:rPr>
                                <m:t>𝑛</m:t>
                              </m:r>
                            </m:e>
                            <m:sub>
                              <m:r>
                                <a:rPr lang="bg-BG" sz="2400" i="1">
                                  <a:latin typeface="Cambria Math"/>
                                </a:rPr>
                                <m:t>𝑝</m:t>
                              </m:r>
                            </m:sub>
                          </m:sSub>
                        </m:num>
                        <m:den>
                          <m:r>
                            <a:rPr lang="bg-BG" sz="2400" i="1">
                              <a:latin typeface="Cambria Math"/>
                            </a:rPr>
                            <m:t>𝐺</m:t>
                          </m:r>
                          <m:r>
                            <m:rPr>
                              <m:nor/>
                            </m:rPr>
                            <a:rPr lang="bg-BG" sz="2400" i="1">
                              <a:latin typeface="Cambria Math"/>
                            </a:rPr>
                            <m:t> </m:t>
                          </m:r>
                          <m:r>
                            <a:rPr lang="bg-BG" sz="2400" i="1">
                              <a:latin typeface="Cambria Math"/>
                            </a:rPr>
                            <m:t>𝑑</m:t>
                          </m:r>
                        </m:den>
                      </m:f>
                    </m:oMath>
                  </m:oMathPara>
                </a14:m>
                <a:endParaRPr lang="bg-BG" sz="2400" dirty="0"/>
              </a:p>
            </p:txBody>
          </p:sp>
        </mc:Choice>
        <mc:Fallback xmlns="">
          <p:sp>
            <p:nvSpPr>
              <p:cNvPr id="20" name="Правоъгълник 19"/>
              <p:cNvSpPr>
                <a:spLocks noRot="1" noChangeAspect="1" noMove="1" noResize="1" noEditPoints="1" noAdjustHandles="1" noChangeArrowheads="1" noChangeShapeType="1" noTextEdit="1"/>
              </p:cNvSpPr>
              <p:nvPr/>
            </p:nvSpPr>
            <p:spPr>
              <a:xfrm>
                <a:off x="2061496" y="2740277"/>
                <a:ext cx="2172584" cy="843051"/>
              </a:xfrm>
              <a:prstGeom prst="rect">
                <a:avLst/>
              </a:prstGeom>
              <a:blipFill rotWithShape="1">
                <a:blip r:embed="rId5"/>
                <a:stretch>
                  <a:fillRect/>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24" name="Правоъгълник 23"/>
              <p:cNvSpPr/>
              <p:nvPr/>
            </p:nvSpPr>
            <p:spPr>
              <a:xfrm>
                <a:off x="4779013" y="2892373"/>
                <a:ext cx="1737592" cy="461665"/>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r>
                        <a:rPr lang="bg-BG" sz="2400" b="0" i="1" smtClean="0">
                          <a:latin typeface="Cambria Math"/>
                        </a:rPr>
                        <m:t>(</m:t>
                      </m:r>
                      <m:r>
                        <a:rPr lang="bg-BG" sz="2400" i="1">
                          <a:latin typeface="Cambria Math"/>
                        </a:rPr>
                        <m:t>𝑐</m:t>
                      </m:r>
                      <m:r>
                        <a:rPr lang="bg-BG" sz="2400">
                          <a:latin typeface="Cambria Math"/>
                        </a:rPr>
                        <m:t>=</m:t>
                      </m:r>
                      <m:f>
                        <m:fPr>
                          <m:type m:val="lin"/>
                          <m:ctrlPr>
                            <a:rPr lang="bg-BG" sz="2400" i="1">
                              <a:latin typeface="Cambria Math"/>
                            </a:rPr>
                          </m:ctrlPr>
                        </m:fPr>
                        <m:num>
                          <m:r>
                            <a:rPr lang="bg-BG" sz="2400" i="1">
                              <a:latin typeface="Cambria Math"/>
                            </a:rPr>
                            <m:t>𝐷</m:t>
                          </m:r>
                        </m:num>
                        <m:den>
                          <m:r>
                            <a:rPr lang="bg-BG" sz="2400" i="1">
                              <a:latin typeface="Cambria Math"/>
                            </a:rPr>
                            <m:t>𝑑</m:t>
                          </m:r>
                          <m:r>
                            <a:rPr lang="bg-BG" sz="2400" b="0" i="1" smtClean="0">
                              <a:latin typeface="Cambria Math"/>
                            </a:rPr>
                            <m:t>)</m:t>
                          </m:r>
                          <m:r>
                            <a:rPr lang="bg-BG" sz="2400" i="1">
                              <a:latin typeface="Cambria Math"/>
                            </a:rPr>
                            <m:t> </m:t>
                          </m:r>
                        </m:den>
                      </m:f>
                    </m:oMath>
                  </m:oMathPara>
                </a14:m>
                <a:endParaRPr lang="bg-BG" sz="2400" dirty="0"/>
              </a:p>
            </p:txBody>
          </p:sp>
        </mc:Choice>
        <mc:Fallback xmlns="">
          <p:sp>
            <p:nvSpPr>
              <p:cNvPr id="24" name="Правоъгълник 23"/>
              <p:cNvSpPr>
                <a:spLocks noRot="1" noChangeAspect="1" noMove="1" noResize="1" noEditPoints="1" noAdjustHandles="1" noChangeArrowheads="1" noChangeShapeType="1" noTextEdit="1"/>
              </p:cNvSpPr>
              <p:nvPr/>
            </p:nvSpPr>
            <p:spPr>
              <a:xfrm>
                <a:off x="4779013" y="2892373"/>
                <a:ext cx="1737592" cy="461665"/>
              </a:xfrm>
              <a:prstGeom prst="rect">
                <a:avLst/>
              </a:prstGeom>
              <a:blipFill rotWithShape="1">
                <a:blip r:embed="rId6"/>
                <a:stretch>
                  <a:fillRect t="-128947" r="-25263" b="-186842"/>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25" name="Правоъгълник 24"/>
              <p:cNvSpPr/>
              <p:nvPr/>
            </p:nvSpPr>
            <p:spPr>
              <a:xfrm>
                <a:off x="836914" y="4402811"/>
                <a:ext cx="1774268" cy="7946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bg-BG" sz="2400" i="1">
                              <a:latin typeface="Cambria Math"/>
                            </a:rPr>
                          </m:ctrlPr>
                        </m:sSubPr>
                        <m:e>
                          <m:r>
                            <a:rPr lang="bg-BG" sz="2400" i="1">
                              <a:latin typeface="Cambria Math"/>
                            </a:rPr>
                            <m:t>𝑛</m:t>
                          </m:r>
                        </m:e>
                        <m:sub>
                          <m:r>
                            <a:rPr lang="bg-BG" sz="2400" i="1">
                              <a:latin typeface="Cambria Math"/>
                            </a:rPr>
                            <m:t>𝑝</m:t>
                          </m:r>
                        </m:sub>
                      </m:sSub>
                      <m:r>
                        <a:rPr lang="bg-BG" sz="2400" i="0">
                          <a:latin typeface="Cambria Math"/>
                        </a:rPr>
                        <m:t>=</m:t>
                      </m:r>
                      <m:f>
                        <m:fPr>
                          <m:ctrlPr>
                            <a:rPr lang="bg-BG" sz="2400" i="1">
                              <a:latin typeface="Cambria Math"/>
                            </a:rPr>
                          </m:ctrlPr>
                        </m:fPr>
                        <m:num>
                          <m:r>
                            <a:rPr lang="bg-BG" sz="2400" i="1">
                              <a:latin typeface="Cambria Math"/>
                            </a:rPr>
                            <m:t>𝑓</m:t>
                          </m:r>
                          <m:r>
                            <m:rPr>
                              <m:nor/>
                            </m:rPr>
                            <a:rPr lang="bg-BG" sz="2400" i="1">
                              <a:latin typeface="Cambria Math"/>
                            </a:rPr>
                            <m:t> </m:t>
                          </m:r>
                          <m:r>
                            <a:rPr lang="bg-BG" sz="2400" i="1">
                              <a:latin typeface="Cambria Math"/>
                            </a:rPr>
                            <m:t>𝐺</m:t>
                          </m:r>
                          <m:r>
                            <m:rPr>
                              <m:nor/>
                            </m:rPr>
                            <a:rPr lang="bg-BG" sz="2400" i="1">
                              <a:latin typeface="Cambria Math"/>
                            </a:rPr>
                            <m:t> </m:t>
                          </m:r>
                          <m:r>
                            <a:rPr lang="bg-BG" sz="2400" i="1">
                              <a:latin typeface="Cambria Math"/>
                            </a:rPr>
                            <m:t>𝑑</m:t>
                          </m:r>
                        </m:num>
                        <m:den>
                          <m:r>
                            <a:rPr lang="bg-BG" sz="2400" i="0">
                              <a:latin typeface="Cambria Math"/>
                            </a:rPr>
                            <m:t>8</m:t>
                          </m:r>
                          <m:r>
                            <m:rPr>
                              <m:nor/>
                            </m:rPr>
                            <a:rPr lang="bg-BG" sz="2400" i="1">
                              <a:latin typeface="Cambria Math"/>
                            </a:rPr>
                            <m:t> </m:t>
                          </m:r>
                          <m:r>
                            <a:rPr lang="bg-BG" sz="2400" i="1">
                              <a:latin typeface="Cambria Math"/>
                            </a:rPr>
                            <m:t>𝐹</m:t>
                          </m:r>
                          <m:r>
                            <m:rPr>
                              <m:nor/>
                            </m:rPr>
                            <a:rPr lang="bg-BG" sz="2400" i="1">
                              <a:latin typeface="Cambria Math"/>
                            </a:rPr>
                            <m:t> </m:t>
                          </m:r>
                          <m:sSup>
                            <m:sSupPr>
                              <m:ctrlPr>
                                <a:rPr lang="bg-BG" sz="2400" i="1">
                                  <a:latin typeface="Cambria Math"/>
                                </a:rPr>
                              </m:ctrlPr>
                            </m:sSupPr>
                            <m:e>
                              <m:r>
                                <a:rPr lang="bg-BG" sz="2400" i="1">
                                  <a:latin typeface="Cambria Math"/>
                                </a:rPr>
                                <m:t>𝑐</m:t>
                              </m:r>
                            </m:e>
                            <m:sup>
                              <m:r>
                                <a:rPr lang="bg-BG" sz="2400" i="0">
                                  <a:latin typeface="Cambria Math"/>
                                </a:rPr>
                                <m:t>3</m:t>
                              </m:r>
                            </m:sup>
                          </m:sSup>
                        </m:den>
                      </m:f>
                    </m:oMath>
                  </m:oMathPara>
                </a14:m>
                <a:endParaRPr lang="bg-BG" sz="2400" dirty="0"/>
              </a:p>
            </p:txBody>
          </p:sp>
        </mc:Choice>
        <mc:Fallback xmlns="">
          <p:sp>
            <p:nvSpPr>
              <p:cNvPr id="25" name="Правоъгълник 24"/>
              <p:cNvSpPr>
                <a:spLocks noRot="1" noChangeAspect="1" noMove="1" noResize="1" noEditPoints="1" noAdjustHandles="1" noChangeArrowheads="1" noChangeShapeType="1" noTextEdit="1"/>
              </p:cNvSpPr>
              <p:nvPr/>
            </p:nvSpPr>
            <p:spPr>
              <a:xfrm>
                <a:off x="836914" y="4402811"/>
                <a:ext cx="1774268" cy="794641"/>
              </a:xfrm>
              <a:prstGeom prst="rect">
                <a:avLst/>
              </a:prstGeom>
              <a:blipFill rotWithShape="1">
                <a:blip r:embed="rId7"/>
                <a:stretch>
                  <a:fillRect/>
                </a:stretch>
              </a:blipFill>
            </p:spPr>
            <p:txBody>
              <a:bodyPr/>
              <a:lstStyle/>
              <a:p>
                <a:r>
                  <a:rPr lang="bg-BG">
                    <a:noFill/>
                  </a:rPr>
                  <a:t> </a:t>
                </a:r>
              </a:p>
            </p:txBody>
          </p:sp>
        </mc:Fallback>
      </mc:AlternateContent>
      <p:sp>
        <p:nvSpPr>
          <p:cNvPr id="26" name="Овал 25"/>
          <p:cNvSpPr/>
          <p:nvPr/>
        </p:nvSpPr>
        <p:spPr>
          <a:xfrm>
            <a:off x="819673" y="4113076"/>
            <a:ext cx="2088232" cy="116837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mc:AlternateContent xmlns:mc="http://schemas.openxmlformats.org/markup-compatibility/2006" xmlns:a14="http://schemas.microsoft.com/office/drawing/2010/main">
        <mc:Choice Requires="a14">
          <p:sp>
            <p:nvSpPr>
              <p:cNvPr id="27" name="Правоъгълник 26"/>
              <p:cNvSpPr/>
              <p:nvPr/>
            </p:nvSpPr>
            <p:spPr>
              <a:xfrm>
                <a:off x="2918766" y="4300860"/>
                <a:ext cx="2598536" cy="8965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𝑘</m:t>
                      </m:r>
                      <m:r>
                        <a:rPr lang="bg-BG" sz="2400" i="0">
                          <a:latin typeface="Cambria Math"/>
                        </a:rPr>
                        <m:t>=</m:t>
                      </m:r>
                      <m:f>
                        <m:fPr>
                          <m:ctrlPr>
                            <a:rPr lang="bg-BG" sz="2400" i="1">
                              <a:latin typeface="Cambria Math"/>
                            </a:rPr>
                          </m:ctrlPr>
                        </m:fPr>
                        <m:num>
                          <m:r>
                            <a:rPr lang="bg-BG" sz="2400" i="1">
                              <a:latin typeface="Cambria Math"/>
                            </a:rPr>
                            <m:t>𝐹</m:t>
                          </m:r>
                        </m:num>
                        <m:den>
                          <m:r>
                            <a:rPr lang="bg-BG" sz="2400" i="1">
                              <a:latin typeface="Cambria Math"/>
                            </a:rPr>
                            <m:t>𝑓</m:t>
                          </m:r>
                        </m:den>
                      </m:f>
                      <m:r>
                        <a:rPr lang="bg-BG" sz="2400" i="0">
                          <a:latin typeface="Cambria Math"/>
                        </a:rPr>
                        <m:t>=</m:t>
                      </m:r>
                      <m:f>
                        <m:fPr>
                          <m:ctrlPr>
                            <a:rPr lang="bg-BG" sz="2400" i="1">
                              <a:latin typeface="Cambria Math"/>
                            </a:rPr>
                          </m:ctrlPr>
                        </m:fPr>
                        <m:num>
                          <m:r>
                            <a:rPr lang="bg-BG" sz="2400" i="1">
                              <a:latin typeface="Cambria Math"/>
                            </a:rPr>
                            <m:t>𝐺</m:t>
                          </m:r>
                          <m:r>
                            <m:rPr>
                              <m:nor/>
                            </m:rPr>
                            <a:rPr lang="bg-BG" sz="2400" i="1">
                              <a:latin typeface="Cambria Math"/>
                            </a:rPr>
                            <m:t> </m:t>
                          </m:r>
                          <m:r>
                            <a:rPr lang="bg-BG" sz="2400" i="1">
                              <a:latin typeface="Cambria Math"/>
                            </a:rPr>
                            <m:t>𝑑</m:t>
                          </m:r>
                        </m:num>
                        <m:den>
                          <m:r>
                            <a:rPr lang="bg-BG" sz="2400" i="0">
                              <a:latin typeface="Cambria Math"/>
                            </a:rPr>
                            <m:t>8</m:t>
                          </m:r>
                          <m:r>
                            <m:rPr>
                              <m:nor/>
                            </m:rPr>
                            <a:rPr lang="bg-BG" sz="2400" i="1">
                              <a:latin typeface="Cambria Math"/>
                            </a:rPr>
                            <m:t> </m:t>
                          </m:r>
                          <m:sSup>
                            <m:sSupPr>
                              <m:ctrlPr>
                                <a:rPr lang="bg-BG" sz="2400" i="1">
                                  <a:latin typeface="Cambria Math"/>
                                </a:rPr>
                              </m:ctrlPr>
                            </m:sSupPr>
                            <m:e>
                              <m:r>
                                <a:rPr lang="bg-BG" sz="2400" i="1">
                                  <a:latin typeface="Cambria Math"/>
                                </a:rPr>
                                <m:t>𝑐</m:t>
                              </m:r>
                            </m:e>
                            <m:sup>
                              <m:r>
                                <a:rPr lang="bg-BG" sz="2400" i="0">
                                  <a:latin typeface="Cambria Math"/>
                                </a:rPr>
                                <m:t>3</m:t>
                              </m:r>
                            </m:sup>
                          </m:sSup>
                          <m:sSub>
                            <m:sSubPr>
                              <m:ctrlPr>
                                <a:rPr lang="bg-BG" sz="2400" i="1">
                                  <a:latin typeface="Cambria Math"/>
                                </a:rPr>
                              </m:ctrlPr>
                            </m:sSubPr>
                            <m:e>
                              <m:r>
                                <a:rPr lang="bg-BG" sz="2400" i="1">
                                  <a:latin typeface="Cambria Math"/>
                                </a:rPr>
                                <m:t>𝑛</m:t>
                              </m:r>
                            </m:e>
                            <m:sub>
                              <m:r>
                                <a:rPr lang="bg-BG" sz="2400" i="1">
                                  <a:latin typeface="Cambria Math"/>
                                </a:rPr>
                                <m:t>𝑝</m:t>
                              </m:r>
                            </m:sub>
                          </m:sSub>
                        </m:den>
                      </m:f>
                    </m:oMath>
                  </m:oMathPara>
                </a14:m>
                <a:endParaRPr lang="bg-BG" sz="2400" dirty="0"/>
              </a:p>
            </p:txBody>
          </p:sp>
        </mc:Choice>
        <mc:Fallback xmlns="">
          <p:sp>
            <p:nvSpPr>
              <p:cNvPr id="27" name="Правоъгълник 26"/>
              <p:cNvSpPr>
                <a:spLocks noRot="1" noChangeAspect="1" noMove="1" noResize="1" noEditPoints="1" noAdjustHandles="1" noChangeArrowheads="1" noChangeShapeType="1" noTextEdit="1"/>
              </p:cNvSpPr>
              <p:nvPr/>
            </p:nvSpPr>
            <p:spPr>
              <a:xfrm>
                <a:off x="2918766" y="4300860"/>
                <a:ext cx="2598536" cy="896592"/>
              </a:xfrm>
              <a:prstGeom prst="rect">
                <a:avLst/>
              </a:prstGeom>
              <a:blipFill rotWithShape="1">
                <a:blip r:embed="rId8"/>
                <a:stretch>
                  <a:fillRect/>
                </a:stretch>
              </a:blipFill>
            </p:spPr>
            <p:txBody>
              <a:bodyPr/>
              <a:lstStyle/>
              <a:p>
                <a:r>
                  <a:rPr lang="bg-BG">
                    <a:noFill/>
                  </a:rPr>
                  <a:t> </a:t>
                </a:r>
              </a:p>
            </p:txBody>
          </p:sp>
        </mc:Fallback>
      </mc:AlternateContent>
      <p:sp>
        <p:nvSpPr>
          <p:cNvPr id="28" name="Овал 27"/>
          <p:cNvSpPr/>
          <p:nvPr/>
        </p:nvSpPr>
        <p:spPr>
          <a:xfrm>
            <a:off x="3043867" y="4113075"/>
            <a:ext cx="2400508" cy="127783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mc:AlternateContent xmlns:mc="http://schemas.openxmlformats.org/markup-compatibility/2006" xmlns:a14="http://schemas.microsoft.com/office/drawing/2010/main">
        <mc:Choice Requires="a14">
          <p:sp>
            <p:nvSpPr>
              <p:cNvPr id="29" name="Правоъгълник 28"/>
              <p:cNvSpPr/>
              <p:nvPr/>
            </p:nvSpPr>
            <p:spPr>
              <a:xfrm>
                <a:off x="5444375" y="4016668"/>
                <a:ext cx="29969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𝑝</m:t>
                      </m:r>
                      <m:r>
                        <a:rPr lang="bg-BG" sz="2400" i="0">
                          <a:latin typeface="Cambria Math"/>
                        </a:rPr>
                        <m:t>=</m:t>
                      </m:r>
                      <m:r>
                        <a:rPr lang="bg-BG" sz="2400" i="1">
                          <a:latin typeface="Cambria Math"/>
                        </a:rPr>
                        <m:t>𝑑</m:t>
                      </m:r>
                      <m:r>
                        <a:rPr lang="bg-BG" sz="2400" i="0">
                          <a:latin typeface="Cambria Math"/>
                        </a:rPr>
                        <m:t>+</m:t>
                      </m:r>
                      <m:sSub>
                        <m:sSubPr>
                          <m:ctrlPr>
                            <a:rPr lang="bg-BG" sz="2400" i="1">
                              <a:latin typeface="Cambria Math"/>
                            </a:rPr>
                          </m:ctrlPr>
                        </m:sSubPr>
                        <m:e>
                          <m:r>
                            <a:rPr lang="bg-BG" sz="2400" i="1">
                              <a:latin typeface="Cambria Math"/>
                            </a:rPr>
                            <m:t>𝑓</m:t>
                          </m:r>
                        </m:e>
                        <m:sub>
                          <m:r>
                            <m:rPr>
                              <m:sty m:val="p"/>
                            </m:rPr>
                            <a:rPr lang="bg-BG" sz="2400" i="0">
                              <a:latin typeface="Cambria Math"/>
                            </a:rPr>
                            <m:t>max</m:t>
                          </m:r>
                        </m:sub>
                      </m:sSub>
                      <m:r>
                        <a:rPr lang="bg-BG" sz="2400" i="0">
                          <a:latin typeface="Cambria Math"/>
                        </a:rPr>
                        <m:t>+0.1</m:t>
                      </m:r>
                      <m:r>
                        <m:rPr>
                          <m:nor/>
                        </m:rPr>
                        <a:rPr lang="bg-BG" sz="2400" i="1">
                          <a:latin typeface="Cambria Math"/>
                        </a:rPr>
                        <m:t> </m:t>
                      </m:r>
                      <m:r>
                        <a:rPr lang="bg-BG" sz="2400" i="1">
                          <a:latin typeface="Cambria Math"/>
                        </a:rPr>
                        <m:t>𝑑</m:t>
                      </m:r>
                    </m:oMath>
                  </m:oMathPara>
                </a14:m>
                <a:endParaRPr lang="bg-BG" sz="2400" dirty="0"/>
              </a:p>
            </p:txBody>
          </p:sp>
        </mc:Choice>
        <mc:Fallback xmlns="">
          <p:sp>
            <p:nvSpPr>
              <p:cNvPr id="29" name="Правоъгълник 28"/>
              <p:cNvSpPr>
                <a:spLocks noRot="1" noChangeAspect="1" noMove="1" noResize="1" noEditPoints="1" noAdjustHandles="1" noChangeArrowheads="1" noChangeShapeType="1" noTextEdit="1"/>
              </p:cNvSpPr>
              <p:nvPr/>
            </p:nvSpPr>
            <p:spPr>
              <a:xfrm>
                <a:off x="5444375" y="4016668"/>
                <a:ext cx="2996911" cy="461665"/>
              </a:xfrm>
              <a:prstGeom prst="rect">
                <a:avLst/>
              </a:prstGeom>
              <a:blipFill rotWithShape="1">
                <a:blip r:embed="rId9"/>
                <a:stretch>
                  <a:fillRect b="-13158"/>
                </a:stretch>
              </a:blipFill>
            </p:spPr>
            <p:txBody>
              <a:bodyPr/>
              <a:lstStyle/>
              <a:p>
                <a:r>
                  <a:rPr lang="bg-BG">
                    <a:noFill/>
                  </a:rPr>
                  <a:t> </a:t>
                </a:r>
              </a:p>
            </p:txBody>
          </p:sp>
        </mc:Fallback>
      </mc:AlternateContent>
      <p:sp>
        <p:nvSpPr>
          <p:cNvPr id="30" name="Овал 29"/>
          <p:cNvSpPr/>
          <p:nvPr/>
        </p:nvSpPr>
        <p:spPr>
          <a:xfrm>
            <a:off x="5444375" y="3589266"/>
            <a:ext cx="2980740" cy="129614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mc:AlternateContent xmlns:mc="http://schemas.openxmlformats.org/markup-compatibility/2006" xmlns:a14="http://schemas.microsoft.com/office/drawing/2010/main">
        <mc:Choice Requires="a14">
          <p:sp>
            <p:nvSpPr>
              <p:cNvPr id="31" name="Правоъгълник 30"/>
              <p:cNvSpPr/>
              <p:nvPr/>
            </p:nvSpPr>
            <p:spPr>
              <a:xfrm>
                <a:off x="1069113" y="5516447"/>
                <a:ext cx="1607042" cy="5667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bg-BG" i="1">
                          <a:latin typeface="Cambria Math"/>
                        </a:rPr>
                        <m:t>𝜓</m:t>
                      </m:r>
                      <m:r>
                        <a:rPr lang="bg-BG" i="0">
                          <a:latin typeface="Cambria Math"/>
                        </a:rPr>
                        <m:t>=</m:t>
                      </m:r>
                      <m:r>
                        <m:rPr>
                          <m:sty m:val="p"/>
                        </m:rPr>
                        <a:rPr lang="bg-BG" i="0">
                          <a:latin typeface="Cambria Math"/>
                        </a:rPr>
                        <m:t>arctg</m:t>
                      </m:r>
                      <m:f>
                        <m:fPr>
                          <m:ctrlPr>
                            <a:rPr lang="bg-BG" i="1">
                              <a:latin typeface="Cambria Math"/>
                            </a:rPr>
                          </m:ctrlPr>
                        </m:fPr>
                        <m:num>
                          <m:r>
                            <a:rPr lang="bg-BG" i="1">
                              <a:latin typeface="Cambria Math"/>
                            </a:rPr>
                            <m:t>𝑝</m:t>
                          </m:r>
                        </m:num>
                        <m:den>
                          <m:r>
                            <a:rPr lang="bg-BG" i="1">
                              <a:latin typeface="Cambria Math"/>
                            </a:rPr>
                            <m:t>𝜋</m:t>
                          </m:r>
                          <m:r>
                            <m:rPr>
                              <m:nor/>
                            </m:rPr>
                            <a:rPr lang="bg-BG" i="1">
                              <a:latin typeface="Cambria Math"/>
                            </a:rPr>
                            <m:t> </m:t>
                          </m:r>
                          <m:r>
                            <a:rPr lang="bg-BG" i="1">
                              <a:latin typeface="Cambria Math"/>
                            </a:rPr>
                            <m:t>𝐷</m:t>
                          </m:r>
                        </m:den>
                      </m:f>
                    </m:oMath>
                  </m:oMathPara>
                </a14:m>
                <a:endParaRPr lang="bg-BG" dirty="0"/>
              </a:p>
            </p:txBody>
          </p:sp>
        </mc:Choice>
        <mc:Fallback xmlns="">
          <p:sp>
            <p:nvSpPr>
              <p:cNvPr id="31" name="Правоъгълник 30"/>
              <p:cNvSpPr>
                <a:spLocks noRot="1" noChangeAspect="1" noMove="1" noResize="1" noEditPoints="1" noAdjustHandles="1" noChangeArrowheads="1" noChangeShapeType="1" noTextEdit="1"/>
              </p:cNvSpPr>
              <p:nvPr/>
            </p:nvSpPr>
            <p:spPr>
              <a:xfrm>
                <a:off x="1069113" y="5516447"/>
                <a:ext cx="1607042" cy="566758"/>
              </a:xfrm>
              <a:prstGeom prst="rect">
                <a:avLst/>
              </a:prstGeom>
              <a:blipFill rotWithShape="1">
                <a:blip r:embed="rId10"/>
                <a:stretch>
                  <a:fillRect/>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27648" name="Правоъгълник 27647"/>
              <p:cNvSpPr/>
              <p:nvPr/>
            </p:nvSpPr>
            <p:spPr>
              <a:xfrm>
                <a:off x="3210286" y="5631452"/>
                <a:ext cx="2131353" cy="410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bg-BG" i="1">
                              <a:latin typeface="Cambria Math"/>
                            </a:rPr>
                          </m:ctrlPr>
                        </m:dPr>
                        <m:e>
                          <m:r>
                            <a:rPr lang="bg-BG" i="1">
                              <a:latin typeface="Cambria Math"/>
                            </a:rPr>
                            <m:t>𝑛</m:t>
                          </m:r>
                          <m:r>
                            <a:rPr lang="bg-BG" i="0">
                              <a:latin typeface="Cambria Math"/>
                            </a:rPr>
                            <m:t>=</m:t>
                          </m:r>
                          <m:sSub>
                            <m:sSubPr>
                              <m:ctrlPr>
                                <a:rPr lang="bg-BG" i="1">
                                  <a:latin typeface="Cambria Math"/>
                                </a:rPr>
                              </m:ctrlPr>
                            </m:sSubPr>
                            <m:e>
                              <m:r>
                                <a:rPr lang="bg-BG" i="1">
                                  <a:latin typeface="Cambria Math"/>
                                </a:rPr>
                                <m:t>𝑛</m:t>
                              </m:r>
                            </m:e>
                            <m:sub>
                              <m:r>
                                <a:rPr lang="bg-BG" i="1">
                                  <a:latin typeface="Cambria Math"/>
                                </a:rPr>
                                <m:t>𝑝</m:t>
                              </m:r>
                            </m:sub>
                          </m:sSub>
                          <m:r>
                            <a:rPr lang="bg-BG" i="0">
                              <a:latin typeface="Cambria Math"/>
                            </a:rPr>
                            <m:t>+(1.5÷2</m:t>
                          </m:r>
                        </m:e>
                      </m:d>
                    </m:oMath>
                  </m:oMathPara>
                </a14:m>
                <a:endParaRPr lang="bg-BG" dirty="0"/>
              </a:p>
            </p:txBody>
          </p:sp>
        </mc:Choice>
        <mc:Fallback xmlns="">
          <p:sp>
            <p:nvSpPr>
              <p:cNvPr id="27648" name="Правоъгълник 27647"/>
              <p:cNvSpPr>
                <a:spLocks noRot="1" noChangeAspect="1" noMove="1" noResize="1" noEditPoints="1" noAdjustHandles="1" noChangeArrowheads="1" noChangeShapeType="1" noTextEdit="1"/>
              </p:cNvSpPr>
              <p:nvPr/>
            </p:nvSpPr>
            <p:spPr>
              <a:xfrm>
                <a:off x="3210286" y="5631452"/>
                <a:ext cx="2131353" cy="410497"/>
              </a:xfrm>
              <a:prstGeom prst="rect">
                <a:avLst/>
              </a:prstGeom>
              <a:blipFill rotWithShape="1">
                <a:blip r:embed="rId11"/>
                <a:stretch>
                  <a:fillRect t="-153731" r="-28940" b="-228358"/>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27649" name="Правоъгълник 27648"/>
              <p:cNvSpPr/>
              <p:nvPr/>
            </p:nvSpPr>
            <p:spPr>
              <a:xfrm>
                <a:off x="6353697" y="5281757"/>
                <a:ext cx="16601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bg-BG" i="1">
                          <a:latin typeface="Cambria Math"/>
                        </a:rPr>
                        <m:t>𝑙</m:t>
                      </m:r>
                      <m:r>
                        <a:rPr lang="bg-BG" i="0">
                          <a:latin typeface="Cambria Math"/>
                        </a:rPr>
                        <m:t>=</m:t>
                      </m:r>
                      <m:sSub>
                        <m:sSubPr>
                          <m:ctrlPr>
                            <a:rPr lang="bg-BG" i="1">
                              <a:latin typeface="Cambria Math"/>
                            </a:rPr>
                          </m:ctrlPr>
                        </m:sSubPr>
                        <m:e>
                          <m:r>
                            <a:rPr lang="bg-BG" i="1">
                              <a:latin typeface="Cambria Math"/>
                            </a:rPr>
                            <m:t>𝑙</m:t>
                          </m:r>
                        </m:e>
                        <m:sub>
                          <m:r>
                            <a:rPr lang="bg-BG" i="0">
                              <a:latin typeface="Cambria Math"/>
                            </a:rPr>
                            <m:t>1</m:t>
                          </m:r>
                        </m:sub>
                      </m:sSub>
                      <m:r>
                        <m:rPr>
                          <m:nor/>
                        </m:rPr>
                        <a:rPr lang="bg-BG" i="1">
                          <a:latin typeface="Cambria Math"/>
                        </a:rPr>
                        <m:t> </m:t>
                      </m:r>
                      <m:r>
                        <a:rPr lang="bg-BG" i="1">
                          <a:latin typeface="Cambria Math"/>
                        </a:rPr>
                        <m:t>𝑛</m:t>
                      </m:r>
                      <m:r>
                        <a:rPr lang="bg-BG" i="0">
                          <a:latin typeface="Cambria Math"/>
                        </a:rPr>
                        <m:t>+</m:t>
                      </m:r>
                      <m:sSub>
                        <m:sSubPr>
                          <m:ctrlPr>
                            <a:rPr lang="bg-BG" i="1">
                              <a:latin typeface="Cambria Math"/>
                            </a:rPr>
                          </m:ctrlPr>
                        </m:sSubPr>
                        <m:e>
                          <m:r>
                            <a:rPr lang="bg-BG" i="1">
                              <a:latin typeface="Cambria Math"/>
                            </a:rPr>
                            <m:t>𝑙</m:t>
                          </m:r>
                        </m:e>
                        <m:sub>
                          <m:r>
                            <a:rPr lang="bg-BG" i="0">
                              <a:latin typeface="Cambria Math"/>
                            </a:rPr>
                            <m:t>𝜕</m:t>
                          </m:r>
                          <m:r>
                            <a:rPr lang="bg-BG" i="1">
                              <a:latin typeface="Cambria Math"/>
                            </a:rPr>
                            <m:t>𝑜𝑛</m:t>
                          </m:r>
                        </m:sub>
                      </m:sSub>
                    </m:oMath>
                  </m:oMathPara>
                </a14:m>
                <a:endParaRPr lang="bg-BG" dirty="0"/>
              </a:p>
            </p:txBody>
          </p:sp>
        </mc:Choice>
        <mc:Fallback xmlns="">
          <p:sp>
            <p:nvSpPr>
              <p:cNvPr id="27649" name="Правоъгълник 27648"/>
              <p:cNvSpPr>
                <a:spLocks noRot="1" noChangeAspect="1" noMove="1" noResize="1" noEditPoints="1" noAdjustHandles="1" noChangeArrowheads="1" noChangeShapeType="1" noTextEdit="1"/>
              </p:cNvSpPr>
              <p:nvPr/>
            </p:nvSpPr>
            <p:spPr>
              <a:xfrm>
                <a:off x="6353697" y="5281757"/>
                <a:ext cx="1660133" cy="369332"/>
              </a:xfrm>
              <a:prstGeom prst="rect">
                <a:avLst/>
              </a:prstGeom>
              <a:blipFill rotWithShape="1">
                <a:blip r:embed="rId12"/>
                <a:stretch>
                  <a:fillRect/>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27651" name="Правоъгълник 27650"/>
              <p:cNvSpPr/>
              <p:nvPr/>
            </p:nvSpPr>
            <p:spPr>
              <a:xfrm>
                <a:off x="6382676" y="5750618"/>
                <a:ext cx="17679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bg-BG" i="1">
                              <a:latin typeface="Cambria Math"/>
                            </a:rPr>
                          </m:ctrlPr>
                        </m:sSubPr>
                        <m:e>
                          <m:r>
                            <a:rPr lang="bg-BG" i="1">
                              <a:latin typeface="Cambria Math"/>
                            </a:rPr>
                            <m:t>𝑙</m:t>
                          </m:r>
                        </m:e>
                        <m:sub>
                          <m:r>
                            <a:rPr lang="bg-BG" i="0">
                              <a:latin typeface="Cambria Math"/>
                            </a:rPr>
                            <m:t>1</m:t>
                          </m:r>
                        </m:sub>
                      </m:sSub>
                      <m:r>
                        <a:rPr lang="bg-BG" i="0">
                          <a:latin typeface="Cambria Math"/>
                        </a:rPr>
                        <m:t>=</m:t>
                      </m:r>
                      <m:r>
                        <a:rPr lang="bg-BG" i="1">
                          <a:latin typeface="Cambria Math"/>
                        </a:rPr>
                        <m:t>𝜋</m:t>
                      </m:r>
                      <m:r>
                        <m:rPr>
                          <m:nor/>
                        </m:rPr>
                        <a:rPr lang="bg-BG" i="1">
                          <a:latin typeface="Cambria Math"/>
                        </a:rPr>
                        <m:t> </m:t>
                      </m:r>
                      <m:f>
                        <m:fPr>
                          <m:type m:val="lin"/>
                          <m:ctrlPr>
                            <a:rPr lang="bg-BG" i="1">
                              <a:latin typeface="Cambria Math"/>
                            </a:rPr>
                          </m:ctrlPr>
                        </m:fPr>
                        <m:num>
                          <m:r>
                            <a:rPr lang="bg-BG" i="1">
                              <a:latin typeface="Cambria Math"/>
                            </a:rPr>
                            <m:t>𝐷</m:t>
                          </m:r>
                        </m:num>
                        <m:den>
                          <m:r>
                            <m:rPr>
                              <m:sty m:val="p"/>
                            </m:rPr>
                            <a:rPr lang="bg-BG" i="0">
                              <a:latin typeface="Cambria Math"/>
                            </a:rPr>
                            <m:t>cos</m:t>
                          </m:r>
                        </m:den>
                      </m:f>
                      <m:r>
                        <a:rPr lang="bg-BG" i="1">
                          <a:latin typeface="Cambria Math"/>
                        </a:rPr>
                        <m:t>𝜓</m:t>
                      </m:r>
                    </m:oMath>
                  </m:oMathPara>
                </a14:m>
                <a:endParaRPr lang="bg-BG" dirty="0"/>
              </a:p>
            </p:txBody>
          </p:sp>
        </mc:Choice>
        <mc:Fallback xmlns="">
          <p:sp>
            <p:nvSpPr>
              <p:cNvPr id="27651" name="Правоъгълник 27650"/>
              <p:cNvSpPr>
                <a:spLocks noRot="1" noChangeAspect="1" noMove="1" noResize="1" noEditPoints="1" noAdjustHandles="1" noChangeArrowheads="1" noChangeShapeType="1" noTextEdit="1"/>
              </p:cNvSpPr>
              <p:nvPr/>
            </p:nvSpPr>
            <p:spPr>
              <a:xfrm>
                <a:off x="6382676" y="5750618"/>
                <a:ext cx="1767920" cy="369332"/>
              </a:xfrm>
              <a:prstGeom prst="rect">
                <a:avLst/>
              </a:prstGeom>
              <a:blipFill rotWithShape="1">
                <a:blip r:embed="rId13"/>
                <a:stretch>
                  <a:fillRect t="-119672" r="-4138" b="-172131"/>
                </a:stretch>
              </a:blipFill>
            </p:spPr>
            <p:txBody>
              <a:bodyPr/>
              <a:lstStyle/>
              <a:p>
                <a:r>
                  <a:rPr lang="bg-BG">
                    <a:noFill/>
                  </a:rPr>
                  <a:t> </a:t>
                </a:r>
              </a:p>
            </p:txBody>
          </p:sp>
        </mc:Fallback>
      </mc:AlternateContent>
      <p:sp>
        <p:nvSpPr>
          <p:cNvPr id="27653" name="Овал 27652"/>
          <p:cNvSpPr/>
          <p:nvPr/>
        </p:nvSpPr>
        <p:spPr>
          <a:xfrm>
            <a:off x="846053" y="5516447"/>
            <a:ext cx="2088232" cy="69387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7654" name="Блоксхема: алтернативен процес 27653"/>
          <p:cNvSpPr/>
          <p:nvPr/>
        </p:nvSpPr>
        <p:spPr>
          <a:xfrm>
            <a:off x="3210286" y="5544252"/>
            <a:ext cx="2307016" cy="653527"/>
          </a:xfrm>
          <a:prstGeom prst="flowChartAlternateProcess">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7655" name="Овал 27654"/>
          <p:cNvSpPr/>
          <p:nvPr/>
        </p:nvSpPr>
        <p:spPr>
          <a:xfrm>
            <a:off x="5940152" y="5085579"/>
            <a:ext cx="2371279" cy="112474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26023129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6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6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6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6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6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4" grpId="0" animBg="1"/>
      <p:bldP spid="16" grpId="0" animBg="1"/>
      <p:bldP spid="20" grpId="0" animBg="1"/>
      <p:bldP spid="24" grpId="0" animBg="1"/>
      <p:bldP spid="25" grpId="0"/>
      <p:bldP spid="26" grpId="0" animBg="1"/>
      <p:bldP spid="27" grpId="0"/>
      <p:bldP spid="28" grpId="0" animBg="1"/>
      <p:bldP spid="29" grpId="0"/>
      <p:bldP spid="30" grpId="0" animBg="1"/>
      <p:bldP spid="31" grpId="0"/>
      <p:bldP spid="27648" grpId="0"/>
      <p:bldP spid="27649" grpId="0"/>
      <p:bldP spid="27651" grpId="0"/>
      <p:bldP spid="27653" grpId="0" animBg="1"/>
      <p:bldP spid="27654" grpId="0" animBg="1"/>
      <p:bldP spid="2765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idx="1"/>
          </p:nvPr>
        </p:nvSpPr>
        <p:spPr>
          <a:xfrm>
            <a:off x="569904" y="500897"/>
            <a:ext cx="8205094" cy="579710"/>
          </a:xfrm>
        </p:spPr>
        <p:txBody>
          <a:bodyPr/>
          <a:lstStyle/>
          <a:p>
            <a:pPr marL="109537" indent="0" algn="ctr">
              <a:buNone/>
            </a:pPr>
            <a:r>
              <a:rPr lang="bg-BG" sz="2400" dirty="0" err="1">
                <a:solidFill>
                  <a:srgbClr val="00B0F0"/>
                </a:solidFill>
              </a:rPr>
              <a:t>Торсионни</a:t>
            </a:r>
            <a:r>
              <a:rPr lang="bg-BG" sz="2400" dirty="0">
                <a:solidFill>
                  <a:srgbClr val="00B0F0"/>
                </a:solidFill>
              </a:rPr>
              <a:t> и винтови пружини</a:t>
            </a: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 name="Картина 2"/>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19420" t="43396" r="43008" b="9397"/>
          <a:stretch/>
        </p:blipFill>
        <p:spPr>
          <a:xfrm>
            <a:off x="755576" y="1710921"/>
            <a:ext cx="2822640" cy="2837259"/>
          </a:xfrm>
          <a:prstGeom prst="rect">
            <a:avLst/>
          </a:prstGeom>
          <a:ln>
            <a:noFill/>
          </a:ln>
          <a:effectLst>
            <a:outerShdw blurRad="292100" dist="139700" dir="2700000" algn="tl" rotWithShape="0">
              <a:srgbClr val="333333">
                <a:alpha val="65000"/>
              </a:srgbClr>
            </a:outerShdw>
          </a:effectLst>
        </p:spPr>
      </p:pic>
      <p:sp>
        <p:nvSpPr>
          <p:cNvPr id="5" name="Правоъгълник 4"/>
          <p:cNvSpPr/>
          <p:nvPr/>
        </p:nvSpPr>
        <p:spPr>
          <a:xfrm>
            <a:off x="755576" y="908720"/>
            <a:ext cx="6606480" cy="369332"/>
          </a:xfrm>
          <a:prstGeom prst="rect">
            <a:avLst/>
          </a:prstGeom>
        </p:spPr>
        <p:txBody>
          <a:bodyPr wrap="square">
            <a:spAutoFit/>
          </a:bodyPr>
          <a:lstStyle/>
          <a:p>
            <a:r>
              <a:rPr lang="ru-RU" dirty="0" err="1">
                <a:solidFill>
                  <a:srgbClr val="FF0000"/>
                </a:solidFill>
              </a:rPr>
              <a:t>Пресмятане</a:t>
            </a:r>
            <a:r>
              <a:rPr lang="ru-RU" dirty="0">
                <a:solidFill>
                  <a:srgbClr val="FF0000"/>
                </a:solidFill>
              </a:rPr>
              <a:t> на </a:t>
            </a:r>
            <a:r>
              <a:rPr lang="ru-RU" dirty="0" err="1">
                <a:solidFill>
                  <a:srgbClr val="FF0000"/>
                </a:solidFill>
              </a:rPr>
              <a:t>пружини</a:t>
            </a:r>
            <a:r>
              <a:rPr lang="ru-RU" dirty="0">
                <a:solidFill>
                  <a:srgbClr val="FF0000"/>
                </a:solidFill>
              </a:rPr>
              <a:t>, </a:t>
            </a:r>
            <a:r>
              <a:rPr lang="ru-RU" dirty="0" err="1">
                <a:solidFill>
                  <a:srgbClr val="FF0000"/>
                </a:solidFill>
              </a:rPr>
              <a:t>работещи</a:t>
            </a:r>
            <a:r>
              <a:rPr lang="ru-RU" dirty="0">
                <a:solidFill>
                  <a:srgbClr val="FF0000"/>
                </a:solidFill>
              </a:rPr>
              <a:t> на </a:t>
            </a:r>
            <a:r>
              <a:rPr lang="ru-RU" dirty="0" err="1">
                <a:solidFill>
                  <a:srgbClr val="FF0000"/>
                </a:solidFill>
              </a:rPr>
              <a:t>усукване</a:t>
            </a:r>
            <a:endParaRPr lang="bg-BG" dirty="0">
              <a:solidFill>
                <a:srgbClr val="FF0000"/>
              </a:solidFill>
            </a:endParaRPr>
          </a:p>
        </p:txBody>
      </p:sp>
      <p:sp>
        <p:nvSpPr>
          <p:cNvPr id="7" name="Правоъгълник 6"/>
          <p:cNvSpPr/>
          <p:nvPr/>
        </p:nvSpPr>
        <p:spPr>
          <a:xfrm>
            <a:off x="2367096" y="1278052"/>
            <a:ext cx="6021328" cy="1477328"/>
          </a:xfrm>
          <a:prstGeom prst="rect">
            <a:avLst/>
          </a:prstGeom>
        </p:spPr>
        <p:txBody>
          <a:bodyPr wrap="square">
            <a:spAutoFit/>
          </a:bodyPr>
          <a:lstStyle/>
          <a:p>
            <a:r>
              <a:rPr lang="ru-RU" dirty="0" err="1" smtClean="0"/>
              <a:t>Използват</a:t>
            </a:r>
            <a:r>
              <a:rPr lang="ru-RU" dirty="0" smtClean="0"/>
              <a:t> се </a:t>
            </a:r>
            <a:r>
              <a:rPr lang="ru-RU" dirty="0"/>
              <a:t>за </a:t>
            </a:r>
            <a:r>
              <a:rPr lang="ru-RU" dirty="0" err="1"/>
              <a:t>създаване</a:t>
            </a:r>
            <a:r>
              <a:rPr lang="ru-RU" dirty="0"/>
              <a:t> на </a:t>
            </a:r>
            <a:r>
              <a:rPr lang="ru-RU" dirty="0" err="1"/>
              <a:t>въртящ</a:t>
            </a:r>
            <a:r>
              <a:rPr lang="ru-RU" dirty="0"/>
              <a:t> момент </a:t>
            </a:r>
            <a:r>
              <a:rPr lang="ru-RU" dirty="0" err="1"/>
              <a:t>най-често</a:t>
            </a:r>
            <a:r>
              <a:rPr lang="ru-RU" dirty="0"/>
              <a:t> за </a:t>
            </a:r>
            <a:r>
              <a:rPr lang="ru-RU" dirty="0" err="1"/>
              <a:t>връщане</a:t>
            </a:r>
            <a:r>
              <a:rPr lang="ru-RU" dirty="0"/>
              <a:t> на </a:t>
            </a:r>
            <a:r>
              <a:rPr lang="ru-RU" dirty="0" err="1"/>
              <a:t>детайли</a:t>
            </a:r>
            <a:r>
              <a:rPr lang="ru-RU" dirty="0"/>
              <a:t>, </a:t>
            </a:r>
            <a:r>
              <a:rPr lang="ru-RU" dirty="0" err="1"/>
              <a:t>имащи</a:t>
            </a:r>
            <a:r>
              <a:rPr lang="ru-RU" dirty="0"/>
              <a:t> ограничена ротация, в </a:t>
            </a:r>
            <a:r>
              <a:rPr lang="ru-RU" dirty="0" err="1"/>
              <a:t>изходното</a:t>
            </a:r>
            <a:r>
              <a:rPr lang="ru-RU" dirty="0"/>
              <a:t> им положение. Пружините от </a:t>
            </a:r>
            <a:r>
              <a:rPr lang="ru-RU" dirty="0" err="1"/>
              <a:t>този</a:t>
            </a:r>
            <a:r>
              <a:rPr lang="ru-RU" dirty="0"/>
              <a:t> вид </a:t>
            </a:r>
            <a:r>
              <a:rPr lang="ru-RU" dirty="0" err="1"/>
              <a:t>обикновено</a:t>
            </a:r>
            <a:r>
              <a:rPr lang="ru-RU" dirty="0"/>
              <a:t> </a:t>
            </a:r>
            <a:r>
              <a:rPr lang="ru-RU" dirty="0" err="1"/>
              <a:t>обхващат</a:t>
            </a:r>
            <a:r>
              <a:rPr lang="ru-RU" dirty="0"/>
              <a:t> </a:t>
            </a:r>
            <a:r>
              <a:rPr lang="ru-RU" dirty="0" err="1"/>
              <a:t>осите</a:t>
            </a:r>
            <a:r>
              <a:rPr lang="ru-RU" dirty="0"/>
              <a:t> на </a:t>
            </a:r>
            <a:r>
              <a:rPr lang="ru-RU" dirty="0" err="1"/>
              <a:t>детайлите</a:t>
            </a:r>
            <a:r>
              <a:rPr lang="ru-RU" dirty="0"/>
              <a:t> .</a:t>
            </a:r>
            <a:endParaRPr lang="bg-BG" dirty="0"/>
          </a:p>
        </p:txBody>
      </p:sp>
      <mc:AlternateContent xmlns:mc="http://schemas.openxmlformats.org/markup-compatibility/2006" xmlns:a14="http://schemas.microsoft.com/office/drawing/2010/main">
        <mc:Choice Requires="a14">
          <p:sp>
            <p:nvSpPr>
              <p:cNvPr id="8" name="Правоъгълник 7"/>
              <p:cNvSpPr/>
              <p:nvPr/>
            </p:nvSpPr>
            <p:spPr>
              <a:xfrm>
                <a:off x="4133322" y="2790964"/>
                <a:ext cx="17454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bg-BG" i="1">
                              <a:latin typeface="Cambria Math"/>
                            </a:rPr>
                          </m:ctrlPr>
                        </m:sSubPr>
                        <m:e>
                          <m:r>
                            <a:rPr lang="bg-BG" i="1">
                              <a:latin typeface="Cambria Math"/>
                            </a:rPr>
                            <m:t>𝑀</m:t>
                          </m:r>
                        </m:e>
                        <m:sub>
                          <m:r>
                            <a:rPr lang="bg-BG" i="1">
                              <a:latin typeface="Cambria Math"/>
                            </a:rPr>
                            <m:t>𝑜</m:t>
                          </m:r>
                          <m:r>
                            <a:rPr lang="bg-BG" i="0">
                              <a:latin typeface="Cambria Math"/>
                            </a:rPr>
                            <m:t>г</m:t>
                          </m:r>
                        </m:sub>
                      </m:sSub>
                      <m:r>
                        <a:rPr lang="bg-BG" i="0">
                          <a:latin typeface="Cambria Math"/>
                        </a:rPr>
                        <m:t>=</m:t>
                      </m:r>
                      <m:sSub>
                        <m:sSubPr>
                          <m:ctrlPr>
                            <a:rPr lang="bg-BG" i="1">
                              <a:latin typeface="Cambria Math"/>
                            </a:rPr>
                          </m:ctrlPr>
                        </m:sSubPr>
                        <m:e>
                          <m:r>
                            <a:rPr lang="bg-BG" i="1">
                              <a:latin typeface="Cambria Math"/>
                            </a:rPr>
                            <m:t>𝑀</m:t>
                          </m:r>
                        </m:e>
                        <m:sub>
                          <m:r>
                            <a:rPr lang="bg-BG" i="1">
                              <a:latin typeface="Cambria Math"/>
                            </a:rPr>
                            <m:t>𝐹</m:t>
                          </m:r>
                        </m:sub>
                      </m:sSub>
                      <m:r>
                        <m:rPr>
                          <m:nor/>
                        </m:rPr>
                        <a:rPr lang="bg-BG" i="1">
                          <a:latin typeface="Cambria Math"/>
                        </a:rPr>
                        <m:t> </m:t>
                      </m:r>
                      <m:r>
                        <m:rPr>
                          <m:sty m:val="p"/>
                        </m:rPr>
                        <a:rPr lang="bg-BG" i="0">
                          <a:latin typeface="Cambria Math"/>
                        </a:rPr>
                        <m:t>cos</m:t>
                      </m:r>
                      <m:r>
                        <a:rPr lang="bg-BG" i="1" smtClean="0">
                          <a:latin typeface="Cambria Math"/>
                          <a:sym typeface="Symbol"/>
                        </a:rPr>
                        <m:t></m:t>
                      </m:r>
                    </m:oMath>
                  </m:oMathPara>
                </a14:m>
                <a:endParaRPr lang="bg-BG" dirty="0"/>
              </a:p>
            </p:txBody>
          </p:sp>
        </mc:Choice>
        <mc:Fallback xmlns="">
          <p:sp>
            <p:nvSpPr>
              <p:cNvPr id="8" name="Правоъгълник 7"/>
              <p:cNvSpPr>
                <a:spLocks noRot="1" noChangeAspect="1" noMove="1" noResize="1" noEditPoints="1" noAdjustHandles="1" noChangeArrowheads="1" noChangeShapeType="1" noTextEdit="1"/>
              </p:cNvSpPr>
              <p:nvPr/>
            </p:nvSpPr>
            <p:spPr>
              <a:xfrm>
                <a:off x="4133322" y="2790964"/>
                <a:ext cx="1745414" cy="369332"/>
              </a:xfrm>
              <a:prstGeom prst="rect">
                <a:avLst/>
              </a:prstGeom>
              <a:blipFill rotWithShape="1">
                <a:blip r:embed="rId3"/>
                <a:stretch>
                  <a:fillRect b="-3333"/>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9" name="Правоъгълник 8"/>
              <p:cNvSpPr/>
              <p:nvPr/>
            </p:nvSpPr>
            <p:spPr>
              <a:xfrm>
                <a:off x="6992898" y="2975630"/>
                <a:ext cx="1229246" cy="369332"/>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bg-BG" i="1">
                              <a:latin typeface="Cambria Math"/>
                            </a:rPr>
                          </m:ctrlPr>
                        </m:sSubPr>
                        <m:e>
                          <m:r>
                            <a:rPr lang="bg-BG" i="1">
                              <a:latin typeface="Cambria Math"/>
                            </a:rPr>
                            <m:t>𝑀</m:t>
                          </m:r>
                        </m:e>
                        <m:sub>
                          <m:r>
                            <a:rPr lang="bg-BG" i="1">
                              <a:latin typeface="Cambria Math"/>
                            </a:rPr>
                            <m:t>𝑜</m:t>
                          </m:r>
                          <m:r>
                            <a:rPr lang="bg-BG" i="0">
                              <a:latin typeface="Cambria Math"/>
                            </a:rPr>
                            <m:t>г</m:t>
                          </m:r>
                        </m:sub>
                      </m:sSub>
                      <m:r>
                        <a:rPr lang="bg-BG" i="0">
                          <a:latin typeface="Cambria Math"/>
                        </a:rPr>
                        <m:t>≈</m:t>
                      </m:r>
                      <m:sSub>
                        <m:sSubPr>
                          <m:ctrlPr>
                            <a:rPr lang="bg-BG" i="1">
                              <a:latin typeface="Cambria Math"/>
                            </a:rPr>
                          </m:ctrlPr>
                        </m:sSubPr>
                        <m:e>
                          <m:r>
                            <a:rPr lang="bg-BG" i="1">
                              <a:latin typeface="Cambria Math"/>
                            </a:rPr>
                            <m:t>𝑀</m:t>
                          </m:r>
                        </m:e>
                        <m:sub>
                          <m:r>
                            <a:rPr lang="bg-BG" i="1">
                              <a:latin typeface="Cambria Math"/>
                            </a:rPr>
                            <m:t>𝐹</m:t>
                          </m:r>
                        </m:sub>
                      </m:sSub>
                    </m:oMath>
                  </m:oMathPara>
                </a14:m>
                <a:endParaRPr lang="bg-BG" dirty="0"/>
              </a:p>
            </p:txBody>
          </p:sp>
        </mc:Choice>
        <mc:Fallback xmlns="">
          <p:sp>
            <p:nvSpPr>
              <p:cNvPr id="9" name="Правоъгълник 8"/>
              <p:cNvSpPr>
                <a:spLocks noRot="1" noChangeAspect="1" noMove="1" noResize="1" noEditPoints="1" noAdjustHandles="1" noChangeArrowheads="1" noChangeShapeType="1" noTextEdit="1"/>
              </p:cNvSpPr>
              <p:nvPr/>
            </p:nvSpPr>
            <p:spPr>
              <a:xfrm>
                <a:off x="6992898" y="2975630"/>
                <a:ext cx="1229246" cy="369332"/>
              </a:xfrm>
              <a:prstGeom prst="rect">
                <a:avLst/>
              </a:prstGeom>
              <a:blipFill rotWithShape="1">
                <a:blip r:embed="rId4"/>
                <a:stretch>
                  <a:fillRect/>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10" name="Правоъгълник 9"/>
              <p:cNvSpPr/>
              <p:nvPr/>
            </p:nvSpPr>
            <p:spPr>
              <a:xfrm>
                <a:off x="4204335" y="3174413"/>
                <a:ext cx="16033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bg-BG" i="1" smtClean="0">
                          <a:latin typeface="Cambria Math"/>
                          <a:sym typeface="Symbol"/>
                        </a:rPr>
                        <m:t></m:t>
                      </m:r>
                      <m:r>
                        <a:rPr lang="bg-BG" i="0">
                          <a:latin typeface="Cambria Math"/>
                        </a:rPr>
                        <m:t>=</m:t>
                      </m:r>
                      <m:sSup>
                        <m:sSupPr>
                          <m:ctrlPr>
                            <a:rPr lang="bg-BG" i="1">
                              <a:latin typeface="Cambria Math"/>
                            </a:rPr>
                          </m:ctrlPr>
                        </m:sSupPr>
                        <m:e>
                          <m:r>
                            <a:rPr lang="bg-BG" i="0">
                              <a:latin typeface="Cambria Math"/>
                            </a:rPr>
                            <m:t>1.5</m:t>
                          </m:r>
                        </m:e>
                        <m:sup>
                          <m:r>
                            <a:rPr lang="bg-BG" i="0">
                              <a:latin typeface="Cambria Math"/>
                            </a:rPr>
                            <m:t>∘</m:t>
                          </m:r>
                        </m:sup>
                      </m:sSup>
                      <m:r>
                        <a:rPr lang="bg-BG" i="0">
                          <a:latin typeface="Cambria Math"/>
                        </a:rPr>
                        <m:t>÷</m:t>
                      </m:r>
                      <m:sSup>
                        <m:sSupPr>
                          <m:ctrlPr>
                            <a:rPr lang="bg-BG" i="1">
                              <a:latin typeface="Cambria Math"/>
                            </a:rPr>
                          </m:ctrlPr>
                        </m:sSupPr>
                        <m:e>
                          <m:r>
                            <a:rPr lang="bg-BG" i="0">
                              <a:latin typeface="Cambria Math"/>
                            </a:rPr>
                            <m:t>4</m:t>
                          </m:r>
                        </m:e>
                        <m:sup>
                          <m:r>
                            <a:rPr lang="bg-BG" i="0">
                              <a:latin typeface="Cambria Math"/>
                            </a:rPr>
                            <m:t>∘</m:t>
                          </m:r>
                        </m:sup>
                      </m:sSup>
                    </m:oMath>
                  </m:oMathPara>
                </a14:m>
                <a:endParaRPr lang="bg-BG" dirty="0"/>
              </a:p>
            </p:txBody>
          </p:sp>
        </mc:Choice>
        <mc:Fallback xmlns="">
          <p:sp>
            <p:nvSpPr>
              <p:cNvPr id="10" name="Правоъгълник 9"/>
              <p:cNvSpPr>
                <a:spLocks noRot="1" noChangeAspect="1" noMove="1" noResize="1" noEditPoints="1" noAdjustHandles="1" noChangeArrowheads="1" noChangeShapeType="1" noTextEdit="1"/>
              </p:cNvSpPr>
              <p:nvPr/>
            </p:nvSpPr>
            <p:spPr>
              <a:xfrm>
                <a:off x="4204335" y="3174413"/>
                <a:ext cx="1603388" cy="369332"/>
              </a:xfrm>
              <a:prstGeom prst="rect">
                <a:avLst/>
              </a:prstGeom>
              <a:blipFill rotWithShape="1">
                <a:blip r:embed="rId5"/>
                <a:stretch>
                  <a:fillRect b="-3333"/>
                </a:stretch>
              </a:blipFill>
            </p:spPr>
            <p:txBody>
              <a:bodyPr/>
              <a:lstStyle/>
              <a:p>
                <a:r>
                  <a:rPr lang="bg-BG">
                    <a:noFill/>
                  </a:rPr>
                  <a:t> </a:t>
                </a:r>
              </a:p>
            </p:txBody>
          </p:sp>
        </mc:Fallback>
      </mc:AlternateContent>
      <p:sp>
        <p:nvSpPr>
          <p:cNvPr id="11" name="Закръглено правоъгълно изнесено означение 10"/>
          <p:cNvSpPr/>
          <p:nvPr/>
        </p:nvSpPr>
        <p:spPr>
          <a:xfrm>
            <a:off x="4026362" y="2790964"/>
            <a:ext cx="1959335" cy="926068"/>
          </a:xfrm>
          <a:prstGeom prst="wedgeRoundRectCallout">
            <a:avLst>
              <a:gd name="adj1" fmla="val 80073"/>
              <a:gd name="adj2" fmla="val -821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mc:AlternateContent xmlns:mc="http://schemas.openxmlformats.org/markup-compatibility/2006" xmlns:a14="http://schemas.microsoft.com/office/drawing/2010/main">
        <mc:Choice Requires="a14">
          <p:sp>
            <p:nvSpPr>
              <p:cNvPr id="12" name="Правоъгълник 11"/>
              <p:cNvSpPr/>
              <p:nvPr/>
            </p:nvSpPr>
            <p:spPr>
              <a:xfrm>
                <a:off x="4250630" y="3994182"/>
                <a:ext cx="1557093" cy="369332"/>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bg-BG" i="1">
                              <a:latin typeface="Cambria Math"/>
                            </a:rPr>
                          </m:ctrlPr>
                        </m:sSubPr>
                        <m:e>
                          <m:r>
                            <a:rPr lang="bg-BG" i="1">
                              <a:latin typeface="Cambria Math"/>
                            </a:rPr>
                            <m:t>𝑀</m:t>
                          </m:r>
                        </m:e>
                        <m:sub>
                          <m:r>
                            <m:rPr>
                              <m:sty m:val="p"/>
                            </m:rPr>
                            <a:rPr lang="bg-BG" i="0">
                              <a:latin typeface="Cambria Math"/>
                            </a:rPr>
                            <m:t>max</m:t>
                          </m:r>
                        </m:sub>
                      </m:sSub>
                      <m:r>
                        <a:rPr lang="bg-BG" i="0">
                          <a:latin typeface="Cambria Math"/>
                        </a:rPr>
                        <m:t>=</m:t>
                      </m:r>
                      <m:sSub>
                        <m:sSubPr>
                          <m:ctrlPr>
                            <a:rPr lang="bg-BG" i="1">
                              <a:latin typeface="Cambria Math"/>
                            </a:rPr>
                          </m:ctrlPr>
                        </m:sSubPr>
                        <m:e>
                          <m:r>
                            <a:rPr lang="bg-BG" i="1">
                              <a:latin typeface="Cambria Math"/>
                            </a:rPr>
                            <m:t>𝑘</m:t>
                          </m:r>
                        </m:e>
                        <m:sub>
                          <m:r>
                            <a:rPr lang="bg-BG" i="1">
                              <a:latin typeface="Cambria Math"/>
                            </a:rPr>
                            <m:t>𝑠</m:t>
                          </m:r>
                        </m:sub>
                      </m:sSub>
                      <m:r>
                        <m:rPr>
                          <m:nor/>
                        </m:rPr>
                        <a:rPr lang="bg-BG" i="1">
                          <a:latin typeface="Cambria Math"/>
                        </a:rPr>
                        <m:t> </m:t>
                      </m:r>
                      <m:r>
                        <a:rPr lang="bg-BG" i="1">
                          <a:latin typeface="Cambria Math"/>
                        </a:rPr>
                        <m:t>𝑀</m:t>
                      </m:r>
                    </m:oMath>
                  </m:oMathPara>
                </a14:m>
                <a:endParaRPr lang="bg-BG" dirty="0"/>
              </a:p>
            </p:txBody>
          </p:sp>
        </mc:Choice>
        <mc:Fallback xmlns="">
          <p:sp>
            <p:nvSpPr>
              <p:cNvPr id="12" name="Правоъгълник 11"/>
              <p:cNvSpPr>
                <a:spLocks noRot="1" noChangeAspect="1" noMove="1" noResize="1" noEditPoints="1" noAdjustHandles="1" noChangeArrowheads="1" noChangeShapeType="1" noTextEdit="1"/>
              </p:cNvSpPr>
              <p:nvPr/>
            </p:nvSpPr>
            <p:spPr>
              <a:xfrm>
                <a:off x="4250630" y="3994182"/>
                <a:ext cx="1557093" cy="369332"/>
              </a:xfrm>
              <a:prstGeom prst="rect">
                <a:avLst/>
              </a:prstGeom>
              <a:blipFill rotWithShape="1">
                <a:blip r:embed="rId6"/>
                <a:stretch>
                  <a:fillRect/>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14" name="Правоъгълник 13"/>
              <p:cNvSpPr/>
              <p:nvPr/>
            </p:nvSpPr>
            <p:spPr>
              <a:xfrm>
                <a:off x="6157647" y="4009488"/>
                <a:ext cx="1794273" cy="369332"/>
              </a:xfrm>
              <a:prstGeom prst="rect">
                <a:avLst/>
              </a:prstGeom>
              <a:solidFill>
                <a:schemeClr val="bg2"/>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bg-BG" i="1">
                              <a:latin typeface="Cambria Math"/>
                            </a:rPr>
                          </m:ctrlPr>
                        </m:sSubPr>
                        <m:e>
                          <m:r>
                            <a:rPr lang="bg-BG" i="1">
                              <a:latin typeface="Cambria Math"/>
                            </a:rPr>
                            <m:t>𝑘</m:t>
                          </m:r>
                        </m:e>
                        <m:sub>
                          <m:r>
                            <a:rPr lang="bg-BG" i="1">
                              <a:latin typeface="Cambria Math"/>
                            </a:rPr>
                            <m:t>𝑠</m:t>
                          </m:r>
                        </m:sub>
                      </m:sSub>
                      <m:r>
                        <a:rPr lang="bg-BG" i="0">
                          <a:latin typeface="Cambria Math"/>
                        </a:rPr>
                        <m:t>=1.1÷1.25</m:t>
                      </m:r>
                    </m:oMath>
                  </m:oMathPara>
                </a14:m>
                <a:endParaRPr lang="bg-BG" dirty="0"/>
              </a:p>
            </p:txBody>
          </p:sp>
        </mc:Choice>
        <mc:Fallback xmlns="">
          <p:sp>
            <p:nvSpPr>
              <p:cNvPr id="14" name="Правоъгълник 13"/>
              <p:cNvSpPr>
                <a:spLocks noRot="1" noChangeAspect="1" noMove="1" noResize="1" noEditPoints="1" noAdjustHandles="1" noChangeArrowheads="1" noChangeShapeType="1" noTextEdit="1"/>
              </p:cNvSpPr>
              <p:nvPr/>
            </p:nvSpPr>
            <p:spPr>
              <a:xfrm>
                <a:off x="6157647" y="4009488"/>
                <a:ext cx="1794273" cy="369332"/>
              </a:xfrm>
              <a:prstGeom prst="rect">
                <a:avLst/>
              </a:prstGeom>
              <a:blipFill rotWithShape="1">
                <a:blip r:embed="rId7"/>
                <a:stretch>
                  <a:fillRect/>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16" name="Правоъгълник 15"/>
              <p:cNvSpPr/>
              <p:nvPr/>
            </p:nvSpPr>
            <p:spPr>
              <a:xfrm>
                <a:off x="678546" y="5207493"/>
                <a:ext cx="1730858"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bg-BG" i="1">
                          <a:latin typeface="Cambria Math"/>
                        </a:rPr>
                        <m:t>𝑑</m:t>
                      </m:r>
                      <m:r>
                        <a:rPr lang="bg-BG" i="0">
                          <a:latin typeface="Cambria Math"/>
                        </a:rPr>
                        <m:t>=</m:t>
                      </m:r>
                      <m:rad>
                        <m:radPr>
                          <m:ctrlPr>
                            <a:rPr lang="bg-BG" i="1">
                              <a:latin typeface="Cambria Math"/>
                            </a:rPr>
                          </m:ctrlPr>
                        </m:radPr>
                        <m:deg>
                          <m:r>
                            <a:rPr lang="bg-BG" i="0">
                              <a:latin typeface="Cambria Math"/>
                            </a:rPr>
                            <m:t>3</m:t>
                          </m:r>
                        </m:deg>
                        <m:e>
                          <m:f>
                            <m:fPr>
                              <m:ctrlPr>
                                <a:rPr lang="bg-BG" i="1">
                                  <a:latin typeface="Cambria Math"/>
                                </a:rPr>
                              </m:ctrlPr>
                            </m:fPr>
                            <m:num>
                              <m:r>
                                <a:rPr lang="bg-BG" i="0">
                                  <a:latin typeface="Cambria Math"/>
                                </a:rPr>
                                <m:t>32</m:t>
                              </m:r>
                              <m:r>
                                <m:rPr>
                                  <m:nor/>
                                </m:rPr>
                                <a:rPr lang="bg-BG" i="1">
                                  <a:latin typeface="Cambria Math"/>
                                </a:rPr>
                                <m:t> </m:t>
                              </m:r>
                              <m:sSub>
                                <m:sSubPr>
                                  <m:ctrlPr>
                                    <a:rPr lang="bg-BG" i="1">
                                      <a:latin typeface="Cambria Math"/>
                                    </a:rPr>
                                  </m:ctrlPr>
                                </m:sSubPr>
                                <m:e>
                                  <m:r>
                                    <a:rPr lang="bg-BG" i="1">
                                      <a:latin typeface="Cambria Math"/>
                                    </a:rPr>
                                    <m:t>𝑀</m:t>
                                  </m:r>
                                </m:e>
                                <m:sub>
                                  <m:r>
                                    <m:rPr>
                                      <m:sty m:val="p"/>
                                    </m:rPr>
                                    <a:rPr lang="bg-BG" i="0">
                                      <a:latin typeface="Cambria Math"/>
                                    </a:rPr>
                                    <m:t>max</m:t>
                                  </m:r>
                                </m:sub>
                              </m:sSub>
                            </m:num>
                            <m:den>
                              <m:d>
                                <m:dPr>
                                  <m:begChr m:val=""/>
                                  <m:endChr m:val="]"/>
                                  <m:ctrlPr>
                                    <a:rPr lang="bg-BG" i="1">
                                      <a:latin typeface="Cambria Math"/>
                                    </a:rPr>
                                  </m:ctrlPr>
                                </m:dPr>
                                <m:e>
                                  <m:r>
                                    <a:rPr lang="bg-BG" i="1">
                                      <a:latin typeface="Cambria Math"/>
                                    </a:rPr>
                                    <m:t>𝜋</m:t>
                                  </m:r>
                                  <m:r>
                                    <m:rPr>
                                      <m:nor/>
                                    </m:rPr>
                                    <a:rPr lang="bg-BG" i="1">
                                      <a:latin typeface="Cambria Math"/>
                                    </a:rPr>
                                    <m:t> </m:t>
                                  </m:r>
                                  <m:r>
                                    <a:rPr lang="bg-BG" i="0">
                                      <a:latin typeface="Cambria Math"/>
                                    </a:rPr>
                                    <m:t>[</m:t>
                                  </m:r>
                                  <m:sSub>
                                    <m:sSubPr>
                                      <m:ctrlPr>
                                        <a:rPr lang="bg-BG" i="1">
                                          <a:latin typeface="Cambria Math"/>
                                        </a:rPr>
                                      </m:ctrlPr>
                                    </m:sSubPr>
                                    <m:e>
                                      <m:r>
                                        <a:rPr lang="bg-BG" i="1">
                                          <a:latin typeface="Cambria Math"/>
                                        </a:rPr>
                                        <m:t>𝜎</m:t>
                                      </m:r>
                                    </m:e>
                                    <m:sub>
                                      <m:r>
                                        <a:rPr lang="bg-BG" i="1">
                                          <a:latin typeface="Cambria Math"/>
                                        </a:rPr>
                                        <m:t>𝑜</m:t>
                                      </m:r>
                                      <m:r>
                                        <a:rPr lang="bg-BG" i="0">
                                          <a:latin typeface="Cambria Math"/>
                                        </a:rPr>
                                        <m:t>г</m:t>
                                      </m:r>
                                    </m:sub>
                                  </m:sSub>
                                </m:e>
                              </m:d>
                            </m:den>
                          </m:f>
                        </m:e>
                      </m:rad>
                    </m:oMath>
                  </m:oMathPara>
                </a14:m>
                <a:endParaRPr lang="bg-BG" dirty="0"/>
              </a:p>
            </p:txBody>
          </p:sp>
        </mc:Choice>
        <mc:Fallback xmlns="">
          <p:sp>
            <p:nvSpPr>
              <p:cNvPr id="16" name="Правоъгълник 15"/>
              <p:cNvSpPr>
                <a:spLocks noRot="1" noChangeAspect="1" noMove="1" noResize="1" noEditPoints="1" noAdjustHandles="1" noChangeArrowheads="1" noChangeShapeType="1" noTextEdit="1"/>
              </p:cNvSpPr>
              <p:nvPr/>
            </p:nvSpPr>
            <p:spPr>
              <a:xfrm>
                <a:off x="678546" y="5207493"/>
                <a:ext cx="1730858" cy="910699"/>
              </a:xfrm>
              <a:prstGeom prst="rect">
                <a:avLst/>
              </a:prstGeom>
              <a:blipFill rotWithShape="1">
                <a:blip r:embed="rId8"/>
                <a:stretch>
                  <a:fillRect/>
                </a:stretch>
              </a:blipFill>
            </p:spPr>
            <p:txBody>
              <a:bodyPr/>
              <a:lstStyle/>
              <a:p>
                <a:r>
                  <a:rPr lang="bg-BG">
                    <a:noFill/>
                  </a:rPr>
                  <a:t> </a:t>
                </a:r>
              </a:p>
            </p:txBody>
          </p:sp>
        </mc:Fallback>
      </mc:AlternateContent>
      <p:sp>
        <p:nvSpPr>
          <p:cNvPr id="18" name="Закръглен правоъгълник 17"/>
          <p:cNvSpPr/>
          <p:nvPr/>
        </p:nvSpPr>
        <p:spPr>
          <a:xfrm>
            <a:off x="754967" y="5207493"/>
            <a:ext cx="1653828" cy="9852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mc:AlternateContent xmlns:mc="http://schemas.openxmlformats.org/markup-compatibility/2006" xmlns:a14="http://schemas.microsoft.com/office/drawing/2010/main">
        <mc:Choice Requires="a14">
          <p:sp>
            <p:nvSpPr>
              <p:cNvPr id="20" name="Правоъгълник 19"/>
              <p:cNvSpPr/>
              <p:nvPr/>
            </p:nvSpPr>
            <p:spPr>
              <a:xfrm>
                <a:off x="2483768" y="5361466"/>
                <a:ext cx="1838580" cy="6937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bg-BG" i="1">
                              <a:latin typeface="Cambria Math"/>
                            </a:rPr>
                          </m:ctrlPr>
                        </m:sSubPr>
                        <m:e>
                          <m:r>
                            <a:rPr lang="bg-BG" i="1">
                              <a:latin typeface="Cambria Math"/>
                            </a:rPr>
                            <m:t>𝑛</m:t>
                          </m:r>
                        </m:e>
                        <m:sub>
                          <m:r>
                            <a:rPr lang="bg-BG" i="1">
                              <a:latin typeface="Cambria Math"/>
                            </a:rPr>
                            <m:t>𝑝</m:t>
                          </m:r>
                        </m:sub>
                      </m:sSub>
                      <m:r>
                        <a:rPr lang="bg-BG" i="0">
                          <a:latin typeface="Cambria Math"/>
                        </a:rPr>
                        <m:t>=</m:t>
                      </m:r>
                      <m:f>
                        <m:fPr>
                          <m:ctrlPr>
                            <a:rPr lang="bg-BG" i="1">
                              <a:latin typeface="Cambria Math"/>
                            </a:rPr>
                          </m:ctrlPr>
                        </m:fPr>
                        <m:num>
                          <m:r>
                            <a:rPr lang="bg-BG" i="1">
                              <a:latin typeface="Cambria Math"/>
                            </a:rPr>
                            <m:t>𝐸</m:t>
                          </m:r>
                          <m:r>
                            <m:rPr>
                              <m:nor/>
                            </m:rPr>
                            <a:rPr lang="bg-BG" i="1">
                              <a:latin typeface="Cambria Math"/>
                            </a:rPr>
                            <m:t> </m:t>
                          </m:r>
                          <m:sSup>
                            <m:sSupPr>
                              <m:ctrlPr>
                                <a:rPr lang="bg-BG" i="1">
                                  <a:latin typeface="Cambria Math"/>
                                </a:rPr>
                              </m:ctrlPr>
                            </m:sSupPr>
                            <m:e>
                              <m:r>
                                <a:rPr lang="bg-BG" i="1">
                                  <a:latin typeface="Cambria Math"/>
                                </a:rPr>
                                <m:t>𝑑</m:t>
                              </m:r>
                            </m:e>
                            <m:sup>
                              <m:r>
                                <a:rPr lang="bg-BG" i="0">
                                  <a:latin typeface="Cambria Math"/>
                                </a:rPr>
                                <m:t>4</m:t>
                              </m:r>
                            </m:sup>
                          </m:sSup>
                          <m:sSub>
                            <m:sSubPr>
                              <m:ctrlPr>
                                <a:rPr lang="bg-BG" i="1">
                                  <a:latin typeface="Cambria Math"/>
                                </a:rPr>
                              </m:ctrlPr>
                            </m:sSubPr>
                            <m:e>
                              <m:r>
                                <a:rPr lang="bg-BG" i="1">
                                  <a:latin typeface="Cambria Math"/>
                                </a:rPr>
                                <m:t>𝜑</m:t>
                              </m:r>
                            </m:e>
                            <m:sub>
                              <m:r>
                                <m:rPr>
                                  <m:sty m:val="p"/>
                                </m:rPr>
                                <a:rPr lang="bg-BG" i="0">
                                  <a:latin typeface="Cambria Math"/>
                                </a:rPr>
                                <m:t>max</m:t>
                              </m:r>
                            </m:sub>
                          </m:sSub>
                        </m:num>
                        <m:den>
                          <m:r>
                            <a:rPr lang="bg-BG" i="0">
                              <a:latin typeface="Cambria Math"/>
                            </a:rPr>
                            <m:t>64</m:t>
                          </m:r>
                          <m:r>
                            <m:rPr>
                              <m:nor/>
                            </m:rPr>
                            <a:rPr lang="bg-BG" i="1">
                              <a:latin typeface="Cambria Math"/>
                            </a:rPr>
                            <m:t> </m:t>
                          </m:r>
                          <m:r>
                            <a:rPr lang="bg-BG" i="1">
                              <a:latin typeface="Cambria Math"/>
                            </a:rPr>
                            <m:t>𝐷</m:t>
                          </m:r>
                          <m:r>
                            <m:rPr>
                              <m:nor/>
                            </m:rPr>
                            <a:rPr lang="bg-BG" i="1">
                              <a:latin typeface="Cambria Math"/>
                            </a:rPr>
                            <m:t> </m:t>
                          </m:r>
                          <m:sSub>
                            <m:sSubPr>
                              <m:ctrlPr>
                                <a:rPr lang="bg-BG" i="1">
                                  <a:latin typeface="Cambria Math"/>
                                </a:rPr>
                              </m:ctrlPr>
                            </m:sSubPr>
                            <m:e>
                              <m:r>
                                <a:rPr lang="bg-BG" i="1">
                                  <a:latin typeface="Cambria Math"/>
                                </a:rPr>
                                <m:t>𝑀</m:t>
                              </m:r>
                            </m:e>
                            <m:sub>
                              <m:r>
                                <m:rPr>
                                  <m:sty m:val="p"/>
                                </m:rPr>
                                <a:rPr lang="bg-BG" i="0">
                                  <a:latin typeface="Cambria Math"/>
                                </a:rPr>
                                <m:t>max</m:t>
                              </m:r>
                            </m:sub>
                          </m:sSub>
                        </m:den>
                      </m:f>
                    </m:oMath>
                  </m:oMathPara>
                </a14:m>
                <a:endParaRPr lang="bg-BG" dirty="0"/>
              </a:p>
            </p:txBody>
          </p:sp>
        </mc:Choice>
        <mc:Fallback xmlns="">
          <p:sp>
            <p:nvSpPr>
              <p:cNvPr id="20" name="Правоъгълник 19"/>
              <p:cNvSpPr>
                <a:spLocks noRot="1" noChangeAspect="1" noMove="1" noResize="1" noEditPoints="1" noAdjustHandles="1" noChangeArrowheads="1" noChangeShapeType="1" noTextEdit="1"/>
              </p:cNvSpPr>
              <p:nvPr/>
            </p:nvSpPr>
            <p:spPr>
              <a:xfrm>
                <a:off x="2483768" y="5361466"/>
                <a:ext cx="1838580" cy="693780"/>
              </a:xfrm>
              <a:prstGeom prst="rect">
                <a:avLst/>
              </a:prstGeom>
              <a:blipFill rotWithShape="1">
                <a:blip r:embed="rId9"/>
                <a:stretch>
                  <a:fillRect/>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22" name="Правоъгълник 21"/>
              <p:cNvSpPr/>
              <p:nvPr/>
            </p:nvSpPr>
            <p:spPr>
              <a:xfrm>
                <a:off x="1043608" y="4564610"/>
                <a:ext cx="7344816" cy="369332"/>
              </a:xfrm>
              <a:prstGeom prst="rect">
                <a:avLst/>
              </a:prstGeom>
            </p:spPr>
            <p:txBody>
              <a:bodyPr wrap="square">
                <a:spAutoFit/>
              </a:bodyPr>
              <a:lstStyle/>
              <a:p>
                <a:r>
                  <a:rPr lang="ru-RU" dirty="0" err="1"/>
                  <a:t>Задава</a:t>
                </a:r>
                <a:r>
                  <a:rPr lang="ru-RU" dirty="0"/>
                  <a:t> се </a:t>
                </a:r>
                <a:r>
                  <a:rPr lang="ru-RU" dirty="0" err="1"/>
                  <a:t>максималният</a:t>
                </a:r>
                <a:r>
                  <a:rPr lang="ru-RU" dirty="0"/>
                  <a:t> </a:t>
                </a:r>
                <a:r>
                  <a:rPr lang="ru-RU" dirty="0" err="1"/>
                  <a:t>работен</a:t>
                </a:r>
                <a:r>
                  <a:rPr lang="ru-RU" dirty="0"/>
                  <a:t> </a:t>
                </a:r>
                <a:r>
                  <a:rPr lang="ru-RU" dirty="0" err="1"/>
                  <a:t>ъгъл</a:t>
                </a:r>
                <a:r>
                  <a:rPr lang="ru-RU" dirty="0"/>
                  <a:t> на </a:t>
                </a:r>
                <a:r>
                  <a:rPr lang="ru-RU" dirty="0" err="1" smtClean="0"/>
                  <a:t>усукване</a:t>
                </a:r>
                <a:r>
                  <a:rPr lang="ru-RU" dirty="0" smtClean="0"/>
                  <a:t> </a:t>
                </a:r>
                <a14:m>
                  <m:oMath xmlns:m="http://schemas.openxmlformats.org/officeDocument/2006/math">
                    <m:sSub>
                      <m:sSubPr>
                        <m:ctrlPr>
                          <a:rPr lang="bg-BG" i="1">
                            <a:latin typeface="Cambria Math"/>
                          </a:rPr>
                        </m:ctrlPr>
                      </m:sSubPr>
                      <m:e>
                        <m:r>
                          <a:rPr lang="bg-BG" i="1">
                            <a:latin typeface="Cambria Math"/>
                          </a:rPr>
                          <m:t>𝜑</m:t>
                        </m:r>
                      </m:e>
                      <m:sub>
                        <m:r>
                          <m:rPr>
                            <m:sty m:val="p"/>
                          </m:rPr>
                          <a:rPr lang="bg-BG">
                            <a:latin typeface="Cambria Math"/>
                          </a:rPr>
                          <m:t>max</m:t>
                        </m:r>
                      </m:sub>
                    </m:sSub>
                  </m:oMath>
                </a14:m>
                <a:r>
                  <a:rPr lang="ru-RU" dirty="0" smtClean="0"/>
                  <a:t> </a:t>
                </a:r>
                <a:endParaRPr lang="bg-BG" dirty="0"/>
              </a:p>
            </p:txBody>
          </p:sp>
        </mc:Choice>
        <mc:Fallback xmlns="">
          <p:sp>
            <p:nvSpPr>
              <p:cNvPr id="22" name="Правоъгълник 21"/>
              <p:cNvSpPr>
                <a:spLocks noRot="1" noChangeAspect="1" noMove="1" noResize="1" noEditPoints="1" noAdjustHandles="1" noChangeArrowheads="1" noChangeShapeType="1" noTextEdit="1"/>
              </p:cNvSpPr>
              <p:nvPr/>
            </p:nvSpPr>
            <p:spPr>
              <a:xfrm>
                <a:off x="1043608" y="4564610"/>
                <a:ext cx="7344816" cy="369332"/>
              </a:xfrm>
              <a:prstGeom prst="rect">
                <a:avLst/>
              </a:prstGeom>
              <a:blipFill rotWithShape="1">
                <a:blip r:embed="rId10"/>
                <a:stretch>
                  <a:fillRect l="-664" t="-6667" b="-28333"/>
                </a:stretch>
              </a:blipFill>
            </p:spPr>
            <p:txBody>
              <a:bodyPr/>
              <a:lstStyle/>
              <a:p>
                <a:r>
                  <a:rPr lang="bg-BG">
                    <a:noFill/>
                  </a:rPr>
                  <a:t> </a:t>
                </a:r>
              </a:p>
            </p:txBody>
          </p:sp>
        </mc:Fallback>
      </mc:AlternateContent>
      <p:sp>
        <p:nvSpPr>
          <p:cNvPr id="24" name="Блоксхема: алтернативен процес 23"/>
          <p:cNvSpPr/>
          <p:nvPr/>
        </p:nvSpPr>
        <p:spPr>
          <a:xfrm>
            <a:off x="2499184" y="5387811"/>
            <a:ext cx="1788769" cy="764962"/>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mc:AlternateContent xmlns:mc="http://schemas.openxmlformats.org/markup-compatibility/2006" xmlns:a14="http://schemas.microsoft.com/office/drawing/2010/main">
        <mc:Choice Requires="a14">
          <p:sp>
            <p:nvSpPr>
              <p:cNvPr id="25" name="Правоъгълник 24"/>
              <p:cNvSpPr/>
              <p:nvPr/>
            </p:nvSpPr>
            <p:spPr>
              <a:xfrm>
                <a:off x="4572000" y="5352173"/>
                <a:ext cx="12502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bg-BG" i="1">
                          <a:latin typeface="Cambria Math"/>
                        </a:rPr>
                        <m:t>𝑝</m:t>
                      </m:r>
                      <m:r>
                        <a:rPr lang="bg-BG" i="0">
                          <a:latin typeface="Cambria Math"/>
                        </a:rPr>
                        <m:t>=</m:t>
                      </m:r>
                      <m:r>
                        <a:rPr lang="bg-BG" i="1">
                          <a:latin typeface="Cambria Math"/>
                        </a:rPr>
                        <m:t>𝑑</m:t>
                      </m:r>
                      <m:r>
                        <a:rPr lang="bg-BG" i="0">
                          <a:latin typeface="Cambria Math"/>
                        </a:rPr>
                        <m:t>+</m:t>
                      </m:r>
                      <m:r>
                        <a:rPr lang="bg-BG" i="1">
                          <a:latin typeface="Cambria Math"/>
                        </a:rPr>
                        <m:t>𝛥</m:t>
                      </m:r>
                    </m:oMath>
                  </m:oMathPara>
                </a14:m>
                <a:endParaRPr lang="bg-BG" dirty="0"/>
              </a:p>
            </p:txBody>
          </p:sp>
        </mc:Choice>
        <mc:Fallback xmlns="">
          <p:sp>
            <p:nvSpPr>
              <p:cNvPr id="25" name="Правоъгълник 24"/>
              <p:cNvSpPr>
                <a:spLocks noRot="1" noChangeAspect="1" noMove="1" noResize="1" noEditPoints="1" noAdjustHandles="1" noChangeArrowheads="1" noChangeShapeType="1" noTextEdit="1"/>
              </p:cNvSpPr>
              <p:nvPr/>
            </p:nvSpPr>
            <p:spPr>
              <a:xfrm>
                <a:off x="4572000" y="5352173"/>
                <a:ext cx="1250214" cy="369332"/>
              </a:xfrm>
              <a:prstGeom prst="rect">
                <a:avLst/>
              </a:prstGeom>
              <a:blipFill rotWithShape="1">
                <a:blip r:embed="rId11"/>
                <a:stretch>
                  <a:fillRect b="-1639"/>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26" name="Правоъгълник 25"/>
              <p:cNvSpPr/>
              <p:nvPr/>
            </p:nvSpPr>
            <p:spPr>
              <a:xfrm>
                <a:off x="4385416" y="5721505"/>
                <a:ext cx="201830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bg-BG" i="1">
                          <a:latin typeface="Cambria Math"/>
                        </a:rPr>
                        <m:t>𝛥</m:t>
                      </m:r>
                      <m:r>
                        <a:rPr lang="bg-BG" i="0">
                          <a:latin typeface="Cambria Math"/>
                        </a:rPr>
                        <m:t>=0.2÷0.5</m:t>
                      </m:r>
                      <m:r>
                        <m:rPr>
                          <m:nor/>
                        </m:rPr>
                        <a:rPr lang="bg-BG" i="1">
                          <a:latin typeface="Cambria Math"/>
                        </a:rPr>
                        <m:t> </m:t>
                      </m:r>
                      <m:r>
                        <a:rPr lang="bg-BG" i="1">
                          <a:latin typeface="Cambria Math"/>
                        </a:rPr>
                        <m:t>𝑚𝑚</m:t>
                      </m:r>
                    </m:oMath>
                  </m:oMathPara>
                </a14:m>
                <a:endParaRPr lang="bg-BG" dirty="0"/>
              </a:p>
            </p:txBody>
          </p:sp>
        </mc:Choice>
        <mc:Fallback xmlns="">
          <p:sp>
            <p:nvSpPr>
              <p:cNvPr id="26" name="Правоъгълник 25"/>
              <p:cNvSpPr>
                <a:spLocks noRot="1" noChangeAspect="1" noMove="1" noResize="1" noEditPoints="1" noAdjustHandles="1" noChangeArrowheads="1" noChangeShapeType="1" noTextEdit="1"/>
              </p:cNvSpPr>
              <p:nvPr/>
            </p:nvSpPr>
            <p:spPr>
              <a:xfrm>
                <a:off x="4385416" y="5721505"/>
                <a:ext cx="2018309" cy="369332"/>
              </a:xfrm>
              <a:prstGeom prst="rect">
                <a:avLst/>
              </a:prstGeom>
              <a:blipFill rotWithShape="1">
                <a:blip r:embed="rId12"/>
                <a:stretch>
                  <a:fillRect/>
                </a:stretch>
              </a:blipFill>
            </p:spPr>
            <p:txBody>
              <a:bodyPr/>
              <a:lstStyle/>
              <a:p>
                <a:r>
                  <a:rPr lang="bg-BG">
                    <a:noFill/>
                  </a:rPr>
                  <a:t> </a:t>
                </a:r>
              </a:p>
            </p:txBody>
          </p:sp>
        </mc:Fallback>
      </mc:AlternateContent>
      <p:sp>
        <p:nvSpPr>
          <p:cNvPr id="27" name="Блоксхема: алтернативен процес 26"/>
          <p:cNvSpPr/>
          <p:nvPr/>
        </p:nvSpPr>
        <p:spPr>
          <a:xfrm>
            <a:off x="4322349" y="5254451"/>
            <a:ext cx="2008304" cy="885411"/>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mc:AlternateContent xmlns:mc="http://schemas.openxmlformats.org/markup-compatibility/2006" xmlns:a14="http://schemas.microsoft.com/office/drawing/2010/main">
        <mc:Choice Requires="a14">
          <p:sp>
            <p:nvSpPr>
              <p:cNvPr id="27648" name="Правоъгълник 27647"/>
              <p:cNvSpPr/>
              <p:nvPr/>
            </p:nvSpPr>
            <p:spPr>
              <a:xfrm>
                <a:off x="6330652" y="5161742"/>
                <a:ext cx="20628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bg-BG" i="1">
                              <a:latin typeface="Cambria Math"/>
                            </a:rPr>
                          </m:ctrlPr>
                        </m:dPr>
                        <m:e>
                          <m:r>
                            <a:rPr lang="bg-BG" i="1">
                              <a:latin typeface="Cambria Math"/>
                            </a:rPr>
                            <m:t>𝜓</m:t>
                          </m:r>
                          <m:r>
                            <a:rPr lang="bg-BG" i="0">
                              <a:latin typeface="Cambria Math"/>
                            </a:rPr>
                            <m:t>=</m:t>
                          </m:r>
                          <m:r>
                            <m:rPr>
                              <m:sty m:val="p"/>
                            </m:rPr>
                            <a:rPr lang="bg-BG" i="0">
                              <a:latin typeface="Cambria Math"/>
                            </a:rPr>
                            <m:t>arctg</m:t>
                          </m:r>
                          <m:r>
                            <a:rPr lang="bg-BG" i="0">
                              <a:latin typeface="Cambria Math"/>
                            </a:rPr>
                            <m:t>(</m:t>
                          </m:r>
                          <m:f>
                            <m:fPr>
                              <m:type m:val="lin"/>
                              <m:ctrlPr>
                                <a:rPr lang="bg-BG" i="1">
                                  <a:latin typeface="Cambria Math"/>
                                </a:rPr>
                              </m:ctrlPr>
                            </m:fPr>
                            <m:num>
                              <m:r>
                                <a:rPr lang="bg-BG" i="1">
                                  <a:latin typeface="Cambria Math"/>
                                </a:rPr>
                                <m:t>𝑝</m:t>
                              </m:r>
                            </m:num>
                            <m:den>
                              <m:r>
                                <a:rPr lang="bg-BG" i="1">
                                  <a:latin typeface="Cambria Math"/>
                                </a:rPr>
                                <m:t>𝜋</m:t>
                              </m:r>
                            </m:den>
                          </m:f>
                          <m:r>
                            <m:rPr>
                              <m:nor/>
                            </m:rPr>
                            <a:rPr lang="bg-BG" i="1">
                              <a:latin typeface="Cambria Math"/>
                            </a:rPr>
                            <m:t> </m:t>
                          </m:r>
                          <m:r>
                            <a:rPr lang="bg-BG" i="1">
                              <a:latin typeface="Cambria Math"/>
                            </a:rPr>
                            <m:t>𝐷</m:t>
                          </m:r>
                        </m:e>
                      </m:d>
                    </m:oMath>
                  </m:oMathPara>
                </a14:m>
                <a:endParaRPr lang="bg-BG" dirty="0"/>
              </a:p>
            </p:txBody>
          </p:sp>
        </mc:Choice>
        <mc:Fallback xmlns="">
          <p:sp>
            <p:nvSpPr>
              <p:cNvPr id="27648" name="Правоъгълник 27647"/>
              <p:cNvSpPr>
                <a:spLocks noRot="1" noChangeAspect="1" noMove="1" noResize="1" noEditPoints="1" noAdjustHandles="1" noChangeArrowheads="1" noChangeShapeType="1" noTextEdit="1"/>
              </p:cNvSpPr>
              <p:nvPr/>
            </p:nvSpPr>
            <p:spPr>
              <a:xfrm>
                <a:off x="6330652" y="5161742"/>
                <a:ext cx="2062808" cy="369332"/>
              </a:xfrm>
              <a:prstGeom prst="rect">
                <a:avLst/>
              </a:prstGeom>
              <a:blipFill rotWithShape="1">
                <a:blip r:embed="rId13"/>
                <a:stretch>
                  <a:fillRect t="-125000" r="-23599" b="-185000"/>
                </a:stretch>
              </a:blipFill>
            </p:spPr>
            <p:txBody>
              <a:bodyPr/>
              <a:lstStyle/>
              <a:p>
                <a:r>
                  <a:rPr lang="bg-BG">
                    <a:noFill/>
                  </a:rPr>
                  <a:t> </a:t>
                </a:r>
              </a:p>
            </p:txBody>
          </p:sp>
        </mc:Fallback>
      </mc:AlternateContent>
      <p:sp>
        <p:nvSpPr>
          <p:cNvPr id="27649" name="Закръглен правоъгълник 27648"/>
          <p:cNvSpPr/>
          <p:nvPr/>
        </p:nvSpPr>
        <p:spPr>
          <a:xfrm>
            <a:off x="6403725" y="5107192"/>
            <a:ext cx="1984699" cy="4784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1165892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64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6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p:bldP spid="11" grpId="0" animBg="1"/>
      <p:bldP spid="12" grpId="0" animBg="1"/>
      <p:bldP spid="14" grpId="0" animBg="1"/>
      <p:bldP spid="16" grpId="0"/>
      <p:bldP spid="18" grpId="0" animBg="1"/>
      <p:bldP spid="20" grpId="0"/>
      <p:bldP spid="22" grpId="0"/>
      <p:bldP spid="24" grpId="0" animBg="1"/>
      <p:bldP spid="25" grpId="0"/>
      <p:bldP spid="26" grpId="0"/>
      <p:bldP spid="27" grpId="0" animBg="1"/>
      <p:bldP spid="27648" grpId="0"/>
      <p:bldP spid="276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idx="1"/>
          </p:nvPr>
        </p:nvSpPr>
        <p:spPr>
          <a:xfrm>
            <a:off x="683568" y="476672"/>
            <a:ext cx="7646890" cy="579710"/>
          </a:xfrm>
        </p:spPr>
        <p:txBody>
          <a:bodyPr/>
          <a:lstStyle/>
          <a:p>
            <a:pPr marL="109537" indent="0" algn="ctr">
              <a:buNone/>
            </a:pPr>
            <a:r>
              <a:rPr lang="ru-RU" sz="2400" dirty="0" err="1">
                <a:solidFill>
                  <a:srgbClr val="00B0F0"/>
                </a:solidFill>
              </a:rPr>
              <a:t>Еластични</a:t>
            </a:r>
            <a:r>
              <a:rPr lang="ru-RU" sz="2400" dirty="0">
                <a:solidFill>
                  <a:srgbClr val="00B0F0"/>
                </a:solidFill>
              </a:rPr>
              <a:t> </a:t>
            </a:r>
            <a:r>
              <a:rPr lang="ru-RU" sz="2400" dirty="0" err="1">
                <a:solidFill>
                  <a:srgbClr val="00B0F0"/>
                </a:solidFill>
              </a:rPr>
              <a:t>чувствителни</a:t>
            </a:r>
            <a:r>
              <a:rPr lang="ru-RU" sz="2400" dirty="0">
                <a:solidFill>
                  <a:srgbClr val="00B0F0"/>
                </a:solidFill>
              </a:rPr>
              <a:t> </a:t>
            </a:r>
            <a:r>
              <a:rPr lang="ru-RU" sz="2400" dirty="0" err="1">
                <a:solidFill>
                  <a:srgbClr val="00B0F0"/>
                </a:solidFill>
              </a:rPr>
              <a:t>елементи</a:t>
            </a:r>
            <a:r>
              <a:rPr lang="ru-RU" sz="2400" dirty="0">
                <a:solidFill>
                  <a:srgbClr val="00B0F0"/>
                </a:solidFill>
              </a:rPr>
              <a:t> за </a:t>
            </a:r>
            <a:r>
              <a:rPr lang="ru-RU" sz="2400" dirty="0" err="1">
                <a:solidFill>
                  <a:srgbClr val="00B0F0"/>
                </a:solidFill>
              </a:rPr>
              <a:t>налягане</a:t>
            </a:r>
            <a:endParaRPr lang="bg-BG" sz="2400" dirty="0">
              <a:solidFill>
                <a:srgbClr val="00B0F0"/>
              </a:solidFill>
            </a:endParaRP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Правоъгълник 1"/>
          <p:cNvSpPr/>
          <p:nvPr/>
        </p:nvSpPr>
        <p:spPr>
          <a:xfrm>
            <a:off x="755576" y="980728"/>
            <a:ext cx="7585611" cy="1200329"/>
          </a:xfrm>
          <a:prstGeom prst="rect">
            <a:avLst/>
          </a:prstGeom>
        </p:spPr>
        <p:txBody>
          <a:bodyPr wrap="square">
            <a:spAutoFit/>
          </a:bodyPr>
          <a:lstStyle/>
          <a:p>
            <a:pPr algn="just"/>
            <a:r>
              <a:rPr lang="ru-RU" dirty="0" err="1">
                <a:solidFill>
                  <a:srgbClr val="FF0000"/>
                </a:solidFill>
              </a:rPr>
              <a:t>Тръбните</a:t>
            </a:r>
            <a:r>
              <a:rPr lang="ru-RU" dirty="0">
                <a:solidFill>
                  <a:srgbClr val="FF0000"/>
                </a:solidFill>
              </a:rPr>
              <a:t> </a:t>
            </a:r>
            <a:r>
              <a:rPr lang="ru-RU" dirty="0" err="1">
                <a:solidFill>
                  <a:srgbClr val="FF0000"/>
                </a:solidFill>
              </a:rPr>
              <a:t>пружини</a:t>
            </a:r>
            <a:r>
              <a:rPr lang="ru-RU" dirty="0">
                <a:solidFill>
                  <a:srgbClr val="FF0000"/>
                </a:solidFill>
              </a:rPr>
              <a:t> </a:t>
            </a:r>
            <a:r>
              <a:rPr lang="ru-RU" dirty="0" err="1"/>
              <a:t>представляват</a:t>
            </a:r>
            <a:r>
              <a:rPr lang="ru-RU" dirty="0"/>
              <a:t> </a:t>
            </a:r>
            <a:r>
              <a:rPr lang="ru-RU" dirty="0" err="1"/>
              <a:t>кухи</a:t>
            </a:r>
            <a:r>
              <a:rPr lang="ru-RU" dirty="0"/>
              <a:t> </a:t>
            </a:r>
            <a:r>
              <a:rPr lang="ru-RU" dirty="0" err="1"/>
              <a:t>тънкостенни</a:t>
            </a:r>
            <a:r>
              <a:rPr lang="ru-RU" dirty="0"/>
              <a:t> </a:t>
            </a:r>
            <a:r>
              <a:rPr lang="ru-RU" dirty="0" err="1"/>
              <a:t>тръби</a:t>
            </a:r>
            <a:r>
              <a:rPr lang="ru-RU" dirty="0"/>
              <a:t>, </a:t>
            </a:r>
            <a:r>
              <a:rPr lang="ru-RU" dirty="0" err="1"/>
              <a:t>извити</a:t>
            </a:r>
            <a:r>
              <a:rPr lang="ru-RU" dirty="0"/>
              <a:t> </a:t>
            </a:r>
            <a:r>
              <a:rPr lang="ru-RU" dirty="0" err="1"/>
              <a:t>съответно</a:t>
            </a:r>
            <a:r>
              <a:rPr lang="ru-RU" dirty="0"/>
              <a:t> по </a:t>
            </a:r>
            <a:r>
              <a:rPr lang="ru-RU" dirty="0" err="1"/>
              <a:t>дъга</a:t>
            </a:r>
            <a:r>
              <a:rPr lang="ru-RU" dirty="0"/>
              <a:t> от </a:t>
            </a:r>
            <a:r>
              <a:rPr lang="ru-RU" dirty="0" err="1"/>
              <a:t>окръжност</a:t>
            </a:r>
            <a:r>
              <a:rPr lang="ru-RU" dirty="0"/>
              <a:t>, </a:t>
            </a:r>
            <a:r>
              <a:rPr lang="ru-RU" dirty="0" err="1"/>
              <a:t>винтова</a:t>
            </a:r>
            <a:r>
              <a:rPr lang="ru-RU" dirty="0"/>
              <a:t> линия и Архимедова спирала. </a:t>
            </a:r>
            <a:r>
              <a:rPr lang="ru-RU" dirty="0" err="1"/>
              <a:t>Свободният</a:t>
            </a:r>
            <a:r>
              <a:rPr lang="ru-RU" dirty="0"/>
              <a:t> край на </a:t>
            </a:r>
            <a:r>
              <a:rPr lang="ru-RU" dirty="0" err="1"/>
              <a:t>тръбите</a:t>
            </a:r>
            <a:r>
              <a:rPr lang="ru-RU" dirty="0"/>
              <a:t> е затворен, а </a:t>
            </a:r>
            <a:r>
              <a:rPr lang="ru-RU" dirty="0" err="1"/>
              <a:t>през</a:t>
            </a:r>
            <a:r>
              <a:rPr lang="ru-RU" dirty="0"/>
              <a:t> </a:t>
            </a:r>
            <a:r>
              <a:rPr lang="ru-RU" dirty="0" err="1"/>
              <a:t>неподвижния</a:t>
            </a:r>
            <a:r>
              <a:rPr lang="ru-RU" dirty="0"/>
              <a:t> край се </a:t>
            </a:r>
            <a:r>
              <a:rPr lang="ru-RU" dirty="0" err="1"/>
              <a:t>подава</a:t>
            </a:r>
            <a:r>
              <a:rPr lang="ru-RU" dirty="0"/>
              <a:t> </a:t>
            </a:r>
            <a:r>
              <a:rPr lang="ru-RU" dirty="0" err="1"/>
              <a:t>флуид</a:t>
            </a:r>
            <a:r>
              <a:rPr lang="ru-RU" dirty="0"/>
              <a:t> под </a:t>
            </a:r>
            <a:r>
              <a:rPr lang="ru-RU" dirty="0" err="1"/>
              <a:t>налягане</a:t>
            </a:r>
            <a:r>
              <a:rPr lang="ru-RU" dirty="0"/>
              <a:t>. </a:t>
            </a:r>
            <a:endParaRPr lang="bg-BG" dirty="0"/>
          </a:p>
        </p:txBody>
      </p:sp>
      <p:pic>
        <p:nvPicPr>
          <p:cNvPr id="3" name="Картина 2"/>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43608" y="2181057"/>
            <a:ext cx="2232248" cy="3700572"/>
          </a:xfrm>
          <a:prstGeom prst="rect">
            <a:avLst/>
          </a:prstGeom>
          <a:ln>
            <a:noFill/>
          </a:ln>
          <a:effectLst>
            <a:outerShdw blurRad="292100" dist="139700" dir="2700000" algn="tl" rotWithShape="0">
              <a:srgbClr val="333333">
                <a:alpha val="65000"/>
              </a:srgbClr>
            </a:outerShdw>
          </a:effectLst>
        </p:spPr>
      </p:pic>
      <p:sp>
        <p:nvSpPr>
          <p:cNvPr id="4" name="Правоъгълник 3"/>
          <p:cNvSpPr/>
          <p:nvPr/>
        </p:nvSpPr>
        <p:spPr>
          <a:xfrm>
            <a:off x="1075250" y="5949280"/>
            <a:ext cx="2148345" cy="369332"/>
          </a:xfrm>
          <a:prstGeom prst="rect">
            <a:avLst/>
          </a:prstGeom>
        </p:spPr>
        <p:txBody>
          <a:bodyPr wrap="none">
            <a:spAutoFit/>
          </a:bodyPr>
          <a:lstStyle/>
          <a:p>
            <a:r>
              <a:rPr lang="bg-BG" dirty="0" err="1"/>
              <a:t>Бурдонова</a:t>
            </a:r>
            <a:r>
              <a:rPr lang="bg-BG" dirty="0"/>
              <a:t> тръба</a:t>
            </a:r>
          </a:p>
        </p:txBody>
      </p:sp>
      <p:pic>
        <p:nvPicPr>
          <p:cNvPr id="5" name="Картина 4"/>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91880" y="2202788"/>
            <a:ext cx="2376984" cy="3589536"/>
          </a:xfrm>
          <a:prstGeom prst="rect">
            <a:avLst/>
          </a:prstGeom>
          <a:ln>
            <a:noFill/>
          </a:ln>
          <a:effectLst>
            <a:outerShdw blurRad="292100" dist="139700" dir="2700000" algn="tl" rotWithShape="0">
              <a:srgbClr val="333333">
                <a:alpha val="65000"/>
              </a:srgbClr>
            </a:outerShdw>
          </a:effectLst>
        </p:spPr>
      </p:pic>
      <p:sp>
        <p:nvSpPr>
          <p:cNvPr id="7" name="Правоъгълник 6"/>
          <p:cNvSpPr/>
          <p:nvPr/>
        </p:nvSpPr>
        <p:spPr>
          <a:xfrm>
            <a:off x="3491880" y="5920884"/>
            <a:ext cx="2170787" cy="369332"/>
          </a:xfrm>
          <a:prstGeom prst="rect">
            <a:avLst/>
          </a:prstGeom>
        </p:spPr>
        <p:txBody>
          <a:bodyPr wrap="none">
            <a:spAutoFit/>
          </a:bodyPr>
          <a:lstStyle/>
          <a:p>
            <a:r>
              <a:rPr lang="bg-BG" dirty="0"/>
              <a:t>винтова пружина</a:t>
            </a:r>
          </a:p>
        </p:txBody>
      </p:sp>
      <p:pic>
        <p:nvPicPr>
          <p:cNvPr id="8" name="Картина 7"/>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06402" y="2236575"/>
            <a:ext cx="2324056" cy="3589536"/>
          </a:xfrm>
          <a:prstGeom prst="rect">
            <a:avLst/>
          </a:prstGeom>
          <a:ln>
            <a:noFill/>
          </a:ln>
          <a:effectLst>
            <a:outerShdw blurRad="292100" dist="139700" dir="2700000" algn="tl" rotWithShape="0">
              <a:srgbClr val="333333">
                <a:alpha val="65000"/>
              </a:srgbClr>
            </a:outerShdw>
          </a:effectLst>
        </p:spPr>
      </p:pic>
      <p:sp>
        <p:nvSpPr>
          <p:cNvPr id="9" name="Правоъгълник 8"/>
          <p:cNvSpPr/>
          <p:nvPr/>
        </p:nvSpPr>
        <p:spPr>
          <a:xfrm>
            <a:off x="5995673" y="5925143"/>
            <a:ext cx="2345514" cy="369332"/>
          </a:xfrm>
          <a:prstGeom prst="rect">
            <a:avLst/>
          </a:prstGeom>
        </p:spPr>
        <p:txBody>
          <a:bodyPr wrap="none">
            <a:spAutoFit/>
          </a:bodyPr>
          <a:lstStyle/>
          <a:p>
            <a:r>
              <a:rPr lang="bg-BG" dirty="0"/>
              <a:t>спирална пружина</a:t>
            </a:r>
          </a:p>
        </p:txBody>
      </p:sp>
    </p:spTree>
    <p:extLst>
      <p:ext uri="{BB962C8B-B14F-4D97-AF65-F5344CB8AC3E}">
        <p14:creationId xmlns:p14="http://schemas.microsoft.com/office/powerpoint/2010/main" val="1392160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idx="1"/>
          </p:nvPr>
        </p:nvSpPr>
        <p:spPr>
          <a:xfrm>
            <a:off x="899592" y="548680"/>
            <a:ext cx="7488832" cy="579710"/>
          </a:xfrm>
        </p:spPr>
        <p:txBody>
          <a:bodyPr/>
          <a:lstStyle/>
          <a:p>
            <a:pPr marL="109537" indent="0" algn="ctr">
              <a:buNone/>
            </a:pPr>
            <a:r>
              <a:rPr lang="ru-RU" sz="2400" dirty="0" err="1">
                <a:solidFill>
                  <a:srgbClr val="00B0F0"/>
                </a:solidFill>
              </a:rPr>
              <a:t>Еластични</a:t>
            </a:r>
            <a:r>
              <a:rPr lang="ru-RU" sz="2400" dirty="0">
                <a:solidFill>
                  <a:srgbClr val="00B0F0"/>
                </a:solidFill>
              </a:rPr>
              <a:t> </a:t>
            </a:r>
            <a:r>
              <a:rPr lang="ru-RU" sz="2400" dirty="0" err="1">
                <a:solidFill>
                  <a:srgbClr val="00B0F0"/>
                </a:solidFill>
              </a:rPr>
              <a:t>чувствителни</a:t>
            </a:r>
            <a:r>
              <a:rPr lang="ru-RU" sz="2400" dirty="0">
                <a:solidFill>
                  <a:srgbClr val="00B0F0"/>
                </a:solidFill>
              </a:rPr>
              <a:t> </a:t>
            </a:r>
            <a:r>
              <a:rPr lang="ru-RU" sz="2400" dirty="0" err="1">
                <a:solidFill>
                  <a:srgbClr val="00B0F0"/>
                </a:solidFill>
              </a:rPr>
              <a:t>елементи</a:t>
            </a:r>
            <a:r>
              <a:rPr lang="ru-RU" sz="2400" dirty="0">
                <a:solidFill>
                  <a:srgbClr val="00B0F0"/>
                </a:solidFill>
              </a:rPr>
              <a:t> за </a:t>
            </a:r>
            <a:r>
              <a:rPr lang="ru-RU" sz="2400" dirty="0" err="1">
                <a:solidFill>
                  <a:srgbClr val="00B0F0"/>
                </a:solidFill>
              </a:rPr>
              <a:t>налягане</a:t>
            </a:r>
            <a:endParaRPr lang="bg-BG" sz="2400" dirty="0">
              <a:solidFill>
                <a:srgbClr val="00B0F0"/>
              </a:solidFill>
            </a:endParaRP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Правоъгълник 1"/>
          <p:cNvSpPr/>
          <p:nvPr/>
        </p:nvSpPr>
        <p:spPr>
          <a:xfrm>
            <a:off x="899592" y="976660"/>
            <a:ext cx="7416824" cy="2308324"/>
          </a:xfrm>
          <a:prstGeom prst="rect">
            <a:avLst/>
          </a:prstGeom>
        </p:spPr>
        <p:txBody>
          <a:bodyPr wrap="square">
            <a:spAutoFit/>
          </a:bodyPr>
          <a:lstStyle/>
          <a:p>
            <a:pPr algn="just"/>
            <a:r>
              <a:rPr lang="ru-RU" dirty="0" err="1">
                <a:solidFill>
                  <a:srgbClr val="FF0000"/>
                </a:solidFill>
              </a:rPr>
              <a:t>Мембраните</a:t>
            </a:r>
            <a:r>
              <a:rPr lang="ru-RU" dirty="0"/>
              <a:t> </a:t>
            </a:r>
            <a:r>
              <a:rPr lang="ru-RU" dirty="0" err="1"/>
              <a:t>представляват</a:t>
            </a:r>
            <a:r>
              <a:rPr lang="ru-RU" dirty="0"/>
              <a:t> равномерно </a:t>
            </a:r>
            <a:r>
              <a:rPr lang="ru-RU" dirty="0" err="1"/>
              <a:t>притиснати</a:t>
            </a:r>
            <a:r>
              <a:rPr lang="ru-RU" dirty="0"/>
              <a:t> по </a:t>
            </a:r>
            <a:r>
              <a:rPr lang="ru-RU" dirty="0" err="1"/>
              <a:t>периферията</a:t>
            </a:r>
            <a:r>
              <a:rPr lang="ru-RU" dirty="0"/>
              <a:t> плоски </a:t>
            </a:r>
            <a:r>
              <a:rPr lang="ru-RU" dirty="0" smtClean="0"/>
              <a:t>или </a:t>
            </a:r>
            <a:r>
              <a:rPr lang="ru-RU" dirty="0" err="1"/>
              <a:t>гофрирани</a:t>
            </a:r>
            <a:r>
              <a:rPr lang="ru-RU" dirty="0"/>
              <a:t> </a:t>
            </a:r>
            <a:r>
              <a:rPr lang="ru-RU" dirty="0" err="1"/>
              <a:t>кръгли</a:t>
            </a:r>
            <a:r>
              <a:rPr lang="ru-RU" dirty="0"/>
              <a:t> </a:t>
            </a:r>
            <a:r>
              <a:rPr lang="ru-RU" dirty="0" err="1" smtClean="0"/>
              <a:t>пластини</a:t>
            </a:r>
            <a:r>
              <a:rPr lang="ru-RU" dirty="0" smtClean="0"/>
              <a:t>, </a:t>
            </a:r>
            <a:r>
              <a:rPr lang="ru-RU" dirty="0" err="1" smtClean="0"/>
              <a:t>които</a:t>
            </a:r>
            <a:r>
              <a:rPr lang="ru-RU" dirty="0" smtClean="0"/>
              <a:t> </a:t>
            </a:r>
            <a:r>
              <a:rPr lang="ru-RU" dirty="0" err="1"/>
              <a:t>еластично</a:t>
            </a:r>
            <a:r>
              <a:rPr lang="ru-RU" dirty="0"/>
              <a:t> се </a:t>
            </a:r>
            <a:r>
              <a:rPr lang="ru-RU" dirty="0" err="1"/>
              <a:t>деформират</a:t>
            </a:r>
            <a:r>
              <a:rPr lang="ru-RU" dirty="0"/>
              <a:t> под действие на равномерно </a:t>
            </a:r>
            <a:r>
              <a:rPr lang="ru-RU" dirty="0" err="1"/>
              <a:t>разпределено</a:t>
            </a:r>
            <a:r>
              <a:rPr lang="ru-RU" dirty="0"/>
              <a:t> </a:t>
            </a:r>
            <a:r>
              <a:rPr lang="ru-RU" dirty="0" err="1"/>
              <a:t>натоварване</a:t>
            </a:r>
            <a:r>
              <a:rPr lang="ru-RU" dirty="0"/>
              <a:t> от </a:t>
            </a:r>
            <a:r>
              <a:rPr lang="ru-RU" dirty="0" err="1"/>
              <a:t>налягане</a:t>
            </a:r>
            <a:r>
              <a:rPr lang="ru-RU" dirty="0"/>
              <a:t> на газ, </a:t>
            </a:r>
            <a:r>
              <a:rPr lang="ru-RU" dirty="0" err="1"/>
              <a:t>течност</a:t>
            </a:r>
            <a:r>
              <a:rPr lang="ru-RU" dirty="0"/>
              <a:t> или </a:t>
            </a:r>
            <a:r>
              <a:rPr lang="ru-RU" dirty="0" err="1"/>
              <a:t>централно</a:t>
            </a:r>
            <a:r>
              <a:rPr lang="ru-RU" dirty="0"/>
              <a:t> </a:t>
            </a:r>
            <a:r>
              <a:rPr lang="ru-RU" dirty="0" err="1"/>
              <a:t>съсредоточена</a:t>
            </a:r>
            <a:r>
              <a:rPr lang="ru-RU" dirty="0"/>
              <a:t> сила. </a:t>
            </a:r>
            <a:r>
              <a:rPr lang="ru-RU" dirty="0" err="1"/>
              <a:t>Мембрани</a:t>
            </a:r>
            <a:r>
              <a:rPr lang="ru-RU" dirty="0"/>
              <a:t> се </a:t>
            </a:r>
            <a:r>
              <a:rPr lang="ru-RU" dirty="0" err="1"/>
              <a:t>използват</a:t>
            </a:r>
            <a:r>
              <a:rPr lang="ru-RU" dirty="0"/>
              <a:t> </a:t>
            </a:r>
            <a:r>
              <a:rPr lang="ru-RU" dirty="0" err="1"/>
              <a:t>като</a:t>
            </a:r>
            <a:r>
              <a:rPr lang="ru-RU" dirty="0"/>
              <a:t> </a:t>
            </a:r>
            <a:r>
              <a:rPr lang="ru-RU" dirty="0" err="1"/>
              <a:t>чувствителни</a:t>
            </a:r>
            <a:r>
              <a:rPr lang="ru-RU" dirty="0"/>
              <a:t> </a:t>
            </a:r>
            <a:r>
              <a:rPr lang="ru-RU" dirty="0" err="1"/>
              <a:t>елементи</a:t>
            </a:r>
            <a:r>
              <a:rPr lang="ru-RU" dirty="0"/>
              <a:t> на </a:t>
            </a:r>
            <a:r>
              <a:rPr lang="ru-RU" dirty="0" err="1"/>
              <a:t>уреди</a:t>
            </a:r>
            <a:r>
              <a:rPr lang="ru-RU" dirty="0"/>
              <a:t>, </a:t>
            </a:r>
            <a:r>
              <a:rPr lang="ru-RU" dirty="0" err="1"/>
              <a:t>измерващи</a:t>
            </a:r>
            <a:r>
              <a:rPr lang="ru-RU" dirty="0"/>
              <a:t> </a:t>
            </a:r>
            <a:r>
              <a:rPr lang="ru-RU" dirty="0" err="1"/>
              <a:t>налягане</a:t>
            </a:r>
            <a:r>
              <a:rPr lang="ru-RU" dirty="0"/>
              <a:t> на </a:t>
            </a:r>
            <a:r>
              <a:rPr lang="ru-RU" dirty="0" err="1"/>
              <a:t>флуиди</a:t>
            </a:r>
            <a:r>
              <a:rPr lang="ru-RU" dirty="0"/>
              <a:t>, в </a:t>
            </a:r>
            <a:r>
              <a:rPr lang="ru-RU" dirty="0" err="1"/>
              <a:t>акустични</a:t>
            </a:r>
            <a:r>
              <a:rPr lang="ru-RU" dirty="0"/>
              <a:t> </a:t>
            </a:r>
            <a:r>
              <a:rPr lang="ru-RU" dirty="0" err="1"/>
              <a:t>уреди</a:t>
            </a:r>
            <a:r>
              <a:rPr lang="ru-RU" dirty="0"/>
              <a:t> (</a:t>
            </a:r>
            <a:r>
              <a:rPr lang="ru-RU" dirty="0" err="1"/>
              <a:t>микрофони</a:t>
            </a:r>
            <a:r>
              <a:rPr lang="ru-RU" dirty="0"/>
              <a:t>, </a:t>
            </a:r>
            <a:r>
              <a:rPr lang="ru-RU" dirty="0" err="1"/>
              <a:t>телефони</a:t>
            </a:r>
            <a:r>
              <a:rPr lang="ru-RU" dirty="0"/>
              <a:t>, </a:t>
            </a:r>
            <a:r>
              <a:rPr lang="ru-RU" dirty="0" err="1"/>
              <a:t>зумери</a:t>
            </a:r>
            <a:r>
              <a:rPr lang="ru-RU" dirty="0"/>
              <a:t> и др.) и </a:t>
            </a:r>
            <a:r>
              <a:rPr lang="ru-RU" dirty="0" err="1"/>
              <a:t>като</a:t>
            </a:r>
            <a:r>
              <a:rPr lang="ru-RU" dirty="0"/>
              <a:t> </a:t>
            </a:r>
            <a:r>
              <a:rPr lang="ru-RU" dirty="0" err="1"/>
              <a:t>еластични</a:t>
            </a:r>
            <a:r>
              <a:rPr lang="ru-RU" dirty="0"/>
              <a:t> </a:t>
            </a:r>
            <a:r>
              <a:rPr lang="ru-RU" dirty="0" err="1"/>
              <a:t>направляващи</a:t>
            </a:r>
            <a:r>
              <a:rPr lang="ru-RU" dirty="0"/>
              <a:t> и </a:t>
            </a:r>
            <a:r>
              <a:rPr lang="ru-RU" dirty="0" err="1"/>
              <a:t>съединители</a:t>
            </a:r>
            <a:r>
              <a:rPr lang="ru-RU" dirty="0"/>
              <a:t>.</a:t>
            </a:r>
            <a:endParaRPr lang="bg-BG" dirty="0"/>
          </a:p>
        </p:txBody>
      </p:sp>
      <p:pic>
        <p:nvPicPr>
          <p:cNvPr id="3" name="Картина 2"/>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59835" y="3298575"/>
            <a:ext cx="1800200" cy="2739435"/>
          </a:xfrm>
          <a:prstGeom prst="rect">
            <a:avLst/>
          </a:prstGeom>
          <a:ln>
            <a:noFill/>
          </a:ln>
          <a:effectLst>
            <a:outerShdw blurRad="292100" dist="139700" dir="2700000" algn="tl" rotWithShape="0">
              <a:srgbClr val="333333">
                <a:alpha val="65000"/>
              </a:srgbClr>
            </a:outerShdw>
          </a:effectLst>
        </p:spPr>
      </p:pic>
      <p:pic>
        <p:nvPicPr>
          <p:cNvPr id="4" name="Картина 3"/>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726571" y="3284984"/>
            <a:ext cx="1762865" cy="2690978"/>
          </a:xfrm>
          <a:prstGeom prst="rect">
            <a:avLst/>
          </a:prstGeom>
          <a:ln>
            <a:noFill/>
          </a:ln>
          <a:effectLst>
            <a:outerShdw blurRad="292100" dist="139700" dir="2700000" algn="tl" rotWithShape="0">
              <a:srgbClr val="333333">
                <a:alpha val="65000"/>
              </a:srgbClr>
            </a:outerShdw>
          </a:effectLst>
        </p:spPr>
      </p:pic>
      <p:pic>
        <p:nvPicPr>
          <p:cNvPr id="5" name="Картина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6136" y="3672114"/>
            <a:ext cx="1800200" cy="19167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7300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idx="1"/>
          </p:nvPr>
        </p:nvSpPr>
        <p:spPr>
          <a:xfrm>
            <a:off x="683568" y="761058"/>
            <a:ext cx="7704856" cy="579710"/>
          </a:xfrm>
        </p:spPr>
        <p:txBody>
          <a:bodyPr/>
          <a:lstStyle/>
          <a:p>
            <a:pPr marL="109537" indent="0" algn="ctr">
              <a:buNone/>
            </a:pPr>
            <a:r>
              <a:rPr lang="ru-RU" sz="2400" dirty="0" err="1">
                <a:solidFill>
                  <a:srgbClr val="00B0F0"/>
                </a:solidFill>
              </a:rPr>
              <a:t>Еластични</a:t>
            </a:r>
            <a:r>
              <a:rPr lang="ru-RU" sz="2400" dirty="0">
                <a:solidFill>
                  <a:srgbClr val="00B0F0"/>
                </a:solidFill>
              </a:rPr>
              <a:t> </a:t>
            </a:r>
            <a:r>
              <a:rPr lang="ru-RU" sz="2400" dirty="0" err="1">
                <a:solidFill>
                  <a:srgbClr val="00B0F0"/>
                </a:solidFill>
              </a:rPr>
              <a:t>чувствителни</a:t>
            </a:r>
            <a:r>
              <a:rPr lang="ru-RU" sz="2400" dirty="0">
                <a:solidFill>
                  <a:srgbClr val="00B0F0"/>
                </a:solidFill>
              </a:rPr>
              <a:t> </a:t>
            </a:r>
            <a:r>
              <a:rPr lang="ru-RU" sz="2400" dirty="0" err="1">
                <a:solidFill>
                  <a:srgbClr val="00B0F0"/>
                </a:solidFill>
              </a:rPr>
              <a:t>елементи</a:t>
            </a:r>
            <a:r>
              <a:rPr lang="ru-RU" sz="2400" dirty="0">
                <a:solidFill>
                  <a:srgbClr val="00B0F0"/>
                </a:solidFill>
              </a:rPr>
              <a:t> за </a:t>
            </a:r>
            <a:r>
              <a:rPr lang="ru-RU" sz="2400" dirty="0" err="1">
                <a:solidFill>
                  <a:srgbClr val="00B0F0"/>
                </a:solidFill>
              </a:rPr>
              <a:t>налягане</a:t>
            </a:r>
            <a:endParaRPr lang="bg-BG" sz="2400" dirty="0">
              <a:solidFill>
                <a:srgbClr val="00B0F0"/>
              </a:solidFill>
            </a:endParaRP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Правоъгълник 1"/>
          <p:cNvSpPr/>
          <p:nvPr/>
        </p:nvSpPr>
        <p:spPr>
          <a:xfrm>
            <a:off x="1064702" y="1916832"/>
            <a:ext cx="3147257" cy="2585323"/>
          </a:xfrm>
          <a:prstGeom prst="rect">
            <a:avLst/>
          </a:prstGeom>
        </p:spPr>
        <p:txBody>
          <a:bodyPr wrap="square">
            <a:spAutoFit/>
          </a:bodyPr>
          <a:lstStyle/>
          <a:p>
            <a:pPr algn="just"/>
            <a:r>
              <a:rPr lang="ru-RU" dirty="0" err="1">
                <a:solidFill>
                  <a:srgbClr val="FF0000"/>
                </a:solidFill>
              </a:rPr>
              <a:t>Силфоните</a:t>
            </a:r>
            <a:r>
              <a:rPr lang="ru-RU" dirty="0"/>
              <a:t> </a:t>
            </a:r>
            <a:r>
              <a:rPr lang="ru-RU" dirty="0" err="1"/>
              <a:t>представляват</a:t>
            </a:r>
            <a:r>
              <a:rPr lang="ru-RU" dirty="0"/>
              <a:t> </a:t>
            </a:r>
            <a:r>
              <a:rPr lang="ru-RU" dirty="0" err="1"/>
              <a:t>дълбоко</a:t>
            </a:r>
            <a:r>
              <a:rPr lang="ru-RU" dirty="0"/>
              <a:t> </a:t>
            </a:r>
            <a:r>
              <a:rPr lang="ru-RU" dirty="0" err="1"/>
              <a:t>гофрирани</a:t>
            </a:r>
            <a:r>
              <a:rPr lang="ru-RU" dirty="0"/>
              <a:t> </a:t>
            </a:r>
            <a:r>
              <a:rPr lang="ru-RU" dirty="0" err="1"/>
              <a:t>тънкостенни</a:t>
            </a:r>
            <a:r>
              <a:rPr lang="ru-RU" dirty="0"/>
              <a:t> </a:t>
            </a:r>
            <a:r>
              <a:rPr lang="ru-RU" dirty="0" err="1"/>
              <a:t>метални</a:t>
            </a:r>
            <a:r>
              <a:rPr lang="ru-RU" dirty="0"/>
              <a:t> </a:t>
            </a:r>
            <a:r>
              <a:rPr lang="ru-RU" dirty="0" err="1"/>
              <a:t>тръби</a:t>
            </a:r>
            <a:r>
              <a:rPr lang="ru-RU" dirty="0"/>
              <a:t> </a:t>
            </a:r>
            <a:r>
              <a:rPr lang="ru-RU" dirty="0" err="1"/>
              <a:t>със</a:t>
            </a:r>
            <a:r>
              <a:rPr lang="ru-RU" dirty="0"/>
              <a:t> заварено </a:t>
            </a:r>
            <a:r>
              <a:rPr lang="ru-RU" dirty="0" smtClean="0"/>
              <a:t>чело, </a:t>
            </a:r>
            <a:r>
              <a:rPr lang="ru-RU" dirty="0" err="1"/>
              <a:t>което</a:t>
            </a:r>
            <a:r>
              <a:rPr lang="ru-RU" dirty="0"/>
              <a:t> </a:t>
            </a:r>
            <a:r>
              <a:rPr lang="ru-RU" dirty="0" err="1"/>
              <a:t>значително</a:t>
            </a:r>
            <a:r>
              <a:rPr lang="ru-RU" dirty="0"/>
              <a:t> се </a:t>
            </a:r>
            <a:r>
              <a:rPr lang="ru-RU" dirty="0" err="1"/>
              <a:t>премества</a:t>
            </a:r>
            <a:r>
              <a:rPr lang="ru-RU" dirty="0"/>
              <a:t> почти </a:t>
            </a:r>
            <a:r>
              <a:rPr lang="ru-RU" dirty="0" err="1"/>
              <a:t>пропорционално</a:t>
            </a:r>
            <a:r>
              <a:rPr lang="ru-RU" dirty="0"/>
              <a:t> на </a:t>
            </a:r>
            <a:r>
              <a:rPr lang="ru-RU" dirty="0" err="1"/>
              <a:t>вътрешно</a:t>
            </a:r>
            <a:r>
              <a:rPr lang="ru-RU" dirty="0"/>
              <a:t> </a:t>
            </a:r>
            <a:r>
              <a:rPr lang="ru-RU" dirty="0" err="1"/>
              <a:t>налягане</a:t>
            </a:r>
            <a:r>
              <a:rPr lang="ru-RU" dirty="0"/>
              <a:t> или </a:t>
            </a:r>
            <a:r>
              <a:rPr lang="ru-RU" dirty="0" err="1"/>
              <a:t>осова</a:t>
            </a:r>
            <a:r>
              <a:rPr lang="ru-RU" dirty="0"/>
              <a:t> сила.</a:t>
            </a:r>
            <a:endParaRPr lang="bg-BG" dirty="0"/>
          </a:p>
        </p:txBody>
      </p:sp>
      <p:pic>
        <p:nvPicPr>
          <p:cNvPr id="3" name="Картина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1340768"/>
            <a:ext cx="3888432" cy="47594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9141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9" descr="europa-trampoline-l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57605" y="1052736"/>
            <a:ext cx="7632848" cy="5066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8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4" name="Rectangle 8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6" name="Rectangle 8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8" name="Rectangle 9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4"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6"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34" name="Rectangle 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36" name="Rectangle 5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41" name="Rectangle 27"/>
          <p:cNvSpPr>
            <a:spLocks noChangeArrowheads="1"/>
          </p:cNvSpPr>
          <p:nvPr/>
        </p:nvSpPr>
        <p:spPr bwMode="auto">
          <a:xfrm>
            <a:off x="0" y="99626"/>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28"/>
          <p:cNvSpPr>
            <a:spLocks noChangeArrowheads="1"/>
          </p:cNvSpPr>
          <p:nvPr/>
        </p:nvSpPr>
        <p:spPr bwMode="auto">
          <a:xfrm>
            <a:off x="0" y="471101"/>
            <a:ext cx="4876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72172653"/>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4" name="Rectangle 8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6" name="Rectangle 8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8" name="Rectangle 9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4"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6"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34" name="Rectangle 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36" name="Rectangle 5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41" name="Rectangle 27"/>
          <p:cNvSpPr>
            <a:spLocks noChangeArrowheads="1"/>
          </p:cNvSpPr>
          <p:nvPr/>
        </p:nvSpPr>
        <p:spPr bwMode="auto">
          <a:xfrm>
            <a:off x="0" y="99626"/>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28"/>
          <p:cNvSpPr>
            <a:spLocks noChangeArrowheads="1"/>
          </p:cNvSpPr>
          <p:nvPr/>
        </p:nvSpPr>
        <p:spPr bwMode="auto">
          <a:xfrm>
            <a:off x="0" y="471101"/>
            <a:ext cx="4876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Picture 5" descr="staple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955774" y="1340768"/>
            <a:ext cx="4386976" cy="48432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11428"/>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827584" y="908721"/>
            <a:ext cx="3020101" cy="44644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3904840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idx="1"/>
          </p:nvPr>
        </p:nvSpPr>
        <p:spPr>
          <a:xfrm>
            <a:off x="759393" y="476672"/>
            <a:ext cx="8205094" cy="579710"/>
          </a:xfrm>
        </p:spPr>
        <p:txBody>
          <a:bodyPr/>
          <a:lstStyle/>
          <a:p>
            <a:pPr marL="109537" indent="0" algn="ctr">
              <a:buNone/>
            </a:pPr>
            <a:r>
              <a:rPr lang="bg-BG" sz="2400" dirty="0">
                <a:solidFill>
                  <a:srgbClr val="00B0F0"/>
                </a:solidFill>
              </a:rPr>
              <a:t>Общи сведения и класификация </a:t>
            </a: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Правоъгълник 9"/>
          <p:cNvSpPr/>
          <p:nvPr/>
        </p:nvSpPr>
        <p:spPr>
          <a:xfrm>
            <a:off x="755576" y="982177"/>
            <a:ext cx="7632848" cy="1754326"/>
          </a:xfrm>
          <a:prstGeom prst="rect">
            <a:avLst/>
          </a:prstGeom>
        </p:spPr>
        <p:txBody>
          <a:bodyPr wrap="square">
            <a:spAutoFit/>
          </a:bodyPr>
          <a:lstStyle/>
          <a:p>
            <a:pPr algn="just"/>
            <a:r>
              <a:rPr lang="bg-BG" dirty="0" smtClean="0"/>
              <a:t>Еластичните елементи са </a:t>
            </a:r>
            <a:r>
              <a:rPr lang="bg-BG" dirty="0" smtClean="0">
                <a:solidFill>
                  <a:srgbClr val="FF0000"/>
                </a:solidFill>
              </a:rPr>
              <a:t>детайли</a:t>
            </a:r>
            <a:r>
              <a:rPr lang="bg-BG" dirty="0" smtClean="0"/>
              <a:t>, притежаващи </a:t>
            </a:r>
            <a:r>
              <a:rPr lang="bg-BG" dirty="0" smtClean="0">
                <a:solidFill>
                  <a:srgbClr val="FF0000"/>
                </a:solidFill>
              </a:rPr>
              <a:t>еластични свойства</a:t>
            </a:r>
            <a:r>
              <a:rPr lang="bg-BG" dirty="0" smtClean="0"/>
              <a:t>, </a:t>
            </a:r>
            <a:r>
              <a:rPr lang="bg-BG" dirty="0" smtClean="0">
                <a:solidFill>
                  <a:srgbClr val="FF0000"/>
                </a:solidFill>
              </a:rPr>
              <a:t>деформацията</a:t>
            </a:r>
            <a:r>
              <a:rPr lang="bg-BG" dirty="0" smtClean="0"/>
              <a:t> на които широко </a:t>
            </a:r>
            <a:r>
              <a:rPr lang="bg-BG" dirty="0" smtClean="0">
                <a:solidFill>
                  <a:srgbClr val="FF0000"/>
                </a:solidFill>
              </a:rPr>
              <a:t>се използва при работата </a:t>
            </a:r>
            <a:r>
              <a:rPr lang="bg-BG" dirty="0" smtClean="0"/>
              <a:t>на различни технически средства – уреди, апарати, машини и т.н. </a:t>
            </a:r>
            <a:r>
              <a:rPr lang="bg-BG" dirty="0" smtClean="0">
                <a:solidFill>
                  <a:srgbClr val="FF0000"/>
                </a:solidFill>
              </a:rPr>
              <a:t>Основно свойство </a:t>
            </a:r>
            <a:r>
              <a:rPr lang="bg-BG" dirty="0" smtClean="0"/>
              <a:t>на еластичните елементи </a:t>
            </a:r>
            <a:r>
              <a:rPr lang="bg-BG" dirty="0" smtClean="0">
                <a:solidFill>
                  <a:srgbClr val="FF0000"/>
                </a:solidFill>
              </a:rPr>
              <a:t>е способността им да изменят и възвръщат своята форма и размери</a:t>
            </a:r>
            <a:r>
              <a:rPr lang="bg-BG" dirty="0" smtClean="0"/>
              <a:t> съответно при външно натоварване и разтоварване.</a:t>
            </a:r>
            <a:endParaRPr lang="bg-BG" dirty="0"/>
          </a:p>
        </p:txBody>
      </p:sp>
      <p:sp>
        <p:nvSpPr>
          <p:cNvPr id="11" name="Правоъгълник 10"/>
          <p:cNvSpPr/>
          <p:nvPr/>
        </p:nvSpPr>
        <p:spPr>
          <a:xfrm>
            <a:off x="755576" y="2741689"/>
            <a:ext cx="2981907" cy="369332"/>
          </a:xfrm>
          <a:prstGeom prst="rect">
            <a:avLst/>
          </a:prstGeom>
        </p:spPr>
        <p:txBody>
          <a:bodyPr wrap="none">
            <a:spAutoFit/>
          </a:bodyPr>
          <a:lstStyle/>
          <a:p>
            <a:r>
              <a:rPr lang="bg-BG" dirty="0" smtClean="0">
                <a:solidFill>
                  <a:srgbClr val="FF0000"/>
                </a:solidFill>
              </a:rPr>
              <a:t>Положителни свойства</a:t>
            </a:r>
            <a:r>
              <a:rPr lang="en-US" dirty="0" smtClean="0">
                <a:solidFill>
                  <a:srgbClr val="FF0000"/>
                </a:solidFill>
              </a:rPr>
              <a:t>: </a:t>
            </a:r>
            <a:endParaRPr lang="bg-BG" dirty="0">
              <a:solidFill>
                <a:srgbClr val="FF0000"/>
              </a:solidFill>
            </a:endParaRPr>
          </a:p>
        </p:txBody>
      </p:sp>
      <p:sp>
        <p:nvSpPr>
          <p:cNvPr id="2" name="Правоъгълник 1"/>
          <p:cNvSpPr/>
          <p:nvPr/>
        </p:nvSpPr>
        <p:spPr>
          <a:xfrm>
            <a:off x="1619672" y="3111021"/>
            <a:ext cx="6768753" cy="3139321"/>
          </a:xfrm>
          <a:prstGeom prst="rect">
            <a:avLst/>
          </a:prstGeom>
        </p:spPr>
        <p:txBody>
          <a:bodyPr wrap="square">
            <a:spAutoFit/>
          </a:bodyPr>
          <a:lstStyle/>
          <a:p>
            <a:pPr marL="285750" indent="-285750">
              <a:buFont typeface="Wingdings" pitchFamily="2" charset="2"/>
              <a:buChar char="ü"/>
            </a:pPr>
            <a:r>
              <a:rPr lang="bg-BG" dirty="0"/>
              <a:t>п</a:t>
            </a:r>
            <a:r>
              <a:rPr lang="ru-RU" dirty="0" err="1" smtClean="0"/>
              <a:t>ри</a:t>
            </a:r>
            <a:r>
              <a:rPr lang="ru-RU" dirty="0" smtClean="0"/>
              <a:t> </a:t>
            </a:r>
            <a:r>
              <a:rPr lang="ru-RU" dirty="0" err="1"/>
              <a:t>относително</a:t>
            </a:r>
            <a:r>
              <a:rPr lang="ru-RU" dirty="0"/>
              <a:t> малка </a:t>
            </a:r>
            <a:r>
              <a:rPr lang="ru-RU" dirty="0" err="1"/>
              <a:t>маса</a:t>
            </a:r>
            <a:r>
              <a:rPr lang="ru-RU" dirty="0"/>
              <a:t> и </a:t>
            </a:r>
            <a:r>
              <a:rPr lang="ru-RU" dirty="0" err="1"/>
              <a:t>размери</a:t>
            </a:r>
            <a:r>
              <a:rPr lang="ru-RU" dirty="0"/>
              <a:t> </a:t>
            </a:r>
            <a:r>
              <a:rPr lang="ru-RU" dirty="0" err="1"/>
              <a:t>акумулират</a:t>
            </a:r>
            <a:r>
              <a:rPr lang="ru-RU" dirty="0"/>
              <a:t> </a:t>
            </a:r>
            <a:r>
              <a:rPr lang="ru-RU" dirty="0" err="1"/>
              <a:t>значително</a:t>
            </a:r>
            <a:r>
              <a:rPr lang="ru-RU" dirty="0"/>
              <a:t> количество механична </a:t>
            </a:r>
            <a:r>
              <a:rPr lang="ru-RU" dirty="0" err="1" smtClean="0"/>
              <a:t>енергия</a:t>
            </a:r>
            <a:r>
              <a:rPr lang="en-US" dirty="0" smtClean="0"/>
              <a:t>;</a:t>
            </a:r>
            <a:endParaRPr lang="bg-BG" dirty="0" smtClean="0"/>
          </a:p>
          <a:p>
            <a:endParaRPr lang="en-US" dirty="0" smtClean="0"/>
          </a:p>
          <a:p>
            <a:pPr marL="285750" indent="-285750">
              <a:buFont typeface="Wingdings" pitchFamily="2" charset="2"/>
              <a:buChar char="ü"/>
            </a:pPr>
            <a:r>
              <a:rPr lang="ru-RU" dirty="0" err="1" smtClean="0"/>
              <a:t>висока</a:t>
            </a:r>
            <a:r>
              <a:rPr lang="ru-RU" dirty="0" smtClean="0"/>
              <a:t> </a:t>
            </a:r>
            <a:r>
              <a:rPr lang="ru-RU" dirty="0" err="1"/>
              <a:t>честота</a:t>
            </a:r>
            <a:r>
              <a:rPr lang="ru-RU" dirty="0"/>
              <a:t> на </a:t>
            </a:r>
            <a:r>
              <a:rPr lang="ru-RU" dirty="0" err="1"/>
              <a:t>собствени</a:t>
            </a:r>
            <a:r>
              <a:rPr lang="ru-RU" dirty="0"/>
              <a:t> </a:t>
            </a:r>
            <a:r>
              <a:rPr lang="ru-RU" dirty="0" err="1" smtClean="0"/>
              <a:t>трептения</a:t>
            </a:r>
            <a:r>
              <a:rPr lang="en-US" dirty="0" smtClean="0"/>
              <a:t>;</a:t>
            </a:r>
            <a:endParaRPr lang="bg-BG" dirty="0" smtClean="0"/>
          </a:p>
          <a:p>
            <a:endParaRPr lang="en-US" dirty="0" smtClean="0"/>
          </a:p>
          <a:p>
            <a:pPr marL="285750" indent="-285750">
              <a:buFont typeface="Wingdings" pitchFamily="2" charset="2"/>
              <a:buChar char="ü"/>
            </a:pPr>
            <a:r>
              <a:rPr lang="ru-RU" dirty="0" err="1" smtClean="0"/>
              <a:t>независимост</a:t>
            </a:r>
            <a:r>
              <a:rPr lang="ru-RU" dirty="0" smtClean="0"/>
              <a:t> </a:t>
            </a:r>
            <a:r>
              <a:rPr lang="ru-RU" dirty="0"/>
              <a:t>на </a:t>
            </a:r>
            <a:r>
              <a:rPr lang="ru-RU" dirty="0" err="1"/>
              <a:t>еластичната</a:t>
            </a:r>
            <a:r>
              <a:rPr lang="ru-RU" dirty="0"/>
              <a:t> сила (или момент) от </a:t>
            </a:r>
            <a:r>
              <a:rPr lang="ru-RU" dirty="0" err="1"/>
              <a:t>положението</a:t>
            </a:r>
            <a:r>
              <a:rPr lang="ru-RU" dirty="0"/>
              <a:t> на </a:t>
            </a:r>
            <a:r>
              <a:rPr lang="ru-RU" dirty="0" err="1"/>
              <a:t>елемента</a:t>
            </a:r>
            <a:r>
              <a:rPr lang="ru-RU" dirty="0"/>
              <a:t> в </a:t>
            </a:r>
            <a:r>
              <a:rPr lang="ru-RU" dirty="0" err="1" smtClean="0"/>
              <a:t>пространството</a:t>
            </a:r>
            <a:r>
              <a:rPr lang="en-US" dirty="0" smtClean="0"/>
              <a:t>;</a:t>
            </a:r>
            <a:endParaRPr lang="bg-BG" dirty="0" smtClean="0"/>
          </a:p>
          <a:p>
            <a:endParaRPr lang="en-US" dirty="0" smtClean="0"/>
          </a:p>
          <a:p>
            <a:pPr marL="285750" indent="-285750">
              <a:buFont typeface="Wingdings" pitchFamily="2" charset="2"/>
              <a:buChar char="ü"/>
            </a:pPr>
            <a:r>
              <a:rPr lang="ru-RU" dirty="0" err="1" smtClean="0"/>
              <a:t>пропорционална</a:t>
            </a:r>
            <a:r>
              <a:rPr lang="ru-RU" dirty="0" smtClean="0"/>
              <a:t> </a:t>
            </a:r>
            <a:r>
              <a:rPr lang="ru-RU" dirty="0"/>
              <a:t>или </a:t>
            </a:r>
            <a:r>
              <a:rPr lang="ru-RU" dirty="0" err="1"/>
              <a:t>променяща</a:t>
            </a:r>
            <a:r>
              <a:rPr lang="ru-RU" dirty="0"/>
              <a:t> се по определен закон </a:t>
            </a:r>
            <a:r>
              <a:rPr lang="ru-RU" dirty="0" err="1"/>
              <a:t>зависимост</a:t>
            </a:r>
            <a:r>
              <a:rPr lang="ru-RU" dirty="0"/>
              <a:t> между деформация и сила (момент).</a:t>
            </a:r>
            <a:endParaRPr lang="bg-BG"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4" name="Rectangle 8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6" name="Rectangle 8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8" name="Rectangle 9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4"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6"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34" name="Rectangle 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36" name="Rectangle 5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41" name="Rectangle 27"/>
          <p:cNvSpPr>
            <a:spLocks noChangeArrowheads="1"/>
          </p:cNvSpPr>
          <p:nvPr/>
        </p:nvSpPr>
        <p:spPr bwMode="auto">
          <a:xfrm>
            <a:off x="0" y="99626"/>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28"/>
          <p:cNvSpPr>
            <a:spLocks noChangeArrowheads="1"/>
          </p:cNvSpPr>
          <p:nvPr/>
        </p:nvSpPr>
        <p:spPr bwMode="auto">
          <a:xfrm>
            <a:off x="0" y="471101"/>
            <a:ext cx="4876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Картина 2"/>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43608" y="748100"/>
            <a:ext cx="7056784" cy="5292588"/>
          </a:xfrm>
          <a:prstGeom prst="rect">
            <a:avLst/>
          </a:prstGeom>
          <a:effectLst>
            <a:glow rad="101600">
              <a:schemeClr val="accent3">
                <a:satMod val="175000"/>
                <a:alpha val="40000"/>
              </a:schemeClr>
            </a:glow>
          </a:effectLst>
        </p:spPr>
      </p:pic>
    </p:spTree>
    <p:extLst>
      <p:ext uri="{BB962C8B-B14F-4D97-AF65-F5344CB8AC3E}">
        <p14:creationId xmlns:p14="http://schemas.microsoft.com/office/powerpoint/2010/main" val="697574912"/>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4" name="Rectangle 8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6" name="Rectangle 8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8" name="Rectangle 9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4"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6"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34" name="Rectangle 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36" name="Rectangle 5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41" name="Rectangle 27"/>
          <p:cNvSpPr>
            <a:spLocks noChangeArrowheads="1"/>
          </p:cNvSpPr>
          <p:nvPr/>
        </p:nvSpPr>
        <p:spPr bwMode="auto">
          <a:xfrm>
            <a:off x="0" y="99626"/>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28"/>
          <p:cNvSpPr>
            <a:spLocks noChangeArrowheads="1"/>
          </p:cNvSpPr>
          <p:nvPr/>
        </p:nvSpPr>
        <p:spPr bwMode="auto">
          <a:xfrm>
            <a:off x="0" y="471101"/>
            <a:ext cx="4876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Picture 11" descr="F8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82380"/>
            <a:ext cx="5286873" cy="40380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7" name="Picture 9" descr="springs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789040"/>
            <a:ext cx="2809875" cy="2409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0307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4" name="Rectangle 8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6" name="Rectangle 8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8" name="Rectangle 9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4"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6"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34" name="Rectangle 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36" name="Rectangle 5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41" name="Rectangle 27"/>
          <p:cNvSpPr>
            <a:spLocks noChangeArrowheads="1"/>
          </p:cNvSpPr>
          <p:nvPr/>
        </p:nvSpPr>
        <p:spPr bwMode="auto">
          <a:xfrm>
            <a:off x="0" y="99626"/>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28"/>
          <p:cNvSpPr>
            <a:spLocks noChangeArrowheads="1"/>
          </p:cNvSpPr>
          <p:nvPr/>
        </p:nvSpPr>
        <p:spPr bwMode="auto">
          <a:xfrm>
            <a:off x="0" y="471101"/>
            <a:ext cx="4876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Picture 5" descr="PB1188"/>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27583" y="1052736"/>
            <a:ext cx="4457601" cy="4011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newton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772816"/>
            <a:ext cx="2988304" cy="43921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1134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Контейнер за съдържание 5"/>
          <p:cNvSpPr txBox="1">
            <a:spLocks/>
          </p:cNvSpPr>
          <p:nvPr/>
        </p:nvSpPr>
        <p:spPr bwMode="auto">
          <a:xfrm>
            <a:off x="385766" y="2420888"/>
            <a:ext cx="8712968" cy="57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None/>
            </a:pPr>
            <a:r>
              <a:rPr lang="bg-BG" sz="3600" dirty="0" smtClean="0">
                <a:solidFill>
                  <a:schemeClr val="accent2"/>
                </a:solidFill>
              </a:rPr>
              <a:t>Благодаря за вниманието!</a:t>
            </a:r>
            <a:endParaRPr lang="bg-BG" sz="3600" dirty="0">
              <a:solidFill>
                <a:schemeClr val="accent2"/>
              </a:solidFill>
            </a:endParaRPr>
          </a:p>
        </p:txBody>
      </p:sp>
      <p:sp>
        <p:nvSpPr>
          <p:cNvPr id="11" name="Rectangle 8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4" name="Rectangle 8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6" name="Rectangle 8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8" name="Rectangle 9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4"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6"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34" name="Rectangle 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36" name="Rectangle 5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41" name="Rectangle 27"/>
          <p:cNvSpPr>
            <a:spLocks noChangeArrowheads="1"/>
          </p:cNvSpPr>
          <p:nvPr/>
        </p:nvSpPr>
        <p:spPr bwMode="auto">
          <a:xfrm>
            <a:off x="0" y="99626"/>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28"/>
          <p:cNvSpPr>
            <a:spLocks noChangeArrowheads="1"/>
          </p:cNvSpPr>
          <p:nvPr/>
        </p:nvSpPr>
        <p:spPr bwMode="auto">
          <a:xfrm>
            <a:off x="0" y="471101"/>
            <a:ext cx="4876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1764053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idx="1"/>
          </p:nvPr>
        </p:nvSpPr>
        <p:spPr>
          <a:xfrm>
            <a:off x="683568" y="513676"/>
            <a:ext cx="8205094" cy="579710"/>
          </a:xfrm>
        </p:spPr>
        <p:txBody>
          <a:bodyPr/>
          <a:lstStyle/>
          <a:p>
            <a:pPr marL="109537" indent="0" algn="ctr">
              <a:buNone/>
            </a:pPr>
            <a:r>
              <a:rPr lang="bg-BG" sz="2400" dirty="0">
                <a:solidFill>
                  <a:srgbClr val="00B0F0"/>
                </a:solidFill>
              </a:rPr>
              <a:t>Общи сведения и класификация </a:t>
            </a: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Правоъгълник 15"/>
          <p:cNvSpPr/>
          <p:nvPr/>
        </p:nvSpPr>
        <p:spPr>
          <a:xfrm>
            <a:off x="683568" y="908720"/>
            <a:ext cx="7920880" cy="369332"/>
          </a:xfrm>
          <a:prstGeom prst="rect">
            <a:avLst/>
          </a:prstGeom>
        </p:spPr>
        <p:txBody>
          <a:bodyPr wrap="square">
            <a:spAutoFit/>
          </a:bodyPr>
          <a:lstStyle/>
          <a:p>
            <a:r>
              <a:rPr lang="ru-RU" dirty="0" err="1">
                <a:solidFill>
                  <a:srgbClr val="0070C0"/>
                </a:solidFill>
              </a:rPr>
              <a:t>Според</a:t>
            </a:r>
            <a:r>
              <a:rPr lang="ru-RU" dirty="0">
                <a:solidFill>
                  <a:srgbClr val="0070C0"/>
                </a:solidFill>
              </a:rPr>
              <a:t> </a:t>
            </a:r>
            <a:r>
              <a:rPr lang="ru-RU" dirty="0" err="1">
                <a:solidFill>
                  <a:srgbClr val="0070C0"/>
                </a:solidFill>
              </a:rPr>
              <a:t>предназначението</a:t>
            </a:r>
            <a:r>
              <a:rPr lang="ru-RU" dirty="0">
                <a:solidFill>
                  <a:srgbClr val="0070C0"/>
                </a:solidFill>
              </a:rPr>
              <a:t> си </a:t>
            </a:r>
            <a:r>
              <a:rPr lang="ru-RU" dirty="0" err="1">
                <a:solidFill>
                  <a:srgbClr val="0070C0"/>
                </a:solidFill>
              </a:rPr>
              <a:t>еластичните</a:t>
            </a:r>
            <a:r>
              <a:rPr lang="ru-RU" dirty="0">
                <a:solidFill>
                  <a:srgbClr val="0070C0"/>
                </a:solidFill>
              </a:rPr>
              <a:t> </a:t>
            </a:r>
            <a:r>
              <a:rPr lang="ru-RU" dirty="0" err="1" smtClean="0">
                <a:solidFill>
                  <a:srgbClr val="0070C0"/>
                </a:solidFill>
              </a:rPr>
              <a:t>елементи</a:t>
            </a:r>
            <a:r>
              <a:rPr lang="ru-RU" dirty="0" smtClean="0">
                <a:solidFill>
                  <a:srgbClr val="0070C0"/>
                </a:solidFill>
              </a:rPr>
              <a:t> </a:t>
            </a:r>
            <a:r>
              <a:rPr lang="ru-RU" dirty="0" err="1" smtClean="0">
                <a:solidFill>
                  <a:srgbClr val="0070C0"/>
                </a:solidFill>
              </a:rPr>
              <a:t>биват</a:t>
            </a:r>
            <a:r>
              <a:rPr lang="ru-RU" dirty="0" smtClean="0">
                <a:solidFill>
                  <a:srgbClr val="0070C0"/>
                </a:solidFill>
              </a:rPr>
              <a:t>:</a:t>
            </a:r>
            <a:endParaRPr lang="bg-BG" dirty="0">
              <a:solidFill>
                <a:srgbClr val="0070C0"/>
              </a:solidFill>
            </a:endParaRPr>
          </a:p>
        </p:txBody>
      </p:sp>
      <p:sp>
        <p:nvSpPr>
          <p:cNvPr id="2" name="Правоъгълник 1"/>
          <p:cNvSpPr/>
          <p:nvPr/>
        </p:nvSpPr>
        <p:spPr>
          <a:xfrm>
            <a:off x="1691680" y="1412776"/>
            <a:ext cx="4532010" cy="369332"/>
          </a:xfrm>
          <a:prstGeom prst="rect">
            <a:avLst/>
          </a:prstGeom>
        </p:spPr>
        <p:txBody>
          <a:bodyPr wrap="none">
            <a:spAutoFit/>
          </a:bodyPr>
          <a:lstStyle/>
          <a:p>
            <a:pPr marL="285750" indent="-285750">
              <a:buFont typeface="Wingdings" pitchFamily="2" charset="2"/>
              <a:buChar char="ü"/>
            </a:pPr>
            <a:r>
              <a:rPr lang="bg-BG" dirty="0" smtClean="0"/>
              <a:t>измервателни </a:t>
            </a:r>
            <a:r>
              <a:rPr lang="bg-BG" dirty="0"/>
              <a:t>еластични елементи</a:t>
            </a:r>
          </a:p>
        </p:txBody>
      </p:sp>
      <p:sp>
        <p:nvSpPr>
          <p:cNvPr id="3" name="Правоъгълник 2"/>
          <p:cNvSpPr/>
          <p:nvPr/>
        </p:nvSpPr>
        <p:spPr>
          <a:xfrm>
            <a:off x="1704140" y="1802380"/>
            <a:ext cx="3812262" cy="369332"/>
          </a:xfrm>
          <a:prstGeom prst="rect">
            <a:avLst/>
          </a:prstGeom>
        </p:spPr>
        <p:txBody>
          <a:bodyPr wrap="none">
            <a:spAutoFit/>
          </a:bodyPr>
          <a:lstStyle/>
          <a:p>
            <a:pPr marL="285750" indent="-285750">
              <a:buFont typeface="Wingdings" pitchFamily="2" charset="2"/>
              <a:buChar char="ü"/>
            </a:pPr>
            <a:r>
              <a:rPr lang="bg-BG" dirty="0" smtClean="0"/>
              <a:t>силови </a:t>
            </a:r>
            <a:r>
              <a:rPr lang="bg-BG" dirty="0"/>
              <a:t>еластични елементи </a:t>
            </a:r>
          </a:p>
        </p:txBody>
      </p:sp>
      <p:sp>
        <p:nvSpPr>
          <p:cNvPr id="4" name="Правоъгълник 3"/>
          <p:cNvSpPr/>
          <p:nvPr/>
        </p:nvSpPr>
        <p:spPr>
          <a:xfrm>
            <a:off x="1704140" y="2178416"/>
            <a:ext cx="4017446" cy="369332"/>
          </a:xfrm>
          <a:prstGeom prst="rect">
            <a:avLst/>
          </a:prstGeom>
        </p:spPr>
        <p:txBody>
          <a:bodyPr wrap="none">
            <a:spAutoFit/>
          </a:bodyPr>
          <a:lstStyle/>
          <a:p>
            <a:pPr marL="285750" indent="-285750">
              <a:buFont typeface="Wingdings" pitchFamily="2" charset="2"/>
              <a:buChar char="ü"/>
            </a:pPr>
            <a:r>
              <a:rPr lang="bg-BG" dirty="0" smtClean="0"/>
              <a:t>елементи </a:t>
            </a:r>
            <a:r>
              <a:rPr lang="bg-BG" dirty="0"/>
              <a:t>за еластична връзка </a:t>
            </a:r>
          </a:p>
        </p:txBody>
      </p:sp>
      <p:sp>
        <p:nvSpPr>
          <p:cNvPr id="18" name="Правоъгълник 17"/>
          <p:cNvSpPr/>
          <p:nvPr/>
        </p:nvSpPr>
        <p:spPr>
          <a:xfrm>
            <a:off x="683568" y="2654213"/>
            <a:ext cx="7920880" cy="369332"/>
          </a:xfrm>
          <a:prstGeom prst="rect">
            <a:avLst/>
          </a:prstGeom>
        </p:spPr>
        <p:txBody>
          <a:bodyPr wrap="square">
            <a:spAutoFit/>
          </a:bodyPr>
          <a:lstStyle/>
          <a:p>
            <a:r>
              <a:rPr lang="ru-RU" dirty="0" err="1">
                <a:solidFill>
                  <a:srgbClr val="0070C0"/>
                </a:solidFill>
              </a:rPr>
              <a:t>Според</a:t>
            </a:r>
            <a:r>
              <a:rPr lang="ru-RU" dirty="0">
                <a:solidFill>
                  <a:srgbClr val="0070C0"/>
                </a:solidFill>
              </a:rPr>
              <a:t> </a:t>
            </a:r>
            <a:r>
              <a:rPr lang="ru-RU" dirty="0" err="1" smtClean="0">
                <a:solidFill>
                  <a:srgbClr val="0070C0"/>
                </a:solidFill>
              </a:rPr>
              <a:t>конструкцията</a:t>
            </a:r>
            <a:r>
              <a:rPr lang="ru-RU" dirty="0" smtClean="0">
                <a:solidFill>
                  <a:srgbClr val="0070C0"/>
                </a:solidFill>
              </a:rPr>
              <a:t> си </a:t>
            </a:r>
            <a:r>
              <a:rPr lang="ru-RU" dirty="0" err="1">
                <a:solidFill>
                  <a:srgbClr val="0070C0"/>
                </a:solidFill>
              </a:rPr>
              <a:t>еластичните</a:t>
            </a:r>
            <a:r>
              <a:rPr lang="ru-RU" dirty="0">
                <a:solidFill>
                  <a:srgbClr val="0070C0"/>
                </a:solidFill>
              </a:rPr>
              <a:t> </a:t>
            </a:r>
            <a:r>
              <a:rPr lang="ru-RU" dirty="0" err="1" smtClean="0">
                <a:solidFill>
                  <a:srgbClr val="0070C0"/>
                </a:solidFill>
              </a:rPr>
              <a:t>елементи</a:t>
            </a:r>
            <a:r>
              <a:rPr lang="ru-RU" dirty="0" smtClean="0">
                <a:solidFill>
                  <a:srgbClr val="0070C0"/>
                </a:solidFill>
              </a:rPr>
              <a:t> </a:t>
            </a:r>
            <a:r>
              <a:rPr lang="ru-RU" dirty="0" err="1" smtClean="0">
                <a:solidFill>
                  <a:srgbClr val="0070C0"/>
                </a:solidFill>
              </a:rPr>
              <a:t>биват</a:t>
            </a:r>
            <a:r>
              <a:rPr lang="ru-RU" dirty="0" smtClean="0">
                <a:solidFill>
                  <a:srgbClr val="0070C0"/>
                </a:solidFill>
              </a:rPr>
              <a:t>:</a:t>
            </a:r>
            <a:endParaRPr lang="bg-BG" dirty="0">
              <a:solidFill>
                <a:srgbClr val="0070C0"/>
              </a:solidFill>
            </a:endParaRPr>
          </a:p>
        </p:txBody>
      </p:sp>
      <p:sp>
        <p:nvSpPr>
          <p:cNvPr id="5" name="Правоъгълник 4"/>
          <p:cNvSpPr/>
          <p:nvPr/>
        </p:nvSpPr>
        <p:spPr>
          <a:xfrm>
            <a:off x="1115616" y="3128911"/>
            <a:ext cx="7344816" cy="369332"/>
          </a:xfrm>
          <a:prstGeom prst="rect">
            <a:avLst/>
          </a:prstGeom>
        </p:spPr>
        <p:txBody>
          <a:bodyPr wrap="square">
            <a:spAutoFit/>
          </a:bodyPr>
          <a:lstStyle/>
          <a:p>
            <a:pPr marL="285750" indent="-285750">
              <a:buFont typeface="Wingdings" pitchFamily="2" charset="2"/>
              <a:buChar char="ü"/>
            </a:pPr>
            <a:r>
              <a:rPr lang="ru-RU" dirty="0"/>
              <a:t>пружини (плоски, спирални, тръбни, винтови, торсионни</a:t>
            </a:r>
            <a:r>
              <a:rPr lang="ru-RU" dirty="0" smtClean="0"/>
              <a:t>)</a:t>
            </a:r>
            <a:endParaRPr lang="bg-BG" dirty="0"/>
          </a:p>
        </p:txBody>
      </p:sp>
      <p:sp>
        <p:nvSpPr>
          <p:cNvPr id="7" name="Правоъгълник 6"/>
          <p:cNvSpPr/>
          <p:nvPr/>
        </p:nvSpPr>
        <p:spPr>
          <a:xfrm>
            <a:off x="1115616" y="3474022"/>
            <a:ext cx="1638590" cy="369332"/>
          </a:xfrm>
          <a:prstGeom prst="rect">
            <a:avLst/>
          </a:prstGeom>
        </p:spPr>
        <p:txBody>
          <a:bodyPr wrap="none">
            <a:spAutoFit/>
          </a:bodyPr>
          <a:lstStyle/>
          <a:p>
            <a:pPr marL="285750" indent="-285750">
              <a:buFont typeface="Wingdings" pitchFamily="2" charset="2"/>
              <a:buChar char="ü"/>
            </a:pPr>
            <a:r>
              <a:rPr lang="bg-BG" dirty="0" smtClean="0"/>
              <a:t>мембрани</a:t>
            </a:r>
            <a:endParaRPr lang="bg-BG" dirty="0"/>
          </a:p>
        </p:txBody>
      </p:sp>
      <p:sp>
        <p:nvSpPr>
          <p:cNvPr id="8" name="Правоъгълник 7"/>
          <p:cNvSpPr/>
          <p:nvPr/>
        </p:nvSpPr>
        <p:spPr>
          <a:xfrm>
            <a:off x="1129206" y="3835122"/>
            <a:ext cx="1487908" cy="369332"/>
          </a:xfrm>
          <a:prstGeom prst="rect">
            <a:avLst/>
          </a:prstGeom>
        </p:spPr>
        <p:txBody>
          <a:bodyPr wrap="none">
            <a:spAutoFit/>
          </a:bodyPr>
          <a:lstStyle/>
          <a:p>
            <a:pPr marL="285750" indent="-285750">
              <a:buFont typeface="Wingdings" pitchFamily="2" charset="2"/>
              <a:buChar char="ü"/>
            </a:pPr>
            <a:r>
              <a:rPr lang="bg-BG" dirty="0" smtClean="0"/>
              <a:t>силфони</a:t>
            </a:r>
            <a:endParaRPr lang="bg-BG" dirty="0"/>
          </a:p>
        </p:txBody>
      </p:sp>
      <p:sp>
        <p:nvSpPr>
          <p:cNvPr id="9" name="Правоъгълник 8"/>
          <p:cNvSpPr/>
          <p:nvPr/>
        </p:nvSpPr>
        <p:spPr>
          <a:xfrm>
            <a:off x="719572" y="4237228"/>
            <a:ext cx="7848872" cy="369332"/>
          </a:xfrm>
          <a:prstGeom prst="rect">
            <a:avLst/>
          </a:prstGeom>
        </p:spPr>
        <p:txBody>
          <a:bodyPr wrap="square">
            <a:spAutoFit/>
          </a:bodyPr>
          <a:lstStyle/>
          <a:p>
            <a:r>
              <a:rPr lang="ru-RU" dirty="0" err="1">
                <a:solidFill>
                  <a:srgbClr val="0070C0"/>
                </a:solidFill>
              </a:rPr>
              <a:t>Според</a:t>
            </a:r>
            <a:r>
              <a:rPr lang="ru-RU" dirty="0">
                <a:solidFill>
                  <a:srgbClr val="0070C0"/>
                </a:solidFill>
              </a:rPr>
              <a:t> вида на </a:t>
            </a:r>
            <a:r>
              <a:rPr lang="ru-RU" dirty="0" err="1">
                <a:solidFill>
                  <a:srgbClr val="0070C0"/>
                </a:solidFill>
              </a:rPr>
              <a:t>деформациите</a:t>
            </a:r>
            <a:r>
              <a:rPr lang="ru-RU" dirty="0">
                <a:solidFill>
                  <a:srgbClr val="0070C0"/>
                </a:solidFill>
              </a:rPr>
              <a:t> </a:t>
            </a:r>
            <a:r>
              <a:rPr lang="ru-RU" dirty="0" smtClean="0">
                <a:solidFill>
                  <a:srgbClr val="0070C0"/>
                </a:solidFill>
              </a:rPr>
              <a:t> </a:t>
            </a:r>
            <a:r>
              <a:rPr lang="ru-RU" dirty="0">
                <a:solidFill>
                  <a:srgbClr val="0070C0"/>
                </a:solidFill>
              </a:rPr>
              <a:t>се </a:t>
            </a:r>
            <a:r>
              <a:rPr lang="ru-RU" dirty="0" smtClean="0">
                <a:solidFill>
                  <a:srgbClr val="0070C0"/>
                </a:solidFill>
              </a:rPr>
              <a:t>делят на:</a:t>
            </a:r>
            <a:endParaRPr lang="bg-BG" dirty="0">
              <a:solidFill>
                <a:srgbClr val="0070C0"/>
              </a:solidFill>
            </a:endParaRPr>
          </a:p>
        </p:txBody>
      </p:sp>
      <p:sp>
        <p:nvSpPr>
          <p:cNvPr id="10" name="Правоъгълник 9"/>
          <p:cNvSpPr/>
          <p:nvPr/>
        </p:nvSpPr>
        <p:spPr>
          <a:xfrm>
            <a:off x="1704140" y="4509120"/>
            <a:ext cx="4179349" cy="369332"/>
          </a:xfrm>
          <a:prstGeom prst="rect">
            <a:avLst/>
          </a:prstGeom>
        </p:spPr>
        <p:txBody>
          <a:bodyPr wrap="none">
            <a:spAutoFit/>
          </a:bodyPr>
          <a:lstStyle/>
          <a:p>
            <a:pPr marL="285750" indent="-285750">
              <a:buFont typeface="Wingdings" pitchFamily="2" charset="2"/>
              <a:buChar char="ü"/>
            </a:pPr>
            <a:r>
              <a:rPr lang="bg-BG" dirty="0"/>
              <a:t>пружини, работещи на </a:t>
            </a:r>
            <a:r>
              <a:rPr lang="bg-BG" dirty="0" smtClean="0"/>
              <a:t>огъване</a:t>
            </a:r>
            <a:endParaRPr lang="bg-BG" dirty="0"/>
          </a:p>
        </p:txBody>
      </p:sp>
      <p:sp>
        <p:nvSpPr>
          <p:cNvPr id="22" name="Правоъгълник 21"/>
          <p:cNvSpPr/>
          <p:nvPr/>
        </p:nvSpPr>
        <p:spPr>
          <a:xfrm>
            <a:off x="1684904" y="4878452"/>
            <a:ext cx="3831498" cy="369332"/>
          </a:xfrm>
          <a:prstGeom prst="rect">
            <a:avLst/>
          </a:prstGeom>
        </p:spPr>
        <p:txBody>
          <a:bodyPr wrap="none">
            <a:spAutoFit/>
          </a:bodyPr>
          <a:lstStyle/>
          <a:p>
            <a:pPr marL="285750" indent="-285750">
              <a:buFont typeface="Wingdings" pitchFamily="2" charset="2"/>
              <a:buChar char="ü"/>
            </a:pPr>
            <a:r>
              <a:rPr lang="bg-BG" dirty="0"/>
              <a:t>пружини, работещи на </a:t>
            </a:r>
            <a:r>
              <a:rPr lang="bg-BG" dirty="0" smtClean="0"/>
              <a:t>опън</a:t>
            </a:r>
            <a:endParaRPr lang="bg-BG" dirty="0"/>
          </a:p>
        </p:txBody>
      </p:sp>
      <p:sp>
        <p:nvSpPr>
          <p:cNvPr id="24" name="Правоъгълник 23"/>
          <p:cNvSpPr/>
          <p:nvPr/>
        </p:nvSpPr>
        <p:spPr>
          <a:xfrm>
            <a:off x="1704140" y="5247784"/>
            <a:ext cx="4044697" cy="369332"/>
          </a:xfrm>
          <a:prstGeom prst="rect">
            <a:avLst/>
          </a:prstGeom>
        </p:spPr>
        <p:txBody>
          <a:bodyPr wrap="none">
            <a:spAutoFit/>
          </a:bodyPr>
          <a:lstStyle/>
          <a:p>
            <a:pPr marL="285750" indent="-285750">
              <a:buFont typeface="Wingdings" pitchFamily="2" charset="2"/>
              <a:buChar char="ü"/>
            </a:pPr>
            <a:r>
              <a:rPr lang="bg-BG" dirty="0"/>
              <a:t>пружини, работещи </a:t>
            </a:r>
            <a:r>
              <a:rPr lang="bg-BG" dirty="0" smtClean="0"/>
              <a:t>на натиск</a:t>
            </a:r>
            <a:endParaRPr lang="bg-BG" dirty="0"/>
          </a:p>
        </p:txBody>
      </p:sp>
      <p:sp>
        <p:nvSpPr>
          <p:cNvPr id="25" name="Правоъгълник 24"/>
          <p:cNvSpPr/>
          <p:nvPr/>
        </p:nvSpPr>
        <p:spPr>
          <a:xfrm>
            <a:off x="1684904" y="5617116"/>
            <a:ext cx="4280339" cy="369332"/>
          </a:xfrm>
          <a:prstGeom prst="rect">
            <a:avLst/>
          </a:prstGeom>
        </p:spPr>
        <p:txBody>
          <a:bodyPr wrap="none">
            <a:spAutoFit/>
          </a:bodyPr>
          <a:lstStyle/>
          <a:p>
            <a:pPr marL="285750" indent="-285750">
              <a:buFont typeface="Wingdings" pitchFamily="2" charset="2"/>
              <a:buChar char="ü"/>
            </a:pPr>
            <a:r>
              <a:rPr lang="bg-BG" dirty="0"/>
              <a:t>пружини, работещи </a:t>
            </a:r>
            <a:r>
              <a:rPr lang="bg-BG" dirty="0" smtClean="0"/>
              <a:t>на усукване</a:t>
            </a:r>
            <a:endParaRPr lang="bg-BG" dirty="0"/>
          </a:p>
        </p:txBody>
      </p:sp>
      <p:sp>
        <p:nvSpPr>
          <p:cNvPr id="11" name="Правоъгълник 10"/>
          <p:cNvSpPr/>
          <p:nvPr/>
        </p:nvSpPr>
        <p:spPr>
          <a:xfrm>
            <a:off x="1676889" y="5986448"/>
            <a:ext cx="5717507" cy="369332"/>
          </a:xfrm>
          <a:prstGeom prst="rect">
            <a:avLst/>
          </a:prstGeom>
        </p:spPr>
        <p:txBody>
          <a:bodyPr wrap="square">
            <a:spAutoFit/>
          </a:bodyPr>
          <a:lstStyle/>
          <a:p>
            <a:pPr marL="285750" indent="-285750">
              <a:buFont typeface="Wingdings" pitchFamily="2" charset="2"/>
              <a:buChar char="ü"/>
            </a:pPr>
            <a:r>
              <a:rPr lang="bg-BG" dirty="0"/>
              <a:t>пружини, изпитващи сложни деформации</a:t>
            </a:r>
          </a:p>
        </p:txBody>
      </p:sp>
    </p:spTree>
    <p:extLst>
      <p:ext uri="{BB962C8B-B14F-4D97-AF65-F5344CB8AC3E}">
        <p14:creationId xmlns:p14="http://schemas.microsoft.com/office/powerpoint/2010/main" val="42878648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p:cTn id="84" dur="500" fill="hold"/>
                                        <p:tgtEl>
                                          <p:spTgt spid="24"/>
                                        </p:tgtEl>
                                        <p:attrNameLst>
                                          <p:attrName>ppt_w</p:attrName>
                                        </p:attrNameLst>
                                      </p:cBhvr>
                                      <p:tavLst>
                                        <p:tav tm="0">
                                          <p:val>
                                            <p:fltVal val="0"/>
                                          </p:val>
                                        </p:tav>
                                        <p:tav tm="100000">
                                          <p:val>
                                            <p:strVal val="#ppt_w"/>
                                          </p:val>
                                        </p:tav>
                                      </p:tavLst>
                                    </p:anim>
                                    <p:anim calcmode="lin" valueType="num">
                                      <p:cBhvr>
                                        <p:cTn id="85" dur="500" fill="hold"/>
                                        <p:tgtEl>
                                          <p:spTgt spid="24"/>
                                        </p:tgtEl>
                                        <p:attrNameLst>
                                          <p:attrName>ppt_h</p:attrName>
                                        </p:attrNameLst>
                                      </p:cBhvr>
                                      <p:tavLst>
                                        <p:tav tm="0">
                                          <p:val>
                                            <p:fltVal val="0"/>
                                          </p:val>
                                        </p:tav>
                                        <p:tav tm="100000">
                                          <p:val>
                                            <p:strVal val="#ppt_h"/>
                                          </p:val>
                                        </p:tav>
                                      </p:tavLst>
                                    </p:anim>
                                    <p:animEffect transition="in" filter="fade">
                                      <p:cBhvr>
                                        <p:cTn id="86" dur="50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1"/>
                                        </p:tgtEl>
                                        <p:attrNameLst>
                                          <p:attrName>style.visibility</p:attrName>
                                        </p:attrNameLst>
                                      </p:cBhvr>
                                      <p:to>
                                        <p:strVal val="visible"/>
                                      </p:to>
                                    </p:set>
                                    <p:anim calcmode="lin" valueType="num">
                                      <p:cBhvr>
                                        <p:cTn id="98" dur="500" fill="hold"/>
                                        <p:tgtEl>
                                          <p:spTgt spid="11"/>
                                        </p:tgtEl>
                                        <p:attrNameLst>
                                          <p:attrName>ppt_w</p:attrName>
                                        </p:attrNameLst>
                                      </p:cBhvr>
                                      <p:tavLst>
                                        <p:tav tm="0">
                                          <p:val>
                                            <p:fltVal val="0"/>
                                          </p:val>
                                        </p:tav>
                                        <p:tav tm="100000">
                                          <p:val>
                                            <p:strVal val="#ppt_w"/>
                                          </p:val>
                                        </p:tav>
                                      </p:tavLst>
                                    </p:anim>
                                    <p:anim calcmode="lin" valueType="num">
                                      <p:cBhvr>
                                        <p:cTn id="99" dur="500" fill="hold"/>
                                        <p:tgtEl>
                                          <p:spTgt spid="11"/>
                                        </p:tgtEl>
                                        <p:attrNameLst>
                                          <p:attrName>ppt_h</p:attrName>
                                        </p:attrNameLst>
                                      </p:cBhvr>
                                      <p:tavLst>
                                        <p:tav tm="0">
                                          <p:val>
                                            <p:fltVal val="0"/>
                                          </p:val>
                                        </p:tav>
                                        <p:tav tm="100000">
                                          <p:val>
                                            <p:strVal val="#ppt_h"/>
                                          </p:val>
                                        </p:tav>
                                      </p:tavLst>
                                    </p:anim>
                                    <p:animEffect transition="in" filter="fade">
                                      <p:cBhvr>
                                        <p:cTn id="10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P spid="4" grpId="0"/>
      <p:bldP spid="18" grpId="0"/>
      <p:bldP spid="5" grpId="0"/>
      <p:bldP spid="7" grpId="0"/>
      <p:bldP spid="8" grpId="0"/>
      <p:bldP spid="9" grpId="0"/>
      <p:bldP spid="10" grpId="0"/>
      <p:bldP spid="22" grpId="0"/>
      <p:bldP spid="24" grpId="0"/>
      <p:bldP spid="25"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idx="1"/>
          </p:nvPr>
        </p:nvSpPr>
        <p:spPr>
          <a:xfrm>
            <a:off x="609022" y="498462"/>
            <a:ext cx="8205094" cy="579710"/>
          </a:xfrm>
        </p:spPr>
        <p:txBody>
          <a:bodyPr/>
          <a:lstStyle/>
          <a:p>
            <a:pPr marL="109537" indent="0" algn="ctr">
              <a:buNone/>
            </a:pPr>
            <a:r>
              <a:rPr lang="bg-BG" sz="2400" dirty="0">
                <a:solidFill>
                  <a:srgbClr val="00B0F0"/>
                </a:solidFill>
              </a:rPr>
              <a:t>Общи сведения и класификация </a:t>
            </a: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Правоъгълник 1"/>
          <p:cNvSpPr/>
          <p:nvPr/>
        </p:nvSpPr>
        <p:spPr>
          <a:xfrm>
            <a:off x="971600" y="908720"/>
            <a:ext cx="4216219" cy="369332"/>
          </a:xfrm>
          <a:prstGeom prst="rect">
            <a:avLst/>
          </a:prstGeom>
        </p:spPr>
        <p:txBody>
          <a:bodyPr wrap="none">
            <a:spAutoFit/>
          </a:bodyPr>
          <a:lstStyle/>
          <a:p>
            <a:r>
              <a:rPr lang="bg-BG" dirty="0" smtClean="0">
                <a:solidFill>
                  <a:srgbClr val="FF0000"/>
                </a:solidFill>
              </a:rPr>
              <a:t>Измервателни </a:t>
            </a:r>
            <a:r>
              <a:rPr lang="bg-BG" dirty="0">
                <a:solidFill>
                  <a:srgbClr val="FF0000"/>
                </a:solidFill>
              </a:rPr>
              <a:t>еластични елементи</a:t>
            </a:r>
          </a:p>
        </p:txBody>
      </p:sp>
      <p:sp>
        <p:nvSpPr>
          <p:cNvPr id="3" name="Правоъгълник 2"/>
          <p:cNvSpPr/>
          <p:nvPr/>
        </p:nvSpPr>
        <p:spPr>
          <a:xfrm>
            <a:off x="899592" y="1207008"/>
            <a:ext cx="7416824" cy="1200329"/>
          </a:xfrm>
          <a:prstGeom prst="rect">
            <a:avLst/>
          </a:prstGeom>
        </p:spPr>
        <p:txBody>
          <a:bodyPr wrap="square">
            <a:spAutoFit/>
          </a:bodyPr>
          <a:lstStyle/>
          <a:p>
            <a:pPr algn="just"/>
            <a:r>
              <a:rPr lang="ru-RU" dirty="0" err="1" smtClean="0"/>
              <a:t>Създават</a:t>
            </a:r>
            <a:r>
              <a:rPr lang="ru-RU" dirty="0" smtClean="0"/>
              <a:t>  </a:t>
            </a:r>
            <a:r>
              <a:rPr lang="ru-RU" dirty="0" err="1"/>
              <a:t>противодействащи</a:t>
            </a:r>
            <a:r>
              <a:rPr lang="ru-RU" dirty="0"/>
              <a:t> </a:t>
            </a:r>
            <a:r>
              <a:rPr lang="ru-RU" dirty="0" err="1"/>
              <a:t>сили</a:t>
            </a:r>
            <a:r>
              <a:rPr lang="ru-RU" dirty="0"/>
              <a:t> или </a:t>
            </a:r>
            <a:r>
              <a:rPr lang="ru-RU" dirty="0" err="1"/>
              <a:t>моменти</a:t>
            </a:r>
            <a:r>
              <a:rPr lang="ru-RU" dirty="0"/>
              <a:t> в </a:t>
            </a:r>
            <a:r>
              <a:rPr lang="ru-RU" dirty="0" err="1"/>
              <a:t>различни</a:t>
            </a:r>
            <a:r>
              <a:rPr lang="ru-RU" dirty="0"/>
              <a:t> </a:t>
            </a:r>
            <a:r>
              <a:rPr lang="ru-RU" dirty="0" err="1"/>
              <a:t>измервателни</a:t>
            </a:r>
            <a:r>
              <a:rPr lang="ru-RU" dirty="0"/>
              <a:t> </a:t>
            </a:r>
            <a:r>
              <a:rPr lang="ru-RU" dirty="0" err="1"/>
              <a:t>уреди</a:t>
            </a:r>
            <a:r>
              <a:rPr lang="ru-RU" dirty="0"/>
              <a:t> и </a:t>
            </a:r>
            <a:r>
              <a:rPr lang="ru-RU" dirty="0" smtClean="0"/>
              <a:t>устройства, </a:t>
            </a:r>
            <a:r>
              <a:rPr lang="ru-RU" dirty="0" err="1" smtClean="0"/>
              <a:t>като</a:t>
            </a:r>
            <a:r>
              <a:rPr lang="ru-RU" dirty="0" smtClean="0"/>
              <a:t> за </a:t>
            </a:r>
            <a:r>
              <a:rPr lang="ru-RU" dirty="0" err="1"/>
              <a:t>стойността</a:t>
            </a:r>
            <a:r>
              <a:rPr lang="ru-RU" dirty="0"/>
              <a:t> на </a:t>
            </a:r>
            <a:r>
              <a:rPr lang="ru-RU" dirty="0" err="1"/>
              <a:t>натоварването</a:t>
            </a:r>
            <a:r>
              <a:rPr lang="ru-RU" dirty="0"/>
              <a:t> се </a:t>
            </a:r>
            <a:r>
              <a:rPr lang="ru-RU" dirty="0" err="1"/>
              <a:t>съди</a:t>
            </a:r>
            <a:r>
              <a:rPr lang="ru-RU" dirty="0"/>
              <a:t> по </a:t>
            </a:r>
            <a:r>
              <a:rPr lang="ru-RU" dirty="0" err="1"/>
              <a:t>деформацията</a:t>
            </a:r>
            <a:r>
              <a:rPr lang="ru-RU" dirty="0"/>
              <a:t> на </a:t>
            </a:r>
            <a:r>
              <a:rPr lang="ru-RU" dirty="0" err="1"/>
              <a:t>еластичния</a:t>
            </a:r>
            <a:r>
              <a:rPr lang="ru-RU" dirty="0"/>
              <a:t> </a:t>
            </a:r>
            <a:r>
              <a:rPr lang="ru-RU" dirty="0" err="1"/>
              <a:t>елемент</a:t>
            </a:r>
            <a:r>
              <a:rPr lang="ru-RU" dirty="0"/>
              <a:t>.</a:t>
            </a:r>
            <a:endParaRPr lang="bg-BG" dirty="0"/>
          </a:p>
        </p:txBody>
      </p:sp>
      <p:pic>
        <p:nvPicPr>
          <p:cNvPr id="1026" name="Picture 2"/>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5048" y="2636912"/>
            <a:ext cx="5445034" cy="3530909"/>
          </a:xfrm>
          <a:prstGeom prst="rect">
            <a:avLst/>
          </a:prstGeom>
          <a:ln>
            <a:noFill/>
          </a:ln>
          <a:effectLst>
            <a:outerShdw blurRad="63500" sx="102000" sy="102000" algn="ctr" rotWithShape="0">
              <a:prstClr val="black">
                <a:alpha val="40000"/>
              </a:prstClr>
            </a:outerShdw>
          </a:effectLst>
        </p:spPr>
      </p:pic>
      <p:sp>
        <p:nvSpPr>
          <p:cNvPr id="7" name="Правоъгълник 6"/>
          <p:cNvSpPr/>
          <p:nvPr/>
        </p:nvSpPr>
        <p:spPr>
          <a:xfrm>
            <a:off x="6171604" y="4293096"/>
            <a:ext cx="2612086" cy="923330"/>
          </a:xfrm>
          <a:prstGeom prst="rect">
            <a:avLst/>
          </a:prstGeom>
        </p:spPr>
        <p:txBody>
          <a:bodyPr wrap="square">
            <a:spAutoFit/>
          </a:bodyPr>
          <a:lstStyle/>
          <a:p>
            <a:r>
              <a:rPr lang="ru-RU" dirty="0"/>
              <a:t>1 – маховик; </a:t>
            </a:r>
            <a:endParaRPr lang="ru-RU" dirty="0" smtClean="0"/>
          </a:p>
          <a:p>
            <a:r>
              <a:rPr lang="ru-RU" dirty="0" smtClean="0"/>
              <a:t>2 </a:t>
            </a:r>
            <a:r>
              <a:rPr lang="ru-RU" dirty="0"/>
              <a:t>– ос; </a:t>
            </a:r>
            <a:endParaRPr lang="ru-RU" dirty="0" smtClean="0"/>
          </a:p>
          <a:p>
            <a:r>
              <a:rPr lang="ru-RU" dirty="0" smtClean="0"/>
              <a:t>3 </a:t>
            </a:r>
            <a:r>
              <a:rPr lang="ru-RU" dirty="0"/>
              <a:t>– махов сегмент;</a:t>
            </a:r>
            <a:endParaRPr lang="bg-BG" dirty="0"/>
          </a:p>
        </p:txBody>
      </p:sp>
    </p:spTree>
    <p:extLst>
      <p:ext uri="{BB962C8B-B14F-4D97-AF65-F5344CB8AC3E}">
        <p14:creationId xmlns:p14="http://schemas.microsoft.com/office/powerpoint/2010/main" val="2477861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fill="hold"/>
                                        <p:tgtEl>
                                          <p:spTgt spid="1026"/>
                                        </p:tgtEl>
                                        <p:attrNameLst>
                                          <p:attrName>ppt_w</p:attrName>
                                        </p:attrNameLst>
                                      </p:cBhvr>
                                      <p:tavLst>
                                        <p:tav tm="0">
                                          <p:val>
                                            <p:fltVal val="0"/>
                                          </p:val>
                                        </p:tav>
                                        <p:tav tm="100000">
                                          <p:val>
                                            <p:strVal val="#ppt_w"/>
                                          </p:val>
                                        </p:tav>
                                      </p:tavLst>
                                    </p:anim>
                                    <p:anim calcmode="lin" valueType="num">
                                      <p:cBhvr>
                                        <p:cTn id="22" dur="500" fill="hold"/>
                                        <p:tgtEl>
                                          <p:spTgt spid="1026"/>
                                        </p:tgtEl>
                                        <p:attrNameLst>
                                          <p:attrName>ppt_h</p:attrName>
                                        </p:attrNameLst>
                                      </p:cBhvr>
                                      <p:tavLst>
                                        <p:tav tm="0">
                                          <p:val>
                                            <p:fltVal val="0"/>
                                          </p:val>
                                        </p:tav>
                                        <p:tav tm="100000">
                                          <p:val>
                                            <p:strVal val="#ppt_h"/>
                                          </p:val>
                                        </p:tav>
                                      </p:tavLst>
                                    </p:anim>
                                    <p:animEffect transition="in" filter="fade">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idx="1"/>
          </p:nvPr>
        </p:nvSpPr>
        <p:spPr>
          <a:xfrm>
            <a:off x="1835696" y="472904"/>
            <a:ext cx="6336704" cy="579710"/>
          </a:xfrm>
        </p:spPr>
        <p:txBody>
          <a:bodyPr/>
          <a:lstStyle/>
          <a:p>
            <a:pPr marL="109537" indent="0" algn="ctr">
              <a:buNone/>
            </a:pPr>
            <a:r>
              <a:rPr lang="bg-BG" sz="2400" dirty="0">
                <a:solidFill>
                  <a:srgbClr val="00B0F0"/>
                </a:solidFill>
              </a:rPr>
              <a:t>Общи сведения и класификация </a:t>
            </a: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Правоъгълник 11"/>
          <p:cNvSpPr/>
          <p:nvPr/>
        </p:nvSpPr>
        <p:spPr>
          <a:xfrm>
            <a:off x="737522" y="858415"/>
            <a:ext cx="3523722" cy="369332"/>
          </a:xfrm>
          <a:prstGeom prst="rect">
            <a:avLst/>
          </a:prstGeom>
        </p:spPr>
        <p:txBody>
          <a:bodyPr wrap="none">
            <a:spAutoFit/>
          </a:bodyPr>
          <a:lstStyle/>
          <a:p>
            <a:r>
              <a:rPr lang="bg-BG" dirty="0" smtClean="0">
                <a:solidFill>
                  <a:srgbClr val="FF0000"/>
                </a:solidFill>
              </a:rPr>
              <a:t>Силови </a:t>
            </a:r>
            <a:r>
              <a:rPr lang="bg-BG" dirty="0">
                <a:solidFill>
                  <a:srgbClr val="FF0000"/>
                </a:solidFill>
              </a:rPr>
              <a:t>еластични елементи </a:t>
            </a:r>
          </a:p>
        </p:txBody>
      </p:sp>
      <p:sp>
        <p:nvSpPr>
          <p:cNvPr id="2" name="Правоъгълник 1"/>
          <p:cNvSpPr/>
          <p:nvPr/>
        </p:nvSpPr>
        <p:spPr>
          <a:xfrm>
            <a:off x="711761" y="1206043"/>
            <a:ext cx="7626763" cy="2031325"/>
          </a:xfrm>
          <a:prstGeom prst="rect">
            <a:avLst/>
          </a:prstGeom>
        </p:spPr>
        <p:txBody>
          <a:bodyPr wrap="square">
            <a:spAutoFit/>
          </a:bodyPr>
          <a:lstStyle/>
          <a:p>
            <a:pPr algn="just"/>
            <a:r>
              <a:rPr lang="ru-RU" dirty="0" err="1" smtClean="0"/>
              <a:t>Предназначени</a:t>
            </a:r>
            <a:r>
              <a:rPr lang="ru-RU" dirty="0" smtClean="0"/>
              <a:t> </a:t>
            </a:r>
            <a:r>
              <a:rPr lang="ru-RU" dirty="0" err="1" smtClean="0"/>
              <a:t>са</a:t>
            </a:r>
            <a:r>
              <a:rPr lang="ru-RU" dirty="0" smtClean="0"/>
              <a:t> за </a:t>
            </a:r>
            <a:r>
              <a:rPr lang="ru-RU" dirty="0" err="1"/>
              <a:t>задвижване</a:t>
            </a:r>
            <a:r>
              <a:rPr lang="ru-RU" dirty="0"/>
              <a:t>, </a:t>
            </a:r>
            <a:r>
              <a:rPr lang="ru-RU" dirty="0" err="1"/>
              <a:t>уравновесяване</a:t>
            </a:r>
            <a:r>
              <a:rPr lang="ru-RU" dirty="0"/>
              <a:t>, </a:t>
            </a:r>
            <a:r>
              <a:rPr lang="ru-RU" dirty="0" err="1"/>
              <a:t>спиране</a:t>
            </a:r>
            <a:r>
              <a:rPr lang="ru-RU" dirty="0"/>
              <a:t> или </a:t>
            </a:r>
            <a:r>
              <a:rPr lang="ru-RU" dirty="0" err="1"/>
              <a:t>фиксиране</a:t>
            </a:r>
            <a:r>
              <a:rPr lang="ru-RU" dirty="0"/>
              <a:t> в определено положение на </a:t>
            </a:r>
            <a:r>
              <a:rPr lang="ru-RU" dirty="0" err="1"/>
              <a:t>механизми</a:t>
            </a:r>
            <a:r>
              <a:rPr lang="ru-RU" dirty="0"/>
              <a:t> на </a:t>
            </a:r>
            <a:r>
              <a:rPr lang="ru-RU" dirty="0" err="1"/>
              <a:t>различни</a:t>
            </a:r>
            <a:r>
              <a:rPr lang="ru-RU" dirty="0"/>
              <a:t> устройства, </a:t>
            </a:r>
            <a:r>
              <a:rPr lang="ru-RU" dirty="0" err="1"/>
              <a:t>силово</a:t>
            </a:r>
            <a:r>
              <a:rPr lang="ru-RU" dirty="0"/>
              <a:t> </a:t>
            </a:r>
            <a:r>
              <a:rPr lang="ru-RU" dirty="0" err="1"/>
              <a:t>затваряне</a:t>
            </a:r>
            <a:r>
              <a:rPr lang="ru-RU" dirty="0"/>
              <a:t> на </a:t>
            </a:r>
            <a:r>
              <a:rPr lang="ru-RU" dirty="0" err="1"/>
              <a:t>кинематични</a:t>
            </a:r>
            <a:r>
              <a:rPr lang="ru-RU" dirty="0"/>
              <a:t> </a:t>
            </a:r>
            <a:r>
              <a:rPr lang="ru-RU" dirty="0" err="1"/>
              <a:t>двоици</a:t>
            </a:r>
            <a:r>
              <a:rPr lang="ru-RU" dirty="0"/>
              <a:t> с цел да се </a:t>
            </a:r>
            <a:r>
              <a:rPr lang="ru-RU" dirty="0" err="1"/>
              <a:t>осигури</a:t>
            </a:r>
            <a:r>
              <a:rPr lang="ru-RU" dirty="0"/>
              <a:t> постоянен контакт на </a:t>
            </a:r>
            <a:r>
              <a:rPr lang="ru-RU" dirty="0" err="1"/>
              <a:t>техните</a:t>
            </a:r>
            <a:r>
              <a:rPr lang="ru-RU" dirty="0"/>
              <a:t> </a:t>
            </a:r>
            <a:r>
              <a:rPr lang="ru-RU" dirty="0" err="1"/>
              <a:t>елементи</a:t>
            </a:r>
            <a:r>
              <a:rPr lang="ru-RU" dirty="0"/>
              <a:t> или да се отстрани </a:t>
            </a:r>
            <a:r>
              <a:rPr lang="ru-RU" dirty="0" err="1"/>
              <a:t>влиянието</a:t>
            </a:r>
            <a:r>
              <a:rPr lang="ru-RU" dirty="0"/>
              <a:t> на </a:t>
            </a:r>
            <a:r>
              <a:rPr lang="ru-RU" dirty="0" err="1"/>
              <a:t>хлабините</a:t>
            </a:r>
            <a:r>
              <a:rPr lang="ru-RU" dirty="0"/>
              <a:t> </a:t>
            </a:r>
            <a:r>
              <a:rPr lang="ru-RU" dirty="0" err="1"/>
              <a:t>върху</a:t>
            </a:r>
            <a:r>
              <a:rPr lang="ru-RU" dirty="0"/>
              <a:t> </a:t>
            </a:r>
            <a:r>
              <a:rPr lang="ru-RU" dirty="0" err="1"/>
              <a:t>точността</a:t>
            </a:r>
            <a:r>
              <a:rPr lang="ru-RU" dirty="0"/>
              <a:t> на </a:t>
            </a:r>
            <a:r>
              <a:rPr lang="ru-RU" dirty="0" err="1"/>
              <a:t>преместването</a:t>
            </a:r>
            <a:r>
              <a:rPr lang="ru-RU" dirty="0"/>
              <a:t>, </a:t>
            </a:r>
            <a:r>
              <a:rPr lang="ru-RU" dirty="0" err="1"/>
              <a:t>както</a:t>
            </a:r>
            <a:r>
              <a:rPr lang="ru-RU" dirty="0"/>
              <a:t> и да се опрости </a:t>
            </a:r>
            <a:r>
              <a:rPr lang="ru-RU" dirty="0" err="1"/>
              <a:t>конструкцията</a:t>
            </a:r>
            <a:r>
              <a:rPr lang="ru-RU" dirty="0"/>
              <a:t> на механизма.</a:t>
            </a:r>
            <a:endParaRPr lang="bg-BG" dirty="0"/>
          </a:p>
        </p:txBody>
      </p:sp>
      <p:pic>
        <p:nvPicPr>
          <p:cNvPr id="2050" name="Picture 2"/>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827584" y="3363096"/>
            <a:ext cx="5184576" cy="2848393"/>
          </a:xfrm>
          <a:prstGeom prst="rect">
            <a:avLst/>
          </a:prstGeom>
          <a:ln>
            <a:noFill/>
          </a:ln>
          <a:effectLst>
            <a:outerShdw blurRad="292100" dist="139700" dir="2700000" algn="tl" rotWithShape="0">
              <a:srgbClr val="333333">
                <a:alpha val="65000"/>
              </a:srgbClr>
            </a:outerShdw>
          </a:effectLst>
        </p:spPr>
      </p:pic>
      <p:sp>
        <p:nvSpPr>
          <p:cNvPr id="3" name="Текстово поле 2"/>
          <p:cNvSpPr txBox="1"/>
          <p:nvPr/>
        </p:nvSpPr>
        <p:spPr>
          <a:xfrm>
            <a:off x="722308" y="3187856"/>
            <a:ext cx="3672408" cy="369332"/>
          </a:xfrm>
          <a:prstGeom prst="rect">
            <a:avLst/>
          </a:prstGeom>
          <a:noFill/>
        </p:spPr>
        <p:txBody>
          <a:bodyPr wrap="square" rtlCol="0">
            <a:spAutoFit/>
          </a:bodyPr>
          <a:lstStyle/>
          <a:p>
            <a:r>
              <a:rPr lang="bg-BG" dirty="0" smtClean="0">
                <a:solidFill>
                  <a:srgbClr val="0070C0"/>
                </a:solidFill>
              </a:rPr>
              <a:t>Пружинен двигател с барабан</a:t>
            </a:r>
            <a:endParaRPr lang="bg-BG" dirty="0">
              <a:solidFill>
                <a:srgbClr val="0070C0"/>
              </a:solidFill>
            </a:endParaRPr>
          </a:p>
        </p:txBody>
      </p:sp>
      <p:sp>
        <p:nvSpPr>
          <p:cNvPr id="4" name="Правоъгълник 3"/>
          <p:cNvSpPr/>
          <p:nvPr/>
        </p:nvSpPr>
        <p:spPr>
          <a:xfrm>
            <a:off x="6012160" y="3735783"/>
            <a:ext cx="2520280" cy="1754326"/>
          </a:xfrm>
          <a:prstGeom prst="rect">
            <a:avLst/>
          </a:prstGeom>
        </p:spPr>
        <p:txBody>
          <a:bodyPr wrap="square">
            <a:spAutoFit/>
          </a:bodyPr>
          <a:lstStyle/>
          <a:p>
            <a:r>
              <a:rPr lang="ru-RU" dirty="0" smtClean="0"/>
              <a:t>1- </a:t>
            </a:r>
            <a:r>
              <a:rPr lang="ru-RU" dirty="0" err="1" smtClean="0"/>
              <a:t>спиралната</a:t>
            </a:r>
            <a:r>
              <a:rPr lang="ru-RU" dirty="0" smtClean="0"/>
              <a:t> пружина; </a:t>
            </a:r>
          </a:p>
          <a:p>
            <a:r>
              <a:rPr lang="ru-RU" dirty="0" smtClean="0"/>
              <a:t>2 – вал; </a:t>
            </a:r>
          </a:p>
          <a:p>
            <a:r>
              <a:rPr lang="ru-RU" dirty="0" smtClean="0"/>
              <a:t>3 –барабан ;</a:t>
            </a:r>
          </a:p>
          <a:p>
            <a:r>
              <a:rPr lang="ru-RU" dirty="0" smtClean="0"/>
              <a:t>4 - </a:t>
            </a:r>
            <a:r>
              <a:rPr lang="ru-RU" dirty="0" err="1"/>
              <a:t>храпово</a:t>
            </a:r>
            <a:r>
              <a:rPr lang="ru-RU" dirty="0"/>
              <a:t> </a:t>
            </a:r>
            <a:r>
              <a:rPr lang="ru-RU" dirty="0" smtClean="0"/>
              <a:t>колело; 5 - палец . </a:t>
            </a:r>
            <a:endParaRPr lang="bg-BG" dirty="0"/>
          </a:p>
        </p:txBody>
      </p:sp>
    </p:spTree>
    <p:extLst>
      <p:ext uri="{BB962C8B-B14F-4D97-AF65-F5344CB8AC3E}">
        <p14:creationId xmlns:p14="http://schemas.microsoft.com/office/powerpoint/2010/main" val="24548875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idx="1"/>
          </p:nvPr>
        </p:nvSpPr>
        <p:spPr>
          <a:xfrm>
            <a:off x="611560" y="597244"/>
            <a:ext cx="8205094" cy="579710"/>
          </a:xfrm>
        </p:spPr>
        <p:txBody>
          <a:bodyPr/>
          <a:lstStyle/>
          <a:p>
            <a:pPr marL="109537" indent="0" algn="ctr">
              <a:buNone/>
            </a:pPr>
            <a:r>
              <a:rPr lang="bg-BG" sz="2400" dirty="0">
                <a:solidFill>
                  <a:srgbClr val="00B0F0"/>
                </a:solidFill>
              </a:rPr>
              <a:t>Общи сведения и класификация </a:t>
            </a: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Правоъгълник 2"/>
          <p:cNvSpPr/>
          <p:nvPr/>
        </p:nvSpPr>
        <p:spPr>
          <a:xfrm>
            <a:off x="805787" y="1024946"/>
            <a:ext cx="3728906" cy="369332"/>
          </a:xfrm>
          <a:prstGeom prst="rect">
            <a:avLst/>
          </a:prstGeom>
        </p:spPr>
        <p:txBody>
          <a:bodyPr wrap="none">
            <a:spAutoFit/>
          </a:bodyPr>
          <a:lstStyle/>
          <a:p>
            <a:r>
              <a:rPr lang="bg-BG" dirty="0" smtClean="0">
                <a:solidFill>
                  <a:srgbClr val="FF0000"/>
                </a:solidFill>
              </a:rPr>
              <a:t>Елементи </a:t>
            </a:r>
            <a:r>
              <a:rPr lang="bg-BG" dirty="0">
                <a:solidFill>
                  <a:srgbClr val="FF0000"/>
                </a:solidFill>
              </a:rPr>
              <a:t>за еластична връзка </a:t>
            </a:r>
          </a:p>
        </p:txBody>
      </p:sp>
      <p:sp>
        <p:nvSpPr>
          <p:cNvPr id="4" name="Правоъгълник 3"/>
          <p:cNvSpPr/>
          <p:nvPr/>
        </p:nvSpPr>
        <p:spPr>
          <a:xfrm>
            <a:off x="805787" y="1416795"/>
            <a:ext cx="7470203" cy="923330"/>
          </a:xfrm>
          <a:prstGeom prst="rect">
            <a:avLst/>
          </a:prstGeom>
        </p:spPr>
        <p:txBody>
          <a:bodyPr wrap="square">
            <a:spAutoFit/>
          </a:bodyPr>
          <a:lstStyle/>
          <a:p>
            <a:pPr algn="just"/>
            <a:r>
              <a:rPr lang="ru-RU" dirty="0" err="1" smtClean="0"/>
              <a:t>Еластично</a:t>
            </a:r>
            <a:r>
              <a:rPr lang="ru-RU" dirty="0" smtClean="0"/>
              <a:t> </a:t>
            </a:r>
            <a:r>
              <a:rPr lang="ru-RU" dirty="0" err="1" smtClean="0"/>
              <a:t>съединяват</a:t>
            </a:r>
            <a:r>
              <a:rPr lang="ru-RU" dirty="0" smtClean="0"/>
              <a:t>  </a:t>
            </a:r>
            <a:r>
              <a:rPr lang="ru-RU" dirty="0"/>
              <a:t>две тела. </a:t>
            </a:r>
            <a:r>
              <a:rPr lang="ru-RU" dirty="0" err="1"/>
              <a:t>Използват</a:t>
            </a:r>
            <a:r>
              <a:rPr lang="ru-RU" dirty="0"/>
              <a:t> се </a:t>
            </a:r>
            <a:r>
              <a:rPr lang="ru-RU" dirty="0" err="1"/>
              <a:t>като</a:t>
            </a:r>
            <a:r>
              <a:rPr lang="ru-RU" dirty="0"/>
              <a:t> </a:t>
            </a:r>
            <a:r>
              <a:rPr lang="ru-RU" dirty="0" err="1"/>
              <a:t>елементи</a:t>
            </a:r>
            <a:r>
              <a:rPr lang="ru-RU" dirty="0"/>
              <a:t> на </a:t>
            </a:r>
            <a:r>
              <a:rPr lang="ru-RU" dirty="0" err="1"/>
              <a:t>еластични</a:t>
            </a:r>
            <a:r>
              <a:rPr lang="ru-RU" dirty="0"/>
              <a:t> </a:t>
            </a:r>
            <a:r>
              <a:rPr lang="ru-RU" dirty="0" err="1"/>
              <a:t>съединители</a:t>
            </a:r>
            <a:r>
              <a:rPr lang="ru-RU" dirty="0"/>
              <a:t>, </a:t>
            </a:r>
            <a:r>
              <a:rPr lang="ru-RU" dirty="0" err="1"/>
              <a:t>еластични</a:t>
            </a:r>
            <a:r>
              <a:rPr lang="ru-RU" dirty="0"/>
              <a:t> </a:t>
            </a:r>
            <a:r>
              <a:rPr lang="ru-RU" dirty="0" err="1"/>
              <a:t>шарнири</a:t>
            </a:r>
            <a:r>
              <a:rPr lang="ru-RU" dirty="0"/>
              <a:t>, </a:t>
            </a:r>
            <a:r>
              <a:rPr lang="ru-RU" dirty="0" err="1"/>
              <a:t>еластични</a:t>
            </a:r>
            <a:r>
              <a:rPr lang="ru-RU" dirty="0"/>
              <a:t> </a:t>
            </a:r>
            <a:r>
              <a:rPr lang="ru-RU" dirty="0" err="1"/>
              <a:t>направляващи</a:t>
            </a:r>
            <a:r>
              <a:rPr lang="ru-RU" dirty="0"/>
              <a:t> и </a:t>
            </a:r>
            <a:r>
              <a:rPr lang="ru-RU" dirty="0" err="1"/>
              <a:t>амортизатори</a:t>
            </a:r>
            <a:r>
              <a:rPr lang="ru-RU" dirty="0"/>
              <a:t> на </a:t>
            </a:r>
            <a:r>
              <a:rPr lang="ru-RU" dirty="0" err="1"/>
              <a:t>трептения</a:t>
            </a:r>
            <a:endParaRPr lang="bg-BG"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9" r="1993"/>
          <a:stretch/>
        </p:blipFill>
        <p:spPr bwMode="auto">
          <a:xfrm>
            <a:off x="827584" y="2912262"/>
            <a:ext cx="4186809" cy="2191482"/>
          </a:xfrm>
          <a:prstGeom prst="rect">
            <a:avLst/>
          </a:prstGeom>
          <a:solidFill>
            <a:schemeClr val="bg2"/>
          </a:solidFill>
          <a:ln>
            <a:noFill/>
          </a:ln>
          <a:effec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997" r="21944"/>
          <a:stretch/>
        </p:blipFill>
        <p:spPr bwMode="auto">
          <a:xfrm>
            <a:off x="5246474" y="4077072"/>
            <a:ext cx="3051313" cy="2088232"/>
          </a:xfrm>
          <a:prstGeom prst="rect">
            <a:avLst/>
          </a:prstGeom>
          <a:solidFill>
            <a:schemeClr val="bg2"/>
          </a:solidFill>
          <a:ln>
            <a:noFill/>
          </a:ln>
          <a:effectLst/>
        </p:spPr>
      </p:pic>
      <p:sp>
        <p:nvSpPr>
          <p:cNvPr id="5" name="Правоъгълник 4"/>
          <p:cNvSpPr/>
          <p:nvPr/>
        </p:nvSpPr>
        <p:spPr>
          <a:xfrm>
            <a:off x="932180" y="2335317"/>
            <a:ext cx="5832648" cy="369332"/>
          </a:xfrm>
          <a:prstGeom prst="rect">
            <a:avLst/>
          </a:prstGeom>
        </p:spPr>
        <p:txBody>
          <a:bodyPr wrap="square">
            <a:spAutoFit/>
          </a:bodyPr>
          <a:lstStyle/>
          <a:p>
            <a:r>
              <a:rPr lang="ru-RU" dirty="0" err="1">
                <a:solidFill>
                  <a:srgbClr val="0070C0"/>
                </a:solidFill>
              </a:rPr>
              <a:t>амортизатори</a:t>
            </a:r>
            <a:r>
              <a:rPr lang="ru-RU" dirty="0">
                <a:solidFill>
                  <a:srgbClr val="0070C0"/>
                </a:solidFill>
              </a:rPr>
              <a:t>: </a:t>
            </a:r>
            <a:r>
              <a:rPr lang="ru-RU" dirty="0" smtClean="0">
                <a:solidFill>
                  <a:srgbClr val="0070C0"/>
                </a:solidFill>
              </a:rPr>
              <a:t>каучуков </a:t>
            </a:r>
            <a:r>
              <a:rPr lang="ru-RU" dirty="0">
                <a:solidFill>
                  <a:srgbClr val="0070C0"/>
                </a:solidFill>
              </a:rPr>
              <a:t>и пружинен </a:t>
            </a:r>
            <a:endParaRPr lang="bg-BG" dirty="0">
              <a:solidFill>
                <a:srgbClr val="0070C0"/>
              </a:solidFill>
            </a:endParaRPr>
          </a:p>
        </p:txBody>
      </p:sp>
    </p:spTree>
    <p:extLst>
      <p:ext uri="{BB962C8B-B14F-4D97-AF65-F5344CB8AC3E}">
        <p14:creationId xmlns:p14="http://schemas.microsoft.com/office/powerpoint/2010/main" val="10838682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additive="base">
                                        <p:cTn id="25" dur="500" fill="hold"/>
                                        <p:tgtEl>
                                          <p:spTgt spid="3074"/>
                                        </p:tgtEl>
                                        <p:attrNameLst>
                                          <p:attrName>ppt_x</p:attrName>
                                        </p:attrNameLst>
                                      </p:cBhvr>
                                      <p:tavLst>
                                        <p:tav tm="0">
                                          <p:val>
                                            <p:strVal val="#ppt_x"/>
                                          </p:val>
                                        </p:tav>
                                        <p:tav tm="100000">
                                          <p:val>
                                            <p:strVal val="#ppt_x"/>
                                          </p:val>
                                        </p:tav>
                                      </p:tavLst>
                                    </p:anim>
                                    <p:anim calcmode="lin" valueType="num">
                                      <p:cBhvr additive="base">
                                        <p:cTn id="2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anim calcmode="lin" valueType="num">
                                      <p:cBhvr additive="base">
                                        <p:cTn id="31" dur="500" fill="hold"/>
                                        <p:tgtEl>
                                          <p:spTgt spid="3075"/>
                                        </p:tgtEl>
                                        <p:attrNameLst>
                                          <p:attrName>ppt_x</p:attrName>
                                        </p:attrNameLst>
                                      </p:cBhvr>
                                      <p:tavLst>
                                        <p:tav tm="0">
                                          <p:val>
                                            <p:strVal val="#ppt_x"/>
                                          </p:val>
                                        </p:tav>
                                        <p:tav tm="100000">
                                          <p:val>
                                            <p:strVal val="#ppt_x"/>
                                          </p:val>
                                        </p:tav>
                                      </p:tavLst>
                                    </p:anim>
                                    <p:anim calcmode="lin" valueType="num">
                                      <p:cBhvr additive="base">
                                        <p:cTn id="3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http://www.global-b2b-network.com/direct/dbimage/50243332/Extension_Springs.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24260" b="25650"/>
          <a:stretch/>
        </p:blipFill>
        <p:spPr bwMode="auto">
          <a:xfrm>
            <a:off x="4175268" y="787406"/>
            <a:ext cx="4049843" cy="20285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www.lakewoodconferences.com/direct/dbimage/50243344/Commercial_Vehicle_Braking_Springs.jpg"/>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t="17761" b="18455"/>
          <a:stretch/>
        </p:blipFill>
        <p:spPr bwMode="auto">
          <a:xfrm>
            <a:off x="839753" y="888833"/>
            <a:ext cx="2867205" cy="18288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Контейнер за съдържание 5"/>
          <p:cNvSpPr>
            <a:spLocks noGrp="1"/>
          </p:cNvSpPr>
          <p:nvPr>
            <p:ph idx="1"/>
          </p:nvPr>
        </p:nvSpPr>
        <p:spPr>
          <a:xfrm>
            <a:off x="713585" y="497551"/>
            <a:ext cx="7674839" cy="579710"/>
          </a:xfrm>
        </p:spPr>
        <p:txBody>
          <a:bodyPr/>
          <a:lstStyle/>
          <a:p>
            <a:pPr marL="109537" indent="0" algn="ctr">
              <a:buNone/>
            </a:pPr>
            <a:r>
              <a:rPr lang="bg-BG" sz="2400" dirty="0">
                <a:solidFill>
                  <a:srgbClr val="00B0F0"/>
                </a:solidFill>
              </a:rPr>
              <a:t>Общи сведения и класификация </a:t>
            </a: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6" descr="http://www.global-b2b-network.com/direct/dbimage/50243333/Torsion_Springs.jpg"/>
          <p:cNvPicPr>
            <a:picLocks noChangeAspect="1" noChangeArrowheads="1"/>
          </p:cNvPicPr>
          <p:nvPr/>
        </p:nvPicPr>
        <p:blipFill rotWithShape="1">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rcRect t="21081" b="21622"/>
          <a:stretch/>
        </p:blipFill>
        <p:spPr bwMode="auto">
          <a:xfrm>
            <a:off x="4157572" y="2970617"/>
            <a:ext cx="4067539" cy="23305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авоъгълник 1"/>
          <p:cNvSpPr/>
          <p:nvPr/>
        </p:nvSpPr>
        <p:spPr>
          <a:xfrm>
            <a:off x="827583" y="2815976"/>
            <a:ext cx="4142464" cy="646331"/>
          </a:xfrm>
          <a:prstGeom prst="rect">
            <a:avLst/>
          </a:prstGeom>
        </p:spPr>
        <p:txBody>
          <a:bodyPr wrap="square">
            <a:spAutoFit/>
          </a:bodyPr>
          <a:lstStyle/>
          <a:p>
            <a:r>
              <a:rPr lang="bg-BG" dirty="0" smtClean="0"/>
              <a:t>Материали </a:t>
            </a:r>
            <a:r>
              <a:rPr lang="bg-BG" dirty="0"/>
              <a:t>на еластичните </a:t>
            </a:r>
            <a:r>
              <a:rPr lang="bg-BG" dirty="0" smtClean="0"/>
              <a:t>елементи</a:t>
            </a:r>
            <a:r>
              <a:rPr lang="en-US" dirty="0" smtClean="0"/>
              <a:t>:</a:t>
            </a:r>
            <a:endParaRPr lang="bg-BG" dirty="0"/>
          </a:p>
        </p:txBody>
      </p:sp>
      <p:sp>
        <p:nvSpPr>
          <p:cNvPr id="3" name="Правоъгълник 2"/>
          <p:cNvSpPr/>
          <p:nvPr/>
        </p:nvSpPr>
        <p:spPr>
          <a:xfrm>
            <a:off x="827583" y="3445646"/>
            <a:ext cx="3347685" cy="923330"/>
          </a:xfrm>
          <a:prstGeom prst="rect">
            <a:avLst/>
          </a:prstGeom>
        </p:spPr>
        <p:txBody>
          <a:bodyPr wrap="square">
            <a:spAutoFit/>
          </a:bodyPr>
          <a:lstStyle/>
          <a:p>
            <a:r>
              <a:rPr lang="bg-BG" dirty="0"/>
              <a:t>с</a:t>
            </a:r>
            <a:r>
              <a:rPr lang="ru-RU" dirty="0" err="1" smtClean="0"/>
              <a:t>томана</a:t>
            </a:r>
            <a:r>
              <a:rPr lang="bg-BG" dirty="0"/>
              <a:t>,</a:t>
            </a:r>
            <a:r>
              <a:rPr lang="bg-BG" dirty="0" smtClean="0"/>
              <a:t> </a:t>
            </a:r>
            <a:r>
              <a:rPr lang="ru-RU" dirty="0" err="1" smtClean="0"/>
              <a:t>берилиев</a:t>
            </a:r>
            <a:r>
              <a:rPr lang="ru-RU" dirty="0" smtClean="0"/>
              <a:t> бронз,</a:t>
            </a:r>
          </a:p>
          <a:p>
            <a:r>
              <a:rPr lang="ru-RU" dirty="0" err="1" smtClean="0"/>
              <a:t>фосфорен</a:t>
            </a:r>
            <a:r>
              <a:rPr lang="ru-RU" dirty="0" smtClean="0"/>
              <a:t> бронз, </a:t>
            </a:r>
            <a:r>
              <a:rPr lang="ru-RU" dirty="0" err="1" smtClean="0"/>
              <a:t>месинг</a:t>
            </a:r>
            <a:r>
              <a:rPr lang="ru-RU" dirty="0" smtClean="0"/>
              <a:t>  и др.</a:t>
            </a:r>
          </a:p>
        </p:txBody>
      </p:sp>
      <p:sp>
        <p:nvSpPr>
          <p:cNvPr id="4" name="Правоъгълник 3"/>
          <p:cNvSpPr/>
          <p:nvPr/>
        </p:nvSpPr>
        <p:spPr>
          <a:xfrm>
            <a:off x="3563888" y="5301208"/>
            <a:ext cx="4896544" cy="923330"/>
          </a:xfrm>
          <a:prstGeom prst="rect">
            <a:avLst/>
          </a:prstGeom>
        </p:spPr>
        <p:txBody>
          <a:bodyPr wrap="square">
            <a:spAutoFit/>
          </a:bodyPr>
          <a:lstStyle/>
          <a:p>
            <a:r>
              <a:rPr lang="ru-RU" dirty="0" err="1" smtClean="0"/>
              <a:t>Вземат</a:t>
            </a:r>
            <a:r>
              <a:rPr lang="ru-RU" dirty="0" smtClean="0"/>
              <a:t> се </a:t>
            </a:r>
            <a:r>
              <a:rPr lang="ru-RU" dirty="0" err="1" smtClean="0"/>
              <a:t>предвид</a:t>
            </a:r>
            <a:r>
              <a:rPr lang="ru-RU" dirty="0" smtClean="0"/>
              <a:t>  </a:t>
            </a:r>
            <a:r>
              <a:rPr lang="ru-RU" dirty="0" err="1" smtClean="0"/>
              <a:t>якост</a:t>
            </a:r>
            <a:r>
              <a:rPr lang="ru-RU" dirty="0" smtClean="0"/>
              <a:t> и </a:t>
            </a:r>
            <a:r>
              <a:rPr lang="ru-RU" dirty="0" err="1" smtClean="0"/>
              <a:t>еластичност</a:t>
            </a:r>
            <a:r>
              <a:rPr lang="ru-RU" dirty="0" smtClean="0"/>
              <a:t> </a:t>
            </a:r>
            <a:r>
              <a:rPr lang="ru-RU" dirty="0"/>
              <a:t>на материала, </a:t>
            </a:r>
            <a:r>
              <a:rPr lang="ru-RU" dirty="0" err="1" smtClean="0"/>
              <a:t>електропроводимост</a:t>
            </a:r>
            <a:r>
              <a:rPr lang="ru-RU" dirty="0" smtClean="0"/>
              <a:t>, </a:t>
            </a:r>
            <a:r>
              <a:rPr lang="ru-RU" dirty="0" err="1"/>
              <a:t>корозионноустойчивост</a:t>
            </a:r>
            <a:r>
              <a:rPr lang="ru-RU" dirty="0"/>
              <a:t> и др. </a:t>
            </a:r>
            <a:endParaRPr lang="bg-BG" dirty="0"/>
          </a:p>
        </p:txBody>
      </p:sp>
      <p:sp>
        <p:nvSpPr>
          <p:cNvPr id="5" name="Правоъгълник 4"/>
          <p:cNvSpPr/>
          <p:nvPr/>
        </p:nvSpPr>
        <p:spPr>
          <a:xfrm>
            <a:off x="827583" y="4437112"/>
            <a:ext cx="2633027" cy="1477328"/>
          </a:xfrm>
          <a:prstGeom prst="rect">
            <a:avLst/>
          </a:prstGeom>
        </p:spPr>
        <p:txBody>
          <a:bodyPr wrap="square">
            <a:spAutoFit/>
          </a:bodyPr>
          <a:lstStyle/>
          <a:p>
            <a:r>
              <a:rPr lang="ru-RU" dirty="0" err="1"/>
              <a:t>Изборът</a:t>
            </a:r>
            <a:r>
              <a:rPr lang="ru-RU" dirty="0"/>
              <a:t> на материала </a:t>
            </a:r>
            <a:r>
              <a:rPr lang="ru-RU" dirty="0" err="1"/>
              <a:t>зависи</a:t>
            </a:r>
            <a:r>
              <a:rPr lang="ru-RU" dirty="0"/>
              <a:t> от </a:t>
            </a:r>
            <a:r>
              <a:rPr lang="ru-RU" dirty="0" err="1"/>
              <a:t>предназначението</a:t>
            </a:r>
            <a:r>
              <a:rPr lang="ru-RU" dirty="0"/>
              <a:t> на </a:t>
            </a:r>
            <a:r>
              <a:rPr lang="ru-RU" dirty="0" err="1" smtClean="0"/>
              <a:t>еластичния</a:t>
            </a:r>
            <a:r>
              <a:rPr lang="ru-RU" dirty="0" smtClean="0"/>
              <a:t> </a:t>
            </a:r>
            <a:r>
              <a:rPr lang="ru-RU" dirty="0" err="1" smtClean="0"/>
              <a:t>елемент</a:t>
            </a:r>
            <a:r>
              <a:rPr lang="ru-RU" dirty="0" smtClean="0"/>
              <a:t>.</a:t>
            </a:r>
            <a:endParaRPr lang="bg-BG" dirty="0"/>
          </a:p>
        </p:txBody>
      </p:sp>
    </p:spTree>
    <p:extLst>
      <p:ext uri="{BB962C8B-B14F-4D97-AF65-F5344CB8AC3E}">
        <p14:creationId xmlns:p14="http://schemas.microsoft.com/office/powerpoint/2010/main" val="3309409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idx="1"/>
          </p:nvPr>
        </p:nvSpPr>
        <p:spPr>
          <a:xfrm>
            <a:off x="755575" y="494799"/>
            <a:ext cx="8205094" cy="579710"/>
          </a:xfrm>
        </p:spPr>
        <p:txBody>
          <a:bodyPr/>
          <a:lstStyle/>
          <a:p>
            <a:pPr marL="109537" indent="0" algn="ctr">
              <a:buNone/>
            </a:pPr>
            <a:r>
              <a:rPr lang="bg-BG" sz="2400" dirty="0">
                <a:solidFill>
                  <a:srgbClr val="00B0F0"/>
                </a:solidFill>
              </a:rPr>
              <a:t>Общи сведения и класификация </a:t>
            </a: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Правоъгълник 1"/>
          <p:cNvSpPr/>
          <p:nvPr/>
        </p:nvSpPr>
        <p:spPr>
          <a:xfrm>
            <a:off x="792289" y="905043"/>
            <a:ext cx="4225837" cy="369332"/>
          </a:xfrm>
          <a:prstGeom prst="rect">
            <a:avLst/>
          </a:prstGeom>
        </p:spPr>
        <p:txBody>
          <a:bodyPr wrap="none">
            <a:spAutoFit/>
          </a:bodyPr>
          <a:lstStyle/>
          <a:p>
            <a:r>
              <a:rPr lang="bg-BG" dirty="0" smtClean="0">
                <a:solidFill>
                  <a:srgbClr val="FF0000"/>
                </a:solidFill>
              </a:rPr>
              <a:t>Основни </a:t>
            </a:r>
            <a:r>
              <a:rPr lang="bg-BG" dirty="0">
                <a:solidFill>
                  <a:srgbClr val="FF0000"/>
                </a:solidFill>
              </a:rPr>
              <a:t>показатели на пружините</a:t>
            </a:r>
          </a:p>
        </p:txBody>
      </p:sp>
      <p:sp>
        <p:nvSpPr>
          <p:cNvPr id="3" name="Правоъгълник 2"/>
          <p:cNvSpPr/>
          <p:nvPr/>
        </p:nvSpPr>
        <p:spPr>
          <a:xfrm>
            <a:off x="755575" y="1259175"/>
            <a:ext cx="7632849" cy="1477328"/>
          </a:xfrm>
          <a:prstGeom prst="rect">
            <a:avLst/>
          </a:prstGeom>
        </p:spPr>
        <p:txBody>
          <a:bodyPr wrap="square">
            <a:spAutoFit/>
          </a:bodyPr>
          <a:lstStyle/>
          <a:p>
            <a:pPr algn="just"/>
            <a:r>
              <a:rPr lang="ru-RU" dirty="0" err="1">
                <a:solidFill>
                  <a:srgbClr val="0070C0"/>
                </a:solidFill>
              </a:rPr>
              <a:t>Еластичната</a:t>
            </a:r>
            <a:r>
              <a:rPr lang="ru-RU" dirty="0">
                <a:solidFill>
                  <a:srgbClr val="0070C0"/>
                </a:solidFill>
              </a:rPr>
              <a:t> характеристика </a:t>
            </a:r>
            <a:r>
              <a:rPr lang="ru-RU" dirty="0" err="1"/>
              <a:t>определя</a:t>
            </a:r>
            <a:r>
              <a:rPr lang="ru-RU" dirty="0"/>
              <a:t> </a:t>
            </a:r>
            <a:r>
              <a:rPr lang="ru-RU" dirty="0" err="1"/>
              <a:t>основните</a:t>
            </a:r>
            <a:r>
              <a:rPr lang="ru-RU" dirty="0"/>
              <a:t> свойства на </a:t>
            </a:r>
            <a:r>
              <a:rPr lang="ru-RU" dirty="0" err="1"/>
              <a:t>еластичния</a:t>
            </a:r>
            <a:r>
              <a:rPr lang="ru-RU" dirty="0"/>
              <a:t> </a:t>
            </a:r>
            <a:r>
              <a:rPr lang="ru-RU" dirty="0" err="1"/>
              <a:t>елемент</a:t>
            </a:r>
            <a:r>
              <a:rPr lang="ru-RU" dirty="0"/>
              <a:t> - </a:t>
            </a:r>
            <a:r>
              <a:rPr lang="ru-RU" dirty="0" err="1"/>
              <a:t>зависимост</a:t>
            </a:r>
            <a:r>
              <a:rPr lang="ru-RU" dirty="0"/>
              <a:t> между </a:t>
            </a:r>
            <a:r>
              <a:rPr lang="ru-RU" dirty="0" err="1"/>
              <a:t>преместване</a:t>
            </a:r>
            <a:r>
              <a:rPr lang="ru-RU" dirty="0"/>
              <a:t> и </a:t>
            </a:r>
            <a:r>
              <a:rPr lang="ru-RU" dirty="0" err="1"/>
              <a:t>натоварване</a:t>
            </a:r>
            <a:r>
              <a:rPr lang="ru-RU" dirty="0"/>
              <a:t>. </a:t>
            </a:r>
            <a:r>
              <a:rPr lang="ru-RU" dirty="0" err="1"/>
              <a:t>Преместването</a:t>
            </a:r>
            <a:r>
              <a:rPr lang="ru-RU" dirty="0"/>
              <a:t> </a:t>
            </a:r>
            <a:r>
              <a:rPr lang="ru-RU" dirty="0" err="1"/>
              <a:t>представлява</a:t>
            </a:r>
            <a:r>
              <a:rPr lang="ru-RU" dirty="0"/>
              <a:t> линейна </a:t>
            </a:r>
            <a:r>
              <a:rPr lang="ru-RU" dirty="0" smtClean="0"/>
              <a:t> </a:t>
            </a:r>
            <a:r>
              <a:rPr lang="ru-RU" dirty="0"/>
              <a:t>или </a:t>
            </a:r>
            <a:r>
              <a:rPr lang="ru-RU" dirty="0" err="1"/>
              <a:t>ъглова</a:t>
            </a:r>
            <a:r>
              <a:rPr lang="ru-RU" dirty="0"/>
              <a:t> </a:t>
            </a:r>
            <a:r>
              <a:rPr lang="ru-RU" dirty="0" smtClean="0"/>
              <a:t> </a:t>
            </a:r>
            <a:r>
              <a:rPr lang="ru-RU" dirty="0"/>
              <a:t>деформация на </a:t>
            </a:r>
            <a:r>
              <a:rPr lang="ru-RU" dirty="0" err="1" smtClean="0"/>
              <a:t>пружината</a:t>
            </a:r>
            <a:r>
              <a:rPr lang="ru-RU" dirty="0" smtClean="0"/>
              <a:t>, </a:t>
            </a:r>
            <a:r>
              <a:rPr lang="ru-RU" dirty="0"/>
              <a:t>а </a:t>
            </a:r>
            <a:r>
              <a:rPr lang="ru-RU" dirty="0" err="1"/>
              <a:t>съответното</a:t>
            </a:r>
            <a:r>
              <a:rPr lang="ru-RU" dirty="0"/>
              <a:t> </a:t>
            </a:r>
            <a:r>
              <a:rPr lang="ru-RU" dirty="0" err="1"/>
              <a:t>натоварване</a:t>
            </a:r>
            <a:r>
              <a:rPr lang="ru-RU" dirty="0"/>
              <a:t>, </a:t>
            </a:r>
            <a:r>
              <a:rPr lang="ru-RU" dirty="0" err="1"/>
              <a:t>което</a:t>
            </a:r>
            <a:r>
              <a:rPr lang="ru-RU" dirty="0"/>
              <a:t> </a:t>
            </a:r>
            <a:r>
              <a:rPr lang="ru-RU" dirty="0" err="1"/>
              <a:t>предизвиква</a:t>
            </a:r>
            <a:r>
              <a:rPr lang="ru-RU" dirty="0"/>
              <a:t> </a:t>
            </a:r>
            <a:r>
              <a:rPr lang="ru-RU" dirty="0" err="1"/>
              <a:t>деформацията</a:t>
            </a:r>
            <a:r>
              <a:rPr lang="ru-RU" dirty="0"/>
              <a:t>, е сила </a:t>
            </a:r>
            <a:r>
              <a:rPr lang="ru-RU" dirty="0" smtClean="0"/>
              <a:t> </a:t>
            </a:r>
            <a:r>
              <a:rPr lang="ru-RU" dirty="0"/>
              <a:t>или </a:t>
            </a:r>
            <a:r>
              <a:rPr lang="ru-RU" dirty="0" smtClean="0"/>
              <a:t>момент. </a:t>
            </a:r>
            <a:endParaRPr lang="bg-BG" dirty="0"/>
          </a:p>
        </p:txBody>
      </p:sp>
      <p:pic>
        <p:nvPicPr>
          <p:cNvPr id="4" name="Картина 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61938" y="3077685"/>
            <a:ext cx="2804997" cy="2865975"/>
          </a:xfrm>
          <a:prstGeom prst="rect">
            <a:avLst/>
          </a:prstGeom>
          <a:solidFill>
            <a:schemeClr val="accent1"/>
          </a:solidFill>
        </p:spPr>
      </p:pic>
      <p:sp>
        <p:nvSpPr>
          <p:cNvPr id="5" name="Правоъгълник 4"/>
          <p:cNvSpPr/>
          <p:nvPr/>
        </p:nvSpPr>
        <p:spPr>
          <a:xfrm>
            <a:off x="4419832" y="2690336"/>
            <a:ext cx="3744416" cy="923330"/>
          </a:xfrm>
          <a:prstGeom prst="rect">
            <a:avLst/>
          </a:prstGeom>
        </p:spPr>
        <p:txBody>
          <a:bodyPr wrap="square">
            <a:spAutoFit/>
          </a:bodyPr>
          <a:lstStyle/>
          <a:p>
            <a:pPr algn="just"/>
            <a:r>
              <a:rPr lang="ru-RU" dirty="0" err="1">
                <a:solidFill>
                  <a:srgbClr val="0070C0"/>
                </a:solidFill>
              </a:rPr>
              <a:t>Еластичният</a:t>
            </a:r>
            <a:r>
              <a:rPr lang="ru-RU" dirty="0">
                <a:solidFill>
                  <a:srgbClr val="0070C0"/>
                </a:solidFill>
              </a:rPr>
              <a:t> </a:t>
            </a:r>
            <a:r>
              <a:rPr lang="ru-RU" dirty="0" err="1">
                <a:solidFill>
                  <a:srgbClr val="0070C0"/>
                </a:solidFill>
              </a:rPr>
              <a:t>коефициент</a:t>
            </a:r>
            <a:r>
              <a:rPr lang="ru-RU" dirty="0"/>
              <a:t> е </a:t>
            </a:r>
            <a:r>
              <a:rPr lang="ru-RU" dirty="0" err="1"/>
              <a:t>първа</a:t>
            </a:r>
            <a:r>
              <a:rPr lang="ru-RU" dirty="0"/>
              <a:t> производна на </a:t>
            </a:r>
            <a:r>
              <a:rPr lang="ru-RU" dirty="0" err="1"/>
              <a:t>еластичната</a:t>
            </a:r>
            <a:r>
              <a:rPr lang="ru-RU" dirty="0"/>
              <a:t> </a:t>
            </a:r>
            <a:r>
              <a:rPr lang="ru-RU" dirty="0" smtClean="0"/>
              <a:t>характеристика.</a:t>
            </a:r>
            <a:endParaRPr lang="bg-BG" dirty="0"/>
          </a:p>
        </p:txBody>
      </p:sp>
      <mc:AlternateContent xmlns:mc="http://schemas.openxmlformats.org/markup-compatibility/2006" xmlns:a14="http://schemas.microsoft.com/office/drawing/2010/main">
        <mc:Choice Requires="a14">
          <p:sp>
            <p:nvSpPr>
              <p:cNvPr id="7" name="Правоъгълник 6"/>
              <p:cNvSpPr/>
              <p:nvPr/>
            </p:nvSpPr>
            <p:spPr>
              <a:xfrm>
                <a:off x="4235433" y="3613666"/>
                <a:ext cx="2016224" cy="461665"/>
              </a:xfrm>
              <a:prstGeom prst="rect">
                <a:avLst/>
              </a:prstGeom>
              <a:solidFill>
                <a:schemeClr val="bg2">
                  <a:lumMod val="9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𝑘</m:t>
                      </m:r>
                      <m:r>
                        <a:rPr lang="bg-BG" sz="2400">
                          <a:latin typeface="Cambria Math"/>
                        </a:rPr>
                        <m:t>=</m:t>
                      </m:r>
                      <m:r>
                        <a:rPr lang="bg-BG" sz="2400" i="1">
                          <a:latin typeface="Cambria Math"/>
                        </a:rPr>
                        <m:t>𝑑</m:t>
                      </m:r>
                      <m:f>
                        <m:fPr>
                          <m:type m:val="lin"/>
                          <m:ctrlPr>
                            <a:rPr lang="bg-BG" sz="2400" i="1">
                              <a:latin typeface="Cambria Math"/>
                            </a:rPr>
                          </m:ctrlPr>
                        </m:fPr>
                        <m:num>
                          <m:r>
                            <a:rPr lang="bg-BG" sz="2400" i="1">
                              <a:latin typeface="Cambria Math"/>
                            </a:rPr>
                            <m:t>𝐹</m:t>
                          </m:r>
                        </m:num>
                        <m:den>
                          <m:r>
                            <a:rPr lang="bg-BG" sz="2400" i="1">
                              <a:latin typeface="Cambria Math"/>
                            </a:rPr>
                            <m:t>𝑑</m:t>
                          </m:r>
                        </m:den>
                      </m:f>
                      <m:r>
                        <a:rPr lang="bg-BG" sz="2400" i="1">
                          <a:latin typeface="Cambria Math"/>
                        </a:rPr>
                        <m:t>𝑓</m:t>
                      </m:r>
                    </m:oMath>
                  </m:oMathPara>
                </a14:m>
                <a:endParaRPr lang="bg-BG" sz="2400" dirty="0"/>
              </a:p>
            </p:txBody>
          </p:sp>
        </mc:Choice>
        <mc:Fallback xmlns="">
          <p:sp>
            <p:nvSpPr>
              <p:cNvPr id="7" name="Правоъгълник 6"/>
              <p:cNvSpPr>
                <a:spLocks noRot="1" noChangeAspect="1" noMove="1" noResize="1" noEditPoints="1" noAdjustHandles="1" noChangeArrowheads="1" noChangeShapeType="1" noTextEdit="1"/>
              </p:cNvSpPr>
              <p:nvPr/>
            </p:nvSpPr>
            <p:spPr>
              <a:xfrm>
                <a:off x="4235433" y="3613666"/>
                <a:ext cx="2016224" cy="461665"/>
              </a:xfrm>
              <a:prstGeom prst="rect">
                <a:avLst/>
              </a:prstGeom>
              <a:blipFill rotWithShape="1">
                <a:blip r:embed="rId4"/>
                <a:stretch>
                  <a:fillRect t="-128947" r="-16616" b="-186842"/>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8" name="Правоъгълник 7"/>
              <p:cNvSpPr/>
              <p:nvPr/>
            </p:nvSpPr>
            <p:spPr>
              <a:xfrm>
                <a:off x="6380454" y="3613666"/>
                <a:ext cx="1927066" cy="461665"/>
              </a:xfrm>
              <a:prstGeom prst="rect">
                <a:avLst/>
              </a:prstGeom>
              <a:solidFill>
                <a:schemeClr val="bg2">
                  <a:lumMod val="90000"/>
                </a:schemeClr>
              </a:solidFill>
              <a:ln>
                <a:solidFill>
                  <a:schemeClr val="bg2">
                    <a:lumMod val="90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r>
                        <a:rPr lang="bg-BG" sz="2400" i="1">
                          <a:latin typeface="Cambria Math"/>
                        </a:rPr>
                        <m:t>𝑘</m:t>
                      </m:r>
                      <m:r>
                        <a:rPr lang="bg-BG" sz="2400">
                          <a:latin typeface="Cambria Math"/>
                        </a:rPr>
                        <m:t>=</m:t>
                      </m:r>
                      <m:r>
                        <a:rPr lang="bg-BG" sz="2400" i="1">
                          <a:latin typeface="Cambria Math"/>
                        </a:rPr>
                        <m:t>𝑑</m:t>
                      </m:r>
                      <m:f>
                        <m:fPr>
                          <m:type m:val="lin"/>
                          <m:ctrlPr>
                            <a:rPr lang="bg-BG" sz="2400" i="1">
                              <a:latin typeface="Cambria Math"/>
                            </a:rPr>
                          </m:ctrlPr>
                        </m:fPr>
                        <m:num>
                          <m:r>
                            <a:rPr lang="bg-BG" sz="2400" i="1">
                              <a:latin typeface="Cambria Math"/>
                            </a:rPr>
                            <m:t>𝑀</m:t>
                          </m:r>
                        </m:num>
                        <m:den>
                          <m:r>
                            <a:rPr lang="bg-BG" sz="2400" i="1">
                              <a:latin typeface="Cambria Math"/>
                            </a:rPr>
                            <m:t>𝑑</m:t>
                          </m:r>
                        </m:den>
                      </m:f>
                      <m:r>
                        <a:rPr lang="bg-BG" sz="2400" i="1">
                          <a:latin typeface="Cambria Math"/>
                        </a:rPr>
                        <m:t>𝛼</m:t>
                      </m:r>
                    </m:oMath>
                  </m:oMathPara>
                </a14:m>
                <a:endParaRPr lang="bg-BG" sz="2400" dirty="0"/>
              </a:p>
            </p:txBody>
          </p:sp>
        </mc:Choice>
        <mc:Fallback xmlns="">
          <p:sp>
            <p:nvSpPr>
              <p:cNvPr id="8" name="Правоъгълник 7"/>
              <p:cNvSpPr>
                <a:spLocks noRot="1" noChangeAspect="1" noMove="1" noResize="1" noEditPoints="1" noAdjustHandles="1" noChangeArrowheads="1" noChangeShapeType="1" noTextEdit="1"/>
              </p:cNvSpPr>
              <p:nvPr/>
            </p:nvSpPr>
            <p:spPr>
              <a:xfrm>
                <a:off x="6380454" y="3613666"/>
                <a:ext cx="1927066" cy="461665"/>
              </a:xfrm>
              <a:prstGeom prst="rect">
                <a:avLst/>
              </a:prstGeom>
              <a:blipFill rotWithShape="1">
                <a:blip r:embed="rId5"/>
                <a:stretch>
                  <a:fillRect t="-124359" r="-21069" b="-180769"/>
                </a:stretch>
              </a:blipFill>
              <a:ln>
                <a:solidFill>
                  <a:schemeClr val="bg2">
                    <a:lumMod val="90000"/>
                  </a:schemeClr>
                </a:solidFill>
              </a:ln>
            </p:spPr>
            <p:txBody>
              <a:bodyPr/>
              <a:lstStyle/>
              <a:p>
                <a:r>
                  <a:rPr lang="bg-BG">
                    <a:noFill/>
                  </a:rPr>
                  <a:t> </a:t>
                </a:r>
              </a:p>
            </p:txBody>
          </p:sp>
        </mc:Fallback>
      </mc:AlternateContent>
      <p:sp>
        <p:nvSpPr>
          <p:cNvPr id="9" name="Правоъгълник 8"/>
          <p:cNvSpPr/>
          <p:nvPr/>
        </p:nvSpPr>
        <p:spPr>
          <a:xfrm>
            <a:off x="3995937" y="4365104"/>
            <a:ext cx="4392488" cy="646331"/>
          </a:xfrm>
          <a:prstGeom prst="rect">
            <a:avLst/>
          </a:prstGeom>
        </p:spPr>
        <p:txBody>
          <a:bodyPr wrap="square">
            <a:spAutoFit/>
          </a:bodyPr>
          <a:lstStyle/>
          <a:p>
            <a:pPr algn="just"/>
            <a:r>
              <a:rPr lang="ru-RU" dirty="0"/>
              <a:t>При линейна характеристика   </a:t>
            </a:r>
            <a:r>
              <a:rPr lang="en-US" i="1" dirty="0" smtClean="0"/>
              <a:t>k</a:t>
            </a:r>
            <a:r>
              <a:rPr lang="en-US" dirty="0" smtClean="0"/>
              <a:t> </a:t>
            </a:r>
            <a:r>
              <a:rPr lang="ru-RU" dirty="0" err="1" smtClean="0"/>
              <a:t>представлява</a:t>
            </a:r>
            <a:r>
              <a:rPr lang="ru-RU" dirty="0" smtClean="0"/>
              <a:t> </a:t>
            </a:r>
            <a:r>
              <a:rPr lang="ru-RU" dirty="0" err="1" smtClean="0"/>
              <a:t>еластична</a:t>
            </a:r>
            <a:r>
              <a:rPr lang="ru-RU" dirty="0" smtClean="0"/>
              <a:t> константа</a:t>
            </a:r>
            <a:r>
              <a:rPr lang="en-US" dirty="0" smtClean="0"/>
              <a:t>:</a:t>
            </a:r>
            <a:endParaRPr lang="bg-BG" dirty="0"/>
          </a:p>
        </p:txBody>
      </p:sp>
      <mc:AlternateContent xmlns:mc="http://schemas.openxmlformats.org/markup-compatibility/2006" xmlns:a14="http://schemas.microsoft.com/office/drawing/2010/main">
        <mc:Choice Requires="a14">
          <p:sp>
            <p:nvSpPr>
              <p:cNvPr id="20" name="Правоъгълник 19"/>
              <p:cNvSpPr/>
              <p:nvPr/>
            </p:nvSpPr>
            <p:spPr>
              <a:xfrm>
                <a:off x="4460014" y="5301208"/>
                <a:ext cx="2016224" cy="461665"/>
              </a:xfrm>
              <a:prstGeom prst="rect">
                <a:avLst/>
              </a:prstGeom>
              <a:solidFill>
                <a:schemeClr val="bg2">
                  <a:lumMod val="9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r>
                        <a:rPr lang="bg-BG" sz="2400" i="1" smtClean="0">
                          <a:latin typeface="Cambria Math"/>
                        </a:rPr>
                        <m:t>𝑘</m:t>
                      </m:r>
                      <m:r>
                        <a:rPr lang="bg-BG" sz="2400">
                          <a:latin typeface="Cambria Math"/>
                        </a:rPr>
                        <m:t>=</m:t>
                      </m:r>
                      <m:f>
                        <m:fPr>
                          <m:type m:val="lin"/>
                          <m:ctrlPr>
                            <a:rPr lang="bg-BG" sz="2400" i="1">
                              <a:latin typeface="Cambria Math"/>
                            </a:rPr>
                          </m:ctrlPr>
                        </m:fPr>
                        <m:num>
                          <m:r>
                            <a:rPr lang="bg-BG" sz="2400" i="1">
                              <a:latin typeface="Cambria Math"/>
                            </a:rPr>
                            <m:t>𝐹</m:t>
                          </m:r>
                        </m:num>
                        <m:den>
                          <m:r>
                            <a:rPr lang="en-US" sz="2400" b="0" i="1" smtClean="0">
                              <a:latin typeface="Cambria Math"/>
                            </a:rPr>
                            <m:t>𝑓</m:t>
                          </m:r>
                        </m:den>
                      </m:f>
                    </m:oMath>
                  </m:oMathPara>
                </a14:m>
                <a:endParaRPr lang="bg-BG" sz="2400" dirty="0"/>
              </a:p>
            </p:txBody>
          </p:sp>
        </mc:Choice>
        <mc:Fallback xmlns="">
          <p:sp>
            <p:nvSpPr>
              <p:cNvPr id="20" name="Правоъгълник 19"/>
              <p:cNvSpPr>
                <a:spLocks noRot="1" noChangeAspect="1" noMove="1" noResize="1" noEditPoints="1" noAdjustHandles="1" noChangeArrowheads="1" noChangeShapeType="1" noTextEdit="1"/>
              </p:cNvSpPr>
              <p:nvPr/>
            </p:nvSpPr>
            <p:spPr>
              <a:xfrm>
                <a:off x="4460014" y="5301208"/>
                <a:ext cx="2016224" cy="461665"/>
              </a:xfrm>
              <a:prstGeom prst="rect">
                <a:avLst/>
              </a:prstGeom>
              <a:blipFill rotWithShape="1">
                <a:blip r:embed="rId6"/>
                <a:stretch>
                  <a:fillRect t="-130667" r="-16970" b="-190667"/>
                </a:stretch>
              </a:blipFill>
            </p:spPr>
            <p:txBody>
              <a:bodyPr/>
              <a:lstStyle/>
              <a:p>
                <a:r>
                  <a:rPr lang="bg-BG">
                    <a:noFill/>
                  </a:rPr>
                  <a:t> </a:t>
                </a:r>
              </a:p>
            </p:txBody>
          </p:sp>
        </mc:Fallback>
      </mc:AlternateContent>
      <mc:AlternateContent xmlns:mc="http://schemas.openxmlformats.org/markup-compatibility/2006" xmlns:a14="http://schemas.microsoft.com/office/drawing/2010/main">
        <mc:Choice Requires="a14">
          <p:sp>
            <p:nvSpPr>
              <p:cNvPr id="22" name="Правоъгълник 21"/>
              <p:cNvSpPr/>
              <p:nvPr/>
            </p:nvSpPr>
            <p:spPr>
              <a:xfrm>
                <a:off x="6605035" y="5301208"/>
                <a:ext cx="1477904" cy="461665"/>
              </a:xfrm>
              <a:prstGeom prst="rect">
                <a:avLst/>
              </a:prstGeom>
              <a:solidFill>
                <a:schemeClr val="bg2">
                  <a:lumMod val="90000"/>
                </a:schemeClr>
              </a:solidFill>
              <a:ln>
                <a:solidFill>
                  <a:schemeClr val="bg2">
                    <a:lumMod val="90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r>
                        <a:rPr lang="bg-BG" sz="2400" i="1" smtClean="0">
                          <a:latin typeface="Cambria Math"/>
                        </a:rPr>
                        <m:t>𝑘</m:t>
                      </m:r>
                      <m:r>
                        <a:rPr lang="bg-BG" sz="2400">
                          <a:latin typeface="Cambria Math"/>
                        </a:rPr>
                        <m:t>=</m:t>
                      </m:r>
                      <m:f>
                        <m:fPr>
                          <m:type m:val="lin"/>
                          <m:ctrlPr>
                            <a:rPr lang="bg-BG" sz="2400" i="1">
                              <a:latin typeface="Cambria Math"/>
                            </a:rPr>
                          </m:ctrlPr>
                        </m:fPr>
                        <m:num>
                          <m:r>
                            <a:rPr lang="bg-BG" sz="2400" i="1">
                              <a:latin typeface="Cambria Math"/>
                            </a:rPr>
                            <m:t>𝑀</m:t>
                          </m:r>
                        </m:num>
                        <m:den>
                          <m:r>
                            <a:rPr lang="bg-BG" sz="2400" i="1">
                              <a:latin typeface="Cambria Math"/>
                            </a:rPr>
                            <m:t>𝛼</m:t>
                          </m:r>
                        </m:den>
                      </m:f>
                    </m:oMath>
                  </m:oMathPara>
                </a14:m>
                <a:endParaRPr lang="bg-BG" sz="2400" dirty="0"/>
              </a:p>
            </p:txBody>
          </p:sp>
        </mc:Choice>
        <mc:Fallback xmlns="">
          <p:sp>
            <p:nvSpPr>
              <p:cNvPr id="22" name="Правоъгълник 21"/>
              <p:cNvSpPr>
                <a:spLocks noRot="1" noChangeAspect="1" noMove="1" noResize="1" noEditPoints="1" noAdjustHandles="1" noChangeArrowheads="1" noChangeShapeType="1" noTextEdit="1"/>
              </p:cNvSpPr>
              <p:nvPr/>
            </p:nvSpPr>
            <p:spPr>
              <a:xfrm>
                <a:off x="6605035" y="5301208"/>
                <a:ext cx="1477904" cy="461665"/>
              </a:xfrm>
              <a:prstGeom prst="rect">
                <a:avLst/>
              </a:prstGeom>
              <a:blipFill rotWithShape="1">
                <a:blip r:embed="rId7"/>
                <a:stretch>
                  <a:fillRect t="-125974" r="-42623" b="-184416"/>
                </a:stretch>
              </a:blipFill>
              <a:ln>
                <a:solidFill>
                  <a:schemeClr val="bg2">
                    <a:lumMod val="90000"/>
                  </a:schemeClr>
                </a:solidFill>
              </a:ln>
            </p:spPr>
            <p:txBody>
              <a:bodyPr/>
              <a:lstStyle/>
              <a:p>
                <a:r>
                  <a:rPr lang="bg-BG">
                    <a:noFill/>
                  </a:rPr>
                  <a:t> </a:t>
                </a:r>
              </a:p>
            </p:txBody>
          </p:sp>
        </mc:Fallback>
      </mc:AlternateContent>
    </p:spTree>
    <p:extLst>
      <p:ext uri="{BB962C8B-B14F-4D97-AF65-F5344CB8AC3E}">
        <p14:creationId xmlns:p14="http://schemas.microsoft.com/office/powerpoint/2010/main" val="42551266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animBg="1"/>
      <p:bldP spid="8" grpId="0" animBg="1"/>
      <p:bldP spid="9" grpId="0"/>
      <p:bldP spid="20" grpId="0" animBg="1"/>
      <p:bldP spid="2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абърче">
  <a:themeElements>
    <a:clrScheme name="Кабърче">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абърче">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бърче">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4211</TotalTime>
  <Words>1801</Words>
  <Application>Microsoft Office PowerPoint</Application>
  <PresentationFormat>Презентация на цял екран (4:3)</PresentationFormat>
  <Paragraphs>214</Paragraphs>
  <Slides>33</Slides>
  <Notes>0</Notes>
  <HiddenSlides>0</HiddenSlides>
  <MMClips>0</MMClips>
  <ScaleCrop>false</ScaleCrop>
  <HeadingPairs>
    <vt:vector size="6" baseType="variant">
      <vt:variant>
        <vt:lpstr>Тема</vt:lpstr>
      </vt:variant>
      <vt:variant>
        <vt:i4>1</vt:i4>
      </vt:variant>
      <vt:variant>
        <vt:lpstr>Вградени OLE сървъри</vt:lpstr>
      </vt:variant>
      <vt:variant>
        <vt:i4>1</vt:i4>
      </vt:variant>
      <vt:variant>
        <vt:lpstr>Заглавия на слайдовете</vt:lpstr>
      </vt:variant>
      <vt:variant>
        <vt:i4>33</vt:i4>
      </vt:variant>
    </vt:vector>
  </HeadingPairs>
  <TitlesOfParts>
    <vt:vector size="35" baseType="lpstr">
      <vt:lpstr>Кабърче</vt:lpstr>
      <vt:lpstr>Equation</vt:lpstr>
      <vt:lpstr>ЕЛАСТИЧНИ ЕЛЕМЕНТИ</vt:lpstr>
      <vt:lpstr>Еластични елементи</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Машинознание</dc:title>
  <dc:creator>sasho&amp;yana</dc:creator>
  <cp:lastModifiedBy>yana&amp;sasho</cp:lastModifiedBy>
  <cp:revision>342</cp:revision>
  <dcterms:created xsi:type="dcterms:W3CDTF">2012-02-08T18:51:19Z</dcterms:created>
  <dcterms:modified xsi:type="dcterms:W3CDTF">2013-03-31T19:32:40Z</dcterms:modified>
</cp:coreProperties>
</file>