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2" r:id="rId1"/>
  </p:sldMasterIdLst>
  <p:notesMasterIdLst>
    <p:notesMasterId r:id="rId32"/>
  </p:notesMasterIdLst>
  <p:handoutMasterIdLst>
    <p:handoutMasterId r:id="rId33"/>
  </p:handoutMasterIdLst>
  <p:sldIdLst>
    <p:sldId id="256" r:id="rId2"/>
    <p:sldId id="280" r:id="rId3"/>
    <p:sldId id="257" r:id="rId4"/>
    <p:sldId id="302" r:id="rId5"/>
    <p:sldId id="305" r:id="rId6"/>
    <p:sldId id="306" r:id="rId7"/>
    <p:sldId id="307" r:id="rId8"/>
    <p:sldId id="308" r:id="rId9"/>
    <p:sldId id="311" r:id="rId10"/>
    <p:sldId id="309" r:id="rId11"/>
    <p:sldId id="303" r:id="rId12"/>
    <p:sldId id="324" r:id="rId13"/>
    <p:sldId id="310" r:id="rId14"/>
    <p:sldId id="312" r:id="rId15"/>
    <p:sldId id="313" r:id="rId16"/>
    <p:sldId id="330" r:id="rId17"/>
    <p:sldId id="315" r:id="rId18"/>
    <p:sldId id="317" r:id="rId19"/>
    <p:sldId id="316" r:id="rId20"/>
    <p:sldId id="314" r:id="rId21"/>
    <p:sldId id="304" r:id="rId22"/>
    <p:sldId id="318" r:id="rId23"/>
    <p:sldId id="319" r:id="rId24"/>
    <p:sldId id="320" r:id="rId25"/>
    <p:sldId id="321" r:id="rId26"/>
    <p:sldId id="322" r:id="rId27"/>
    <p:sldId id="325" r:id="rId28"/>
    <p:sldId id="326" r:id="rId29"/>
    <p:sldId id="327" r:id="rId30"/>
    <p:sldId id="301" r:id="rId3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Lucida Sans Unicode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Lucida Sans Unicode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Lucida Sans Unicode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Lucida Sans Unicode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Lucida Sans Unicode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Lucida Sans Unicode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Lucida Sans Unicode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Lucida Sans Unicode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Lucida Sans Unicode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ен стил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68" autoAdjust="0"/>
    <p:restoredTop sz="94660"/>
  </p:normalViewPr>
  <p:slideViewPr>
    <p:cSldViewPr>
      <p:cViewPr varScale="1">
        <p:scale>
          <a:sx n="84" d="100"/>
          <a:sy n="84" d="100"/>
        </p:scale>
        <p:origin x="-84" y="-28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48" d="100"/>
          <a:sy n="48" d="100"/>
        </p:scale>
        <p:origin x="-2436" y="-11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.wmf"/><Relationship Id="rId1" Type="http://schemas.openxmlformats.org/officeDocument/2006/relationships/image" Target="../media/image13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8.wmf"/><Relationship Id="rId2" Type="http://schemas.openxmlformats.org/officeDocument/2006/relationships/image" Target="../media/image27.wmf"/><Relationship Id="rId1" Type="http://schemas.openxmlformats.org/officeDocument/2006/relationships/image" Target="../media/image26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горния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Контейнер за 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70B996DB-D4E8-49F9-B34C-3D8C9F1D85C1}" type="datetimeFigureOut">
              <a:rPr lang="en-US"/>
              <a:pPr>
                <a:defRPr/>
              </a:pPr>
              <a:t>3/22/2013</a:t>
            </a:fld>
            <a:endParaRPr lang="en-US"/>
          </a:p>
        </p:txBody>
      </p:sp>
      <p:sp>
        <p:nvSpPr>
          <p:cNvPr id="4" name="Контейнер за долния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Контейнер за номер на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48A7704C-E8C0-473D-B92F-30DC7FFC34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2944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горния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bg-BG"/>
          </a:p>
        </p:txBody>
      </p:sp>
      <p:sp>
        <p:nvSpPr>
          <p:cNvPr id="3" name="Контейнер за 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377DBB-5E50-49B5-9EDB-FE7D6D9FA405}" type="datetimeFigureOut">
              <a:rPr lang="bg-BG" smtClean="0"/>
              <a:pPr/>
              <a:t>22.3.2013 г.</a:t>
            </a:fld>
            <a:endParaRPr lang="bg-BG"/>
          </a:p>
        </p:txBody>
      </p:sp>
      <p:sp>
        <p:nvSpPr>
          <p:cNvPr id="4" name="Контейнер за изображение на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bg-BG"/>
          </a:p>
        </p:txBody>
      </p:sp>
      <p:sp>
        <p:nvSpPr>
          <p:cNvPr id="5" name="Контейнер за бележ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bg-BG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1AF185-2AEC-4D3A-B38D-6153F8F5364B}" type="slidenum">
              <a:rPr lang="bg-BG" smtClean="0"/>
              <a:pPr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8825554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1AF185-2AEC-4D3A-B38D-6153F8F5364B}" type="slidenum">
              <a:rPr lang="bg-BG" smtClean="0"/>
              <a:pPr/>
              <a:t>20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8518620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02E8EF3-4F3D-48CB-8949-C0A50BA25B8B}" type="datetimeFigureOut">
              <a:rPr lang="en-US" smtClean="0"/>
              <a:pPr>
                <a:defRPr/>
              </a:pPr>
              <a:t>3/22/2013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29EA81-5954-46FB-9A9A-581DA6B7CF5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02E8EF3-4F3D-48CB-8949-C0A50BA25B8B}" type="datetimeFigureOut">
              <a:rPr lang="en-US" smtClean="0"/>
              <a:pPr>
                <a:defRPr/>
              </a:pPr>
              <a:t>3/22/2013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29EA81-5954-46FB-9A9A-581DA6B7CF5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02E8EF3-4F3D-48CB-8949-C0A50BA25B8B}" type="datetimeFigureOut">
              <a:rPr lang="en-US" smtClean="0"/>
              <a:pPr>
                <a:defRPr/>
              </a:pPr>
              <a:t>3/22/2013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29EA81-5954-46FB-9A9A-581DA6B7CF5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02E8EF3-4F3D-48CB-8949-C0A50BA25B8B}" type="datetimeFigureOut">
              <a:rPr lang="en-US" smtClean="0"/>
              <a:pPr>
                <a:defRPr/>
              </a:pPr>
              <a:t>3/22/2013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29EA81-5954-46FB-9A9A-581DA6B7CF5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02E8EF3-4F3D-48CB-8949-C0A50BA25B8B}" type="datetimeFigureOut">
              <a:rPr lang="en-US" smtClean="0"/>
              <a:pPr>
                <a:defRPr/>
              </a:pPr>
              <a:t>3/22/2013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29EA81-5954-46FB-9A9A-581DA6B7CF5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02E8EF3-4F3D-48CB-8949-C0A50BA25B8B}" type="datetimeFigureOut">
              <a:rPr lang="en-US" smtClean="0"/>
              <a:pPr>
                <a:defRPr/>
              </a:pPr>
              <a:t>3/22/2013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29EA81-5954-46FB-9A9A-581DA6B7CF5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02E8EF3-4F3D-48CB-8949-C0A50BA25B8B}" type="datetimeFigureOut">
              <a:rPr lang="en-US" smtClean="0"/>
              <a:pPr>
                <a:defRPr/>
              </a:pPr>
              <a:t>3/22/2013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29EA81-5954-46FB-9A9A-581DA6B7CF5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02E8EF3-4F3D-48CB-8949-C0A50BA25B8B}" type="datetimeFigureOut">
              <a:rPr lang="en-US" smtClean="0"/>
              <a:pPr>
                <a:defRPr/>
              </a:pPr>
              <a:t>3/22/2013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29EA81-5954-46FB-9A9A-581DA6B7CF5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02E8EF3-4F3D-48CB-8949-C0A50BA25B8B}" type="datetimeFigureOut">
              <a:rPr lang="en-US" smtClean="0"/>
              <a:pPr>
                <a:defRPr/>
              </a:pPr>
              <a:t>3/22/2013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29EA81-5954-46FB-9A9A-581DA6B7CF5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02E8EF3-4F3D-48CB-8949-C0A50BA25B8B}" type="datetimeFigureOut">
              <a:rPr lang="en-US" smtClean="0"/>
              <a:pPr>
                <a:defRPr/>
              </a:pPr>
              <a:t>3/22/2013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29EA81-5954-46FB-9A9A-581DA6B7CF5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02E8EF3-4F3D-48CB-8949-C0A50BA25B8B}" type="datetimeFigureOut">
              <a:rPr lang="en-US" smtClean="0"/>
              <a:pPr>
                <a:defRPr/>
              </a:pPr>
              <a:t>3/22/2013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pPr>
              <a:defRPr/>
            </a:pPr>
            <a:fld id="{9C29EA81-5954-46FB-9A9A-581DA6B7CF5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B02E8EF3-4F3D-48CB-8949-C0A50BA25B8B}" type="datetimeFigureOut">
              <a:rPr lang="en-US" smtClean="0"/>
              <a:pPr>
                <a:defRPr/>
              </a:pPr>
              <a:t>3/22/2013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9C29EA81-5954-46FB-9A9A-581DA6B7CF5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  <p:sldLayoutId id="2147483827" r:id="rId5"/>
    <p:sldLayoutId id="2147483828" r:id="rId6"/>
    <p:sldLayoutId id="2147483829" r:id="rId7"/>
    <p:sldLayoutId id="2147483830" r:id="rId8"/>
    <p:sldLayoutId id="2147483831" r:id="rId9"/>
    <p:sldLayoutId id="2147483832" r:id="rId10"/>
    <p:sldLayoutId id="2147483833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wmf"/><Relationship Id="rId3" Type="http://schemas.openxmlformats.org/officeDocument/2006/relationships/image" Target="../media/image15.png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3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image" Target="../media/image29.jpeg"/><Relationship Id="rId7" Type="http://schemas.openxmlformats.org/officeDocument/2006/relationships/image" Target="../media/image27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26.png"/><Relationship Id="rId4" Type="http://schemas.openxmlformats.org/officeDocument/2006/relationships/oleObject" Target="../embeddings/oleObject3.bin"/><Relationship Id="rId9" Type="http://schemas.openxmlformats.org/officeDocument/2006/relationships/image" Target="../media/image28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11" Type="http://schemas.openxmlformats.org/officeDocument/2006/relationships/image" Target="../media/image62.png"/><Relationship Id="rId5" Type="http://schemas.openxmlformats.org/officeDocument/2006/relationships/image" Target="../media/image56.pn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12" Type="http://schemas.openxmlformats.org/officeDocument/2006/relationships/image" Target="../media/image87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11" Type="http://schemas.openxmlformats.org/officeDocument/2006/relationships/image" Target="../media/image86.png"/><Relationship Id="rId5" Type="http://schemas.openxmlformats.org/officeDocument/2006/relationships/image" Target="../media/image80.png"/><Relationship Id="rId10" Type="http://schemas.openxmlformats.org/officeDocument/2006/relationships/image" Target="../media/image85.png"/><Relationship Id="rId4" Type="http://schemas.openxmlformats.org/officeDocument/2006/relationships/image" Target="../media/image79.png"/><Relationship Id="rId9" Type="http://schemas.openxmlformats.org/officeDocument/2006/relationships/image" Target="../media/image8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92.png"/><Relationship Id="rId7" Type="http://schemas.openxmlformats.org/officeDocument/2006/relationships/image" Target="../media/image96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99.png"/><Relationship Id="rId7" Type="http://schemas.openxmlformats.org/officeDocument/2006/relationships/image" Target="../media/image103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2828527"/>
          </a:xfrm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bg-BG" sz="7200" dirty="0" smtClean="0">
                <a:solidFill>
                  <a:schemeClr val="bg2">
                    <a:lumMod val="50000"/>
                  </a:schemeClr>
                </a:solidFill>
              </a:rPr>
              <a:t>ЯКОСТ НА ТЕЛАТА</a:t>
            </a:r>
            <a:endParaRPr lang="en-US" sz="72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Контейнер за съдържание 5"/>
          <p:cNvSpPr>
            <a:spLocks noGrp="1"/>
          </p:cNvSpPr>
          <p:nvPr>
            <p:ph idx="1"/>
          </p:nvPr>
        </p:nvSpPr>
        <p:spPr>
          <a:xfrm>
            <a:off x="713585" y="329010"/>
            <a:ext cx="8205094" cy="579710"/>
          </a:xfrm>
        </p:spPr>
        <p:txBody>
          <a:bodyPr/>
          <a:lstStyle/>
          <a:p>
            <a:pPr marL="109537" indent="0" algn="ctr">
              <a:buNone/>
            </a:pPr>
            <a:r>
              <a:rPr lang="bg-BG" sz="2400" dirty="0" smtClean="0">
                <a:solidFill>
                  <a:srgbClr val="00B0F0"/>
                </a:solidFill>
              </a:rPr>
              <a:t>Основни понятия и хипотези</a:t>
            </a:r>
            <a:endParaRPr lang="bg-BG" sz="2400" dirty="0">
              <a:solidFill>
                <a:srgbClr val="00B0F0"/>
              </a:solidFill>
            </a:endParaRPr>
          </a:p>
        </p:txBody>
      </p:sp>
      <p:sp>
        <p:nvSpPr>
          <p:cNvPr id="17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bg-BG"/>
          </a:p>
        </p:txBody>
      </p:sp>
      <p:sp>
        <p:nvSpPr>
          <p:cNvPr id="19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bg-BG"/>
          </a:p>
        </p:txBody>
      </p:sp>
      <p:sp>
        <p:nvSpPr>
          <p:cNvPr id="21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bg-BG"/>
          </a:p>
        </p:txBody>
      </p:sp>
      <p:sp>
        <p:nvSpPr>
          <p:cNvPr id="23" name="Rectangle 1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bg-BG"/>
          </a:p>
        </p:txBody>
      </p:sp>
      <p:sp>
        <p:nvSpPr>
          <p:cNvPr id="13" name="Rectangle 19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bg-BG"/>
          </a:p>
        </p:txBody>
      </p:sp>
      <p:sp>
        <p:nvSpPr>
          <p:cNvPr id="15" name="Rectangle 19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bg-BG"/>
          </a:p>
        </p:txBody>
      </p:sp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765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7657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" name="CEP176_512kb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4001" y="-18002"/>
            <a:ext cx="9168002" cy="6876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1829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bg-BG"/>
          </a:p>
        </p:txBody>
      </p:sp>
      <p:sp>
        <p:nvSpPr>
          <p:cNvPr id="19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bg-BG"/>
          </a:p>
        </p:txBody>
      </p:sp>
      <p:sp>
        <p:nvSpPr>
          <p:cNvPr id="21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bg-BG"/>
          </a:p>
        </p:txBody>
      </p:sp>
      <p:sp>
        <p:nvSpPr>
          <p:cNvPr id="23" name="Rectangle 1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bg-BG"/>
          </a:p>
        </p:txBody>
      </p:sp>
      <p:sp>
        <p:nvSpPr>
          <p:cNvPr id="13" name="Rectangle 19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bg-BG"/>
          </a:p>
        </p:txBody>
      </p:sp>
      <p:sp>
        <p:nvSpPr>
          <p:cNvPr id="15" name="Rectangle 19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bg-BG"/>
          </a:p>
        </p:txBody>
      </p:sp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765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7657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4" name="Картина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45" y="692696"/>
            <a:ext cx="8992736" cy="561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3004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bg-BG"/>
          </a:p>
        </p:txBody>
      </p:sp>
      <p:sp>
        <p:nvSpPr>
          <p:cNvPr id="19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bg-BG"/>
          </a:p>
        </p:txBody>
      </p:sp>
      <p:sp>
        <p:nvSpPr>
          <p:cNvPr id="21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bg-BG"/>
          </a:p>
        </p:txBody>
      </p:sp>
      <p:sp>
        <p:nvSpPr>
          <p:cNvPr id="23" name="Rectangle 1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bg-BG"/>
          </a:p>
        </p:txBody>
      </p:sp>
      <p:sp>
        <p:nvSpPr>
          <p:cNvPr id="13" name="Rectangle 19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bg-BG"/>
          </a:p>
        </p:txBody>
      </p:sp>
      <p:sp>
        <p:nvSpPr>
          <p:cNvPr id="15" name="Rectangle 19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bg-BG"/>
          </a:p>
        </p:txBody>
      </p:sp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765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7657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4" t="5163" r="4609" b="4489"/>
          <a:stretch/>
        </p:blipFill>
        <p:spPr bwMode="auto">
          <a:xfrm>
            <a:off x="611560" y="116632"/>
            <a:ext cx="7920880" cy="6340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80979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Контейнер за съдържание 5"/>
          <p:cNvSpPr>
            <a:spLocks noGrp="1"/>
          </p:cNvSpPr>
          <p:nvPr>
            <p:ph idx="1"/>
          </p:nvPr>
        </p:nvSpPr>
        <p:spPr>
          <a:xfrm>
            <a:off x="713585" y="329010"/>
            <a:ext cx="8205094" cy="579710"/>
          </a:xfrm>
        </p:spPr>
        <p:txBody>
          <a:bodyPr/>
          <a:lstStyle/>
          <a:p>
            <a:pPr marL="109537" indent="0" algn="ctr">
              <a:buNone/>
            </a:pPr>
            <a:r>
              <a:rPr lang="bg-BG" sz="2400" dirty="0">
                <a:solidFill>
                  <a:srgbClr val="00B0F0"/>
                </a:solidFill>
              </a:rPr>
              <a:t>Вътрешни усилия</a:t>
            </a:r>
          </a:p>
        </p:txBody>
      </p:sp>
      <p:sp>
        <p:nvSpPr>
          <p:cNvPr id="17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bg-BG"/>
          </a:p>
        </p:txBody>
      </p:sp>
      <p:sp>
        <p:nvSpPr>
          <p:cNvPr id="19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bg-BG"/>
          </a:p>
        </p:txBody>
      </p:sp>
      <p:sp>
        <p:nvSpPr>
          <p:cNvPr id="21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bg-BG"/>
          </a:p>
        </p:txBody>
      </p:sp>
      <p:sp>
        <p:nvSpPr>
          <p:cNvPr id="23" name="Rectangle 1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bg-BG"/>
          </a:p>
        </p:txBody>
      </p:sp>
      <p:sp>
        <p:nvSpPr>
          <p:cNvPr id="13" name="Rectangle 19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bg-BG"/>
          </a:p>
        </p:txBody>
      </p:sp>
      <p:sp>
        <p:nvSpPr>
          <p:cNvPr id="15" name="Rectangle 19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bg-BG"/>
          </a:p>
        </p:txBody>
      </p:sp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765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7657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274561"/>
            <a:ext cx="3600400" cy="356147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809028"/>
            <a:ext cx="3672408" cy="431322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59632" y="5447039"/>
            <a:ext cx="230704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g-BG" dirty="0" smtClean="0">
                <a:solidFill>
                  <a:srgbClr val="FF0000"/>
                </a:solidFill>
              </a:rPr>
              <a:t>Векторни условия </a:t>
            </a:r>
          </a:p>
          <a:p>
            <a:r>
              <a:rPr lang="bg-BG" dirty="0" smtClean="0">
                <a:solidFill>
                  <a:srgbClr val="FF0000"/>
                </a:solidFill>
              </a:rPr>
              <a:t>за равновесие</a:t>
            </a:r>
            <a:endParaRPr lang="bg-BG" dirty="0">
              <a:solidFill>
                <a:srgbClr val="FF0000"/>
              </a:solidFill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bg-BG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32310498"/>
              </p:ext>
            </p:extLst>
          </p:nvPr>
        </p:nvGraphicFramePr>
        <p:xfrm>
          <a:off x="4067944" y="5445422"/>
          <a:ext cx="1656184" cy="7793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9" name="Equation" r:id="rId5" imgW="812447" imgH="380835" progId="Equation.DSMT4">
                  <p:embed/>
                </p:oleObj>
              </mc:Choice>
              <mc:Fallback>
                <p:oleObj name="Equation" r:id="rId5" imgW="812447" imgH="380835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67944" y="5445422"/>
                        <a:ext cx="1656184" cy="779381"/>
                      </a:xfrm>
                      <a:prstGeom prst="rect">
                        <a:avLst/>
                      </a:prstGeom>
                      <a:solidFill>
                        <a:schemeClr val="bg2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bg-BG"/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60536632"/>
              </p:ext>
            </p:extLst>
          </p:nvPr>
        </p:nvGraphicFramePr>
        <p:xfrm>
          <a:off x="6156176" y="5443357"/>
          <a:ext cx="1944216" cy="8100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0" name="Equation" r:id="rId7" imgW="914400" imgH="381000" progId="Equation.DSMT4">
                  <p:embed/>
                </p:oleObj>
              </mc:Choice>
              <mc:Fallback>
                <p:oleObj name="Equation" r:id="rId7" imgW="914400" imgH="38100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56176" y="5443357"/>
                        <a:ext cx="1944216" cy="810090"/>
                      </a:xfrm>
                      <a:prstGeom prst="rect">
                        <a:avLst/>
                      </a:prstGeom>
                      <a:solidFill>
                        <a:schemeClr val="bg2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467544" y="908720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dirty="0" smtClean="0">
                <a:solidFill>
                  <a:srgbClr val="FF0000"/>
                </a:solidFill>
              </a:rPr>
              <a:t>Метод на сечението</a:t>
            </a:r>
            <a:endParaRPr lang="bg-BG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59006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Контейнер за съдържание 5"/>
          <p:cNvSpPr>
            <a:spLocks noGrp="1"/>
          </p:cNvSpPr>
          <p:nvPr>
            <p:ph idx="1"/>
          </p:nvPr>
        </p:nvSpPr>
        <p:spPr>
          <a:xfrm>
            <a:off x="713585" y="329010"/>
            <a:ext cx="8205094" cy="579710"/>
          </a:xfrm>
        </p:spPr>
        <p:txBody>
          <a:bodyPr/>
          <a:lstStyle/>
          <a:p>
            <a:pPr marL="109537" indent="0" algn="ctr">
              <a:buNone/>
            </a:pPr>
            <a:r>
              <a:rPr lang="bg-BG" sz="2400" dirty="0">
                <a:solidFill>
                  <a:srgbClr val="00B0F0"/>
                </a:solidFill>
              </a:rPr>
              <a:t>Вътрешни усилия</a:t>
            </a:r>
          </a:p>
        </p:txBody>
      </p:sp>
      <p:sp>
        <p:nvSpPr>
          <p:cNvPr id="17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bg-BG"/>
          </a:p>
        </p:txBody>
      </p:sp>
      <p:sp>
        <p:nvSpPr>
          <p:cNvPr id="19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bg-BG"/>
          </a:p>
        </p:txBody>
      </p:sp>
      <p:sp>
        <p:nvSpPr>
          <p:cNvPr id="21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bg-BG"/>
          </a:p>
        </p:txBody>
      </p:sp>
      <p:sp>
        <p:nvSpPr>
          <p:cNvPr id="23" name="Rectangle 1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bg-BG"/>
          </a:p>
        </p:txBody>
      </p:sp>
      <p:sp>
        <p:nvSpPr>
          <p:cNvPr id="13" name="Rectangle 19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bg-BG"/>
          </a:p>
        </p:txBody>
      </p:sp>
      <p:sp>
        <p:nvSpPr>
          <p:cNvPr id="15" name="Rectangle 19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bg-BG"/>
          </a:p>
        </p:txBody>
      </p:sp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765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7657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183" y="404664"/>
            <a:ext cx="4969905" cy="46805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Правоъгълник 3"/>
              <p:cNvSpPr/>
              <p:nvPr/>
            </p:nvSpPr>
            <p:spPr>
              <a:xfrm>
                <a:off x="6148494" y="1052736"/>
                <a:ext cx="2376264" cy="1145250"/>
              </a:xfrm>
              <a:prstGeom prst="rect">
                <a:avLst/>
              </a:prstGeom>
              <a:solidFill>
                <a:schemeClr val="bg2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bg-BG" sz="2400" i="1">
                          <a:latin typeface="Cambria Math"/>
                        </a:rPr>
                        <m:t>𝑁</m:t>
                      </m:r>
                      <m:r>
                        <a:rPr lang="bg-BG" sz="2400">
                          <a:latin typeface="Cambria Math"/>
                        </a:rPr>
                        <m:t>+</m:t>
                      </m:r>
                      <m:nary>
                        <m:naryPr>
                          <m:chr m:val="∑"/>
                          <m:limLoc m:val="undOvr"/>
                          <m:grow m:val="on"/>
                          <m:ctrlPr>
                            <a:rPr lang="bg-BG" sz="2400" i="1">
                              <a:latin typeface="Cambria Math"/>
                            </a:rPr>
                          </m:ctrlPr>
                        </m:naryPr>
                        <m:sub>
                          <m:r>
                            <a:rPr lang="bg-BG" sz="2400" i="1">
                              <a:latin typeface="Cambria Math"/>
                            </a:rPr>
                            <m:t>𝑖</m:t>
                          </m:r>
                          <m:r>
                            <a:rPr lang="bg-BG" sz="2400">
                              <a:latin typeface="Cambria Math"/>
                            </a:rPr>
                            <m:t>=1</m:t>
                          </m:r>
                        </m:sub>
                        <m:sup>
                          <m:r>
                            <a:rPr lang="bg-BG" sz="2400" i="1">
                              <a:latin typeface="Cambria Math"/>
                            </a:rPr>
                            <m:t>𝑘</m:t>
                          </m:r>
                        </m:sup>
                        <m:e>
                          <m:sSub>
                            <m:sSubPr>
                              <m:ctrlPr>
                                <a:rPr lang="bg-BG" sz="24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bg-BG" sz="2400" i="1">
                                  <a:latin typeface="Cambria Math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bg-BG" sz="2400" i="1">
                                  <a:latin typeface="Cambria Math"/>
                                </a:rPr>
                                <m:t>𝑥</m:t>
                              </m:r>
                              <m:r>
                                <a:rPr lang="bg-BG" sz="2400">
                                  <a:latin typeface="Cambria Math"/>
                                </a:rPr>
                                <m:t>,</m:t>
                              </m:r>
                              <m:r>
                                <m:rPr>
                                  <m:nor/>
                                </m:rPr>
                                <a:rPr lang="bg-BG" sz="2400" i="1"/>
                                <m:t> </m:t>
                              </m:r>
                              <m:r>
                                <a:rPr lang="bg-BG" sz="2400" i="1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  <m:r>
                        <a:rPr lang="bg-BG" sz="2400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bg-BG" sz="2400" dirty="0"/>
              </a:p>
            </p:txBody>
          </p:sp>
        </mc:Choice>
        <mc:Fallback xmlns="">
          <p:sp>
            <p:nvSpPr>
              <p:cNvPr id="4" name="Правоъгълник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8494" y="1052736"/>
                <a:ext cx="2376264" cy="1145250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bg-B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Правоъгълник 4"/>
              <p:cNvSpPr/>
              <p:nvPr/>
            </p:nvSpPr>
            <p:spPr>
              <a:xfrm>
                <a:off x="6084168" y="2367007"/>
                <a:ext cx="2504916" cy="1145250"/>
              </a:xfrm>
              <a:prstGeom prst="rect">
                <a:avLst/>
              </a:prstGeom>
              <a:solidFill>
                <a:schemeClr val="bg2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bg-BG" sz="24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bg-BG" sz="2400" i="1">
                              <a:latin typeface="Cambria Math"/>
                            </a:rPr>
                            <m:t>𝑄</m:t>
                          </m:r>
                        </m:e>
                        <m:sub>
                          <m:r>
                            <a:rPr lang="bg-BG" sz="2400" i="1">
                              <a:latin typeface="Cambria Math"/>
                            </a:rPr>
                            <m:t>𝑦</m:t>
                          </m:r>
                        </m:sub>
                      </m:sSub>
                      <m:r>
                        <a:rPr lang="bg-BG" sz="2400">
                          <a:latin typeface="Cambria Math"/>
                        </a:rPr>
                        <m:t>+</m:t>
                      </m:r>
                      <m:nary>
                        <m:naryPr>
                          <m:chr m:val="∑"/>
                          <m:limLoc m:val="undOvr"/>
                          <m:grow m:val="on"/>
                          <m:ctrlPr>
                            <a:rPr lang="bg-BG" sz="2400" i="1">
                              <a:latin typeface="Cambria Math"/>
                            </a:rPr>
                          </m:ctrlPr>
                        </m:naryPr>
                        <m:sub>
                          <m:r>
                            <a:rPr lang="bg-BG" sz="2400" i="1">
                              <a:latin typeface="Cambria Math"/>
                            </a:rPr>
                            <m:t>𝑖</m:t>
                          </m:r>
                          <m:r>
                            <a:rPr lang="bg-BG" sz="2400">
                              <a:latin typeface="Cambria Math"/>
                            </a:rPr>
                            <m:t>=1</m:t>
                          </m:r>
                        </m:sub>
                        <m:sup>
                          <m:r>
                            <a:rPr lang="bg-BG" sz="2400" i="1">
                              <a:latin typeface="Cambria Math"/>
                            </a:rPr>
                            <m:t>𝑘</m:t>
                          </m:r>
                        </m:sup>
                        <m:e>
                          <m:sSub>
                            <m:sSubPr>
                              <m:ctrlPr>
                                <a:rPr lang="bg-BG" sz="24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bg-BG" sz="2400" i="1">
                                  <a:latin typeface="Cambria Math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bg-BG" sz="2400" i="1">
                                  <a:latin typeface="Cambria Math"/>
                                </a:rPr>
                                <m:t>𝑦</m:t>
                              </m:r>
                              <m:r>
                                <a:rPr lang="bg-BG" sz="2400">
                                  <a:latin typeface="Cambria Math"/>
                                </a:rPr>
                                <m:t>,</m:t>
                              </m:r>
                              <m:r>
                                <m:rPr>
                                  <m:nor/>
                                </m:rPr>
                                <a:rPr lang="bg-BG" sz="2400" i="1"/>
                                <m:t> </m:t>
                              </m:r>
                              <m:r>
                                <a:rPr lang="bg-BG" sz="2400" i="1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  <m:r>
                        <a:rPr lang="bg-BG" sz="2400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bg-BG" sz="2400" dirty="0"/>
              </a:p>
            </p:txBody>
          </p:sp>
        </mc:Choice>
        <mc:Fallback xmlns="">
          <p:sp>
            <p:nvSpPr>
              <p:cNvPr id="5" name="Правоъгълник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84168" y="2367007"/>
                <a:ext cx="2504916" cy="1145250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bg-B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Правоъгълник 6"/>
              <p:cNvSpPr/>
              <p:nvPr/>
            </p:nvSpPr>
            <p:spPr>
              <a:xfrm>
                <a:off x="6116228" y="3717032"/>
                <a:ext cx="2472856" cy="1145250"/>
              </a:xfrm>
              <a:prstGeom prst="rect">
                <a:avLst/>
              </a:prstGeom>
              <a:solidFill>
                <a:schemeClr val="bg2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bg-BG" sz="24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bg-BG" sz="2400" i="1">
                              <a:latin typeface="Cambria Math"/>
                            </a:rPr>
                            <m:t>𝑄</m:t>
                          </m:r>
                        </m:e>
                        <m:sub>
                          <m:r>
                            <a:rPr lang="bg-BG" sz="2400" i="1">
                              <a:latin typeface="Cambria Math"/>
                            </a:rPr>
                            <m:t>𝑧</m:t>
                          </m:r>
                        </m:sub>
                      </m:sSub>
                      <m:r>
                        <a:rPr lang="bg-BG" sz="2400">
                          <a:latin typeface="Cambria Math"/>
                        </a:rPr>
                        <m:t>+</m:t>
                      </m:r>
                      <m:nary>
                        <m:naryPr>
                          <m:chr m:val="∑"/>
                          <m:limLoc m:val="undOvr"/>
                          <m:grow m:val="on"/>
                          <m:ctrlPr>
                            <a:rPr lang="bg-BG" sz="2400" i="1">
                              <a:latin typeface="Cambria Math"/>
                            </a:rPr>
                          </m:ctrlPr>
                        </m:naryPr>
                        <m:sub>
                          <m:r>
                            <a:rPr lang="bg-BG" sz="2400" i="1">
                              <a:latin typeface="Cambria Math"/>
                            </a:rPr>
                            <m:t>𝑖</m:t>
                          </m:r>
                          <m:r>
                            <a:rPr lang="bg-BG" sz="2400">
                              <a:latin typeface="Cambria Math"/>
                            </a:rPr>
                            <m:t>=1</m:t>
                          </m:r>
                        </m:sub>
                        <m:sup>
                          <m:r>
                            <a:rPr lang="bg-BG" sz="2400" i="1">
                              <a:latin typeface="Cambria Math"/>
                            </a:rPr>
                            <m:t>𝑘</m:t>
                          </m:r>
                        </m:sup>
                        <m:e>
                          <m:sSub>
                            <m:sSubPr>
                              <m:ctrlPr>
                                <a:rPr lang="bg-BG" sz="24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bg-BG" sz="2400" i="1">
                                  <a:latin typeface="Cambria Math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bg-BG" sz="2400" i="1">
                                  <a:latin typeface="Cambria Math"/>
                                </a:rPr>
                                <m:t>𝑧</m:t>
                              </m:r>
                              <m:r>
                                <a:rPr lang="bg-BG" sz="2400">
                                  <a:latin typeface="Cambria Math"/>
                                </a:rPr>
                                <m:t>,</m:t>
                              </m:r>
                              <m:r>
                                <m:rPr>
                                  <m:nor/>
                                </m:rPr>
                                <a:rPr lang="bg-BG" sz="2400" i="1"/>
                                <m:t> </m:t>
                              </m:r>
                              <m:r>
                                <a:rPr lang="bg-BG" sz="2400" i="1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  <m:r>
                        <a:rPr lang="bg-BG" sz="2400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bg-BG" sz="2400" dirty="0"/>
              </a:p>
            </p:txBody>
          </p:sp>
        </mc:Choice>
        <mc:Fallback xmlns="">
          <p:sp>
            <p:nvSpPr>
              <p:cNvPr id="7" name="Правоъгълник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6228" y="3717032"/>
                <a:ext cx="2472856" cy="1145250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bg-B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Правоъгълник 7"/>
              <p:cNvSpPr/>
              <p:nvPr/>
            </p:nvSpPr>
            <p:spPr>
              <a:xfrm>
                <a:off x="173843" y="5159227"/>
                <a:ext cx="2705292" cy="1145250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bg-BG" sz="24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bg-BG" sz="2400" i="1">
                              <a:latin typeface="Cambria Math"/>
                            </a:rPr>
                            <m:t>𝑀</m:t>
                          </m:r>
                        </m:e>
                        <m:sub>
                          <m:r>
                            <a:rPr lang="bg-BG" sz="2400">
                              <a:latin typeface="Cambria Math"/>
                            </a:rPr>
                            <m:t>ус</m:t>
                          </m:r>
                        </m:sub>
                      </m:sSub>
                      <m:r>
                        <a:rPr lang="bg-BG" sz="2400">
                          <a:latin typeface="Cambria Math"/>
                        </a:rPr>
                        <m:t>+</m:t>
                      </m:r>
                      <m:nary>
                        <m:naryPr>
                          <m:chr m:val="∑"/>
                          <m:limLoc m:val="undOvr"/>
                          <m:grow m:val="on"/>
                          <m:ctrlPr>
                            <a:rPr lang="bg-BG" sz="2400" i="1">
                              <a:latin typeface="Cambria Math"/>
                            </a:rPr>
                          </m:ctrlPr>
                        </m:naryPr>
                        <m:sub>
                          <m:r>
                            <a:rPr lang="bg-BG" sz="2400" i="1">
                              <a:latin typeface="Cambria Math"/>
                            </a:rPr>
                            <m:t>𝑖</m:t>
                          </m:r>
                          <m:r>
                            <a:rPr lang="bg-BG" sz="2400">
                              <a:latin typeface="Cambria Math"/>
                            </a:rPr>
                            <m:t>=1</m:t>
                          </m:r>
                        </m:sub>
                        <m:sup>
                          <m:r>
                            <a:rPr lang="bg-BG" sz="2400" i="1">
                              <a:latin typeface="Cambria Math"/>
                            </a:rPr>
                            <m:t>𝑘</m:t>
                          </m:r>
                        </m:sup>
                        <m:e>
                          <m:sSub>
                            <m:sSubPr>
                              <m:ctrlPr>
                                <a:rPr lang="bg-BG" sz="24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bg-BG" sz="2400">
                                  <a:latin typeface="Cambria Math"/>
                                </a:rPr>
                                <m:t>М</m:t>
                              </m:r>
                            </m:e>
                            <m:sub>
                              <m:r>
                                <a:rPr lang="bg-BG" sz="2400" i="1">
                                  <a:latin typeface="Cambria Math"/>
                                </a:rPr>
                                <m:t>𝑥</m:t>
                              </m:r>
                              <m:r>
                                <a:rPr lang="bg-BG" sz="2400">
                                  <a:latin typeface="Cambria Math"/>
                                </a:rPr>
                                <m:t>,</m:t>
                              </m:r>
                              <m:r>
                                <m:rPr>
                                  <m:nor/>
                                </m:rPr>
                                <a:rPr lang="bg-BG" sz="2400" i="1"/>
                                <m:t> </m:t>
                              </m:r>
                              <m:r>
                                <a:rPr lang="bg-BG" sz="2400" i="1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  <m:r>
                        <a:rPr lang="bg-BG" sz="2400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bg-BG" sz="2400" dirty="0"/>
              </a:p>
            </p:txBody>
          </p:sp>
        </mc:Choice>
        <mc:Fallback xmlns="">
          <p:sp>
            <p:nvSpPr>
              <p:cNvPr id="8" name="Правоъгълник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843" y="5159227"/>
                <a:ext cx="2705292" cy="1145250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bg-B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Правоъгълник 8"/>
              <p:cNvSpPr/>
              <p:nvPr/>
            </p:nvSpPr>
            <p:spPr>
              <a:xfrm>
                <a:off x="2987824" y="5189435"/>
                <a:ext cx="2936125" cy="1145250"/>
              </a:xfrm>
              <a:prstGeom prst="rect">
                <a:avLst/>
              </a:prstGeom>
              <a:solidFill>
                <a:schemeClr val="bg2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bg-BG" sz="24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bg-BG" sz="2400" i="1">
                              <a:latin typeface="Cambria Math"/>
                            </a:rPr>
                            <m:t>𝑀</m:t>
                          </m:r>
                        </m:e>
                        <m:sub>
                          <m:r>
                            <a:rPr lang="bg-BG" sz="2400">
                              <a:latin typeface="Cambria Math"/>
                            </a:rPr>
                            <m:t>ог,</m:t>
                          </m:r>
                          <m:r>
                            <m:rPr>
                              <m:nor/>
                            </m:rPr>
                            <a:rPr lang="bg-BG" sz="2400" i="1"/>
                            <m:t> </m:t>
                          </m:r>
                          <m:r>
                            <a:rPr lang="bg-BG" sz="2400" i="1">
                              <a:latin typeface="Cambria Math"/>
                            </a:rPr>
                            <m:t>𝑦</m:t>
                          </m:r>
                        </m:sub>
                      </m:sSub>
                      <m:r>
                        <a:rPr lang="bg-BG" sz="2400">
                          <a:latin typeface="Cambria Math"/>
                        </a:rPr>
                        <m:t>+</m:t>
                      </m:r>
                      <m:nary>
                        <m:naryPr>
                          <m:chr m:val="∑"/>
                          <m:limLoc m:val="undOvr"/>
                          <m:grow m:val="on"/>
                          <m:ctrlPr>
                            <a:rPr lang="bg-BG" sz="2400" i="1">
                              <a:latin typeface="Cambria Math"/>
                            </a:rPr>
                          </m:ctrlPr>
                        </m:naryPr>
                        <m:sub>
                          <m:r>
                            <a:rPr lang="bg-BG" sz="2400" i="1">
                              <a:latin typeface="Cambria Math"/>
                            </a:rPr>
                            <m:t>𝑖</m:t>
                          </m:r>
                          <m:r>
                            <a:rPr lang="bg-BG" sz="2400">
                              <a:latin typeface="Cambria Math"/>
                            </a:rPr>
                            <m:t>=1</m:t>
                          </m:r>
                        </m:sub>
                        <m:sup>
                          <m:r>
                            <a:rPr lang="bg-BG" sz="2400" i="1">
                              <a:latin typeface="Cambria Math"/>
                            </a:rPr>
                            <m:t>𝑘</m:t>
                          </m:r>
                        </m:sup>
                        <m:e>
                          <m:sSub>
                            <m:sSubPr>
                              <m:ctrlPr>
                                <a:rPr lang="bg-BG" sz="24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bg-BG" sz="2400" i="1">
                                  <a:latin typeface="Cambria Math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bg-BG" sz="2400" i="1">
                                  <a:latin typeface="Cambria Math"/>
                                </a:rPr>
                                <m:t>𝑦</m:t>
                              </m:r>
                              <m:r>
                                <a:rPr lang="bg-BG" sz="2400">
                                  <a:latin typeface="Cambria Math"/>
                                </a:rPr>
                                <m:t>,</m:t>
                              </m:r>
                              <m:r>
                                <m:rPr>
                                  <m:nor/>
                                </m:rPr>
                                <a:rPr lang="bg-BG" sz="2400" i="1"/>
                                <m:t> </m:t>
                              </m:r>
                              <m:r>
                                <a:rPr lang="bg-BG" sz="2400" i="1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  <m:r>
                        <a:rPr lang="bg-BG" sz="2400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bg-BG" sz="2400" dirty="0"/>
              </a:p>
            </p:txBody>
          </p:sp>
        </mc:Choice>
        <mc:Fallback xmlns="">
          <p:sp>
            <p:nvSpPr>
              <p:cNvPr id="9" name="Правоъгълник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7824" y="5189435"/>
                <a:ext cx="2936125" cy="1145250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bg-B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Правоъгълник 9"/>
              <p:cNvSpPr/>
              <p:nvPr/>
            </p:nvSpPr>
            <p:spPr>
              <a:xfrm>
                <a:off x="6084168" y="5194771"/>
                <a:ext cx="2904065" cy="1145250"/>
              </a:xfrm>
              <a:prstGeom prst="rect">
                <a:avLst/>
              </a:prstGeom>
              <a:solidFill>
                <a:schemeClr val="bg2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bg-BG" sz="24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bg-BG" sz="2400" i="1">
                              <a:latin typeface="Cambria Math"/>
                            </a:rPr>
                            <m:t>𝑀</m:t>
                          </m:r>
                        </m:e>
                        <m:sub>
                          <m:r>
                            <a:rPr lang="bg-BG" sz="2400">
                              <a:latin typeface="Cambria Math"/>
                            </a:rPr>
                            <m:t>ог,</m:t>
                          </m:r>
                          <m:r>
                            <m:rPr>
                              <m:nor/>
                            </m:rPr>
                            <a:rPr lang="bg-BG" sz="2400" i="1"/>
                            <m:t> </m:t>
                          </m:r>
                          <m:r>
                            <a:rPr lang="bg-BG" sz="2400" i="1">
                              <a:latin typeface="Cambria Math"/>
                            </a:rPr>
                            <m:t>𝑧</m:t>
                          </m:r>
                        </m:sub>
                      </m:sSub>
                      <m:r>
                        <a:rPr lang="bg-BG" sz="2400">
                          <a:latin typeface="Cambria Math"/>
                        </a:rPr>
                        <m:t>+</m:t>
                      </m:r>
                      <m:nary>
                        <m:naryPr>
                          <m:chr m:val="∑"/>
                          <m:limLoc m:val="undOvr"/>
                          <m:grow m:val="on"/>
                          <m:ctrlPr>
                            <a:rPr lang="bg-BG" sz="2400" i="1">
                              <a:latin typeface="Cambria Math"/>
                            </a:rPr>
                          </m:ctrlPr>
                        </m:naryPr>
                        <m:sub>
                          <m:r>
                            <a:rPr lang="bg-BG" sz="2400" i="1">
                              <a:latin typeface="Cambria Math"/>
                            </a:rPr>
                            <m:t>𝑖</m:t>
                          </m:r>
                          <m:r>
                            <a:rPr lang="bg-BG" sz="2400">
                              <a:latin typeface="Cambria Math"/>
                            </a:rPr>
                            <m:t>=1</m:t>
                          </m:r>
                        </m:sub>
                        <m:sup>
                          <m:r>
                            <a:rPr lang="bg-BG" sz="2400" i="1">
                              <a:latin typeface="Cambria Math"/>
                            </a:rPr>
                            <m:t>𝑘</m:t>
                          </m:r>
                        </m:sup>
                        <m:e>
                          <m:sSub>
                            <m:sSubPr>
                              <m:ctrlPr>
                                <a:rPr lang="bg-BG" sz="24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bg-BG" sz="2400" i="1">
                                  <a:latin typeface="Cambria Math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bg-BG" sz="2400" i="1">
                                  <a:latin typeface="Cambria Math"/>
                                </a:rPr>
                                <m:t>𝑧</m:t>
                              </m:r>
                              <m:r>
                                <a:rPr lang="bg-BG" sz="2400">
                                  <a:latin typeface="Cambria Math"/>
                                </a:rPr>
                                <m:t>,</m:t>
                              </m:r>
                              <m:r>
                                <m:rPr>
                                  <m:nor/>
                                </m:rPr>
                                <a:rPr lang="bg-BG" sz="2400" i="1"/>
                                <m:t> </m:t>
                              </m:r>
                              <m:r>
                                <a:rPr lang="bg-BG" sz="2400" i="1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  <m:r>
                        <a:rPr lang="bg-BG" sz="2400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bg-BG" sz="2400" dirty="0"/>
              </a:p>
            </p:txBody>
          </p:sp>
        </mc:Choice>
        <mc:Fallback xmlns="">
          <p:sp>
            <p:nvSpPr>
              <p:cNvPr id="10" name="Правоъгълник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84168" y="5194771"/>
                <a:ext cx="2904065" cy="1145250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bg-BG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898813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Контейнер за съдържание 5"/>
          <p:cNvSpPr>
            <a:spLocks noGrp="1"/>
          </p:cNvSpPr>
          <p:nvPr>
            <p:ph idx="1"/>
          </p:nvPr>
        </p:nvSpPr>
        <p:spPr>
          <a:xfrm>
            <a:off x="713585" y="329010"/>
            <a:ext cx="8205094" cy="579710"/>
          </a:xfrm>
        </p:spPr>
        <p:txBody>
          <a:bodyPr/>
          <a:lstStyle/>
          <a:p>
            <a:pPr marL="109537" indent="0" algn="ctr">
              <a:buNone/>
            </a:pPr>
            <a:r>
              <a:rPr lang="bg-BG" sz="2400" dirty="0">
                <a:solidFill>
                  <a:srgbClr val="00B0F0"/>
                </a:solidFill>
              </a:rPr>
              <a:t>Вътрешни усилия</a:t>
            </a:r>
          </a:p>
        </p:txBody>
      </p:sp>
      <p:sp>
        <p:nvSpPr>
          <p:cNvPr id="17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bg-BG"/>
          </a:p>
        </p:txBody>
      </p:sp>
      <p:sp>
        <p:nvSpPr>
          <p:cNvPr id="19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bg-BG"/>
          </a:p>
        </p:txBody>
      </p:sp>
      <p:sp>
        <p:nvSpPr>
          <p:cNvPr id="21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bg-BG"/>
          </a:p>
        </p:txBody>
      </p:sp>
      <p:sp>
        <p:nvSpPr>
          <p:cNvPr id="23" name="Rectangle 1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bg-BG"/>
          </a:p>
        </p:txBody>
      </p:sp>
      <p:sp>
        <p:nvSpPr>
          <p:cNvPr id="13" name="Rectangle 19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bg-BG"/>
          </a:p>
        </p:txBody>
      </p:sp>
      <p:sp>
        <p:nvSpPr>
          <p:cNvPr id="15" name="Rectangle 19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bg-BG"/>
          </a:p>
        </p:txBody>
      </p:sp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765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7657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" name="Правоъгълник 1"/>
          <p:cNvSpPr/>
          <p:nvPr/>
        </p:nvSpPr>
        <p:spPr>
          <a:xfrm>
            <a:off x="107504" y="908720"/>
            <a:ext cx="86409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При </a:t>
            </a:r>
            <a:r>
              <a:rPr lang="ru-RU" dirty="0" err="1"/>
              <a:t>прави</a:t>
            </a:r>
            <a:r>
              <a:rPr lang="ru-RU" dirty="0"/>
              <a:t> </a:t>
            </a:r>
            <a:r>
              <a:rPr lang="ru-RU" dirty="0" err="1"/>
              <a:t>греди</a:t>
            </a:r>
            <a:r>
              <a:rPr lang="ru-RU" dirty="0"/>
              <a:t> и рамки, </a:t>
            </a:r>
            <a:r>
              <a:rPr lang="ru-RU" dirty="0" err="1"/>
              <a:t>които</a:t>
            </a:r>
            <a:r>
              <a:rPr lang="ru-RU" dirty="0"/>
              <a:t> </a:t>
            </a:r>
            <a:r>
              <a:rPr lang="ru-RU" dirty="0" err="1"/>
              <a:t>са</a:t>
            </a:r>
            <a:r>
              <a:rPr lang="ru-RU" dirty="0"/>
              <a:t> </a:t>
            </a:r>
            <a:r>
              <a:rPr lang="ru-RU" dirty="0" err="1"/>
              <a:t>натоварени</a:t>
            </a:r>
            <a:r>
              <a:rPr lang="ru-RU" dirty="0"/>
              <a:t> с равнинна система </a:t>
            </a:r>
            <a:r>
              <a:rPr lang="ru-RU" dirty="0" err="1"/>
              <a:t>външни</a:t>
            </a:r>
            <a:r>
              <a:rPr lang="ru-RU" dirty="0"/>
              <a:t> </a:t>
            </a:r>
            <a:r>
              <a:rPr lang="ru-RU" dirty="0" err="1"/>
              <a:t>сили</a:t>
            </a:r>
            <a:r>
              <a:rPr lang="ru-RU" dirty="0"/>
              <a:t>, </a:t>
            </a:r>
            <a:r>
              <a:rPr lang="ru-RU" dirty="0" err="1"/>
              <a:t>определянето</a:t>
            </a:r>
            <a:r>
              <a:rPr lang="ru-RU" dirty="0"/>
              <a:t> на </a:t>
            </a:r>
            <a:r>
              <a:rPr lang="ru-RU" dirty="0" err="1"/>
              <a:t>вътрешните</a:t>
            </a:r>
            <a:r>
              <a:rPr lang="ru-RU" dirty="0"/>
              <a:t> усилия става в </a:t>
            </a:r>
            <a:r>
              <a:rPr lang="ru-RU" dirty="0" err="1"/>
              <a:t>следния</a:t>
            </a:r>
            <a:r>
              <a:rPr lang="ru-RU" dirty="0"/>
              <a:t> </a:t>
            </a:r>
            <a:r>
              <a:rPr lang="ru-RU" dirty="0" err="1"/>
              <a:t>ред</a:t>
            </a:r>
            <a:r>
              <a:rPr lang="ru-RU" dirty="0"/>
              <a:t>:</a:t>
            </a:r>
            <a:endParaRPr lang="bg-BG" dirty="0"/>
          </a:p>
        </p:txBody>
      </p:sp>
      <p:sp>
        <p:nvSpPr>
          <p:cNvPr id="3" name="Правоъгълник 2"/>
          <p:cNvSpPr/>
          <p:nvPr/>
        </p:nvSpPr>
        <p:spPr>
          <a:xfrm>
            <a:off x="755576" y="1833139"/>
            <a:ext cx="43396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1. Определят се </a:t>
            </a:r>
            <a:r>
              <a:rPr lang="ru-RU" dirty="0" err="1"/>
              <a:t>опорните</a:t>
            </a:r>
            <a:r>
              <a:rPr lang="ru-RU" dirty="0"/>
              <a:t> реакции.</a:t>
            </a:r>
            <a:endParaRPr lang="bg-BG" dirty="0"/>
          </a:p>
        </p:txBody>
      </p:sp>
      <p:sp>
        <p:nvSpPr>
          <p:cNvPr id="11" name="Правоъгълник 10"/>
          <p:cNvSpPr/>
          <p:nvPr/>
        </p:nvSpPr>
        <p:spPr>
          <a:xfrm>
            <a:off x="755576" y="2291385"/>
            <a:ext cx="792088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2. </a:t>
            </a:r>
            <a:r>
              <a:rPr lang="ru-RU" dirty="0" err="1"/>
              <a:t>Разделя</a:t>
            </a:r>
            <a:r>
              <a:rPr lang="ru-RU" dirty="0"/>
              <a:t> се </a:t>
            </a:r>
            <a:r>
              <a:rPr lang="ru-RU" dirty="0" err="1"/>
              <a:t>гредата</a:t>
            </a:r>
            <a:r>
              <a:rPr lang="ru-RU" dirty="0"/>
              <a:t> на </a:t>
            </a:r>
            <a:r>
              <a:rPr lang="ru-RU" dirty="0" err="1"/>
              <a:t>участъци</a:t>
            </a:r>
            <a:r>
              <a:rPr lang="ru-RU" dirty="0"/>
              <a:t>, </a:t>
            </a:r>
            <a:r>
              <a:rPr lang="ru-RU" dirty="0" err="1"/>
              <a:t>които</a:t>
            </a:r>
            <a:r>
              <a:rPr lang="ru-RU" dirty="0"/>
              <a:t> се </a:t>
            </a:r>
            <a:r>
              <a:rPr lang="ru-RU" dirty="0" err="1"/>
              <a:t>номерират</a:t>
            </a:r>
            <a:r>
              <a:rPr lang="ru-RU" dirty="0"/>
              <a:t> </a:t>
            </a:r>
            <a:r>
              <a:rPr lang="ru-RU" dirty="0" err="1"/>
              <a:t>обикновено</a:t>
            </a:r>
            <a:r>
              <a:rPr lang="ru-RU" dirty="0"/>
              <a:t> </a:t>
            </a:r>
            <a:r>
              <a:rPr lang="ru-RU" dirty="0" err="1"/>
              <a:t>отляво</a:t>
            </a:r>
            <a:r>
              <a:rPr lang="ru-RU" dirty="0"/>
              <a:t> </a:t>
            </a:r>
            <a:r>
              <a:rPr lang="ru-RU" dirty="0" err="1"/>
              <a:t>надясно</a:t>
            </a:r>
            <a:r>
              <a:rPr lang="ru-RU" dirty="0"/>
              <a:t> с </a:t>
            </a:r>
            <a:r>
              <a:rPr lang="ru-RU" dirty="0" err="1"/>
              <a:t>римски</a:t>
            </a:r>
            <a:r>
              <a:rPr lang="ru-RU" dirty="0"/>
              <a:t> </a:t>
            </a:r>
            <a:r>
              <a:rPr lang="ru-RU" dirty="0" err="1"/>
              <a:t>цифри</a:t>
            </a:r>
            <a:r>
              <a:rPr lang="ru-RU" dirty="0"/>
              <a:t> I, II, III и т. н. </a:t>
            </a:r>
            <a:r>
              <a:rPr lang="ru-RU" dirty="0" err="1"/>
              <a:t>Признаците</a:t>
            </a:r>
            <a:r>
              <a:rPr lang="ru-RU" dirty="0"/>
              <a:t> за </a:t>
            </a:r>
            <a:r>
              <a:rPr lang="ru-RU" dirty="0" err="1"/>
              <a:t>определяне</a:t>
            </a:r>
            <a:r>
              <a:rPr lang="ru-RU" dirty="0"/>
              <a:t> на </a:t>
            </a:r>
            <a:r>
              <a:rPr lang="ru-RU" dirty="0" err="1"/>
              <a:t>границите</a:t>
            </a:r>
            <a:r>
              <a:rPr lang="ru-RU" dirty="0"/>
              <a:t> на </a:t>
            </a:r>
            <a:r>
              <a:rPr lang="ru-RU" dirty="0" err="1"/>
              <a:t>участъците</a:t>
            </a:r>
            <a:r>
              <a:rPr lang="ru-RU" dirty="0"/>
              <a:t> </a:t>
            </a:r>
            <a:r>
              <a:rPr lang="ru-RU" dirty="0" err="1"/>
              <a:t>са</a:t>
            </a:r>
            <a:r>
              <a:rPr lang="ru-RU" dirty="0"/>
              <a:t>: </a:t>
            </a:r>
            <a:r>
              <a:rPr lang="ru-RU" dirty="0" err="1"/>
              <a:t>промяна</a:t>
            </a:r>
            <a:r>
              <a:rPr lang="ru-RU" dirty="0"/>
              <a:t> в </a:t>
            </a:r>
            <a:r>
              <a:rPr lang="ru-RU" dirty="0" err="1"/>
              <a:t>натоварването</a:t>
            </a:r>
            <a:r>
              <a:rPr lang="ru-RU" dirty="0"/>
              <a:t>; </a:t>
            </a:r>
            <a:r>
              <a:rPr lang="ru-RU" dirty="0" err="1"/>
              <a:t>промяна</a:t>
            </a:r>
            <a:r>
              <a:rPr lang="ru-RU" dirty="0"/>
              <a:t> в </a:t>
            </a:r>
            <a:r>
              <a:rPr lang="ru-RU" dirty="0" err="1"/>
              <a:t>напречното</a:t>
            </a:r>
            <a:r>
              <a:rPr lang="ru-RU" dirty="0"/>
              <a:t> сечение; </a:t>
            </a:r>
            <a:r>
              <a:rPr lang="ru-RU" dirty="0" err="1"/>
              <a:t>рязка</a:t>
            </a:r>
            <a:r>
              <a:rPr lang="ru-RU" dirty="0"/>
              <a:t> </a:t>
            </a:r>
            <a:r>
              <a:rPr lang="ru-RU" dirty="0" err="1"/>
              <a:t>промяна</a:t>
            </a:r>
            <a:r>
              <a:rPr lang="ru-RU" dirty="0"/>
              <a:t> в </a:t>
            </a:r>
            <a:r>
              <a:rPr lang="ru-RU" dirty="0" err="1"/>
              <a:t>геометричната</a:t>
            </a:r>
            <a:r>
              <a:rPr lang="ru-RU" dirty="0"/>
              <a:t> ос.</a:t>
            </a:r>
            <a:endParaRPr lang="bg-BG" dirty="0"/>
          </a:p>
        </p:txBody>
      </p:sp>
      <p:sp>
        <p:nvSpPr>
          <p:cNvPr id="12" name="Правоъгълник 11"/>
          <p:cNvSpPr/>
          <p:nvPr/>
        </p:nvSpPr>
        <p:spPr>
          <a:xfrm>
            <a:off x="755576" y="3780933"/>
            <a:ext cx="79208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3. </a:t>
            </a:r>
            <a:r>
              <a:rPr lang="ru-RU" dirty="0" err="1"/>
              <a:t>Прилага</a:t>
            </a:r>
            <a:r>
              <a:rPr lang="ru-RU" dirty="0"/>
              <a:t> се </a:t>
            </a:r>
            <a:r>
              <a:rPr lang="ru-RU" dirty="0" err="1"/>
              <a:t>методът</a:t>
            </a:r>
            <a:r>
              <a:rPr lang="ru-RU" dirty="0"/>
              <a:t> на </a:t>
            </a:r>
            <a:r>
              <a:rPr lang="ru-RU" dirty="0" err="1"/>
              <a:t>сечението</a:t>
            </a:r>
            <a:r>
              <a:rPr lang="ru-RU" dirty="0"/>
              <a:t> за </a:t>
            </a:r>
            <a:r>
              <a:rPr lang="ru-RU" dirty="0" err="1"/>
              <a:t>всеки</a:t>
            </a:r>
            <a:r>
              <a:rPr lang="ru-RU" dirty="0"/>
              <a:t> </a:t>
            </a:r>
            <a:r>
              <a:rPr lang="ru-RU" dirty="0" err="1"/>
              <a:t>участък</a:t>
            </a:r>
            <a:r>
              <a:rPr lang="ru-RU" dirty="0"/>
              <a:t> </a:t>
            </a:r>
            <a:r>
              <a:rPr lang="ru-RU" dirty="0" err="1"/>
              <a:t>поотделно</a:t>
            </a:r>
            <a:r>
              <a:rPr lang="ru-RU" dirty="0"/>
              <a:t>, </a:t>
            </a:r>
            <a:r>
              <a:rPr lang="ru-RU" dirty="0" err="1"/>
              <a:t>като</a:t>
            </a:r>
            <a:r>
              <a:rPr lang="ru-RU" dirty="0"/>
              <a:t> </a:t>
            </a:r>
            <a:r>
              <a:rPr lang="ru-RU" dirty="0" err="1" smtClean="0"/>
              <a:t>сеченията</a:t>
            </a:r>
            <a:r>
              <a:rPr lang="ru-RU" dirty="0" smtClean="0"/>
              <a:t> </a:t>
            </a:r>
            <a:r>
              <a:rPr lang="ru-RU" dirty="0"/>
              <a:t>се </a:t>
            </a:r>
            <a:r>
              <a:rPr lang="ru-RU" dirty="0" err="1"/>
              <a:t>подбират</a:t>
            </a:r>
            <a:r>
              <a:rPr lang="ru-RU" dirty="0"/>
              <a:t> </a:t>
            </a:r>
            <a:r>
              <a:rPr lang="ru-RU" dirty="0" err="1"/>
              <a:t>произволно</a:t>
            </a:r>
            <a:r>
              <a:rPr lang="ru-RU" dirty="0"/>
              <a:t>, </a:t>
            </a:r>
            <a:r>
              <a:rPr lang="ru-RU" dirty="0" err="1"/>
              <a:t>означават</a:t>
            </a:r>
            <a:r>
              <a:rPr lang="ru-RU" dirty="0"/>
              <a:t> се </a:t>
            </a:r>
            <a:r>
              <a:rPr lang="ru-RU" dirty="0" err="1"/>
              <a:t>вътрешните</a:t>
            </a:r>
            <a:r>
              <a:rPr lang="ru-RU" dirty="0"/>
              <a:t> (</a:t>
            </a:r>
            <a:r>
              <a:rPr lang="ru-RU" dirty="0" err="1"/>
              <a:t>разрезни</a:t>
            </a:r>
            <a:r>
              <a:rPr lang="ru-RU" dirty="0"/>
              <a:t>) усилия.</a:t>
            </a:r>
            <a:endParaRPr lang="bg-BG" dirty="0"/>
          </a:p>
        </p:txBody>
      </p:sp>
      <p:sp>
        <p:nvSpPr>
          <p:cNvPr id="16" name="Правоъгълник 15"/>
          <p:cNvSpPr/>
          <p:nvPr/>
        </p:nvSpPr>
        <p:spPr>
          <a:xfrm>
            <a:off x="755576" y="4704263"/>
            <a:ext cx="81369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4. От </a:t>
            </a:r>
            <a:r>
              <a:rPr lang="ru-RU" dirty="0" err="1"/>
              <a:t>условията</a:t>
            </a:r>
            <a:r>
              <a:rPr lang="ru-RU" dirty="0"/>
              <a:t> за </a:t>
            </a:r>
            <a:r>
              <a:rPr lang="ru-RU" dirty="0" smtClean="0"/>
              <a:t>равновесие </a:t>
            </a:r>
            <a:r>
              <a:rPr lang="ru-RU" dirty="0"/>
              <a:t>се определят </a:t>
            </a:r>
            <a:r>
              <a:rPr lang="ru-RU" dirty="0" err="1"/>
              <a:t>аналитично</a:t>
            </a:r>
            <a:r>
              <a:rPr lang="ru-RU" dirty="0"/>
              <a:t> </a:t>
            </a:r>
            <a:r>
              <a:rPr lang="ru-RU" dirty="0" err="1"/>
              <a:t>вътрешните</a:t>
            </a:r>
            <a:r>
              <a:rPr lang="ru-RU" dirty="0"/>
              <a:t> (</a:t>
            </a:r>
            <a:r>
              <a:rPr lang="ru-RU" dirty="0" err="1"/>
              <a:t>разрезни</a:t>
            </a:r>
            <a:r>
              <a:rPr lang="ru-RU" dirty="0"/>
              <a:t>) усилия  </a:t>
            </a:r>
            <a:endParaRPr lang="bg-BG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Правоъгълник 17"/>
              <p:cNvSpPr/>
              <p:nvPr/>
            </p:nvSpPr>
            <p:spPr>
              <a:xfrm>
                <a:off x="3059858" y="4955742"/>
                <a:ext cx="1790747" cy="39485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bg-BG" i="1" smtClean="0">
                          <a:latin typeface="Cambria Math"/>
                        </a:rPr>
                        <m:t>𝑁</m:t>
                      </m:r>
                      <m:r>
                        <a:rPr lang="bg-BG">
                          <a:latin typeface="Cambria Math"/>
                        </a:rPr>
                        <m:t>,</m:t>
                      </m:r>
                      <m:r>
                        <m:rPr>
                          <m:nor/>
                        </m:rPr>
                        <a:rPr lang="bg-BG" i="1"/>
                        <m:t>  </m:t>
                      </m:r>
                      <m:sSub>
                        <m:sSubPr>
                          <m:ctrlPr>
                            <a:rPr lang="bg-BG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bg-BG" i="1">
                              <a:latin typeface="Cambria Math"/>
                            </a:rPr>
                            <m:t>𝑄</m:t>
                          </m:r>
                        </m:e>
                        <m:sub>
                          <m:r>
                            <a:rPr lang="bg-BG" i="1">
                              <a:latin typeface="Cambria Math"/>
                            </a:rPr>
                            <m:t>𝑧</m:t>
                          </m:r>
                        </m:sub>
                      </m:sSub>
                      <m:r>
                        <m:rPr>
                          <m:nor/>
                        </m:rPr>
                        <a:rPr lang="bg-BG" i="1"/>
                        <m:t>  </m:t>
                      </m:r>
                      <m:r>
                        <m:rPr>
                          <m:nor/>
                        </m:rPr>
                        <a:rPr lang="bg-BG"/>
                        <m:t>и </m:t>
                      </m:r>
                      <m:r>
                        <m:rPr>
                          <m:nor/>
                        </m:rPr>
                        <a:rPr lang="bg-BG" i="1"/>
                        <m:t> </m:t>
                      </m:r>
                      <m:sSub>
                        <m:sSubPr>
                          <m:ctrlPr>
                            <a:rPr lang="bg-BG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0" smtClean="0">
                              <a:latin typeface="Cambria Math"/>
                            </a:rPr>
                            <m:t>   </m:t>
                          </m:r>
                          <m:r>
                            <a:rPr lang="bg-BG">
                              <a:latin typeface="Cambria Math"/>
                            </a:rPr>
                            <m:t>М</m:t>
                          </m:r>
                        </m:e>
                        <m:sub>
                          <m:r>
                            <a:rPr lang="bg-BG" i="1">
                              <a:latin typeface="Cambria Math"/>
                            </a:rPr>
                            <m:t>ог,у</m:t>
                          </m:r>
                        </m:sub>
                      </m:sSub>
                      <m:r>
                        <m:rPr>
                          <m:nor/>
                        </m:rPr>
                        <a:rPr lang="bg-BG" i="1"/>
                        <m:t> </m:t>
                      </m:r>
                      <m:r>
                        <a:rPr lang="bg-BG">
                          <a:latin typeface="Cambria Math"/>
                        </a:rPr>
                        <m:t>.</m:t>
                      </m:r>
                    </m:oMath>
                  </m:oMathPara>
                </a14:m>
                <a:endParaRPr lang="bg-BG" dirty="0"/>
              </a:p>
            </p:txBody>
          </p:sp>
        </mc:Choice>
        <mc:Fallback xmlns="">
          <p:sp>
            <p:nvSpPr>
              <p:cNvPr id="18" name="Правоъгълник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9858" y="4955742"/>
                <a:ext cx="1790747" cy="394852"/>
              </a:xfrm>
              <a:prstGeom prst="rect">
                <a:avLst/>
              </a:prstGeom>
              <a:blipFill rotWithShape="1">
                <a:blip r:embed="rId2"/>
                <a:stretch>
                  <a:fillRect b="-3077"/>
                </a:stretch>
              </a:blipFill>
            </p:spPr>
            <p:txBody>
              <a:bodyPr/>
              <a:lstStyle/>
              <a:p>
                <a:r>
                  <a:rPr lang="bg-BG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Правоъгълник 19"/>
          <p:cNvSpPr/>
          <p:nvPr/>
        </p:nvSpPr>
        <p:spPr>
          <a:xfrm>
            <a:off x="659809" y="5432589"/>
            <a:ext cx="81369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5. </a:t>
            </a:r>
            <a:r>
              <a:rPr lang="ru-RU" dirty="0" err="1" smtClean="0"/>
              <a:t>Изследват</a:t>
            </a:r>
            <a:r>
              <a:rPr lang="ru-RU" dirty="0" smtClean="0"/>
              <a:t> </a:t>
            </a:r>
            <a:r>
              <a:rPr lang="ru-RU" dirty="0"/>
              <a:t>се </a:t>
            </a:r>
            <a:r>
              <a:rPr lang="ru-RU" dirty="0" err="1"/>
              <a:t>функциите</a:t>
            </a:r>
            <a:r>
              <a:rPr lang="ru-RU" dirty="0"/>
              <a:t> на </a:t>
            </a:r>
            <a:r>
              <a:rPr lang="en-US" dirty="0" smtClean="0"/>
              <a:t>                         </a:t>
            </a:r>
            <a:r>
              <a:rPr lang="ru-RU" dirty="0" smtClean="0"/>
              <a:t>и </a:t>
            </a:r>
            <a:r>
              <a:rPr lang="ru-RU" dirty="0"/>
              <a:t>се </a:t>
            </a:r>
            <a:r>
              <a:rPr lang="ru-RU" dirty="0" err="1"/>
              <a:t>чертаят</a:t>
            </a:r>
            <a:r>
              <a:rPr lang="ru-RU" dirty="0"/>
              <a:t> </a:t>
            </a:r>
            <a:r>
              <a:rPr lang="ru-RU" dirty="0" err="1"/>
              <a:t>диаграмите</a:t>
            </a:r>
            <a:r>
              <a:rPr lang="ru-RU" dirty="0"/>
              <a:t> им.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Правоъгълник 25"/>
              <p:cNvSpPr/>
              <p:nvPr/>
            </p:nvSpPr>
            <p:spPr>
              <a:xfrm>
                <a:off x="4318362" y="5368128"/>
                <a:ext cx="1790747" cy="39485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bg-BG" i="1" smtClean="0">
                          <a:latin typeface="Cambria Math"/>
                        </a:rPr>
                        <m:t>𝑁</m:t>
                      </m:r>
                      <m:r>
                        <a:rPr lang="bg-BG">
                          <a:latin typeface="Cambria Math"/>
                        </a:rPr>
                        <m:t>,</m:t>
                      </m:r>
                      <m:r>
                        <m:rPr>
                          <m:nor/>
                        </m:rPr>
                        <a:rPr lang="bg-BG" i="1"/>
                        <m:t>  </m:t>
                      </m:r>
                      <m:sSub>
                        <m:sSubPr>
                          <m:ctrlPr>
                            <a:rPr lang="bg-BG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bg-BG" i="1">
                              <a:latin typeface="Cambria Math"/>
                            </a:rPr>
                            <m:t>𝑄</m:t>
                          </m:r>
                        </m:e>
                        <m:sub>
                          <m:r>
                            <a:rPr lang="bg-BG" i="1">
                              <a:latin typeface="Cambria Math"/>
                            </a:rPr>
                            <m:t>𝑧</m:t>
                          </m:r>
                        </m:sub>
                      </m:sSub>
                      <m:r>
                        <m:rPr>
                          <m:nor/>
                        </m:rPr>
                        <a:rPr lang="bg-BG" i="1"/>
                        <m:t>  </m:t>
                      </m:r>
                      <m:r>
                        <m:rPr>
                          <m:nor/>
                        </m:rPr>
                        <a:rPr lang="bg-BG"/>
                        <m:t>и </m:t>
                      </m:r>
                      <m:r>
                        <m:rPr>
                          <m:nor/>
                        </m:rPr>
                        <a:rPr lang="bg-BG" i="1"/>
                        <m:t> </m:t>
                      </m:r>
                      <m:sSub>
                        <m:sSubPr>
                          <m:ctrlPr>
                            <a:rPr lang="bg-BG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0" smtClean="0">
                              <a:latin typeface="Cambria Math"/>
                            </a:rPr>
                            <m:t>   </m:t>
                          </m:r>
                          <m:r>
                            <a:rPr lang="bg-BG">
                              <a:latin typeface="Cambria Math"/>
                            </a:rPr>
                            <m:t>М</m:t>
                          </m:r>
                        </m:e>
                        <m:sub>
                          <m:r>
                            <a:rPr lang="bg-BG" i="1">
                              <a:latin typeface="Cambria Math"/>
                            </a:rPr>
                            <m:t>ог,у</m:t>
                          </m:r>
                        </m:sub>
                      </m:sSub>
                      <m:r>
                        <m:rPr>
                          <m:nor/>
                        </m:rPr>
                        <a:rPr lang="bg-BG" i="1"/>
                        <m:t> </m:t>
                      </m:r>
                    </m:oMath>
                  </m:oMathPara>
                </a14:m>
                <a:endParaRPr lang="bg-BG" dirty="0"/>
              </a:p>
            </p:txBody>
          </p:sp>
        </mc:Choice>
        <mc:Fallback xmlns="">
          <p:sp>
            <p:nvSpPr>
              <p:cNvPr id="26" name="Правоъгълник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8362" y="5368128"/>
                <a:ext cx="1790747" cy="394852"/>
              </a:xfrm>
              <a:prstGeom prst="rect">
                <a:avLst/>
              </a:prstGeom>
              <a:blipFill rotWithShape="1">
                <a:blip r:embed="rId3"/>
                <a:stretch>
                  <a:fillRect b="-4688"/>
                </a:stretch>
              </a:blipFill>
            </p:spPr>
            <p:txBody>
              <a:bodyPr/>
              <a:lstStyle/>
              <a:p>
                <a:r>
                  <a:rPr lang="bg-BG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49945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1" grpId="0"/>
      <p:bldP spid="12" grpId="0"/>
      <p:bldP spid="16" grpId="0"/>
      <p:bldP spid="18" grpId="0"/>
      <p:bldP spid="20" grpId="0"/>
      <p:bldP spid="2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bg-BG"/>
          </a:p>
        </p:txBody>
      </p:sp>
      <p:sp>
        <p:nvSpPr>
          <p:cNvPr id="19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bg-BG"/>
          </a:p>
        </p:txBody>
      </p:sp>
      <p:sp>
        <p:nvSpPr>
          <p:cNvPr id="21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bg-BG"/>
          </a:p>
        </p:txBody>
      </p:sp>
      <p:sp>
        <p:nvSpPr>
          <p:cNvPr id="23" name="Rectangle 1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bg-BG"/>
          </a:p>
        </p:txBody>
      </p:sp>
      <p:sp>
        <p:nvSpPr>
          <p:cNvPr id="13" name="Rectangle 19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bg-BG"/>
          </a:p>
        </p:txBody>
      </p:sp>
      <p:sp>
        <p:nvSpPr>
          <p:cNvPr id="15" name="Rectangle 19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bg-BG"/>
          </a:p>
        </p:txBody>
      </p:sp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765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7657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2" name="Picture 3" descr="C:\DOCUME~1\WALTOL~1\LOCALS~1\Temp\\msotw9_temp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04664"/>
            <a:ext cx="3222625" cy="195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4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75875231"/>
              </p:ext>
            </p:extLst>
          </p:nvPr>
        </p:nvGraphicFramePr>
        <p:xfrm>
          <a:off x="5004048" y="214883"/>
          <a:ext cx="3816424" cy="11901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49" name="Bitmap Image" r:id="rId4" imgW="3296110" imgH="1028844" progId="Paint.Picture">
                  <p:embed/>
                </p:oleObj>
              </mc:Choice>
              <mc:Fallback>
                <p:oleObj name="Bitmap Image" r:id="rId4" imgW="3296110" imgH="1028844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04048" y="214883"/>
                        <a:ext cx="3816424" cy="119013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47555714"/>
              </p:ext>
            </p:extLst>
          </p:nvPr>
        </p:nvGraphicFramePr>
        <p:xfrm>
          <a:off x="4932040" y="1574293"/>
          <a:ext cx="3744416" cy="52713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50" name="Bitmap Image" r:id="rId6" imgW="2933640" imgH="4133880" progId="Paint.Picture">
                  <p:embed/>
                </p:oleObj>
              </mc:Choice>
              <mc:Fallback>
                <p:oleObj name="Bitmap Image" r:id="rId6" imgW="2933640" imgH="4133880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32040" y="1574293"/>
                        <a:ext cx="3744416" cy="527130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Об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59630808"/>
              </p:ext>
            </p:extLst>
          </p:nvPr>
        </p:nvGraphicFramePr>
        <p:xfrm>
          <a:off x="179512" y="2360464"/>
          <a:ext cx="3715648" cy="34093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51" name="Bitmap Image" r:id="rId8" imgW="3933720" imgH="3610080" progId="Paint.Picture">
                  <p:embed/>
                </p:oleObj>
              </mc:Choice>
              <mc:Fallback>
                <p:oleObj name="Bitmap Image" r:id="rId8" imgW="3933720" imgH="3610080" progId="Paint.Picture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512" y="2360464"/>
                        <a:ext cx="3715648" cy="340938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Up Arrow 2"/>
          <p:cNvSpPr/>
          <p:nvPr/>
        </p:nvSpPr>
        <p:spPr>
          <a:xfrm>
            <a:off x="1331640" y="1484784"/>
            <a:ext cx="72008" cy="576064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5" name="Up Arrow 4"/>
          <p:cNvSpPr/>
          <p:nvPr/>
        </p:nvSpPr>
        <p:spPr>
          <a:xfrm>
            <a:off x="2987824" y="1484784"/>
            <a:ext cx="72008" cy="72008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5009793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Контейнер за съдържание 5"/>
          <p:cNvSpPr>
            <a:spLocks noGrp="1"/>
          </p:cNvSpPr>
          <p:nvPr>
            <p:ph idx="1"/>
          </p:nvPr>
        </p:nvSpPr>
        <p:spPr>
          <a:xfrm>
            <a:off x="713585" y="329010"/>
            <a:ext cx="8205094" cy="579710"/>
          </a:xfrm>
        </p:spPr>
        <p:txBody>
          <a:bodyPr/>
          <a:lstStyle/>
          <a:p>
            <a:pPr marL="109537" indent="0" algn="ctr">
              <a:buNone/>
            </a:pPr>
            <a:r>
              <a:rPr lang="bg-BG" sz="2400" dirty="0">
                <a:solidFill>
                  <a:srgbClr val="00B0F0"/>
                </a:solidFill>
              </a:rPr>
              <a:t>Вътрешни усилия</a:t>
            </a:r>
          </a:p>
        </p:txBody>
      </p:sp>
      <p:sp>
        <p:nvSpPr>
          <p:cNvPr id="17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bg-BG"/>
          </a:p>
        </p:txBody>
      </p:sp>
      <p:sp>
        <p:nvSpPr>
          <p:cNvPr id="19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bg-BG"/>
          </a:p>
        </p:txBody>
      </p:sp>
      <p:sp>
        <p:nvSpPr>
          <p:cNvPr id="21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bg-BG"/>
          </a:p>
        </p:txBody>
      </p:sp>
      <p:sp>
        <p:nvSpPr>
          <p:cNvPr id="23" name="Rectangle 1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bg-BG"/>
          </a:p>
        </p:txBody>
      </p:sp>
      <p:sp>
        <p:nvSpPr>
          <p:cNvPr id="13" name="Rectangle 19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bg-BG"/>
          </a:p>
        </p:txBody>
      </p:sp>
      <p:sp>
        <p:nvSpPr>
          <p:cNvPr id="15" name="Rectangle 19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bg-BG"/>
          </a:p>
        </p:txBody>
      </p:sp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765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7657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" name="Правоъгълник 1"/>
          <p:cNvSpPr/>
          <p:nvPr/>
        </p:nvSpPr>
        <p:spPr>
          <a:xfrm>
            <a:off x="467544" y="796062"/>
            <a:ext cx="44566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g-BG" dirty="0">
                <a:solidFill>
                  <a:srgbClr val="FF0000"/>
                </a:solidFill>
              </a:rPr>
              <a:t>Напрежения и напрегнато състояние</a:t>
            </a:r>
          </a:p>
        </p:txBody>
      </p:sp>
      <p:pic>
        <p:nvPicPr>
          <p:cNvPr id="4" name="Картина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794" y="1131621"/>
            <a:ext cx="3456384" cy="49941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Правоъгълник 6"/>
              <p:cNvSpPr/>
              <p:nvPr/>
            </p:nvSpPr>
            <p:spPr>
              <a:xfrm>
                <a:off x="4924213" y="1359864"/>
                <a:ext cx="2970044" cy="922176"/>
              </a:xfrm>
              <a:prstGeom prst="rect">
                <a:avLst/>
              </a:prstGeom>
              <a:solidFill>
                <a:schemeClr val="bg2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bg-BG" sz="2400" i="1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bg-BG" sz="2400" i="1">
                              <a:latin typeface="Cambria Math"/>
                            </a:rPr>
                            <m:t>𝑝</m:t>
                          </m:r>
                        </m:e>
                      </m:acc>
                      <m:r>
                        <a:rPr lang="bg-BG" sz="2400">
                          <a:latin typeface="Cambria Math"/>
                        </a:rPr>
                        <m:t>=</m:t>
                      </m:r>
                      <m:limLow>
                        <m:limLowPr>
                          <m:ctrlPr>
                            <a:rPr lang="bg-BG" sz="2400" i="1">
                              <a:latin typeface="Cambria Math"/>
                            </a:rPr>
                          </m:ctrlPr>
                        </m:limLowPr>
                        <m:e>
                          <m:r>
                            <m:rPr>
                              <m:sty m:val="p"/>
                            </m:rPr>
                            <a:rPr lang="bg-BG" sz="2400">
                              <a:latin typeface="Cambria Math"/>
                            </a:rPr>
                            <m:t>lim</m:t>
                          </m:r>
                        </m:e>
                        <m:lim>
                          <m:r>
                            <a:rPr lang="bg-BG" sz="2400" i="1">
                              <a:latin typeface="Cambria Math"/>
                            </a:rPr>
                            <m:t>𝛥</m:t>
                          </m:r>
                          <m:r>
                            <a:rPr lang="bg-BG" sz="2400" i="1">
                              <a:latin typeface="Cambria Math"/>
                            </a:rPr>
                            <m:t>𝑆</m:t>
                          </m:r>
                          <m:r>
                            <a:rPr lang="bg-BG" sz="2400">
                              <a:latin typeface="Cambria Math"/>
                            </a:rPr>
                            <m:t>→0</m:t>
                          </m:r>
                        </m:lim>
                      </m:limLow>
                      <m:d>
                        <m:dPr>
                          <m:ctrlPr>
                            <a:rPr lang="bg-BG" sz="2400" i="1">
                              <a:latin typeface="Cambria Math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bg-BG" sz="2400" i="1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bg-BG" sz="2400" i="1">
                                  <a:latin typeface="Cambria Math"/>
                                </a:rPr>
                                <m:t>𝛥</m:t>
                              </m:r>
                              <m:acc>
                                <m:accPr>
                                  <m:chr m:val="⃗"/>
                                  <m:ctrlPr>
                                    <a:rPr lang="bg-BG" sz="2400" i="1">
                                      <a:latin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bg-BG" sz="2400" i="1">
                                      <a:latin typeface="Cambria Math"/>
                                    </a:rPr>
                                    <m:t>𝐹</m:t>
                                  </m:r>
                                </m:e>
                              </m:acc>
                            </m:num>
                            <m:den>
                              <m:r>
                                <a:rPr lang="bg-BG" sz="2400" i="1">
                                  <a:latin typeface="Cambria Math"/>
                                </a:rPr>
                                <m:t>𝛥</m:t>
                              </m:r>
                              <m:r>
                                <a:rPr lang="bg-BG" sz="2400" i="1">
                                  <a:latin typeface="Cambria Math"/>
                                </a:rPr>
                                <m:t>𝑆</m:t>
                              </m:r>
                            </m:den>
                          </m:f>
                        </m:e>
                      </m:d>
                      <m:r>
                        <a:rPr lang="bg-BG" sz="240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bg-BG" sz="24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bg-BG" sz="2400" i="1">
                              <a:latin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bg-BG" sz="2400" i="1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bg-BG" sz="2400" i="1">
                                  <a:latin typeface="Cambria Math"/>
                                </a:rPr>
                                <m:t>𝐹</m:t>
                              </m:r>
                            </m:e>
                          </m:acc>
                        </m:num>
                        <m:den>
                          <m:r>
                            <a:rPr lang="bg-BG" sz="2400" i="1">
                              <a:latin typeface="Cambria Math"/>
                            </a:rPr>
                            <m:t>𝑑𝑆</m:t>
                          </m:r>
                        </m:den>
                      </m:f>
                    </m:oMath>
                  </m:oMathPara>
                </a14:m>
                <a:endParaRPr lang="bg-BG" sz="2400" dirty="0"/>
              </a:p>
            </p:txBody>
          </p:sp>
        </mc:Choice>
        <mc:Fallback xmlns="">
          <p:sp>
            <p:nvSpPr>
              <p:cNvPr id="7" name="Правоъгълник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24213" y="1359864"/>
                <a:ext cx="2970044" cy="922176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bg-B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Правоъгълник 7"/>
              <p:cNvSpPr/>
              <p:nvPr/>
            </p:nvSpPr>
            <p:spPr>
              <a:xfrm>
                <a:off x="4930994" y="2549048"/>
                <a:ext cx="3055003" cy="922176"/>
              </a:xfrm>
              <a:prstGeom prst="rect">
                <a:avLst/>
              </a:prstGeom>
              <a:solidFill>
                <a:schemeClr val="bg2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bg-BG" sz="2400" i="1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bg-BG" sz="2400" i="1">
                              <a:latin typeface="Cambria Math"/>
                            </a:rPr>
                            <m:t>𝜎</m:t>
                          </m:r>
                        </m:e>
                      </m:acc>
                      <m:r>
                        <a:rPr lang="bg-BG" sz="2400">
                          <a:latin typeface="Cambria Math"/>
                        </a:rPr>
                        <m:t>=</m:t>
                      </m:r>
                      <m:limLow>
                        <m:limLowPr>
                          <m:ctrlPr>
                            <a:rPr lang="bg-BG" sz="2400" i="1">
                              <a:latin typeface="Cambria Math"/>
                            </a:rPr>
                          </m:ctrlPr>
                        </m:limLowPr>
                        <m:e>
                          <m:r>
                            <m:rPr>
                              <m:sty m:val="p"/>
                            </m:rPr>
                            <a:rPr lang="bg-BG" sz="2400">
                              <a:latin typeface="Cambria Math"/>
                            </a:rPr>
                            <m:t>lim</m:t>
                          </m:r>
                        </m:e>
                        <m:lim>
                          <m:r>
                            <a:rPr lang="bg-BG" sz="2400" i="1">
                              <a:latin typeface="Cambria Math"/>
                            </a:rPr>
                            <m:t>𝛥</m:t>
                          </m:r>
                          <m:r>
                            <a:rPr lang="bg-BG" sz="2400" i="1">
                              <a:latin typeface="Cambria Math"/>
                            </a:rPr>
                            <m:t>𝑆</m:t>
                          </m:r>
                          <m:r>
                            <a:rPr lang="bg-BG" sz="2400">
                              <a:latin typeface="Cambria Math"/>
                            </a:rPr>
                            <m:t>→0</m:t>
                          </m:r>
                        </m:lim>
                      </m:limLow>
                      <m:d>
                        <m:dPr>
                          <m:ctrlPr>
                            <a:rPr lang="bg-BG" sz="2400" i="1">
                              <a:latin typeface="Cambria Math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bg-BG" sz="2400" i="1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bg-BG" sz="2400" i="1">
                                  <a:latin typeface="Cambria Math"/>
                                </a:rPr>
                                <m:t>𝛥</m:t>
                              </m:r>
                              <m:acc>
                                <m:accPr>
                                  <m:chr m:val="⃗"/>
                                  <m:ctrlPr>
                                    <a:rPr lang="bg-BG" sz="2400" i="1">
                                      <a:latin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bg-BG" sz="2400" i="1">
                                      <a:latin typeface="Cambria Math"/>
                                    </a:rPr>
                                    <m:t>𝑁</m:t>
                                  </m:r>
                                </m:e>
                              </m:acc>
                            </m:num>
                            <m:den>
                              <m:r>
                                <a:rPr lang="bg-BG" sz="2400" i="1">
                                  <a:latin typeface="Cambria Math"/>
                                </a:rPr>
                                <m:t>𝛥</m:t>
                              </m:r>
                              <m:r>
                                <a:rPr lang="bg-BG" sz="2400" i="1">
                                  <a:latin typeface="Cambria Math"/>
                                </a:rPr>
                                <m:t>𝑆</m:t>
                              </m:r>
                            </m:den>
                          </m:f>
                        </m:e>
                      </m:d>
                      <m:r>
                        <a:rPr lang="bg-BG" sz="240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bg-BG" sz="24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bg-BG" sz="2400" i="1">
                              <a:latin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bg-BG" sz="2400" i="1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bg-BG" sz="2400" i="1">
                                  <a:latin typeface="Cambria Math"/>
                                </a:rPr>
                                <m:t>𝑁</m:t>
                              </m:r>
                            </m:e>
                          </m:acc>
                        </m:num>
                        <m:den>
                          <m:r>
                            <a:rPr lang="bg-BG" sz="2400" i="1">
                              <a:latin typeface="Cambria Math"/>
                            </a:rPr>
                            <m:t>𝑑𝑆</m:t>
                          </m:r>
                        </m:den>
                      </m:f>
                    </m:oMath>
                  </m:oMathPara>
                </a14:m>
                <a:endParaRPr lang="bg-BG" sz="2400" dirty="0"/>
              </a:p>
            </p:txBody>
          </p:sp>
        </mc:Choice>
        <mc:Fallback xmlns="">
          <p:sp>
            <p:nvSpPr>
              <p:cNvPr id="8" name="Правоъгълник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30994" y="2549048"/>
                <a:ext cx="3055003" cy="922176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bg-B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Правоъгълник 8"/>
              <p:cNvSpPr/>
              <p:nvPr/>
            </p:nvSpPr>
            <p:spPr>
              <a:xfrm>
                <a:off x="4924213" y="3671206"/>
                <a:ext cx="3394647" cy="939231"/>
              </a:xfrm>
              <a:prstGeom prst="rect">
                <a:avLst/>
              </a:prstGeom>
              <a:solidFill>
                <a:schemeClr val="bg2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bg-BG" sz="2400" i="1">
                              <a:latin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bg-BG" sz="2400" i="1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bg-BG" sz="2400" i="1">
                                  <a:latin typeface="Cambria Math"/>
                                </a:rPr>
                                <m:t>𝜏</m:t>
                              </m:r>
                            </m:e>
                          </m:acc>
                        </m:e>
                        <m:sub>
                          <m:r>
                            <a:rPr lang="bg-BG" sz="2400" i="1">
                              <a:latin typeface="Cambria Math"/>
                            </a:rPr>
                            <m:t>𝑦</m:t>
                          </m:r>
                        </m:sub>
                      </m:sSub>
                      <m:r>
                        <a:rPr lang="bg-BG" sz="2400">
                          <a:latin typeface="Cambria Math"/>
                        </a:rPr>
                        <m:t>=</m:t>
                      </m:r>
                      <m:limLow>
                        <m:limLowPr>
                          <m:ctrlPr>
                            <a:rPr lang="bg-BG" sz="2400" i="1">
                              <a:latin typeface="Cambria Math"/>
                            </a:rPr>
                          </m:ctrlPr>
                        </m:limLowPr>
                        <m:e>
                          <m:r>
                            <m:rPr>
                              <m:sty m:val="p"/>
                            </m:rPr>
                            <a:rPr lang="bg-BG" sz="2400">
                              <a:latin typeface="Cambria Math"/>
                            </a:rPr>
                            <m:t>lim</m:t>
                          </m:r>
                        </m:e>
                        <m:lim>
                          <m:r>
                            <a:rPr lang="bg-BG" sz="2400" i="1">
                              <a:latin typeface="Cambria Math"/>
                            </a:rPr>
                            <m:t>𝛥</m:t>
                          </m:r>
                          <m:r>
                            <a:rPr lang="bg-BG" sz="2400" i="1">
                              <a:latin typeface="Cambria Math"/>
                            </a:rPr>
                            <m:t>𝑆</m:t>
                          </m:r>
                          <m:r>
                            <a:rPr lang="bg-BG" sz="2400">
                              <a:latin typeface="Cambria Math"/>
                            </a:rPr>
                            <m:t>→0</m:t>
                          </m:r>
                        </m:lim>
                      </m:limLow>
                      <m:d>
                        <m:dPr>
                          <m:ctrlPr>
                            <a:rPr lang="bg-BG" sz="2400" i="1">
                              <a:latin typeface="Cambria Math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bg-BG" sz="2400" i="1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bg-BG" sz="2400" i="1">
                                  <a:latin typeface="Cambria Math"/>
                                </a:rPr>
                                <m:t>𝛥</m:t>
                              </m:r>
                              <m:sSub>
                                <m:sSubPr>
                                  <m:ctrlPr>
                                    <a:rPr lang="bg-BG" sz="2400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bg-BG" sz="2400" i="1">
                                          <a:latin typeface="Cambria Math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bg-BG" sz="2400" i="1">
                                          <a:latin typeface="Cambria Math"/>
                                        </a:rPr>
                                        <m:t>𝑄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bg-BG" sz="2400" i="1">
                                      <a:latin typeface="Cambria Math"/>
                                    </a:rPr>
                                    <m:t>𝑦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bg-BG" sz="2400" i="1">
                                  <a:latin typeface="Cambria Math"/>
                                </a:rPr>
                                <m:t>𝛥</m:t>
                              </m:r>
                              <m:r>
                                <a:rPr lang="bg-BG" sz="2400" i="1">
                                  <a:latin typeface="Cambria Math"/>
                                </a:rPr>
                                <m:t>𝑆</m:t>
                              </m:r>
                            </m:den>
                          </m:f>
                        </m:e>
                      </m:d>
                      <m:r>
                        <a:rPr lang="bg-BG" sz="240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bg-BG" sz="24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bg-BG" sz="2400" i="1">
                              <a:latin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bg-BG" sz="2400" i="1">
                                  <a:latin typeface="Cambria Math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bg-BG" sz="2400" i="1">
                                      <a:latin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bg-BG" sz="2400" i="1">
                                      <a:latin typeface="Cambria Math"/>
                                    </a:rPr>
                                    <m:t>𝑄</m:t>
                                  </m:r>
                                </m:e>
                              </m:acc>
                            </m:e>
                            <m:sub>
                              <m:r>
                                <a:rPr lang="bg-BG" sz="2400" i="1">
                                  <a:latin typeface="Cambria Math"/>
                                </a:rPr>
                                <m:t>𝑦</m:t>
                              </m:r>
                            </m:sub>
                          </m:sSub>
                        </m:num>
                        <m:den>
                          <m:r>
                            <a:rPr lang="bg-BG" sz="2400" i="1">
                              <a:latin typeface="Cambria Math"/>
                            </a:rPr>
                            <m:t>𝑑𝑆</m:t>
                          </m:r>
                        </m:den>
                      </m:f>
                    </m:oMath>
                  </m:oMathPara>
                </a14:m>
                <a:endParaRPr lang="bg-BG" sz="2400" dirty="0"/>
              </a:p>
            </p:txBody>
          </p:sp>
        </mc:Choice>
        <mc:Fallback xmlns="">
          <p:sp>
            <p:nvSpPr>
              <p:cNvPr id="9" name="Правоъгълник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24213" y="3671206"/>
                <a:ext cx="3394647" cy="939231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bg-B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Правоъгълник 9"/>
              <p:cNvSpPr/>
              <p:nvPr/>
            </p:nvSpPr>
            <p:spPr>
              <a:xfrm>
                <a:off x="4956502" y="4908306"/>
                <a:ext cx="3346557" cy="922176"/>
              </a:xfrm>
              <a:prstGeom prst="rect">
                <a:avLst/>
              </a:prstGeom>
              <a:solidFill>
                <a:schemeClr val="bg2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bg-BG" sz="2400" i="1">
                              <a:latin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bg-BG" sz="2400" i="1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bg-BG" sz="2400" i="1">
                                  <a:latin typeface="Cambria Math"/>
                                </a:rPr>
                                <m:t>𝜏</m:t>
                              </m:r>
                            </m:e>
                          </m:acc>
                        </m:e>
                        <m:sub>
                          <m:r>
                            <a:rPr lang="bg-BG" sz="2400" i="1">
                              <a:latin typeface="Cambria Math"/>
                            </a:rPr>
                            <m:t>𝑧</m:t>
                          </m:r>
                        </m:sub>
                      </m:sSub>
                      <m:r>
                        <a:rPr lang="bg-BG" sz="2400">
                          <a:latin typeface="Cambria Math"/>
                        </a:rPr>
                        <m:t>=</m:t>
                      </m:r>
                      <m:limLow>
                        <m:limLowPr>
                          <m:ctrlPr>
                            <a:rPr lang="bg-BG" sz="2400" i="1">
                              <a:latin typeface="Cambria Math"/>
                            </a:rPr>
                          </m:ctrlPr>
                        </m:limLowPr>
                        <m:e>
                          <m:r>
                            <m:rPr>
                              <m:sty m:val="p"/>
                            </m:rPr>
                            <a:rPr lang="bg-BG" sz="2400">
                              <a:latin typeface="Cambria Math"/>
                            </a:rPr>
                            <m:t>lim</m:t>
                          </m:r>
                        </m:e>
                        <m:lim>
                          <m:r>
                            <a:rPr lang="bg-BG" sz="2400" i="1">
                              <a:latin typeface="Cambria Math"/>
                            </a:rPr>
                            <m:t>𝛥</m:t>
                          </m:r>
                          <m:r>
                            <a:rPr lang="bg-BG" sz="2400" i="1">
                              <a:latin typeface="Cambria Math"/>
                            </a:rPr>
                            <m:t>𝑆</m:t>
                          </m:r>
                          <m:r>
                            <a:rPr lang="bg-BG" sz="2400">
                              <a:latin typeface="Cambria Math"/>
                            </a:rPr>
                            <m:t>→0</m:t>
                          </m:r>
                        </m:lim>
                      </m:limLow>
                      <m:d>
                        <m:dPr>
                          <m:ctrlPr>
                            <a:rPr lang="bg-BG" sz="2400" i="1">
                              <a:latin typeface="Cambria Math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bg-BG" sz="2400" i="1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bg-BG" sz="2400" i="1">
                                  <a:latin typeface="Cambria Math"/>
                                </a:rPr>
                                <m:t>𝛥</m:t>
                              </m:r>
                              <m:sSub>
                                <m:sSubPr>
                                  <m:ctrlPr>
                                    <a:rPr lang="bg-BG" sz="2400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bg-BG" sz="2400" i="1">
                                          <a:latin typeface="Cambria Math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bg-BG" sz="2400" i="1">
                                          <a:latin typeface="Cambria Math"/>
                                        </a:rPr>
                                        <m:t>𝑄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bg-BG" sz="2400" i="1">
                                      <a:latin typeface="Cambria Math"/>
                                    </a:rPr>
                                    <m:t>𝑧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bg-BG" sz="2400" i="1">
                                  <a:latin typeface="Cambria Math"/>
                                </a:rPr>
                                <m:t>𝛥</m:t>
                              </m:r>
                              <m:r>
                                <a:rPr lang="bg-BG" sz="2400" i="1">
                                  <a:latin typeface="Cambria Math"/>
                                </a:rPr>
                                <m:t>𝑆</m:t>
                              </m:r>
                            </m:den>
                          </m:f>
                        </m:e>
                      </m:d>
                      <m:r>
                        <a:rPr lang="bg-BG" sz="240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bg-BG" sz="24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bg-BG" sz="2400" i="1">
                              <a:latin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bg-BG" sz="2400" i="1">
                                  <a:latin typeface="Cambria Math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bg-BG" sz="2400" i="1">
                                      <a:latin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bg-BG" sz="2400" i="1">
                                      <a:latin typeface="Cambria Math"/>
                                    </a:rPr>
                                    <m:t>𝑄</m:t>
                                  </m:r>
                                </m:e>
                              </m:acc>
                            </m:e>
                            <m:sub>
                              <m:r>
                                <a:rPr lang="bg-BG" sz="2400" i="1">
                                  <a:latin typeface="Cambria Math"/>
                                </a:rPr>
                                <m:t>𝑧</m:t>
                              </m:r>
                            </m:sub>
                          </m:sSub>
                        </m:num>
                        <m:den>
                          <m:r>
                            <a:rPr lang="bg-BG" sz="2400" i="1">
                              <a:latin typeface="Cambria Math"/>
                            </a:rPr>
                            <m:t>𝑑𝑆</m:t>
                          </m:r>
                        </m:den>
                      </m:f>
                    </m:oMath>
                  </m:oMathPara>
                </a14:m>
                <a:endParaRPr lang="bg-BG" sz="2400" dirty="0"/>
              </a:p>
            </p:txBody>
          </p:sp>
        </mc:Choice>
        <mc:Fallback xmlns="">
          <p:sp>
            <p:nvSpPr>
              <p:cNvPr id="10" name="Правоъгълник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6502" y="4908306"/>
                <a:ext cx="3346557" cy="922176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bg-BG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30635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Контейнер за съдържание 5"/>
          <p:cNvSpPr>
            <a:spLocks noGrp="1"/>
          </p:cNvSpPr>
          <p:nvPr>
            <p:ph idx="1"/>
          </p:nvPr>
        </p:nvSpPr>
        <p:spPr>
          <a:xfrm>
            <a:off x="713585" y="329010"/>
            <a:ext cx="8205094" cy="579710"/>
          </a:xfrm>
        </p:spPr>
        <p:txBody>
          <a:bodyPr/>
          <a:lstStyle/>
          <a:p>
            <a:pPr marL="109537" indent="0" algn="ctr">
              <a:buNone/>
            </a:pPr>
            <a:r>
              <a:rPr lang="bg-BG" sz="2400" dirty="0">
                <a:solidFill>
                  <a:srgbClr val="00B0F0"/>
                </a:solidFill>
              </a:rPr>
              <a:t>Вътрешни усилия</a:t>
            </a:r>
          </a:p>
        </p:txBody>
      </p:sp>
      <p:sp>
        <p:nvSpPr>
          <p:cNvPr id="17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bg-BG"/>
          </a:p>
        </p:txBody>
      </p:sp>
      <p:sp>
        <p:nvSpPr>
          <p:cNvPr id="19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bg-BG"/>
          </a:p>
        </p:txBody>
      </p:sp>
      <p:sp>
        <p:nvSpPr>
          <p:cNvPr id="21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bg-BG"/>
          </a:p>
        </p:txBody>
      </p:sp>
      <p:sp>
        <p:nvSpPr>
          <p:cNvPr id="23" name="Rectangle 1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bg-BG"/>
          </a:p>
        </p:txBody>
      </p:sp>
      <p:sp>
        <p:nvSpPr>
          <p:cNvPr id="13" name="Rectangle 19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bg-BG"/>
          </a:p>
        </p:txBody>
      </p:sp>
      <p:sp>
        <p:nvSpPr>
          <p:cNvPr id="15" name="Rectangle 19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bg-BG"/>
          </a:p>
        </p:txBody>
      </p:sp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765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7657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2" name="Картина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237" y="908720"/>
            <a:ext cx="3461683" cy="50082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Правоъгълник 1"/>
              <p:cNvSpPr/>
              <p:nvPr/>
            </p:nvSpPr>
            <p:spPr>
              <a:xfrm>
                <a:off x="3706282" y="1268759"/>
                <a:ext cx="1731436" cy="495457"/>
              </a:xfrm>
              <a:prstGeom prst="rect">
                <a:avLst/>
              </a:prstGeom>
              <a:solidFill>
                <a:schemeClr val="bg2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bg-BG" sz="2400" i="1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bg-BG" sz="2400" i="1">
                              <a:latin typeface="Cambria Math"/>
                            </a:rPr>
                            <m:t>𝜏</m:t>
                          </m:r>
                        </m:e>
                      </m:acc>
                      <m:r>
                        <a:rPr lang="bg-BG" sz="240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bg-BG" sz="2400" i="1">
                              <a:latin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bg-BG" sz="2400" i="1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bg-BG" sz="2400" i="1">
                                  <a:latin typeface="Cambria Math"/>
                                </a:rPr>
                                <m:t>𝜏</m:t>
                              </m:r>
                            </m:e>
                          </m:acc>
                        </m:e>
                        <m:sub>
                          <m:r>
                            <a:rPr lang="bg-BG" sz="2400" i="1">
                              <a:latin typeface="Cambria Math"/>
                            </a:rPr>
                            <m:t>𝑦</m:t>
                          </m:r>
                        </m:sub>
                      </m:sSub>
                      <m:r>
                        <a:rPr lang="bg-BG" sz="2400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bg-BG" sz="2400" i="1">
                              <a:latin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bg-BG" sz="2400" i="1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bg-BG" sz="2400" i="1">
                                  <a:latin typeface="Cambria Math"/>
                                </a:rPr>
                                <m:t>𝜏</m:t>
                              </m:r>
                            </m:e>
                          </m:acc>
                        </m:e>
                        <m:sub>
                          <m:r>
                            <a:rPr lang="bg-BG" sz="2400" i="1">
                              <a:latin typeface="Cambria Math"/>
                            </a:rPr>
                            <m:t>𝑧</m:t>
                          </m:r>
                        </m:sub>
                      </m:sSub>
                    </m:oMath>
                  </m:oMathPara>
                </a14:m>
                <a:endParaRPr lang="bg-BG" sz="2400" dirty="0"/>
              </a:p>
            </p:txBody>
          </p:sp>
        </mc:Choice>
        <mc:Fallback xmlns="">
          <p:sp>
            <p:nvSpPr>
              <p:cNvPr id="2" name="Правоъгълник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6282" y="1268759"/>
                <a:ext cx="1731436" cy="495457"/>
              </a:xfrm>
              <a:prstGeom prst="rect">
                <a:avLst/>
              </a:prstGeom>
              <a:blipFill rotWithShape="1">
                <a:blip r:embed="rId3"/>
                <a:stretch>
                  <a:fillRect t="-17284" r="-12676" b="-7407"/>
                </a:stretch>
              </a:blipFill>
            </p:spPr>
            <p:txBody>
              <a:bodyPr/>
              <a:lstStyle/>
              <a:p>
                <a:r>
                  <a:rPr lang="bg-B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Правоъгълник 2"/>
              <p:cNvSpPr/>
              <p:nvPr/>
            </p:nvSpPr>
            <p:spPr>
              <a:xfrm>
                <a:off x="6156176" y="1321309"/>
                <a:ext cx="1540806" cy="461665"/>
              </a:xfrm>
              <a:prstGeom prst="rect">
                <a:avLst/>
              </a:prstGeom>
              <a:solidFill>
                <a:schemeClr val="bg2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bg-BG" sz="2400" i="1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bg-BG" sz="2400" i="1">
                              <a:latin typeface="Cambria Math"/>
                            </a:rPr>
                            <m:t>𝑝</m:t>
                          </m:r>
                        </m:e>
                      </m:acc>
                      <m:r>
                        <a:rPr lang="bg-BG" sz="2400">
                          <a:latin typeface="Cambria Math"/>
                        </a:rPr>
                        <m:t>=</m:t>
                      </m:r>
                      <m:acc>
                        <m:accPr>
                          <m:chr m:val="⃗"/>
                          <m:ctrlPr>
                            <a:rPr lang="bg-BG" sz="2400" i="1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bg-BG" sz="2400" i="1">
                              <a:latin typeface="Cambria Math"/>
                            </a:rPr>
                            <m:t>𝜎</m:t>
                          </m:r>
                        </m:e>
                      </m:acc>
                      <m:r>
                        <a:rPr lang="bg-BG" sz="2400">
                          <a:latin typeface="Cambria Math"/>
                        </a:rPr>
                        <m:t>+</m:t>
                      </m:r>
                      <m:acc>
                        <m:accPr>
                          <m:chr m:val="⃗"/>
                          <m:ctrlPr>
                            <a:rPr lang="bg-BG" sz="2400" i="1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bg-BG" sz="2400" i="1">
                              <a:latin typeface="Cambria Math"/>
                            </a:rPr>
                            <m:t>𝜏</m:t>
                          </m:r>
                        </m:e>
                      </m:acc>
                    </m:oMath>
                  </m:oMathPara>
                </a14:m>
                <a:endParaRPr lang="bg-BG" sz="2400" dirty="0"/>
              </a:p>
            </p:txBody>
          </p:sp>
        </mc:Choice>
        <mc:Fallback xmlns="">
          <p:sp>
            <p:nvSpPr>
              <p:cNvPr id="3" name="Правоъгълник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6176" y="1321309"/>
                <a:ext cx="1540806" cy="461665"/>
              </a:xfrm>
              <a:prstGeom prst="rect">
                <a:avLst/>
              </a:prstGeom>
              <a:blipFill rotWithShape="1">
                <a:blip r:embed="rId4"/>
                <a:stretch>
                  <a:fillRect t="-24000" r="-22134" b="-6667"/>
                </a:stretch>
              </a:blipFill>
            </p:spPr>
            <p:txBody>
              <a:bodyPr/>
              <a:lstStyle/>
              <a:p>
                <a:r>
                  <a:rPr lang="bg-BG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Правоъгълник 3"/>
          <p:cNvSpPr/>
          <p:nvPr/>
        </p:nvSpPr>
        <p:spPr>
          <a:xfrm>
            <a:off x="4139952" y="2011789"/>
            <a:ext cx="44502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E</a:t>
            </a:r>
            <a:r>
              <a:rPr lang="bg-BG" dirty="0" err="1" smtClean="0"/>
              <a:t>лементарните</a:t>
            </a:r>
            <a:r>
              <a:rPr lang="bg-BG" dirty="0" smtClean="0"/>
              <a:t> </a:t>
            </a:r>
            <a:r>
              <a:rPr lang="bg-BG" dirty="0"/>
              <a:t>сили имат големини: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Правоъгълник 4"/>
              <p:cNvSpPr/>
              <p:nvPr/>
            </p:nvSpPr>
            <p:spPr>
              <a:xfrm>
                <a:off x="4139952" y="2521987"/>
                <a:ext cx="1646028" cy="461665"/>
              </a:xfrm>
              <a:prstGeom prst="rect">
                <a:avLst/>
              </a:prstGeom>
              <a:solidFill>
                <a:schemeClr val="bg2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bg-BG" sz="2400" i="1">
                          <a:latin typeface="Cambria Math"/>
                        </a:rPr>
                        <m:t>𝑑𝑁</m:t>
                      </m:r>
                      <m:r>
                        <a:rPr lang="bg-BG" sz="2400">
                          <a:latin typeface="Cambria Math"/>
                        </a:rPr>
                        <m:t>=</m:t>
                      </m:r>
                      <m:r>
                        <a:rPr lang="bg-BG" sz="2400" i="1">
                          <a:latin typeface="Cambria Math"/>
                        </a:rPr>
                        <m:t>𝜎</m:t>
                      </m:r>
                      <m:r>
                        <m:rPr>
                          <m:nor/>
                        </m:rPr>
                        <a:rPr lang="bg-BG" sz="2400" i="1"/>
                        <m:t> </m:t>
                      </m:r>
                      <m:r>
                        <a:rPr lang="bg-BG" sz="2400" i="1">
                          <a:latin typeface="Cambria Math"/>
                        </a:rPr>
                        <m:t>𝑑𝑆</m:t>
                      </m:r>
                    </m:oMath>
                  </m:oMathPara>
                </a14:m>
                <a:endParaRPr lang="bg-BG" sz="2400" dirty="0"/>
              </a:p>
            </p:txBody>
          </p:sp>
        </mc:Choice>
        <mc:Fallback xmlns="">
          <p:sp>
            <p:nvSpPr>
              <p:cNvPr id="5" name="Правоъгълник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9952" y="2521987"/>
                <a:ext cx="1646028" cy="461665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bg-B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Правоъгълник 6"/>
              <p:cNvSpPr/>
              <p:nvPr/>
            </p:nvSpPr>
            <p:spPr>
              <a:xfrm>
                <a:off x="5316216" y="3022091"/>
                <a:ext cx="1865511" cy="538096"/>
              </a:xfrm>
              <a:prstGeom prst="rect">
                <a:avLst/>
              </a:prstGeom>
              <a:solidFill>
                <a:schemeClr val="bg2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bg-BG" sz="2400" i="1">
                          <a:latin typeface="Cambria Math"/>
                        </a:rPr>
                        <m:t>𝑑</m:t>
                      </m:r>
                      <m:sSub>
                        <m:sSubPr>
                          <m:ctrlPr>
                            <a:rPr lang="bg-BG" sz="24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bg-BG" sz="2400" i="1">
                              <a:latin typeface="Cambria Math"/>
                            </a:rPr>
                            <m:t>𝑄</m:t>
                          </m:r>
                        </m:e>
                        <m:sub>
                          <m:r>
                            <a:rPr lang="bg-BG" sz="2400" i="1">
                              <a:latin typeface="Cambria Math"/>
                            </a:rPr>
                            <m:t>𝑦</m:t>
                          </m:r>
                        </m:sub>
                      </m:sSub>
                      <m:r>
                        <a:rPr lang="bg-BG" sz="240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bg-BG" sz="24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bg-BG" sz="2400" i="1">
                              <a:latin typeface="Cambria Math"/>
                            </a:rPr>
                            <m:t>𝜏</m:t>
                          </m:r>
                        </m:e>
                        <m:sub>
                          <m:r>
                            <a:rPr lang="bg-BG" sz="2400" i="1">
                              <a:latin typeface="Cambria Math"/>
                            </a:rPr>
                            <m:t>𝑦</m:t>
                          </m:r>
                        </m:sub>
                      </m:sSub>
                      <m:r>
                        <m:rPr>
                          <m:nor/>
                        </m:rPr>
                        <a:rPr lang="bg-BG" sz="2400" i="1"/>
                        <m:t> </m:t>
                      </m:r>
                      <m:r>
                        <a:rPr lang="bg-BG" sz="2400" i="1">
                          <a:latin typeface="Cambria Math"/>
                        </a:rPr>
                        <m:t>𝑑𝑆</m:t>
                      </m:r>
                    </m:oMath>
                  </m:oMathPara>
                </a14:m>
                <a:endParaRPr lang="bg-BG" sz="2400" dirty="0"/>
              </a:p>
            </p:txBody>
          </p:sp>
        </mc:Choice>
        <mc:Fallback xmlns="">
          <p:sp>
            <p:nvSpPr>
              <p:cNvPr id="7" name="Правоъгълник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16216" y="3022091"/>
                <a:ext cx="1865511" cy="538096"/>
              </a:xfrm>
              <a:prstGeom prst="rect">
                <a:avLst/>
              </a:prstGeom>
              <a:blipFill rotWithShape="1">
                <a:blip r:embed="rId6"/>
                <a:stretch>
                  <a:fillRect b="-6818"/>
                </a:stretch>
              </a:blipFill>
            </p:spPr>
            <p:txBody>
              <a:bodyPr/>
              <a:lstStyle/>
              <a:p>
                <a:r>
                  <a:rPr lang="bg-B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Правоъгълник 7"/>
              <p:cNvSpPr/>
              <p:nvPr/>
            </p:nvSpPr>
            <p:spPr>
              <a:xfrm>
                <a:off x="7012042" y="3560187"/>
                <a:ext cx="1833451" cy="490262"/>
              </a:xfrm>
              <a:prstGeom prst="rect">
                <a:avLst/>
              </a:prstGeom>
              <a:solidFill>
                <a:schemeClr val="bg2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bg-BG" sz="2400" i="1">
                          <a:latin typeface="Cambria Math"/>
                        </a:rPr>
                        <m:t>𝑑</m:t>
                      </m:r>
                      <m:sSub>
                        <m:sSubPr>
                          <m:ctrlPr>
                            <a:rPr lang="bg-BG" sz="24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bg-BG" sz="2400" i="1">
                              <a:latin typeface="Cambria Math"/>
                            </a:rPr>
                            <m:t>𝑄</m:t>
                          </m:r>
                        </m:e>
                        <m:sub>
                          <m:r>
                            <a:rPr lang="bg-BG" sz="2400" i="1">
                              <a:latin typeface="Cambria Math"/>
                            </a:rPr>
                            <m:t>𝑧</m:t>
                          </m:r>
                        </m:sub>
                      </m:sSub>
                      <m:r>
                        <a:rPr lang="bg-BG" sz="240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bg-BG" sz="24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bg-BG" sz="2400" i="1">
                              <a:latin typeface="Cambria Math"/>
                            </a:rPr>
                            <m:t>𝜏</m:t>
                          </m:r>
                        </m:e>
                        <m:sub>
                          <m:r>
                            <a:rPr lang="bg-BG" sz="2400" i="1">
                              <a:latin typeface="Cambria Math"/>
                            </a:rPr>
                            <m:t>𝑧</m:t>
                          </m:r>
                        </m:sub>
                      </m:sSub>
                      <m:r>
                        <m:rPr>
                          <m:nor/>
                        </m:rPr>
                        <a:rPr lang="bg-BG" sz="2400" i="1"/>
                        <m:t> </m:t>
                      </m:r>
                      <m:r>
                        <a:rPr lang="bg-BG" sz="2400" i="1">
                          <a:latin typeface="Cambria Math"/>
                        </a:rPr>
                        <m:t>𝑑𝑆</m:t>
                      </m:r>
                    </m:oMath>
                  </m:oMathPara>
                </a14:m>
                <a:endParaRPr lang="bg-BG" sz="2400" dirty="0"/>
              </a:p>
            </p:txBody>
          </p:sp>
        </mc:Choice>
        <mc:Fallback xmlns="">
          <p:sp>
            <p:nvSpPr>
              <p:cNvPr id="8" name="Правоъгълник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2042" y="3560187"/>
                <a:ext cx="1833451" cy="490262"/>
              </a:xfrm>
              <a:prstGeom prst="rect">
                <a:avLst/>
              </a:prstGeom>
              <a:blipFill rotWithShape="1">
                <a:blip r:embed="rId7"/>
                <a:stretch>
                  <a:fillRect b="-6250"/>
                </a:stretch>
              </a:blipFill>
            </p:spPr>
            <p:txBody>
              <a:bodyPr/>
              <a:lstStyle/>
              <a:p>
                <a:r>
                  <a:rPr lang="bg-B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Правоъгълник 8"/>
              <p:cNvSpPr/>
              <p:nvPr/>
            </p:nvSpPr>
            <p:spPr>
              <a:xfrm>
                <a:off x="3601958" y="3734900"/>
                <a:ext cx="1940083" cy="1277529"/>
              </a:xfrm>
              <a:prstGeom prst="rect">
                <a:avLst/>
              </a:prstGeom>
              <a:solidFill>
                <a:schemeClr val="bg2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bg-BG" sz="2400" i="1">
                          <a:latin typeface="Cambria Math"/>
                        </a:rPr>
                        <m:t>𝑁</m:t>
                      </m:r>
                      <m:r>
                        <a:rPr lang="bg-BG" sz="2400">
                          <a:latin typeface="Cambria Math"/>
                        </a:rPr>
                        <m:t>=</m:t>
                      </m:r>
                      <m:nary>
                        <m:naryPr>
                          <m:limLoc m:val="undOvr"/>
                          <m:grow m:val="on"/>
                          <m:ctrlPr>
                            <a:rPr lang="bg-BG" sz="2400" i="1">
                              <a:latin typeface="Cambria Math"/>
                            </a:rPr>
                          </m:ctrlPr>
                        </m:naryPr>
                        <m:sub>
                          <m:d>
                            <m:dPr>
                              <m:ctrlPr>
                                <a:rPr lang="bg-BG" sz="2400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bg-BG" sz="2400" i="1">
                                  <a:latin typeface="Cambria Math"/>
                                </a:rPr>
                                <m:t>𝑆</m:t>
                              </m:r>
                            </m:e>
                          </m:d>
                        </m:sub>
                        <m:sup/>
                        <m:e>
                          <m:r>
                            <a:rPr lang="bg-BG" sz="2400" i="1">
                              <a:latin typeface="Cambria Math"/>
                            </a:rPr>
                            <m:t>𝜎</m:t>
                          </m:r>
                          <m:r>
                            <m:rPr>
                              <m:nor/>
                            </m:rPr>
                            <a:rPr lang="bg-BG" sz="2400" i="1"/>
                            <m:t> </m:t>
                          </m:r>
                        </m:e>
                      </m:nary>
                      <m:r>
                        <a:rPr lang="bg-BG" sz="2400" i="1">
                          <a:latin typeface="Cambria Math"/>
                        </a:rPr>
                        <m:t>𝑑𝑆</m:t>
                      </m:r>
                    </m:oMath>
                  </m:oMathPara>
                </a14:m>
                <a:endParaRPr lang="bg-BG" sz="2400" dirty="0"/>
              </a:p>
            </p:txBody>
          </p:sp>
        </mc:Choice>
        <mc:Fallback xmlns="">
          <p:sp>
            <p:nvSpPr>
              <p:cNvPr id="9" name="Правоъгълник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1958" y="3734900"/>
                <a:ext cx="1940083" cy="1277529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bg-B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Правоъгълник 9"/>
              <p:cNvSpPr/>
              <p:nvPr/>
            </p:nvSpPr>
            <p:spPr>
              <a:xfrm>
                <a:off x="4767013" y="4659372"/>
                <a:ext cx="2159566" cy="1277529"/>
              </a:xfrm>
              <a:prstGeom prst="rect">
                <a:avLst/>
              </a:prstGeom>
              <a:solidFill>
                <a:schemeClr val="bg2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bg-BG" sz="24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bg-BG" sz="2400" i="1">
                              <a:latin typeface="Cambria Math"/>
                            </a:rPr>
                            <m:t>𝑄</m:t>
                          </m:r>
                        </m:e>
                        <m:sub>
                          <m:r>
                            <a:rPr lang="bg-BG" sz="2400" i="1">
                              <a:latin typeface="Cambria Math"/>
                            </a:rPr>
                            <m:t>𝑦</m:t>
                          </m:r>
                        </m:sub>
                      </m:sSub>
                      <m:r>
                        <a:rPr lang="bg-BG" sz="2400">
                          <a:latin typeface="Cambria Math"/>
                        </a:rPr>
                        <m:t>=</m:t>
                      </m:r>
                      <m:nary>
                        <m:naryPr>
                          <m:limLoc m:val="undOvr"/>
                          <m:grow m:val="on"/>
                          <m:ctrlPr>
                            <a:rPr lang="bg-BG" sz="2400" i="1">
                              <a:latin typeface="Cambria Math"/>
                            </a:rPr>
                          </m:ctrlPr>
                        </m:naryPr>
                        <m:sub>
                          <m:d>
                            <m:dPr>
                              <m:ctrlPr>
                                <a:rPr lang="bg-BG" sz="2400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bg-BG" sz="2400" i="1">
                                  <a:latin typeface="Cambria Math"/>
                                </a:rPr>
                                <m:t>𝑆</m:t>
                              </m:r>
                            </m:e>
                          </m:d>
                        </m:sub>
                        <m:sup/>
                        <m:e>
                          <m:sSub>
                            <m:sSubPr>
                              <m:ctrlPr>
                                <a:rPr lang="bg-BG" sz="24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bg-BG" sz="2400" i="1">
                                  <a:latin typeface="Cambria Math"/>
                                </a:rPr>
                                <m:t>𝜏</m:t>
                              </m:r>
                            </m:e>
                            <m:sub>
                              <m:r>
                                <a:rPr lang="bg-BG" sz="2400" i="1">
                                  <a:latin typeface="Cambria Math"/>
                                </a:rPr>
                                <m:t>𝑦</m:t>
                              </m:r>
                            </m:sub>
                          </m:sSub>
                        </m:e>
                      </m:nary>
                      <m:r>
                        <m:rPr>
                          <m:nor/>
                        </m:rPr>
                        <a:rPr lang="bg-BG" sz="2400" i="1"/>
                        <m:t> </m:t>
                      </m:r>
                      <m:r>
                        <a:rPr lang="bg-BG" sz="2400" i="1">
                          <a:latin typeface="Cambria Math"/>
                        </a:rPr>
                        <m:t>𝑑𝑆</m:t>
                      </m:r>
                    </m:oMath>
                  </m:oMathPara>
                </a14:m>
                <a:endParaRPr lang="bg-BG" sz="2400" dirty="0"/>
              </a:p>
            </p:txBody>
          </p:sp>
        </mc:Choice>
        <mc:Fallback xmlns="">
          <p:sp>
            <p:nvSpPr>
              <p:cNvPr id="10" name="Правоъгълник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7013" y="4659372"/>
                <a:ext cx="2159566" cy="1277529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bg-B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Правоъгълник 10"/>
              <p:cNvSpPr/>
              <p:nvPr/>
            </p:nvSpPr>
            <p:spPr>
              <a:xfrm>
                <a:off x="6717988" y="5580471"/>
                <a:ext cx="2127505" cy="1277529"/>
              </a:xfrm>
              <a:prstGeom prst="rect">
                <a:avLst/>
              </a:prstGeom>
              <a:solidFill>
                <a:schemeClr val="bg2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bg-BG" sz="24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bg-BG" sz="2400" i="1">
                              <a:latin typeface="Cambria Math"/>
                            </a:rPr>
                            <m:t>𝑄</m:t>
                          </m:r>
                        </m:e>
                        <m:sub>
                          <m:r>
                            <a:rPr lang="bg-BG" sz="2400" i="1">
                              <a:latin typeface="Cambria Math"/>
                            </a:rPr>
                            <m:t>𝑧</m:t>
                          </m:r>
                        </m:sub>
                      </m:sSub>
                      <m:r>
                        <a:rPr lang="bg-BG" sz="2400">
                          <a:latin typeface="Cambria Math"/>
                        </a:rPr>
                        <m:t>=</m:t>
                      </m:r>
                      <m:nary>
                        <m:naryPr>
                          <m:limLoc m:val="undOvr"/>
                          <m:grow m:val="on"/>
                          <m:ctrlPr>
                            <a:rPr lang="bg-BG" sz="2400" i="1">
                              <a:latin typeface="Cambria Math"/>
                            </a:rPr>
                          </m:ctrlPr>
                        </m:naryPr>
                        <m:sub>
                          <m:d>
                            <m:dPr>
                              <m:ctrlPr>
                                <a:rPr lang="bg-BG" sz="2400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bg-BG" sz="2400" i="1">
                                  <a:latin typeface="Cambria Math"/>
                                </a:rPr>
                                <m:t>𝑆</m:t>
                              </m:r>
                            </m:e>
                          </m:d>
                        </m:sub>
                        <m:sup/>
                        <m:e>
                          <m:sSub>
                            <m:sSubPr>
                              <m:ctrlPr>
                                <a:rPr lang="bg-BG" sz="24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bg-BG" sz="2400" i="1">
                                  <a:latin typeface="Cambria Math"/>
                                </a:rPr>
                                <m:t>𝜏</m:t>
                              </m:r>
                            </m:e>
                            <m:sub>
                              <m:r>
                                <a:rPr lang="bg-BG" sz="2400" i="1">
                                  <a:latin typeface="Cambria Math"/>
                                </a:rPr>
                                <m:t>𝑧</m:t>
                              </m:r>
                            </m:sub>
                          </m:sSub>
                        </m:e>
                      </m:nary>
                      <m:r>
                        <m:rPr>
                          <m:nor/>
                        </m:rPr>
                        <a:rPr lang="bg-BG" sz="2400" i="1"/>
                        <m:t> </m:t>
                      </m:r>
                      <m:r>
                        <a:rPr lang="bg-BG" sz="2400" i="1">
                          <a:latin typeface="Cambria Math"/>
                        </a:rPr>
                        <m:t>𝑑𝑆</m:t>
                      </m:r>
                    </m:oMath>
                  </m:oMathPara>
                </a14:m>
                <a:endParaRPr lang="bg-BG" sz="2400" dirty="0"/>
              </a:p>
            </p:txBody>
          </p:sp>
        </mc:Choice>
        <mc:Fallback xmlns="">
          <p:sp>
            <p:nvSpPr>
              <p:cNvPr id="11" name="Правоъгълник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17988" y="5580471"/>
                <a:ext cx="2127505" cy="1277529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bg-BG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531633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/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Контейнер за съдържание 5"/>
          <p:cNvSpPr>
            <a:spLocks noGrp="1"/>
          </p:cNvSpPr>
          <p:nvPr>
            <p:ph idx="1"/>
          </p:nvPr>
        </p:nvSpPr>
        <p:spPr>
          <a:xfrm>
            <a:off x="713585" y="329010"/>
            <a:ext cx="8205094" cy="579710"/>
          </a:xfrm>
        </p:spPr>
        <p:txBody>
          <a:bodyPr/>
          <a:lstStyle/>
          <a:p>
            <a:pPr marL="109537" indent="0" algn="ctr">
              <a:buNone/>
            </a:pPr>
            <a:r>
              <a:rPr lang="bg-BG" sz="2400" dirty="0">
                <a:solidFill>
                  <a:srgbClr val="00B0F0"/>
                </a:solidFill>
              </a:rPr>
              <a:t>Вътрешни усилия</a:t>
            </a:r>
          </a:p>
        </p:txBody>
      </p:sp>
      <p:sp>
        <p:nvSpPr>
          <p:cNvPr id="17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bg-BG"/>
          </a:p>
        </p:txBody>
      </p:sp>
      <p:sp>
        <p:nvSpPr>
          <p:cNvPr id="19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bg-BG"/>
          </a:p>
        </p:txBody>
      </p:sp>
      <p:sp>
        <p:nvSpPr>
          <p:cNvPr id="21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bg-BG"/>
          </a:p>
        </p:txBody>
      </p:sp>
      <p:sp>
        <p:nvSpPr>
          <p:cNvPr id="23" name="Rectangle 1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bg-BG"/>
          </a:p>
        </p:txBody>
      </p:sp>
      <p:sp>
        <p:nvSpPr>
          <p:cNvPr id="13" name="Rectangle 19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bg-BG"/>
          </a:p>
        </p:txBody>
      </p:sp>
      <p:sp>
        <p:nvSpPr>
          <p:cNvPr id="15" name="Rectangle 19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bg-BG"/>
          </a:p>
        </p:txBody>
      </p:sp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765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7657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" name="Правоъгълник 1"/>
          <p:cNvSpPr/>
          <p:nvPr/>
        </p:nvSpPr>
        <p:spPr>
          <a:xfrm>
            <a:off x="323528" y="685194"/>
            <a:ext cx="33201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g-BG" dirty="0">
                <a:solidFill>
                  <a:srgbClr val="FF0000"/>
                </a:solidFill>
              </a:rPr>
              <a:t>Деформации. Закон на </a:t>
            </a:r>
            <a:r>
              <a:rPr lang="bg-BG" dirty="0" err="1">
                <a:solidFill>
                  <a:srgbClr val="FF0000"/>
                </a:solidFill>
              </a:rPr>
              <a:t>Хук</a:t>
            </a:r>
            <a:endParaRPr lang="bg-BG" dirty="0">
              <a:solidFill>
                <a:srgbClr val="FF0000"/>
              </a:solidFill>
            </a:endParaRPr>
          </a:p>
        </p:txBody>
      </p:sp>
      <p:sp>
        <p:nvSpPr>
          <p:cNvPr id="3" name="Правоъгълник 2"/>
          <p:cNvSpPr/>
          <p:nvPr/>
        </p:nvSpPr>
        <p:spPr>
          <a:xfrm>
            <a:off x="304916" y="1082546"/>
            <a:ext cx="86409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bg-BG" dirty="0" err="1"/>
              <a:t>Н</a:t>
            </a:r>
            <a:r>
              <a:rPr lang="ru-RU" dirty="0" err="1" smtClean="0"/>
              <a:t>ормалните</a:t>
            </a:r>
            <a:r>
              <a:rPr lang="ru-RU" dirty="0" smtClean="0"/>
              <a:t> </a:t>
            </a:r>
            <a:r>
              <a:rPr lang="ru-RU" dirty="0" err="1"/>
              <a:t>напрежения</a:t>
            </a:r>
            <a:r>
              <a:rPr lang="ru-RU" dirty="0"/>
              <a:t> </a:t>
            </a:r>
            <a:r>
              <a:rPr lang="ru-RU" dirty="0" err="1"/>
              <a:t>пораждат</a:t>
            </a:r>
            <a:r>
              <a:rPr lang="ru-RU" dirty="0"/>
              <a:t> </a:t>
            </a:r>
            <a:r>
              <a:rPr lang="ru-RU" dirty="0" err="1"/>
              <a:t>линейни</a:t>
            </a:r>
            <a:r>
              <a:rPr lang="ru-RU" dirty="0"/>
              <a:t> деформации, а </a:t>
            </a:r>
            <a:r>
              <a:rPr lang="ru-RU" dirty="0" err="1"/>
              <a:t>тангенциалните</a:t>
            </a:r>
            <a:r>
              <a:rPr lang="ru-RU" dirty="0"/>
              <a:t> – </a:t>
            </a:r>
            <a:r>
              <a:rPr lang="ru-RU" dirty="0" err="1"/>
              <a:t>ъглови</a:t>
            </a:r>
            <a:r>
              <a:rPr lang="ru-RU" dirty="0"/>
              <a:t> деформации. </a:t>
            </a:r>
            <a:r>
              <a:rPr lang="ru-RU" dirty="0" err="1"/>
              <a:t>Линейната</a:t>
            </a:r>
            <a:r>
              <a:rPr lang="ru-RU" dirty="0"/>
              <a:t> деформация се </a:t>
            </a:r>
            <a:r>
              <a:rPr lang="ru-RU" dirty="0" err="1"/>
              <a:t>изразява</a:t>
            </a:r>
            <a:r>
              <a:rPr lang="ru-RU" dirty="0"/>
              <a:t> в </a:t>
            </a:r>
            <a:r>
              <a:rPr lang="ru-RU" dirty="0" err="1"/>
              <a:t>промяна</a:t>
            </a:r>
            <a:r>
              <a:rPr lang="ru-RU" dirty="0"/>
              <a:t>   на линеен размер   на </a:t>
            </a:r>
            <a:r>
              <a:rPr lang="ru-RU" dirty="0" err="1"/>
              <a:t>тялото</a:t>
            </a:r>
            <a:r>
              <a:rPr lang="ru-RU" dirty="0"/>
              <a:t>, а </a:t>
            </a:r>
            <a:r>
              <a:rPr lang="ru-RU" dirty="0" err="1"/>
              <a:t>ъгловата</a:t>
            </a:r>
            <a:r>
              <a:rPr lang="ru-RU" dirty="0"/>
              <a:t> деформация – в </a:t>
            </a:r>
            <a:r>
              <a:rPr lang="ru-RU" dirty="0" err="1"/>
              <a:t>промяна</a:t>
            </a:r>
            <a:r>
              <a:rPr lang="ru-RU" dirty="0"/>
              <a:t>   на </a:t>
            </a:r>
            <a:r>
              <a:rPr lang="ru-RU" dirty="0" err="1"/>
              <a:t>ъгъл</a:t>
            </a:r>
            <a:r>
              <a:rPr lang="ru-RU" dirty="0"/>
              <a:t> в </a:t>
            </a:r>
            <a:r>
              <a:rPr lang="ru-RU" dirty="0" err="1"/>
              <a:t>сечението</a:t>
            </a:r>
            <a:r>
              <a:rPr lang="ru-RU" dirty="0"/>
              <a:t> на </a:t>
            </a:r>
            <a:r>
              <a:rPr lang="ru-RU" dirty="0" err="1"/>
              <a:t>тялото</a:t>
            </a:r>
            <a:r>
              <a:rPr lang="ru-RU" dirty="0"/>
              <a:t>.</a:t>
            </a:r>
            <a:endParaRPr lang="bg-BG" dirty="0"/>
          </a:p>
        </p:txBody>
      </p:sp>
      <p:sp>
        <p:nvSpPr>
          <p:cNvPr id="4" name="Правоъгълник 3"/>
          <p:cNvSpPr/>
          <p:nvPr/>
        </p:nvSpPr>
        <p:spPr>
          <a:xfrm>
            <a:off x="1115616" y="2313692"/>
            <a:ext cx="42242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g-BG" dirty="0"/>
              <a:t>относителна линейна деформация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Правоъгълник 4"/>
              <p:cNvSpPr/>
              <p:nvPr/>
            </p:nvSpPr>
            <p:spPr>
              <a:xfrm>
                <a:off x="5627540" y="2267525"/>
                <a:ext cx="1428533" cy="461665"/>
              </a:xfrm>
              <a:prstGeom prst="rect">
                <a:avLst/>
              </a:prstGeom>
              <a:solidFill>
                <a:schemeClr val="bg2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bg-BG" sz="2400" i="1">
                          <a:latin typeface="Cambria Math"/>
                        </a:rPr>
                        <m:t>𝜀</m:t>
                      </m:r>
                      <m:r>
                        <a:rPr lang="bg-BG" sz="2400">
                          <a:latin typeface="Cambria Math"/>
                        </a:rPr>
                        <m:t>=</m:t>
                      </m:r>
                      <m:r>
                        <a:rPr lang="bg-BG" sz="2400" i="1">
                          <a:latin typeface="Cambria Math"/>
                        </a:rPr>
                        <m:t>𝛥</m:t>
                      </m:r>
                      <m:f>
                        <m:fPr>
                          <m:type m:val="lin"/>
                          <m:ctrlPr>
                            <a:rPr lang="bg-BG" sz="24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bg-BG" sz="2400" i="1">
                              <a:latin typeface="Cambria Math"/>
                            </a:rPr>
                            <m:t>𝑙</m:t>
                          </m:r>
                        </m:num>
                        <m:den>
                          <m:r>
                            <a:rPr lang="bg-BG" sz="2400" i="1">
                              <a:latin typeface="Cambria Math"/>
                            </a:rPr>
                            <m:t>𝑙</m:t>
                          </m:r>
                        </m:den>
                      </m:f>
                    </m:oMath>
                  </m:oMathPara>
                </a14:m>
                <a:endParaRPr lang="bg-BG" sz="2400" dirty="0"/>
              </a:p>
            </p:txBody>
          </p:sp>
        </mc:Choice>
        <mc:Fallback xmlns="">
          <p:sp>
            <p:nvSpPr>
              <p:cNvPr id="5" name="Правоъгълник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7540" y="2267525"/>
                <a:ext cx="1428533" cy="461665"/>
              </a:xfrm>
              <a:prstGeom prst="rect">
                <a:avLst/>
              </a:prstGeom>
              <a:blipFill rotWithShape="1">
                <a:blip r:embed="rId2"/>
                <a:stretch>
                  <a:fillRect t="-128947" r="-51282" b="-186842"/>
                </a:stretch>
              </a:blipFill>
            </p:spPr>
            <p:txBody>
              <a:bodyPr/>
              <a:lstStyle/>
              <a:p>
                <a:r>
                  <a:rPr lang="bg-BG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Правоъгълник 6"/>
          <p:cNvSpPr/>
          <p:nvPr/>
        </p:nvSpPr>
        <p:spPr>
          <a:xfrm>
            <a:off x="314222" y="2924944"/>
            <a:ext cx="862234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За </a:t>
            </a:r>
            <a:r>
              <a:rPr lang="ru-RU" dirty="0"/>
              <a:t>много </a:t>
            </a:r>
            <a:r>
              <a:rPr lang="ru-RU" dirty="0" err="1"/>
              <a:t>материали</a:t>
            </a:r>
            <a:r>
              <a:rPr lang="ru-RU" dirty="0"/>
              <a:t> до определено </a:t>
            </a:r>
            <a:r>
              <a:rPr lang="ru-RU" dirty="0" err="1"/>
              <a:t>натоварване</a:t>
            </a:r>
            <a:r>
              <a:rPr lang="ru-RU" dirty="0"/>
              <a:t>, между </a:t>
            </a:r>
            <a:r>
              <a:rPr lang="ru-RU" dirty="0" err="1"/>
              <a:t>нормалното</a:t>
            </a:r>
            <a:r>
              <a:rPr lang="ru-RU" dirty="0"/>
              <a:t> </a:t>
            </a:r>
            <a:r>
              <a:rPr lang="ru-RU" dirty="0" err="1"/>
              <a:t>напрежение</a:t>
            </a:r>
            <a:r>
              <a:rPr lang="ru-RU" dirty="0"/>
              <a:t>   и </a:t>
            </a:r>
            <a:r>
              <a:rPr lang="ru-RU" dirty="0" err="1"/>
              <a:t>относителната</a:t>
            </a:r>
            <a:r>
              <a:rPr lang="ru-RU" dirty="0"/>
              <a:t> линейна деформация </a:t>
            </a:r>
            <a:r>
              <a:rPr lang="ru-RU" dirty="0" smtClean="0"/>
              <a:t>, </a:t>
            </a:r>
            <a:r>
              <a:rPr lang="ru-RU" dirty="0"/>
              <a:t>с </a:t>
            </a:r>
            <a:r>
              <a:rPr lang="ru-RU" dirty="0" err="1"/>
              <a:t>достатъчна</a:t>
            </a:r>
            <a:r>
              <a:rPr lang="ru-RU" dirty="0"/>
              <a:t> за </a:t>
            </a:r>
            <a:r>
              <a:rPr lang="ru-RU" dirty="0" err="1"/>
              <a:t>инженерната</a:t>
            </a:r>
            <a:r>
              <a:rPr lang="ru-RU" dirty="0"/>
              <a:t> практика </a:t>
            </a:r>
            <a:r>
              <a:rPr lang="ru-RU" dirty="0" err="1"/>
              <a:t>точност</a:t>
            </a:r>
            <a:r>
              <a:rPr lang="ru-RU" dirty="0"/>
              <a:t>, </a:t>
            </a:r>
            <a:r>
              <a:rPr lang="ru-RU" dirty="0" err="1"/>
              <a:t>съществува</a:t>
            </a:r>
            <a:r>
              <a:rPr lang="ru-RU" dirty="0"/>
              <a:t> </a:t>
            </a:r>
            <a:r>
              <a:rPr lang="ru-RU" dirty="0" err="1"/>
              <a:t>линейната</a:t>
            </a:r>
            <a:r>
              <a:rPr lang="ru-RU" dirty="0"/>
              <a:t> </a:t>
            </a:r>
            <a:r>
              <a:rPr lang="ru-RU" dirty="0" err="1"/>
              <a:t>зависимост</a:t>
            </a:r>
            <a:r>
              <a:rPr lang="ru-RU" dirty="0"/>
              <a:t>:</a:t>
            </a:r>
            <a:endParaRPr lang="bg-BG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Правоъгълник 9"/>
              <p:cNvSpPr/>
              <p:nvPr/>
            </p:nvSpPr>
            <p:spPr>
              <a:xfrm>
                <a:off x="3443756" y="3874886"/>
                <a:ext cx="1232453" cy="461665"/>
              </a:xfrm>
              <a:prstGeom prst="rect">
                <a:avLst/>
              </a:prstGeom>
              <a:solidFill>
                <a:schemeClr val="bg2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bg-BG" sz="2400" i="1">
                          <a:latin typeface="Cambria Math"/>
                        </a:rPr>
                        <m:t>𝜎</m:t>
                      </m:r>
                      <m:r>
                        <a:rPr lang="bg-BG" sz="2400">
                          <a:latin typeface="Cambria Math"/>
                        </a:rPr>
                        <m:t>=</m:t>
                      </m:r>
                      <m:r>
                        <a:rPr lang="bg-BG" sz="2400" i="1">
                          <a:latin typeface="Cambria Math"/>
                        </a:rPr>
                        <m:t>𝛦</m:t>
                      </m:r>
                      <m:r>
                        <m:rPr>
                          <m:nor/>
                        </m:rPr>
                        <a:rPr lang="bg-BG" sz="2400" i="1"/>
                        <m:t> </m:t>
                      </m:r>
                      <m:r>
                        <a:rPr lang="bg-BG" sz="2400" i="1">
                          <a:latin typeface="Cambria Math"/>
                        </a:rPr>
                        <m:t>𝜀</m:t>
                      </m:r>
                    </m:oMath>
                  </m:oMathPara>
                </a14:m>
                <a:endParaRPr lang="bg-BG" sz="2400" dirty="0"/>
              </a:p>
            </p:txBody>
          </p:sp>
        </mc:Choice>
        <mc:Fallback xmlns="">
          <p:sp>
            <p:nvSpPr>
              <p:cNvPr id="10" name="Правоъгълник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43756" y="3874886"/>
                <a:ext cx="1232453" cy="461665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bg-BG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Правоъгълник 10"/>
          <p:cNvSpPr/>
          <p:nvPr/>
        </p:nvSpPr>
        <p:spPr>
          <a:xfrm>
            <a:off x="304916" y="4433624"/>
            <a:ext cx="6886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smtClean="0"/>
              <a:t>Е  </a:t>
            </a:r>
            <a:r>
              <a:rPr lang="ru-RU" dirty="0" smtClean="0"/>
              <a:t>се </a:t>
            </a:r>
            <a:r>
              <a:rPr lang="ru-RU" dirty="0" err="1"/>
              <a:t>нарича</a:t>
            </a:r>
            <a:r>
              <a:rPr lang="ru-RU" dirty="0"/>
              <a:t> </a:t>
            </a:r>
            <a:r>
              <a:rPr lang="ru-RU" dirty="0" err="1"/>
              <a:t>модул</a:t>
            </a:r>
            <a:r>
              <a:rPr lang="ru-RU" dirty="0"/>
              <a:t> на линейна </a:t>
            </a:r>
            <a:r>
              <a:rPr lang="ru-RU" dirty="0" smtClean="0"/>
              <a:t>деформация, за </a:t>
            </a:r>
            <a:r>
              <a:rPr lang="ru-RU" dirty="0" err="1" smtClean="0"/>
              <a:t>стомани</a:t>
            </a:r>
            <a:endParaRPr lang="bg-BG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Правоъгълник 11"/>
              <p:cNvSpPr/>
              <p:nvPr/>
            </p:nvSpPr>
            <p:spPr>
              <a:xfrm>
                <a:off x="7025791" y="4388199"/>
                <a:ext cx="2118209" cy="42851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bg-BG" sz="2000" i="1" smtClean="0">
                          <a:latin typeface="Cambria Math"/>
                        </a:rPr>
                        <m:t>𝐸</m:t>
                      </m:r>
                      <m:r>
                        <a:rPr lang="bg-BG" sz="2000">
                          <a:latin typeface="Cambria Math"/>
                        </a:rPr>
                        <m:t>=2,1</m:t>
                      </m:r>
                      <m:r>
                        <m:rPr>
                          <m:nor/>
                        </m:rPr>
                        <a:rPr lang="bg-BG" sz="2000" i="1"/>
                        <m:t> </m:t>
                      </m:r>
                      <m:r>
                        <a:rPr lang="bg-BG" sz="2000">
                          <a:latin typeface="Cambria Math"/>
                        </a:rPr>
                        <m:t>.</m:t>
                      </m:r>
                      <m:r>
                        <m:rPr>
                          <m:nor/>
                        </m:rPr>
                        <a:rPr lang="bg-BG" sz="2000" i="1"/>
                        <m:t> </m:t>
                      </m:r>
                      <m:sSup>
                        <m:sSupPr>
                          <m:ctrlPr>
                            <a:rPr lang="bg-BG" sz="2000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bg-BG" sz="2000">
                              <a:latin typeface="Cambria Math"/>
                            </a:rPr>
                            <m:t>10</m:t>
                          </m:r>
                        </m:e>
                        <m:sup>
                          <m:r>
                            <a:rPr lang="bg-BG" sz="2000">
                              <a:latin typeface="Cambria Math"/>
                            </a:rPr>
                            <m:t>11</m:t>
                          </m:r>
                        </m:sup>
                      </m:sSup>
                      <m:r>
                        <a:rPr lang="bg-BG" sz="2000" i="1">
                          <a:latin typeface="Cambria Math"/>
                        </a:rPr>
                        <m:t>𝑃𝑎</m:t>
                      </m:r>
                      <m:r>
                        <a:rPr lang="bg-BG" sz="2000" b="0" i="1" smtClean="0">
                          <a:latin typeface="Cambria Math"/>
                        </a:rPr>
                        <m:t>.</m:t>
                      </m:r>
                    </m:oMath>
                  </m:oMathPara>
                </a14:m>
                <a:endParaRPr lang="bg-BG" sz="2000" dirty="0"/>
              </a:p>
            </p:txBody>
          </p:sp>
        </mc:Choice>
        <mc:Fallback xmlns="">
          <p:sp>
            <p:nvSpPr>
              <p:cNvPr id="12" name="Правоъгълник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5791" y="4388199"/>
                <a:ext cx="2118209" cy="428515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bg-BG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Правоъгълник 13"/>
          <p:cNvSpPr/>
          <p:nvPr/>
        </p:nvSpPr>
        <p:spPr>
          <a:xfrm>
            <a:off x="323528" y="4833077"/>
            <a:ext cx="862234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err="1" smtClean="0"/>
              <a:t>Зависимостта</a:t>
            </a:r>
            <a:r>
              <a:rPr lang="ru-RU" dirty="0" smtClean="0"/>
              <a:t> </a:t>
            </a:r>
            <a:r>
              <a:rPr lang="ru-RU" dirty="0"/>
              <a:t>между </a:t>
            </a:r>
            <a:r>
              <a:rPr lang="ru-RU" dirty="0" err="1"/>
              <a:t>тангенциалното</a:t>
            </a:r>
            <a:r>
              <a:rPr lang="ru-RU" dirty="0"/>
              <a:t> </a:t>
            </a:r>
            <a:r>
              <a:rPr lang="ru-RU" dirty="0" err="1"/>
              <a:t>напрежение</a:t>
            </a:r>
            <a:r>
              <a:rPr lang="ru-RU" dirty="0"/>
              <a:t>   и </a:t>
            </a:r>
            <a:r>
              <a:rPr lang="ru-RU" dirty="0" err="1"/>
              <a:t>ъгловата</a:t>
            </a:r>
            <a:r>
              <a:rPr lang="ru-RU" dirty="0"/>
              <a:t> деформация </a:t>
            </a:r>
            <a:r>
              <a:rPr lang="ru-RU" dirty="0" smtClean="0"/>
              <a:t>, </a:t>
            </a:r>
            <a:r>
              <a:rPr lang="ru-RU" dirty="0"/>
              <a:t>за много </a:t>
            </a:r>
            <a:r>
              <a:rPr lang="ru-RU" dirty="0" err="1"/>
              <a:t>материали</a:t>
            </a:r>
            <a:r>
              <a:rPr lang="ru-RU" dirty="0"/>
              <a:t> до определено </a:t>
            </a:r>
            <a:r>
              <a:rPr lang="ru-RU" dirty="0" err="1"/>
              <a:t>натоварване</a:t>
            </a:r>
            <a:r>
              <a:rPr lang="ru-RU" dirty="0"/>
              <a:t>, </a:t>
            </a:r>
            <a:r>
              <a:rPr lang="ru-RU" dirty="0" err="1"/>
              <a:t>също</a:t>
            </a:r>
            <a:r>
              <a:rPr lang="ru-RU" dirty="0"/>
              <a:t> е линейна</a:t>
            </a:r>
            <a:endParaRPr lang="bg-BG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Правоъгълник 15"/>
              <p:cNvSpPr/>
              <p:nvPr/>
            </p:nvSpPr>
            <p:spPr>
              <a:xfrm>
                <a:off x="3424431" y="5571741"/>
                <a:ext cx="1179554" cy="461665"/>
              </a:xfrm>
              <a:prstGeom prst="rect">
                <a:avLst/>
              </a:prstGeom>
              <a:solidFill>
                <a:schemeClr val="bg2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bg-BG" sz="2400" i="1">
                          <a:latin typeface="Cambria Math"/>
                        </a:rPr>
                        <m:t>𝜏</m:t>
                      </m:r>
                      <m:r>
                        <a:rPr lang="bg-BG" sz="2400">
                          <a:latin typeface="Cambria Math"/>
                        </a:rPr>
                        <m:t>=</m:t>
                      </m:r>
                      <m:r>
                        <a:rPr lang="bg-BG" sz="2400" i="1">
                          <a:latin typeface="Cambria Math"/>
                        </a:rPr>
                        <m:t>𝐺</m:t>
                      </m:r>
                      <m:r>
                        <a:rPr lang="bg-BG" sz="2400" i="1">
                          <a:latin typeface="Cambria Math"/>
                        </a:rPr>
                        <m:t>𝛾</m:t>
                      </m:r>
                    </m:oMath>
                  </m:oMathPara>
                </a14:m>
                <a:endParaRPr lang="bg-BG" sz="2400" dirty="0"/>
              </a:p>
            </p:txBody>
          </p:sp>
        </mc:Choice>
        <mc:Fallback xmlns="">
          <p:sp>
            <p:nvSpPr>
              <p:cNvPr id="16" name="Правоъгълник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4431" y="5571741"/>
                <a:ext cx="1179554" cy="461665"/>
              </a:xfrm>
              <a:prstGeom prst="rect">
                <a:avLst/>
              </a:prstGeom>
              <a:blipFill rotWithShape="1">
                <a:blip r:embed="rId5"/>
                <a:stretch>
                  <a:fillRect b="-10526"/>
                </a:stretch>
              </a:blipFill>
            </p:spPr>
            <p:txBody>
              <a:bodyPr/>
              <a:lstStyle/>
              <a:p>
                <a:r>
                  <a:rPr lang="bg-BG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Правоъгълник 17"/>
          <p:cNvSpPr/>
          <p:nvPr/>
        </p:nvSpPr>
        <p:spPr>
          <a:xfrm>
            <a:off x="2195736" y="6072037"/>
            <a:ext cx="55018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G e </a:t>
            </a:r>
            <a:r>
              <a:rPr lang="bg-BG" dirty="0" smtClean="0"/>
              <a:t>модул </a:t>
            </a:r>
            <a:r>
              <a:rPr lang="bg-BG" dirty="0"/>
              <a:t>на ъглова </a:t>
            </a:r>
            <a:r>
              <a:rPr lang="bg-BG" dirty="0" smtClean="0"/>
              <a:t>деформация</a:t>
            </a:r>
            <a:r>
              <a:rPr lang="en-US" dirty="0" smtClean="0"/>
              <a:t>, </a:t>
            </a:r>
            <a:r>
              <a:rPr lang="bg-BG" dirty="0" smtClean="0"/>
              <a:t>за стомани</a:t>
            </a:r>
            <a:endParaRPr lang="bg-BG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Правоъгълник 19"/>
              <p:cNvSpPr/>
              <p:nvPr/>
            </p:nvSpPr>
            <p:spPr>
              <a:xfrm>
                <a:off x="7067661" y="6421963"/>
                <a:ext cx="2034468" cy="39485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bg-BG" i="1">
                          <a:latin typeface="Cambria Math"/>
                        </a:rPr>
                        <m:t>𝐺</m:t>
                      </m:r>
                      <m:r>
                        <a:rPr lang="bg-BG">
                          <a:latin typeface="Cambria Math"/>
                        </a:rPr>
                        <m:t>=0,85.</m:t>
                      </m:r>
                      <m:r>
                        <m:rPr>
                          <m:nor/>
                        </m:rPr>
                        <a:rPr lang="bg-BG" i="1"/>
                        <m:t> </m:t>
                      </m:r>
                      <m:sSup>
                        <m:sSupPr>
                          <m:ctrlPr>
                            <a:rPr lang="bg-BG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bg-BG">
                              <a:latin typeface="Cambria Math"/>
                            </a:rPr>
                            <m:t>10</m:t>
                          </m:r>
                        </m:e>
                        <m:sup>
                          <m:r>
                            <a:rPr lang="bg-BG">
                              <a:latin typeface="Cambria Math"/>
                            </a:rPr>
                            <m:t>11</m:t>
                          </m:r>
                        </m:sup>
                      </m:sSup>
                      <m:r>
                        <m:rPr>
                          <m:nor/>
                        </m:rPr>
                        <a:rPr lang="bg-BG" i="1"/>
                        <m:t>  </m:t>
                      </m:r>
                      <m:r>
                        <a:rPr lang="bg-BG" i="1">
                          <a:latin typeface="Cambria Math"/>
                        </a:rPr>
                        <m:t>𝑃𝑎</m:t>
                      </m:r>
                    </m:oMath>
                  </m:oMathPara>
                </a14:m>
                <a:endParaRPr lang="bg-BG" dirty="0"/>
              </a:p>
            </p:txBody>
          </p:sp>
        </mc:Choice>
        <mc:Fallback xmlns="">
          <p:sp>
            <p:nvSpPr>
              <p:cNvPr id="20" name="Правоъгълник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67661" y="6421963"/>
                <a:ext cx="2034468" cy="394852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bg-BG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098388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 animBg="1"/>
      <p:bldP spid="7" grpId="0"/>
      <p:bldP spid="10" grpId="0" animBg="1"/>
      <p:bldP spid="11" grpId="0"/>
      <p:bldP spid="12" grpId="0"/>
      <p:bldP spid="14" grpId="0"/>
      <p:bldP spid="16" grpId="0" animBg="1"/>
      <p:bldP spid="18" grpId="0"/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лавие 2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908720"/>
          </a:xfrm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bg-BG" sz="2400" dirty="0" smtClean="0">
                <a:solidFill>
                  <a:schemeClr val="bg2">
                    <a:lumMod val="50000"/>
                  </a:schemeClr>
                </a:solidFill>
                <a:effectLst/>
              </a:rPr>
              <a:t>Якост на телата</a:t>
            </a:r>
            <a:endParaRPr lang="en-US" sz="24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" name="Контейнер за съдържание 1"/>
          <p:cNvSpPr>
            <a:spLocks noGrp="1"/>
          </p:cNvSpPr>
          <p:nvPr>
            <p:ph idx="1"/>
          </p:nvPr>
        </p:nvSpPr>
        <p:spPr>
          <a:xfrm>
            <a:off x="899592" y="2204864"/>
            <a:ext cx="7416824" cy="3024336"/>
          </a:xfrm>
        </p:spPr>
        <p:txBody>
          <a:bodyPr/>
          <a:lstStyle/>
          <a:p>
            <a:r>
              <a:rPr lang="bg-BG" dirty="0" smtClean="0">
                <a:solidFill>
                  <a:srgbClr val="0070C0"/>
                </a:solidFill>
              </a:rPr>
              <a:t>Основни понятия и хипотези </a:t>
            </a:r>
          </a:p>
          <a:p>
            <a:pPr marL="109537" indent="0">
              <a:buNone/>
            </a:pPr>
            <a:endParaRPr lang="en-US" dirty="0" smtClean="0">
              <a:solidFill>
                <a:srgbClr val="0070C0"/>
              </a:solidFill>
            </a:endParaRPr>
          </a:p>
          <a:p>
            <a:r>
              <a:rPr lang="ru-RU" dirty="0" smtClean="0">
                <a:solidFill>
                  <a:srgbClr val="0070C0"/>
                </a:solidFill>
              </a:rPr>
              <a:t>Вътрешни усилия</a:t>
            </a:r>
          </a:p>
          <a:p>
            <a:endParaRPr lang="en-US" dirty="0" smtClean="0">
              <a:solidFill>
                <a:srgbClr val="0070C0"/>
              </a:solidFill>
            </a:endParaRPr>
          </a:p>
          <a:p>
            <a:r>
              <a:rPr lang="bg-BG" dirty="0" smtClean="0">
                <a:solidFill>
                  <a:srgbClr val="0070C0"/>
                </a:solidFill>
              </a:rPr>
              <a:t>Якост на телата при прости натоварвания</a:t>
            </a:r>
          </a:p>
        </p:txBody>
      </p:sp>
    </p:spTree>
    <p:extLst>
      <p:ext uri="{BB962C8B-B14F-4D97-AF65-F5344CB8AC3E}">
        <p14:creationId xmlns:p14="http://schemas.microsoft.com/office/powerpoint/2010/main" val="28246114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Контейнер за съдържание 5"/>
          <p:cNvSpPr>
            <a:spLocks noGrp="1"/>
          </p:cNvSpPr>
          <p:nvPr>
            <p:ph idx="1"/>
          </p:nvPr>
        </p:nvSpPr>
        <p:spPr>
          <a:xfrm>
            <a:off x="713585" y="329010"/>
            <a:ext cx="8205094" cy="579710"/>
          </a:xfrm>
        </p:spPr>
        <p:txBody>
          <a:bodyPr/>
          <a:lstStyle/>
          <a:p>
            <a:pPr marL="109537" indent="0" algn="ctr">
              <a:buNone/>
            </a:pPr>
            <a:r>
              <a:rPr lang="ru-RU" sz="2400" dirty="0" err="1">
                <a:solidFill>
                  <a:srgbClr val="00B0F0"/>
                </a:solidFill>
              </a:rPr>
              <a:t>Якост</a:t>
            </a:r>
            <a:r>
              <a:rPr lang="ru-RU" sz="2400" dirty="0">
                <a:solidFill>
                  <a:srgbClr val="00B0F0"/>
                </a:solidFill>
              </a:rPr>
              <a:t> на </a:t>
            </a:r>
            <a:r>
              <a:rPr lang="ru-RU" sz="2400" dirty="0" err="1">
                <a:solidFill>
                  <a:srgbClr val="00B0F0"/>
                </a:solidFill>
              </a:rPr>
              <a:t>телата</a:t>
            </a:r>
            <a:r>
              <a:rPr lang="ru-RU" sz="2400" dirty="0">
                <a:solidFill>
                  <a:srgbClr val="00B0F0"/>
                </a:solidFill>
              </a:rPr>
              <a:t> при прости </a:t>
            </a:r>
            <a:r>
              <a:rPr lang="ru-RU" sz="2400" dirty="0" err="1">
                <a:solidFill>
                  <a:srgbClr val="00B0F0"/>
                </a:solidFill>
              </a:rPr>
              <a:t>натоварвания</a:t>
            </a:r>
            <a:endParaRPr lang="ru-RU" sz="2400" dirty="0">
              <a:solidFill>
                <a:srgbClr val="00B0F0"/>
              </a:solidFill>
            </a:endParaRPr>
          </a:p>
        </p:txBody>
      </p:sp>
      <p:sp>
        <p:nvSpPr>
          <p:cNvPr id="17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bg-BG"/>
          </a:p>
        </p:txBody>
      </p:sp>
      <p:sp>
        <p:nvSpPr>
          <p:cNvPr id="19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bg-BG"/>
          </a:p>
        </p:txBody>
      </p:sp>
      <p:sp>
        <p:nvSpPr>
          <p:cNvPr id="21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bg-BG"/>
          </a:p>
        </p:txBody>
      </p:sp>
      <p:sp>
        <p:nvSpPr>
          <p:cNvPr id="23" name="Rectangle 1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bg-BG"/>
          </a:p>
        </p:txBody>
      </p:sp>
      <p:sp>
        <p:nvSpPr>
          <p:cNvPr id="13" name="Rectangle 19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bg-BG"/>
          </a:p>
        </p:txBody>
      </p:sp>
      <p:sp>
        <p:nvSpPr>
          <p:cNvPr id="15" name="Rectangle 19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bg-BG"/>
          </a:p>
        </p:txBody>
      </p:sp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765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7657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" name="Правоъгълник 1"/>
          <p:cNvSpPr/>
          <p:nvPr/>
        </p:nvSpPr>
        <p:spPr>
          <a:xfrm>
            <a:off x="251520" y="908720"/>
            <a:ext cx="41985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>
                <a:solidFill>
                  <a:srgbClr val="FF0000"/>
                </a:solidFill>
              </a:rPr>
              <a:t>Якост</a:t>
            </a:r>
            <a:r>
              <a:rPr lang="ru-RU" dirty="0"/>
              <a:t> </a:t>
            </a:r>
            <a:r>
              <a:rPr lang="ru-RU" dirty="0">
                <a:solidFill>
                  <a:srgbClr val="FF0000"/>
                </a:solidFill>
              </a:rPr>
              <a:t>на </a:t>
            </a:r>
            <a:r>
              <a:rPr lang="ru-RU" dirty="0" err="1">
                <a:solidFill>
                  <a:srgbClr val="FF0000"/>
                </a:solidFill>
              </a:rPr>
              <a:t>телата</a:t>
            </a:r>
            <a:r>
              <a:rPr lang="ru-RU" dirty="0">
                <a:solidFill>
                  <a:srgbClr val="FF0000"/>
                </a:solidFill>
              </a:rPr>
              <a:t> при </a:t>
            </a:r>
            <a:r>
              <a:rPr lang="ru-RU" dirty="0" err="1">
                <a:solidFill>
                  <a:srgbClr val="FF0000"/>
                </a:solidFill>
              </a:rPr>
              <a:t>опън</a:t>
            </a:r>
            <a:r>
              <a:rPr lang="ru-RU" dirty="0">
                <a:solidFill>
                  <a:srgbClr val="FF0000"/>
                </a:solidFill>
              </a:rPr>
              <a:t> и натиск</a:t>
            </a:r>
            <a:endParaRPr lang="bg-BG" dirty="0">
              <a:solidFill>
                <a:srgbClr val="FF0000"/>
              </a:solidFill>
            </a:endParaRPr>
          </a:p>
        </p:txBody>
      </p:sp>
      <p:pic>
        <p:nvPicPr>
          <p:cNvPr id="3" name="Картина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19" y="2132856"/>
            <a:ext cx="4001385" cy="2808312"/>
          </a:xfrm>
          <a:prstGeom prst="rect">
            <a:avLst/>
          </a:prstGeom>
        </p:spPr>
      </p:pic>
      <p:pic>
        <p:nvPicPr>
          <p:cNvPr id="4" name="Картина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2132856"/>
            <a:ext cx="4229718" cy="2973110"/>
          </a:xfrm>
          <a:prstGeom prst="rect">
            <a:avLst/>
          </a:prstGeom>
        </p:spPr>
      </p:pic>
      <p:sp>
        <p:nvSpPr>
          <p:cNvPr id="5" name="Правоъгълник 4"/>
          <p:cNvSpPr/>
          <p:nvPr/>
        </p:nvSpPr>
        <p:spPr>
          <a:xfrm>
            <a:off x="1547664" y="1359007"/>
            <a:ext cx="37657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g-BG" dirty="0" err="1"/>
              <a:t>Разрезни</a:t>
            </a:r>
            <a:r>
              <a:rPr lang="bg-BG" dirty="0"/>
              <a:t> усилия и напрежения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Правоъгълник 6"/>
              <p:cNvSpPr/>
              <p:nvPr/>
            </p:nvSpPr>
            <p:spPr>
              <a:xfrm>
                <a:off x="5004048" y="5497355"/>
                <a:ext cx="1088183" cy="783933"/>
              </a:xfrm>
              <a:prstGeom prst="rect">
                <a:avLst/>
              </a:prstGeom>
              <a:solidFill>
                <a:schemeClr val="bg2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bg-BG" sz="2400" i="1">
                          <a:latin typeface="Cambria Math"/>
                        </a:rPr>
                        <m:t>𝜎</m:t>
                      </m:r>
                      <m:r>
                        <a:rPr lang="bg-BG" sz="240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bg-BG" sz="24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bg-BG" sz="2400" i="1">
                              <a:latin typeface="Cambria Math"/>
                            </a:rPr>
                            <m:t>𝑁</m:t>
                          </m:r>
                        </m:num>
                        <m:den>
                          <m:r>
                            <a:rPr lang="bg-BG" sz="2400" i="1">
                              <a:latin typeface="Cambria Math"/>
                            </a:rPr>
                            <m:t>𝑆</m:t>
                          </m:r>
                        </m:den>
                      </m:f>
                    </m:oMath>
                  </m:oMathPara>
                </a14:m>
                <a:endParaRPr lang="bg-BG" sz="2400" dirty="0"/>
              </a:p>
            </p:txBody>
          </p:sp>
        </mc:Choice>
        <mc:Fallback xmlns="">
          <p:sp>
            <p:nvSpPr>
              <p:cNvPr id="7" name="Правоъгълник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4048" y="5497355"/>
                <a:ext cx="1088183" cy="783933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bg-B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Правоъгълник 7"/>
              <p:cNvSpPr/>
              <p:nvPr/>
            </p:nvSpPr>
            <p:spPr>
              <a:xfrm>
                <a:off x="2903038" y="5636112"/>
                <a:ext cx="1325427" cy="506421"/>
              </a:xfrm>
              <a:prstGeom prst="rect">
                <a:avLst/>
              </a:prstGeom>
              <a:solidFill>
                <a:schemeClr val="bg2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bg-BG" sz="2400" i="1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bg-BG" sz="2400" i="1">
                              <a:latin typeface="Cambria Math"/>
                            </a:rPr>
                            <m:t>𝑁</m:t>
                          </m:r>
                        </m:e>
                      </m:acc>
                      <m:r>
                        <a:rPr lang="bg-BG" sz="2400">
                          <a:latin typeface="Cambria Math"/>
                        </a:rPr>
                        <m:t>=±</m:t>
                      </m:r>
                      <m:acc>
                        <m:accPr>
                          <m:chr m:val="⃗"/>
                          <m:ctrlPr>
                            <a:rPr lang="bg-BG" sz="2400" i="1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bg-BG" sz="2400" i="1">
                              <a:latin typeface="Cambria Math"/>
                            </a:rPr>
                            <m:t>𝐹</m:t>
                          </m:r>
                        </m:e>
                      </m:acc>
                    </m:oMath>
                  </m:oMathPara>
                </a14:m>
                <a:endParaRPr lang="bg-BG" sz="2400" dirty="0"/>
              </a:p>
            </p:txBody>
          </p:sp>
        </mc:Choice>
        <mc:Fallback xmlns="">
          <p:sp>
            <p:nvSpPr>
              <p:cNvPr id="8" name="Правоъгълник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3038" y="5636112"/>
                <a:ext cx="1325427" cy="506421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bg-BG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527800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Контейнер за съдържание 5"/>
          <p:cNvSpPr>
            <a:spLocks noGrp="1"/>
          </p:cNvSpPr>
          <p:nvPr>
            <p:ph idx="1"/>
          </p:nvPr>
        </p:nvSpPr>
        <p:spPr>
          <a:xfrm>
            <a:off x="713585" y="329010"/>
            <a:ext cx="8205094" cy="579710"/>
          </a:xfrm>
        </p:spPr>
        <p:txBody>
          <a:bodyPr/>
          <a:lstStyle/>
          <a:p>
            <a:pPr marL="109537" indent="0" algn="ctr">
              <a:buNone/>
            </a:pPr>
            <a:r>
              <a:rPr lang="ru-RU" sz="2400" dirty="0">
                <a:solidFill>
                  <a:srgbClr val="00B0F0"/>
                </a:solidFill>
              </a:rPr>
              <a:t>Якост на телата при прости натоварвания</a:t>
            </a:r>
          </a:p>
        </p:txBody>
      </p:sp>
      <p:sp>
        <p:nvSpPr>
          <p:cNvPr id="17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bg-BG"/>
          </a:p>
        </p:txBody>
      </p:sp>
      <p:sp>
        <p:nvSpPr>
          <p:cNvPr id="19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bg-BG"/>
          </a:p>
        </p:txBody>
      </p:sp>
      <p:sp>
        <p:nvSpPr>
          <p:cNvPr id="21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bg-BG"/>
          </a:p>
        </p:txBody>
      </p:sp>
      <p:sp>
        <p:nvSpPr>
          <p:cNvPr id="23" name="Rectangle 1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bg-BG"/>
          </a:p>
        </p:txBody>
      </p:sp>
      <p:sp>
        <p:nvSpPr>
          <p:cNvPr id="13" name="Rectangle 19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bg-BG"/>
          </a:p>
        </p:txBody>
      </p:sp>
      <p:sp>
        <p:nvSpPr>
          <p:cNvPr id="15" name="Rectangle 19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bg-BG"/>
          </a:p>
        </p:txBody>
      </p:sp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765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7657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" name="Правоъгълник 1"/>
          <p:cNvSpPr/>
          <p:nvPr/>
        </p:nvSpPr>
        <p:spPr>
          <a:xfrm>
            <a:off x="323528" y="908720"/>
            <a:ext cx="39068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Деформации при </a:t>
            </a:r>
            <a:r>
              <a:rPr lang="ru-RU" dirty="0" err="1"/>
              <a:t>опън</a:t>
            </a:r>
            <a:r>
              <a:rPr lang="ru-RU" dirty="0"/>
              <a:t> и натиск</a:t>
            </a:r>
            <a:endParaRPr lang="bg-BG" dirty="0"/>
          </a:p>
        </p:txBody>
      </p:sp>
      <p:pic>
        <p:nvPicPr>
          <p:cNvPr id="3" name="Картина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17" y="1278052"/>
            <a:ext cx="4478783" cy="2347021"/>
          </a:xfrm>
          <a:prstGeom prst="rect">
            <a:avLst/>
          </a:prstGeom>
        </p:spPr>
      </p:pic>
      <p:pic>
        <p:nvPicPr>
          <p:cNvPr id="4" name="Картина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19" y="3789040"/>
            <a:ext cx="4554750" cy="23470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Правоъгълник 4"/>
              <p:cNvSpPr/>
              <p:nvPr/>
            </p:nvSpPr>
            <p:spPr>
              <a:xfrm>
                <a:off x="5308335" y="1079550"/>
                <a:ext cx="1118768" cy="793551"/>
              </a:xfrm>
              <a:prstGeom prst="rect">
                <a:avLst/>
              </a:prstGeom>
              <a:solidFill>
                <a:schemeClr val="bg2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bg-BG" sz="2400" i="1" smtClean="0">
                          <a:latin typeface="Cambria Math"/>
                        </a:rPr>
                        <m:t>𝜀</m:t>
                      </m:r>
                      <m:r>
                        <a:rPr lang="bg-BG" sz="240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bg-BG" sz="24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bg-BG" sz="2400" i="1">
                              <a:latin typeface="Cambria Math"/>
                            </a:rPr>
                            <m:t>𝛥</m:t>
                          </m:r>
                          <m:r>
                            <a:rPr lang="en-US" sz="2400" b="0" i="1" smtClean="0">
                              <a:latin typeface="Cambria Math"/>
                            </a:rPr>
                            <m:t>𝑙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/>
                            </a:rPr>
                            <m:t>𝑙</m:t>
                          </m:r>
                        </m:den>
                      </m:f>
                    </m:oMath>
                  </m:oMathPara>
                </a14:m>
                <a:endParaRPr lang="bg-BG" sz="2400" dirty="0"/>
              </a:p>
            </p:txBody>
          </p:sp>
        </mc:Choice>
        <mc:Fallback xmlns="">
          <p:sp>
            <p:nvSpPr>
              <p:cNvPr id="5" name="Правоъгълник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08335" y="1079550"/>
                <a:ext cx="1118768" cy="793551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bg-B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Правоъгълник 6"/>
              <p:cNvSpPr/>
              <p:nvPr/>
            </p:nvSpPr>
            <p:spPr>
              <a:xfrm>
                <a:off x="7050479" y="1149946"/>
                <a:ext cx="1601657" cy="523605"/>
              </a:xfrm>
              <a:prstGeom prst="rect">
                <a:avLst/>
              </a:prstGeom>
              <a:solidFill>
                <a:schemeClr val="bg2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bg-BG" sz="2400" i="1">
                          <a:latin typeface="Cambria Math"/>
                        </a:rPr>
                        <m:t>𝛥</m:t>
                      </m:r>
                      <m:r>
                        <a:rPr lang="bg-BG" sz="2400" i="1">
                          <a:latin typeface="Cambria Math"/>
                        </a:rPr>
                        <m:t>𝑙</m:t>
                      </m:r>
                      <m:r>
                        <a:rPr lang="bg-BG" sz="2400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bg-BG" sz="2400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bg-BG" sz="2400" i="1">
                              <a:latin typeface="Cambria Math"/>
                            </a:rPr>
                            <m:t>𝑙</m:t>
                          </m:r>
                        </m:e>
                        <m:sup>
                          <m:r>
                            <a:rPr lang="bg-BG" sz="2400">
                              <a:latin typeface="Cambria Math"/>
                            </a:rPr>
                            <m:t>′</m:t>
                          </m:r>
                        </m:sup>
                      </m:sSup>
                      <m:r>
                        <a:rPr lang="bg-BG" sz="2400">
                          <a:latin typeface="Cambria Math"/>
                        </a:rPr>
                        <m:t>−</m:t>
                      </m:r>
                      <m:r>
                        <a:rPr lang="bg-BG" sz="2400" i="1">
                          <a:latin typeface="Cambria Math"/>
                        </a:rPr>
                        <m:t>𝑙</m:t>
                      </m:r>
                    </m:oMath>
                  </m:oMathPara>
                </a14:m>
                <a:endParaRPr lang="bg-BG" sz="2400" dirty="0"/>
              </a:p>
            </p:txBody>
          </p:sp>
        </mc:Choice>
        <mc:Fallback xmlns="">
          <p:sp>
            <p:nvSpPr>
              <p:cNvPr id="7" name="Правоъгълник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0479" y="1149946"/>
                <a:ext cx="1601657" cy="523605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bg-B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Правоъгълник 7"/>
              <p:cNvSpPr/>
              <p:nvPr/>
            </p:nvSpPr>
            <p:spPr>
              <a:xfrm>
                <a:off x="5308335" y="2058441"/>
                <a:ext cx="1182760" cy="786241"/>
              </a:xfrm>
              <a:prstGeom prst="rect">
                <a:avLst/>
              </a:prstGeom>
              <a:solidFill>
                <a:schemeClr val="bg2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bg-BG" sz="2400" i="1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bg-BG" sz="2400" i="1">
                              <a:latin typeface="Cambria Math"/>
                            </a:rPr>
                            <m:t>𝜀</m:t>
                          </m:r>
                        </m:e>
                      </m:acc>
                      <m:r>
                        <a:rPr lang="bg-BG" sz="240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bg-BG" sz="24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bg-BG" sz="2400" i="1">
                              <a:latin typeface="Cambria Math"/>
                            </a:rPr>
                            <m:t>𝛥</m:t>
                          </m:r>
                          <m:r>
                            <a:rPr lang="bg-BG" sz="2400" i="1">
                              <a:latin typeface="Cambria Math"/>
                            </a:rPr>
                            <m:t>𝑎</m:t>
                          </m:r>
                        </m:num>
                        <m:den>
                          <m:r>
                            <a:rPr lang="bg-BG" sz="2400" i="1">
                              <a:latin typeface="Cambria Math"/>
                            </a:rPr>
                            <m:t>𝑎</m:t>
                          </m:r>
                        </m:den>
                      </m:f>
                    </m:oMath>
                  </m:oMathPara>
                </a14:m>
                <a:endParaRPr lang="bg-BG" sz="2400" dirty="0"/>
              </a:p>
            </p:txBody>
          </p:sp>
        </mc:Choice>
        <mc:Fallback xmlns="">
          <p:sp>
            <p:nvSpPr>
              <p:cNvPr id="8" name="Правоъгълник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08335" y="2058441"/>
                <a:ext cx="1182760" cy="786241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bg-B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Правоъгълник 8"/>
              <p:cNvSpPr/>
              <p:nvPr/>
            </p:nvSpPr>
            <p:spPr>
              <a:xfrm>
                <a:off x="6012160" y="3463464"/>
                <a:ext cx="1569597" cy="461665"/>
              </a:xfrm>
              <a:prstGeom prst="rect">
                <a:avLst/>
              </a:prstGeom>
              <a:solidFill>
                <a:schemeClr val="bg2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bg-BG" sz="2400" i="1">
                          <a:latin typeface="Cambria Math"/>
                        </a:rPr>
                        <m:t>𝜈</m:t>
                      </m:r>
                      <m:r>
                        <a:rPr lang="bg-BG" sz="2400">
                          <a:latin typeface="Cambria Math"/>
                        </a:rPr>
                        <m:t>=−</m:t>
                      </m:r>
                      <m:f>
                        <m:fPr>
                          <m:type m:val="lin"/>
                          <m:ctrlPr>
                            <a:rPr lang="bg-BG" sz="2400" i="1">
                              <a:latin typeface="Cambria Math"/>
                            </a:rPr>
                          </m:ctrlPr>
                        </m:fPr>
                        <m:num>
                          <m:acc>
                            <m:accPr>
                              <m:chr m:val="̅"/>
                              <m:ctrlPr>
                                <a:rPr lang="bg-BG" sz="2400" i="1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bg-BG" sz="2400" i="1">
                                  <a:latin typeface="Cambria Math"/>
                                </a:rPr>
                                <m:t>𝜀</m:t>
                              </m:r>
                            </m:e>
                          </m:acc>
                        </m:num>
                        <m:den>
                          <m:r>
                            <a:rPr lang="bg-BG" sz="2400" i="1">
                              <a:latin typeface="Cambria Math"/>
                            </a:rPr>
                            <m:t>𝜀</m:t>
                          </m:r>
                        </m:den>
                      </m:f>
                    </m:oMath>
                  </m:oMathPara>
                </a14:m>
                <a:endParaRPr lang="bg-BG" sz="2400" dirty="0"/>
              </a:p>
            </p:txBody>
          </p:sp>
        </mc:Choice>
        <mc:Fallback xmlns="">
          <p:sp>
            <p:nvSpPr>
              <p:cNvPr id="9" name="Правоъгълник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2160" y="3463464"/>
                <a:ext cx="1569597" cy="461665"/>
              </a:xfrm>
              <a:prstGeom prst="rect">
                <a:avLst/>
              </a:prstGeom>
              <a:blipFill rotWithShape="1">
                <a:blip r:embed="rId7"/>
                <a:stretch>
                  <a:fillRect t="-128947" r="-43411" b="-186842"/>
                </a:stretch>
              </a:blipFill>
            </p:spPr>
            <p:txBody>
              <a:bodyPr/>
              <a:lstStyle/>
              <a:p>
                <a:r>
                  <a:rPr lang="bg-B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Правоъгълник 9"/>
              <p:cNvSpPr/>
              <p:nvPr/>
            </p:nvSpPr>
            <p:spPr>
              <a:xfrm>
                <a:off x="7050479" y="2206302"/>
                <a:ext cx="1822871" cy="490519"/>
              </a:xfrm>
              <a:prstGeom prst="rect">
                <a:avLst/>
              </a:prstGeom>
              <a:solidFill>
                <a:schemeClr val="bg2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bg-BG" sz="2400" i="1">
                          <a:latin typeface="Cambria Math"/>
                        </a:rPr>
                        <m:t>𝛥</m:t>
                      </m:r>
                      <m:r>
                        <a:rPr lang="bg-BG" sz="2400" i="1">
                          <a:latin typeface="Cambria Math"/>
                        </a:rPr>
                        <m:t>𝑎</m:t>
                      </m:r>
                      <m:r>
                        <a:rPr lang="bg-BG" sz="2400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bg-BG" sz="2400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bg-BG" sz="2400" i="1">
                              <a:latin typeface="Cambria Math"/>
                            </a:rPr>
                            <m:t>𝑎</m:t>
                          </m:r>
                        </m:e>
                        <m:sup>
                          <m:r>
                            <a:rPr lang="bg-BG" sz="2400">
                              <a:latin typeface="Cambria Math"/>
                            </a:rPr>
                            <m:t>′</m:t>
                          </m:r>
                        </m:sup>
                      </m:sSup>
                      <m:r>
                        <a:rPr lang="bg-BG" sz="2400">
                          <a:latin typeface="Cambria Math"/>
                        </a:rPr>
                        <m:t>−</m:t>
                      </m:r>
                      <m:r>
                        <a:rPr lang="bg-BG" sz="2400" i="1">
                          <a:latin typeface="Cambria Math"/>
                        </a:rPr>
                        <m:t>𝑎</m:t>
                      </m:r>
                    </m:oMath>
                  </m:oMathPara>
                </a14:m>
                <a:endParaRPr lang="bg-BG" sz="2400" dirty="0"/>
              </a:p>
            </p:txBody>
          </p:sp>
        </mc:Choice>
        <mc:Fallback xmlns="">
          <p:sp>
            <p:nvSpPr>
              <p:cNvPr id="10" name="Правоъгълник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0479" y="2206302"/>
                <a:ext cx="1822871" cy="490519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bg-BG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Правоъгълник 10"/>
          <p:cNvSpPr/>
          <p:nvPr/>
        </p:nvSpPr>
        <p:spPr>
          <a:xfrm>
            <a:off x="4770849" y="3050376"/>
            <a:ext cx="28632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K</a:t>
            </a:r>
            <a:r>
              <a:rPr lang="bg-BG" dirty="0" err="1" smtClean="0"/>
              <a:t>оефициент</a:t>
            </a:r>
            <a:r>
              <a:rPr lang="bg-BG" dirty="0" smtClean="0"/>
              <a:t> </a:t>
            </a:r>
            <a:r>
              <a:rPr lang="bg-BG" dirty="0"/>
              <a:t>на </a:t>
            </a:r>
            <a:r>
              <a:rPr lang="bg-BG" dirty="0" err="1"/>
              <a:t>Пуасон</a:t>
            </a:r>
            <a:endParaRPr lang="bg-BG" dirty="0"/>
          </a:p>
        </p:txBody>
      </p:sp>
      <p:sp>
        <p:nvSpPr>
          <p:cNvPr id="12" name="Правоъгълник 11"/>
          <p:cNvSpPr/>
          <p:nvPr/>
        </p:nvSpPr>
        <p:spPr>
          <a:xfrm>
            <a:off x="4862076" y="4112722"/>
            <a:ext cx="14045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За </a:t>
            </a:r>
            <a:r>
              <a:rPr lang="ru-RU" dirty="0" smtClean="0"/>
              <a:t>метали</a:t>
            </a:r>
            <a:r>
              <a:rPr lang="en-US" dirty="0" smtClean="0"/>
              <a:t>:</a:t>
            </a:r>
            <a:endParaRPr lang="bg-BG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Правоъгълник 13"/>
              <p:cNvSpPr/>
              <p:nvPr/>
            </p:nvSpPr>
            <p:spPr>
              <a:xfrm>
                <a:off x="6395233" y="4112722"/>
                <a:ext cx="2350323" cy="461665"/>
              </a:xfrm>
              <a:prstGeom prst="rect">
                <a:avLst/>
              </a:prstGeom>
              <a:solidFill>
                <a:schemeClr val="bg2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bg-BG" sz="2400" i="1">
                          <a:latin typeface="Cambria Math"/>
                        </a:rPr>
                        <m:t>𝜈</m:t>
                      </m:r>
                      <m:r>
                        <a:rPr lang="bg-BG" sz="2400">
                          <a:latin typeface="Cambria Math"/>
                        </a:rPr>
                        <m:t>=0.25÷0.35</m:t>
                      </m:r>
                    </m:oMath>
                  </m:oMathPara>
                </a14:m>
                <a:endParaRPr lang="bg-BG" sz="2400" dirty="0"/>
              </a:p>
            </p:txBody>
          </p:sp>
        </mc:Choice>
        <mc:Fallback xmlns="">
          <p:sp>
            <p:nvSpPr>
              <p:cNvPr id="14" name="Правоъгълник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95233" y="4112722"/>
                <a:ext cx="2350323" cy="461665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bg-BG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Правоъгълник 17"/>
          <p:cNvSpPr/>
          <p:nvPr/>
        </p:nvSpPr>
        <p:spPr>
          <a:xfrm>
            <a:off x="5667088" y="4962550"/>
            <a:ext cx="18309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O</a:t>
            </a:r>
            <a:r>
              <a:rPr lang="bg-BG" dirty="0" err="1" smtClean="0">
                <a:solidFill>
                  <a:srgbClr val="FF0000"/>
                </a:solidFill>
              </a:rPr>
              <a:t>размеряване</a:t>
            </a:r>
            <a:endParaRPr lang="bg-BG" dirty="0">
              <a:solidFill>
                <a:srgbClr val="FF0000"/>
              </a:solidFill>
            </a:endParaRPr>
          </a:p>
        </p:txBody>
      </p:sp>
      <p:sp>
        <p:nvSpPr>
          <p:cNvPr id="20" name="Правоъгълник 19"/>
          <p:cNvSpPr/>
          <p:nvPr/>
        </p:nvSpPr>
        <p:spPr>
          <a:xfrm>
            <a:off x="4655688" y="5678259"/>
            <a:ext cx="24240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g-BG" dirty="0"/>
              <a:t>Якостното условие </a:t>
            </a:r>
          </a:p>
        </p:txBody>
      </p:sp>
      <p:sp>
        <p:nvSpPr>
          <p:cNvPr id="22" name="Правоъгълник 21"/>
          <p:cNvSpPr/>
          <p:nvPr/>
        </p:nvSpPr>
        <p:spPr>
          <a:xfrm>
            <a:off x="3843368" y="6240079"/>
            <a:ext cx="34419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g-BG" dirty="0" err="1"/>
              <a:t>Деформационното</a:t>
            </a:r>
            <a:r>
              <a:rPr lang="bg-BG" dirty="0"/>
              <a:t> условие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Правоъгълник 23"/>
              <p:cNvSpPr/>
              <p:nvPr/>
            </p:nvSpPr>
            <p:spPr>
              <a:xfrm>
                <a:off x="7125980" y="5548352"/>
                <a:ext cx="1872629" cy="499239"/>
              </a:xfrm>
              <a:prstGeom prst="rect">
                <a:avLst/>
              </a:prstGeom>
              <a:solidFill>
                <a:schemeClr val="bg2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bg-BG" sz="24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bg-BG" sz="2400">
                              <a:latin typeface="Cambria Math"/>
                            </a:rPr>
                            <m:t>|</m:t>
                          </m:r>
                          <m:r>
                            <a:rPr lang="bg-BG" sz="2400" i="1">
                              <a:latin typeface="Cambria Math"/>
                            </a:rPr>
                            <m:t>𝜎</m:t>
                          </m:r>
                          <m:r>
                            <a:rPr lang="bg-BG" sz="2400">
                              <a:latin typeface="Cambria Math"/>
                            </a:rPr>
                            <m:t>|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bg-BG" sz="2400">
                              <a:latin typeface="Cambria Math"/>
                            </a:rPr>
                            <m:t>max</m:t>
                          </m:r>
                        </m:sub>
                      </m:sSub>
                      <m:r>
                        <a:rPr lang="bg-BG" sz="2400">
                          <a:latin typeface="Cambria Math"/>
                        </a:rPr>
                        <m:t>≤</m:t>
                      </m:r>
                      <m:d>
                        <m:dPr>
                          <m:begChr m:val="["/>
                          <m:endChr m:val="]"/>
                          <m:ctrlPr>
                            <a:rPr lang="bg-BG" sz="2400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bg-BG" sz="2400" i="1">
                              <a:latin typeface="Cambria Math"/>
                            </a:rPr>
                            <m:t>𝜎</m:t>
                          </m:r>
                        </m:e>
                      </m:d>
                    </m:oMath>
                  </m:oMathPara>
                </a14:m>
                <a:endParaRPr lang="bg-BG" sz="2400" dirty="0"/>
              </a:p>
            </p:txBody>
          </p:sp>
        </mc:Choice>
        <mc:Fallback xmlns="">
          <p:sp>
            <p:nvSpPr>
              <p:cNvPr id="24" name="Правоъгълник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25980" y="5548352"/>
                <a:ext cx="1872629" cy="499239"/>
              </a:xfrm>
              <a:prstGeom prst="rect">
                <a:avLst/>
              </a:prstGeom>
              <a:blipFill rotWithShape="1">
                <a:blip r:embed="rId10"/>
                <a:stretch>
                  <a:fillRect b="-9756"/>
                </a:stretch>
              </a:blipFill>
            </p:spPr>
            <p:txBody>
              <a:bodyPr/>
              <a:lstStyle/>
              <a:p>
                <a:r>
                  <a:rPr lang="bg-B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Правоъгълник 24"/>
              <p:cNvSpPr/>
              <p:nvPr/>
            </p:nvSpPr>
            <p:spPr>
              <a:xfrm>
                <a:off x="7274834" y="6193912"/>
                <a:ext cx="1374159" cy="461665"/>
              </a:xfrm>
              <a:prstGeom prst="rect">
                <a:avLst/>
              </a:prstGeom>
              <a:solidFill>
                <a:schemeClr val="bg2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bg-BG" sz="2400">
                          <a:latin typeface="Cambria Math"/>
                        </a:rPr>
                        <m:t>|</m:t>
                      </m:r>
                      <m:r>
                        <a:rPr lang="bg-BG" sz="2400" i="1">
                          <a:latin typeface="Cambria Math"/>
                        </a:rPr>
                        <m:t>𝜀</m:t>
                      </m:r>
                      <m:r>
                        <a:rPr lang="bg-BG" sz="2400">
                          <a:latin typeface="Cambria Math"/>
                        </a:rPr>
                        <m:t>|≤</m:t>
                      </m:r>
                      <m:d>
                        <m:dPr>
                          <m:begChr m:val="["/>
                          <m:endChr m:val="]"/>
                          <m:ctrlPr>
                            <a:rPr lang="bg-BG" sz="2400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bg-BG" sz="2400" i="1">
                              <a:latin typeface="Cambria Math"/>
                            </a:rPr>
                            <m:t>𝜀</m:t>
                          </m:r>
                        </m:e>
                      </m:d>
                    </m:oMath>
                  </m:oMathPara>
                </a14:m>
                <a:endParaRPr lang="bg-BG" sz="2400" dirty="0"/>
              </a:p>
            </p:txBody>
          </p:sp>
        </mc:Choice>
        <mc:Fallback xmlns="">
          <p:sp>
            <p:nvSpPr>
              <p:cNvPr id="25" name="Правоъгълник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74834" y="6193912"/>
                <a:ext cx="1374159" cy="461665"/>
              </a:xfrm>
              <a:prstGeom prst="rect">
                <a:avLst/>
              </a:prstGeom>
              <a:blipFill rotWithShape="1">
                <a:blip r:embed="rId11"/>
                <a:stretch>
                  <a:fillRect b="-13158"/>
                </a:stretch>
              </a:blipFill>
            </p:spPr>
            <p:txBody>
              <a:bodyPr/>
              <a:lstStyle/>
              <a:p>
                <a:r>
                  <a:rPr lang="bg-BG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757122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  <p:bldP spid="10" grpId="0" animBg="1"/>
      <p:bldP spid="11" grpId="0"/>
      <p:bldP spid="12" grpId="0"/>
      <p:bldP spid="14" grpId="0" animBg="1"/>
      <p:bldP spid="18" grpId="0"/>
      <p:bldP spid="20" grpId="0"/>
      <p:bldP spid="22" grpId="0"/>
      <p:bldP spid="24" grpId="0" animBg="1"/>
      <p:bldP spid="2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Контейнер за съдържание 5"/>
          <p:cNvSpPr>
            <a:spLocks noGrp="1"/>
          </p:cNvSpPr>
          <p:nvPr>
            <p:ph idx="1"/>
          </p:nvPr>
        </p:nvSpPr>
        <p:spPr>
          <a:xfrm>
            <a:off x="713585" y="329010"/>
            <a:ext cx="8205094" cy="579710"/>
          </a:xfrm>
        </p:spPr>
        <p:txBody>
          <a:bodyPr/>
          <a:lstStyle/>
          <a:p>
            <a:pPr marL="109537" indent="0" algn="ctr">
              <a:buNone/>
            </a:pPr>
            <a:r>
              <a:rPr lang="ru-RU" sz="2400" dirty="0">
                <a:solidFill>
                  <a:srgbClr val="00B0F0"/>
                </a:solidFill>
              </a:rPr>
              <a:t>Якост на телата при прости натоварвания</a:t>
            </a:r>
          </a:p>
        </p:txBody>
      </p:sp>
      <p:sp>
        <p:nvSpPr>
          <p:cNvPr id="17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bg-BG"/>
          </a:p>
        </p:txBody>
      </p:sp>
      <p:sp>
        <p:nvSpPr>
          <p:cNvPr id="19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bg-BG"/>
          </a:p>
        </p:txBody>
      </p:sp>
      <p:sp>
        <p:nvSpPr>
          <p:cNvPr id="21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bg-BG"/>
          </a:p>
        </p:txBody>
      </p:sp>
      <p:sp>
        <p:nvSpPr>
          <p:cNvPr id="23" name="Rectangle 1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bg-BG"/>
          </a:p>
        </p:txBody>
      </p:sp>
      <p:sp>
        <p:nvSpPr>
          <p:cNvPr id="13" name="Rectangle 19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bg-BG"/>
          </a:p>
        </p:txBody>
      </p:sp>
      <p:sp>
        <p:nvSpPr>
          <p:cNvPr id="15" name="Rectangle 19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bg-BG"/>
          </a:p>
        </p:txBody>
      </p:sp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765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7657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" name="Правоъгълник 1"/>
          <p:cNvSpPr/>
          <p:nvPr/>
        </p:nvSpPr>
        <p:spPr>
          <a:xfrm>
            <a:off x="332436" y="836712"/>
            <a:ext cx="42707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/>
              <a:t>Изпитване</a:t>
            </a:r>
            <a:r>
              <a:rPr lang="ru-RU" dirty="0"/>
              <a:t> на </a:t>
            </a:r>
            <a:r>
              <a:rPr lang="ru-RU" dirty="0" err="1"/>
              <a:t>материалите</a:t>
            </a:r>
            <a:r>
              <a:rPr lang="ru-RU" dirty="0"/>
              <a:t> на </a:t>
            </a:r>
            <a:r>
              <a:rPr lang="ru-RU" dirty="0" err="1"/>
              <a:t>опън</a:t>
            </a:r>
            <a:endParaRPr lang="bg-BG" dirty="0"/>
          </a:p>
        </p:txBody>
      </p:sp>
      <p:pic>
        <p:nvPicPr>
          <p:cNvPr id="3" name="Картина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1" y="1412776"/>
            <a:ext cx="1999017" cy="4392488"/>
          </a:xfrm>
          <a:prstGeom prst="rect">
            <a:avLst/>
          </a:prstGeom>
          <a:solidFill>
            <a:schemeClr val="bg2"/>
          </a:solidFill>
        </p:spPr>
      </p:pic>
      <p:pic>
        <p:nvPicPr>
          <p:cNvPr id="4" name="Картина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1206044"/>
            <a:ext cx="4680520" cy="3287388"/>
          </a:xfrm>
          <a:prstGeom prst="rect">
            <a:avLst/>
          </a:prstGeom>
          <a:solidFill>
            <a:schemeClr val="bg2"/>
          </a:solidFill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Правоъгълник 4"/>
              <p:cNvSpPr/>
              <p:nvPr/>
            </p:nvSpPr>
            <p:spPr>
              <a:xfrm>
                <a:off x="3194520" y="4599725"/>
                <a:ext cx="599780" cy="49475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bg-BG" sz="24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bg-BG" sz="2400" i="1">
                              <a:latin typeface="Cambria Math"/>
                            </a:rPr>
                            <m:t>𝜎</m:t>
                          </m:r>
                        </m:e>
                        <m:sub>
                          <m:r>
                            <a:rPr lang="bg-BG" sz="2400" i="1">
                              <a:latin typeface="Cambria Math"/>
                            </a:rPr>
                            <m:t>𝑝</m:t>
                          </m:r>
                        </m:sub>
                      </m:sSub>
                    </m:oMath>
                  </m:oMathPara>
                </a14:m>
                <a:endParaRPr lang="bg-BG" sz="2400" dirty="0"/>
              </a:p>
            </p:txBody>
          </p:sp>
        </mc:Choice>
        <mc:Fallback xmlns="">
          <p:sp>
            <p:nvSpPr>
              <p:cNvPr id="5" name="Правоъгълник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94520" y="4599725"/>
                <a:ext cx="599780" cy="494751"/>
              </a:xfrm>
              <a:prstGeom prst="rect">
                <a:avLst/>
              </a:prstGeom>
              <a:blipFill rotWithShape="1">
                <a:blip r:embed="rId4"/>
                <a:stretch>
                  <a:fillRect b="-7407"/>
                </a:stretch>
              </a:blipFill>
            </p:spPr>
            <p:txBody>
              <a:bodyPr/>
              <a:lstStyle/>
              <a:p>
                <a:r>
                  <a:rPr lang="bg-BG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Правоъгълник 6"/>
          <p:cNvSpPr/>
          <p:nvPr/>
        </p:nvSpPr>
        <p:spPr>
          <a:xfrm>
            <a:off x="3884489" y="4725144"/>
            <a:ext cx="37914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g-BG" dirty="0"/>
              <a:t>граница на пропорционалност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Правоъгълник 7"/>
              <p:cNvSpPr/>
              <p:nvPr/>
            </p:nvSpPr>
            <p:spPr>
              <a:xfrm>
                <a:off x="3178490" y="5092849"/>
                <a:ext cx="615810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bg-BG" sz="24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bg-BG" sz="2400" i="1">
                              <a:latin typeface="Cambria Math"/>
                            </a:rPr>
                            <m:t>𝜎</m:t>
                          </m:r>
                        </m:e>
                        <m:sub>
                          <m:r>
                            <a:rPr lang="bg-BG" sz="2400" i="1">
                              <a:latin typeface="Cambria Math"/>
                            </a:rPr>
                            <m:t>𝐸</m:t>
                          </m:r>
                        </m:sub>
                      </m:sSub>
                    </m:oMath>
                  </m:oMathPara>
                </a14:m>
                <a:endParaRPr lang="bg-BG" sz="2400" dirty="0"/>
              </a:p>
            </p:txBody>
          </p:sp>
        </mc:Choice>
        <mc:Fallback xmlns="">
          <p:sp>
            <p:nvSpPr>
              <p:cNvPr id="8" name="Правоъгълник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78490" y="5092849"/>
                <a:ext cx="615810" cy="461665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bg-BG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Правоъгълник 8"/>
          <p:cNvSpPr/>
          <p:nvPr/>
        </p:nvSpPr>
        <p:spPr>
          <a:xfrm>
            <a:off x="3884489" y="5185182"/>
            <a:ext cx="29706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g-BG" dirty="0"/>
              <a:t>граница на еластичност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Правоъгълник 9"/>
              <p:cNvSpPr/>
              <p:nvPr/>
            </p:nvSpPr>
            <p:spPr>
              <a:xfrm>
                <a:off x="2464512" y="5557247"/>
                <a:ext cx="1329788" cy="49603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bg-BG" sz="24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bg-BG" sz="2400" i="1">
                              <a:latin typeface="Cambria Math"/>
                            </a:rPr>
                            <m:t>𝜎</m:t>
                          </m:r>
                        </m:e>
                        <m:sub>
                          <m:sSup>
                            <m:sSupPr>
                              <m:ctrlPr>
                                <a:rPr lang="bg-BG" sz="2400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bg-BG" sz="2400" i="1">
                                  <a:latin typeface="Cambria Math"/>
                                </a:rPr>
                                <m:t>𝑠</m:t>
                              </m:r>
                            </m:e>
                            <m:sup>
                              <m:r>
                                <a:rPr lang="bg-BG" sz="2400">
                                  <a:latin typeface="Cambria Math"/>
                                </a:rPr>
                                <m:t>′</m:t>
                              </m:r>
                            </m:sup>
                          </m:sSup>
                        </m:sub>
                      </m:sSub>
                      <m:r>
                        <a:rPr lang="bg-BG" sz="2400">
                          <a:latin typeface="Cambria Math"/>
                        </a:rPr>
                        <m:t>≈</m:t>
                      </m:r>
                      <m:sSub>
                        <m:sSubPr>
                          <m:ctrlPr>
                            <a:rPr lang="bg-BG" sz="24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bg-BG" sz="2400" i="1">
                              <a:latin typeface="Cambria Math"/>
                            </a:rPr>
                            <m:t>𝜎</m:t>
                          </m:r>
                        </m:e>
                        <m:sub>
                          <m:r>
                            <a:rPr lang="bg-BG" sz="2400" i="1">
                              <a:latin typeface="Cambria Math"/>
                            </a:rPr>
                            <m:t>𝑠</m:t>
                          </m:r>
                        </m:sub>
                      </m:sSub>
                    </m:oMath>
                  </m:oMathPara>
                </a14:m>
                <a:endParaRPr lang="bg-BG" sz="2400" dirty="0"/>
              </a:p>
            </p:txBody>
          </p:sp>
        </mc:Choice>
        <mc:Fallback xmlns="">
          <p:sp>
            <p:nvSpPr>
              <p:cNvPr id="10" name="Правоъгълник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64512" y="5557247"/>
                <a:ext cx="1329788" cy="496033"/>
              </a:xfrm>
              <a:prstGeom prst="rect">
                <a:avLst/>
              </a:prstGeom>
              <a:blipFill rotWithShape="1">
                <a:blip r:embed="rId6"/>
                <a:stretch>
                  <a:fillRect b="-1235"/>
                </a:stretch>
              </a:blipFill>
            </p:spPr>
            <p:txBody>
              <a:bodyPr/>
              <a:lstStyle/>
              <a:p>
                <a:r>
                  <a:rPr lang="bg-BG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Правоъгълник 10"/>
          <p:cNvSpPr/>
          <p:nvPr/>
        </p:nvSpPr>
        <p:spPr>
          <a:xfrm>
            <a:off x="3884489" y="5630105"/>
            <a:ext cx="29017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g-BG" dirty="0"/>
              <a:t>граница на </a:t>
            </a:r>
            <a:r>
              <a:rPr lang="bg-BG" dirty="0" err="1"/>
              <a:t>провлачане</a:t>
            </a:r>
            <a:endParaRPr lang="bg-BG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Правоъгълник 11"/>
              <p:cNvSpPr/>
              <p:nvPr/>
            </p:nvSpPr>
            <p:spPr>
              <a:xfrm>
                <a:off x="3172078" y="6067553"/>
                <a:ext cx="622222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bg-BG" sz="24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bg-BG" sz="2400" i="1">
                              <a:latin typeface="Cambria Math"/>
                            </a:rPr>
                            <m:t>𝜎</m:t>
                          </m:r>
                        </m:e>
                        <m:sub>
                          <m:r>
                            <a:rPr lang="bg-BG" sz="2400" i="1">
                              <a:latin typeface="Cambria Math"/>
                            </a:rPr>
                            <m:t>𝐵</m:t>
                          </m:r>
                        </m:sub>
                      </m:sSub>
                    </m:oMath>
                  </m:oMathPara>
                </a14:m>
                <a:endParaRPr lang="bg-BG" sz="2400" dirty="0"/>
              </a:p>
            </p:txBody>
          </p:sp>
        </mc:Choice>
        <mc:Fallback xmlns="">
          <p:sp>
            <p:nvSpPr>
              <p:cNvPr id="12" name="Правоъгълник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72078" y="6067553"/>
                <a:ext cx="622222" cy="461665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bg-BG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Правоъгълник 13"/>
          <p:cNvSpPr/>
          <p:nvPr/>
        </p:nvSpPr>
        <p:spPr>
          <a:xfrm>
            <a:off x="3884489" y="6113719"/>
            <a:ext cx="21771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g-BG" dirty="0"/>
              <a:t>граница на якост</a:t>
            </a:r>
          </a:p>
        </p:txBody>
      </p:sp>
    </p:spTree>
    <p:extLst>
      <p:ext uri="{BB962C8B-B14F-4D97-AF65-F5344CB8AC3E}">
        <p14:creationId xmlns:p14="http://schemas.microsoft.com/office/powerpoint/2010/main" val="13043857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  <p:bldP spid="10" grpId="0"/>
      <p:bldP spid="11" grpId="0"/>
      <p:bldP spid="12" grpId="0"/>
      <p:bldP spid="1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Контейнер за съдържание 5"/>
          <p:cNvSpPr>
            <a:spLocks noGrp="1"/>
          </p:cNvSpPr>
          <p:nvPr>
            <p:ph idx="1"/>
          </p:nvPr>
        </p:nvSpPr>
        <p:spPr>
          <a:xfrm>
            <a:off x="713585" y="329010"/>
            <a:ext cx="8205094" cy="579710"/>
          </a:xfrm>
        </p:spPr>
        <p:txBody>
          <a:bodyPr/>
          <a:lstStyle/>
          <a:p>
            <a:pPr marL="109537" indent="0" algn="ctr">
              <a:buNone/>
            </a:pPr>
            <a:r>
              <a:rPr lang="ru-RU" sz="2400" dirty="0">
                <a:solidFill>
                  <a:srgbClr val="00B0F0"/>
                </a:solidFill>
              </a:rPr>
              <a:t>Якост на телата при прости натоварвания</a:t>
            </a:r>
          </a:p>
        </p:txBody>
      </p:sp>
      <p:sp>
        <p:nvSpPr>
          <p:cNvPr id="17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bg-BG"/>
          </a:p>
        </p:txBody>
      </p:sp>
      <p:sp>
        <p:nvSpPr>
          <p:cNvPr id="19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bg-BG"/>
          </a:p>
        </p:txBody>
      </p:sp>
      <p:sp>
        <p:nvSpPr>
          <p:cNvPr id="21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bg-BG"/>
          </a:p>
        </p:txBody>
      </p:sp>
      <p:sp>
        <p:nvSpPr>
          <p:cNvPr id="23" name="Rectangle 1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bg-BG"/>
          </a:p>
        </p:txBody>
      </p:sp>
      <p:sp>
        <p:nvSpPr>
          <p:cNvPr id="13" name="Rectangle 19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bg-BG"/>
          </a:p>
        </p:txBody>
      </p:sp>
      <p:sp>
        <p:nvSpPr>
          <p:cNvPr id="15" name="Rectangle 19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bg-BG"/>
          </a:p>
        </p:txBody>
      </p:sp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765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7657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" name="Правоъгълник 1"/>
          <p:cNvSpPr/>
          <p:nvPr/>
        </p:nvSpPr>
        <p:spPr>
          <a:xfrm>
            <a:off x="179512" y="908720"/>
            <a:ext cx="35894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>
                <a:solidFill>
                  <a:srgbClr val="FF0000"/>
                </a:solidFill>
              </a:rPr>
              <a:t>Якост</a:t>
            </a:r>
            <a:r>
              <a:rPr lang="ru-RU" dirty="0">
                <a:solidFill>
                  <a:srgbClr val="FF0000"/>
                </a:solidFill>
              </a:rPr>
              <a:t> на </a:t>
            </a:r>
            <a:r>
              <a:rPr lang="ru-RU" dirty="0" err="1">
                <a:solidFill>
                  <a:srgbClr val="FF0000"/>
                </a:solidFill>
              </a:rPr>
              <a:t>телата</a:t>
            </a:r>
            <a:r>
              <a:rPr lang="ru-RU" dirty="0">
                <a:solidFill>
                  <a:srgbClr val="FF0000"/>
                </a:solidFill>
              </a:rPr>
              <a:t> при </a:t>
            </a:r>
            <a:r>
              <a:rPr lang="ru-RU" dirty="0" err="1">
                <a:solidFill>
                  <a:srgbClr val="FF0000"/>
                </a:solidFill>
              </a:rPr>
              <a:t>срязване</a:t>
            </a:r>
            <a:endParaRPr lang="bg-BG" dirty="0">
              <a:solidFill>
                <a:srgbClr val="FF0000"/>
              </a:solidFill>
            </a:endParaRPr>
          </a:p>
        </p:txBody>
      </p:sp>
      <p:pic>
        <p:nvPicPr>
          <p:cNvPr id="3" name="Картина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5" y="1278052"/>
            <a:ext cx="3016717" cy="503126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Правоъгълник 3"/>
              <p:cNvSpPr/>
              <p:nvPr/>
            </p:nvSpPr>
            <p:spPr>
              <a:xfrm>
                <a:off x="5217099" y="1412776"/>
                <a:ext cx="2071721" cy="494815"/>
              </a:xfrm>
              <a:prstGeom prst="rect">
                <a:avLst/>
              </a:prstGeom>
              <a:solidFill>
                <a:schemeClr val="bg2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bg-BG" sz="24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bg-BG" sz="2400" i="1">
                              <a:latin typeface="Cambria Math"/>
                            </a:rPr>
                            <m:t>𝑄</m:t>
                          </m:r>
                        </m:e>
                        <m:sub>
                          <m:r>
                            <a:rPr lang="bg-BG" sz="2400" i="1">
                              <a:latin typeface="Cambria Math"/>
                            </a:rPr>
                            <m:t>𝑧</m:t>
                          </m:r>
                        </m:sub>
                      </m:sSub>
                      <m:r>
                        <a:rPr lang="bg-BG" sz="2400">
                          <a:latin typeface="Cambria Math"/>
                        </a:rPr>
                        <m:t>=</m:t>
                      </m:r>
                      <m:r>
                        <a:rPr lang="bg-BG" sz="2400" i="1">
                          <a:latin typeface="Cambria Math"/>
                        </a:rPr>
                        <m:t>𝐹</m:t>
                      </m:r>
                      <m:r>
                        <a:rPr lang="bg-BG" sz="240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bg-BG" sz="24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bg-BG" sz="2400" i="1">
                              <a:latin typeface="Cambria Math"/>
                            </a:rPr>
                            <m:t>𝐹</m:t>
                          </m:r>
                        </m:e>
                        <m:sub>
                          <m:r>
                            <a:rPr lang="bg-BG" sz="2400">
                              <a:latin typeface="Cambria Math"/>
                            </a:rPr>
                            <m:t>ср</m:t>
                          </m:r>
                        </m:sub>
                      </m:sSub>
                    </m:oMath>
                  </m:oMathPara>
                </a14:m>
                <a:endParaRPr lang="bg-BG" sz="2400" dirty="0"/>
              </a:p>
            </p:txBody>
          </p:sp>
        </mc:Choice>
        <mc:Fallback xmlns="">
          <p:sp>
            <p:nvSpPr>
              <p:cNvPr id="4" name="Правоъгълник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7099" y="1412776"/>
                <a:ext cx="2071721" cy="494815"/>
              </a:xfrm>
              <a:prstGeom prst="rect">
                <a:avLst/>
              </a:prstGeom>
              <a:blipFill rotWithShape="1">
                <a:blip r:embed="rId3"/>
                <a:stretch>
                  <a:fillRect b="-7407"/>
                </a:stretch>
              </a:blipFill>
            </p:spPr>
            <p:txBody>
              <a:bodyPr/>
              <a:lstStyle/>
              <a:p>
                <a:r>
                  <a:rPr lang="bg-B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Правоъгълник 4"/>
              <p:cNvSpPr/>
              <p:nvPr/>
            </p:nvSpPr>
            <p:spPr>
              <a:xfrm>
                <a:off x="5257559" y="3002489"/>
                <a:ext cx="1990801" cy="795859"/>
              </a:xfrm>
              <a:prstGeom prst="rect">
                <a:avLst/>
              </a:prstGeom>
              <a:solidFill>
                <a:schemeClr val="bg2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bg-BG" sz="24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bg-BG" sz="2400" i="1">
                              <a:latin typeface="Cambria Math"/>
                            </a:rPr>
                            <m:t>𝜏</m:t>
                          </m:r>
                        </m:e>
                        <m:sub>
                          <m:r>
                            <a:rPr lang="bg-BG" sz="2400">
                              <a:latin typeface="Cambria Math"/>
                            </a:rPr>
                            <m:t>ср</m:t>
                          </m:r>
                        </m:sub>
                      </m:sSub>
                      <m:r>
                        <a:rPr lang="bg-BG" sz="240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bg-BG" sz="2400" i="1"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bg-BG" sz="24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bg-BG" sz="2400" i="1">
                                  <a:latin typeface="Cambria Math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bg-BG" sz="2400" i="1">
                                  <a:latin typeface="Cambria Math"/>
                                </a:rPr>
                                <m:t>𝑧</m:t>
                              </m:r>
                            </m:sub>
                          </m:sSub>
                        </m:num>
                        <m:den>
                          <m:r>
                            <a:rPr lang="bg-BG" sz="2400" i="1">
                              <a:latin typeface="Cambria Math"/>
                            </a:rPr>
                            <m:t>𝑆</m:t>
                          </m:r>
                        </m:den>
                      </m:f>
                      <m:r>
                        <a:rPr lang="bg-BG" sz="24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bg-BG" sz="24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/>
                            </a:rPr>
                            <m:t>𝐹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/>
                            </a:rPr>
                            <m:t>𝑆</m:t>
                          </m:r>
                        </m:den>
                      </m:f>
                    </m:oMath>
                  </m:oMathPara>
                </a14:m>
                <a:endParaRPr lang="bg-BG" sz="2400" dirty="0"/>
              </a:p>
            </p:txBody>
          </p:sp>
        </mc:Choice>
        <mc:Fallback xmlns="">
          <p:sp>
            <p:nvSpPr>
              <p:cNvPr id="5" name="Правоъгълник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7559" y="3002489"/>
                <a:ext cx="1990801" cy="795859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bg-B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Правоъгълник 6"/>
              <p:cNvSpPr/>
              <p:nvPr/>
            </p:nvSpPr>
            <p:spPr>
              <a:xfrm>
                <a:off x="5481240" y="2204864"/>
                <a:ext cx="1296509" cy="494751"/>
              </a:xfrm>
              <a:prstGeom prst="rect">
                <a:avLst/>
              </a:prstGeom>
              <a:solidFill>
                <a:schemeClr val="bg2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bg-BG" sz="2400" i="1">
                          <a:latin typeface="Cambria Math"/>
                        </a:rPr>
                        <m:t>𝑆</m:t>
                      </m:r>
                      <m:r>
                        <a:rPr lang="bg-BG" sz="240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bg-BG" sz="24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bg-BG" sz="2400" i="1">
                              <a:latin typeface="Cambria Math"/>
                            </a:rPr>
                            <m:t>𝑆</m:t>
                          </m:r>
                        </m:e>
                        <m:sub>
                          <m:r>
                            <a:rPr lang="bg-BG" sz="2400" i="1">
                              <a:latin typeface="Cambria Math"/>
                            </a:rPr>
                            <m:t>𝑐𝑝</m:t>
                          </m:r>
                        </m:sub>
                      </m:sSub>
                    </m:oMath>
                  </m:oMathPara>
                </a14:m>
                <a:endParaRPr lang="bg-BG" sz="2400" dirty="0"/>
              </a:p>
            </p:txBody>
          </p:sp>
        </mc:Choice>
        <mc:Fallback xmlns="">
          <p:sp>
            <p:nvSpPr>
              <p:cNvPr id="7" name="Правоъгълник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1240" y="2204864"/>
                <a:ext cx="1296509" cy="494751"/>
              </a:xfrm>
              <a:prstGeom prst="rect">
                <a:avLst/>
              </a:prstGeom>
              <a:blipFill rotWithShape="1">
                <a:blip r:embed="rId5"/>
                <a:stretch>
                  <a:fillRect b="-7407"/>
                </a:stretch>
              </a:blipFill>
            </p:spPr>
            <p:txBody>
              <a:bodyPr/>
              <a:lstStyle/>
              <a:p>
                <a:r>
                  <a:rPr lang="bg-BG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Правоъгълник 7"/>
          <p:cNvSpPr/>
          <p:nvPr/>
        </p:nvSpPr>
        <p:spPr>
          <a:xfrm>
            <a:off x="5037723" y="4221088"/>
            <a:ext cx="24304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g-BG" b="1" dirty="0"/>
              <a:t>Якостното условие</a:t>
            </a:r>
            <a:r>
              <a:rPr lang="bg-BG" dirty="0"/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Правоъгълник 8"/>
              <p:cNvSpPr/>
              <p:nvPr/>
            </p:nvSpPr>
            <p:spPr>
              <a:xfrm>
                <a:off x="5176060" y="5013176"/>
                <a:ext cx="2484783" cy="905441"/>
              </a:xfrm>
              <a:prstGeom prst="rect">
                <a:avLst/>
              </a:prstGeom>
              <a:solidFill>
                <a:schemeClr val="bg2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bg-BG" sz="24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bg-BG" sz="2400" i="1">
                              <a:latin typeface="Cambria Math"/>
                            </a:rPr>
                            <m:t>𝜏</m:t>
                          </m:r>
                        </m:e>
                        <m:sub>
                          <m:r>
                            <a:rPr lang="bg-BG" sz="2400">
                              <a:latin typeface="Cambria Math"/>
                            </a:rPr>
                            <m:t>ср</m:t>
                          </m:r>
                        </m:sub>
                      </m:sSub>
                      <m:r>
                        <a:rPr lang="bg-BG" sz="240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bg-BG" sz="2400" i="1"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bg-BG" sz="24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bg-BG" sz="2400" i="1">
                                  <a:latin typeface="Cambria Math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bg-BG" sz="2400">
                                  <a:latin typeface="Cambria Math"/>
                                </a:rPr>
                                <m:t>ср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bg-BG" sz="24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bg-BG" sz="2400" i="1">
                                  <a:latin typeface="Cambria Math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bg-BG" sz="2400">
                                  <a:latin typeface="Cambria Math"/>
                                </a:rPr>
                                <m:t>ср</m:t>
                              </m:r>
                            </m:sub>
                          </m:sSub>
                        </m:den>
                      </m:f>
                      <m:r>
                        <a:rPr lang="bg-BG" sz="2400">
                          <a:latin typeface="Cambria Math"/>
                        </a:rPr>
                        <m:t>≤</m:t>
                      </m:r>
                      <m:d>
                        <m:dPr>
                          <m:begChr m:val="["/>
                          <m:endChr m:val="]"/>
                          <m:ctrlPr>
                            <a:rPr lang="bg-BG" sz="2400" i="1"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bg-BG" sz="24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bg-BG" sz="2400" i="1">
                                  <a:latin typeface="Cambria Math"/>
                                </a:rPr>
                                <m:t>𝜏</m:t>
                              </m:r>
                            </m:e>
                            <m:sub>
                              <m:r>
                                <a:rPr lang="bg-BG" sz="2400">
                                  <a:latin typeface="Cambria Math"/>
                                </a:rPr>
                                <m:t>ср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bg-BG" sz="2400" dirty="0"/>
              </a:p>
            </p:txBody>
          </p:sp>
        </mc:Choice>
        <mc:Fallback xmlns="">
          <p:sp>
            <p:nvSpPr>
              <p:cNvPr id="9" name="Правоъгълник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6060" y="5013176"/>
                <a:ext cx="2484783" cy="905441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bg-BG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008298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8" grpId="0"/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Контейнер за съдържание 5"/>
          <p:cNvSpPr>
            <a:spLocks noGrp="1"/>
          </p:cNvSpPr>
          <p:nvPr>
            <p:ph idx="1"/>
          </p:nvPr>
        </p:nvSpPr>
        <p:spPr>
          <a:xfrm>
            <a:off x="713585" y="329010"/>
            <a:ext cx="8205094" cy="579710"/>
          </a:xfrm>
        </p:spPr>
        <p:txBody>
          <a:bodyPr/>
          <a:lstStyle/>
          <a:p>
            <a:pPr marL="109537" indent="0" algn="ctr">
              <a:buNone/>
            </a:pPr>
            <a:r>
              <a:rPr lang="ru-RU" sz="2400" dirty="0">
                <a:solidFill>
                  <a:srgbClr val="00B0F0"/>
                </a:solidFill>
              </a:rPr>
              <a:t>Якост на телата при прости натоварвания</a:t>
            </a:r>
          </a:p>
        </p:txBody>
      </p:sp>
      <p:sp>
        <p:nvSpPr>
          <p:cNvPr id="17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bg-BG"/>
          </a:p>
        </p:txBody>
      </p:sp>
      <p:sp>
        <p:nvSpPr>
          <p:cNvPr id="19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bg-BG"/>
          </a:p>
        </p:txBody>
      </p:sp>
      <p:sp>
        <p:nvSpPr>
          <p:cNvPr id="21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bg-BG"/>
          </a:p>
        </p:txBody>
      </p:sp>
      <p:sp>
        <p:nvSpPr>
          <p:cNvPr id="23" name="Rectangle 1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bg-BG"/>
          </a:p>
        </p:txBody>
      </p:sp>
      <p:sp>
        <p:nvSpPr>
          <p:cNvPr id="13" name="Rectangle 19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bg-BG"/>
          </a:p>
        </p:txBody>
      </p:sp>
      <p:sp>
        <p:nvSpPr>
          <p:cNvPr id="15" name="Rectangle 19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bg-BG"/>
          </a:p>
        </p:txBody>
      </p:sp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765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7657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" name="Правоъгълник 1"/>
          <p:cNvSpPr/>
          <p:nvPr/>
        </p:nvSpPr>
        <p:spPr>
          <a:xfrm>
            <a:off x="611560" y="908720"/>
            <a:ext cx="63904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>
                <a:solidFill>
                  <a:srgbClr val="FF0000"/>
                </a:solidFill>
              </a:rPr>
              <a:t>Якост</a:t>
            </a:r>
            <a:r>
              <a:rPr lang="ru-RU" dirty="0">
                <a:solidFill>
                  <a:srgbClr val="FF0000"/>
                </a:solidFill>
              </a:rPr>
              <a:t> на </a:t>
            </a:r>
            <a:r>
              <a:rPr lang="ru-RU" dirty="0" err="1">
                <a:solidFill>
                  <a:srgbClr val="FF0000"/>
                </a:solidFill>
              </a:rPr>
              <a:t>прави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 err="1">
                <a:solidFill>
                  <a:srgbClr val="FF0000"/>
                </a:solidFill>
              </a:rPr>
              <a:t>греди</a:t>
            </a:r>
            <a:r>
              <a:rPr lang="ru-RU" dirty="0">
                <a:solidFill>
                  <a:srgbClr val="FF0000"/>
                </a:solidFill>
              </a:rPr>
              <a:t> при чисто </a:t>
            </a:r>
            <a:r>
              <a:rPr lang="ru-RU" dirty="0" err="1">
                <a:solidFill>
                  <a:srgbClr val="FF0000"/>
                </a:solidFill>
              </a:rPr>
              <a:t>специално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 err="1">
                <a:solidFill>
                  <a:srgbClr val="FF0000"/>
                </a:solidFill>
              </a:rPr>
              <a:t>огъване</a:t>
            </a:r>
            <a:endParaRPr lang="bg-BG" dirty="0">
              <a:solidFill>
                <a:srgbClr val="FF0000"/>
              </a:solidFill>
            </a:endParaRPr>
          </a:p>
        </p:txBody>
      </p:sp>
      <p:pic>
        <p:nvPicPr>
          <p:cNvPr id="3" name="Картина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396609"/>
            <a:ext cx="4609448" cy="4336645"/>
          </a:xfrm>
          <a:prstGeom prst="rect">
            <a:avLst/>
          </a:prstGeom>
          <a:solidFill>
            <a:schemeClr val="bg2"/>
          </a:solidFill>
        </p:spPr>
      </p:pic>
      <p:sp>
        <p:nvSpPr>
          <p:cNvPr id="4" name="Правоъгълник 3"/>
          <p:cNvSpPr/>
          <p:nvPr/>
        </p:nvSpPr>
        <p:spPr>
          <a:xfrm>
            <a:off x="5093804" y="1628800"/>
            <a:ext cx="381642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err="1" smtClean="0"/>
              <a:t>Равнината</a:t>
            </a:r>
            <a:r>
              <a:rPr lang="ru-RU" dirty="0" smtClean="0"/>
              <a:t> </a:t>
            </a:r>
            <a:r>
              <a:rPr lang="ru-RU" dirty="0"/>
              <a:t>на действие на </a:t>
            </a:r>
            <a:r>
              <a:rPr lang="ru-RU" dirty="0" err="1"/>
              <a:t>натоварващите</a:t>
            </a:r>
            <a:r>
              <a:rPr lang="ru-RU" dirty="0"/>
              <a:t> </a:t>
            </a:r>
            <a:r>
              <a:rPr lang="ru-RU" dirty="0" err="1"/>
              <a:t>сили</a:t>
            </a:r>
            <a:r>
              <a:rPr lang="ru-RU" dirty="0"/>
              <a:t> </a:t>
            </a:r>
            <a:r>
              <a:rPr lang="ru-RU" dirty="0" err="1"/>
              <a:t>съвпада</a:t>
            </a:r>
            <a:r>
              <a:rPr lang="ru-RU" dirty="0"/>
              <a:t> с </a:t>
            </a:r>
            <a:r>
              <a:rPr lang="ru-RU" dirty="0" err="1"/>
              <a:t>равнината</a:t>
            </a:r>
            <a:r>
              <a:rPr lang="ru-RU" dirty="0"/>
              <a:t> на </a:t>
            </a:r>
            <a:r>
              <a:rPr lang="ru-RU" dirty="0" err="1" smtClean="0"/>
              <a:t>симетрия</a:t>
            </a:r>
            <a:r>
              <a:rPr lang="ru-RU" dirty="0" smtClean="0"/>
              <a:t> на </a:t>
            </a:r>
            <a:r>
              <a:rPr lang="ru-RU" dirty="0" err="1" smtClean="0"/>
              <a:t>напречното</a:t>
            </a:r>
            <a:r>
              <a:rPr lang="ru-RU" dirty="0" smtClean="0"/>
              <a:t> сечение, </a:t>
            </a:r>
            <a:r>
              <a:rPr lang="ru-RU" dirty="0" err="1"/>
              <a:t>огъването</a:t>
            </a:r>
            <a:r>
              <a:rPr lang="ru-RU" dirty="0"/>
              <a:t> се </a:t>
            </a:r>
            <a:r>
              <a:rPr lang="ru-RU" dirty="0" err="1"/>
              <a:t>нарича</a:t>
            </a:r>
            <a:r>
              <a:rPr lang="ru-RU" dirty="0"/>
              <a:t> </a:t>
            </a:r>
            <a:r>
              <a:rPr lang="ru-RU" dirty="0" err="1"/>
              <a:t>специално</a:t>
            </a:r>
            <a:r>
              <a:rPr lang="ru-RU" dirty="0"/>
              <a:t> или </a:t>
            </a:r>
            <a:r>
              <a:rPr lang="ru-RU" dirty="0" smtClean="0"/>
              <a:t>просто, </a:t>
            </a:r>
            <a:r>
              <a:rPr lang="ru-RU" dirty="0"/>
              <a:t>а </a:t>
            </a:r>
            <a:r>
              <a:rPr lang="ru-RU" dirty="0" err="1"/>
              <a:t>ако</a:t>
            </a:r>
            <a:r>
              <a:rPr lang="ru-RU" dirty="0"/>
              <a:t> в </a:t>
            </a:r>
            <a:r>
              <a:rPr lang="ru-RU" dirty="0" err="1"/>
              <a:t>напречните</a:t>
            </a:r>
            <a:r>
              <a:rPr lang="ru-RU" dirty="0"/>
              <a:t> сечения </a:t>
            </a:r>
            <a:r>
              <a:rPr lang="ru-RU" dirty="0" err="1"/>
              <a:t>има</a:t>
            </a:r>
            <a:r>
              <a:rPr lang="ru-RU" dirty="0"/>
              <a:t> само </a:t>
            </a:r>
            <a:r>
              <a:rPr lang="ru-RU" dirty="0" err="1"/>
              <a:t>огъващ</a:t>
            </a:r>
            <a:r>
              <a:rPr lang="ru-RU" dirty="0"/>
              <a:t> момент, </a:t>
            </a:r>
            <a:r>
              <a:rPr lang="ru-RU" dirty="0" err="1"/>
              <a:t>огъването</a:t>
            </a:r>
            <a:r>
              <a:rPr lang="ru-RU" dirty="0"/>
              <a:t> е чисто </a:t>
            </a:r>
            <a:r>
              <a:rPr lang="ru-RU" dirty="0" err="1"/>
              <a:t>специално</a:t>
            </a:r>
            <a:r>
              <a:rPr lang="ru-RU" dirty="0"/>
              <a:t>. Такова е </a:t>
            </a:r>
            <a:r>
              <a:rPr lang="ru-RU" dirty="0" err="1"/>
              <a:t>натоварването</a:t>
            </a:r>
            <a:r>
              <a:rPr lang="ru-RU" dirty="0"/>
              <a:t> в </a:t>
            </a:r>
            <a:r>
              <a:rPr lang="ru-RU" dirty="0" err="1"/>
              <a:t>средния</a:t>
            </a:r>
            <a:r>
              <a:rPr lang="ru-RU" dirty="0"/>
              <a:t> </a:t>
            </a:r>
            <a:r>
              <a:rPr lang="ru-RU" dirty="0" err="1"/>
              <a:t>участък</a:t>
            </a:r>
            <a:r>
              <a:rPr lang="ru-RU" dirty="0"/>
              <a:t> на </a:t>
            </a:r>
            <a:r>
              <a:rPr lang="ru-RU" dirty="0" err="1"/>
              <a:t>гредата</a:t>
            </a:r>
            <a:r>
              <a:rPr lang="ru-RU" dirty="0"/>
              <a:t> от </a:t>
            </a:r>
            <a:r>
              <a:rPr lang="ru-RU" dirty="0" err="1" smtClean="0"/>
              <a:t>фигурата</a:t>
            </a:r>
            <a:r>
              <a:rPr lang="ru-RU" dirty="0" smtClean="0"/>
              <a:t>.</a:t>
            </a: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7904677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Контейнер за съдържание 5"/>
          <p:cNvSpPr>
            <a:spLocks noGrp="1"/>
          </p:cNvSpPr>
          <p:nvPr>
            <p:ph idx="1"/>
          </p:nvPr>
        </p:nvSpPr>
        <p:spPr>
          <a:xfrm>
            <a:off x="713585" y="329010"/>
            <a:ext cx="8205094" cy="579710"/>
          </a:xfrm>
        </p:spPr>
        <p:txBody>
          <a:bodyPr/>
          <a:lstStyle/>
          <a:p>
            <a:pPr marL="109537" indent="0" algn="ctr">
              <a:buNone/>
            </a:pPr>
            <a:r>
              <a:rPr lang="ru-RU" sz="2400" dirty="0">
                <a:solidFill>
                  <a:srgbClr val="00B0F0"/>
                </a:solidFill>
              </a:rPr>
              <a:t>Якост на телата при прости натоварвания</a:t>
            </a:r>
          </a:p>
        </p:txBody>
      </p:sp>
      <p:sp>
        <p:nvSpPr>
          <p:cNvPr id="17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bg-BG"/>
          </a:p>
        </p:txBody>
      </p:sp>
      <p:sp>
        <p:nvSpPr>
          <p:cNvPr id="19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bg-BG"/>
          </a:p>
        </p:txBody>
      </p:sp>
      <p:sp>
        <p:nvSpPr>
          <p:cNvPr id="21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bg-BG"/>
          </a:p>
        </p:txBody>
      </p:sp>
      <p:sp>
        <p:nvSpPr>
          <p:cNvPr id="23" name="Rectangle 1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bg-BG"/>
          </a:p>
        </p:txBody>
      </p:sp>
      <p:sp>
        <p:nvSpPr>
          <p:cNvPr id="13" name="Rectangle 19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bg-BG"/>
          </a:p>
        </p:txBody>
      </p:sp>
      <p:sp>
        <p:nvSpPr>
          <p:cNvPr id="15" name="Rectangle 19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bg-BG"/>
          </a:p>
        </p:txBody>
      </p:sp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765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7657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" name="Картина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1277" y="1124744"/>
            <a:ext cx="5495809" cy="1975200"/>
          </a:xfrm>
          <a:prstGeom prst="rect">
            <a:avLst/>
          </a:prstGeom>
          <a:solidFill>
            <a:schemeClr val="bg2"/>
          </a:solidFill>
        </p:spPr>
      </p:pic>
      <p:sp>
        <p:nvSpPr>
          <p:cNvPr id="3" name="Правоъгълник 2"/>
          <p:cNvSpPr/>
          <p:nvPr/>
        </p:nvSpPr>
        <p:spPr>
          <a:xfrm>
            <a:off x="3470923" y="3244334"/>
            <a:ext cx="27061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g-BG" dirty="0"/>
              <a:t>Греда преди огъване </a:t>
            </a:r>
          </a:p>
        </p:txBody>
      </p:sp>
      <p:pic>
        <p:nvPicPr>
          <p:cNvPr id="4" name="Картина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460" y="3777777"/>
            <a:ext cx="5495809" cy="1975200"/>
          </a:xfrm>
          <a:prstGeom prst="rect">
            <a:avLst/>
          </a:prstGeom>
          <a:solidFill>
            <a:schemeClr val="bg2"/>
          </a:solidFill>
        </p:spPr>
      </p:pic>
      <p:sp>
        <p:nvSpPr>
          <p:cNvPr id="16" name="Правоъгълник 15"/>
          <p:cNvSpPr/>
          <p:nvPr/>
        </p:nvSpPr>
        <p:spPr>
          <a:xfrm>
            <a:off x="3650459" y="5967771"/>
            <a:ext cx="25266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g-BG" dirty="0"/>
              <a:t>Греда </a:t>
            </a:r>
            <a:r>
              <a:rPr lang="bg-BG" dirty="0" smtClean="0"/>
              <a:t>след </a:t>
            </a:r>
            <a:r>
              <a:rPr lang="bg-BG" dirty="0"/>
              <a:t>огъване </a:t>
            </a:r>
          </a:p>
        </p:txBody>
      </p:sp>
    </p:spTree>
    <p:extLst>
      <p:ext uri="{BB962C8B-B14F-4D97-AF65-F5344CB8AC3E}">
        <p14:creationId xmlns:p14="http://schemas.microsoft.com/office/powerpoint/2010/main" val="10780000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Контейнер за съдържание 5"/>
          <p:cNvSpPr>
            <a:spLocks noGrp="1"/>
          </p:cNvSpPr>
          <p:nvPr>
            <p:ph idx="1"/>
          </p:nvPr>
        </p:nvSpPr>
        <p:spPr>
          <a:xfrm>
            <a:off x="713585" y="329010"/>
            <a:ext cx="8205094" cy="579710"/>
          </a:xfrm>
        </p:spPr>
        <p:txBody>
          <a:bodyPr/>
          <a:lstStyle/>
          <a:p>
            <a:pPr marL="109537" indent="0" algn="ctr">
              <a:buNone/>
            </a:pPr>
            <a:r>
              <a:rPr lang="ru-RU" sz="2400" dirty="0">
                <a:solidFill>
                  <a:srgbClr val="00B0F0"/>
                </a:solidFill>
              </a:rPr>
              <a:t>Якост на телата при прости натоварвания</a:t>
            </a:r>
          </a:p>
        </p:txBody>
      </p:sp>
      <p:sp>
        <p:nvSpPr>
          <p:cNvPr id="17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bg-BG"/>
          </a:p>
        </p:txBody>
      </p:sp>
      <p:sp>
        <p:nvSpPr>
          <p:cNvPr id="19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bg-BG"/>
          </a:p>
        </p:txBody>
      </p:sp>
      <p:sp>
        <p:nvSpPr>
          <p:cNvPr id="21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bg-BG"/>
          </a:p>
        </p:txBody>
      </p:sp>
      <p:sp>
        <p:nvSpPr>
          <p:cNvPr id="23" name="Rectangle 1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bg-BG"/>
          </a:p>
        </p:txBody>
      </p:sp>
      <p:sp>
        <p:nvSpPr>
          <p:cNvPr id="13" name="Rectangle 19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bg-BG"/>
          </a:p>
        </p:txBody>
      </p:sp>
      <p:sp>
        <p:nvSpPr>
          <p:cNvPr id="15" name="Rectangle 19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bg-BG"/>
          </a:p>
        </p:txBody>
      </p:sp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765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7657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2" name="Картина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368818"/>
            <a:ext cx="2555776" cy="4085051"/>
          </a:xfrm>
          <a:prstGeom prst="rect">
            <a:avLst/>
          </a:prstGeom>
          <a:solidFill>
            <a:schemeClr val="bg2"/>
          </a:solidFill>
        </p:spPr>
      </p:pic>
      <p:sp>
        <p:nvSpPr>
          <p:cNvPr id="14" name="Правоъгълник 13"/>
          <p:cNvSpPr/>
          <p:nvPr/>
        </p:nvSpPr>
        <p:spPr>
          <a:xfrm>
            <a:off x="1247" y="736386"/>
            <a:ext cx="32038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err="1"/>
              <a:t>Елементарна</a:t>
            </a:r>
            <a:r>
              <a:rPr lang="ru-RU" dirty="0"/>
              <a:t> част от </a:t>
            </a:r>
            <a:r>
              <a:rPr lang="ru-RU" dirty="0" err="1"/>
              <a:t>гредата</a:t>
            </a:r>
            <a:r>
              <a:rPr lang="ru-RU" dirty="0"/>
              <a:t> </a:t>
            </a:r>
            <a:r>
              <a:rPr lang="ru-RU" dirty="0" err="1"/>
              <a:t>преди</a:t>
            </a:r>
            <a:r>
              <a:rPr lang="ru-RU" dirty="0"/>
              <a:t> </a:t>
            </a:r>
            <a:r>
              <a:rPr lang="ru-RU" dirty="0" err="1"/>
              <a:t>огъване</a:t>
            </a:r>
            <a:r>
              <a:rPr lang="ru-RU" dirty="0"/>
              <a:t> </a:t>
            </a:r>
            <a:endParaRPr lang="bg-BG" dirty="0"/>
          </a:p>
        </p:txBody>
      </p:sp>
      <p:sp>
        <p:nvSpPr>
          <p:cNvPr id="16" name="Правоъгълник 15"/>
          <p:cNvSpPr/>
          <p:nvPr/>
        </p:nvSpPr>
        <p:spPr>
          <a:xfrm>
            <a:off x="192057" y="5687015"/>
            <a:ext cx="391138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err="1"/>
              <a:t>Елементарна</a:t>
            </a:r>
            <a:r>
              <a:rPr lang="ru-RU" dirty="0"/>
              <a:t> част от </a:t>
            </a:r>
            <a:r>
              <a:rPr lang="ru-RU" dirty="0" err="1"/>
              <a:t>гредата</a:t>
            </a:r>
            <a:r>
              <a:rPr lang="ru-RU" dirty="0"/>
              <a:t> </a:t>
            </a:r>
            <a:r>
              <a:rPr lang="ru-RU" dirty="0" smtClean="0"/>
              <a:t>след </a:t>
            </a:r>
            <a:r>
              <a:rPr lang="ru-RU" dirty="0" err="1" smtClean="0"/>
              <a:t>огъване</a:t>
            </a:r>
            <a:r>
              <a:rPr lang="ru-RU" dirty="0" smtClean="0"/>
              <a:t>, </a:t>
            </a:r>
            <a:r>
              <a:rPr lang="ru-RU" dirty="0" err="1" smtClean="0"/>
              <a:t>диаграма</a:t>
            </a:r>
            <a:r>
              <a:rPr lang="ru-RU" dirty="0" smtClean="0"/>
              <a:t> на </a:t>
            </a:r>
            <a:r>
              <a:rPr lang="ru-RU" dirty="0" err="1" smtClean="0"/>
              <a:t>напреженията</a:t>
            </a:r>
            <a:r>
              <a:rPr lang="ru-RU" dirty="0" smtClean="0"/>
              <a:t> при </a:t>
            </a:r>
            <a:r>
              <a:rPr lang="ru-RU" dirty="0" err="1" smtClean="0"/>
              <a:t>симетрично</a:t>
            </a:r>
            <a:r>
              <a:rPr lang="ru-RU" dirty="0" smtClean="0"/>
              <a:t> </a:t>
            </a:r>
            <a:r>
              <a:rPr lang="ru-RU" dirty="0" err="1" smtClean="0"/>
              <a:t>напречно</a:t>
            </a:r>
            <a:r>
              <a:rPr lang="ru-RU" dirty="0" smtClean="0"/>
              <a:t> сечение</a:t>
            </a:r>
            <a:endParaRPr lang="bg-BG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Правоъгълник 1"/>
              <p:cNvSpPr/>
              <p:nvPr/>
            </p:nvSpPr>
            <p:spPr>
              <a:xfrm>
                <a:off x="3690897" y="975313"/>
                <a:ext cx="4445511" cy="787010"/>
              </a:xfrm>
              <a:prstGeom prst="rect">
                <a:avLst/>
              </a:prstGeom>
              <a:solidFill>
                <a:schemeClr val="bg2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bg-BG" sz="2000" i="1">
                          <a:latin typeface="Cambria Math"/>
                        </a:rPr>
                        <m:t>𝜀</m:t>
                      </m:r>
                      <m:r>
                        <a:rPr lang="bg-BG" sz="200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bg-BG" sz="20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bg-BG" sz="2000" i="1">
                              <a:latin typeface="Cambria Math"/>
                            </a:rPr>
                            <m:t>𝛥</m:t>
                          </m:r>
                          <m:sSup>
                            <m:sSupPr>
                              <m:ctrlPr>
                                <a:rPr lang="bg-BG" sz="2000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bg-BG" sz="2000" i="1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bg-BG" sz="2000">
                                  <a:latin typeface="Cambria Math"/>
                                </a:rPr>
                                <m:t>′</m:t>
                              </m:r>
                            </m:sup>
                          </m:sSup>
                          <m:r>
                            <a:rPr lang="bg-BG" sz="2000">
                              <a:latin typeface="Cambria Math"/>
                            </a:rPr>
                            <m:t>−</m:t>
                          </m:r>
                          <m:r>
                            <a:rPr lang="bg-BG" sz="2000" i="1">
                              <a:latin typeface="Cambria Math"/>
                            </a:rPr>
                            <m:t>𝛥</m:t>
                          </m:r>
                          <m:r>
                            <a:rPr lang="bg-BG" sz="2000" i="1">
                              <a:latin typeface="Cambria Math"/>
                            </a:rPr>
                            <m:t>𝑥</m:t>
                          </m:r>
                        </m:num>
                        <m:den>
                          <m:r>
                            <a:rPr lang="bg-BG" sz="2000" i="1">
                              <a:latin typeface="Cambria Math"/>
                            </a:rPr>
                            <m:t>𝛥</m:t>
                          </m:r>
                          <m:r>
                            <a:rPr lang="bg-BG" sz="2000" i="1">
                              <a:latin typeface="Cambria Math"/>
                            </a:rPr>
                            <m:t>𝑥</m:t>
                          </m:r>
                        </m:den>
                      </m:f>
                      <m:r>
                        <a:rPr lang="bg-BG" sz="200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bg-BG" sz="2000" i="1">
                              <a:latin typeface="Cambria Math"/>
                            </a:rPr>
                          </m:ctrlPr>
                        </m:fPr>
                        <m:num>
                          <m:d>
                            <m:dPr>
                              <m:endChr m:val=""/>
                              <m:ctrlPr>
                                <a:rPr lang="bg-BG" sz="2000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bg-BG" sz="2000" i="1">
                                  <a:latin typeface="Cambria Math"/>
                                </a:rPr>
                                <m:t>𝜌</m:t>
                              </m:r>
                              <m:r>
                                <a:rPr lang="bg-BG" sz="2000">
                                  <a:latin typeface="Cambria Math"/>
                                </a:rPr>
                                <m:t>+</m:t>
                              </m:r>
                              <m:r>
                                <a:rPr lang="bg-BG" sz="2000" i="1">
                                  <a:latin typeface="Cambria Math"/>
                                </a:rPr>
                                <m:t>𝑧</m:t>
                              </m:r>
                              <m:r>
                                <a:rPr lang="bg-BG" sz="2000">
                                  <a:latin typeface="Cambria Math"/>
                                </a:rPr>
                                <m:t>)</m:t>
                              </m:r>
                              <m:r>
                                <m:rPr>
                                  <m:nor/>
                                </m:rPr>
                                <a:rPr lang="bg-BG" sz="2000" i="1"/>
                                <m:t> </m:t>
                              </m:r>
                              <m:r>
                                <a:rPr lang="bg-BG" sz="2000" i="1">
                                  <a:latin typeface="Cambria Math"/>
                                </a:rPr>
                                <m:t>𝛥𝜑</m:t>
                              </m:r>
                              <m:r>
                                <a:rPr lang="bg-BG" sz="2000">
                                  <a:latin typeface="Cambria Math"/>
                                </a:rPr>
                                <m:t>−</m:t>
                              </m:r>
                              <m:r>
                                <a:rPr lang="bg-BG" sz="2000" i="1">
                                  <a:latin typeface="Cambria Math"/>
                                </a:rPr>
                                <m:t>𝜌</m:t>
                              </m:r>
                              <m:r>
                                <m:rPr>
                                  <m:nor/>
                                </m:rPr>
                                <a:rPr lang="bg-BG" sz="2000" i="1"/>
                                <m:t> </m:t>
                              </m:r>
                              <m:r>
                                <a:rPr lang="bg-BG" sz="2000" i="1">
                                  <a:latin typeface="Cambria Math"/>
                                </a:rPr>
                                <m:t>𝛥𝜑</m:t>
                              </m:r>
                            </m:e>
                          </m:d>
                        </m:num>
                        <m:den>
                          <m:r>
                            <a:rPr lang="bg-BG" sz="2000" i="1">
                              <a:latin typeface="Cambria Math"/>
                            </a:rPr>
                            <m:t>𝜌</m:t>
                          </m:r>
                          <m:r>
                            <m:rPr>
                              <m:nor/>
                            </m:rPr>
                            <a:rPr lang="bg-BG" sz="2000" i="1"/>
                            <m:t> </m:t>
                          </m:r>
                          <m:r>
                            <a:rPr lang="bg-BG" sz="2000" i="1">
                              <a:latin typeface="Cambria Math"/>
                            </a:rPr>
                            <m:t>𝛥𝜑</m:t>
                          </m:r>
                        </m:den>
                      </m:f>
                      <m:r>
                        <a:rPr lang="bg-BG" sz="200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bg-BG" sz="20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bg-BG" sz="2000" i="1">
                              <a:latin typeface="Cambria Math"/>
                            </a:rPr>
                            <m:t>𝑧</m:t>
                          </m:r>
                        </m:num>
                        <m:den>
                          <m:r>
                            <a:rPr lang="bg-BG" sz="2000" i="1">
                              <a:latin typeface="Cambria Math"/>
                            </a:rPr>
                            <m:t>𝜌</m:t>
                          </m:r>
                        </m:den>
                      </m:f>
                    </m:oMath>
                  </m:oMathPara>
                </a14:m>
                <a:endParaRPr lang="bg-BG" sz="2000" dirty="0"/>
              </a:p>
            </p:txBody>
          </p:sp>
        </mc:Choice>
        <mc:Fallback xmlns="">
          <p:sp>
            <p:nvSpPr>
              <p:cNvPr id="2" name="Правоъгълник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90897" y="975313"/>
                <a:ext cx="4445511" cy="787010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bg-B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Правоъгълник 2"/>
              <p:cNvSpPr/>
              <p:nvPr/>
            </p:nvSpPr>
            <p:spPr>
              <a:xfrm>
                <a:off x="3690897" y="2110159"/>
                <a:ext cx="1722651" cy="720647"/>
              </a:xfrm>
              <a:prstGeom prst="rect">
                <a:avLst/>
              </a:prstGeom>
              <a:solidFill>
                <a:schemeClr val="bg2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bg-BG" sz="2000" i="1">
                          <a:latin typeface="Cambria Math"/>
                        </a:rPr>
                        <m:t>𝜎</m:t>
                      </m:r>
                      <m:r>
                        <a:rPr lang="bg-BG" sz="2000">
                          <a:latin typeface="Cambria Math"/>
                        </a:rPr>
                        <m:t>=</m:t>
                      </m:r>
                      <m:r>
                        <a:rPr lang="bg-BG" sz="2000" i="1">
                          <a:latin typeface="Cambria Math"/>
                        </a:rPr>
                        <m:t>𝛦</m:t>
                      </m:r>
                      <m:r>
                        <m:rPr>
                          <m:nor/>
                        </m:rPr>
                        <a:rPr lang="bg-BG" sz="2000" i="1"/>
                        <m:t> </m:t>
                      </m:r>
                      <m:r>
                        <a:rPr lang="bg-BG" sz="2000" i="1">
                          <a:latin typeface="Cambria Math"/>
                        </a:rPr>
                        <m:t>𝜀</m:t>
                      </m:r>
                      <m:r>
                        <a:rPr lang="bg-BG" sz="200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bg-BG" sz="20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bg-BG" sz="2000" i="1">
                              <a:latin typeface="Cambria Math"/>
                            </a:rPr>
                            <m:t>𝐸</m:t>
                          </m:r>
                        </m:num>
                        <m:den>
                          <m:r>
                            <a:rPr lang="bg-BG" sz="2000" i="1">
                              <a:latin typeface="Cambria Math"/>
                            </a:rPr>
                            <m:t>𝜌</m:t>
                          </m:r>
                        </m:den>
                      </m:f>
                      <m:r>
                        <a:rPr lang="bg-BG" sz="2000" i="1">
                          <a:latin typeface="Cambria Math"/>
                        </a:rPr>
                        <m:t>𝑧</m:t>
                      </m:r>
                    </m:oMath>
                  </m:oMathPara>
                </a14:m>
                <a:endParaRPr lang="bg-BG" sz="2000" dirty="0"/>
              </a:p>
            </p:txBody>
          </p:sp>
        </mc:Choice>
        <mc:Fallback xmlns="">
          <p:sp>
            <p:nvSpPr>
              <p:cNvPr id="3" name="Правоъгълник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90897" y="2110159"/>
                <a:ext cx="1722651" cy="720647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bg-B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Правоъгълник 3"/>
              <p:cNvSpPr/>
              <p:nvPr/>
            </p:nvSpPr>
            <p:spPr>
              <a:xfrm>
                <a:off x="5839498" y="1930464"/>
                <a:ext cx="2269852" cy="1080039"/>
              </a:xfrm>
              <a:prstGeom prst="rect">
                <a:avLst/>
              </a:prstGeom>
              <a:solidFill>
                <a:schemeClr val="bg2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bg-BG" sz="20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bg-BG" sz="2000">
                              <a:latin typeface="Cambria Math"/>
                            </a:rPr>
                            <m:t>М</m:t>
                          </m:r>
                        </m:e>
                        <m:sub>
                          <m:r>
                            <a:rPr lang="bg-BG" sz="2000">
                              <a:latin typeface="Cambria Math"/>
                            </a:rPr>
                            <m:t>ог,</m:t>
                          </m:r>
                          <m:r>
                            <a:rPr lang="bg-BG" sz="2000" i="1">
                              <a:latin typeface="Cambria Math"/>
                            </a:rPr>
                            <m:t>𝑦</m:t>
                          </m:r>
                        </m:sub>
                      </m:sSub>
                      <m:r>
                        <a:rPr lang="bg-BG" sz="2000">
                          <a:latin typeface="Cambria Math"/>
                        </a:rPr>
                        <m:t>=</m:t>
                      </m:r>
                      <m:nary>
                        <m:naryPr>
                          <m:limLoc m:val="undOvr"/>
                          <m:grow m:val="on"/>
                          <m:ctrlPr>
                            <a:rPr lang="bg-BG" sz="2000" i="1">
                              <a:latin typeface="Cambria Math"/>
                            </a:rPr>
                          </m:ctrlPr>
                        </m:naryPr>
                        <m:sub>
                          <m:d>
                            <m:dPr>
                              <m:ctrlPr>
                                <a:rPr lang="bg-BG" sz="2000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bg-BG" sz="2000" i="1">
                                  <a:latin typeface="Cambria Math"/>
                                </a:rPr>
                                <m:t>𝑆</m:t>
                              </m:r>
                            </m:e>
                          </m:d>
                        </m:sub>
                        <m:sup/>
                        <m:e>
                          <m:r>
                            <a:rPr lang="bg-BG" sz="2000" i="1">
                              <a:latin typeface="Cambria Math"/>
                            </a:rPr>
                            <m:t>𝑧</m:t>
                          </m:r>
                          <m:r>
                            <m:rPr>
                              <m:nor/>
                            </m:rPr>
                            <a:rPr lang="bg-BG" sz="2000" i="1"/>
                            <m:t> </m:t>
                          </m:r>
                          <m:sSub>
                            <m:sSubPr>
                              <m:ctrlPr>
                                <a:rPr lang="bg-BG" sz="20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bg-BG" sz="2000" i="1">
                                  <a:latin typeface="Cambria Math"/>
                                </a:rPr>
                                <m:t>𝜎</m:t>
                              </m:r>
                            </m:e>
                            <m:sub/>
                          </m:sSub>
                          <m:r>
                            <a:rPr lang="bg-BG" sz="2000" i="1">
                              <a:latin typeface="Cambria Math"/>
                            </a:rPr>
                            <m:t>𝑑𝑆</m:t>
                          </m:r>
                        </m:e>
                      </m:nary>
                    </m:oMath>
                  </m:oMathPara>
                </a14:m>
                <a:endParaRPr lang="bg-BG" sz="2000" dirty="0"/>
              </a:p>
            </p:txBody>
          </p:sp>
        </mc:Choice>
        <mc:Fallback xmlns="">
          <p:sp>
            <p:nvSpPr>
              <p:cNvPr id="4" name="Правоъгълник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9498" y="1930464"/>
                <a:ext cx="2269852" cy="1080039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bg-B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Правоъгълник 4"/>
              <p:cNvSpPr/>
              <p:nvPr/>
            </p:nvSpPr>
            <p:spPr>
              <a:xfrm>
                <a:off x="3398252" y="3007955"/>
                <a:ext cx="2222853" cy="1080039"/>
              </a:xfrm>
              <a:prstGeom prst="rect">
                <a:avLst/>
              </a:prstGeom>
              <a:solidFill>
                <a:schemeClr val="bg2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bg-BG" sz="20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bg-BG" sz="2000">
                              <a:latin typeface="Cambria Math"/>
                            </a:rPr>
                            <m:t>М</m:t>
                          </m:r>
                        </m:e>
                        <m:sub>
                          <m:r>
                            <a:rPr lang="bg-BG" sz="2000">
                              <a:latin typeface="Cambria Math"/>
                            </a:rPr>
                            <m:t>ог,</m:t>
                          </m:r>
                          <m:r>
                            <a:rPr lang="bg-BG" sz="2000" i="1">
                              <a:latin typeface="Cambria Math"/>
                            </a:rPr>
                            <m:t>𝑦</m:t>
                          </m:r>
                        </m:sub>
                      </m:sSub>
                      <m:r>
                        <a:rPr lang="bg-BG" sz="200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bg-BG" sz="20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bg-BG" sz="2000" i="1">
                              <a:latin typeface="Cambria Math"/>
                            </a:rPr>
                            <m:t>𝛦</m:t>
                          </m:r>
                        </m:num>
                        <m:den>
                          <m:r>
                            <a:rPr lang="bg-BG" sz="2000" i="1">
                              <a:latin typeface="Cambria Math"/>
                            </a:rPr>
                            <m:t>𝜌</m:t>
                          </m:r>
                        </m:den>
                      </m:f>
                      <m:nary>
                        <m:naryPr>
                          <m:limLoc m:val="undOvr"/>
                          <m:grow m:val="on"/>
                          <m:ctrlPr>
                            <a:rPr lang="bg-BG" sz="2000" i="1">
                              <a:latin typeface="Cambria Math"/>
                            </a:rPr>
                          </m:ctrlPr>
                        </m:naryPr>
                        <m:sub>
                          <m:d>
                            <m:dPr>
                              <m:ctrlPr>
                                <a:rPr lang="bg-BG" sz="2000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bg-BG" sz="2000" i="1">
                                  <a:latin typeface="Cambria Math"/>
                                </a:rPr>
                                <m:t>𝑆</m:t>
                              </m:r>
                            </m:e>
                          </m:d>
                        </m:sub>
                        <m:sup/>
                        <m:e>
                          <m:sSup>
                            <m:sSupPr>
                              <m:ctrlPr>
                                <a:rPr lang="bg-BG" sz="2000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bg-BG" sz="2000" i="1">
                                  <a:latin typeface="Cambria Math"/>
                                </a:rPr>
                                <m:t>𝑧</m:t>
                              </m:r>
                            </m:e>
                            <m:sup>
                              <m:r>
                                <a:rPr lang="bg-BG" sz="200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bg-BG" sz="2000" i="1">
                              <a:latin typeface="Cambria Math"/>
                            </a:rPr>
                            <m:t>𝑑𝑆</m:t>
                          </m:r>
                        </m:e>
                      </m:nary>
                    </m:oMath>
                  </m:oMathPara>
                </a14:m>
                <a:endParaRPr lang="bg-BG" sz="2000" dirty="0"/>
              </a:p>
            </p:txBody>
          </p:sp>
        </mc:Choice>
        <mc:Fallback xmlns="">
          <p:sp>
            <p:nvSpPr>
              <p:cNvPr id="5" name="Правоъгълник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8252" y="3007955"/>
                <a:ext cx="2222853" cy="1080039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bg-B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Правоъгълник 6"/>
              <p:cNvSpPr/>
              <p:nvPr/>
            </p:nvSpPr>
            <p:spPr>
              <a:xfrm>
                <a:off x="5913652" y="3080762"/>
                <a:ext cx="1658403" cy="934423"/>
              </a:xfrm>
              <a:prstGeom prst="rect">
                <a:avLst/>
              </a:prstGeom>
              <a:solidFill>
                <a:schemeClr val="bg2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grow m:val="on"/>
                          <m:supHide m:val="on"/>
                          <m:ctrlPr>
                            <a:rPr lang="bg-BG" sz="2000" i="1">
                              <a:latin typeface="Cambria Math"/>
                            </a:rPr>
                          </m:ctrlPr>
                        </m:naryPr>
                        <m:sub>
                          <m:d>
                            <m:dPr>
                              <m:ctrlPr>
                                <a:rPr lang="bg-BG" sz="2000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bg-BG" sz="2000" i="1">
                                  <a:latin typeface="Cambria Math"/>
                                </a:rPr>
                                <m:t>𝑆</m:t>
                              </m:r>
                            </m:e>
                          </m:d>
                        </m:sub>
                        <m:sup/>
                        <m:e>
                          <m:sSup>
                            <m:sSupPr>
                              <m:ctrlPr>
                                <a:rPr lang="bg-BG" sz="2000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bg-BG" sz="2000" i="1">
                                  <a:latin typeface="Cambria Math"/>
                                </a:rPr>
                                <m:t>𝑧</m:t>
                              </m:r>
                            </m:e>
                            <m:sup>
                              <m:r>
                                <a:rPr lang="bg-BG" sz="200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bg-BG" sz="2000" i="1">
                              <a:latin typeface="Cambria Math"/>
                            </a:rPr>
                            <m:t>𝑑𝑆</m:t>
                          </m:r>
                        </m:e>
                      </m:nary>
                      <m:r>
                        <a:rPr lang="bg-BG" sz="200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bg-BG" sz="20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bg-BG" sz="2000" i="1">
                              <a:latin typeface="Cambria Math"/>
                            </a:rPr>
                            <m:t>𝐼</m:t>
                          </m:r>
                        </m:e>
                        <m:sub>
                          <m:r>
                            <a:rPr lang="bg-BG" sz="2000" i="1">
                              <a:latin typeface="Cambria Math"/>
                            </a:rPr>
                            <m:t>𝑦</m:t>
                          </m:r>
                        </m:sub>
                      </m:sSub>
                    </m:oMath>
                  </m:oMathPara>
                </a14:m>
                <a:endParaRPr lang="bg-BG" sz="2000" dirty="0"/>
              </a:p>
            </p:txBody>
          </p:sp>
        </mc:Choice>
        <mc:Fallback xmlns="">
          <p:sp>
            <p:nvSpPr>
              <p:cNvPr id="7" name="Правоъгълник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3652" y="3080762"/>
                <a:ext cx="1658403" cy="934423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bg-B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Правоъгълник 7"/>
              <p:cNvSpPr/>
              <p:nvPr/>
            </p:nvSpPr>
            <p:spPr>
              <a:xfrm>
                <a:off x="7730753" y="3162450"/>
                <a:ext cx="1305999" cy="771045"/>
              </a:xfrm>
              <a:prstGeom prst="rect">
                <a:avLst/>
              </a:prstGeom>
              <a:solidFill>
                <a:schemeClr val="bg2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bg-BG" sz="20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bg-BG" sz="2000" i="1">
                              <a:latin typeface="Cambria Math"/>
                            </a:rPr>
                            <m:t>𝐸</m:t>
                          </m:r>
                        </m:num>
                        <m:den>
                          <m:r>
                            <a:rPr lang="bg-BG" sz="2000" i="1">
                              <a:latin typeface="Cambria Math"/>
                            </a:rPr>
                            <m:t>𝜌</m:t>
                          </m:r>
                        </m:den>
                      </m:f>
                      <m:r>
                        <a:rPr lang="bg-BG" sz="200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bg-BG" sz="2000" i="1"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bg-BG" sz="20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bg-BG" sz="2000">
                                  <a:latin typeface="Cambria Math"/>
                                </a:rPr>
                                <m:t>М</m:t>
                              </m:r>
                            </m:e>
                            <m:sub>
                              <m:r>
                                <a:rPr lang="bg-BG" sz="2000">
                                  <a:latin typeface="Cambria Math"/>
                                </a:rPr>
                                <m:t>ог,</m:t>
                              </m:r>
                              <m:r>
                                <a:rPr lang="bg-BG" sz="2000" i="1">
                                  <a:latin typeface="Cambria Math"/>
                                </a:rPr>
                                <m:t>𝑦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bg-BG" sz="20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bg-BG" sz="2000" i="1">
                                  <a:latin typeface="Cambria Math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bg-BG" sz="2000" i="1">
                                  <a:latin typeface="Cambria Math"/>
                                </a:rPr>
                                <m:t>𝑦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bg-BG" sz="2000" dirty="0"/>
              </a:p>
            </p:txBody>
          </p:sp>
        </mc:Choice>
        <mc:Fallback xmlns="">
          <p:sp>
            <p:nvSpPr>
              <p:cNvPr id="8" name="Правоъгълник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30753" y="3162450"/>
                <a:ext cx="1305999" cy="771045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bg-B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Правоъгълник 8"/>
              <p:cNvSpPr/>
              <p:nvPr/>
            </p:nvSpPr>
            <p:spPr>
              <a:xfrm>
                <a:off x="3398252" y="4345152"/>
                <a:ext cx="1462580" cy="771045"/>
              </a:xfrm>
              <a:prstGeom prst="rect">
                <a:avLst/>
              </a:prstGeom>
              <a:solidFill>
                <a:schemeClr val="bg2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bg-BG" sz="2000" i="1">
                          <a:latin typeface="Cambria Math"/>
                        </a:rPr>
                        <m:t>𝜎</m:t>
                      </m:r>
                      <m:r>
                        <a:rPr lang="bg-BG" sz="200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bg-BG" sz="2000" i="1"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bg-BG" sz="20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bg-BG" sz="2000">
                                  <a:latin typeface="Cambria Math"/>
                                </a:rPr>
                                <m:t>М</m:t>
                              </m:r>
                            </m:e>
                            <m:sub>
                              <m:r>
                                <a:rPr lang="bg-BG" sz="2000">
                                  <a:latin typeface="Cambria Math"/>
                                </a:rPr>
                                <m:t>ог,</m:t>
                              </m:r>
                              <m:r>
                                <a:rPr lang="bg-BG" sz="2000" i="1">
                                  <a:latin typeface="Cambria Math"/>
                                </a:rPr>
                                <m:t>𝑦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bg-BG" sz="20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bg-BG" sz="2000" i="1">
                                  <a:latin typeface="Cambria Math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bg-BG" sz="2000" i="1">
                                  <a:latin typeface="Cambria Math"/>
                                </a:rPr>
                                <m:t>𝑦</m:t>
                              </m:r>
                            </m:sub>
                          </m:sSub>
                        </m:den>
                      </m:f>
                      <m:r>
                        <a:rPr lang="bg-BG" sz="2000" i="1">
                          <a:latin typeface="Cambria Math"/>
                        </a:rPr>
                        <m:t>𝑧</m:t>
                      </m:r>
                    </m:oMath>
                  </m:oMathPara>
                </a14:m>
                <a:endParaRPr lang="bg-BG" sz="2000" dirty="0"/>
              </a:p>
            </p:txBody>
          </p:sp>
        </mc:Choice>
        <mc:Fallback xmlns="">
          <p:sp>
            <p:nvSpPr>
              <p:cNvPr id="9" name="Правоъгълник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8252" y="4345152"/>
                <a:ext cx="1462580" cy="771045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bg-B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Правоъгълник 9"/>
              <p:cNvSpPr/>
              <p:nvPr/>
            </p:nvSpPr>
            <p:spPr>
              <a:xfrm>
                <a:off x="5017670" y="4351720"/>
                <a:ext cx="1643655" cy="771045"/>
              </a:xfrm>
              <a:prstGeom prst="rect">
                <a:avLst/>
              </a:prstGeom>
              <a:solidFill>
                <a:schemeClr val="bg2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bg-BG" sz="20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bg-BG" sz="2000" i="1">
                              <a:latin typeface="Cambria Math"/>
                            </a:rPr>
                            <m:t>𝜎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bg-BG" sz="2000">
                              <a:latin typeface="Cambria Math"/>
                            </a:rPr>
                            <m:t>max</m:t>
                          </m:r>
                        </m:sub>
                      </m:sSub>
                      <m:r>
                        <a:rPr lang="bg-BG" sz="200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bg-BG" sz="2000" i="1"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bg-BG" sz="20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bg-BG" sz="2000">
                                  <a:latin typeface="Cambria Math"/>
                                </a:rPr>
                                <m:t>М</m:t>
                              </m:r>
                            </m:e>
                            <m:sub>
                              <m:r>
                                <a:rPr lang="bg-BG" sz="2000">
                                  <a:latin typeface="Cambria Math"/>
                                </a:rPr>
                                <m:t>ог,</m:t>
                              </m:r>
                              <m:r>
                                <a:rPr lang="bg-BG" sz="2000" i="1">
                                  <a:latin typeface="Cambria Math"/>
                                </a:rPr>
                                <m:t>𝑦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bg-BG" sz="20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bg-BG" sz="2000" i="1">
                                  <a:latin typeface="Cambria Math"/>
                                </a:rPr>
                                <m:t>𝑊</m:t>
                              </m:r>
                            </m:e>
                            <m:sub>
                              <m:r>
                                <a:rPr lang="bg-BG" sz="2000" i="1">
                                  <a:latin typeface="Cambria Math"/>
                                </a:rPr>
                                <m:t>𝑦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bg-BG" sz="2000" dirty="0"/>
              </a:p>
            </p:txBody>
          </p:sp>
        </mc:Choice>
        <mc:Fallback xmlns="">
          <p:sp>
            <p:nvSpPr>
              <p:cNvPr id="10" name="Правоъгълник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17670" y="4351720"/>
                <a:ext cx="1643655" cy="771045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bg-B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Правоъгълник 10"/>
              <p:cNvSpPr/>
              <p:nvPr/>
            </p:nvSpPr>
            <p:spPr>
              <a:xfrm>
                <a:off x="7088142" y="4514974"/>
                <a:ext cx="1948610" cy="431400"/>
              </a:xfrm>
              <a:prstGeom prst="rect">
                <a:avLst/>
              </a:prstGeom>
              <a:solidFill>
                <a:schemeClr val="bg2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bg-BG" sz="20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bg-BG" sz="2000" i="1">
                              <a:latin typeface="Cambria Math"/>
                            </a:rPr>
                            <m:t>𝑊</m:t>
                          </m:r>
                        </m:e>
                        <m:sub>
                          <m:r>
                            <a:rPr lang="bg-BG" sz="2000" i="1">
                              <a:latin typeface="Cambria Math"/>
                            </a:rPr>
                            <m:t>𝑦</m:t>
                          </m:r>
                        </m:sub>
                      </m:sSub>
                      <m:r>
                        <a:rPr lang="bg-BG" sz="2000">
                          <a:latin typeface="Cambria Math"/>
                        </a:rPr>
                        <m:t>=</m:t>
                      </m:r>
                      <m:f>
                        <m:fPr>
                          <m:type m:val="lin"/>
                          <m:ctrlPr>
                            <a:rPr lang="bg-BG" sz="2000" i="1"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bg-BG" sz="20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bg-BG" sz="2000" i="1">
                                  <a:latin typeface="Cambria Math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bg-BG" sz="2000" i="1">
                                  <a:latin typeface="Cambria Math"/>
                                </a:rPr>
                                <m:t>𝑦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bg-BG" sz="20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bg-BG" sz="2000">
                                  <a:latin typeface="Cambria Math"/>
                                </a:rPr>
                                <m:t>|</m:t>
                              </m:r>
                              <m:r>
                                <a:rPr lang="bg-BG" sz="2000" i="1">
                                  <a:latin typeface="Cambria Math"/>
                                </a:rPr>
                                <m:t>𝑧</m:t>
                              </m:r>
                              <m:r>
                                <a:rPr lang="bg-BG" sz="2000">
                                  <a:latin typeface="Cambria Math"/>
                                </a:rPr>
                                <m:t>|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bg-BG" sz="2000">
                                  <a:latin typeface="Cambria Math"/>
                                </a:rPr>
                                <m:t>max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bg-BG" sz="2000" dirty="0"/>
              </a:p>
            </p:txBody>
          </p:sp>
        </mc:Choice>
        <mc:Fallback xmlns="">
          <p:sp>
            <p:nvSpPr>
              <p:cNvPr id="11" name="Правоъгълник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8142" y="4514974"/>
                <a:ext cx="1948610" cy="431400"/>
              </a:xfrm>
              <a:prstGeom prst="rect">
                <a:avLst/>
              </a:prstGeom>
              <a:blipFill rotWithShape="1">
                <a:blip r:embed="rId11"/>
                <a:stretch>
                  <a:fillRect t="-108571" r="-1881" b="-162857"/>
                </a:stretch>
              </a:blipFill>
            </p:spPr>
            <p:txBody>
              <a:bodyPr/>
              <a:lstStyle/>
              <a:p>
                <a:r>
                  <a:rPr lang="bg-B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Правоъгълник 17"/>
              <p:cNvSpPr/>
              <p:nvPr/>
            </p:nvSpPr>
            <p:spPr>
              <a:xfrm>
                <a:off x="5898372" y="5876746"/>
                <a:ext cx="2819490" cy="820866"/>
              </a:xfrm>
              <a:prstGeom prst="rect">
                <a:avLst/>
              </a:prstGeom>
              <a:solidFill>
                <a:schemeClr val="bg2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bg-BG" sz="20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bg-BG" sz="2000" i="1">
                              <a:latin typeface="Cambria Math"/>
                            </a:rPr>
                            <m:t>𝜎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bg-BG" sz="2000">
                              <a:latin typeface="Cambria Math"/>
                            </a:rPr>
                            <m:t>max</m:t>
                          </m:r>
                        </m:sub>
                      </m:sSub>
                      <m:r>
                        <a:rPr lang="bg-BG" sz="200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bg-BG" sz="2000" i="1"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bg-BG" sz="20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bg-BG" sz="2000">
                                  <a:latin typeface="Cambria Math"/>
                                </a:rPr>
                                <m:t>|</m:t>
                              </m:r>
                              <m:sSub>
                                <m:sSubPr>
                                  <m:ctrlPr>
                                    <a:rPr lang="bg-BG" sz="2000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bg-BG" sz="2000">
                                      <a:latin typeface="Cambria Math"/>
                                    </a:rPr>
                                    <m:t>М</m:t>
                                  </m:r>
                                </m:e>
                                <m:sub>
                                  <m:r>
                                    <a:rPr lang="bg-BG" sz="2000">
                                      <a:latin typeface="Cambria Math"/>
                                    </a:rPr>
                                    <m:t>ог,</m:t>
                                  </m:r>
                                  <m:r>
                                    <a:rPr lang="bg-BG" sz="2000" i="1">
                                      <a:latin typeface="Cambria Math"/>
                                    </a:rPr>
                                    <m:t>𝑦</m:t>
                                  </m:r>
                                </m:sub>
                              </m:sSub>
                              <m:r>
                                <a:rPr lang="bg-BG" sz="2000">
                                  <a:latin typeface="Cambria Math"/>
                                </a:rPr>
                                <m:t>|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bg-BG" sz="2000">
                                  <a:latin typeface="Cambria Math"/>
                                </a:rPr>
                                <m:t>max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bg-BG" sz="20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bg-BG" sz="2000" i="1">
                                  <a:latin typeface="Cambria Math"/>
                                </a:rPr>
                                <m:t>𝑊</m:t>
                              </m:r>
                            </m:e>
                            <m:sub>
                              <m:r>
                                <a:rPr lang="bg-BG" sz="2000" i="1">
                                  <a:latin typeface="Cambria Math"/>
                                </a:rPr>
                                <m:t>𝑦</m:t>
                              </m:r>
                            </m:sub>
                          </m:sSub>
                        </m:den>
                      </m:f>
                      <m:r>
                        <a:rPr lang="bg-BG" sz="2000">
                          <a:latin typeface="Cambria Math"/>
                        </a:rPr>
                        <m:t>≤</m:t>
                      </m:r>
                      <m:d>
                        <m:dPr>
                          <m:begChr m:val="["/>
                          <m:endChr m:val="]"/>
                          <m:ctrlPr>
                            <a:rPr lang="bg-BG" sz="2000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bg-BG" sz="2000" i="1">
                              <a:latin typeface="Cambria Math"/>
                            </a:rPr>
                            <m:t>𝜎</m:t>
                          </m:r>
                        </m:e>
                      </m:d>
                    </m:oMath>
                  </m:oMathPara>
                </a14:m>
                <a:endParaRPr lang="bg-BG" sz="2000" dirty="0"/>
              </a:p>
            </p:txBody>
          </p:sp>
        </mc:Choice>
        <mc:Fallback xmlns="">
          <p:sp>
            <p:nvSpPr>
              <p:cNvPr id="18" name="Правоъгълник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98372" y="5876746"/>
                <a:ext cx="2819490" cy="820866"/>
              </a:xfrm>
              <a:prstGeom prst="rect">
                <a:avLst/>
              </a:prstGeom>
              <a:blipFill rotWithShape="1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bg-BG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Правоъгълник 19"/>
          <p:cNvSpPr/>
          <p:nvPr/>
        </p:nvSpPr>
        <p:spPr>
          <a:xfrm>
            <a:off x="4754905" y="5451407"/>
            <a:ext cx="21691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g-BG" dirty="0" smtClean="0"/>
              <a:t>Якостно </a:t>
            </a:r>
            <a:r>
              <a:rPr lang="bg-BG" dirty="0"/>
              <a:t>условие </a:t>
            </a:r>
          </a:p>
        </p:txBody>
      </p:sp>
    </p:spTree>
    <p:extLst>
      <p:ext uri="{BB962C8B-B14F-4D97-AF65-F5344CB8AC3E}">
        <p14:creationId xmlns:p14="http://schemas.microsoft.com/office/powerpoint/2010/main" val="8762660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2" grpId="0" animBg="1"/>
      <p:bldP spid="3" grpId="0" animBg="1"/>
      <p:bldP spid="4" grpId="0" animBg="1"/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  <p:bldP spid="18" grpId="0" animBg="1"/>
      <p:bldP spid="2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Контейнер за съдържание 5"/>
          <p:cNvSpPr>
            <a:spLocks noGrp="1"/>
          </p:cNvSpPr>
          <p:nvPr>
            <p:ph idx="1"/>
          </p:nvPr>
        </p:nvSpPr>
        <p:spPr>
          <a:xfrm>
            <a:off x="713585" y="329010"/>
            <a:ext cx="8205094" cy="579710"/>
          </a:xfrm>
        </p:spPr>
        <p:txBody>
          <a:bodyPr/>
          <a:lstStyle/>
          <a:p>
            <a:pPr marL="109537" indent="0" algn="ctr">
              <a:buNone/>
            </a:pPr>
            <a:r>
              <a:rPr lang="ru-RU" sz="2400" dirty="0">
                <a:solidFill>
                  <a:srgbClr val="00B0F0"/>
                </a:solidFill>
              </a:rPr>
              <a:t>Якост на телата при прости натоварвания</a:t>
            </a:r>
          </a:p>
        </p:txBody>
      </p:sp>
      <p:sp>
        <p:nvSpPr>
          <p:cNvPr id="17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bg-BG"/>
          </a:p>
        </p:txBody>
      </p:sp>
      <p:sp>
        <p:nvSpPr>
          <p:cNvPr id="19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bg-BG"/>
          </a:p>
        </p:txBody>
      </p:sp>
      <p:sp>
        <p:nvSpPr>
          <p:cNvPr id="21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bg-BG"/>
          </a:p>
        </p:txBody>
      </p:sp>
      <p:sp>
        <p:nvSpPr>
          <p:cNvPr id="23" name="Rectangle 1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bg-BG"/>
          </a:p>
        </p:txBody>
      </p:sp>
      <p:sp>
        <p:nvSpPr>
          <p:cNvPr id="13" name="Rectangle 19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bg-BG"/>
          </a:p>
        </p:txBody>
      </p:sp>
      <p:sp>
        <p:nvSpPr>
          <p:cNvPr id="15" name="Rectangle 19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bg-BG"/>
          </a:p>
        </p:txBody>
      </p:sp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765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7657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5" name="Правоъгълник 24"/>
          <p:cNvSpPr/>
          <p:nvPr/>
        </p:nvSpPr>
        <p:spPr>
          <a:xfrm>
            <a:off x="277235" y="908720"/>
            <a:ext cx="42947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>
                <a:solidFill>
                  <a:srgbClr val="FF0000"/>
                </a:solidFill>
              </a:rPr>
              <a:t>Якост</a:t>
            </a:r>
            <a:r>
              <a:rPr lang="ru-RU" dirty="0">
                <a:solidFill>
                  <a:srgbClr val="FF0000"/>
                </a:solidFill>
              </a:rPr>
              <a:t> на </a:t>
            </a:r>
            <a:r>
              <a:rPr lang="ru-RU" dirty="0" err="1">
                <a:solidFill>
                  <a:srgbClr val="FF0000"/>
                </a:solidFill>
              </a:rPr>
              <a:t>телата</a:t>
            </a:r>
            <a:r>
              <a:rPr lang="ru-RU" dirty="0">
                <a:solidFill>
                  <a:srgbClr val="FF0000"/>
                </a:solidFill>
              </a:rPr>
              <a:t> при чисто </a:t>
            </a:r>
            <a:r>
              <a:rPr lang="ru-RU" dirty="0" err="1">
                <a:solidFill>
                  <a:srgbClr val="FF0000"/>
                </a:solidFill>
              </a:rPr>
              <a:t>усукване</a:t>
            </a:r>
            <a:endParaRPr lang="bg-BG" dirty="0">
              <a:solidFill>
                <a:srgbClr val="FF0000"/>
              </a:solidFill>
            </a:endParaRPr>
          </a:p>
        </p:txBody>
      </p:sp>
      <p:pic>
        <p:nvPicPr>
          <p:cNvPr id="27" name="Картина 2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03269"/>
            <a:ext cx="5075165" cy="3557187"/>
          </a:xfrm>
          <a:prstGeom prst="rect">
            <a:avLst/>
          </a:prstGeom>
        </p:spPr>
      </p:pic>
      <p:pic>
        <p:nvPicPr>
          <p:cNvPr id="28" name="Картина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9290" y="1998343"/>
            <a:ext cx="3849023" cy="305776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9" name="Правоъгълник 28"/>
              <p:cNvSpPr/>
              <p:nvPr/>
            </p:nvSpPr>
            <p:spPr>
              <a:xfrm>
                <a:off x="1054515" y="5341415"/>
                <a:ext cx="2966133" cy="495649"/>
              </a:xfrm>
              <a:prstGeom prst="rect">
                <a:avLst/>
              </a:prstGeom>
              <a:solidFill>
                <a:schemeClr val="bg2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bg-BG" sz="2400">
                          <a:latin typeface="Cambria Math"/>
                        </a:rPr>
                        <m:t>|</m:t>
                      </m:r>
                      <m:sSub>
                        <m:sSubPr>
                          <m:ctrlPr>
                            <a:rPr lang="bg-BG" sz="24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bg-BG" sz="2400">
                              <a:latin typeface="Cambria Math"/>
                            </a:rPr>
                            <m:t>М</m:t>
                          </m:r>
                        </m:e>
                        <m:sub>
                          <m:r>
                            <a:rPr lang="bg-BG" sz="2400">
                              <a:latin typeface="Cambria Math"/>
                            </a:rPr>
                            <m:t>ус</m:t>
                          </m:r>
                        </m:sub>
                      </m:sSub>
                      <m:r>
                        <a:rPr lang="bg-BG" sz="2400">
                          <a:latin typeface="Cambria Math"/>
                        </a:rPr>
                        <m:t>|=|</m:t>
                      </m:r>
                      <m:sSub>
                        <m:sSubPr>
                          <m:ctrlPr>
                            <a:rPr lang="bg-BG" sz="24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bg-BG" sz="2400">
                              <a:latin typeface="Cambria Math"/>
                            </a:rPr>
                            <m:t>М</m:t>
                          </m:r>
                        </m:e>
                        <m:sub>
                          <m:r>
                            <a:rPr lang="bg-BG" sz="2400" i="1">
                              <a:latin typeface="Cambria Math"/>
                            </a:rPr>
                            <m:t>𝐴</m:t>
                          </m:r>
                        </m:sub>
                      </m:sSub>
                      <m:r>
                        <a:rPr lang="bg-BG" sz="2400">
                          <a:latin typeface="Cambria Math"/>
                        </a:rPr>
                        <m:t>|=|</m:t>
                      </m:r>
                      <m:sSub>
                        <m:sSubPr>
                          <m:ctrlPr>
                            <a:rPr lang="bg-BG" sz="24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bg-BG" sz="2400">
                              <a:latin typeface="Cambria Math"/>
                            </a:rPr>
                            <m:t>М</m:t>
                          </m:r>
                        </m:e>
                        <m:sub>
                          <m:r>
                            <a:rPr lang="bg-BG" sz="2400" i="1">
                              <a:latin typeface="Cambria Math"/>
                            </a:rPr>
                            <m:t>𝐵</m:t>
                          </m:r>
                        </m:sub>
                      </m:sSub>
                      <m:r>
                        <a:rPr lang="bg-BG" sz="2400">
                          <a:latin typeface="Cambria Math"/>
                        </a:rPr>
                        <m:t>|</m:t>
                      </m:r>
                    </m:oMath>
                  </m:oMathPara>
                </a14:m>
                <a:endParaRPr lang="bg-BG" sz="2400" dirty="0"/>
              </a:p>
            </p:txBody>
          </p:sp>
        </mc:Choice>
        <mc:Fallback xmlns="">
          <p:sp>
            <p:nvSpPr>
              <p:cNvPr id="29" name="Правоъгълник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4515" y="5341415"/>
                <a:ext cx="2966133" cy="495649"/>
              </a:xfrm>
              <a:prstGeom prst="rect">
                <a:avLst/>
              </a:prstGeom>
              <a:blipFill rotWithShape="1">
                <a:blip r:embed="rId4"/>
                <a:stretch>
                  <a:fillRect b="-9756"/>
                </a:stretch>
              </a:blipFill>
            </p:spPr>
            <p:txBody>
              <a:bodyPr/>
              <a:lstStyle/>
              <a:p>
                <a:r>
                  <a:rPr lang="bg-BG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224736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Контейнер за съдържание 5"/>
          <p:cNvSpPr>
            <a:spLocks noGrp="1"/>
          </p:cNvSpPr>
          <p:nvPr>
            <p:ph idx="1"/>
          </p:nvPr>
        </p:nvSpPr>
        <p:spPr>
          <a:xfrm>
            <a:off x="713585" y="329010"/>
            <a:ext cx="8205094" cy="579710"/>
          </a:xfrm>
        </p:spPr>
        <p:txBody>
          <a:bodyPr/>
          <a:lstStyle/>
          <a:p>
            <a:pPr marL="109537" indent="0" algn="ctr">
              <a:buNone/>
            </a:pPr>
            <a:r>
              <a:rPr lang="ru-RU" sz="2400" dirty="0">
                <a:solidFill>
                  <a:srgbClr val="00B0F0"/>
                </a:solidFill>
              </a:rPr>
              <a:t>Якост на телата при прости натоварвания</a:t>
            </a:r>
          </a:p>
        </p:txBody>
      </p:sp>
      <p:sp>
        <p:nvSpPr>
          <p:cNvPr id="17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bg-BG"/>
          </a:p>
        </p:txBody>
      </p:sp>
      <p:sp>
        <p:nvSpPr>
          <p:cNvPr id="19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bg-BG"/>
          </a:p>
        </p:txBody>
      </p:sp>
      <p:sp>
        <p:nvSpPr>
          <p:cNvPr id="21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bg-BG"/>
          </a:p>
        </p:txBody>
      </p:sp>
      <p:sp>
        <p:nvSpPr>
          <p:cNvPr id="23" name="Rectangle 1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bg-BG"/>
          </a:p>
        </p:txBody>
      </p:sp>
      <p:sp>
        <p:nvSpPr>
          <p:cNvPr id="13" name="Rectangle 19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bg-BG"/>
          </a:p>
        </p:txBody>
      </p:sp>
      <p:sp>
        <p:nvSpPr>
          <p:cNvPr id="15" name="Rectangle 19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bg-BG"/>
          </a:p>
        </p:txBody>
      </p:sp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765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7657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" name="Картина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913294"/>
            <a:ext cx="5782934" cy="3307794"/>
          </a:xfrm>
          <a:prstGeom prst="rect">
            <a:avLst/>
          </a:prstGeom>
        </p:spPr>
      </p:pic>
      <p:pic>
        <p:nvPicPr>
          <p:cNvPr id="3" name="Картина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057777"/>
            <a:ext cx="1999864" cy="2606563"/>
          </a:xfrm>
          <a:prstGeom prst="rect">
            <a:avLst/>
          </a:prstGeom>
        </p:spPr>
      </p:pic>
      <p:pic>
        <p:nvPicPr>
          <p:cNvPr id="4" name="Картина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1124744"/>
            <a:ext cx="1837068" cy="255321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Правоъгълник 4"/>
              <p:cNvSpPr/>
              <p:nvPr/>
            </p:nvSpPr>
            <p:spPr>
              <a:xfrm>
                <a:off x="2621530" y="4239700"/>
                <a:ext cx="3900940" cy="676724"/>
              </a:xfrm>
              <a:prstGeom prst="rect">
                <a:avLst/>
              </a:prstGeom>
              <a:solidFill>
                <a:schemeClr val="bg2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bg-BG" sz="20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bg-BG" sz="2000" i="1">
                              <a:latin typeface="Cambria Math"/>
                            </a:rPr>
                            <m:t>𝛾</m:t>
                          </m:r>
                        </m:e>
                        <m:sub>
                          <m:r>
                            <a:rPr lang="bg-BG" sz="2000" i="1">
                              <a:latin typeface="Cambria Math"/>
                            </a:rPr>
                            <m:t>𝜌</m:t>
                          </m:r>
                        </m:sub>
                      </m:sSub>
                      <m:r>
                        <a:rPr lang="bg-BG" sz="2000">
                          <a:latin typeface="Cambria Math"/>
                        </a:rPr>
                        <m:t>=</m:t>
                      </m:r>
                      <m:limLow>
                        <m:limLowPr>
                          <m:ctrlPr>
                            <a:rPr lang="bg-BG" sz="2000" i="1">
                              <a:latin typeface="Cambria Math"/>
                            </a:rPr>
                          </m:ctrlPr>
                        </m:limLowPr>
                        <m:e>
                          <m:r>
                            <m:rPr>
                              <m:sty m:val="p"/>
                            </m:rPr>
                            <a:rPr lang="bg-BG" sz="2000">
                              <a:latin typeface="Cambria Math"/>
                            </a:rPr>
                            <m:t>lim</m:t>
                          </m:r>
                        </m:e>
                        <m:lim>
                          <m:r>
                            <a:rPr lang="bg-BG" sz="2000" i="1">
                              <a:latin typeface="Cambria Math"/>
                            </a:rPr>
                            <m:t>𝛥</m:t>
                          </m:r>
                          <m:r>
                            <a:rPr lang="bg-BG" sz="2000" i="1">
                              <a:latin typeface="Cambria Math"/>
                            </a:rPr>
                            <m:t>𝑥</m:t>
                          </m:r>
                          <m:r>
                            <a:rPr lang="bg-BG" sz="2000">
                              <a:latin typeface="Cambria Math"/>
                            </a:rPr>
                            <m:t>→0</m:t>
                          </m:r>
                        </m:lim>
                      </m:limLow>
                      <m:f>
                        <m:fPr>
                          <m:ctrlPr>
                            <a:rPr lang="bg-BG" sz="20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bg-BG" sz="2000" i="1">
                              <a:latin typeface="Cambria Math"/>
                            </a:rPr>
                            <m:t>𝛥</m:t>
                          </m:r>
                          <m:r>
                            <a:rPr lang="bg-BG" sz="2000" i="1">
                              <a:latin typeface="Cambria Math"/>
                            </a:rPr>
                            <m:t>𝑠</m:t>
                          </m:r>
                        </m:num>
                        <m:den>
                          <m:r>
                            <a:rPr lang="bg-BG" sz="2000" i="1">
                              <a:latin typeface="Cambria Math"/>
                            </a:rPr>
                            <m:t>𝛥</m:t>
                          </m:r>
                          <m:r>
                            <a:rPr lang="bg-BG" sz="2000" i="1">
                              <a:latin typeface="Cambria Math"/>
                            </a:rPr>
                            <m:t>𝑥</m:t>
                          </m:r>
                        </m:den>
                      </m:f>
                      <m:r>
                        <a:rPr lang="bg-BG" sz="2000">
                          <a:latin typeface="Cambria Math"/>
                        </a:rPr>
                        <m:t>=</m:t>
                      </m:r>
                      <m:limLow>
                        <m:limLowPr>
                          <m:ctrlPr>
                            <a:rPr lang="bg-BG" sz="2000" i="1">
                              <a:latin typeface="Cambria Math"/>
                            </a:rPr>
                          </m:ctrlPr>
                        </m:limLowPr>
                        <m:e>
                          <m:r>
                            <m:rPr>
                              <m:sty m:val="p"/>
                            </m:rPr>
                            <a:rPr lang="bg-BG" sz="2000">
                              <a:latin typeface="Cambria Math"/>
                            </a:rPr>
                            <m:t>lim</m:t>
                          </m:r>
                        </m:e>
                        <m:lim>
                          <m:r>
                            <a:rPr lang="bg-BG" sz="2000" i="1">
                              <a:latin typeface="Cambria Math"/>
                            </a:rPr>
                            <m:t>𝛥</m:t>
                          </m:r>
                          <m:r>
                            <a:rPr lang="bg-BG" sz="2000" i="1">
                              <a:latin typeface="Cambria Math"/>
                            </a:rPr>
                            <m:t>𝑥</m:t>
                          </m:r>
                          <m:r>
                            <a:rPr lang="bg-BG" sz="2000">
                              <a:latin typeface="Cambria Math"/>
                            </a:rPr>
                            <m:t>→0</m:t>
                          </m:r>
                        </m:lim>
                      </m:limLow>
                      <m:f>
                        <m:fPr>
                          <m:ctrlPr>
                            <a:rPr lang="bg-BG" sz="20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bg-BG" sz="2000" i="1">
                              <a:latin typeface="Cambria Math"/>
                            </a:rPr>
                            <m:t>𝜌</m:t>
                          </m:r>
                          <m:r>
                            <m:rPr>
                              <m:nor/>
                            </m:rPr>
                            <a:rPr lang="bg-BG" sz="2000" i="1"/>
                            <m:t> </m:t>
                          </m:r>
                          <m:r>
                            <a:rPr lang="bg-BG" sz="2000" i="1">
                              <a:latin typeface="Cambria Math"/>
                            </a:rPr>
                            <m:t>𝛥𝜑</m:t>
                          </m:r>
                        </m:num>
                        <m:den>
                          <m:r>
                            <a:rPr lang="bg-BG" sz="2000" i="1">
                              <a:latin typeface="Cambria Math"/>
                            </a:rPr>
                            <m:t>𝛥</m:t>
                          </m:r>
                          <m:r>
                            <a:rPr lang="bg-BG" sz="2000" i="1">
                              <a:latin typeface="Cambria Math"/>
                            </a:rPr>
                            <m:t>𝑥</m:t>
                          </m:r>
                        </m:den>
                      </m:f>
                      <m:r>
                        <a:rPr lang="bg-BG" sz="2000">
                          <a:latin typeface="Cambria Math"/>
                        </a:rPr>
                        <m:t>=</m:t>
                      </m:r>
                      <m:r>
                        <a:rPr lang="bg-BG" sz="2000" i="1">
                          <a:latin typeface="Cambria Math"/>
                        </a:rPr>
                        <m:t>𝜌</m:t>
                      </m:r>
                      <m:r>
                        <m:rPr>
                          <m:nor/>
                        </m:rPr>
                        <a:rPr lang="bg-BG" sz="2000" i="1"/>
                        <m:t> </m:t>
                      </m:r>
                      <m:f>
                        <m:fPr>
                          <m:ctrlPr>
                            <a:rPr lang="bg-BG" sz="20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bg-BG" sz="2000" i="1">
                              <a:latin typeface="Cambria Math"/>
                            </a:rPr>
                            <m:t>𝑑</m:t>
                          </m:r>
                          <m:r>
                            <a:rPr lang="bg-BG" sz="2000" i="1">
                              <a:latin typeface="Cambria Math"/>
                            </a:rPr>
                            <m:t>𝜑</m:t>
                          </m:r>
                        </m:num>
                        <m:den>
                          <m:r>
                            <a:rPr lang="bg-BG" sz="2000" i="1">
                              <a:latin typeface="Cambria Math"/>
                            </a:rPr>
                            <m:t>𝑑𝑥</m:t>
                          </m:r>
                        </m:den>
                      </m:f>
                    </m:oMath>
                  </m:oMathPara>
                </a14:m>
                <a:endParaRPr lang="bg-BG" sz="2000" dirty="0"/>
              </a:p>
            </p:txBody>
          </p:sp>
        </mc:Choice>
        <mc:Fallback xmlns="">
          <p:sp>
            <p:nvSpPr>
              <p:cNvPr id="5" name="Правоъгълник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1530" y="4239700"/>
                <a:ext cx="3900940" cy="676724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bg-B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Правоъгълник 6"/>
              <p:cNvSpPr/>
              <p:nvPr/>
            </p:nvSpPr>
            <p:spPr>
              <a:xfrm>
                <a:off x="6691861" y="4239700"/>
                <a:ext cx="2349874" cy="676724"/>
              </a:xfrm>
              <a:prstGeom prst="rect">
                <a:avLst/>
              </a:prstGeom>
              <a:solidFill>
                <a:schemeClr val="bg2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bg-BG" sz="20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bg-BG" sz="2000" i="1">
                              <a:latin typeface="Cambria Math"/>
                            </a:rPr>
                            <m:t>𝜏</m:t>
                          </m:r>
                        </m:e>
                        <m:sub>
                          <m:r>
                            <a:rPr lang="bg-BG" sz="2000" i="1">
                              <a:latin typeface="Cambria Math"/>
                            </a:rPr>
                            <m:t>𝜌</m:t>
                          </m:r>
                        </m:sub>
                      </m:sSub>
                      <m:r>
                        <a:rPr lang="bg-BG" sz="2000">
                          <a:latin typeface="Cambria Math"/>
                        </a:rPr>
                        <m:t>=</m:t>
                      </m:r>
                      <m:r>
                        <a:rPr lang="bg-BG" sz="2000" i="1">
                          <a:latin typeface="Cambria Math"/>
                        </a:rPr>
                        <m:t>𝐺</m:t>
                      </m:r>
                      <m:r>
                        <m:rPr>
                          <m:nor/>
                        </m:rPr>
                        <a:rPr lang="bg-BG" sz="2000" i="1"/>
                        <m:t> </m:t>
                      </m:r>
                      <m:sSub>
                        <m:sSubPr>
                          <m:ctrlPr>
                            <a:rPr lang="bg-BG" sz="20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bg-BG" sz="2000" i="1">
                              <a:latin typeface="Cambria Math"/>
                            </a:rPr>
                            <m:t>𝛾</m:t>
                          </m:r>
                        </m:e>
                        <m:sub>
                          <m:r>
                            <a:rPr lang="bg-BG" sz="2000" i="1">
                              <a:latin typeface="Cambria Math"/>
                            </a:rPr>
                            <m:t>𝜌</m:t>
                          </m:r>
                        </m:sub>
                      </m:sSub>
                      <m:r>
                        <a:rPr lang="bg-BG" sz="2000">
                          <a:latin typeface="Cambria Math"/>
                        </a:rPr>
                        <m:t>=</m:t>
                      </m:r>
                      <m:r>
                        <a:rPr lang="bg-BG" sz="2000" i="1">
                          <a:latin typeface="Cambria Math"/>
                        </a:rPr>
                        <m:t>𝐺</m:t>
                      </m:r>
                      <m:r>
                        <m:rPr>
                          <m:nor/>
                        </m:rPr>
                        <a:rPr lang="bg-BG" sz="2000" i="1"/>
                        <m:t> </m:t>
                      </m:r>
                      <m:r>
                        <a:rPr lang="bg-BG" sz="2000" i="1">
                          <a:latin typeface="Cambria Math"/>
                        </a:rPr>
                        <m:t>𝜌</m:t>
                      </m:r>
                      <m:r>
                        <m:rPr>
                          <m:nor/>
                        </m:rPr>
                        <a:rPr lang="bg-BG" sz="2000" i="1"/>
                        <m:t> </m:t>
                      </m:r>
                      <m:f>
                        <m:fPr>
                          <m:ctrlPr>
                            <a:rPr lang="bg-BG" sz="20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bg-BG" sz="2000" i="1">
                              <a:latin typeface="Cambria Math"/>
                            </a:rPr>
                            <m:t>𝑑</m:t>
                          </m:r>
                          <m:r>
                            <a:rPr lang="bg-BG" sz="2000" i="1">
                              <a:latin typeface="Cambria Math"/>
                            </a:rPr>
                            <m:t>𝜑</m:t>
                          </m:r>
                        </m:num>
                        <m:den>
                          <m:r>
                            <a:rPr lang="bg-BG" sz="2000" i="1">
                              <a:latin typeface="Cambria Math"/>
                            </a:rPr>
                            <m:t>𝑑𝑥</m:t>
                          </m:r>
                        </m:den>
                      </m:f>
                    </m:oMath>
                  </m:oMathPara>
                </a14:m>
                <a:endParaRPr lang="bg-BG" sz="2000" dirty="0"/>
              </a:p>
            </p:txBody>
          </p:sp>
        </mc:Choice>
        <mc:Fallback xmlns="">
          <p:sp>
            <p:nvSpPr>
              <p:cNvPr id="7" name="Правоъгълник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1861" y="4239700"/>
                <a:ext cx="2349874" cy="676724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bg-B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Правоъгълник 7"/>
              <p:cNvSpPr/>
              <p:nvPr/>
            </p:nvSpPr>
            <p:spPr>
              <a:xfrm>
                <a:off x="2640321" y="5157192"/>
                <a:ext cx="3909340" cy="1080039"/>
              </a:xfrm>
              <a:prstGeom prst="rect">
                <a:avLst/>
              </a:prstGeom>
              <a:solidFill>
                <a:schemeClr val="bg2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bg-BG" sz="20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bg-BG" sz="2000">
                              <a:latin typeface="Cambria Math"/>
                            </a:rPr>
                            <m:t>М</m:t>
                          </m:r>
                        </m:e>
                        <m:sub>
                          <m:r>
                            <a:rPr lang="bg-BG" sz="2000">
                              <a:latin typeface="Cambria Math"/>
                            </a:rPr>
                            <m:t>ус</m:t>
                          </m:r>
                        </m:sub>
                      </m:sSub>
                      <m:r>
                        <a:rPr lang="bg-BG" sz="2000">
                          <a:latin typeface="Cambria Math"/>
                        </a:rPr>
                        <m:t>=</m:t>
                      </m:r>
                      <m:nary>
                        <m:naryPr>
                          <m:limLoc m:val="undOvr"/>
                          <m:grow m:val="on"/>
                          <m:ctrlPr>
                            <a:rPr lang="bg-BG" sz="2000" i="1">
                              <a:latin typeface="Cambria Math"/>
                            </a:rPr>
                          </m:ctrlPr>
                        </m:naryPr>
                        <m:sub>
                          <m:d>
                            <m:dPr>
                              <m:ctrlPr>
                                <a:rPr lang="bg-BG" sz="2000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bg-BG" sz="2000" i="1">
                                  <a:latin typeface="Cambria Math"/>
                                </a:rPr>
                                <m:t>𝑆</m:t>
                              </m:r>
                            </m:e>
                          </m:d>
                        </m:sub>
                        <m:sup/>
                        <m:e>
                          <m:r>
                            <a:rPr lang="bg-BG" sz="2000" i="1">
                              <a:latin typeface="Cambria Math"/>
                            </a:rPr>
                            <m:t>𝜌</m:t>
                          </m:r>
                          <m:r>
                            <m:rPr>
                              <m:nor/>
                            </m:rPr>
                            <a:rPr lang="bg-BG" sz="2000" i="1"/>
                            <m:t> </m:t>
                          </m:r>
                          <m:sSub>
                            <m:sSubPr>
                              <m:ctrlPr>
                                <a:rPr lang="bg-BG" sz="20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bg-BG" sz="2000" i="1">
                                  <a:latin typeface="Cambria Math"/>
                                </a:rPr>
                                <m:t>𝜏</m:t>
                              </m:r>
                            </m:e>
                            <m:sub>
                              <m:r>
                                <a:rPr lang="bg-BG" sz="2000" i="1">
                                  <a:latin typeface="Cambria Math"/>
                                </a:rPr>
                                <m:t>𝜌</m:t>
                              </m:r>
                            </m:sub>
                          </m:sSub>
                          <m:r>
                            <m:rPr>
                              <m:nor/>
                            </m:rPr>
                            <a:rPr lang="bg-BG" sz="2000" i="1"/>
                            <m:t> </m:t>
                          </m:r>
                          <m:r>
                            <a:rPr lang="bg-BG" sz="2000" i="1">
                              <a:latin typeface="Cambria Math"/>
                            </a:rPr>
                            <m:t>𝑑𝑆</m:t>
                          </m:r>
                          <m:r>
                            <a:rPr lang="bg-BG" sz="2000">
                              <a:latin typeface="Cambria Math"/>
                            </a:rPr>
                            <m:t>=</m:t>
                          </m:r>
                        </m:e>
                      </m:nary>
                      <m:r>
                        <m:rPr>
                          <m:nor/>
                        </m:rPr>
                        <a:rPr lang="bg-BG" sz="2000" i="1"/>
                        <m:t> </m:t>
                      </m:r>
                      <m:r>
                        <a:rPr lang="bg-BG" sz="2000" i="1">
                          <a:latin typeface="Cambria Math"/>
                        </a:rPr>
                        <m:t>𝐺</m:t>
                      </m:r>
                      <m:f>
                        <m:fPr>
                          <m:ctrlPr>
                            <a:rPr lang="bg-BG" sz="20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bg-BG" sz="2000" i="1">
                              <a:latin typeface="Cambria Math"/>
                            </a:rPr>
                            <m:t>𝑑</m:t>
                          </m:r>
                          <m:r>
                            <a:rPr lang="bg-BG" sz="2000" i="1">
                              <a:latin typeface="Cambria Math"/>
                            </a:rPr>
                            <m:t>𝜑</m:t>
                          </m:r>
                        </m:num>
                        <m:den>
                          <m:r>
                            <a:rPr lang="bg-BG" sz="2000" i="1">
                              <a:latin typeface="Cambria Math"/>
                            </a:rPr>
                            <m:t>𝑑𝑥</m:t>
                          </m:r>
                        </m:den>
                      </m:f>
                      <m:nary>
                        <m:naryPr>
                          <m:limLoc m:val="undOvr"/>
                          <m:grow m:val="on"/>
                          <m:ctrlPr>
                            <a:rPr lang="bg-BG" sz="2000" i="1">
                              <a:latin typeface="Cambria Math"/>
                            </a:rPr>
                          </m:ctrlPr>
                        </m:naryPr>
                        <m:sub>
                          <m:d>
                            <m:dPr>
                              <m:ctrlPr>
                                <a:rPr lang="bg-BG" sz="2000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bg-BG" sz="2000" i="1">
                                  <a:latin typeface="Cambria Math"/>
                                </a:rPr>
                                <m:t>𝑆</m:t>
                              </m:r>
                            </m:e>
                          </m:d>
                        </m:sub>
                        <m:sup/>
                        <m:e>
                          <m:sSup>
                            <m:sSupPr>
                              <m:ctrlPr>
                                <a:rPr lang="bg-BG" sz="2000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bg-BG" sz="2000" i="1">
                                  <a:latin typeface="Cambria Math"/>
                                </a:rPr>
                                <m:t>𝜌</m:t>
                              </m:r>
                            </m:e>
                            <m:sup>
                              <m:r>
                                <a:rPr lang="bg-BG" sz="200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m:rPr>
                              <m:nor/>
                            </m:rPr>
                            <a:rPr lang="bg-BG" sz="2000" i="1"/>
                            <m:t> </m:t>
                          </m:r>
                          <m:r>
                            <a:rPr lang="bg-BG" sz="2000" i="1">
                              <a:latin typeface="Cambria Math"/>
                            </a:rPr>
                            <m:t>𝑑𝑆</m:t>
                          </m:r>
                        </m:e>
                      </m:nary>
                    </m:oMath>
                  </m:oMathPara>
                </a14:m>
                <a:endParaRPr lang="bg-BG" sz="2000" dirty="0"/>
              </a:p>
            </p:txBody>
          </p:sp>
        </mc:Choice>
        <mc:Fallback xmlns="">
          <p:sp>
            <p:nvSpPr>
              <p:cNvPr id="8" name="Правоъгълник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40321" y="5157192"/>
                <a:ext cx="3909340" cy="1080039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bg-B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Правоъгълник 8"/>
              <p:cNvSpPr/>
              <p:nvPr/>
            </p:nvSpPr>
            <p:spPr>
              <a:xfrm>
                <a:off x="6901982" y="5206628"/>
                <a:ext cx="1733936" cy="1080039"/>
              </a:xfrm>
              <a:prstGeom prst="rect">
                <a:avLst/>
              </a:prstGeom>
              <a:solidFill>
                <a:schemeClr val="bg2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grow m:val="on"/>
                          <m:ctrlPr>
                            <a:rPr lang="bg-BG" sz="2000" i="1">
                              <a:latin typeface="Cambria Math"/>
                            </a:rPr>
                          </m:ctrlPr>
                        </m:naryPr>
                        <m:sub>
                          <m:d>
                            <m:dPr>
                              <m:ctrlPr>
                                <a:rPr lang="bg-BG" sz="2000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bg-BG" sz="2000" i="1">
                                  <a:latin typeface="Cambria Math"/>
                                </a:rPr>
                                <m:t>𝑆</m:t>
                              </m:r>
                            </m:e>
                          </m:d>
                        </m:sub>
                        <m:sup/>
                        <m:e>
                          <m:sSup>
                            <m:sSupPr>
                              <m:ctrlPr>
                                <a:rPr lang="bg-BG" sz="2000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bg-BG" sz="2000" i="1">
                                  <a:latin typeface="Cambria Math"/>
                                </a:rPr>
                                <m:t>𝜌</m:t>
                              </m:r>
                            </m:e>
                            <m:sup>
                              <m:r>
                                <a:rPr lang="bg-BG" sz="200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  <m:r>
                        <a:rPr lang="bg-BG" sz="2000" i="1">
                          <a:latin typeface="Cambria Math"/>
                        </a:rPr>
                        <m:t>𝑑𝑆</m:t>
                      </m:r>
                      <m:r>
                        <a:rPr lang="bg-BG" sz="200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bg-BG" sz="20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bg-BG" sz="2000" i="1">
                              <a:latin typeface="Cambria Math"/>
                            </a:rPr>
                            <m:t>𝐼</m:t>
                          </m:r>
                        </m:e>
                        <m:sub>
                          <m:r>
                            <a:rPr lang="bg-BG" sz="2000" i="1">
                              <a:latin typeface="Cambria Math"/>
                            </a:rPr>
                            <m:t>𝑐</m:t>
                          </m:r>
                        </m:sub>
                      </m:sSub>
                    </m:oMath>
                  </m:oMathPara>
                </a14:m>
                <a:endParaRPr lang="bg-BG" sz="2000" dirty="0"/>
              </a:p>
            </p:txBody>
          </p:sp>
        </mc:Choice>
        <mc:Fallback xmlns="">
          <p:sp>
            <p:nvSpPr>
              <p:cNvPr id="9" name="Правоъгълник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01982" y="5206628"/>
                <a:ext cx="1733936" cy="1080039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bg-BG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798530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Контейнер за съдържание 5"/>
          <p:cNvSpPr>
            <a:spLocks noGrp="1"/>
          </p:cNvSpPr>
          <p:nvPr>
            <p:ph idx="1"/>
          </p:nvPr>
        </p:nvSpPr>
        <p:spPr>
          <a:xfrm>
            <a:off x="713585" y="329010"/>
            <a:ext cx="8205094" cy="579710"/>
          </a:xfrm>
        </p:spPr>
        <p:txBody>
          <a:bodyPr/>
          <a:lstStyle/>
          <a:p>
            <a:pPr marL="109537" indent="0" algn="ctr">
              <a:buNone/>
            </a:pPr>
            <a:r>
              <a:rPr lang="ru-RU" sz="2400" dirty="0">
                <a:solidFill>
                  <a:srgbClr val="00B0F0"/>
                </a:solidFill>
              </a:rPr>
              <a:t>Якост на телата при прости натоварвания</a:t>
            </a:r>
          </a:p>
        </p:txBody>
      </p:sp>
      <p:sp>
        <p:nvSpPr>
          <p:cNvPr id="17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bg-BG"/>
          </a:p>
        </p:txBody>
      </p:sp>
      <p:sp>
        <p:nvSpPr>
          <p:cNvPr id="19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bg-BG"/>
          </a:p>
        </p:txBody>
      </p:sp>
      <p:sp>
        <p:nvSpPr>
          <p:cNvPr id="21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bg-BG"/>
          </a:p>
        </p:txBody>
      </p:sp>
      <p:sp>
        <p:nvSpPr>
          <p:cNvPr id="23" name="Rectangle 1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bg-BG"/>
          </a:p>
        </p:txBody>
      </p:sp>
      <p:sp>
        <p:nvSpPr>
          <p:cNvPr id="13" name="Rectangle 19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bg-BG"/>
          </a:p>
        </p:txBody>
      </p:sp>
      <p:sp>
        <p:nvSpPr>
          <p:cNvPr id="15" name="Rectangle 19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bg-BG"/>
          </a:p>
        </p:txBody>
      </p:sp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765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7657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Правоъгълник 1"/>
              <p:cNvSpPr/>
              <p:nvPr/>
            </p:nvSpPr>
            <p:spPr>
              <a:xfrm>
                <a:off x="3460917" y="1237376"/>
                <a:ext cx="2041456" cy="461665"/>
              </a:xfrm>
              <a:prstGeom prst="rect">
                <a:avLst/>
              </a:prstGeom>
              <a:solidFill>
                <a:schemeClr val="bg2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bg-BG" sz="2400" i="1">
                          <a:latin typeface="Cambria Math"/>
                        </a:rPr>
                        <m:t>𝜌</m:t>
                      </m:r>
                      <m:r>
                        <a:rPr lang="bg-BG" sz="2400" i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bg-BG" sz="24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bg-BG" sz="2400" i="1">
                              <a:latin typeface="Cambria Math"/>
                            </a:rPr>
                            <m:t>𝜌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bg-BG" sz="2400" i="0">
                              <a:latin typeface="Cambria Math"/>
                            </a:rPr>
                            <m:t>max</m:t>
                          </m:r>
                        </m:sub>
                      </m:sSub>
                      <m:r>
                        <a:rPr lang="bg-BG" sz="2400" i="0">
                          <a:latin typeface="Cambria Math"/>
                        </a:rPr>
                        <m:t>=</m:t>
                      </m:r>
                      <m:r>
                        <a:rPr lang="bg-BG" sz="2400" i="1">
                          <a:latin typeface="Cambria Math"/>
                        </a:rPr>
                        <m:t>𝑟</m:t>
                      </m:r>
                    </m:oMath>
                  </m:oMathPara>
                </a14:m>
                <a:endParaRPr lang="bg-BG" sz="2400" dirty="0"/>
              </a:p>
            </p:txBody>
          </p:sp>
        </mc:Choice>
        <mc:Fallback xmlns="">
          <p:sp>
            <p:nvSpPr>
              <p:cNvPr id="2" name="Правоъгълник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60917" y="1237376"/>
                <a:ext cx="2041456" cy="461665"/>
              </a:xfrm>
              <a:prstGeom prst="rect">
                <a:avLst/>
              </a:prstGeom>
              <a:blipFill rotWithShape="1">
                <a:blip r:embed="rId2"/>
                <a:stretch>
                  <a:fillRect b="-5263"/>
                </a:stretch>
              </a:blipFill>
            </p:spPr>
            <p:txBody>
              <a:bodyPr/>
              <a:lstStyle/>
              <a:p>
                <a:r>
                  <a:rPr lang="bg-B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Правоъгълник 3"/>
              <p:cNvSpPr/>
              <p:nvPr/>
            </p:nvSpPr>
            <p:spPr>
              <a:xfrm>
                <a:off x="3355545" y="1996872"/>
                <a:ext cx="2432910" cy="871008"/>
              </a:xfrm>
              <a:prstGeom prst="rect">
                <a:avLst/>
              </a:prstGeom>
              <a:solidFill>
                <a:schemeClr val="bg2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bg-BG" sz="24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bg-BG" sz="2400" i="1">
                              <a:latin typeface="Cambria Math"/>
                            </a:rPr>
                            <m:t>𝜏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bg-BG" sz="2400" i="0">
                              <a:latin typeface="Cambria Math"/>
                            </a:rPr>
                            <m:t>max</m:t>
                          </m:r>
                        </m:sub>
                      </m:sSub>
                      <m:r>
                        <a:rPr lang="bg-BG" sz="2400" i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bg-BG" sz="2400" i="1"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bg-BG" sz="24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bg-BG" sz="2400" i="0">
                                  <a:latin typeface="Cambria Math"/>
                                </a:rPr>
                                <m:t>|</m:t>
                              </m:r>
                              <m:sSub>
                                <m:sSubPr>
                                  <m:ctrlPr>
                                    <a:rPr lang="bg-BG" sz="2400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bg-BG" sz="2400" i="0">
                                      <a:latin typeface="Cambria Math"/>
                                    </a:rPr>
                                    <m:t>М</m:t>
                                  </m:r>
                                </m:e>
                                <m:sub>
                                  <m:r>
                                    <a:rPr lang="bg-BG" sz="2400" i="0">
                                      <a:latin typeface="Cambria Math"/>
                                    </a:rPr>
                                    <m:t>ус</m:t>
                                  </m:r>
                                </m:sub>
                              </m:sSub>
                              <m:r>
                                <a:rPr lang="bg-BG" sz="2400" i="0">
                                  <a:latin typeface="Cambria Math"/>
                                </a:rPr>
                                <m:t>|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bg-BG" sz="2400" i="0">
                                  <a:latin typeface="Cambria Math"/>
                                </a:rPr>
                                <m:t>max</m:t>
                              </m:r>
                            </m:sub>
                          </m:sSub>
                        </m:num>
                        <m:den>
                          <m:f>
                            <m:fPr>
                              <m:type m:val="lin"/>
                              <m:ctrlPr>
                                <a:rPr lang="bg-BG" sz="2400" i="1">
                                  <a:latin typeface="Cambria Math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bg-BG" sz="2400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bg-BG" sz="2400" i="1">
                                      <a:latin typeface="Cambria Math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bg-BG" sz="2400" i="1">
                                      <a:latin typeface="Cambria Math"/>
                                    </a:rPr>
                                    <m:t>𝑐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bg-BG" sz="2400" i="1">
                                  <a:latin typeface="Cambria Math"/>
                                </a:rPr>
                                <m:t>𝑟</m:t>
                              </m:r>
                            </m:den>
                          </m:f>
                        </m:den>
                      </m:f>
                    </m:oMath>
                  </m:oMathPara>
                </a14:m>
                <a:endParaRPr lang="bg-BG" sz="2400" dirty="0"/>
              </a:p>
            </p:txBody>
          </p:sp>
        </mc:Choice>
        <mc:Fallback xmlns="">
          <p:sp>
            <p:nvSpPr>
              <p:cNvPr id="4" name="Правоъгълник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5545" y="1996872"/>
                <a:ext cx="2432910" cy="871008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bg-B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Правоъгълник 4"/>
              <p:cNvSpPr/>
              <p:nvPr/>
            </p:nvSpPr>
            <p:spPr>
              <a:xfrm>
                <a:off x="4989614" y="3099902"/>
                <a:ext cx="1597681" cy="461665"/>
              </a:xfrm>
              <a:prstGeom prst="rect">
                <a:avLst/>
              </a:prstGeom>
              <a:solidFill>
                <a:schemeClr val="bg2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type m:val="lin"/>
                          <m:ctrlPr>
                            <a:rPr lang="bg-BG" sz="2400" i="1"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bg-BG" sz="24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bg-BG" sz="2400" i="1">
                                  <a:latin typeface="Cambria Math"/>
                                </a:rPr>
                                <m:t>𝐽</m:t>
                              </m:r>
                            </m:e>
                            <m:sub>
                              <m:r>
                                <a:rPr lang="bg-BG" sz="2400" i="1">
                                  <a:latin typeface="Cambria Math"/>
                                </a:rPr>
                                <m:t>𝑐</m:t>
                              </m:r>
                            </m:sub>
                          </m:sSub>
                        </m:num>
                        <m:den>
                          <m:r>
                            <a:rPr lang="bg-BG" sz="2400" i="1">
                              <a:latin typeface="Cambria Math"/>
                            </a:rPr>
                            <m:t>𝑟</m:t>
                          </m:r>
                        </m:den>
                      </m:f>
                      <m:r>
                        <a:rPr lang="bg-BG" sz="2400" i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bg-BG" sz="24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bg-BG" sz="2400" i="1">
                              <a:latin typeface="Cambria Math"/>
                            </a:rPr>
                            <m:t>𝑊</m:t>
                          </m:r>
                        </m:e>
                        <m:sub>
                          <m:r>
                            <a:rPr lang="bg-BG" sz="2400" i="1">
                              <a:latin typeface="Cambria Math"/>
                            </a:rPr>
                            <m:t>𝑐</m:t>
                          </m:r>
                        </m:sub>
                      </m:sSub>
                    </m:oMath>
                  </m:oMathPara>
                </a14:m>
                <a:endParaRPr lang="bg-BG" sz="2400" dirty="0"/>
              </a:p>
            </p:txBody>
          </p:sp>
        </mc:Choice>
        <mc:Fallback xmlns="">
          <p:sp>
            <p:nvSpPr>
              <p:cNvPr id="5" name="Правоъгълник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9614" y="3099902"/>
                <a:ext cx="1597681" cy="461665"/>
              </a:xfrm>
              <a:prstGeom prst="rect">
                <a:avLst/>
              </a:prstGeom>
              <a:blipFill rotWithShape="1">
                <a:blip r:embed="rId4"/>
                <a:stretch>
                  <a:fillRect l="-11069" t="-130667" b="-190667"/>
                </a:stretch>
              </a:blipFill>
            </p:spPr>
            <p:txBody>
              <a:bodyPr/>
              <a:lstStyle/>
              <a:p>
                <a:r>
                  <a:rPr lang="bg-B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Правоъгълник 6"/>
              <p:cNvSpPr/>
              <p:nvPr/>
            </p:nvSpPr>
            <p:spPr>
              <a:xfrm>
                <a:off x="520887" y="3979646"/>
                <a:ext cx="3335913" cy="920701"/>
              </a:xfrm>
              <a:prstGeom prst="rect">
                <a:avLst/>
              </a:prstGeom>
              <a:solidFill>
                <a:schemeClr val="bg2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bg-BG" sz="24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bg-BG" sz="2400" i="1">
                              <a:latin typeface="Cambria Math"/>
                            </a:rPr>
                            <m:t>𝜏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bg-BG" sz="2400">
                              <a:latin typeface="Cambria Math"/>
                            </a:rPr>
                            <m:t>max</m:t>
                          </m:r>
                        </m:sub>
                      </m:sSub>
                      <m:r>
                        <a:rPr lang="bg-BG" sz="240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bg-BG" sz="2400" i="1"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bg-BG" sz="24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bg-BG" sz="2400">
                                  <a:latin typeface="Cambria Math"/>
                                </a:rPr>
                                <m:t>|</m:t>
                              </m:r>
                              <m:sSub>
                                <m:sSubPr>
                                  <m:ctrlPr>
                                    <a:rPr lang="bg-BG" sz="2400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bg-BG" sz="2400">
                                      <a:latin typeface="Cambria Math"/>
                                    </a:rPr>
                                    <m:t>М</m:t>
                                  </m:r>
                                </m:e>
                                <m:sub>
                                  <m:r>
                                    <a:rPr lang="bg-BG" sz="2400">
                                      <a:latin typeface="Cambria Math"/>
                                    </a:rPr>
                                    <m:t>ус</m:t>
                                  </m:r>
                                </m:sub>
                              </m:sSub>
                              <m:r>
                                <a:rPr lang="bg-BG" sz="2400">
                                  <a:latin typeface="Cambria Math"/>
                                </a:rPr>
                                <m:t>|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bg-BG" sz="2400">
                                  <a:latin typeface="Cambria Math"/>
                                </a:rPr>
                                <m:t>max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bg-BG" sz="24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bg-BG" sz="2400" i="1">
                                  <a:latin typeface="Cambria Math"/>
                                </a:rPr>
                                <m:t>𝑊</m:t>
                              </m:r>
                            </m:e>
                            <m:sub>
                              <m:r>
                                <a:rPr lang="bg-BG" sz="2400" i="1">
                                  <a:latin typeface="Cambria Math"/>
                                </a:rPr>
                                <m:t>𝑐</m:t>
                              </m:r>
                            </m:sub>
                          </m:sSub>
                        </m:den>
                      </m:f>
                      <m:r>
                        <a:rPr lang="bg-BG" sz="2400">
                          <a:latin typeface="Cambria Math"/>
                        </a:rPr>
                        <m:t>≤</m:t>
                      </m:r>
                      <m:d>
                        <m:dPr>
                          <m:begChr m:val="["/>
                          <m:endChr m:val="]"/>
                          <m:ctrlPr>
                            <a:rPr lang="bg-BG" sz="2400" i="1"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bg-BG" sz="24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bg-BG" sz="2400" i="1">
                                  <a:latin typeface="Cambria Math"/>
                                </a:rPr>
                                <m:t>𝜏</m:t>
                              </m:r>
                            </m:e>
                            <m:sub>
                              <m:r>
                                <a:rPr lang="bg-BG" sz="2400" i="1">
                                  <a:latin typeface="Cambria Math"/>
                                </a:rPr>
                                <m:t>𝑦𝑐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bg-BG" sz="2400" dirty="0"/>
              </a:p>
            </p:txBody>
          </p:sp>
        </mc:Choice>
        <mc:Fallback xmlns="">
          <p:sp>
            <p:nvSpPr>
              <p:cNvPr id="7" name="Правоъгълник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0887" y="3979646"/>
                <a:ext cx="3335913" cy="920701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bg-BG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Правоъгълник 7"/>
          <p:cNvSpPr/>
          <p:nvPr/>
        </p:nvSpPr>
        <p:spPr>
          <a:xfrm>
            <a:off x="520887" y="3178345"/>
            <a:ext cx="40815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g-BG" dirty="0" smtClean="0"/>
              <a:t>Полярен </a:t>
            </a:r>
            <a:r>
              <a:rPr lang="bg-BG" dirty="0"/>
              <a:t>съпротивителен момент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4747979" y="3904625"/>
                <a:ext cx="2181238" cy="995722"/>
              </a:xfrm>
              <a:prstGeom prst="rect">
                <a:avLst/>
              </a:prstGeom>
              <a:solidFill>
                <a:schemeClr val="bg2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bg-BG" sz="24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bg-BG" sz="2400" i="1">
                              <a:latin typeface="Cambria Math"/>
                            </a:rPr>
                            <m:t>𝑊</m:t>
                          </m:r>
                        </m:e>
                        <m:sub>
                          <m:r>
                            <a:rPr lang="bg-BG" sz="2400" i="1">
                              <a:latin typeface="Cambria Math"/>
                            </a:rPr>
                            <m:t>𝑐</m:t>
                          </m:r>
                        </m:sub>
                      </m:sSub>
                      <m:r>
                        <a:rPr lang="bg-BG" sz="240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bg-BG" sz="2400" i="1"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bg-BG" sz="24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bg-BG" sz="2400">
                                  <a:latin typeface="Cambria Math"/>
                                </a:rPr>
                                <m:t>|</m:t>
                              </m:r>
                              <m:sSub>
                                <m:sSubPr>
                                  <m:ctrlPr>
                                    <a:rPr lang="bg-BG" sz="2400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bg-BG" sz="2400">
                                      <a:latin typeface="Cambria Math"/>
                                    </a:rPr>
                                    <m:t>М</m:t>
                                  </m:r>
                                </m:e>
                                <m:sub>
                                  <m:r>
                                    <a:rPr lang="bg-BG" sz="2400">
                                      <a:latin typeface="Cambria Math"/>
                                    </a:rPr>
                                    <m:t>ус</m:t>
                                  </m:r>
                                </m:sub>
                              </m:sSub>
                              <m:r>
                                <a:rPr lang="bg-BG" sz="2400">
                                  <a:latin typeface="Cambria Math"/>
                                </a:rPr>
                                <m:t>|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bg-BG" sz="2400">
                                  <a:latin typeface="Cambria Math"/>
                                </a:rPr>
                                <m:t>max</m:t>
                              </m:r>
                            </m:sub>
                          </m:sSub>
                        </m:num>
                        <m:den>
                          <m:d>
                            <m:dPr>
                              <m:begChr m:val="["/>
                              <m:endChr m:val="]"/>
                              <m:ctrlPr>
                                <a:rPr lang="bg-BG" sz="2400" i="1">
                                  <a:latin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bg-BG" sz="2400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bg-BG" sz="2400" i="1">
                                      <a:latin typeface="Cambria Math"/>
                                    </a:rPr>
                                    <m:t>𝜏</m:t>
                                  </m:r>
                                </m:e>
                                <m:sub>
                                  <m:r>
                                    <a:rPr lang="bg-BG" sz="2400" i="1">
                                      <a:latin typeface="Cambria Math"/>
                                    </a:rPr>
                                    <m:t>𝑦𝑐</m:t>
                                  </m:r>
                                </m:sub>
                              </m:sSub>
                            </m:e>
                          </m:d>
                        </m:den>
                      </m:f>
                    </m:oMath>
                  </m:oMathPara>
                </a14:m>
                <a:endParaRPr lang="bg-BG" sz="2400" dirty="0"/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47979" y="3904625"/>
                <a:ext cx="2181238" cy="995722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bg-B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1165154" y="5229200"/>
                <a:ext cx="2188228" cy="503086"/>
              </a:xfrm>
              <a:prstGeom prst="rect">
                <a:avLst/>
              </a:prstGeom>
              <a:solidFill>
                <a:schemeClr val="bg2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bg-BG" sz="24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bg-BG" sz="2400" i="1">
                              <a:latin typeface="Cambria Math"/>
                            </a:rPr>
                            <m:t>𝑊</m:t>
                          </m:r>
                        </m:e>
                        <m:sub>
                          <m:r>
                            <a:rPr lang="bg-BG" sz="2400" i="1">
                              <a:latin typeface="Cambria Math"/>
                            </a:rPr>
                            <m:t>𝑐</m:t>
                          </m:r>
                        </m:sub>
                      </m:sSub>
                      <m:r>
                        <a:rPr lang="bg-BG" sz="2400">
                          <a:latin typeface="Cambria Math"/>
                        </a:rPr>
                        <m:t>=</m:t>
                      </m:r>
                      <m:r>
                        <a:rPr lang="bg-BG" sz="2400" i="1">
                          <a:latin typeface="Cambria Math"/>
                        </a:rPr>
                        <m:t>𝜋</m:t>
                      </m:r>
                      <m:r>
                        <m:rPr>
                          <m:nor/>
                        </m:rPr>
                        <a:rPr lang="bg-BG" sz="2400" i="1"/>
                        <m:t> </m:t>
                      </m:r>
                      <m:f>
                        <m:fPr>
                          <m:type m:val="lin"/>
                          <m:ctrlPr>
                            <a:rPr lang="bg-BG" sz="2400" i="1">
                              <a:latin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bg-BG" sz="2400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bg-BG" sz="2400" i="1"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bg-BG" sz="2400">
                                  <a:latin typeface="Cambria Math"/>
                                </a:rPr>
                                <m:t>3</m:t>
                              </m:r>
                            </m:sup>
                          </m:sSup>
                        </m:num>
                        <m:den>
                          <m:r>
                            <a:rPr lang="bg-BG" sz="2400">
                              <a:latin typeface="Cambria Math"/>
                            </a:rPr>
                            <m:t>16</m:t>
                          </m:r>
                        </m:den>
                      </m:f>
                    </m:oMath>
                  </m:oMathPara>
                </a14:m>
                <a:endParaRPr lang="bg-BG" sz="2400" dirty="0"/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5154" y="5229200"/>
                <a:ext cx="2188228" cy="503086"/>
              </a:xfrm>
              <a:prstGeom prst="rect">
                <a:avLst/>
              </a:prstGeom>
              <a:blipFill rotWithShape="1">
                <a:blip r:embed="rId7"/>
                <a:stretch>
                  <a:fillRect t="-110976" r="-22006" b="-174390"/>
                </a:stretch>
              </a:blipFill>
            </p:spPr>
            <p:txBody>
              <a:bodyPr/>
              <a:lstStyle/>
              <a:p>
                <a:r>
                  <a:rPr lang="bg-B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4807738" y="5220500"/>
                <a:ext cx="2553648" cy="1183529"/>
              </a:xfrm>
              <a:prstGeom prst="rect">
                <a:avLst/>
              </a:prstGeom>
              <a:solidFill>
                <a:schemeClr val="bg2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bg-BG" sz="2400" i="1">
                          <a:latin typeface="Cambria Math"/>
                        </a:rPr>
                        <m:t>𝑑</m:t>
                      </m:r>
                      <m:r>
                        <a:rPr lang="bg-BG" sz="2400">
                          <a:latin typeface="Cambria Math"/>
                        </a:rPr>
                        <m:t>=</m:t>
                      </m:r>
                      <m:rad>
                        <m:radPr>
                          <m:ctrlPr>
                            <a:rPr lang="bg-BG" sz="2400" i="1">
                              <a:latin typeface="Cambria Math"/>
                            </a:rPr>
                          </m:ctrlPr>
                        </m:radPr>
                        <m:deg>
                          <m:r>
                            <a:rPr lang="bg-BG" sz="2400">
                              <a:latin typeface="Cambria Math"/>
                            </a:rPr>
                            <m:t>3</m:t>
                          </m:r>
                        </m:deg>
                        <m:e>
                          <m:f>
                            <m:fPr>
                              <m:ctrlPr>
                                <a:rPr lang="bg-BG" sz="2400" i="1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bg-BG" sz="2400">
                                  <a:latin typeface="Cambria Math"/>
                                </a:rPr>
                                <m:t>16</m:t>
                              </m:r>
                              <m:sSub>
                                <m:sSubPr>
                                  <m:ctrlPr>
                                    <a:rPr lang="bg-BG" sz="2400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bg-BG" sz="2400">
                                      <a:latin typeface="Cambria Math"/>
                                    </a:rPr>
                                    <m:t>|</m:t>
                                  </m:r>
                                  <m:sSub>
                                    <m:sSubPr>
                                      <m:ctrlPr>
                                        <a:rPr lang="bg-BG" sz="2400" i="1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bg-BG" sz="2400">
                                          <a:latin typeface="Cambria Math"/>
                                        </a:rPr>
                                        <m:t>М</m:t>
                                      </m:r>
                                    </m:e>
                                    <m:sub>
                                      <m:r>
                                        <a:rPr lang="bg-BG" sz="2400">
                                          <a:latin typeface="Cambria Math"/>
                                        </a:rPr>
                                        <m:t>ус</m:t>
                                      </m:r>
                                    </m:sub>
                                  </m:sSub>
                                  <m:r>
                                    <a:rPr lang="bg-BG" sz="2400">
                                      <a:latin typeface="Cambria Math"/>
                                    </a:rPr>
                                    <m:t>|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bg-BG" sz="2400">
                                      <a:latin typeface="Cambria Math"/>
                                    </a:rPr>
                                    <m:t>max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bg-BG" sz="2400" i="1">
                                  <a:latin typeface="Cambria Math"/>
                                </a:rPr>
                                <m:t>𝜋</m:t>
                              </m:r>
                              <m:r>
                                <m:rPr>
                                  <m:nor/>
                                </m:rPr>
                                <a:rPr lang="bg-BG" sz="2400" i="1"/>
                                <m:t> 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bg-BG" sz="2400" i="1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bg-BG" sz="2400" i="1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bg-BG" sz="2400" i="1">
                                          <a:latin typeface="Cambria Math"/>
                                        </a:rPr>
                                        <m:t>𝜏</m:t>
                                      </m:r>
                                    </m:e>
                                    <m:sub>
                                      <m:r>
                                        <a:rPr lang="bg-BG" sz="2400" i="1">
                                          <a:latin typeface="Cambria Math"/>
                                        </a:rPr>
                                        <m:t>𝑦𝑐</m:t>
                                      </m:r>
                                    </m:sub>
                                  </m:sSub>
                                </m:e>
                              </m:d>
                            </m:den>
                          </m:f>
                        </m:e>
                      </m:rad>
                    </m:oMath>
                  </m:oMathPara>
                </a14:m>
                <a:endParaRPr lang="bg-BG" sz="2400" dirty="0"/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7738" y="5220500"/>
                <a:ext cx="2553648" cy="1183529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bg-BG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680432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7" grpId="0" animBg="1"/>
      <p:bldP spid="8" grpId="0"/>
      <p:bldP spid="3" grpId="0" animBg="1"/>
      <p:bldP spid="11" grpId="0" animBg="1"/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Контейнер за съдържание 5"/>
          <p:cNvSpPr>
            <a:spLocks noGrp="1"/>
          </p:cNvSpPr>
          <p:nvPr>
            <p:ph idx="1"/>
          </p:nvPr>
        </p:nvSpPr>
        <p:spPr>
          <a:xfrm>
            <a:off x="713585" y="329010"/>
            <a:ext cx="8205094" cy="579710"/>
          </a:xfrm>
        </p:spPr>
        <p:txBody>
          <a:bodyPr/>
          <a:lstStyle/>
          <a:p>
            <a:pPr marL="109537" indent="0" algn="ctr">
              <a:buNone/>
            </a:pPr>
            <a:r>
              <a:rPr lang="bg-BG" sz="2400" dirty="0" smtClean="0">
                <a:solidFill>
                  <a:srgbClr val="00B0F0"/>
                </a:solidFill>
              </a:rPr>
              <a:t>Основни понятия и хипотези</a:t>
            </a:r>
            <a:endParaRPr lang="bg-BG" sz="2400" dirty="0">
              <a:solidFill>
                <a:srgbClr val="00B0F0"/>
              </a:solidFill>
            </a:endParaRPr>
          </a:p>
        </p:txBody>
      </p:sp>
      <p:sp>
        <p:nvSpPr>
          <p:cNvPr id="17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bg-BG"/>
          </a:p>
        </p:txBody>
      </p:sp>
      <p:sp>
        <p:nvSpPr>
          <p:cNvPr id="19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bg-BG"/>
          </a:p>
        </p:txBody>
      </p:sp>
      <p:sp>
        <p:nvSpPr>
          <p:cNvPr id="21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bg-BG"/>
          </a:p>
        </p:txBody>
      </p:sp>
      <p:sp>
        <p:nvSpPr>
          <p:cNvPr id="23" name="Rectangle 1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bg-BG"/>
          </a:p>
        </p:txBody>
      </p:sp>
      <p:sp>
        <p:nvSpPr>
          <p:cNvPr id="13" name="Rectangle 19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bg-BG"/>
          </a:p>
        </p:txBody>
      </p:sp>
      <p:sp>
        <p:nvSpPr>
          <p:cNvPr id="15" name="Rectangle 19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bg-BG"/>
          </a:p>
        </p:txBody>
      </p:sp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765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7657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611742" y="1667580"/>
            <a:ext cx="32544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g-BG" dirty="0" smtClean="0">
                <a:solidFill>
                  <a:srgbClr val="FF0000"/>
                </a:solidFill>
              </a:rPr>
              <a:t>Конструкционни </a:t>
            </a:r>
            <a:r>
              <a:rPr lang="bg-BG" dirty="0">
                <a:solidFill>
                  <a:srgbClr val="FF0000"/>
                </a:solidFill>
              </a:rPr>
              <a:t>елементи</a:t>
            </a:r>
          </a:p>
        </p:txBody>
      </p:sp>
      <p:sp>
        <p:nvSpPr>
          <p:cNvPr id="2" name="Правоъгълник 1"/>
          <p:cNvSpPr/>
          <p:nvPr/>
        </p:nvSpPr>
        <p:spPr>
          <a:xfrm>
            <a:off x="611560" y="1144360"/>
            <a:ext cx="43204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bg-BG" dirty="0" smtClean="0">
                <a:solidFill>
                  <a:srgbClr val="FF0000"/>
                </a:solidFill>
                <a:ea typeface="Times New Roman"/>
                <a:cs typeface="Lucida Sans Unicode" pitchFamily="34" charset="0"/>
              </a:rPr>
              <a:t>Съпротивление </a:t>
            </a:r>
            <a:r>
              <a:rPr lang="bg-BG" dirty="0">
                <a:solidFill>
                  <a:srgbClr val="FF0000"/>
                </a:solidFill>
                <a:ea typeface="Times New Roman"/>
                <a:cs typeface="Lucida Sans Unicode" pitchFamily="34" charset="0"/>
              </a:rPr>
              <a:t>на </a:t>
            </a:r>
            <a:r>
              <a:rPr lang="bg-BG" dirty="0" smtClean="0">
                <a:solidFill>
                  <a:srgbClr val="FF0000"/>
                </a:solidFill>
                <a:ea typeface="Times New Roman"/>
                <a:cs typeface="Lucida Sans Unicode" pitchFamily="34" charset="0"/>
              </a:rPr>
              <a:t>материалите</a:t>
            </a:r>
            <a:endParaRPr lang="bg-BG" sz="2800" dirty="0">
              <a:effectLst/>
              <a:ea typeface="Times New Roman"/>
              <a:cs typeface="Lucida Sans Unicode" pitchFamily="34" charset="0"/>
            </a:endParaRPr>
          </a:p>
        </p:txBody>
      </p:sp>
      <p:sp>
        <p:nvSpPr>
          <p:cNvPr id="4" name="Правоъгълник 3"/>
          <p:cNvSpPr/>
          <p:nvPr/>
        </p:nvSpPr>
        <p:spPr>
          <a:xfrm>
            <a:off x="611560" y="2194066"/>
            <a:ext cx="61024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>
                <a:solidFill>
                  <a:srgbClr val="FF0000"/>
                </a:solidFill>
              </a:rPr>
              <a:t>Вътрешни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dirty="0" err="1">
                <a:solidFill>
                  <a:srgbClr val="FF0000"/>
                </a:solidFill>
              </a:rPr>
              <a:t>сили</a:t>
            </a:r>
            <a:r>
              <a:rPr lang="ru-RU" dirty="0">
                <a:solidFill>
                  <a:srgbClr val="FF0000"/>
                </a:solidFill>
              </a:rPr>
              <a:t> на взаимодействие (сцепление)</a:t>
            </a:r>
            <a:endParaRPr lang="bg-BG" dirty="0">
              <a:solidFill>
                <a:srgbClr val="FF0000"/>
              </a:solidFill>
            </a:endParaRPr>
          </a:p>
        </p:txBody>
      </p:sp>
      <p:sp>
        <p:nvSpPr>
          <p:cNvPr id="5" name="Правоъгълник 4"/>
          <p:cNvSpPr/>
          <p:nvPr/>
        </p:nvSpPr>
        <p:spPr>
          <a:xfrm>
            <a:off x="611742" y="2698086"/>
            <a:ext cx="30187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g-BG" dirty="0" smtClean="0">
                <a:solidFill>
                  <a:srgbClr val="FF0000"/>
                </a:solidFill>
              </a:rPr>
              <a:t>Ненапрегнато</a:t>
            </a:r>
            <a:r>
              <a:rPr lang="bg-BG" dirty="0" smtClean="0"/>
              <a:t> </a:t>
            </a:r>
            <a:r>
              <a:rPr lang="bg-BG" dirty="0">
                <a:solidFill>
                  <a:srgbClr val="FF0000"/>
                </a:solidFill>
              </a:rPr>
              <a:t>състояние</a:t>
            </a:r>
          </a:p>
        </p:txBody>
      </p:sp>
      <p:sp>
        <p:nvSpPr>
          <p:cNvPr id="7" name="Правоъгълник 6"/>
          <p:cNvSpPr/>
          <p:nvPr/>
        </p:nvSpPr>
        <p:spPr>
          <a:xfrm>
            <a:off x="611742" y="3212976"/>
            <a:ext cx="56703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dirty="0" smtClean="0">
                <a:solidFill>
                  <a:srgbClr val="FF0000"/>
                </a:solidFill>
              </a:rPr>
              <a:t>Напрегнато </a:t>
            </a:r>
            <a:r>
              <a:rPr lang="bg-BG" dirty="0">
                <a:solidFill>
                  <a:srgbClr val="FF0000"/>
                </a:solidFill>
              </a:rPr>
              <a:t>равновесие или </a:t>
            </a:r>
            <a:r>
              <a:rPr lang="bg-BG" dirty="0" smtClean="0">
                <a:solidFill>
                  <a:srgbClr val="FF0000"/>
                </a:solidFill>
              </a:rPr>
              <a:t>състояние</a:t>
            </a:r>
            <a:endParaRPr lang="bg-BG" dirty="0">
              <a:solidFill>
                <a:srgbClr val="FF0000"/>
              </a:solidFill>
            </a:endParaRPr>
          </a:p>
        </p:txBody>
      </p:sp>
      <p:sp>
        <p:nvSpPr>
          <p:cNvPr id="8" name="Правоъгълник 7"/>
          <p:cNvSpPr/>
          <p:nvPr/>
        </p:nvSpPr>
        <p:spPr>
          <a:xfrm>
            <a:off x="611742" y="3717032"/>
            <a:ext cx="813672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В </a:t>
            </a:r>
            <a:r>
              <a:rPr lang="ru-RU" dirty="0" err="1"/>
              <a:t>съпротивление</a:t>
            </a:r>
            <a:r>
              <a:rPr lang="ru-RU" dirty="0"/>
              <a:t> на </a:t>
            </a:r>
            <a:r>
              <a:rPr lang="ru-RU" dirty="0" err="1"/>
              <a:t>материалите</a:t>
            </a:r>
            <a:r>
              <a:rPr lang="ru-RU" dirty="0"/>
              <a:t> се </a:t>
            </a:r>
            <a:r>
              <a:rPr lang="ru-RU" dirty="0" err="1"/>
              <a:t>изучават</a:t>
            </a:r>
            <a:r>
              <a:rPr lang="ru-RU" dirty="0"/>
              <a:t> само </a:t>
            </a:r>
            <a:r>
              <a:rPr lang="ru-RU" dirty="0" err="1"/>
              <a:t>допълнителните</a:t>
            </a:r>
            <a:r>
              <a:rPr lang="ru-RU" dirty="0"/>
              <a:t> </a:t>
            </a:r>
            <a:r>
              <a:rPr lang="ru-RU" dirty="0" err="1"/>
              <a:t>вътрешни</a:t>
            </a:r>
            <a:r>
              <a:rPr lang="ru-RU" dirty="0"/>
              <a:t> </a:t>
            </a:r>
            <a:r>
              <a:rPr lang="ru-RU" dirty="0" err="1"/>
              <a:t>сили</a:t>
            </a:r>
            <a:r>
              <a:rPr lang="ru-RU" dirty="0"/>
              <a:t> между </a:t>
            </a:r>
            <a:r>
              <a:rPr lang="ru-RU" dirty="0" err="1"/>
              <a:t>частиците</a:t>
            </a:r>
            <a:r>
              <a:rPr lang="ru-RU" dirty="0"/>
              <a:t> на </a:t>
            </a:r>
            <a:r>
              <a:rPr lang="ru-RU" dirty="0" err="1"/>
              <a:t>тялото</a:t>
            </a:r>
            <a:r>
              <a:rPr lang="ru-RU" dirty="0"/>
              <a:t>, </a:t>
            </a:r>
            <a:r>
              <a:rPr lang="ru-RU" dirty="0" err="1"/>
              <a:t>които</a:t>
            </a:r>
            <a:r>
              <a:rPr lang="ru-RU" dirty="0"/>
              <a:t> се </a:t>
            </a:r>
            <a:r>
              <a:rPr lang="ru-RU" dirty="0" err="1"/>
              <a:t>предизвикват</a:t>
            </a:r>
            <a:r>
              <a:rPr lang="ru-RU" dirty="0"/>
              <a:t> от </a:t>
            </a:r>
            <a:r>
              <a:rPr lang="ru-RU" dirty="0" err="1"/>
              <a:t>външни</a:t>
            </a:r>
            <a:r>
              <a:rPr lang="ru-RU" dirty="0"/>
              <a:t> </a:t>
            </a:r>
            <a:r>
              <a:rPr lang="ru-RU" dirty="0" err="1"/>
              <a:t>въздействия</a:t>
            </a:r>
            <a:r>
              <a:rPr lang="ru-RU" dirty="0"/>
              <a:t>. За </a:t>
            </a:r>
            <a:r>
              <a:rPr lang="ru-RU" dirty="0" err="1"/>
              <a:t>краткост</a:t>
            </a:r>
            <a:r>
              <a:rPr lang="ru-RU" dirty="0"/>
              <a:t> те се </a:t>
            </a:r>
            <a:r>
              <a:rPr lang="ru-RU" dirty="0" err="1"/>
              <a:t>наричат</a:t>
            </a:r>
            <a:r>
              <a:rPr lang="ru-RU" dirty="0"/>
              <a:t> </a:t>
            </a:r>
            <a:r>
              <a:rPr lang="ru-RU" dirty="0" err="1">
                <a:solidFill>
                  <a:srgbClr val="FF0000"/>
                </a:solidFill>
              </a:rPr>
              <a:t>вътрешни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 err="1" smtClean="0">
                <a:solidFill>
                  <a:srgbClr val="FF0000"/>
                </a:solidFill>
              </a:rPr>
              <a:t>сили</a:t>
            </a:r>
            <a:r>
              <a:rPr lang="ru-RU" dirty="0" smtClean="0"/>
              <a:t>.</a:t>
            </a:r>
            <a:endParaRPr lang="bg-BG" dirty="0"/>
          </a:p>
        </p:txBody>
      </p:sp>
      <p:sp>
        <p:nvSpPr>
          <p:cNvPr id="18" name="Правоъгълник 17"/>
          <p:cNvSpPr/>
          <p:nvPr/>
        </p:nvSpPr>
        <p:spPr>
          <a:xfrm>
            <a:off x="611560" y="4664661"/>
            <a:ext cx="56703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dirty="0" smtClean="0">
                <a:solidFill>
                  <a:srgbClr val="FF0000"/>
                </a:solidFill>
              </a:rPr>
              <a:t>Еластични и пластични тела (деформации)</a:t>
            </a:r>
            <a:endParaRPr lang="bg-BG" dirty="0">
              <a:solidFill>
                <a:srgbClr val="FF0000"/>
              </a:solidFill>
            </a:endParaRPr>
          </a:p>
        </p:txBody>
      </p:sp>
      <p:sp>
        <p:nvSpPr>
          <p:cNvPr id="9" name="Правоъгълник 8"/>
          <p:cNvSpPr/>
          <p:nvPr/>
        </p:nvSpPr>
        <p:spPr>
          <a:xfrm>
            <a:off x="611742" y="5033993"/>
            <a:ext cx="813672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err="1" smtClean="0">
                <a:solidFill>
                  <a:srgbClr val="FF0000"/>
                </a:solidFill>
              </a:rPr>
              <a:t>Якост</a:t>
            </a:r>
            <a:r>
              <a:rPr lang="ru-RU" dirty="0" smtClean="0"/>
              <a:t> </a:t>
            </a:r>
            <a:r>
              <a:rPr lang="ru-RU" dirty="0"/>
              <a:t>се </a:t>
            </a:r>
            <a:r>
              <a:rPr lang="ru-RU" dirty="0" err="1"/>
              <a:t>нарича</a:t>
            </a:r>
            <a:r>
              <a:rPr lang="ru-RU" dirty="0"/>
              <a:t> </a:t>
            </a:r>
            <a:r>
              <a:rPr lang="ru-RU" dirty="0" err="1"/>
              <a:t>свойството</a:t>
            </a:r>
            <a:r>
              <a:rPr lang="ru-RU" dirty="0"/>
              <a:t> на материала да се </a:t>
            </a:r>
            <a:r>
              <a:rPr lang="ru-RU" dirty="0" err="1"/>
              <a:t>съпротивлява</a:t>
            </a:r>
            <a:r>
              <a:rPr lang="ru-RU" dirty="0"/>
              <a:t> (</a:t>
            </a:r>
            <a:r>
              <a:rPr lang="ru-RU" dirty="0" err="1" smtClean="0"/>
              <a:t>противопоставя</a:t>
            </a:r>
            <a:r>
              <a:rPr lang="ru-RU" dirty="0"/>
              <a:t>) </a:t>
            </a:r>
            <a:r>
              <a:rPr lang="ru-RU" dirty="0" err="1"/>
              <a:t>срещу</a:t>
            </a:r>
            <a:r>
              <a:rPr lang="ru-RU" dirty="0"/>
              <a:t> </a:t>
            </a:r>
            <a:r>
              <a:rPr lang="ru-RU" dirty="0" err="1"/>
              <a:t>разрушаване</a:t>
            </a:r>
            <a:r>
              <a:rPr lang="ru-RU" dirty="0"/>
              <a:t>, </a:t>
            </a:r>
            <a:r>
              <a:rPr lang="ru-RU" dirty="0" err="1"/>
              <a:t>когато</a:t>
            </a:r>
            <a:r>
              <a:rPr lang="ru-RU" dirty="0"/>
              <a:t> е подложен на действие на </a:t>
            </a:r>
            <a:r>
              <a:rPr lang="ru-RU" dirty="0" err="1"/>
              <a:t>външно</a:t>
            </a:r>
            <a:r>
              <a:rPr lang="ru-RU" dirty="0"/>
              <a:t> </a:t>
            </a:r>
            <a:r>
              <a:rPr lang="ru-RU" dirty="0" err="1"/>
              <a:t>натоварване</a:t>
            </a:r>
            <a:r>
              <a:rPr lang="ru-RU" dirty="0"/>
              <a:t>.</a:t>
            </a:r>
            <a:endParaRPr lang="bg-BG" dirty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Контейнер за съдържание 5"/>
          <p:cNvSpPr txBox="1">
            <a:spLocks/>
          </p:cNvSpPr>
          <p:nvPr/>
        </p:nvSpPr>
        <p:spPr bwMode="auto">
          <a:xfrm>
            <a:off x="385766" y="2420888"/>
            <a:ext cx="8712968" cy="579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5125" indent="-255588" algn="l" rtl="0" fontAlgn="base"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0713" indent="-228600" algn="l" rtl="0" fontAlgn="base">
              <a:spcBef>
                <a:spcPts val="325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◦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8838" indent="-228600" algn="l" rtl="0" fontAlgn="base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fontAlgn="base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fontAlgn="base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09537" indent="0" algn="ctr">
              <a:buNone/>
            </a:pPr>
            <a:r>
              <a:rPr lang="bg-BG" sz="3600" dirty="0" smtClean="0">
                <a:solidFill>
                  <a:schemeClr val="accent2"/>
                </a:solidFill>
              </a:rPr>
              <a:t>Благодаря за вниманието!</a:t>
            </a:r>
            <a:endParaRPr lang="bg-BG" sz="3600" dirty="0">
              <a:solidFill>
                <a:schemeClr val="accent2"/>
              </a:solidFill>
            </a:endParaRPr>
          </a:p>
        </p:txBody>
      </p:sp>
      <p:sp>
        <p:nvSpPr>
          <p:cNvPr id="11" name="Rectangle 8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bg-BG"/>
          </a:p>
        </p:txBody>
      </p:sp>
      <p:sp>
        <p:nvSpPr>
          <p:cNvPr id="14" name="Rectangle 8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bg-BG"/>
          </a:p>
        </p:txBody>
      </p:sp>
      <p:sp>
        <p:nvSpPr>
          <p:cNvPr id="16" name="Rectangle 8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bg-BG"/>
          </a:p>
        </p:txBody>
      </p:sp>
      <p:sp>
        <p:nvSpPr>
          <p:cNvPr id="18" name="Rectangle 9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bg-BG"/>
          </a:p>
        </p:txBody>
      </p:sp>
      <p:sp>
        <p:nvSpPr>
          <p:cNvPr id="24" name="Rectangle 1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bg-BG"/>
          </a:p>
        </p:txBody>
      </p:sp>
      <p:sp>
        <p:nvSpPr>
          <p:cNvPr id="26" name="Rectangle 1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bg-BG"/>
          </a:p>
        </p:txBody>
      </p:sp>
      <p:sp>
        <p:nvSpPr>
          <p:cNvPr id="34" name="Rectangle 4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bg-BG"/>
          </a:p>
        </p:txBody>
      </p:sp>
      <p:sp>
        <p:nvSpPr>
          <p:cNvPr id="36" name="Rectangle 5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bg-BG"/>
          </a:p>
        </p:txBody>
      </p:sp>
      <p:sp>
        <p:nvSpPr>
          <p:cNvPr id="4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bg-BG"/>
          </a:p>
        </p:txBody>
      </p:sp>
      <p:sp>
        <p:nvSpPr>
          <p:cNvPr id="20" name="Rectangle 2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bg-BG"/>
          </a:p>
        </p:txBody>
      </p:sp>
      <p:sp>
        <p:nvSpPr>
          <p:cNvPr id="41" name="Rectangle 27"/>
          <p:cNvSpPr>
            <a:spLocks noChangeArrowheads="1"/>
          </p:cNvSpPr>
          <p:nvPr/>
        </p:nvSpPr>
        <p:spPr bwMode="auto">
          <a:xfrm>
            <a:off x="0" y="99626"/>
            <a:ext cx="401072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</a:t>
            </a:r>
            <a:endParaRPr kumimoji="0" lang="en-GB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Rectangle 28"/>
          <p:cNvSpPr>
            <a:spLocks noChangeArrowheads="1"/>
          </p:cNvSpPr>
          <p:nvPr/>
        </p:nvSpPr>
        <p:spPr bwMode="auto">
          <a:xfrm>
            <a:off x="0" y="471101"/>
            <a:ext cx="48763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 </a:t>
            </a:r>
            <a:endParaRPr kumimoji="0" lang="en-GB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811342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Контейнер за съдържание 5"/>
          <p:cNvSpPr>
            <a:spLocks noGrp="1"/>
          </p:cNvSpPr>
          <p:nvPr>
            <p:ph idx="1"/>
          </p:nvPr>
        </p:nvSpPr>
        <p:spPr>
          <a:xfrm>
            <a:off x="713585" y="329010"/>
            <a:ext cx="8205094" cy="579710"/>
          </a:xfrm>
        </p:spPr>
        <p:txBody>
          <a:bodyPr/>
          <a:lstStyle/>
          <a:p>
            <a:pPr marL="109537" indent="0" algn="ctr">
              <a:buNone/>
            </a:pPr>
            <a:r>
              <a:rPr lang="bg-BG" sz="2400" dirty="0" smtClean="0">
                <a:solidFill>
                  <a:srgbClr val="00B0F0"/>
                </a:solidFill>
              </a:rPr>
              <a:t>Основни понятия и хипотези</a:t>
            </a:r>
            <a:endParaRPr lang="bg-BG" sz="2400" dirty="0">
              <a:solidFill>
                <a:srgbClr val="00B0F0"/>
              </a:solidFill>
            </a:endParaRPr>
          </a:p>
        </p:txBody>
      </p:sp>
      <p:sp>
        <p:nvSpPr>
          <p:cNvPr id="17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bg-BG"/>
          </a:p>
        </p:txBody>
      </p:sp>
      <p:sp>
        <p:nvSpPr>
          <p:cNvPr id="19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bg-BG"/>
          </a:p>
        </p:txBody>
      </p:sp>
      <p:sp>
        <p:nvSpPr>
          <p:cNvPr id="21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bg-BG"/>
          </a:p>
        </p:txBody>
      </p:sp>
      <p:sp>
        <p:nvSpPr>
          <p:cNvPr id="23" name="Rectangle 1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bg-BG"/>
          </a:p>
        </p:txBody>
      </p:sp>
      <p:sp>
        <p:nvSpPr>
          <p:cNvPr id="13" name="Rectangle 19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bg-BG"/>
          </a:p>
        </p:txBody>
      </p:sp>
      <p:sp>
        <p:nvSpPr>
          <p:cNvPr id="15" name="Rectangle 19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bg-BG"/>
          </a:p>
        </p:txBody>
      </p:sp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765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7657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" name="Правоъгълник 1"/>
          <p:cNvSpPr/>
          <p:nvPr/>
        </p:nvSpPr>
        <p:spPr>
          <a:xfrm>
            <a:off x="611560" y="908720"/>
            <a:ext cx="62464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>
                <a:solidFill>
                  <a:srgbClr val="FF0000"/>
                </a:solidFill>
              </a:rPr>
              <a:t>Основни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 err="1">
                <a:solidFill>
                  <a:srgbClr val="FF0000"/>
                </a:solidFill>
              </a:rPr>
              <a:t>форми</a:t>
            </a:r>
            <a:r>
              <a:rPr lang="ru-RU" dirty="0">
                <a:solidFill>
                  <a:srgbClr val="FF0000"/>
                </a:solidFill>
              </a:rPr>
              <a:t> на </a:t>
            </a:r>
            <a:r>
              <a:rPr lang="ru-RU" dirty="0" err="1">
                <a:solidFill>
                  <a:srgbClr val="FF0000"/>
                </a:solidFill>
              </a:rPr>
              <a:t>конструкционните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 err="1">
                <a:solidFill>
                  <a:srgbClr val="FF0000"/>
                </a:solidFill>
              </a:rPr>
              <a:t>елементи</a:t>
            </a:r>
            <a:endParaRPr lang="bg-BG" dirty="0">
              <a:solidFill>
                <a:srgbClr val="FF0000"/>
              </a:solidFill>
            </a:endParaRPr>
          </a:p>
        </p:txBody>
      </p:sp>
      <p:pic>
        <p:nvPicPr>
          <p:cNvPr id="3" name="Картина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070" y="2000782"/>
            <a:ext cx="2065693" cy="2225435"/>
          </a:xfrm>
          <a:prstGeom prst="rect">
            <a:avLst/>
          </a:prstGeom>
        </p:spPr>
      </p:pic>
      <p:pic>
        <p:nvPicPr>
          <p:cNvPr id="4" name="Картина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3591" y="2000782"/>
            <a:ext cx="2900915" cy="2033251"/>
          </a:xfrm>
          <a:prstGeom prst="rect">
            <a:avLst/>
          </a:prstGeom>
        </p:spPr>
      </p:pic>
      <p:pic>
        <p:nvPicPr>
          <p:cNvPr id="5" name="Картина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4433023"/>
            <a:ext cx="2385711" cy="1970352"/>
          </a:xfrm>
          <a:prstGeom prst="rect">
            <a:avLst/>
          </a:prstGeom>
        </p:spPr>
      </p:pic>
      <p:pic>
        <p:nvPicPr>
          <p:cNvPr id="9" name="Картина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3787" y="4697189"/>
            <a:ext cx="2289488" cy="1786448"/>
          </a:xfrm>
          <a:prstGeom prst="rect">
            <a:avLst/>
          </a:prstGeom>
        </p:spPr>
      </p:pic>
      <p:pic>
        <p:nvPicPr>
          <p:cNvPr id="10" name="Картина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4110" y="4365104"/>
            <a:ext cx="2069034" cy="1774557"/>
          </a:xfrm>
          <a:prstGeom prst="rect">
            <a:avLst/>
          </a:prstGeom>
        </p:spPr>
      </p:pic>
      <p:sp>
        <p:nvSpPr>
          <p:cNvPr id="11" name="Правоъгълник 10"/>
          <p:cNvSpPr/>
          <p:nvPr/>
        </p:nvSpPr>
        <p:spPr>
          <a:xfrm>
            <a:off x="1093304" y="1412776"/>
            <a:ext cx="17652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g-BG" dirty="0"/>
              <a:t>Масивни тела</a:t>
            </a:r>
          </a:p>
        </p:txBody>
      </p:sp>
      <p:sp>
        <p:nvSpPr>
          <p:cNvPr id="12" name="Правоъгълник 11"/>
          <p:cNvSpPr/>
          <p:nvPr/>
        </p:nvSpPr>
        <p:spPr>
          <a:xfrm>
            <a:off x="5525848" y="1429889"/>
            <a:ext cx="8963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g-BG" dirty="0" smtClean="0"/>
              <a:t>Плочи</a:t>
            </a:r>
            <a:endParaRPr lang="bg-BG" dirty="0"/>
          </a:p>
        </p:txBody>
      </p:sp>
      <p:sp>
        <p:nvSpPr>
          <p:cNvPr id="14" name="Правоъгълник 13"/>
          <p:cNvSpPr/>
          <p:nvPr/>
        </p:nvSpPr>
        <p:spPr>
          <a:xfrm>
            <a:off x="3735687" y="4015643"/>
            <a:ext cx="11384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g-BG" dirty="0" smtClean="0"/>
              <a:t>Черупки</a:t>
            </a: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6702980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Контейнер за съдържание 5"/>
          <p:cNvSpPr>
            <a:spLocks noGrp="1"/>
          </p:cNvSpPr>
          <p:nvPr>
            <p:ph idx="1"/>
          </p:nvPr>
        </p:nvSpPr>
        <p:spPr>
          <a:xfrm>
            <a:off x="713585" y="329010"/>
            <a:ext cx="8205094" cy="579710"/>
          </a:xfrm>
        </p:spPr>
        <p:txBody>
          <a:bodyPr/>
          <a:lstStyle/>
          <a:p>
            <a:pPr marL="109537" indent="0" algn="ctr">
              <a:buNone/>
            </a:pPr>
            <a:r>
              <a:rPr lang="bg-BG" sz="2400" dirty="0" smtClean="0">
                <a:solidFill>
                  <a:srgbClr val="00B0F0"/>
                </a:solidFill>
              </a:rPr>
              <a:t>Основни понятия и хипотези</a:t>
            </a:r>
            <a:endParaRPr lang="bg-BG" sz="2400" dirty="0">
              <a:solidFill>
                <a:srgbClr val="00B0F0"/>
              </a:solidFill>
            </a:endParaRPr>
          </a:p>
        </p:txBody>
      </p:sp>
      <p:sp>
        <p:nvSpPr>
          <p:cNvPr id="17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bg-BG"/>
          </a:p>
        </p:txBody>
      </p:sp>
      <p:sp>
        <p:nvSpPr>
          <p:cNvPr id="19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bg-BG"/>
          </a:p>
        </p:txBody>
      </p:sp>
      <p:sp>
        <p:nvSpPr>
          <p:cNvPr id="21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bg-BG"/>
          </a:p>
        </p:txBody>
      </p:sp>
      <p:sp>
        <p:nvSpPr>
          <p:cNvPr id="23" name="Rectangle 1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bg-BG"/>
          </a:p>
        </p:txBody>
      </p:sp>
      <p:sp>
        <p:nvSpPr>
          <p:cNvPr id="13" name="Rectangle 19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bg-BG"/>
          </a:p>
        </p:txBody>
      </p:sp>
      <p:sp>
        <p:nvSpPr>
          <p:cNvPr id="15" name="Rectangle 19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bg-BG"/>
          </a:p>
        </p:txBody>
      </p:sp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765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7657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" name="Картина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29" y="2037672"/>
            <a:ext cx="3394271" cy="2358609"/>
          </a:xfrm>
          <a:prstGeom prst="rect">
            <a:avLst/>
          </a:prstGeom>
        </p:spPr>
      </p:pic>
      <p:pic>
        <p:nvPicPr>
          <p:cNvPr id="11" name="Картина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268760"/>
            <a:ext cx="3515931" cy="2367322"/>
          </a:xfrm>
          <a:prstGeom prst="rect">
            <a:avLst/>
          </a:prstGeom>
        </p:spPr>
      </p:pic>
      <p:pic>
        <p:nvPicPr>
          <p:cNvPr id="12" name="Картина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4221088"/>
            <a:ext cx="2736304" cy="2499863"/>
          </a:xfrm>
          <a:prstGeom prst="rect">
            <a:avLst/>
          </a:prstGeom>
        </p:spPr>
      </p:pic>
      <p:sp>
        <p:nvSpPr>
          <p:cNvPr id="14" name="Правоъгълник 13"/>
          <p:cNvSpPr/>
          <p:nvPr/>
        </p:nvSpPr>
        <p:spPr>
          <a:xfrm>
            <a:off x="1136371" y="1453426"/>
            <a:ext cx="11352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g-BG" dirty="0"/>
              <a:t>Прътове</a:t>
            </a:r>
          </a:p>
        </p:txBody>
      </p:sp>
      <p:sp>
        <p:nvSpPr>
          <p:cNvPr id="16" name="Правоъгълник 15"/>
          <p:cNvSpPr/>
          <p:nvPr/>
        </p:nvSpPr>
        <p:spPr>
          <a:xfrm>
            <a:off x="6588224" y="1084094"/>
            <a:ext cx="8755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g-BG" dirty="0"/>
              <a:t>Греди</a:t>
            </a:r>
          </a:p>
        </p:txBody>
      </p:sp>
      <p:sp>
        <p:nvSpPr>
          <p:cNvPr id="20" name="Правоъгълник 19"/>
          <p:cNvSpPr/>
          <p:nvPr/>
        </p:nvSpPr>
        <p:spPr>
          <a:xfrm>
            <a:off x="3515452" y="4211615"/>
            <a:ext cx="8771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g-BG" dirty="0"/>
              <a:t>Рамки</a:t>
            </a:r>
          </a:p>
        </p:txBody>
      </p:sp>
    </p:spTree>
    <p:extLst>
      <p:ext uri="{BB962C8B-B14F-4D97-AF65-F5344CB8AC3E}">
        <p14:creationId xmlns:p14="http://schemas.microsoft.com/office/powerpoint/2010/main" val="6472987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Контейнер за съдържание 5"/>
          <p:cNvSpPr>
            <a:spLocks noGrp="1"/>
          </p:cNvSpPr>
          <p:nvPr>
            <p:ph idx="1"/>
          </p:nvPr>
        </p:nvSpPr>
        <p:spPr>
          <a:xfrm>
            <a:off x="713585" y="329010"/>
            <a:ext cx="8205094" cy="579710"/>
          </a:xfrm>
        </p:spPr>
        <p:txBody>
          <a:bodyPr/>
          <a:lstStyle/>
          <a:p>
            <a:pPr marL="109537" indent="0" algn="ctr">
              <a:buNone/>
            </a:pPr>
            <a:r>
              <a:rPr lang="bg-BG" sz="2400" dirty="0" smtClean="0">
                <a:solidFill>
                  <a:srgbClr val="00B0F0"/>
                </a:solidFill>
              </a:rPr>
              <a:t>Основни понятия и хипотези</a:t>
            </a:r>
            <a:endParaRPr lang="bg-BG" sz="2400" dirty="0">
              <a:solidFill>
                <a:srgbClr val="00B0F0"/>
              </a:solidFill>
            </a:endParaRPr>
          </a:p>
        </p:txBody>
      </p:sp>
      <p:sp>
        <p:nvSpPr>
          <p:cNvPr id="17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bg-BG"/>
          </a:p>
        </p:txBody>
      </p:sp>
      <p:sp>
        <p:nvSpPr>
          <p:cNvPr id="19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bg-BG"/>
          </a:p>
        </p:txBody>
      </p:sp>
      <p:sp>
        <p:nvSpPr>
          <p:cNvPr id="21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bg-BG"/>
          </a:p>
        </p:txBody>
      </p:sp>
      <p:sp>
        <p:nvSpPr>
          <p:cNvPr id="23" name="Rectangle 1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bg-BG"/>
          </a:p>
        </p:txBody>
      </p:sp>
      <p:sp>
        <p:nvSpPr>
          <p:cNvPr id="13" name="Rectangle 19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bg-BG"/>
          </a:p>
        </p:txBody>
      </p:sp>
      <p:sp>
        <p:nvSpPr>
          <p:cNvPr id="15" name="Rectangle 19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bg-BG"/>
          </a:p>
        </p:txBody>
      </p:sp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765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7657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" name="Правоъгълник 1"/>
          <p:cNvSpPr/>
          <p:nvPr/>
        </p:nvSpPr>
        <p:spPr>
          <a:xfrm>
            <a:off x="395536" y="1052736"/>
            <a:ext cx="80648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>
                <a:solidFill>
                  <a:srgbClr val="FF0000"/>
                </a:solidFill>
              </a:rPr>
              <a:t>Хипотези</a:t>
            </a:r>
            <a:r>
              <a:rPr lang="ru-RU" b="1" dirty="0">
                <a:solidFill>
                  <a:srgbClr val="FF0000"/>
                </a:solidFill>
              </a:rPr>
              <a:t> за физико-</a:t>
            </a:r>
            <a:r>
              <a:rPr lang="ru-RU" b="1" dirty="0" err="1">
                <a:solidFill>
                  <a:srgbClr val="FF0000"/>
                </a:solidFill>
              </a:rPr>
              <a:t>механичните</a:t>
            </a:r>
            <a:r>
              <a:rPr lang="ru-RU" b="1" dirty="0">
                <a:solidFill>
                  <a:srgbClr val="FF0000"/>
                </a:solidFill>
              </a:rPr>
              <a:t> свойства на </a:t>
            </a:r>
            <a:r>
              <a:rPr lang="ru-RU" b="1" dirty="0" err="1">
                <a:solidFill>
                  <a:srgbClr val="FF0000"/>
                </a:solidFill>
              </a:rPr>
              <a:t>материята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 err="1">
                <a:solidFill>
                  <a:srgbClr val="FF0000"/>
                </a:solidFill>
              </a:rPr>
              <a:t>относно</a:t>
            </a:r>
            <a:r>
              <a:rPr lang="ru-RU" b="1" dirty="0">
                <a:solidFill>
                  <a:srgbClr val="FF0000"/>
                </a:solidFill>
              </a:rPr>
              <a:t>:</a:t>
            </a:r>
            <a:endParaRPr lang="bg-BG" b="1" dirty="0">
              <a:solidFill>
                <a:srgbClr val="FF0000"/>
              </a:solidFill>
            </a:endParaRPr>
          </a:p>
        </p:txBody>
      </p:sp>
      <p:sp>
        <p:nvSpPr>
          <p:cNvPr id="3" name="Правоъгълник 2"/>
          <p:cNvSpPr/>
          <p:nvPr/>
        </p:nvSpPr>
        <p:spPr>
          <a:xfrm>
            <a:off x="251520" y="1628800"/>
            <a:ext cx="864096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itchFamily="2" charset="2"/>
              <a:buChar char="ü"/>
            </a:pPr>
            <a:r>
              <a:rPr lang="ru-RU" dirty="0" err="1" smtClean="0">
                <a:solidFill>
                  <a:srgbClr val="FF0000"/>
                </a:solidFill>
              </a:rPr>
              <a:t>Непрекъснатост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dirty="0">
                <a:solidFill>
                  <a:srgbClr val="FF0000"/>
                </a:solidFill>
              </a:rPr>
              <a:t>и </a:t>
            </a:r>
            <a:r>
              <a:rPr lang="ru-RU" dirty="0" err="1">
                <a:solidFill>
                  <a:srgbClr val="FF0000"/>
                </a:solidFill>
              </a:rPr>
              <a:t>хомогенност</a:t>
            </a:r>
            <a:r>
              <a:rPr lang="ru-RU" dirty="0">
                <a:solidFill>
                  <a:srgbClr val="FF0000"/>
                </a:solidFill>
              </a:rPr>
              <a:t> (</a:t>
            </a:r>
            <a:r>
              <a:rPr lang="ru-RU" dirty="0" err="1">
                <a:solidFill>
                  <a:srgbClr val="FF0000"/>
                </a:solidFill>
              </a:rPr>
              <a:t>еднородност</a:t>
            </a:r>
            <a:r>
              <a:rPr lang="ru-RU" dirty="0">
                <a:solidFill>
                  <a:srgbClr val="FF0000"/>
                </a:solidFill>
              </a:rPr>
              <a:t>). </a:t>
            </a:r>
            <a:r>
              <a:rPr lang="ru-RU" dirty="0" err="1"/>
              <a:t>Съгласно</a:t>
            </a:r>
            <a:r>
              <a:rPr lang="ru-RU" dirty="0"/>
              <a:t> </a:t>
            </a:r>
            <a:r>
              <a:rPr lang="ru-RU" dirty="0" err="1"/>
              <a:t>тази</a:t>
            </a:r>
            <a:r>
              <a:rPr lang="ru-RU" dirty="0"/>
              <a:t> </a:t>
            </a:r>
            <a:r>
              <a:rPr lang="ru-RU" dirty="0" err="1"/>
              <a:t>хипотеза</a:t>
            </a:r>
            <a:r>
              <a:rPr lang="ru-RU" dirty="0"/>
              <a:t> се </a:t>
            </a:r>
            <a:r>
              <a:rPr lang="ru-RU" dirty="0" err="1"/>
              <a:t>предполага</a:t>
            </a:r>
            <a:r>
              <a:rPr lang="ru-RU" dirty="0"/>
              <a:t> (допуска), че </a:t>
            </a:r>
            <a:r>
              <a:rPr lang="ru-RU" dirty="0" err="1"/>
              <a:t>материята</a:t>
            </a:r>
            <a:r>
              <a:rPr lang="ru-RU" dirty="0"/>
              <a:t> </a:t>
            </a:r>
            <a:r>
              <a:rPr lang="ru-RU" dirty="0" err="1"/>
              <a:t>изпълва</a:t>
            </a:r>
            <a:r>
              <a:rPr lang="ru-RU" dirty="0"/>
              <a:t> равномерно (без </a:t>
            </a:r>
            <a:r>
              <a:rPr lang="ru-RU" dirty="0" err="1"/>
              <a:t>празнини</a:t>
            </a:r>
            <a:r>
              <a:rPr lang="ru-RU" dirty="0"/>
              <a:t>) </a:t>
            </a:r>
            <a:r>
              <a:rPr lang="ru-RU" dirty="0" err="1"/>
              <a:t>целия</a:t>
            </a:r>
            <a:r>
              <a:rPr lang="ru-RU" dirty="0"/>
              <a:t> </a:t>
            </a:r>
            <a:r>
              <a:rPr lang="ru-RU" dirty="0" err="1"/>
              <a:t>обем</a:t>
            </a:r>
            <a:r>
              <a:rPr lang="ru-RU" dirty="0"/>
              <a:t> на </a:t>
            </a:r>
            <a:r>
              <a:rPr lang="ru-RU" dirty="0" err="1"/>
              <a:t>тялото</a:t>
            </a:r>
            <a:r>
              <a:rPr lang="ru-RU" dirty="0"/>
              <a:t> и </a:t>
            </a:r>
            <a:r>
              <a:rPr lang="ru-RU" dirty="0" err="1"/>
              <a:t>има</a:t>
            </a:r>
            <a:r>
              <a:rPr lang="ru-RU" dirty="0"/>
              <a:t> </a:t>
            </a:r>
            <a:r>
              <a:rPr lang="ru-RU" dirty="0" err="1"/>
              <a:t>във</a:t>
            </a:r>
            <a:r>
              <a:rPr lang="ru-RU" dirty="0"/>
              <a:t> </a:t>
            </a:r>
            <a:r>
              <a:rPr lang="ru-RU" dirty="0" err="1"/>
              <a:t>всички</a:t>
            </a:r>
            <a:r>
              <a:rPr lang="ru-RU" dirty="0"/>
              <a:t> </a:t>
            </a:r>
            <a:r>
              <a:rPr lang="ru-RU" dirty="0" err="1"/>
              <a:t>негови</a:t>
            </a:r>
            <a:r>
              <a:rPr lang="ru-RU" dirty="0"/>
              <a:t> точки </a:t>
            </a:r>
            <a:r>
              <a:rPr lang="ru-RU" dirty="0" err="1"/>
              <a:t>еднакъв</a:t>
            </a:r>
            <a:r>
              <a:rPr lang="ru-RU" dirty="0"/>
              <a:t> </a:t>
            </a:r>
            <a:r>
              <a:rPr lang="ru-RU" dirty="0" err="1"/>
              <a:t>строеж</a:t>
            </a:r>
            <a:r>
              <a:rPr lang="ru-RU" dirty="0"/>
              <a:t> и </a:t>
            </a:r>
            <a:r>
              <a:rPr lang="ru-RU" dirty="0" err="1"/>
              <a:t>еднакви</a:t>
            </a:r>
            <a:r>
              <a:rPr lang="ru-RU" dirty="0"/>
              <a:t> </a:t>
            </a:r>
            <a:r>
              <a:rPr lang="ru-RU" dirty="0" err="1"/>
              <a:t>физико</a:t>
            </a:r>
            <a:r>
              <a:rPr lang="ru-RU" dirty="0"/>
              <a:t>–</a:t>
            </a:r>
            <a:r>
              <a:rPr lang="ru-RU" dirty="0" err="1"/>
              <a:t>механични</a:t>
            </a:r>
            <a:r>
              <a:rPr lang="ru-RU" dirty="0"/>
              <a:t> свойства, </a:t>
            </a:r>
            <a:r>
              <a:rPr lang="ru-RU" dirty="0" err="1"/>
              <a:t>които</a:t>
            </a:r>
            <a:r>
              <a:rPr lang="ru-RU" dirty="0"/>
              <a:t> не зависят от формата и размерите </a:t>
            </a:r>
            <a:r>
              <a:rPr lang="ru-RU" dirty="0" err="1"/>
              <a:t>му</a:t>
            </a:r>
            <a:r>
              <a:rPr lang="ru-RU" dirty="0"/>
              <a:t>.</a:t>
            </a:r>
            <a:endParaRPr lang="bg-BG" dirty="0"/>
          </a:p>
        </p:txBody>
      </p:sp>
      <p:sp>
        <p:nvSpPr>
          <p:cNvPr id="4" name="Правоъгълник 3"/>
          <p:cNvSpPr/>
          <p:nvPr/>
        </p:nvSpPr>
        <p:spPr>
          <a:xfrm>
            <a:off x="395536" y="3429000"/>
            <a:ext cx="835292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itchFamily="2" charset="2"/>
              <a:buChar char="ü"/>
            </a:pPr>
            <a:r>
              <a:rPr lang="ru-RU" dirty="0" err="1" smtClean="0">
                <a:solidFill>
                  <a:srgbClr val="FF0000"/>
                </a:solidFill>
              </a:rPr>
              <a:t>Изотропност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dirty="0">
                <a:solidFill>
                  <a:srgbClr val="FF0000"/>
                </a:solidFill>
              </a:rPr>
              <a:t>и </a:t>
            </a:r>
            <a:r>
              <a:rPr lang="ru-RU" dirty="0" err="1">
                <a:solidFill>
                  <a:srgbClr val="FF0000"/>
                </a:solidFill>
              </a:rPr>
              <a:t>ортотропност</a:t>
            </a:r>
            <a:r>
              <a:rPr lang="ru-RU" dirty="0">
                <a:solidFill>
                  <a:srgbClr val="FF0000"/>
                </a:solidFill>
              </a:rPr>
              <a:t>. </a:t>
            </a:r>
            <a:r>
              <a:rPr lang="ru-RU" dirty="0"/>
              <a:t>Приема се, че </a:t>
            </a:r>
            <a:r>
              <a:rPr lang="ru-RU" dirty="0" err="1"/>
              <a:t>телата</a:t>
            </a:r>
            <a:r>
              <a:rPr lang="ru-RU" dirty="0"/>
              <a:t> </a:t>
            </a:r>
            <a:r>
              <a:rPr lang="ru-RU" dirty="0" err="1"/>
              <a:t>са</a:t>
            </a:r>
            <a:r>
              <a:rPr lang="ru-RU" dirty="0"/>
              <a:t> </a:t>
            </a:r>
            <a:r>
              <a:rPr lang="ru-RU" dirty="0" err="1"/>
              <a:t>направени</a:t>
            </a:r>
            <a:r>
              <a:rPr lang="ru-RU" dirty="0"/>
              <a:t> от </a:t>
            </a:r>
            <a:r>
              <a:rPr lang="ru-RU" dirty="0" err="1"/>
              <a:t>изотропни</a:t>
            </a:r>
            <a:r>
              <a:rPr lang="ru-RU" dirty="0"/>
              <a:t> и </a:t>
            </a:r>
            <a:r>
              <a:rPr lang="ru-RU" dirty="0" err="1"/>
              <a:t>по-рядко</a:t>
            </a:r>
            <a:r>
              <a:rPr lang="ru-RU" dirty="0"/>
              <a:t> от </a:t>
            </a:r>
            <a:r>
              <a:rPr lang="ru-RU" dirty="0" err="1"/>
              <a:t>ортотропни</a:t>
            </a:r>
            <a:r>
              <a:rPr lang="ru-RU" dirty="0"/>
              <a:t> </a:t>
            </a:r>
            <a:r>
              <a:rPr lang="ru-RU" dirty="0" err="1"/>
              <a:t>материали</a:t>
            </a:r>
            <a:r>
              <a:rPr lang="ru-RU" dirty="0"/>
              <a:t>. </a:t>
            </a:r>
            <a:r>
              <a:rPr lang="ru-RU" dirty="0" err="1"/>
              <a:t>Изотропни</a:t>
            </a:r>
            <a:r>
              <a:rPr lang="ru-RU" dirty="0"/>
              <a:t> </a:t>
            </a:r>
            <a:r>
              <a:rPr lang="ru-RU" dirty="0" err="1"/>
              <a:t>са</a:t>
            </a:r>
            <a:r>
              <a:rPr lang="ru-RU" dirty="0"/>
              <a:t> </a:t>
            </a:r>
            <a:r>
              <a:rPr lang="ru-RU" dirty="0" err="1"/>
              <a:t>хомогенните</a:t>
            </a:r>
            <a:r>
              <a:rPr lang="ru-RU" dirty="0"/>
              <a:t> </a:t>
            </a:r>
            <a:r>
              <a:rPr lang="ru-RU" dirty="0" err="1"/>
              <a:t>материали</a:t>
            </a:r>
            <a:r>
              <a:rPr lang="ru-RU" dirty="0"/>
              <a:t>, </a:t>
            </a:r>
            <a:r>
              <a:rPr lang="ru-RU" dirty="0" err="1"/>
              <a:t>физико</a:t>
            </a:r>
            <a:r>
              <a:rPr lang="ru-RU" dirty="0"/>
              <a:t>–</a:t>
            </a:r>
            <a:r>
              <a:rPr lang="ru-RU" dirty="0" err="1"/>
              <a:t>химичните</a:t>
            </a:r>
            <a:r>
              <a:rPr lang="ru-RU" dirty="0"/>
              <a:t> свойства на </a:t>
            </a:r>
            <a:r>
              <a:rPr lang="ru-RU" dirty="0" err="1"/>
              <a:t>които</a:t>
            </a:r>
            <a:r>
              <a:rPr lang="ru-RU" dirty="0"/>
              <a:t> </a:t>
            </a:r>
            <a:r>
              <a:rPr lang="ru-RU" dirty="0" err="1"/>
              <a:t>са</a:t>
            </a:r>
            <a:r>
              <a:rPr lang="ru-RU" dirty="0"/>
              <a:t> </a:t>
            </a:r>
            <a:r>
              <a:rPr lang="ru-RU" dirty="0" err="1"/>
              <a:t>еднакви</a:t>
            </a:r>
            <a:r>
              <a:rPr lang="ru-RU" dirty="0"/>
              <a:t> по </a:t>
            </a:r>
            <a:r>
              <a:rPr lang="ru-RU" dirty="0" err="1"/>
              <a:t>всички</a:t>
            </a:r>
            <a:r>
              <a:rPr lang="ru-RU" dirty="0"/>
              <a:t> </a:t>
            </a:r>
            <a:r>
              <a:rPr lang="ru-RU" dirty="0" err="1"/>
              <a:t>възможни</a:t>
            </a:r>
            <a:r>
              <a:rPr lang="ru-RU" dirty="0"/>
              <a:t> направления, </a:t>
            </a:r>
            <a:r>
              <a:rPr lang="ru-RU" dirty="0" err="1"/>
              <a:t>прекарани</a:t>
            </a:r>
            <a:r>
              <a:rPr lang="ru-RU" dirty="0"/>
              <a:t> </a:t>
            </a:r>
            <a:r>
              <a:rPr lang="ru-RU" dirty="0" err="1"/>
              <a:t>през</a:t>
            </a:r>
            <a:r>
              <a:rPr lang="ru-RU" dirty="0"/>
              <a:t> </a:t>
            </a:r>
            <a:r>
              <a:rPr lang="ru-RU" dirty="0" err="1"/>
              <a:t>произволна</a:t>
            </a:r>
            <a:r>
              <a:rPr lang="ru-RU" dirty="0"/>
              <a:t> точка. </a:t>
            </a:r>
            <a:r>
              <a:rPr lang="ru-RU" dirty="0" err="1"/>
              <a:t>Ортотропни</a:t>
            </a:r>
            <a:r>
              <a:rPr lang="ru-RU" dirty="0"/>
              <a:t> </a:t>
            </a:r>
            <a:r>
              <a:rPr lang="ru-RU" dirty="0" err="1"/>
              <a:t>са</a:t>
            </a:r>
            <a:r>
              <a:rPr lang="ru-RU" dirty="0"/>
              <a:t> </a:t>
            </a:r>
            <a:r>
              <a:rPr lang="ru-RU" dirty="0" err="1"/>
              <a:t>хомогенни</a:t>
            </a:r>
            <a:r>
              <a:rPr lang="ru-RU" dirty="0"/>
              <a:t> </a:t>
            </a:r>
            <a:r>
              <a:rPr lang="ru-RU" dirty="0" err="1"/>
              <a:t>материали</a:t>
            </a:r>
            <a:r>
              <a:rPr lang="ru-RU" dirty="0"/>
              <a:t>, </a:t>
            </a:r>
            <a:r>
              <a:rPr lang="ru-RU" dirty="0" err="1"/>
              <a:t>които</a:t>
            </a:r>
            <a:r>
              <a:rPr lang="ru-RU" dirty="0"/>
              <a:t> </a:t>
            </a:r>
            <a:r>
              <a:rPr lang="ru-RU" dirty="0" err="1"/>
              <a:t>имат</a:t>
            </a:r>
            <a:r>
              <a:rPr lang="ru-RU" dirty="0"/>
              <a:t> </a:t>
            </a:r>
            <a:r>
              <a:rPr lang="ru-RU" dirty="0" err="1"/>
              <a:t>еднакви</a:t>
            </a:r>
            <a:r>
              <a:rPr lang="ru-RU" dirty="0"/>
              <a:t> </a:t>
            </a:r>
            <a:r>
              <a:rPr lang="ru-RU" dirty="0" err="1"/>
              <a:t>физико</a:t>
            </a:r>
            <a:r>
              <a:rPr lang="ru-RU" dirty="0"/>
              <a:t>–</a:t>
            </a:r>
            <a:r>
              <a:rPr lang="ru-RU" dirty="0" err="1"/>
              <a:t>механични</a:t>
            </a:r>
            <a:r>
              <a:rPr lang="ru-RU" dirty="0"/>
              <a:t> </a:t>
            </a:r>
            <a:r>
              <a:rPr lang="ru-RU" dirty="0" smtClean="0"/>
              <a:t>свойства </a:t>
            </a:r>
            <a:r>
              <a:rPr lang="ru-RU" dirty="0"/>
              <a:t>по направления, </a:t>
            </a:r>
            <a:r>
              <a:rPr lang="ru-RU" dirty="0" err="1"/>
              <a:t>успоредни</a:t>
            </a:r>
            <a:r>
              <a:rPr lang="ru-RU" dirty="0"/>
              <a:t> на </a:t>
            </a:r>
            <a:r>
              <a:rPr lang="ru-RU" dirty="0" err="1"/>
              <a:t>осите</a:t>
            </a:r>
            <a:r>
              <a:rPr lang="ru-RU" dirty="0"/>
              <a:t> на </a:t>
            </a:r>
            <a:r>
              <a:rPr lang="ru-RU" dirty="0" err="1"/>
              <a:t>една</a:t>
            </a:r>
            <a:r>
              <a:rPr lang="ru-RU" dirty="0"/>
              <a:t> </a:t>
            </a:r>
            <a:r>
              <a:rPr lang="ru-RU" dirty="0" err="1"/>
              <a:t>правоъгълна</a:t>
            </a:r>
            <a:r>
              <a:rPr lang="ru-RU" dirty="0"/>
              <a:t>  </a:t>
            </a:r>
            <a:r>
              <a:rPr lang="ru-RU" dirty="0" err="1"/>
              <a:t>координатна</a:t>
            </a:r>
            <a:r>
              <a:rPr lang="ru-RU" dirty="0"/>
              <a:t> система, </a:t>
            </a:r>
            <a:r>
              <a:rPr lang="ru-RU" dirty="0" err="1" smtClean="0"/>
              <a:t>свързана</a:t>
            </a:r>
            <a:r>
              <a:rPr lang="ru-RU" dirty="0" smtClean="0"/>
              <a:t> </a:t>
            </a:r>
            <a:r>
              <a:rPr lang="ru-RU" dirty="0"/>
              <a:t>с </a:t>
            </a:r>
            <a:r>
              <a:rPr lang="ru-RU" dirty="0" err="1"/>
              <a:t>тялото</a:t>
            </a:r>
            <a:r>
              <a:rPr lang="ru-RU" dirty="0"/>
              <a:t>.</a:t>
            </a: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19976045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Контейнер за съдържание 5"/>
          <p:cNvSpPr>
            <a:spLocks noGrp="1"/>
          </p:cNvSpPr>
          <p:nvPr>
            <p:ph idx="1"/>
          </p:nvPr>
        </p:nvSpPr>
        <p:spPr>
          <a:xfrm>
            <a:off x="713585" y="329010"/>
            <a:ext cx="8205094" cy="579710"/>
          </a:xfrm>
        </p:spPr>
        <p:txBody>
          <a:bodyPr/>
          <a:lstStyle/>
          <a:p>
            <a:pPr marL="109537" indent="0" algn="ctr">
              <a:buNone/>
            </a:pPr>
            <a:r>
              <a:rPr lang="bg-BG" sz="2400" dirty="0" smtClean="0">
                <a:solidFill>
                  <a:srgbClr val="00B0F0"/>
                </a:solidFill>
              </a:rPr>
              <a:t>Основни понятия и хипотези</a:t>
            </a:r>
            <a:endParaRPr lang="bg-BG" sz="2400" dirty="0">
              <a:solidFill>
                <a:srgbClr val="00B0F0"/>
              </a:solidFill>
            </a:endParaRPr>
          </a:p>
        </p:txBody>
      </p:sp>
      <p:sp>
        <p:nvSpPr>
          <p:cNvPr id="17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bg-BG"/>
          </a:p>
        </p:txBody>
      </p:sp>
      <p:sp>
        <p:nvSpPr>
          <p:cNvPr id="19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bg-BG"/>
          </a:p>
        </p:txBody>
      </p:sp>
      <p:sp>
        <p:nvSpPr>
          <p:cNvPr id="21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bg-BG"/>
          </a:p>
        </p:txBody>
      </p:sp>
      <p:sp>
        <p:nvSpPr>
          <p:cNvPr id="23" name="Rectangle 1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bg-BG"/>
          </a:p>
        </p:txBody>
      </p:sp>
      <p:sp>
        <p:nvSpPr>
          <p:cNvPr id="13" name="Rectangle 19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bg-BG"/>
          </a:p>
        </p:txBody>
      </p:sp>
      <p:sp>
        <p:nvSpPr>
          <p:cNvPr id="15" name="Rectangle 19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bg-BG"/>
          </a:p>
        </p:txBody>
      </p:sp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765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7657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" name="Правоъгълник 1"/>
          <p:cNvSpPr/>
          <p:nvPr/>
        </p:nvSpPr>
        <p:spPr>
          <a:xfrm>
            <a:off x="161292" y="1052736"/>
            <a:ext cx="87849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itchFamily="2" charset="2"/>
              <a:buChar char="ü"/>
            </a:pPr>
            <a:r>
              <a:rPr lang="ru-RU" dirty="0" err="1" smtClean="0">
                <a:solidFill>
                  <a:srgbClr val="FF0000"/>
                </a:solidFill>
              </a:rPr>
              <a:t>Идеална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dirty="0" err="1">
                <a:solidFill>
                  <a:srgbClr val="FF0000"/>
                </a:solidFill>
              </a:rPr>
              <a:t>еластичност</a:t>
            </a:r>
            <a:r>
              <a:rPr lang="ru-RU" dirty="0">
                <a:solidFill>
                  <a:srgbClr val="FF0000"/>
                </a:solidFill>
              </a:rPr>
              <a:t>. </a:t>
            </a:r>
            <a:r>
              <a:rPr lang="ru-RU" dirty="0" err="1"/>
              <a:t>Съгласно</a:t>
            </a:r>
            <a:r>
              <a:rPr lang="ru-RU" dirty="0"/>
              <a:t> </a:t>
            </a:r>
            <a:r>
              <a:rPr lang="ru-RU" dirty="0" err="1"/>
              <a:t>тази</a:t>
            </a:r>
            <a:r>
              <a:rPr lang="ru-RU" dirty="0"/>
              <a:t> </a:t>
            </a:r>
            <a:r>
              <a:rPr lang="ru-RU" dirty="0" err="1"/>
              <a:t>хипотеза</a:t>
            </a:r>
            <a:r>
              <a:rPr lang="ru-RU" dirty="0"/>
              <a:t> се приема, че до определена граница на </a:t>
            </a:r>
            <a:r>
              <a:rPr lang="ru-RU" dirty="0" err="1"/>
              <a:t>натоварване</a:t>
            </a:r>
            <a:r>
              <a:rPr lang="ru-RU" dirty="0"/>
              <a:t> </a:t>
            </a:r>
            <a:r>
              <a:rPr lang="ru-RU" dirty="0" err="1"/>
              <a:t>телата</a:t>
            </a:r>
            <a:r>
              <a:rPr lang="ru-RU" dirty="0"/>
              <a:t> </a:t>
            </a:r>
            <a:r>
              <a:rPr lang="ru-RU" dirty="0" err="1"/>
              <a:t>са</a:t>
            </a:r>
            <a:r>
              <a:rPr lang="ru-RU" dirty="0"/>
              <a:t> </a:t>
            </a:r>
            <a:r>
              <a:rPr lang="ru-RU" dirty="0" err="1"/>
              <a:t>идеално</a:t>
            </a:r>
            <a:r>
              <a:rPr lang="ru-RU" dirty="0"/>
              <a:t> </a:t>
            </a:r>
            <a:r>
              <a:rPr lang="ru-RU" dirty="0" err="1"/>
              <a:t>еластични</a:t>
            </a:r>
            <a:r>
              <a:rPr lang="ru-RU" dirty="0"/>
              <a:t>. Под действие на </a:t>
            </a:r>
            <a:r>
              <a:rPr lang="ru-RU" dirty="0" err="1"/>
              <a:t>външни</a:t>
            </a:r>
            <a:r>
              <a:rPr lang="ru-RU" dirty="0"/>
              <a:t> </a:t>
            </a:r>
            <a:r>
              <a:rPr lang="ru-RU" dirty="0" err="1"/>
              <a:t>сили</a:t>
            </a:r>
            <a:r>
              <a:rPr lang="ru-RU" dirty="0"/>
              <a:t> те се </a:t>
            </a:r>
            <a:r>
              <a:rPr lang="ru-RU" dirty="0" err="1"/>
              <a:t>деформират</a:t>
            </a:r>
            <a:r>
              <a:rPr lang="ru-RU" dirty="0"/>
              <a:t>, а след </a:t>
            </a:r>
            <a:r>
              <a:rPr lang="ru-RU" dirty="0" err="1"/>
              <a:t>разтоварването</a:t>
            </a:r>
            <a:r>
              <a:rPr lang="ru-RU" dirty="0"/>
              <a:t> им </a:t>
            </a:r>
            <a:r>
              <a:rPr lang="ru-RU" dirty="0" err="1"/>
              <a:t>възстановяват</a:t>
            </a:r>
            <a:r>
              <a:rPr lang="ru-RU" dirty="0"/>
              <a:t> </a:t>
            </a:r>
            <a:r>
              <a:rPr lang="ru-RU" dirty="0" err="1"/>
              <a:t>напълно</a:t>
            </a:r>
            <a:r>
              <a:rPr lang="ru-RU" dirty="0"/>
              <a:t> </a:t>
            </a:r>
            <a:r>
              <a:rPr lang="ru-RU" dirty="0" err="1"/>
              <a:t>първоначалните</a:t>
            </a:r>
            <a:r>
              <a:rPr lang="ru-RU" dirty="0"/>
              <a:t> си </a:t>
            </a:r>
            <a:r>
              <a:rPr lang="ru-RU" dirty="0" err="1"/>
              <a:t>размери</a:t>
            </a:r>
            <a:r>
              <a:rPr lang="ru-RU" dirty="0"/>
              <a:t> и форма.</a:t>
            </a:r>
            <a:endParaRPr lang="bg-BG" dirty="0"/>
          </a:p>
        </p:txBody>
      </p:sp>
      <p:sp>
        <p:nvSpPr>
          <p:cNvPr id="3" name="Правоъгълник 2"/>
          <p:cNvSpPr/>
          <p:nvPr/>
        </p:nvSpPr>
        <p:spPr>
          <a:xfrm>
            <a:off x="189674" y="2420888"/>
            <a:ext cx="87849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itchFamily="2" charset="2"/>
              <a:buChar char="ü"/>
            </a:pPr>
            <a:r>
              <a:rPr lang="ru-RU" dirty="0" err="1" smtClean="0">
                <a:solidFill>
                  <a:srgbClr val="FF0000"/>
                </a:solidFill>
              </a:rPr>
              <a:t>Запазване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dirty="0">
                <a:solidFill>
                  <a:srgbClr val="FF0000"/>
                </a:solidFill>
              </a:rPr>
              <a:t>на физико-</a:t>
            </a:r>
            <a:r>
              <a:rPr lang="ru-RU" dirty="0" err="1">
                <a:solidFill>
                  <a:srgbClr val="FF0000"/>
                </a:solidFill>
              </a:rPr>
              <a:t>механичните</a:t>
            </a:r>
            <a:r>
              <a:rPr lang="ru-RU" dirty="0">
                <a:solidFill>
                  <a:srgbClr val="FF0000"/>
                </a:solidFill>
              </a:rPr>
              <a:t> свойства на материала. </a:t>
            </a:r>
            <a:r>
              <a:rPr lang="ru-RU" dirty="0" err="1"/>
              <a:t>Съгласно</a:t>
            </a:r>
            <a:r>
              <a:rPr lang="ru-RU" dirty="0"/>
              <a:t> </a:t>
            </a:r>
            <a:r>
              <a:rPr lang="ru-RU" dirty="0" err="1"/>
              <a:t>тази</a:t>
            </a:r>
            <a:r>
              <a:rPr lang="ru-RU" dirty="0"/>
              <a:t> </a:t>
            </a:r>
            <a:r>
              <a:rPr lang="ru-RU" dirty="0" err="1"/>
              <a:t>хипотеза</a:t>
            </a:r>
            <a:r>
              <a:rPr lang="ru-RU" dirty="0"/>
              <a:t> се приема, че при </a:t>
            </a:r>
            <a:r>
              <a:rPr lang="ru-RU" dirty="0" err="1"/>
              <a:t>определени</a:t>
            </a:r>
            <a:r>
              <a:rPr lang="ru-RU" dirty="0"/>
              <a:t> условия и в </a:t>
            </a:r>
            <a:r>
              <a:rPr lang="ru-RU" dirty="0" err="1"/>
              <a:t>определени</a:t>
            </a:r>
            <a:r>
              <a:rPr lang="ru-RU" dirty="0"/>
              <a:t> </a:t>
            </a:r>
            <a:r>
              <a:rPr lang="ru-RU" dirty="0" err="1"/>
              <a:t>граници</a:t>
            </a:r>
            <a:r>
              <a:rPr lang="ru-RU" dirty="0"/>
              <a:t> </a:t>
            </a:r>
            <a:r>
              <a:rPr lang="ru-RU" dirty="0" err="1"/>
              <a:t>първоначалните</a:t>
            </a:r>
            <a:r>
              <a:rPr lang="ru-RU" dirty="0"/>
              <a:t> </a:t>
            </a:r>
            <a:r>
              <a:rPr lang="ru-RU" dirty="0" err="1" smtClean="0"/>
              <a:t>физико</a:t>
            </a:r>
            <a:r>
              <a:rPr lang="ru-RU" dirty="0" smtClean="0"/>
              <a:t>–</a:t>
            </a:r>
            <a:r>
              <a:rPr lang="ru-RU" dirty="0" err="1" smtClean="0"/>
              <a:t>механични</a:t>
            </a:r>
            <a:r>
              <a:rPr lang="ru-RU" dirty="0" smtClean="0"/>
              <a:t> </a:t>
            </a:r>
            <a:r>
              <a:rPr lang="ru-RU" dirty="0"/>
              <a:t>свойства на материала не се изменят, а се </a:t>
            </a:r>
            <a:r>
              <a:rPr lang="ru-RU" dirty="0" err="1"/>
              <a:t>запазват</a:t>
            </a:r>
            <a:r>
              <a:rPr lang="ru-RU" dirty="0"/>
              <a:t> в течение на </a:t>
            </a:r>
            <a:r>
              <a:rPr lang="ru-RU" dirty="0" err="1"/>
              <a:t>времето</a:t>
            </a:r>
            <a:r>
              <a:rPr lang="ru-RU" dirty="0"/>
              <a:t>.</a:t>
            </a:r>
            <a:endParaRPr lang="bg-BG" dirty="0"/>
          </a:p>
        </p:txBody>
      </p:sp>
      <p:sp>
        <p:nvSpPr>
          <p:cNvPr id="4" name="Правоъгълник 3"/>
          <p:cNvSpPr/>
          <p:nvPr/>
        </p:nvSpPr>
        <p:spPr>
          <a:xfrm>
            <a:off x="261682" y="3829690"/>
            <a:ext cx="86409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>
                <a:solidFill>
                  <a:srgbClr val="FF0000"/>
                </a:solidFill>
              </a:rPr>
              <a:t>Хипотези</a:t>
            </a:r>
            <a:r>
              <a:rPr lang="ru-RU" b="1" dirty="0">
                <a:solidFill>
                  <a:srgbClr val="FF0000"/>
                </a:solidFill>
              </a:rPr>
              <a:t> и </a:t>
            </a:r>
            <a:r>
              <a:rPr lang="ru-RU" b="1" dirty="0" err="1">
                <a:solidFill>
                  <a:srgbClr val="FF0000"/>
                </a:solidFill>
              </a:rPr>
              <a:t>принципи</a:t>
            </a:r>
            <a:r>
              <a:rPr lang="ru-RU" b="1" dirty="0">
                <a:solidFill>
                  <a:srgbClr val="FF0000"/>
                </a:solidFill>
              </a:rPr>
              <a:t> за характера на </a:t>
            </a:r>
            <a:r>
              <a:rPr lang="ru-RU" b="1" dirty="0" err="1">
                <a:solidFill>
                  <a:srgbClr val="FF0000"/>
                </a:solidFill>
              </a:rPr>
              <a:t>деформациите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 err="1">
                <a:solidFill>
                  <a:srgbClr val="FF0000"/>
                </a:solidFill>
              </a:rPr>
              <a:t>относно</a:t>
            </a:r>
            <a:r>
              <a:rPr lang="ru-RU" b="1" dirty="0">
                <a:solidFill>
                  <a:srgbClr val="FF0000"/>
                </a:solidFill>
              </a:rPr>
              <a:t>: </a:t>
            </a:r>
            <a:endParaRPr lang="bg-BG" b="1" dirty="0">
              <a:solidFill>
                <a:srgbClr val="FF0000"/>
              </a:solidFill>
            </a:endParaRPr>
          </a:p>
        </p:txBody>
      </p:sp>
      <p:sp>
        <p:nvSpPr>
          <p:cNvPr id="5" name="Правоъгълник 4"/>
          <p:cNvSpPr/>
          <p:nvPr/>
        </p:nvSpPr>
        <p:spPr>
          <a:xfrm>
            <a:off x="179512" y="4437112"/>
            <a:ext cx="87129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itchFamily="2" charset="2"/>
              <a:buChar char="ü"/>
            </a:pPr>
            <a:r>
              <a:rPr lang="ru-RU" dirty="0" err="1" smtClean="0">
                <a:solidFill>
                  <a:srgbClr val="FF0000"/>
                </a:solidFill>
              </a:rPr>
              <a:t>Пропорционалност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dirty="0">
                <a:solidFill>
                  <a:srgbClr val="FF0000"/>
                </a:solidFill>
              </a:rPr>
              <a:t>между </a:t>
            </a:r>
            <a:r>
              <a:rPr lang="ru-RU" dirty="0" err="1">
                <a:solidFill>
                  <a:srgbClr val="FF0000"/>
                </a:solidFill>
              </a:rPr>
              <a:t>натоварване</a:t>
            </a:r>
            <a:r>
              <a:rPr lang="ru-RU" dirty="0">
                <a:solidFill>
                  <a:srgbClr val="FF0000"/>
                </a:solidFill>
              </a:rPr>
              <a:t> и деформации. </a:t>
            </a:r>
            <a:r>
              <a:rPr lang="ru-RU" dirty="0"/>
              <a:t>Приема се, че до определена граница </a:t>
            </a:r>
            <a:r>
              <a:rPr lang="ru-RU" dirty="0" err="1"/>
              <a:t>зависимостта</a:t>
            </a:r>
            <a:r>
              <a:rPr lang="ru-RU" dirty="0"/>
              <a:t> между </a:t>
            </a:r>
            <a:r>
              <a:rPr lang="ru-RU" dirty="0" err="1"/>
              <a:t>вътрешните</a:t>
            </a:r>
            <a:r>
              <a:rPr lang="ru-RU" dirty="0"/>
              <a:t> </a:t>
            </a:r>
            <a:r>
              <a:rPr lang="ru-RU" dirty="0" err="1"/>
              <a:t>сили</a:t>
            </a:r>
            <a:r>
              <a:rPr lang="ru-RU" dirty="0"/>
              <a:t> и </a:t>
            </a:r>
            <a:r>
              <a:rPr lang="ru-RU" dirty="0" err="1"/>
              <a:t>свързаните</a:t>
            </a:r>
            <a:r>
              <a:rPr lang="ru-RU" dirty="0"/>
              <a:t> с </a:t>
            </a:r>
            <a:r>
              <a:rPr lang="ru-RU" dirty="0" err="1"/>
              <a:t>тях</a:t>
            </a:r>
            <a:r>
              <a:rPr lang="ru-RU" dirty="0"/>
              <a:t> деформации е линейна. </a:t>
            </a:r>
            <a:r>
              <a:rPr lang="ru-RU" dirty="0" err="1"/>
              <a:t>Тази</a:t>
            </a:r>
            <a:r>
              <a:rPr lang="ru-RU" dirty="0"/>
              <a:t> </a:t>
            </a:r>
            <a:r>
              <a:rPr lang="ru-RU" dirty="0" err="1"/>
              <a:t>зависимост</a:t>
            </a:r>
            <a:r>
              <a:rPr lang="ru-RU" dirty="0"/>
              <a:t> е известна </a:t>
            </a:r>
            <a:r>
              <a:rPr lang="ru-RU" dirty="0" err="1"/>
              <a:t>като</a:t>
            </a:r>
            <a:r>
              <a:rPr lang="ru-RU" dirty="0"/>
              <a:t> закон на Хук. </a:t>
            </a: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17472352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Контейнер за съдържание 5"/>
          <p:cNvSpPr>
            <a:spLocks noGrp="1"/>
          </p:cNvSpPr>
          <p:nvPr>
            <p:ph idx="1"/>
          </p:nvPr>
        </p:nvSpPr>
        <p:spPr>
          <a:xfrm>
            <a:off x="713585" y="329010"/>
            <a:ext cx="8205094" cy="579710"/>
          </a:xfrm>
        </p:spPr>
        <p:txBody>
          <a:bodyPr/>
          <a:lstStyle/>
          <a:p>
            <a:pPr marL="109537" indent="0" algn="ctr">
              <a:buNone/>
            </a:pPr>
            <a:r>
              <a:rPr lang="bg-BG" sz="2400" dirty="0" smtClean="0">
                <a:solidFill>
                  <a:srgbClr val="00B0F0"/>
                </a:solidFill>
              </a:rPr>
              <a:t>Основни понятия и хипотези</a:t>
            </a:r>
            <a:endParaRPr lang="bg-BG" sz="2400" dirty="0">
              <a:solidFill>
                <a:srgbClr val="00B0F0"/>
              </a:solidFill>
            </a:endParaRPr>
          </a:p>
        </p:txBody>
      </p:sp>
      <p:sp>
        <p:nvSpPr>
          <p:cNvPr id="17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bg-BG"/>
          </a:p>
        </p:txBody>
      </p:sp>
      <p:sp>
        <p:nvSpPr>
          <p:cNvPr id="19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bg-BG"/>
          </a:p>
        </p:txBody>
      </p:sp>
      <p:sp>
        <p:nvSpPr>
          <p:cNvPr id="21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bg-BG"/>
          </a:p>
        </p:txBody>
      </p:sp>
      <p:sp>
        <p:nvSpPr>
          <p:cNvPr id="23" name="Rectangle 1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bg-BG"/>
          </a:p>
        </p:txBody>
      </p:sp>
      <p:sp>
        <p:nvSpPr>
          <p:cNvPr id="13" name="Rectangle 19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bg-BG"/>
          </a:p>
        </p:txBody>
      </p:sp>
      <p:sp>
        <p:nvSpPr>
          <p:cNvPr id="15" name="Rectangle 19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bg-BG"/>
          </a:p>
        </p:txBody>
      </p:sp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765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7657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" name="Правоъгълник 1"/>
          <p:cNvSpPr/>
          <p:nvPr/>
        </p:nvSpPr>
        <p:spPr>
          <a:xfrm>
            <a:off x="270066" y="980728"/>
            <a:ext cx="864096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itchFamily="2" charset="2"/>
              <a:buChar char="ü"/>
            </a:pPr>
            <a:r>
              <a:rPr lang="ru-RU" dirty="0" err="1" smtClean="0">
                <a:solidFill>
                  <a:srgbClr val="FF0000"/>
                </a:solidFill>
              </a:rPr>
              <a:t>Началните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dirty="0" err="1">
                <a:solidFill>
                  <a:srgbClr val="FF0000"/>
                </a:solidFill>
              </a:rPr>
              <a:t>размери</a:t>
            </a:r>
            <a:r>
              <a:rPr lang="ru-RU" dirty="0">
                <a:solidFill>
                  <a:srgbClr val="FF0000"/>
                </a:solidFill>
              </a:rPr>
              <a:t>. </a:t>
            </a:r>
            <a:r>
              <a:rPr lang="ru-RU" dirty="0"/>
              <a:t>При </a:t>
            </a:r>
            <a:r>
              <a:rPr lang="ru-RU" dirty="0" err="1"/>
              <a:t>натоварване</a:t>
            </a:r>
            <a:r>
              <a:rPr lang="ru-RU" dirty="0"/>
              <a:t> в </a:t>
            </a:r>
            <a:r>
              <a:rPr lang="ru-RU" dirty="0" err="1"/>
              <a:t>еластичната</a:t>
            </a:r>
            <a:r>
              <a:rPr lang="ru-RU" dirty="0"/>
              <a:t> </a:t>
            </a:r>
            <a:r>
              <a:rPr lang="ru-RU" dirty="0" err="1"/>
              <a:t>област</a:t>
            </a:r>
            <a:r>
              <a:rPr lang="ru-RU" dirty="0"/>
              <a:t> </a:t>
            </a:r>
            <a:r>
              <a:rPr lang="ru-RU" dirty="0" err="1"/>
              <a:t>конструкционните</a:t>
            </a:r>
            <a:r>
              <a:rPr lang="ru-RU" dirty="0"/>
              <a:t> </a:t>
            </a:r>
            <a:r>
              <a:rPr lang="ru-RU" dirty="0" err="1"/>
              <a:t>елементи</a:t>
            </a:r>
            <a:r>
              <a:rPr lang="ru-RU" dirty="0"/>
              <a:t> </a:t>
            </a:r>
            <a:r>
              <a:rPr lang="ru-RU" dirty="0" err="1"/>
              <a:t>променят</a:t>
            </a:r>
            <a:r>
              <a:rPr lang="ru-RU" dirty="0"/>
              <a:t> </a:t>
            </a:r>
            <a:r>
              <a:rPr lang="ru-RU" dirty="0" smtClean="0"/>
              <a:t>форма</a:t>
            </a:r>
            <a:r>
              <a:rPr lang="bg-BG" dirty="0"/>
              <a:t>т</a:t>
            </a:r>
            <a:r>
              <a:rPr lang="ru-RU" dirty="0" smtClean="0"/>
              <a:t>а </a:t>
            </a:r>
            <a:r>
              <a:rPr lang="ru-RU" dirty="0"/>
              <a:t>си </a:t>
            </a:r>
            <a:r>
              <a:rPr lang="ru-RU" dirty="0" err="1"/>
              <a:t>незначително</a:t>
            </a:r>
            <a:r>
              <a:rPr lang="ru-RU" dirty="0"/>
              <a:t>. </a:t>
            </a:r>
            <a:r>
              <a:rPr lang="ru-RU" dirty="0" err="1"/>
              <a:t>Сравнени</a:t>
            </a:r>
            <a:r>
              <a:rPr lang="ru-RU" dirty="0"/>
              <a:t> с размерите на </a:t>
            </a:r>
            <a:r>
              <a:rPr lang="ru-RU" dirty="0" err="1"/>
              <a:t>тялото</a:t>
            </a:r>
            <a:r>
              <a:rPr lang="ru-RU" dirty="0"/>
              <a:t>, </a:t>
            </a:r>
            <a:r>
              <a:rPr lang="ru-RU" dirty="0" err="1"/>
              <a:t>преместванията</a:t>
            </a:r>
            <a:r>
              <a:rPr lang="ru-RU" dirty="0"/>
              <a:t> на </a:t>
            </a:r>
            <a:r>
              <a:rPr lang="ru-RU" dirty="0" err="1"/>
              <a:t>неговите</a:t>
            </a:r>
            <a:r>
              <a:rPr lang="ru-RU" dirty="0"/>
              <a:t> точки </a:t>
            </a:r>
            <a:r>
              <a:rPr lang="ru-RU" dirty="0" err="1"/>
              <a:t>са</a:t>
            </a:r>
            <a:r>
              <a:rPr lang="ru-RU" dirty="0"/>
              <a:t> толкова малки, че при </a:t>
            </a:r>
            <a:r>
              <a:rPr lang="ru-RU" dirty="0" err="1"/>
              <a:t>определяне</a:t>
            </a:r>
            <a:r>
              <a:rPr lang="ru-RU" dirty="0"/>
              <a:t> на </a:t>
            </a:r>
            <a:r>
              <a:rPr lang="ru-RU" dirty="0" err="1" smtClean="0"/>
              <a:t>натоварванията</a:t>
            </a:r>
            <a:r>
              <a:rPr lang="ru-RU" dirty="0" smtClean="0"/>
              <a:t> </a:t>
            </a:r>
            <a:r>
              <a:rPr lang="ru-RU" dirty="0"/>
              <a:t>и </a:t>
            </a:r>
            <a:r>
              <a:rPr lang="ru-RU" dirty="0" err="1"/>
              <a:t>опорните</a:t>
            </a:r>
            <a:r>
              <a:rPr lang="ru-RU" dirty="0"/>
              <a:t> реакции </a:t>
            </a:r>
            <a:r>
              <a:rPr lang="ru-RU" dirty="0" err="1"/>
              <a:t>могат</a:t>
            </a:r>
            <a:r>
              <a:rPr lang="ru-RU" dirty="0"/>
              <a:t> да се </a:t>
            </a:r>
            <a:r>
              <a:rPr lang="ru-RU" dirty="0" err="1"/>
              <a:t>пренебрегнат</a:t>
            </a:r>
            <a:r>
              <a:rPr lang="ru-RU" dirty="0"/>
              <a:t>. </a:t>
            </a:r>
            <a:r>
              <a:rPr lang="ru-RU" dirty="0" err="1"/>
              <a:t>Това</a:t>
            </a:r>
            <a:r>
              <a:rPr lang="ru-RU" dirty="0"/>
              <a:t> </a:t>
            </a:r>
            <a:r>
              <a:rPr lang="ru-RU" dirty="0" err="1"/>
              <a:t>допускане</a:t>
            </a:r>
            <a:r>
              <a:rPr lang="ru-RU" dirty="0"/>
              <a:t> </a:t>
            </a:r>
            <a:r>
              <a:rPr lang="ru-RU" dirty="0" err="1" smtClean="0"/>
              <a:t>позволява</a:t>
            </a:r>
            <a:r>
              <a:rPr lang="ru-RU" dirty="0" smtClean="0"/>
              <a:t> </a:t>
            </a:r>
            <a:r>
              <a:rPr lang="ru-RU" dirty="0"/>
              <a:t>при </a:t>
            </a:r>
            <a:r>
              <a:rPr lang="ru-RU" dirty="0" err="1"/>
              <a:t>определяне</a:t>
            </a:r>
            <a:r>
              <a:rPr lang="ru-RU" dirty="0"/>
              <a:t> на </a:t>
            </a:r>
            <a:r>
              <a:rPr lang="ru-RU" dirty="0" err="1"/>
              <a:t>опорните</a:t>
            </a:r>
            <a:r>
              <a:rPr lang="ru-RU" dirty="0"/>
              <a:t> реакции да се приложат </a:t>
            </a:r>
            <a:r>
              <a:rPr lang="ru-RU" dirty="0" err="1"/>
              <a:t>статичните</a:t>
            </a:r>
            <a:r>
              <a:rPr lang="ru-RU" dirty="0"/>
              <a:t> условия за равновесие на </a:t>
            </a:r>
            <a:r>
              <a:rPr lang="ru-RU" dirty="0" err="1"/>
              <a:t>тялото</a:t>
            </a:r>
            <a:r>
              <a:rPr lang="ru-RU" dirty="0"/>
              <a:t> по </a:t>
            </a:r>
            <a:r>
              <a:rPr lang="ru-RU" dirty="0" err="1"/>
              <a:t>същия</a:t>
            </a:r>
            <a:r>
              <a:rPr lang="ru-RU" dirty="0"/>
              <a:t> начин, </a:t>
            </a:r>
            <a:r>
              <a:rPr lang="ru-RU" dirty="0" err="1"/>
              <a:t>както</a:t>
            </a:r>
            <a:r>
              <a:rPr lang="ru-RU" dirty="0"/>
              <a:t> </a:t>
            </a:r>
            <a:r>
              <a:rPr lang="ru-RU" dirty="0" err="1"/>
              <a:t>върху</a:t>
            </a:r>
            <a:r>
              <a:rPr lang="ru-RU" dirty="0"/>
              <a:t> </a:t>
            </a:r>
            <a:r>
              <a:rPr lang="ru-RU" dirty="0" err="1"/>
              <a:t>недеформирано</a:t>
            </a:r>
            <a:r>
              <a:rPr lang="ru-RU" dirty="0"/>
              <a:t> </a:t>
            </a:r>
            <a:r>
              <a:rPr lang="ru-RU" dirty="0" err="1"/>
              <a:t>тяло</a:t>
            </a:r>
            <a:r>
              <a:rPr lang="ru-RU" dirty="0"/>
              <a:t>.</a:t>
            </a:r>
            <a:endParaRPr lang="bg-BG" dirty="0"/>
          </a:p>
        </p:txBody>
      </p:sp>
      <p:sp>
        <p:nvSpPr>
          <p:cNvPr id="3" name="Правоъгълник 2"/>
          <p:cNvSpPr/>
          <p:nvPr/>
        </p:nvSpPr>
        <p:spPr>
          <a:xfrm>
            <a:off x="270066" y="3212976"/>
            <a:ext cx="86409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itchFamily="2" charset="2"/>
              <a:buChar char="ü"/>
            </a:pPr>
            <a:r>
              <a:rPr lang="ru-RU" dirty="0" err="1" smtClean="0">
                <a:solidFill>
                  <a:srgbClr val="FF0000"/>
                </a:solidFill>
              </a:rPr>
              <a:t>Равнинност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dirty="0">
                <a:solidFill>
                  <a:srgbClr val="FF0000"/>
                </a:solidFill>
              </a:rPr>
              <a:t>на </a:t>
            </a:r>
            <a:r>
              <a:rPr lang="ru-RU" dirty="0" err="1">
                <a:solidFill>
                  <a:srgbClr val="FF0000"/>
                </a:solidFill>
              </a:rPr>
              <a:t>сеченията</a:t>
            </a:r>
            <a:r>
              <a:rPr lang="ru-RU" dirty="0">
                <a:solidFill>
                  <a:srgbClr val="FF0000"/>
                </a:solidFill>
              </a:rPr>
              <a:t>.</a:t>
            </a:r>
            <a:r>
              <a:rPr lang="ru-RU" dirty="0"/>
              <a:t> По </a:t>
            </a:r>
            <a:r>
              <a:rPr lang="ru-RU" dirty="0" err="1"/>
              <a:t>тази</a:t>
            </a:r>
            <a:r>
              <a:rPr lang="ru-RU" dirty="0"/>
              <a:t> </a:t>
            </a:r>
            <a:r>
              <a:rPr lang="ru-RU" dirty="0" err="1"/>
              <a:t>хипотеза</a:t>
            </a:r>
            <a:r>
              <a:rPr lang="ru-RU" dirty="0"/>
              <a:t> се приема, че при </a:t>
            </a:r>
            <a:r>
              <a:rPr lang="ru-RU" dirty="0" err="1"/>
              <a:t>изследване</a:t>
            </a:r>
            <a:r>
              <a:rPr lang="ru-RU" dirty="0"/>
              <a:t> на </a:t>
            </a:r>
            <a:r>
              <a:rPr lang="ru-RU" dirty="0" err="1"/>
              <a:t>вътрешните</a:t>
            </a:r>
            <a:r>
              <a:rPr lang="ru-RU" dirty="0"/>
              <a:t> </a:t>
            </a:r>
            <a:r>
              <a:rPr lang="ru-RU" dirty="0" err="1"/>
              <a:t>сили</a:t>
            </a:r>
            <a:r>
              <a:rPr lang="ru-RU" dirty="0"/>
              <a:t> и </a:t>
            </a:r>
            <a:r>
              <a:rPr lang="ru-RU" dirty="0" err="1"/>
              <a:t>деформациите</a:t>
            </a:r>
            <a:r>
              <a:rPr lang="ru-RU" dirty="0"/>
              <a:t> на </a:t>
            </a:r>
            <a:r>
              <a:rPr lang="ru-RU" dirty="0" err="1"/>
              <a:t>гредите</a:t>
            </a:r>
            <a:r>
              <a:rPr lang="ru-RU" dirty="0"/>
              <a:t> и </a:t>
            </a:r>
            <a:r>
              <a:rPr lang="ru-RU" dirty="0" err="1"/>
              <a:t>прътовете</a:t>
            </a:r>
            <a:r>
              <a:rPr lang="ru-RU" dirty="0"/>
              <a:t> </a:t>
            </a:r>
            <a:r>
              <a:rPr lang="ru-RU" dirty="0" err="1"/>
              <a:t>равнинното</a:t>
            </a:r>
            <a:r>
              <a:rPr lang="ru-RU" dirty="0"/>
              <a:t> сечение, </a:t>
            </a:r>
            <a:r>
              <a:rPr lang="ru-RU" dirty="0" err="1"/>
              <a:t>което</a:t>
            </a:r>
            <a:r>
              <a:rPr lang="ru-RU" dirty="0"/>
              <a:t> е </a:t>
            </a:r>
            <a:r>
              <a:rPr lang="ru-RU" dirty="0" err="1"/>
              <a:t>прекарано</a:t>
            </a:r>
            <a:r>
              <a:rPr lang="ru-RU" dirty="0"/>
              <a:t> </a:t>
            </a:r>
            <a:r>
              <a:rPr lang="ru-RU" dirty="0" err="1"/>
              <a:t>мислено</a:t>
            </a:r>
            <a:r>
              <a:rPr lang="ru-RU" dirty="0"/>
              <a:t> </a:t>
            </a:r>
            <a:r>
              <a:rPr lang="ru-RU" dirty="0" err="1"/>
              <a:t>преди</a:t>
            </a:r>
            <a:r>
              <a:rPr lang="ru-RU" dirty="0"/>
              <a:t> </a:t>
            </a:r>
            <a:r>
              <a:rPr lang="ru-RU" dirty="0" err="1"/>
              <a:t>деформацията</a:t>
            </a:r>
            <a:r>
              <a:rPr lang="ru-RU" dirty="0"/>
              <a:t>, </a:t>
            </a:r>
            <a:r>
              <a:rPr lang="ru-RU" dirty="0" err="1"/>
              <a:t>остава</a:t>
            </a:r>
            <a:r>
              <a:rPr lang="ru-RU" dirty="0"/>
              <a:t> равнинно и след </a:t>
            </a:r>
            <a:r>
              <a:rPr lang="ru-RU" dirty="0" err="1"/>
              <a:t>деформацията</a:t>
            </a:r>
            <a:r>
              <a:rPr lang="ru-RU" dirty="0"/>
              <a:t>. </a:t>
            </a:r>
            <a:endParaRPr lang="bg-BG" dirty="0"/>
          </a:p>
        </p:txBody>
      </p:sp>
      <p:sp>
        <p:nvSpPr>
          <p:cNvPr id="4" name="Правоъгълник 3"/>
          <p:cNvSpPr/>
          <p:nvPr/>
        </p:nvSpPr>
        <p:spPr>
          <a:xfrm>
            <a:off x="270066" y="4417883"/>
            <a:ext cx="864096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itchFamily="2" charset="2"/>
              <a:buChar char="ü"/>
            </a:pPr>
            <a:r>
              <a:rPr lang="ru-RU" dirty="0" err="1" smtClean="0">
                <a:solidFill>
                  <a:srgbClr val="FF0000"/>
                </a:solidFill>
              </a:rPr>
              <a:t>Независимото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dirty="0">
                <a:solidFill>
                  <a:srgbClr val="FF0000"/>
                </a:solidFill>
              </a:rPr>
              <a:t>действие на </a:t>
            </a:r>
            <a:r>
              <a:rPr lang="ru-RU" dirty="0" err="1">
                <a:solidFill>
                  <a:srgbClr val="FF0000"/>
                </a:solidFill>
              </a:rPr>
              <a:t>силите</a:t>
            </a:r>
            <a:r>
              <a:rPr lang="ru-RU" dirty="0">
                <a:solidFill>
                  <a:srgbClr val="FF0000"/>
                </a:solidFill>
              </a:rPr>
              <a:t> (принцип на </a:t>
            </a:r>
            <a:r>
              <a:rPr lang="ru-RU" dirty="0" err="1">
                <a:solidFill>
                  <a:srgbClr val="FF0000"/>
                </a:solidFill>
              </a:rPr>
              <a:t>суперпозицията</a:t>
            </a:r>
            <a:r>
              <a:rPr lang="ru-RU" dirty="0">
                <a:solidFill>
                  <a:srgbClr val="FF0000"/>
                </a:solidFill>
              </a:rPr>
              <a:t>). </a:t>
            </a:r>
            <a:r>
              <a:rPr lang="ru-RU" dirty="0" err="1"/>
              <a:t>Този</a:t>
            </a:r>
            <a:r>
              <a:rPr lang="ru-RU" dirty="0"/>
              <a:t> принцип е валиден в </a:t>
            </a:r>
            <a:r>
              <a:rPr lang="ru-RU" dirty="0" err="1"/>
              <a:t>случаите</a:t>
            </a:r>
            <a:r>
              <a:rPr lang="ru-RU" dirty="0"/>
              <a:t>, при </a:t>
            </a:r>
            <a:r>
              <a:rPr lang="ru-RU" dirty="0" err="1"/>
              <a:t>които</a:t>
            </a:r>
            <a:r>
              <a:rPr lang="ru-RU" dirty="0"/>
              <a:t> е в сила </a:t>
            </a:r>
            <a:r>
              <a:rPr lang="ru-RU" dirty="0" err="1"/>
              <a:t>хипотезата</a:t>
            </a:r>
            <a:r>
              <a:rPr lang="ru-RU" dirty="0"/>
              <a:t> за </a:t>
            </a:r>
            <a:r>
              <a:rPr lang="ru-RU" dirty="0" err="1"/>
              <a:t>пропорционалност</a:t>
            </a:r>
            <a:r>
              <a:rPr lang="ru-RU" dirty="0"/>
              <a:t> между </a:t>
            </a:r>
            <a:r>
              <a:rPr lang="ru-RU" dirty="0" err="1"/>
              <a:t>натоварване</a:t>
            </a:r>
            <a:r>
              <a:rPr lang="ru-RU" dirty="0"/>
              <a:t> и деформации и </a:t>
            </a:r>
            <a:r>
              <a:rPr lang="ru-RU" dirty="0" err="1"/>
              <a:t>принципът</a:t>
            </a:r>
            <a:r>
              <a:rPr lang="ru-RU" dirty="0"/>
              <a:t> на </a:t>
            </a:r>
            <a:r>
              <a:rPr lang="ru-RU" dirty="0" err="1"/>
              <a:t>началните</a:t>
            </a:r>
            <a:r>
              <a:rPr lang="ru-RU" dirty="0"/>
              <a:t> </a:t>
            </a:r>
            <a:r>
              <a:rPr lang="ru-RU" dirty="0" err="1"/>
              <a:t>размери</a:t>
            </a:r>
            <a:r>
              <a:rPr lang="ru-RU" dirty="0"/>
              <a:t>. </a:t>
            </a:r>
            <a:r>
              <a:rPr lang="ru-RU" dirty="0" err="1"/>
              <a:t>Тогава</a:t>
            </a:r>
            <a:r>
              <a:rPr lang="ru-RU" dirty="0"/>
              <a:t> </a:t>
            </a:r>
            <a:r>
              <a:rPr lang="ru-RU" dirty="0" err="1" smtClean="0"/>
              <a:t>резултатът</a:t>
            </a:r>
            <a:r>
              <a:rPr lang="ru-RU" dirty="0" smtClean="0"/>
              <a:t> </a:t>
            </a:r>
            <a:r>
              <a:rPr lang="ru-RU" dirty="0"/>
              <a:t>от </a:t>
            </a:r>
            <a:r>
              <a:rPr lang="ru-RU" dirty="0" err="1"/>
              <a:t>въздействието</a:t>
            </a:r>
            <a:r>
              <a:rPr lang="ru-RU" dirty="0"/>
              <a:t> на система от </a:t>
            </a:r>
            <a:r>
              <a:rPr lang="ru-RU" dirty="0" err="1"/>
              <a:t>сили</a:t>
            </a:r>
            <a:r>
              <a:rPr lang="ru-RU" dirty="0"/>
              <a:t> </a:t>
            </a:r>
            <a:r>
              <a:rPr lang="ru-RU" dirty="0" err="1"/>
              <a:t>върху</a:t>
            </a:r>
            <a:r>
              <a:rPr lang="ru-RU" dirty="0"/>
              <a:t> дадено </a:t>
            </a:r>
            <a:r>
              <a:rPr lang="ru-RU" dirty="0" err="1"/>
              <a:t>тяло</a:t>
            </a:r>
            <a:r>
              <a:rPr lang="ru-RU" dirty="0"/>
              <a:t> е равен на </a:t>
            </a:r>
            <a:r>
              <a:rPr lang="ru-RU" dirty="0" err="1" smtClean="0"/>
              <a:t>сумата</a:t>
            </a:r>
            <a:r>
              <a:rPr lang="ru-RU" dirty="0" smtClean="0"/>
              <a:t> </a:t>
            </a:r>
            <a:r>
              <a:rPr lang="ru-RU" dirty="0"/>
              <a:t>от </a:t>
            </a:r>
            <a:r>
              <a:rPr lang="ru-RU" dirty="0" err="1"/>
              <a:t>резултатите</a:t>
            </a:r>
            <a:r>
              <a:rPr lang="ru-RU" dirty="0"/>
              <a:t> на </a:t>
            </a:r>
            <a:r>
              <a:rPr lang="ru-RU" dirty="0" err="1"/>
              <a:t>въздействието</a:t>
            </a:r>
            <a:r>
              <a:rPr lang="ru-RU" dirty="0"/>
              <a:t> на всяка сила </a:t>
            </a:r>
            <a:r>
              <a:rPr lang="ru-RU" dirty="0" err="1"/>
              <a:t>поотделно</a:t>
            </a:r>
            <a:r>
              <a:rPr lang="ru-RU" dirty="0"/>
              <a:t> и в произволен ред.</a:t>
            </a: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17360680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Контейнер за съдържание 5"/>
          <p:cNvSpPr>
            <a:spLocks noGrp="1"/>
          </p:cNvSpPr>
          <p:nvPr>
            <p:ph idx="1"/>
          </p:nvPr>
        </p:nvSpPr>
        <p:spPr>
          <a:xfrm>
            <a:off x="713585" y="329010"/>
            <a:ext cx="8205094" cy="579710"/>
          </a:xfrm>
        </p:spPr>
        <p:txBody>
          <a:bodyPr/>
          <a:lstStyle/>
          <a:p>
            <a:pPr marL="109537" indent="0" algn="ctr">
              <a:buNone/>
            </a:pPr>
            <a:r>
              <a:rPr lang="bg-BG" sz="2400" dirty="0" smtClean="0">
                <a:solidFill>
                  <a:srgbClr val="00B0F0"/>
                </a:solidFill>
              </a:rPr>
              <a:t>Основни понятия и хипотези</a:t>
            </a:r>
            <a:endParaRPr lang="bg-BG" sz="2400" dirty="0">
              <a:solidFill>
                <a:srgbClr val="00B0F0"/>
              </a:solidFill>
            </a:endParaRPr>
          </a:p>
        </p:txBody>
      </p:sp>
      <p:sp>
        <p:nvSpPr>
          <p:cNvPr id="17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bg-BG"/>
          </a:p>
        </p:txBody>
      </p:sp>
      <p:sp>
        <p:nvSpPr>
          <p:cNvPr id="19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bg-BG"/>
          </a:p>
        </p:txBody>
      </p:sp>
      <p:sp>
        <p:nvSpPr>
          <p:cNvPr id="21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bg-BG"/>
          </a:p>
        </p:txBody>
      </p:sp>
      <p:sp>
        <p:nvSpPr>
          <p:cNvPr id="23" name="Rectangle 1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bg-BG"/>
          </a:p>
        </p:txBody>
      </p:sp>
      <p:sp>
        <p:nvSpPr>
          <p:cNvPr id="13" name="Rectangle 19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bg-BG"/>
          </a:p>
        </p:txBody>
      </p:sp>
      <p:sp>
        <p:nvSpPr>
          <p:cNvPr id="15" name="Rectangle 19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bg-BG"/>
          </a:p>
        </p:txBody>
      </p:sp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765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7657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" name="Правоъгълник 1"/>
          <p:cNvSpPr/>
          <p:nvPr/>
        </p:nvSpPr>
        <p:spPr>
          <a:xfrm>
            <a:off x="2987824" y="836712"/>
            <a:ext cx="16914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g-BG" b="1" dirty="0">
                <a:solidFill>
                  <a:srgbClr val="FF0000"/>
                </a:solidFill>
              </a:rPr>
              <a:t>Външни сили</a:t>
            </a:r>
          </a:p>
        </p:txBody>
      </p:sp>
      <p:sp>
        <p:nvSpPr>
          <p:cNvPr id="3" name="Правоъгълник 2"/>
          <p:cNvSpPr/>
          <p:nvPr/>
        </p:nvSpPr>
        <p:spPr>
          <a:xfrm>
            <a:off x="179512" y="1268760"/>
            <a:ext cx="87849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err="1" smtClean="0">
                <a:solidFill>
                  <a:srgbClr val="FF0000"/>
                </a:solidFill>
              </a:rPr>
              <a:t>Собственото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dirty="0" err="1">
                <a:solidFill>
                  <a:srgbClr val="FF0000"/>
                </a:solidFill>
              </a:rPr>
              <a:t>тегло</a:t>
            </a:r>
            <a:r>
              <a:rPr lang="ru-RU" dirty="0">
                <a:solidFill>
                  <a:srgbClr val="FF0000"/>
                </a:solidFill>
              </a:rPr>
              <a:t> на </a:t>
            </a:r>
            <a:r>
              <a:rPr lang="ru-RU" dirty="0" err="1">
                <a:solidFill>
                  <a:srgbClr val="FF0000"/>
                </a:solidFill>
              </a:rPr>
              <a:t>тялото</a:t>
            </a:r>
            <a:r>
              <a:rPr lang="ru-RU" dirty="0">
                <a:solidFill>
                  <a:srgbClr val="FF0000"/>
                </a:solidFill>
              </a:rPr>
              <a:t> (</a:t>
            </a:r>
            <a:r>
              <a:rPr lang="ru-RU" dirty="0" err="1">
                <a:solidFill>
                  <a:srgbClr val="FF0000"/>
                </a:solidFill>
              </a:rPr>
              <a:t>конструкцията</a:t>
            </a:r>
            <a:r>
              <a:rPr lang="ru-RU" dirty="0">
                <a:solidFill>
                  <a:srgbClr val="FF0000"/>
                </a:solidFill>
              </a:rPr>
              <a:t>) </a:t>
            </a:r>
            <a:r>
              <a:rPr lang="ru-RU" dirty="0"/>
              <a:t>– то се </a:t>
            </a:r>
            <a:r>
              <a:rPr lang="ru-RU" dirty="0" err="1"/>
              <a:t>определя</a:t>
            </a:r>
            <a:r>
              <a:rPr lang="ru-RU" dirty="0"/>
              <a:t> </a:t>
            </a:r>
            <a:r>
              <a:rPr lang="ru-RU" dirty="0" err="1"/>
              <a:t>като</a:t>
            </a:r>
            <a:r>
              <a:rPr lang="ru-RU" dirty="0"/>
              <a:t> </a:t>
            </a:r>
            <a:r>
              <a:rPr lang="ru-RU" dirty="0" err="1"/>
              <a:t>равнодействуваща</a:t>
            </a:r>
            <a:r>
              <a:rPr lang="ru-RU" dirty="0"/>
              <a:t> на </a:t>
            </a:r>
            <a:r>
              <a:rPr lang="ru-RU" dirty="0" err="1"/>
              <a:t>силите</a:t>
            </a:r>
            <a:r>
              <a:rPr lang="ru-RU" dirty="0"/>
              <a:t>, с </a:t>
            </a:r>
            <a:r>
              <a:rPr lang="ru-RU" dirty="0" err="1"/>
              <a:t>които</a:t>
            </a:r>
            <a:r>
              <a:rPr lang="ru-RU" dirty="0"/>
              <a:t> </a:t>
            </a:r>
            <a:r>
              <a:rPr lang="ru-RU" dirty="0" err="1"/>
              <a:t>земята</a:t>
            </a:r>
            <a:r>
              <a:rPr lang="ru-RU" dirty="0"/>
              <a:t> </a:t>
            </a:r>
            <a:r>
              <a:rPr lang="ru-RU" dirty="0" err="1"/>
              <a:t>привлича</a:t>
            </a:r>
            <a:r>
              <a:rPr lang="ru-RU" dirty="0"/>
              <a:t> </a:t>
            </a:r>
            <a:r>
              <a:rPr lang="ru-RU" dirty="0" err="1"/>
              <a:t>частиците</a:t>
            </a:r>
            <a:r>
              <a:rPr lang="ru-RU" dirty="0"/>
              <a:t> </a:t>
            </a:r>
            <a:r>
              <a:rPr lang="ru-RU" dirty="0" err="1" smtClean="0"/>
              <a:t>му</a:t>
            </a:r>
            <a:r>
              <a:rPr lang="ru-RU" dirty="0" smtClean="0"/>
              <a:t>.</a:t>
            </a:r>
            <a:endParaRPr lang="bg-BG" dirty="0"/>
          </a:p>
        </p:txBody>
      </p:sp>
      <p:sp>
        <p:nvSpPr>
          <p:cNvPr id="4" name="Правоъгълник 3"/>
          <p:cNvSpPr/>
          <p:nvPr/>
        </p:nvSpPr>
        <p:spPr>
          <a:xfrm>
            <a:off x="179512" y="1944289"/>
            <a:ext cx="87849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err="1" smtClean="0">
                <a:solidFill>
                  <a:srgbClr val="FF0000"/>
                </a:solidFill>
              </a:rPr>
              <a:t>Товарите</a:t>
            </a:r>
            <a:r>
              <a:rPr lang="ru-RU" dirty="0" smtClean="0"/>
              <a:t> </a:t>
            </a:r>
            <a:r>
              <a:rPr lang="ru-RU" dirty="0" err="1" smtClean="0"/>
              <a:t>са</a:t>
            </a:r>
            <a:r>
              <a:rPr lang="ru-RU" dirty="0" smtClean="0"/>
              <a:t> </a:t>
            </a:r>
            <a:r>
              <a:rPr lang="ru-RU" dirty="0" err="1"/>
              <a:t>силите</a:t>
            </a:r>
            <a:r>
              <a:rPr lang="ru-RU" dirty="0"/>
              <a:t> на действие на </a:t>
            </a:r>
            <a:r>
              <a:rPr lang="ru-RU" dirty="0" err="1"/>
              <a:t>телата</a:t>
            </a:r>
            <a:r>
              <a:rPr lang="ru-RU" dirty="0"/>
              <a:t>, </a:t>
            </a:r>
            <a:r>
              <a:rPr lang="ru-RU" dirty="0" err="1"/>
              <a:t>които</a:t>
            </a:r>
            <a:r>
              <a:rPr lang="ru-RU" dirty="0"/>
              <a:t> </a:t>
            </a:r>
            <a:r>
              <a:rPr lang="ru-RU" dirty="0" err="1"/>
              <a:t>непосредствено</a:t>
            </a:r>
            <a:r>
              <a:rPr lang="ru-RU" dirty="0"/>
              <a:t> се </a:t>
            </a:r>
            <a:r>
              <a:rPr lang="ru-RU" dirty="0" err="1"/>
              <a:t>допират</a:t>
            </a:r>
            <a:r>
              <a:rPr lang="ru-RU" dirty="0"/>
              <a:t> до </a:t>
            </a:r>
            <a:r>
              <a:rPr lang="ru-RU" dirty="0" err="1"/>
              <a:t>разглежданото</a:t>
            </a:r>
            <a:r>
              <a:rPr lang="ru-RU" dirty="0"/>
              <a:t> </a:t>
            </a:r>
            <a:r>
              <a:rPr lang="ru-RU" dirty="0" err="1"/>
              <a:t>тяло</a:t>
            </a:r>
            <a:r>
              <a:rPr lang="ru-RU" dirty="0"/>
              <a:t> и е </a:t>
            </a:r>
            <a:r>
              <a:rPr lang="ru-RU" dirty="0" err="1"/>
              <a:t>прието</a:t>
            </a:r>
            <a:r>
              <a:rPr lang="ru-RU" dirty="0"/>
              <a:t> да се </a:t>
            </a:r>
            <a:r>
              <a:rPr lang="ru-RU" dirty="0" err="1"/>
              <a:t>наричат</a:t>
            </a:r>
            <a:r>
              <a:rPr lang="ru-RU" dirty="0"/>
              <a:t> </a:t>
            </a:r>
            <a:r>
              <a:rPr lang="ru-RU" dirty="0">
                <a:solidFill>
                  <a:srgbClr val="FF0000"/>
                </a:solidFill>
              </a:rPr>
              <a:t>“</a:t>
            </a:r>
            <a:r>
              <a:rPr lang="ru-RU" dirty="0" err="1">
                <a:solidFill>
                  <a:srgbClr val="FF0000"/>
                </a:solidFill>
              </a:rPr>
              <a:t>активни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 err="1">
                <a:solidFill>
                  <a:srgbClr val="FF0000"/>
                </a:solidFill>
              </a:rPr>
              <a:t>сили</a:t>
            </a:r>
            <a:r>
              <a:rPr lang="ru-RU" dirty="0" smtClean="0">
                <a:solidFill>
                  <a:srgbClr val="FF0000"/>
                </a:solidFill>
              </a:rPr>
              <a:t>”.</a:t>
            </a:r>
            <a:endParaRPr lang="bg-BG" dirty="0">
              <a:solidFill>
                <a:srgbClr val="FF0000"/>
              </a:solidFill>
            </a:endParaRPr>
          </a:p>
        </p:txBody>
      </p:sp>
      <p:sp>
        <p:nvSpPr>
          <p:cNvPr id="5" name="Правоъгълник 4"/>
          <p:cNvSpPr/>
          <p:nvPr/>
        </p:nvSpPr>
        <p:spPr>
          <a:xfrm>
            <a:off x="179512" y="2590620"/>
            <a:ext cx="87849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err="1" smtClean="0">
                <a:solidFill>
                  <a:srgbClr val="FF0000"/>
                </a:solidFill>
              </a:rPr>
              <a:t>Опорните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dirty="0">
                <a:solidFill>
                  <a:srgbClr val="FF0000"/>
                </a:solidFill>
              </a:rPr>
              <a:t>реакции </a:t>
            </a:r>
            <a:r>
              <a:rPr lang="ru-RU" dirty="0" err="1" smtClean="0"/>
              <a:t>са</a:t>
            </a:r>
            <a:r>
              <a:rPr lang="ru-RU" dirty="0" smtClean="0"/>
              <a:t> </a:t>
            </a:r>
            <a:r>
              <a:rPr lang="ru-RU" dirty="0" err="1"/>
              <a:t>силите</a:t>
            </a:r>
            <a:r>
              <a:rPr lang="ru-RU" dirty="0"/>
              <a:t>, с </a:t>
            </a:r>
            <a:r>
              <a:rPr lang="ru-RU" dirty="0" err="1"/>
              <a:t>които</a:t>
            </a:r>
            <a:r>
              <a:rPr lang="ru-RU" dirty="0"/>
              <a:t> </a:t>
            </a:r>
            <a:r>
              <a:rPr lang="ru-RU" dirty="0" err="1"/>
              <a:t>околната</a:t>
            </a:r>
            <a:r>
              <a:rPr lang="ru-RU" dirty="0"/>
              <a:t> среда </a:t>
            </a:r>
            <a:r>
              <a:rPr lang="ru-RU" dirty="0" err="1"/>
              <a:t>действува</a:t>
            </a:r>
            <a:r>
              <a:rPr lang="ru-RU" dirty="0"/>
              <a:t> </a:t>
            </a:r>
            <a:r>
              <a:rPr lang="ru-RU" dirty="0" err="1"/>
              <a:t>върху</a:t>
            </a:r>
            <a:r>
              <a:rPr lang="ru-RU" dirty="0"/>
              <a:t> </a:t>
            </a:r>
            <a:r>
              <a:rPr lang="ru-RU" dirty="0" err="1"/>
              <a:t>разглежданото</a:t>
            </a:r>
            <a:r>
              <a:rPr lang="ru-RU" dirty="0"/>
              <a:t> </a:t>
            </a:r>
            <a:r>
              <a:rPr lang="ru-RU" dirty="0" err="1"/>
              <a:t>тяло</a:t>
            </a:r>
            <a:r>
              <a:rPr lang="ru-RU" dirty="0"/>
              <a:t> – </a:t>
            </a:r>
            <a:r>
              <a:rPr lang="ru-RU" dirty="0" err="1"/>
              <a:t>проявяват</a:t>
            </a:r>
            <a:r>
              <a:rPr lang="ru-RU" dirty="0"/>
              <a:t> се в опорите или </a:t>
            </a:r>
            <a:r>
              <a:rPr lang="ru-RU" dirty="0" err="1"/>
              <a:t>връзките</a:t>
            </a:r>
            <a:r>
              <a:rPr lang="ru-RU" dirty="0"/>
              <a:t> (</a:t>
            </a:r>
            <a:r>
              <a:rPr lang="ru-RU" dirty="0" err="1"/>
              <a:t>местата</a:t>
            </a:r>
            <a:r>
              <a:rPr lang="ru-RU" dirty="0"/>
              <a:t> на </a:t>
            </a:r>
            <a:r>
              <a:rPr lang="ru-RU" dirty="0" err="1"/>
              <a:t>свързване</a:t>
            </a:r>
            <a:r>
              <a:rPr lang="ru-RU" dirty="0"/>
              <a:t>) и е </a:t>
            </a:r>
            <a:r>
              <a:rPr lang="ru-RU" dirty="0" err="1"/>
              <a:t>прието</a:t>
            </a:r>
            <a:r>
              <a:rPr lang="ru-RU" dirty="0"/>
              <a:t> да се </a:t>
            </a:r>
            <a:r>
              <a:rPr lang="ru-RU" dirty="0" err="1"/>
              <a:t>наричат</a:t>
            </a:r>
            <a:r>
              <a:rPr lang="ru-RU" dirty="0"/>
              <a:t> </a:t>
            </a:r>
            <a:r>
              <a:rPr lang="ru-RU" dirty="0" err="1"/>
              <a:t>още</a:t>
            </a:r>
            <a:r>
              <a:rPr lang="ru-RU" dirty="0"/>
              <a:t> </a:t>
            </a:r>
            <a:r>
              <a:rPr lang="ru-RU" dirty="0">
                <a:solidFill>
                  <a:srgbClr val="FF0000"/>
                </a:solidFill>
              </a:rPr>
              <a:t>“</a:t>
            </a:r>
            <a:r>
              <a:rPr lang="ru-RU" dirty="0" err="1">
                <a:solidFill>
                  <a:srgbClr val="FF0000"/>
                </a:solidFill>
              </a:rPr>
              <a:t>сили</a:t>
            </a:r>
            <a:r>
              <a:rPr lang="ru-RU" dirty="0">
                <a:solidFill>
                  <a:srgbClr val="FF0000"/>
                </a:solidFill>
              </a:rPr>
              <a:t> на </a:t>
            </a:r>
            <a:r>
              <a:rPr lang="ru-RU" dirty="0" err="1">
                <a:solidFill>
                  <a:srgbClr val="FF0000"/>
                </a:solidFill>
              </a:rPr>
              <a:t>връзките</a:t>
            </a:r>
            <a:r>
              <a:rPr lang="ru-RU" dirty="0">
                <a:solidFill>
                  <a:srgbClr val="FF0000"/>
                </a:solidFill>
              </a:rPr>
              <a:t>”.</a:t>
            </a:r>
            <a:endParaRPr lang="bg-BG" dirty="0">
              <a:solidFill>
                <a:srgbClr val="FF0000"/>
              </a:solidFill>
            </a:endParaRPr>
          </a:p>
        </p:txBody>
      </p:sp>
      <p:sp>
        <p:nvSpPr>
          <p:cNvPr id="7" name="Правоъгълник 6"/>
          <p:cNvSpPr/>
          <p:nvPr/>
        </p:nvSpPr>
        <p:spPr>
          <a:xfrm>
            <a:off x="189566" y="3529248"/>
            <a:ext cx="87849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err="1" smtClean="0">
                <a:solidFill>
                  <a:srgbClr val="FF0000"/>
                </a:solidFill>
              </a:rPr>
              <a:t>Съсредоточени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dirty="0" err="1" smtClean="0"/>
              <a:t>са</a:t>
            </a:r>
            <a:r>
              <a:rPr lang="ru-RU" dirty="0" smtClean="0"/>
              <a:t> </a:t>
            </a:r>
            <a:r>
              <a:rPr lang="ru-RU" dirty="0" err="1"/>
              <a:t>силите</a:t>
            </a:r>
            <a:r>
              <a:rPr lang="ru-RU" dirty="0"/>
              <a:t>, </a:t>
            </a:r>
            <a:r>
              <a:rPr lang="ru-RU" dirty="0" err="1"/>
              <a:t>които</a:t>
            </a:r>
            <a:r>
              <a:rPr lang="ru-RU" dirty="0"/>
              <a:t> при </a:t>
            </a:r>
            <a:r>
              <a:rPr lang="ru-RU" dirty="0" err="1"/>
              <a:t>схематизирано</a:t>
            </a:r>
            <a:r>
              <a:rPr lang="ru-RU" dirty="0"/>
              <a:t> </a:t>
            </a:r>
            <a:r>
              <a:rPr lang="ru-RU" dirty="0" err="1"/>
              <a:t>представяне</a:t>
            </a:r>
            <a:r>
              <a:rPr lang="ru-RU" dirty="0"/>
              <a:t> на </a:t>
            </a:r>
            <a:r>
              <a:rPr lang="ru-RU" dirty="0" err="1"/>
              <a:t>натоварването</a:t>
            </a:r>
            <a:r>
              <a:rPr lang="ru-RU" dirty="0"/>
              <a:t> се </a:t>
            </a:r>
            <a:r>
              <a:rPr lang="ru-RU" dirty="0" err="1"/>
              <a:t>прилагат</a:t>
            </a:r>
            <a:r>
              <a:rPr lang="ru-RU" dirty="0"/>
              <a:t> в </a:t>
            </a:r>
            <a:r>
              <a:rPr lang="ru-RU" dirty="0" err="1"/>
              <a:t>отделни</a:t>
            </a:r>
            <a:r>
              <a:rPr lang="ru-RU" dirty="0"/>
              <a:t> точки на </a:t>
            </a:r>
            <a:r>
              <a:rPr lang="ru-RU" dirty="0" err="1" smtClean="0"/>
              <a:t>тялото</a:t>
            </a:r>
            <a:r>
              <a:rPr lang="ru-RU" dirty="0" smtClean="0"/>
              <a:t>.</a:t>
            </a:r>
            <a:endParaRPr lang="bg-BG" dirty="0"/>
          </a:p>
        </p:txBody>
      </p:sp>
      <p:sp>
        <p:nvSpPr>
          <p:cNvPr id="8" name="Правоъгълник 7"/>
          <p:cNvSpPr/>
          <p:nvPr/>
        </p:nvSpPr>
        <p:spPr>
          <a:xfrm>
            <a:off x="179512" y="4203982"/>
            <a:ext cx="86409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err="1" smtClean="0">
                <a:solidFill>
                  <a:srgbClr val="FF0000"/>
                </a:solidFill>
              </a:rPr>
              <a:t>Непрекъснато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dirty="0" err="1">
                <a:solidFill>
                  <a:srgbClr val="FF0000"/>
                </a:solidFill>
              </a:rPr>
              <a:t>разпределени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 err="1" smtClean="0"/>
              <a:t>са</a:t>
            </a:r>
            <a:r>
              <a:rPr lang="ru-RU" dirty="0" smtClean="0"/>
              <a:t> </a:t>
            </a:r>
            <a:r>
              <a:rPr lang="ru-RU" dirty="0" err="1"/>
              <a:t>силите</a:t>
            </a:r>
            <a:r>
              <a:rPr lang="ru-RU" dirty="0"/>
              <a:t> с линейно, </a:t>
            </a:r>
            <a:r>
              <a:rPr lang="ru-RU" dirty="0" err="1"/>
              <a:t>повърхнинно</a:t>
            </a:r>
            <a:r>
              <a:rPr lang="ru-RU" dirty="0"/>
              <a:t> и </a:t>
            </a:r>
            <a:r>
              <a:rPr lang="ru-RU" dirty="0" err="1"/>
              <a:t>обемно</a:t>
            </a:r>
            <a:r>
              <a:rPr lang="ru-RU" dirty="0"/>
              <a:t> </a:t>
            </a:r>
            <a:r>
              <a:rPr lang="ru-RU" dirty="0" err="1"/>
              <a:t>разпределение</a:t>
            </a:r>
            <a:r>
              <a:rPr lang="ru-RU" dirty="0"/>
              <a:t>.</a:t>
            </a:r>
            <a:endParaRPr lang="bg-BG" dirty="0"/>
          </a:p>
        </p:txBody>
      </p:sp>
      <p:sp>
        <p:nvSpPr>
          <p:cNvPr id="9" name="Правоъгълник 8"/>
          <p:cNvSpPr/>
          <p:nvPr/>
        </p:nvSpPr>
        <p:spPr>
          <a:xfrm>
            <a:off x="189566" y="4850313"/>
            <a:ext cx="87749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По </a:t>
            </a:r>
            <a:r>
              <a:rPr lang="ru-RU" dirty="0" err="1"/>
              <a:t>продължителността</a:t>
            </a:r>
            <a:r>
              <a:rPr lang="ru-RU" dirty="0"/>
              <a:t> си на действие </a:t>
            </a:r>
            <a:r>
              <a:rPr lang="ru-RU" dirty="0" err="1"/>
              <a:t>външните</a:t>
            </a:r>
            <a:r>
              <a:rPr lang="ru-RU" dirty="0"/>
              <a:t> </a:t>
            </a:r>
            <a:r>
              <a:rPr lang="ru-RU" dirty="0" err="1"/>
              <a:t>сили</a:t>
            </a:r>
            <a:r>
              <a:rPr lang="ru-RU" dirty="0"/>
              <a:t> </a:t>
            </a:r>
            <a:r>
              <a:rPr lang="ru-RU" dirty="0" err="1"/>
              <a:t>биват</a:t>
            </a:r>
            <a:r>
              <a:rPr lang="ru-RU" dirty="0"/>
              <a:t>: </a:t>
            </a:r>
            <a:r>
              <a:rPr lang="ru-RU" dirty="0" err="1">
                <a:solidFill>
                  <a:srgbClr val="FF0000"/>
                </a:solidFill>
              </a:rPr>
              <a:t>постоянни</a:t>
            </a:r>
            <a:r>
              <a:rPr lang="ru-RU" dirty="0">
                <a:solidFill>
                  <a:srgbClr val="FF0000"/>
                </a:solidFill>
              </a:rPr>
              <a:t> и </a:t>
            </a:r>
            <a:r>
              <a:rPr lang="ru-RU" dirty="0" err="1">
                <a:solidFill>
                  <a:srgbClr val="FF0000"/>
                </a:solidFill>
              </a:rPr>
              <a:t>временни</a:t>
            </a:r>
            <a:r>
              <a:rPr lang="ru-RU" dirty="0">
                <a:solidFill>
                  <a:srgbClr val="FF0000"/>
                </a:solidFill>
              </a:rPr>
              <a:t>.</a:t>
            </a:r>
            <a:endParaRPr lang="bg-BG" dirty="0">
              <a:solidFill>
                <a:srgbClr val="FF0000"/>
              </a:solidFill>
            </a:endParaRPr>
          </a:p>
        </p:txBody>
      </p:sp>
      <p:sp>
        <p:nvSpPr>
          <p:cNvPr id="10" name="Правоъгълник 9"/>
          <p:cNvSpPr/>
          <p:nvPr/>
        </p:nvSpPr>
        <p:spPr>
          <a:xfrm>
            <a:off x="202995" y="5521487"/>
            <a:ext cx="87749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По характера на </a:t>
            </a:r>
            <a:r>
              <a:rPr lang="ru-RU" dirty="0" err="1"/>
              <a:t>действието</a:t>
            </a:r>
            <a:r>
              <a:rPr lang="ru-RU" dirty="0"/>
              <a:t> си </a:t>
            </a:r>
            <a:r>
              <a:rPr lang="ru-RU" dirty="0" err="1"/>
              <a:t>външните</a:t>
            </a:r>
            <a:r>
              <a:rPr lang="ru-RU" dirty="0"/>
              <a:t> </a:t>
            </a:r>
            <a:r>
              <a:rPr lang="ru-RU" dirty="0" err="1"/>
              <a:t>сили</a:t>
            </a:r>
            <a:r>
              <a:rPr lang="ru-RU" dirty="0"/>
              <a:t> </a:t>
            </a:r>
            <a:r>
              <a:rPr lang="ru-RU" dirty="0" err="1"/>
              <a:t>биват</a:t>
            </a:r>
            <a:r>
              <a:rPr lang="ru-RU" dirty="0"/>
              <a:t>: </a:t>
            </a:r>
            <a:r>
              <a:rPr lang="ru-RU" dirty="0" err="1">
                <a:solidFill>
                  <a:srgbClr val="FF0000"/>
                </a:solidFill>
              </a:rPr>
              <a:t>статични</a:t>
            </a:r>
            <a:r>
              <a:rPr lang="ru-RU" dirty="0">
                <a:solidFill>
                  <a:srgbClr val="FF0000"/>
                </a:solidFill>
              </a:rPr>
              <a:t> и </a:t>
            </a:r>
            <a:r>
              <a:rPr lang="ru-RU" dirty="0" err="1">
                <a:solidFill>
                  <a:srgbClr val="FF0000"/>
                </a:solidFill>
              </a:rPr>
              <a:t>динамични</a:t>
            </a:r>
            <a:r>
              <a:rPr lang="ru-RU" dirty="0">
                <a:solidFill>
                  <a:srgbClr val="FF0000"/>
                </a:solidFill>
              </a:rPr>
              <a:t>. </a:t>
            </a:r>
            <a:endParaRPr lang="bg-BG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99297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/>
      <p:bldP spid="8" grpId="0"/>
      <p:bldP spid="9" grpId="0"/>
      <p:bldP spid="10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oundry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тема">
  <a:themeElements>
    <a:clrScheme name="О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О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тема">
  <a:themeElements>
    <a:clrScheme name="О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О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3321</TotalTime>
  <Words>1869</Words>
  <Application>Microsoft Office PowerPoint</Application>
  <PresentationFormat>On-screen Show (4:3)</PresentationFormat>
  <Paragraphs>175</Paragraphs>
  <Slides>30</Slides>
  <Notes>1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33" baseType="lpstr">
      <vt:lpstr>Flow</vt:lpstr>
      <vt:lpstr>Equation</vt:lpstr>
      <vt:lpstr>Bitmap Image</vt:lpstr>
      <vt:lpstr>ЯКОСТ НА ТЕЛАТА</vt:lpstr>
      <vt:lpstr>Якост на телата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Машинознание</dc:title>
  <dc:creator>sasho&amp;yana</dc:creator>
  <cp:lastModifiedBy>Yana Petrova Stoyanova</cp:lastModifiedBy>
  <cp:revision>282</cp:revision>
  <dcterms:created xsi:type="dcterms:W3CDTF">2012-02-08T18:51:19Z</dcterms:created>
  <dcterms:modified xsi:type="dcterms:W3CDTF">2013-03-22T09:14:04Z</dcterms:modified>
</cp:coreProperties>
</file>