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57" r:id="rId4"/>
    <p:sldId id="306" r:id="rId5"/>
    <p:sldId id="310" r:id="rId6"/>
    <p:sldId id="332" r:id="rId7"/>
    <p:sldId id="334" r:id="rId8"/>
    <p:sldId id="335" r:id="rId9"/>
    <p:sldId id="338" r:id="rId10"/>
    <p:sldId id="339" r:id="rId11"/>
    <p:sldId id="337" r:id="rId12"/>
    <p:sldId id="340" r:id="rId13"/>
    <p:sldId id="342" r:id="rId14"/>
    <p:sldId id="347" r:id="rId15"/>
    <p:sldId id="348" r:id="rId16"/>
    <p:sldId id="349" r:id="rId17"/>
    <p:sldId id="350" r:id="rId18"/>
    <p:sldId id="354" r:id="rId19"/>
    <p:sldId id="353" r:id="rId20"/>
    <p:sldId id="352" r:id="rId21"/>
    <p:sldId id="351" r:id="rId22"/>
    <p:sldId id="355" r:id="rId23"/>
    <p:sldId id="356" r:id="rId24"/>
    <p:sldId id="357" r:id="rId25"/>
    <p:sldId id="358" r:id="rId26"/>
    <p:sldId id="30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94660"/>
  </p:normalViewPr>
  <p:slideViewPr>
    <p:cSldViewPr>
      <p:cViewPr varScale="1">
        <p:scale>
          <a:sx n="107" d="100"/>
          <a:sy n="107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B996DB-D4E8-49F9-B34C-3D8C9F1D85C1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7704C-E8C0-473D-B92F-30DC7FFC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7DBB-5E50-49B5-9EDB-FE7D6D9FA405}" type="datetimeFigureOut">
              <a:rPr lang="bg-BG" smtClean="0"/>
              <a:pPr/>
              <a:t>27.3.2015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185-2AEC-4D3A-B38D-6153F8F5364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5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ен триъгъл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иране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Свободна форма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Свободна форма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аво съединение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11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78371E-7FC5-47AF-8AFC-460BC883C079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2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D65E92-0A8D-43AB-99AE-16D5A2CD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47DC-CEAA-4FF1-81F8-49DBC24C452A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8C7B-B36B-4419-A60E-B85B1023A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06F9-8C5D-4BF1-B562-F8153F56BAEE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8BDD-6032-43F8-A400-B89BF7F1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04FA-BD7A-418B-9409-E67B1746C97D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F5D3-D7F4-42A0-A58F-381F78B9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образна стрел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-образна стрел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C6D9F8-3222-4102-85DE-95D47EA55C66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7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E6ABF-9A1F-4602-B72E-7FDBFCB6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26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F30BD-0E67-4132-82DF-F7DD20E41F03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D1DB66-7F06-42AB-B79B-35F89E868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7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010B87-D114-45E1-8DA7-D901EDC4D15E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943E8-F978-4AC3-8282-B250E0B9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45B59B-CEFE-4DA5-A2CB-DFAB5562DC09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760F2-E17A-4E58-A5EC-2A2F3D22C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0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583B-6300-46AE-A31F-CCC11C405474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690-0E50-442A-9BB3-D960AA01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44124-36FA-4155-A8A1-288D41056710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B4A53B-B390-4A26-AAD2-E720A7354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2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ободна форма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Свободна форма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Правоъгълен триъгъл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образна стрел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-образна стрел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1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415251-0B64-474F-873F-F5CB32DC4FE4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12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253670-5091-4988-A7E4-26116443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59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Свободна форма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33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2E8EF3-4F3D-48CB-8949-C0A50BA25B8B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C29EA81-5954-46FB-9A9A-581DA6B7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7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8.wmf"/><Relationship Id="rId19" Type="http://schemas.openxmlformats.org/officeDocument/2006/relationships/image" Target="../media/image73.png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7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78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78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0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07.wmf"/><Relationship Id="rId3" Type="http://schemas.openxmlformats.org/officeDocument/2006/relationships/image" Target="../media/image109.png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1.png"/><Relationship Id="rId4" Type="http://schemas.openxmlformats.org/officeDocument/2006/relationships/image" Target="../media/image11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15.pn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14.wmf"/><Relationship Id="rId4" Type="http://schemas.openxmlformats.org/officeDocument/2006/relationships/image" Target="../media/image116.png"/><Relationship Id="rId9" Type="http://schemas.openxmlformats.org/officeDocument/2006/relationships/oleObject" Target="../embeddings/oleObject8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8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123.png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39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55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9.wmf"/><Relationship Id="rId19" Type="http://schemas.openxmlformats.org/officeDocument/2006/relationships/image" Target="../media/image64.png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2852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Геометрични и масови характеристики на телата 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ъглено правоъгълно изнесено означение 1"/>
          <p:cNvSpPr/>
          <p:nvPr/>
        </p:nvSpPr>
        <p:spPr>
          <a:xfrm>
            <a:off x="4355976" y="1699066"/>
            <a:ext cx="4788024" cy="4754270"/>
          </a:xfrm>
          <a:prstGeom prst="wedgeRoundRectCallout">
            <a:avLst>
              <a:gd name="adj1" fmla="val -55293"/>
              <a:gd name="adj2" fmla="val 34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 център и статични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567083" y="1052736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Едномерно разпределение </a:t>
            </a:r>
            <a:r>
              <a:rPr lang="bg-BG" dirty="0">
                <a:solidFill>
                  <a:srgbClr val="FF0000"/>
                </a:solidFill>
              </a:rPr>
              <a:t>на масата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30752"/>
              </p:ext>
            </p:extLst>
          </p:nvPr>
        </p:nvGraphicFramePr>
        <p:xfrm>
          <a:off x="4441825" y="1882775"/>
          <a:ext cx="2463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0" name="Equation" r:id="rId3" imgW="1231560" imgH="558720" progId="Equation.DSMT4">
                  <p:embed/>
                </p:oleObj>
              </mc:Choice>
              <mc:Fallback>
                <p:oleObj name="Equation" r:id="rId3" imgW="12315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1882775"/>
                        <a:ext cx="2463800" cy="1117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246184"/>
              </p:ext>
            </p:extLst>
          </p:nvPr>
        </p:nvGraphicFramePr>
        <p:xfrm>
          <a:off x="4838700" y="3284538"/>
          <a:ext cx="1473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Equation" r:id="rId5" imgW="736560" imgH="444240" progId="Equation.DSMT4">
                  <p:embed/>
                </p:oleObj>
              </mc:Choice>
              <mc:Fallback>
                <p:oleObj name="Equation" r:id="rId5" imgW="736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84538"/>
                        <a:ext cx="14732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20977"/>
              </p:ext>
            </p:extLst>
          </p:nvPr>
        </p:nvGraphicFramePr>
        <p:xfrm>
          <a:off x="4826000" y="4365625"/>
          <a:ext cx="1524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Equation" r:id="rId7" imgW="761760" imgH="444240" progId="Equation.DSMT4">
                  <p:embed/>
                </p:oleObj>
              </mc:Choice>
              <mc:Fallback>
                <p:oleObj name="Equation" r:id="rId7" imgW="761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365625"/>
                        <a:ext cx="15240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15711"/>
              </p:ext>
            </p:extLst>
          </p:nvPr>
        </p:nvGraphicFramePr>
        <p:xfrm>
          <a:off x="4838700" y="5516563"/>
          <a:ext cx="1473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" name="Equation" r:id="rId9" imgW="736560" imgH="444240" progId="Equation.DSMT4">
                  <p:embed/>
                </p:oleObj>
              </mc:Choice>
              <mc:Fallback>
                <p:oleObj name="Equation" r:id="rId9" imgW="736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5516563"/>
                        <a:ext cx="14732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авоъгълник 9"/>
          <p:cNvSpPr/>
          <p:nvPr/>
        </p:nvSpPr>
        <p:spPr>
          <a:xfrm>
            <a:off x="5128026" y="1052735"/>
            <a:ext cx="1903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нехомогенна среда </a:t>
            </a:r>
          </a:p>
        </p:txBody>
      </p:sp>
      <p:graphicFrame>
        <p:nvGraphicFramePr>
          <p:cNvPr id="18" name="Об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34116"/>
              </p:ext>
            </p:extLst>
          </p:nvPr>
        </p:nvGraphicFramePr>
        <p:xfrm>
          <a:off x="7234238" y="1773238"/>
          <a:ext cx="171291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" name="Equation" r:id="rId11" imgW="622080" imgH="444240" progId="Equation.DSMT4">
                  <p:embed/>
                </p:oleObj>
              </mc:Choice>
              <mc:Fallback>
                <p:oleObj name="Equation" r:id="rId11" imgW="622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1773238"/>
                        <a:ext cx="1712912" cy="12239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7060"/>
              </p:ext>
            </p:extLst>
          </p:nvPr>
        </p:nvGraphicFramePr>
        <p:xfrm>
          <a:off x="7569200" y="3327400"/>
          <a:ext cx="124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" name="Equation" r:id="rId13" imgW="622080" imgH="444240" progId="Equation.DSMT4">
                  <p:embed/>
                </p:oleObj>
              </mc:Choice>
              <mc:Fallback>
                <p:oleObj name="Equation" r:id="rId13" imgW="622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327400"/>
                        <a:ext cx="12446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07512"/>
              </p:ext>
            </p:extLst>
          </p:nvPr>
        </p:nvGraphicFramePr>
        <p:xfrm>
          <a:off x="7569200" y="4365625"/>
          <a:ext cx="124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" name="Equation" r:id="rId15" imgW="622080" imgH="444240" progId="Equation.DSMT4">
                  <p:embed/>
                </p:oleObj>
              </mc:Choice>
              <mc:Fallback>
                <p:oleObj name="Equation" r:id="rId15" imgW="622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365625"/>
                        <a:ext cx="12446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59637"/>
              </p:ext>
            </p:extLst>
          </p:nvPr>
        </p:nvGraphicFramePr>
        <p:xfrm>
          <a:off x="7594600" y="5413375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7" name="Equation" r:id="rId17" imgW="596880" imgH="444240" progId="Equation.DSMT4">
                  <p:embed/>
                </p:oleObj>
              </mc:Choice>
              <mc:Fallback>
                <p:oleObj name="Equation" r:id="rId17" imgW="596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5413375"/>
                        <a:ext cx="11938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авоъгълник 24"/>
          <p:cNvSpPr/>
          <p:nvPr/>
        </p:nvSpPr>
        <p:spPr>
          <a:xfrm>
            <a:off x="7487816" y="110007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хомогенна </a:t>
            </a:r>
            <a:r>
              <a:rPr lang="bg-BG" dirty="0"/>
              <a:t>среда </a:t>
            </a:r>
          </a:p>
        </p:txBody>
      </p:sp>
      <p:pic>
        <p:nvPicPr>
          <p:cNvPr id="26" name="Картина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39"/>
            <a:ext cx="3805043" cy="341078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Текстово поле 11"/>
          <p:cNvSpPr txBox="1"/>
          <p:nvPr/>
        </p:nvSpPr>
        <p:spPr>
          <a:xfrm>
            <a:off x="593767" y="5435932"/>
            <a:ext cx="335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Сумите в числителите са линейни статични моменти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46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2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Геометрични инерционни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800203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геометрични</a:t>
            </a:r>
            <a:r>
              <a:rPr lang="ru-RU" dirty="0"/>
              <a:t> характеристики на </a:t>
            </a:r>
            <a:r>
              <a:rPr lang="ru-RU" dirty="0" err="1"/>
              <a:t>равнинни</a:t>
            </a:r>
            <a:r>
              <a:rPr lang="ru-RU" dirty="0"/>
              <a:t> </a:t>
            </a:r>
            <a:r>
              <a:rPr lang="ru-RU" dirty="0" err="1"/>
              <a:t>фигури</a:t>
            </a:r>
            <a:r>
              <a:rPr lang="ru-RU" dirty="0"/>
              <a:t> (сечения) </a:t>
            </a:r>
            <a:r>
              <a:rPr lang="ru-RU" dirty="0" err="1"/>
              <a:t>намират</a:t>
            </a:r>
            <a:r>
              <a:rPr lang="ru-RU" dirty="0"/>
              <a:t> приложение при </a:t>
            </a:r>
            <a:r>
              <a:rPr lang="ru-RU" dirty="0" err="1"/>
              <a:t>огъване</a:t>
            </a:r>
            <a:r>
              <a:rPr lang="ru-RU" dirty="0"/>
              <a:t> и </a:t>
            </a:r>
            <a:r>
              <a:rPr lang="ru-RU" dirty="0" err="1"/>
              <a:t>усукване</a:t>
            </a:r>
            <a:r>
              <a:rPr lang="ru-RU" dirty="0"/>
              <a:t> на </a:t>
            </a:r>
            <a:r>
              <a:rPr lang="ru-RU" dirty="0" err="1"/>
              <a:t>телата</a:t>
            </a:r>
            <a:r>
              <a:rPr lang="ru-RU" dirty="0"/>
              <a:t>. </a:t>
            </a:r>
            <a:r>
              <a:rPr lang="ru-RU" dirty="0" err="1"/>
              <a:t>Инерционните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на </a:t>
            </a:r>
            <a:r>
              <a:rPr lang="ru-RU" dirty="0" err="1"/>
              <a:t>площ</a:t>
            </a:r>
            <a:r>
              <a:rPr lang="ru-RU" dirty="0"/>
              <a:t> (равнинно сечение) по дефиниция </a:t>
            </a:r>
            <a:r>
              <a:rPr lang="ru-RU" dirty="0" err="1"/>
              <a:t>означават</a:t>
            </a:r>
            <a:r>
              <a:rPr lang="ru-RU" dirty="0"/>
              <a:t> </a:t>
            </a:r>
            <a:r>
              <a:rPr lang="ru-RU" dirty="0" err="1"/>
              <a:t>интеграли</a:t>
            </a:r>
            <a:r>
              <a:rPr lang="ru-RU" dirty="0"/>
              <a:t>, </a:t>
            </a:r>
            <a:r>
              <a:rPr lang="ru-RU" dirty="0" err="1"/>
              <a:t>представляващи</a:t>
            </a:r>
            <a:r>
              <a:rPr lang="ru-RU" dirty="0"/>
              <a:t> произведение на </a:t>
            </a:r>
            <a:r>
              <a:rPr lang="ru-RU" dirty="0" err="1"/>
              <a:t>площ</a:t>
            </a:r>
            <a:r>
              <a:rPr lang="ru-RU" dirty="0"/>
              <a:t> по </a:t>
            </a:r>
            <a:r>
              <a:rPr lang="ru-RU" dirty="0" err="1"/>
              <a:t>разстояние</a:t>
            </a:r>
            <a:r>
              <a:rPr lang="ru-RU" dirty="0"/>
              <a:t> на квадрат.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8" y="2492897"/>
            <a:ext cx="4052344" cy="302433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Правоъгълник 3"/>
          <p:cNvSpPr/>
          <p:nvPr/>
        </p:nvSpPr>
        <p:spPr>
          <a:xfrm>
            <a:off x="5220072" y="230823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>
                <a:solidFill>
                  <a:srgbClr val="FF0000"/>
                </a:solidFill>
              </a:rPr>
              <a:t>Осови</a:t>
            </a:r>
            <a:r>
              <a:rPr lang="bg-BG" dirty="0">
                <a:solidFill>
                  <a:srgbClr val="FF0000"/>
                </a:solidFill>
              </a:rPr>
              <a:t> инерционни моменти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4699"/>
              </p:ext>
            </p:extLst>
          </p:nvPr>
        </p:nvGraphicFramePr>
        <p:xfrm>
          <a:off x="5292079" y="2852935"/>
          <a:ext cx="1574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4" imgW="787400" imgH="368300" progId="Equation.DSMT4">
                  <p:embed/>
                </p:oleObj>
              </mc:Choice>
              <mc:Fallback>
                <p:oleObj name="Equation" r:id="rId4" imgW="7874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2852935"/>
                        <a:ext cx="1574800" cy="736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90353"/>
              </p:ext>
            </p:extLst>
          </p:nvPr>
        </p:nvGraphicFramePr>
        <p:xfrm>
          <a:off x="7173763" y="2852936"/>
          <a:ext cx="1574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6" imgW="787320" imgH="368280" progId="Equation.DSMT4">
                  <p:embed/>
                </p:oleObj>
              </mc:Choice>
              <mc:Fallback>
                <p:oleObj name="Equation" r:id="rId6" imgW="787320" imgH="368280" progId="Equation.DSMT4">
                  <p:embed/>
                  <p:pic>
                    <p:nvPicPr>
                      <p:cNvPr id="0" name="Об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763" y="2852936"/>
                        <a:ext cx="1574800" cy="736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авоъгълник 9"/>
          <p:cNvSpPr/>
          <p:nvPr/>
        </p:nvSpPr>
        <p:spPr>
          <a:xfrm>
            <a:off x="5187784" y="3808327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Полярен инерционен момент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47065"/>
              </p:ext>
            </p:extLst>
          </p:nvPr>
        </p:nvGraphicFramePr>
        <p:xfrm>
          <a:off x="4554519" y="4177659"/>
          <a:ext cx="452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Equation" r:id="rId8" imgW="2260600" imgH="368300" progId="Equation.DSMT4">
                  <p:embed/>
                </p:oleObj>
              </mc:Choice>
              <mc:Fallback>
                <p:oleObj name="Equation" r:id="rId8" imgW="22606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19" y="4177659"/>
                        <a:ext cx="4521200" cy="736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авоъгълник 13"/>
          <p:cNvSpPr/>
          <p:nvPr/>
        </p:nvSpPr>
        <p:spPr>
          <a:xfrm>
            <a:off x="4681809" y="5136417"/>
            <a:ext cx="42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Центробежен инерционен момент 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8" name="Об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51816"/>
              </p:ext>
            </p:extLst>
          </p:nvPr>
        </p:nvGraphicFramePr>
        <p:xfrm>
          <a:off x="5912989" y="5661247"/>
          <a:ext cx="1701062" cy="66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Equation" r:id="rId10" imgW="850531" imgH="330057" progId="Equation.DSMT4">
                  <p:embed/>
                </p:oleObj>
              </mc:Choice>
              <mc:Fallback>
                <p:oleObj name="Equation" r:id="rId10" imgW="850531" imgH="3300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89" y="5661247"/>
                        <a:ext cx="1701062" cy="660114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61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Геометрични инерционни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052344" cy="302433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Правоъгълник 1"/>
          <p:cNvSpPr/>
          <p:nvPr/>
        </p:nvSpPr>
        <p:spPr>
          <a:xfrm>
            <a:off x="395536" y="9087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Оси, </a:t>
            </a:r>
            <a:r>
              <a:rPr lang="ru-RU" dirty="0" err="1"/>
              <a:t>минаващи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центъра</a:t>
            </a:r>
            <a:r>
              <a:rPr lang="ru-RU" dirty="0"/>
              <a:t>   на </a:t>
            </a:r>
            <a:r>
              <a:rPr lang="ru-RU" dirty="0" err="1"/>
              <a:t>сечението</a:t>
            </a:r>
            <a:r>
              <a:rPr lang="ru-RU" dirty="0"/>
              <a:t>, се </a:t>
            </a:r>
            <a:r>
              <a:rPr lang="ru-RU" dirty="0" err="1"/>
              <a:t>наричат</a:t>
            </a:r>
            <a:r>
              <a:rPr lang="ru-RU" dirty="0"/>
              <a:t> </a:t>
            </a:r>
            <a:r>
              <a:rPr lang="ru-RU" dirty="0" err="1"/>
              <a:t>централни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4355976" y="1628800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Инерционните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оси, </a:t>
            </a:r>
            <a:r>
              <a:rPr lang="ru-RU" dirty="0" err="1"/>
              <a:t>успоредни</a:t>
            </a:r>
            <a:r>
              <a:rPr lang="ru-RU" dirty="0"/>
              <a:t> на </a:t>
            </a:r>
            <a:r>
              <a:rPr lang="ru-RU" dirty="0" err="1"/>
              <a:t>централни</a:t>
            </a:r>
            <a:r>
              <a:rPr lang="ru-RU" dirty="0"/>
              <a:t> оси,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определени</a:t>
            </a:r>
            <a:r>
              <a:rPr lang="ru-RU" dirty="0"/>
              <a:t> без </a:t>
            </a:r>
            <a:r>
              <a:rPr lang="ru-RU" dirty="0" err="1"/>
              <a:t>интегриране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се </a:t>
            </a:r>
            <a:r>
              <a:rPr lang="ru-RU" dirty="0" err="1"/>
              <a:t>познават</a:t>
            </a:r>
            <a:r>
              <a:rPr lang="ru-RU" dirty="0"/>
              <a:t> </a:t>
            </a:r>
            <a:r>
              <a:rPr lang="ru-RU" dirty="0" err="1"/>
              <a:t>инерционните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на </a:t>
            </a:r>
            <a:r>
              <a:rPr lang="ru-RU" dirty="0" err="1"/>
              <a:t>равнинното</a:t>
            </a:r>
            <a:r>
              <a:rPr lang="ru-RU" dirty="0"/>
              <a:t> сечение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централните</a:t>
            </a:r>
            <a:r>
              <a:rPr lang="ru-RU" dirty="0"/>
              <a:t> оси</a:t>
            </a:r>
            <a:endParaRPr lang="bg-B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75894"/>
              </p:ext>
            </p:extLst>
          </p:nvPr>
        </p:nvGraphicFramePr>
        <p:xfrm>
          <a:off x="5436096" y="3861048"/>
          <a:ext cx="1624894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4" imgW="812447" imgH="266584" progId="Equation.DSMT4">
                  <p:embed/>
                </p:oleObj>
              </mc:Choice>
              <mc:Fallback>
                <p:oleObj name="Equation" r:id="rId4" imgW="812447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861048"/>
                        <a:ext cx="1624894" cy="53316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97786"/>
              </p:ext>
            </p:extLst>
          </p:nvPr>
        </p:nvGraphicFramePr>
        <p:xfrm>
          <a:off x="5508104" y="4725144"/>
          <a:ext cx="1700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6" imgW="850680" imgH="266400" progId="Equation.DSMT4">
                  <p:embed/>
                </p:oleObj>
              </mc:Choice>
              <mc:Fallback>
                <p:oleObj name="Equation" r:id="rId6" imgW="850680" imgH="266400" progId="Equation.DSMT4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725144"/>
                        <a:ext cx="1700213" cy="533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0" name="Об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75128"/>
              </p:ext>
            </p:extLst>
          </p:nvPr>
        </p:nvGraphicFramePr>
        <p:xfrm>
          <a:off x="5508104" y="5733256"/>
          <a:ext cx="200573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8" imgW="1002865" imgH="228501" progId="Equation.DSMT4">
                  <p:embed/>
                </p:oleObj>
              </mc:Choice>
              <mc:Fallback>
                <p:oleObj name="Equation" r:id="rId8" imgW="1002865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733256"/>
                        <a:ext cx="2005730" cy="45700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94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Масови инерционни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251520" y="665765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Масовите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инерционни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моменти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мярка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инертност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телата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характеризират</a:t>
            </a:r>
            <a:r>
              <a:rPr lang="ru-RU" dirty="0"/>
              <a:t> </a:t>
            </a:r>
            <a:r>
              <a:rPr lang="ru-RU" dirty="0" err="1"/>
              <a:t>разпределението</a:t>
            </a:r>
            <a:r>
              <a:rPr lang="ru-RU" dirty="0"/>
              <a:t> на </a:t>
            </a:r>
            <a:r>
              <a:rPr lang="ru-RU" dirty="0" err="1"/>
              <a:t>масата</a:t>
            </a:r>
            <a:r>
              <a:rPr lang="ru-RU" dirty="0"/>
              <a:t> на </a:t>
            </a:r>
            <a:r>
              <a:rPr lang="ru-RU" dirty="0" err="1"/>
              <a:t>твърдо</a:t>
            </a:r>
            <a:r>
              <a:rPr lang="ru-RU" dirty="0"/>
              <a:t> </a:t>
            </a:r>
            <a:r>
              <a:rPr lang="ru-RU" dirty="0" err="1"/>
              <a:t>тяло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избран репер – точка (полюс), права (ос) или </a:t>
            </a:r>
            <a:r>
              <a:rPr lang="ru-RU" dirty="0" smtClean="0"/>
              <a:t>равнина. </a:t>
            </a:r>
            <a:r>
              <a:rPr lang="ru-RU" dirty="0"/>
              <a:t>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масовият</a:t>
            </a:r>
            <a:r>
              <a:rPr lang="ru-RU" dirty="0"/>
              <a:t> инерционен момент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/>
              <a:t>съответно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полярен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осов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планарен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авоъгълник 3"/>
              <p:cNvSpPr/>
              <p:nvPr/>
            </p:nvSpPr>
            <p:spPr>
              <a:xfrm>
                <a:off x="539552" y="3021580"/>
                <a:ext cx="3491853" cy="84856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bg-BG" i="1">
                              <a:latin typeface="Cambria Math"/>
                            </a:rPr>
                            <m:t>𝑖</m:t>
                          </m:r>
                          <m:r>
                            <a:rPr lang="bg-BG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bg-BG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bg-BG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bg-BG" i="1">
                              <a:latin typeface="Cambria Math"/>
                            </a:rPr>
                            <m:t>𝑖</m:t>
                          </m:r>
                          <m:r>
                            <a:rPr lang="bg-BG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bg-BG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bg-BG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4" name="Правоъгъл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21580"/>
                <a:ext cx="3491853" cy="848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457669" y="4149080"/>
                <a:ext cx="4186339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bg-BG" i="1">
                                  <a:latin typeface="Cambria Math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bg-BG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𝑑𝑚</m:t>
                          </m:r>
                        </m:e>
                      </m:nary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9" y="4149080"/>
                <a:ext cx="4186339" cy="850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оъгълник 7"/>
          <p:cNvSpPr/>
          <p:nvPr/>
        </p:nvSpPr>
        <p:spPr>
          <a:xfrm>
            <a:off x="1143819" y="2420888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Полярен масов инерционен момент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авоъгълник 8"/>
              <p:cNvSpPr/>
              <p:nvPr/>
            </p:nvSpPr>
            <p:spPr>
              <a:xfrm>
                <a:off x="539552" y="5157192"/>
                <a:ext cx="4313937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bg-BG" i="1">
                                  <a:latin typeface="Cambria Math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bg-BG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  <m:r>
                        <a:rPr lang="bg-BG" i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57192"/>
                <a:ext cx="4313937" cy="850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оъгълник 9"/>
          <p:cNvSpPr/>
          <p:nvPr/>
        </p:nvSpPr>
        <p:spPr>
          <a:xfrm>
            <a:off x="4139952" y="318354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Дискретно </a:t>
            </a:r>
            <a:r>
              <a:rPr lang="ru-RU" dirty="0" err="1"/>
              <a:t>разпределени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с </a:t>
            </a:r>
          </a:p>
          <a:p>
            <a:r>
              <a:rPr lang="ru-RU" dirty="0"/>
              <a:t>р</a:t>
            </a:r>
            <a:r>
              <a:rPr lang="ru-RU" dirty="0" smtClean="0"/>
              <a:t>азлична </a:t>
            </a:r>
            <a:r>
              <a:rPr lang="ru-RU" dirty="0" err="1" smtClean="0"/>
              <a:t>плътност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5004048" y="4221025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Нехомогенна непрекъсната </a:t>
            </a:r>
            <a:r>
              <a:rPr lang="bg-BG" dirty="0"/>
              <a:t>среда</a:t>
            </a:r>
          </a:p>
        </p:txBody>
      </p:sp>
      <p:sp>
        <p:nvSpPr>
          <p:cNvPr id="12" name="Правоъгълник 11"/>
          <p:cNvSpPr/>
          <p:nvPr/>
        </p:nvSpPr>
        <p:spPr>
          <a:xfrm>
            <a:off x="5138699" y="5364174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Хомогенна непрекъсната </a:t>
            </a:r>
            <a:r>
              <a:rPr lang="bg-BG" dirty="0"/>
              <a:t>среда</a:t>
            </a:r>
          </a:p>
        </p:txBody>
      </p:sp>
    </p:spTree>
    <p:extLst>
      <p:ext uri="{BB962C8B-B14F-4D97-AF65-F5344CB8AC3E}">
        <p14:creationId xmlns:p14="http://schemas.microsoft.com/office/powerpoint/2010/main" val="3116782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Масови инерционни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авоъгълник 3"/>
              <p:cNvSpPr/>
              <p:nvPr/>
            </p:nvSpPr>
            <p:spPr>
              <a:xfrm>
                <a:off x="476041" y="1530498"/>
                <a:ext cx="3452035" cy="84856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bg-BG" i="1">
                              <a:latin typeface="Cambria Math"/>
                            </a:rPr>
                            <m:t>𝑖</m:t>
                          </m:r>
                          <m:r>
                            <a:rPr lang="bg-BG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bg-BG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bg-BG" i="1">
                              <a:latin typeface="Cambria Math"/>
                            </a:rPr>
                            <m:t>𝑖</m:t>
                          </m:r>
                          <m:r>
                            <a:rPr lang="bg-BG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bg-BG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4" name="Правоъгъл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1" y="1530498"/>
                <a:ext cx="3452035" cy="848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447619" y="2859931"/>
                <a:ext cx="2449645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9" y="2859931"/>
                <a:ext cx="2449645" cy="850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оъгълник 7"/>
          <p:cNvSpPr/>
          <p:nvPr/>
        </p:nvSpPr>
        <p:spPr>
          <a:xfrm>
            <a:off x="943475" y="836712"/>
            <a:ext cx="392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err="1" smtClean="0"/>
              <a:t>Осов</a:t>
            </a:r>
            <a:r>
              <a:rPr lang="bg-BG" dirty="0" smtClean="0"/>
              <a:t> масов инерционен момент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авоъгълник 8"/>
              <p:cNvSpPr/>
              <p:nvPr/>
            </p:nvSpPr>
            <p:spPr>
              <a:xfrm>
                <a:off x="410130" y="4286100"/>
                <a:ext cx="2452466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0" y="4286100"/>
                <a:ext cx="2452466" cy="850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оъгълник 9"/>
          <p:cNvSpPr/>
          <p:nvPr/>
        </p:nvSpPr>
        <p:spPr>
          <a:xfrm>
            <a:off x="4131212" y="1631615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Дискретно </a:t>
            </a:r>
            <a:r>
              <a:rPr lang="ru-RU" dirty="0" err="1"/>
              <a:t>разпределени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с </a:t>
            </a:r>
          </a:p>
          <a:p>
            <a:r>
              <a:rPr lang="ru-RU" dirty="0"/>
              <a:t>р</a:t>
            </a:r>
            <a:r>
              <a:rPr lang="ru-RU" dirty="0" smtClean="0"/>
              <a:t>азлична </a:t>
            </a:r>
            <a:r>
              <a:rPr lang="ru-RU" dirty="0" err="1" smtClean="0"/>
              <a:t>плътност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4057338" y="389463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Нехомогенна непрекъсната </a:t>
            </a:r>
            <a:r>
              <a:rPr lang="bg-BG" dirty="0"/>
              <a:t>среда</a:t>
            </a:r>
          </a:p>
        </p:txBody>
      </p:sp>
      <p:sp>
        <p:nvSpPr>
          <p:cNvPr id="12" name="Правоъгълник 11"/>
          <p:cNvSpPr/>
          <p:nvPr/>
        </p:nvSpPr>
        <p:spPr>
          <a:xfrm>
            <a:off x="4191989" y="5366639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Хомогенна непрекъсната </a:t>
            </a:r>
            <a:r>
              <a:rPr lang="bg-BG" dirty="0"/>
              <a:t>среда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авоъгълник 17"/>
              <p:cNvSpPr/>
              <p:nvPr/>
            </p:nvSpPr>
            <p:spPr>
              <a:xfrm>
                <a:off x="3203848" y="2859931"/>
                <a:ext cx="2514791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8" name="Правоъгъл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859931"/>
                <a:ext cx="2514791" cy="8501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авоъгълник 19"/>
              <p:cNvSpPr/>
              <p:nvPr/>
            </p:nvSpPr>
            <p:spPr>
              <a:xfrm>
                <a:off x="5833633" y="2859930"/>
                <a:ext cx="2514791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𝜌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0" name="Правоъгъл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3" y="2859930"/>
                <a:ext cx="2514791" cy="8501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авоъгълник 21"/>
              <p:cNvSpPr/>
              <p:nvPr/>
            </p:nvSpPr>
            <p:spPr>
              <a:xfrm>
                <a:off x="3191241" y="4269009"/>
                <a:ext cx="2517612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2" name="Правоъгъл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241" y="4269009"/>
                <a:ext cx="2517612" cy="8501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авоъгълник 23"/>
              <p:cNvSpPr/>
              <p:nvPr/>
            </p:nvSpPr>
            <p:spPr>
              <a:xfrm>
                <a:off x="5895958" y="4286100"/>
                <a:ext cx="2517612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endChr m:val="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i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i="1">
                                  <a:latin typeface="Cambria Math"/>
                                </a:rPr>
                                <m:t>𝑑𝑉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4" name="Правоъгъл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58" y="4286100"/>
                <a:ext cx="2517612" cy="8501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06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Масови инерционни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авоъгълник 3"/>
              <p:cNvSpPr/>
              <p:nvPr/>
            </p:nvSpPr>
            <p:spPr>
              <a:xfrm>
                <a:off x="476041" y="1530498"/>
                <a:ext cx="3458191" cy="84856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bg-BG" i="1">
                              <a:latin typeface="Cambria Math"/>
                            </a:rPr>
                            <m:t>𝑖</m:t>
                          </m:r>
                          <m:r>
                            <a:rPr lang="bg-BG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bg-BG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bg-BG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bg-BG" i="1">
                              <a:latin typeface="Cambria Math"/>
                            </a:rPr>
                            <m:t>𝑖</m:t>
                          </m:r>
                          <m:r>
                            <a:rPr lang="bg-BG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bg-BG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bg-BG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bg-BG" i="1">
                                  <a:latin typeface="Cambria Math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bg-BG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4" name="Правоъгъл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1" y="1530498"/>
                <a:ext cx="3458191" cy="848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447619" y="2859931"/>
                <a:ext cx="1989584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b="0" i="1" smtClean="0">
                              <a:latin typeface="Cambria Math"/>
                            </a:rPr>
                            <m:t>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bg-BG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9" y="2859931"/>
                <a:ext cx="1989584" cy="850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оъгълник 7"/>
          <p:cNvSpPr/>
          <p:nvPr/>
        </p:nvSpPr>
        <p:spPr>
          <a:xfrm>
            <a:off x="943475" y="836712"/>
            <a:ext cx="456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 Планарен масов инерционен момент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4131212" y="1631615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Дискретно </a:t>
            </a:r>
            <a:r>
              <a:rPr lang="ru-RU" dirty="0" err="1"/>
              <a:t>разпределени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с </a:t>
            </a:r>
          </a:p>
          <a:p>
            <a:r>
              <a:rPr lang="ru-RU" dirty="0"/>
              <a:t>р</a:t>
            </a:r>
            <a:r>
              <a:rPr lang="ru-RU" dirty="0" smtClean="0"/>
              <a:t>азлична </a:t>
            </a:r>
            <a:r>
              <a:rPr lang="ru-RU" dirty="0" err="1" smtClean="0"/>
              <a:t>плътност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4057338" y="389463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Нехомогенна непрекъсната </a:t>
            </a:r>
            <a:r>
              <a:rPr lang="bg-BG" dirty="0"/>
              <a:t>среда</a:t>
            </a:r>
          </a:p>
        </p:txBody>
      </p:sp>
      <p:sp>
        <p:nvSpPr>
          <p:cNvPr id="12" name="Правоъгълник 11"/>
          <p:cNvSpPr/>
          <p:nvPr/>
        </p:nvSpPr>
        <p:spPr>
          <a:xfrm>
            <a:off x="4191989" y="5366639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Хомогенна непрекъсната </a:t>
            </a:r>
            <a:r>
              <a:rPr lang="bg-BG" dirty="0"/>
              <a:t>среда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авоъгълник 24"/>
              <p:cNvSpPr/>
              <p:nvPr/>
            </p:nvSpPr>
            <p:spPr>
              <a:xfrm>
                <a:off x="3136420" y="2859928"/>
                <a:ext cx="2059666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b="0" i="1" smtClean="0">
                              <a:latin typeface="Cambria Math"/>
                            </a:rPr>
                            <m:t>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bg-BG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5" name="Правоъгъл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20" y="2859928"/>
                <a:ext cx="2059666" cy="850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авоъгълник 25"/>
              <p:cNvSpPr/>
              <p:nvPr/>
            </p:nvSpPr>
            <p:spPr>
              <a:xfrm>
                <a:off x="5707428" y="2859929"/>
                <a:ext cx="2068067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b="0" i="1" smtClean="0">
                              <a:latin typeface="Cambria Math"/>
                            </a:rPr>
                            <m:t>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bg-BG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6" name="Правоъгъл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28" y="2859929"/>
                <a:ext cx="2068067" cy="8501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авоъгълник 26"/>
              <p:cNvSpPr/>
              <p:nvPr/>
            </p:nvSpPr>
            <p:spPr>
              <a:xfrm>
                <a:off x="683568" y="4263964"/>
                <a:ext cx="2030877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b="0" i="1" smtClean="0">
                              <a:latin typeface="Cambria Math"/>
                            </a:rPr>
                            <m:t>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bg-BG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7" name="Правоъгъл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63964"/>
                <a:ext cx="2030877" cy="8501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авоъгълник 27"/>
              <p:cNvSpPr/>
              <p:nvPr/>
            </p:nvSpPr>
            <p:spPr>
              <a:xfrm>
                <a:off x="3342194" y="4263964"/>
                <a:ext cx="2030492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b="0" i="1" smtClean="0">
                              <a:latin typeface="Cambria Math"/>
                            </a:rPr>
                            <m:t>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bg-BG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8" name="Правоъгъл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194" y="4263964"/>
                <a:ext cx="2030492" cy="8501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авоъгълник 28"/>
              <p:cNvSpPr/>
              <p:nvPr/>
            </p:nvSpPr>
            <p:spPr>
              <a:xfrm>
                <a:off x="5892737" y="4263963"/>
                <a:ext cx="2033827" cy="850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bg-BG" b="0" i="1" smtClean="0">
                              <a:latin typeface="Cambria Math"/>
                            </a:rPr>
                            <m:t>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bg-BG" i="1">
                          <a:latin typeface="Cambria Math"/>
                        </a:rPr>
                        <m:t>𝜌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bg-BG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bg-BG" i="1">
                              <a:latin typeface="Cambria Math"/>
                            </a:rPr>
                            <m:t>  </m:t>
                          </m:r>
                          <m:r>
                            <a:rPr lang="bg-BG" i="1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29" name="Правоъгъл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37" y="4263963"/>
                <a:ext cx="2033827" cy="8501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97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2852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Сили на триене в кинематичните </a:t>
            </a:r>
            <a:r>
              <a:rPr lang="bg-BG" sz="7200" dirty="0" err="1" smtClean="0">
                <a:solidFill>
                  <a:schemeClr val="bg2">
                    <a:lumMod val="50000"/>
                  </a:schemeClr>
                </a:solidFill>
              </a:rPr>
              <a:t>двоици</a:t>
            </a: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Общи сведения за силите на триене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51520" y="911229"/>
            <a:ext cx="8667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Сила на </a:t>
            </a:r>
            <a:r>
              <a:rPr lang="ru-RU" dirty="0" err="1">
                <a:solidFill>
                  <a:srgbClr val="FF0000"/>
                </a:solidFill>
              </a:rPr>
              <a:t>триене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съпротивлението</a:t>
            </a:r>
            <a:r>
              <a:rPr lang="ru-RU" dirty="0"/>
              <a:t>, </a:t>
            </a:r>
            <a:r>
              <a:rPr lang="ru-RU" dirty="0" err="1"/>
              <a:t>възникващо</a:t>
            </a:r>
            <a:r>
              <a:rPr lang="ru-RU" dirty="0"/>
              <a:t> от </a:t>
            </a:r>
            <a:r>
              <a:rPr lang="ru-RU" dirty="0" err="1"/>
              <a:t>притискането</a:t>
            </a:r>
            <a:r>
              <a:rPr lang="ru-RU" dirty="0"/>
              <a:t> на две тела при </a:t>
            </a:r>
            <a:r>
              <a:rPr lang="ru-RU" dirty="0" err="1"/>
              <a:t>относителното</a:t>
            </a:r>
            <a:r>
              <a:rPr lang="ru-RU" dirty="0"/>
              <a:t> им движение. 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51520" y="1628800"/>
            <a:ext cx="845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преодоляване</a:t>
            </a:r>
            <a:r>
              <a:rPr lang="ru-RU" dirty="0"/>
              <a:t> на </a:t>
            </a:r>
            <a:r>
              <a:rPr lang="ru-RU" dirty="0" err="1"/>
              <a:t>триенето</a:t>
            </a:r>
            <a:r>
              <a:rPr lang="ru-RU" dirty="0"/>
              <a:t> се </a:t>
            </a:r>
            <a:r>
              <a:rPr lang="ru-RU" dirty="0" err="1"/>
              <a:t>изразходва</a:t>
            </a:r>
            <a:r>
              <a:rPr lang="ru-RU" dirty="0"/>
              <a:t>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по-голямата</a:t>
            </a:r>
            <a:r>
              <a:rPr lang="ru-RU" dirty="0"/>
              <a:t> част от </a:t>
            </a:r>
            <a:r>
              <a:rPr lang="ru-RU" dirty="0" err="1"/>
              <a:t>двигателната</a:t>
            </a:r>
            <a:r>
              <a:rPr lang="ru-RU" dirty="0"/>
              <a:t> </a:t>
            </a:r>
            <a:r>
              <a:rPr lang="ru-RU" dirty="0" err="1" smtClean="0"/>
              <a:t>енергия</a:t>
            </a:r>
            <a:r>
              <a:rPr lang="ru-RU" dirty="0" smtClean="0"/>
              <a:t>, </a:t>
            </a:r>
            <a:r>
              <a:rPr lang="bg-BG" dirty="0" smtClean="0"/>
              <a:t> поради което коефициентът </a:t>
            </a:r>
            <a:r>
              <a:rPr lang="bg-BG" dirty="0"/>
              <a:t>на полезно действие на много машини е около 15 – 20 </a:t>
            </a:r>
            <a:r>
              <a:rPr lang="bg-BG" dirty="0" smtClean="0"/>
              <a:t>%.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259633" y="270892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Видове </a:t>
            </a:r>
            <a:r>
              <a:rPr lang="bg-BG" dirty="0" smtClean="0">
                <a:solidFill>
                  <a:srgbClr val="FF0000"/>
                </a:solidFill>
              </a:rPr>
              <a:t>триене </a:t>
            </a:r>
            <a:r>
              <a:rPr lang="bg-BG" dirty="0">
                <a:solidFill>
                  <a:srgbClr val="FF0000"/>
                </a:solidFill>
              </a:rPr>
              <a:t>в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зависимост от вида на относителното движение между телата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1553606" y="3717032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dirty="0"/>
              <a:t>Триене при плъзгане 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1555450" y="4221088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dirty="0"/>
              <a:t>Триене при търкаляне 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1527741" y="4869160"/>
            <a:ext cx="438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Триене</a:t>
            </a:r>
            <a:r>
              <a:rPr lang="ru-RU" dirty="0"/>
              <a:t> при </a:t>
            </a:r>
            <a:r>
              <a:rPr lang="ru-RU" dirty="0" err="1"/>
              <a:t>плъзгане</a:t>
            </a:r>
            <a:r>
              <a:rPr lang="ru-RU" dirty="0"/>
              <a:t> и </a:t>
            </a:r>
            <a:r>
              <a:rPr lang="ru-RU" dirty="0" err="1"/>
              <a:t>търкаляне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47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Общи сведения за силите на триене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692059" y="72957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Видове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триене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зависимост</a:t>
            </a:r>
            <a:r>
              <a:rPr lang="ru-RU" dirty="0">
                <a:solidFill>
                  <a:srgbClr val="FF0000"/>
                </a:solidFill>
              </a:rPr>
              <a:t> от </a:t>
            </a:r>
            <a:r>
              <a:rPr lang="ru-RU" dirty="0" err="1">
                <a:solidFill>
                  <a:srgbClr val="FF0000"/>
                </a:solidFill>
              </a:rPr>
              <a:t>състоянието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триещите</a:t>
            </a:r>
            <a:r>
              <a:rPr lang="ru-RU" dirty="0">
                <a:solidFill>
                  <a:srgbClr val="FF0000"/>
                </a:solidFill>
              </a:rPr>
              <a:t> се </a:t>
            </a:r>
            <a:r>
              <a:rPr lang="ru-RU" dirty="0" err="1">
                <a:solidFill>
                  <a:srgbClr val="FF0000"/>
                </a:solidFill>
              </a:rPr>
              <a:t>повърхности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наличието</a:t>
            </a:r>
            <a:r>
              <a:rPr lang="ru-RU" dirty="0">
                <a:solidFill>
                  <a:srgbClr val="FF0000"/>
                </a:solidFill>
              </a:rPr>
              <a:t> на смазка между </a:t>
            </a:r>
            <a:r>
              <a:rPr lang="ru-RU" dirty="0" err="1">
                <a:solidFill>
                  <a:srgbClr val="FF0000"/>
                </a:solidFill>
              </a:rPr>
              <a:t>тях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056896" y="1375901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dirty="0"/>
              <a:t>Сухо триене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2051719" y="1746859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dirty="0"/>
              <a:t>Течно триене 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2627784" y="2116191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Гранично</a:t>
            </a:r>
            <a:r>
              <a:rPr lang="ru-RU" dirty="0"/>
              <a:t> (полусухо или </a:t>
            </a:r>
            <a:r>
              <a:rPr lang="ru-RU" dirty="0" err="1"/>
              <a:t>полутечно</a:t>
            </a:r>
            <a:r>
              <a:rPr lang="ru-RU" dirty="0"/>
              <a:t>) </a:t>
            </a:r>
            <a:r>
              <a:rPr lang="ru-RU" dirty="0" err="1"/>
              <a:t>триене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9" y="2695809"/>
            <a:ext cx="3716901" cy="365702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591908" cy="352531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8401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плъзгаща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7505" y="908720"/>
            <a:ext cx="8811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Триенето</a:t>
            </a:r>
            <a:r>
              <a:rPr lang="ru-RU" dirty="0" smtClean="0"/>
              <a:t> </a:t>
            </a:r>
            <a:r>
              <a:rPr lang="ru-RU" dirty="0" err="1"/>
              <a:t>възниква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всичко</a:t>
            </a:r>
            <a:r>
              <a:rPr lang="ru-RU" dirty="0"/>
              <a:t> от </a:t>
            </a:r>
            <a:r>
              <a:rPr lang="ru-RU" dirty="0" err="1"/>
              <a:t>механичното</a:t>
            </a:r>
            <a:r>
              <a:rPr lang="ru-RU" dirty="0"/>
              <a:t> </a:t>
            </a:r>
            <a:r>
              <a:rPr lang="ru-RU" dirty="0" err="1"/>
              <a:t>зацепване</a:t>
            </a:r>
            <a:r>
              <a:rPr lang="ru-RU" dirty="0"/>
              <a:t> на </a:t>
            </a:r>
            <a:r>
              <a:rPr lang="ru-RU" dirty="0" err="1"/>
              <a:t>грапавините</a:t>
            </a:r>
            <a:r>
              <a:rPr lang="ru-RU" dirty="0"/>
              <a:t>, </a:t>
            </a:r>
            <a:r>
              <a:rPr lang="ru-RU" dirty="0" err="1"/>
              <a:t>еластично-пластичните</a:t>
            </a:r>
            <a:r>
              <a:rPr lang="ru-RU" dirty="0"/>
              <a:t> им деформации и </a:t>
            </a:r>
            <a:r>
              <a:rPr lang="ru-RU" dirty="0" err="1"/>
              <a:t>молекулярното</a:t>
            </a:r>
            <a:r>
              <a:rPr lang="ru-RU" dirty="0"/>
              <a:t> взаимодействие на </a:t>
            </a:r>
            <a:r>
              <a:rPr lang="ru-RU" dirty="0" err="1"/>
              <a:t>контактуващите</a:t>
            </a:r>
            <a:r>
              <a:rPr lang="ru-RU" dirty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13405" y="1862176"/>
            <a:ext cx="8739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Основни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закономерности, </a:t>
            </a:r>
            <a:r>
              <a:rPr lang="ru-RU" dirty="0" err="1">
                <a:solidFill>
                  <a:srgbClr val="FF0000"/>
                </a:solidFill>
              </a:rPr>
              <a:t>свързани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със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сухото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триене</a:t>
            </a:r>
            <a:r>
              <a:rPr lang="ru-RU" dirty="0">
                <a:solidFill>
                  <a:srgbClr val="FF0000"/>
                </a:solidFill>
              </a:rPr>
              <a:t> при </a:t>
            </a:r>
            <a:r>
              <a:rPr lang="ru-RU" dirty="0" err="1">
                <a:solidFill>
                  <a:srgbClr val="FF0000"/>
                </a:solidFill>
              </a:rPr>
              <a:t>плъзгане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213405" y="2234247"/>
            <a:ext cx="870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между две тела е </a:t>
            </a:r>
            <a:r>
              <a:rPr lang="ru-RU" dirty="0" err="1"/>
              <a:t>пропорционална</a:t>
            </a:r>
            <a:r>
              <a:rPr lang="ru-RU" dirty="0"/>
              <a:t> на </a:t>
            </a:r>
            <a:r>
              <a:rPr lang="ru-RU" dirty="0" err="1"/>
              <a:t>нормалния</a:t>
            </a:r>
            <a:r>
              <a:rPr lang="ru-RU" dirty="0"/>
              <a:t> им натиск (сила). </a:t>
            </a:r>
            <a:r>
              <a:rPr lang="ru-RU" dirty="0" err="1"/>
              <a:t>Коефициентът</a:t>
            </a:r>
            <a:r>
              <a:rPr lang="ru-RU" dirty="0"/>
              <a:t> на </a:t>
            </a:r>
            <a:r>
              <a:rPr lang="ru-RU" dirty="0" err="1"/>
              <a:t>пропорционалност</a:t>
            </a:r>
            <a:r>
              <a:rPr lang="ru-RU" dirty="0"/>
              <a:t>, наречен </a:t>
            </a:r>
            <a:r>
              <a:rPr lang="ru-RU" dirty="0" err="1"/>
              <a:t>коефициент</a:t>
            </a:r>
            <a:r>
              <a:rPr lang="ru-RU" dirty="0"/>
              <a:t> на </a:t>
            </a:r>
            <a:r>
              <a:rPr lang="ru-RU" dirty="0" err="1"/>
              <a:t>триене</a:t>
            </a:r>
            <a:r>
              <a:rPr lang="ru-RU" dirty="0"/>
              <a:t>, е постоянен в </a:t>
            </a:r>
            <a:r>
              <a:rPr lang="ru-RU" dirty="0" err="1"/>
              <a:t>определени</a:t>
            </a:r>
            <a:r>
              <a:rPr lang="ru-RU" dirty="0"/>
              <a:t> </a:t>
            </a:r>
            <a:r>
              <a:rPr lang="ru-RU" dirty="0" err="1"/>
              <a:t>интервали</a:t>
            </a:r>
            <a:r>
              <a:rPr lang="ru-RU" dirty="0"/>
              <a:t> на изменение </a:t>
            </a:r>
            <a:r>
              <a:rPr lang="ru-RU" dirty="0" err="1"/>
              <a:t>съответно</a:t>
            </a:r>
            <a:r>
              <a:rPr lang="ru-RU" dirty="0"/>
              <a:t> на </a:t>
            </a:r>
            <a:r>
              <a:rPr lang="ru-RU" dirty="0" err="1"/>
              <a:t>относителната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между </a:t>
            </a:r>
            <a:r>
              <a:rPr lang="ru-RU" dirty="0" err="1"/>
              <a:t>телата</a:t>
            </a:r>
            <a:r>
              <a:rPr lang="ru-RU" dirty="0"/>
              <a:t> и на </a:t>
            </a:r>
            <a:r>
              <a:rPr lang="ru-RU" dirty="0" err="1"/>
              <a:t>нормалния</a:t>
            </a:r>
            <a:r>
              <a:rPr lang="ru-RU" dirty="0"/>
              <a:t> им </a:t>
            </a:r>
            <a:r>
              <a:rPr lang="ru-RU" dirty="0" smtClean="0"/>
              <a:t>натиск.</a:t>
            </a:r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268466" y="3645024"/>
            <a:ext cx="859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действа в </a:t>
            </a:r>
            <a:r>
              <a:rPr lang="ru-RU" dirty="0" err="1"/>
              <a:t>допирната</a:t>
            </a:r>
            <a:r>
              <a:rPr lang="ru-RU" dirty="0"/>
              <a:t> </a:t>
            </a:r>
            <a:r>
              <a:rPr lang="ru-RU" dirty="0" err="1"/>
              <a:t>повърхнина</a:t>
            </a:r>
            <a:r>
              <a:rPr lang="ru-RU" dirty="0"/>
              <a:t> на </a:t>
            </a:r>
            <a:r>
              <a:rPr lang="ru-RU" dirty="0" err="1"/>
              <a:t>телата</a:t>
            </a:r>
            <a:r>
              <a:rPr lang="ru-RU" dirty="0"/>
              <a:t> в </a:t>
            </a:r>
            <a:r>
              <a:rPr lang="ru-RU" dirty="0" err="1"/>
              <a:t>посока</a:t>
            </a:r>
            <a:r>
              <a:rPr lang="ru-RU" dirty="0"/>
              <a:t> обратна на </a:t>
            </a:r>
            <a:r>
              <a:rPr lang="ru-RU" dirty="0" err="1"/>
              <a:t>относителната</a:t>
            </a:r>
            <a:r>
              <a:rPr lang="ru-RU" dirty="0"/>
              <a:t> им </a:t>
            </a:r>
            <a:r>
              <a:rPr lang="ru-RU" dirty="0" err="1"/>
              <a:t>скорост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268466" y="4437112"/>
            <a:ext cx="859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в </a:t>
            </a:r>
            <a:r>
              <a:rPr lang="ru-RU" dirty="0" err="1"/>
              <a:t>началния</a:t>
            </a:r>
            <a:r>
              <a:rPr lang="ru-RU" dirty="0"/>
              <a:t> момент на </a:t>
            </a:r>
            <a:r>
              <a:rPr lang="ru-RU" dirty="0" err="1"/>
              <a:t>потегляне</a:t>
            </a:r>
            <a:r>
              <a:rPr lang="ru-RU" dirty="0"/>
              <a:t> (сила на </a:t>
            </a:r>
            <a:r>
              <a:rPr lang="ru-RU" dirty="0" err="1"/>
              <a:t>триене</a:t>
            </a:r>
            <a:r>
              <a:rPr lang="ru-RU" dirty="0"/>
              <a:t> при покой) е </a:t>
            </a:r>
            <a:r>
              <a:rPr lang="ru-RU" dirty="0" err="1"/>
              <a:t>по-голяма</a:t>
            </a:r>
            <a:r>
              <a:rPr lang="ru-RU" dirty="0"/>
              <a:t> от </a:t>
            </a:r>
            <a:r>
              <a:rPr lang="ru-RU" dirty="0" err="1"/>
              <a:t>тази</a:t>
            </a:r>
            <a:r>
              <a:rPr lang="ru-RU" dirty="0"/>
              <a:t> при движение.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300755" y="5229200"/>
            <a:ext cx="859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</a:t>
            </a:r>
            <a:r>
              <a:rPr lang="ru-RU" dirty="0" err="1"/>
              <a:t>зависи</a:t>
            </a:r>
            <a:r>
              <a:rPr lang="ru-RU" dirty="0"/>
              <a:t> от </a:t>
            </a:r>
            <a:r>
              <a:rPr lang="ru-RU" dirty="0" err="1"/>
              <a:t>материалите</a:t>
            </a:r>
            <a:r>
              <a:rPr lang="ru-RU" dirty="0"/>
              <a:t> на </a:t>
            </a:r>
            <a:r>
              <a:rPr lang="ru-RU" dirty="0" err="1"/>
              <a:t>допиращите</a:t>
            </a:r>
            <a:r>
              <a:rPr lang="ru-RU" dirty="0"/>
              <a:t> се тела (</a:t>
            </a:r>
            <a:r>
              <a:rPr lang="ru-RU" dirty="0" err="1"/>
              <a:t>молекулярните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) и </a:t>
            </a:r>
            <a:r>
              <a:rPr lang="ru-RU" dirty="0" err="1"/>
              <a:t>тяхната</a:t>
            </a:r>
            <a:r>
              <a:rPr lang="ru-RU" dirty="0"/>
              <a:t> </a:t>
            </a:r>
            <a:r>
              <a:rPr lang="ru-RU" dirty="0" err="1"/>
              <a:t>твърдост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46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Геометрични и масови характеристики на телата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971600" y="1484784"/>
            <a:ext cx="7416824" cy="4180110"/>
          </a:xfrm>
        </p:spPr>
        <p:txBody>
          <a:bodyPr/>
          <a:lstStyle/>
          <a:p>
            <a:r>
              <a:rPr lang="bg-BG" dirty="0" smtClean="0">
                <a:solidFill>
                  <a:srgbClr val="0070C0"/>
                </a:solidFill>
              </a:rPr>
              <a:t>Център на успоредни сили </a:t>
            </a: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Масов център и статични моменти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bg-BG" dirty="0" smtClean="0">
                <a:solidFill>
                  <a:srgbClr val="0070C0"/>
                </a:solidFill>
              </a:rPr>
              <a:t>Геометрични инерционни моменти</a:t>
            </a:r>
          </a:p>
          <a:p>
            <a:endParaRPr lang="bg-BG" dirty="0" smtClean="0">
              <a:solidFill>
                <a:srgbClr val="0070C0"/>
              </a:solidFill>
            </a:endParaRPr>
          </a:p>
          <a:p>
            <a:r>
              <a:rPr lang="bg-BG" dirty="0" smtClean="0">
                <a:solidFill>
                  <a:srgbClr val="0070C0"/>
                </a:solidFill>
              </a:rPr>
              <a:t>Масови инерционни моменти</a:t>
            </a: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плъзгаща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44133" y="908720"/>
            <a:ext cx="8739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</a:t>
            </a:r>
            <a:r>
              <a:rPr lang="ru-RU" dirty="0" err="1"/>
              <a:t>зависи</a:t>
            </a:r>
            <a:r>
              <a:rPr lang="ru-RU" dirty="0"/>
              <a:t> от </a:t>
            </a:r>
            <a:r>
              <a:rPr lang="ru-RU" dirty="0" err="1"/>
              <a:t>грапавостта</a:t>
            </a:r>
            <a:r>
              <a:rPr lang="ru-RU" dirty="0"/>
              <a:t> на </a:t>
            </a:r>
            <a:r>
              <a:rPr lang="ru-RU" dirty="0" err="1"/>
              <a:t>допиращите</a:t>
            </a:r>
            <a:r>
              <a:rPr lang="ru-RU" dirty="0"/>
              <a:t> се </a:t>
            </a:r>
            <a:r>
              <a:rPr lang="ru-RU" dirty="0" err="1"/>
              <a:t>повърхнини</a:t>
            </a:r>
            <a:r>
              <a:rPr lang="ru-RU" dirty="0"/>
              <a:t> на </a:t>
            </a:r>
            <a:r>
              <a:rPr lang="ru-RU" dirty="0" err="1"/>
              <a:t>телата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373654" y="1895412"/>
            <a:ext cx="8559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почти не </a:t>
            </a:r>
            <a:r>
              <a:rPr lang="ru-RU" dirty="0" err="1"/>
              <a:t>зависи</a:t>
            </a:r>
            <a:r>
              <a:rPr lang="ru-RU" dirty="0"/>
              <a:t> от размерите на </a:t>
            </a:r>
            <a:r>
              <a:rPr lang="ru-RU" dirty="0" err="1"/>
              <a:t>триещите</a:t>
            </a:r>
            <a:r>
              <a:rPr lang="ru-RU" dirty="0"/>
              <a:t> се </a:t>
            </a:r>
            <a:r>
              <a:rPr lang="ru-RU" dirty="0" err="1"/>
              <a:t>повърхности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328805" y="3068960"/>
            <a:ext cx="8649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Силата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триене</a:t>
            </a:r>
            <a:r>
              <a:rPr lang="ru-RU" dirty="0"/>
              <a:t> </a:t>
            </a:r>
            <a:r>
              <a:rPr lang="ru-RU" dirty="0" err="1"/>
              <a:t>незначително</a:t>
            </a:r>
            <a:r>
              <a:rPr lang="ru-RU" dirty="0"/>
              <a:t> </a:t>
            </a:r>
            <a:r>
              <a:rPr lang="ru-RU" dirty="0" err="1"/>
              <a:t>намалява</a:t>
            </a:r>
            <a:r>
              <a:rPr lang="ru-RU" dirty="0"/>
              <a:t> с </a:t>
            </a:r>
            <a:r>
              <a:rPr lang="ru-RU" dirty="0" err="1"/>
              <a:t>нарастване</a:t>
            </a:r>
            <a:r>
              <a:rPr lang="ru-RU" dirty="0"/>
              <a:t> на </a:t>
            </a:r>
            <a:r>
              <a:rPr lang="ru-RU" dirty="0" err="1"/>
              <a:t>относителната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между </a:t>
            </a:r>
            <a:r>
              <a:rPr lang="ru-RU" dirty="0" err="1"/>
              <a:t>допиращите</a:t>
            </a:r>
            <a:r>
              <a:rPr lang="ru-RU" dirty="0"/>
              <a:t> се тела до </a:t>
            </a:r>
            <a:r>
              <a:rPr lang="ru-RU" dirty="0" err="1"/>
              <a:t>достигане</a:t>
            </a:r>
            <a:r>
              <a:rPr lang="ru-RU" dirty="0"/>
              <a:t> на постоянна </a:t>
            </a:r>
            <a:r>
              <a:rPr lang="ru-RU" dirty="0" err="1"/>
              <a:t>стойност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70874"/>
              </p:ext>
            </p:extLst>
          </p:nvPr>
        </p:nvGraphicFramePr>
        <p:xfrm>
          <a:off x="3415826" y="4221088"/>
          <a:ext cx="1237713" cy="47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3" imgW="495085" imgH="190417" progId="Equation.DSMT4">
                  <p:embed/>
                </p:oleObj>
              </mc:Choice>
              <mc:Fallback>
                <p:oleObj name="Equation" r:id="rId3" imgW="495085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826" y="4221088"/>
                        <a:ext cx="1237713" cy="47604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48550"/>
              </p:ext>
            </p:extLst>
          </p:nvPr>
        </p:nvGraphicFramePr>
        <p:xfrm>
          <a:off x="3117322" y="5085184"/>
          <a:ext cx="279278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5" imgW="1117115" imgH="203112" progId="Equation.DSMT4">
                  <p:embed/>
                </p:oleObj>
              </mc:Choice>
              <mc:Fallback>
                <p:oleObj name="Equation" r:id="rId5" imgW="1117115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322" y="5085184"/>
                        <a:ext cx="2792788" cy="50778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5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плъзгаща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0" y="908720"/>
            <a:ext cx="4678535" cy="4791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0516"/>
              </p:ext>
            </p:extLst>
          </p:nvPr>
        </p:nvGraphicFramePr>
        <p:xfrm>
          <a:off x="5724128" y="1268760"/>
          <a:ext cx="1904173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Equation" r:id="rId4" imgW="761669" imgH="203112" progId="Equation.DSMT4">
                  <p:embed/>
                </p:oleObj>
              </mc:Choice>
              <mc:Fallback>
                <p:oleObj name="Equation" r:id="rId4" imgW="761669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68760"/>
                        <a:ext cx="1904173" cy="5077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68051"/>
              </p:ext>
            </p:extLst>
          </p:nvPr>
        </p:nvGraphicFramePr>
        <p:xfrm>
          <a:off x="5724128" y="2060848"/>
          <a:ext cx="1808965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Equation" r:id="rId6" imgW="723586" imgH="203112" progId="Equation.DSMT4">
                  <p:embed/>
                </p:oleObj>
              </mc:Choice>
              <mc:Fallback>
                <p:oleObj name="Equation" r:id="rId6" imgW="723586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060848"/>
                        <a:ext cx="1808965" cy="5077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46354"/>
              </p:ext>
            </p:extLst>
          </p:nvPr>
        </p:nvGraphicFramePr>
        <p:xfrm>
          <a:off x="5724128" y="2743102"/>
          <a:ext cx="2316745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Equation" r:id="rId8" imgW="926698" imgH="203112" progId="Equation.DSMT4">
                  <p:embed/>
                </p:oleObj>
              </mc:Choice>
              <mc:Fallback>
                <p:oleObj name="Equation" r:id="rId8" imgW="926698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743102"/>
                        <a:ext cx="2316745" cy="5077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1" name="Об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80524"/>
              </p:ext>
            </p:extLst>
          </p:nvPr>
        </p:nvGraphicFramePr>
        <p:xfrm>
          <a:off x="5580112" y="3573016"/>
          <a:ext cx="288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Equation" r:id="rId10" imgW="1155700" imgH="203200" progId="Equation.DSMT4">
                  <p:embed/>
                </p:oleObj>
              </mc:Choice>
              <mc:Fallback>
                <p:oleObj name="Equation" r:id="rId10" imgW="11557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573016"/>
                        <a:ext cx="2889250" cy="5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3" name="Об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535161"/>
              </p:ext>
            </p:extLst>
          </p:nvPr>
        </p:nvGraphicFramePr>
        <p:xfrm>
          <a:off x="5724128" y="4293096"/>
          <a:ext cx="238021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Equation" r:id="rId12" imgW="952087" imgH="203112" progId="Equation.DSMT4">
                  <p:embed/>
                </p:oleObj>
              </mc:Choice>
              <mc:Fallback>
                <p:oleObj name="Equation" r:id="rId12" imgW="952087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293096"/>
                        <a:ext cx="2380218" cy="5077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авоъгълник 13"/>
          <p:cNvSpPr/>
          <p:nvPr/>
        </p:nvSpPr>
        <p:spPr>
          <a:xfrm>
            <a:off x="6156176" y="5252942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е</a:t>
            </a:r>
            <a:r>
              <a:rPr lang="bg-BG" dirty="0" smtClean="0"/>
              <a:t> ъгъл </a:t>
            </a:r>
            <a:r>
              <a:rPr lang="bg-BG" dirty="0"/>
              <a:t>на триене</a:t>
            </a:r>
          </a:p>
        </p:txBody>
      </p:sp>
      <p:graphicFrame>
        <p:nvGraphicFramePr>
          <p:cNvPr id="15" name="Об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20260"/>
              </p:ext>
            </p:extLst>
          </p:nvPr>
        </p:nvGraphicFramePr>
        <p:xfrm>
          <a:off x="5868144" y="5238492"/>
          <a:ext cx="317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Equation" r:id="rId14" imgW="126720" imgH="152280" progId="Equation.DSMT4">
                  <p:embed/>
                </p:oleObj>
              </mc:Choice>
              <mc:Fallback>
                <p:oleObj name="Equation" r:id="rId14" imgW="126720" imgH="152280" progId="Equation.DSMT4">
                  <p:embed/>
                  <p:pic>
                    <p:nvPicPr>
                      <p:cNvPr id="0" name="Об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238492"/>
                        <a:ext cx="317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9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плъзгаща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611560" y="100806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При   </a:t>
            </a:r>
            <a:r>
              <a:rPr lang="bg-BG" dirty="0" smtClean="0"/>
              <a:t>             настъпва </a:t>
            </a:r>
            <a:r>
              <a:rPr lang="bg-BG" dirty="0"/>
              <a:t> </a:t>
            </a:r>
            <a:r>
              <a:rPr lang="bg-BG" dirty="0" smtClean="0"/>
              <a:t> явлението  заклинване</a:t>
            </a:r>
            <a:endParaRPr lang="bg-BG" dirty="0"/>
          </a:p>
        </p:txBody>
      </p:sp>
      <p:graphicFrame>
        <p:nvGraphicFramePr>
          <p:cNvPr id="4" name="Об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83354"/>
              </p:ext>
            </p:extLst>
          </p:nvPr>
        </p:nvGraphicFramePr>
        <p:xfrm>
          <a:off x="1403648" y="963193"/>
          <a:ext cx="8572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63193"/>
                        <a:ext cx="8572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5635691" cy="4660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Правоъгълник 5"/>
          <p:cNvSpPr/>
          <p:nvPr/>
        </p:nvSpPr>
        <p:spPr>
          <a:xfrm>
            <a:off x="6146877" y="1377401"/>
            <a:ext cx="2997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Звената</a:t>
            </a:r>
            <a:r>
              <a:rPr lang="ru-RU" dirty="0" smtClean="0"/>
              <a:t> </a:t>
            </a:r>
            <a:r>
              <a:rPr lang="ru-RU" dirty="0"/>
              <a:t>1 и 2 </a:t>
            </a:r>
            <a:r>
              <a:rPr lang="ru-RU" dirty="0" err="1"/>
              <a:t>образуват</a:t>
            </a:r>
            <a:r>
              <a:rPr lang="ru-RU" dirty="0"/>
              <a:t> равнинна </a:t>
            </a:r>
            <a:r>
              <a:rPr lang="ru-RU" dirty="0" smtClean="0"/>
              <a:t>(</a:t>
            </a:r>
            <a:r>
              <a:rPr lang="ru-RU" i="1" dirty="0" smtClean="0"/>
              <a:t>Е</a:t>
            </a:r>
            <a:r>
              <a:rPr lang="ru-RU" dirty="0" smtClean="0"/>
              <a:t> </a:t>
            </a:r>
            <a:r>
              <a:rPr lang="ru-RU" dirty="0"/>
              <a:t>) двоица, при </a:t>
            </a:r>
            <a:r>
              <a:rPr lang="ru-RU" dirty="0" err="1"/>
              <a:t>която</a:t>
            </a:r>
            <a:r>
              <a:rPr lang="ru-RU" dirty="0"/>
              <a:t> е </a:t>
            </a:r>
            <a:r>
              <a:rPr lang="ru-RU" dirty="0" err="1"/>
              <a:t>възможно</a:t>
            </a:r>
            <a:r>
              <a:rPr lang="ru-RU" dirty="0"/>
              <a:t> </a:t>
            </a:r>
            <a:r>
              <a:rPr lang="ru-RU" dirty="0" err="1"/>
              <a:t>относителното</a:t>
            </a:r>
            <a:r>
              <a:rPr lang="ru-RU" dirty="0"/>
              <a:t> им движение в </a:t>
            </a:r>
            <a:r>
              <a:rPr lang="ru-RU" dirty="0" err="1"/>
              <a:t>произволно</a:t>
            </a:r>
            <a:r>
              <a:rPr lang="ru-RU" dirty="0"/>
              <a:t> направление по </a:t>
            </a:r>
            <a:r>
              <a:rPr lang="ru-RU" dirty="0" err="1"/>
              <a:t>равнината</a:t>
            </a:r>
            <a:r>
              <a:rPr lang="ru-RU" dirty="0"/>
              <a:t> на </a:t>
            </a:r>
            <a:r>
              <a:rPr lang="ru-RU" dirty="0" err="1" smtClean="0"/>
              <a:t>допиране</a:t>
            </a:r>
            <a:r>
              <a:rPr lang="ru-RU" dirty="0" smtClean="0"/>
              <a:t>.  </a:t>
            </a:r>
            <a:endParaRPr lang="ru-RU" dirty="0"/>
          </a:p>
          <a:p>
            <a:endParaRPr lang="ru-RU" dirty="0" smtClean="0"/>
          </a:p>
          <a:p>
            <a:pPr algn="just"/>
            <a:r>
              <a:rPr lang="ru-RU" dirty="0" err="1" smtClean="0"/>
              <a:t>Условието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>
                <a:solidFill>
                  <a:srgbClr val="FF0000"/>
                </a:solidFill>
              </a:rPr>
              <a:t>отсъствие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заклинване</a:t>
            </a:r>
            <a:r>
              <a:rPr lang="ru-RU" dirty="0"/>
              <a:t> </a:t>
            </a:r>
            <a:r>
              <a:rPr lang="ru-RU" dirty="0" err="1"/>
              <a:t>изисква</a:t>
            </a:r>
            <a:r>
              <a:rPr lang="ru-RU" dirty="0"/>
              <a:t> </a:t>
            </a:r>
            <a:r>
              <a:rPr lang="ru-RU" dirty="0" err="1"/>
              <a:t>силата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/>
              <a:t>   </a:t>
            </a:r>
            <a:r>
              <a:rPr lang="ru-RU" dirty="0"/>
              <a:t>да не лежи </a:t>
            </a:r>
            <a:r>
              <a:rPr lang="ru-RU" dirty="0" err="1"/>
              <a:t>вътре</a:t>
            </a:r>
            <a:r>
              <a:rPr lang="ru-RU" dirty="0"/>
              <a:t> в конуса на </a:t>
            </a:r>
            <a:r>
              <a:rPr lang="ru-RU" dirty="0" err="1"/>
              <a:t>триене</a:t>
            </a:r>
            <a:r>
              <a:rPr lang="ru-RU" dirty="0"/>
              <a:t> с </a:t>
            </a:r>
            <a:r>
              <a:rPr lang="ru-RU" dirty="0" err="1" smtClean="0"/>
              <a:t>ъгъл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ru-RU" dirty="0" smtClean="0"/>
              <a:t>, </a:t>
            </a:r>
            <a:r>
              <a:rPr lang="ru-RU" dirty="0" err="1"/>
              <a:t>сключен</a:t>
            </a:r>
            <a:r>
              <a:rPr lang="ru-RU" dirty="0"/>
              <a:t> между коя да е от </a:t>
            </a:r>
            <a:r>
              <a:rPr lang="ru-RU" dirty="0" err="1"/>
              <a:t>образуващите</a:t>
            </a:r>
            <a:r>
              <a:rPr lang="ru-RU" dirty="0"/>
              <a:t> на конуса и оста </a:t>
            </a:r>
            <a:r>
              <a:rPr lang="ru-RU" dirty="0" err="1"/>
              <a:t>му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8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плъзгаща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5348"/>
            <a:ext cx="3960440" cy="3668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07" y="1628800"/>
            <a:ext cx="4542397" cy="4221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Правоъгълник 4"/>
          <p:cNvSpPr/>
          <p:nvPr/>
        </p:nvSpPr>
        <p:spPr>
          <a:xfrm>
            <a:off x="5372058" y="1124744"/>
            <a:ext cx="193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err="1">
                <a:solidFill>
                  <a:srgbClr val="FF0000"/>
                </a:solidFill>
              </a:rPr>
              <a:t>Трибометри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0060"/>
              </p:ext>
            </p:extLst>
          </p:nvPr>
        </p:nvGraphicFramePr>
        <p:xfrm>
          <a:off x="1187624" y="5013176"/>
          <a:ext cx="156017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5" imgW="622030" imgH="203112" progId="Equation.DSMT4">
                  <p:embed/>
                </p:oleObj>
              </mc:Choice>
              <mc:Fallback>
                <p:oleObj name="Equation" r:id="rId5" imgW="622030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13176"/>
                        <a:ext cx="1560173" cy="50405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06974"/>
              </p:ext>
            </p:extLst>
          </p:nvPr>
        </p:nvGraphicFramePr>
        <p:xfrm>
          <a:off x="4067944" y="6093296"/>
          <a:ext cx="2852907" cy="41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7" imgW="1371600" imgH="203200" progId="Equation.DSMT4">
                  <p:embed/>
                </p:oleObj>
              </mc:Choice>
              <mc:Fallback>
                <p:oleObj name="Equation" r:id="rId7" imgW="13716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6093296"/>
                        <a:ext cx="2852907" cy="41604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1" name="Об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34425"/>
              </p:ext>
            </p:extLst>
          </p:nvPr>
        </p:nvGraphicFramePr>
        <p:xfrm>
          <a:off x="7308302" y="6093296"/>
          <a:ext cx="123442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9" imgW="571252" imgH="203112" progId="Equation.DSMT4">
                  <p:embed/>
                </p:oleObj>
              </mc:Choice>
              <mc:Fallback>
                <p:oleObj name="Equation" r:id="rId9" imgW="571252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2" y="6093296"/>
                        <a:ext cx="1234423" cy="4320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въртяща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" y="764705"/>
            <a:ext cx="4000443" cy="5400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Rectangle 6"/>
          <p:cNvSpPr/>
          <p:nvPr/>
        </p:nvSpPr>
        <p:spPr>
          <a:xfrm>
            <a:off x="5508104" y="1741458"/>
            <a:ext cx="19723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1 - отвор </a:t>
            </a:r>
            <a:r>
              <a:rPr lang="ru-RU" dirty="0"/>
              <a:t>на </a:t>
            </a:r>
            <a:endParaRPr lang="ru-RU" dirty="0" smtClean="0"/>
          </a:p>
          <a:p>
            <a:r>
              <a:rPr lang="ru-RU" dirty="0" smtClean="0"/>
              <a:t>лагерна </a:t>
            </a:r>
            <a:r>
              <a:rPr lang="ru-RU" dirty="0"/>
              <a:t>втулка </a:t>
            </a:r>
            <a:r>
              <a:rPr lang="ru-RU" dirty="0" smtClean="0"/>
              <a:t> 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508104" y="2636912"/>
            <a:ext cx="24117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g-BG" dirty="0" smtClean="0"/>
              <a:t>2 - шийка </a:t>
            </a:r>
            <a:r>
              <a:rPr lang="bg-BG" dirty="0"/>
              <a:t>на </a:t>
            </a:r>
            <a:r>
              <a:rPr lang="bg-BG" dirty="0" smtClean="0"/>
              <a:t>вал</a:t>
            </a:r>
            <a:endParaRPr lang="bg-BG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438106"/>
              </p:ext>
            </p:extLst>
          </p:nvPr>
        </p:nvGraphicFramePr>
        <p:xfrm>
          <a:off x="5872186" y="4149080"/>
          <a:ext cx="124416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4" imgW="622080" imgH="253800" progId="Equation.DSMT4">
                  <p:embed/>
                </p:oleObj>
              </mc:Choice>
              <mc:Fallback>
                <p:oleObj name="Equation" r:id="rId4" imgW="6220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86" y="4149080"/>
                        <a:ext cx="1244160" cy="507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415821" y="361366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Реакция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36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5"/>
          <p:cNvSpPr txBox="1">
            <a:spLocks/>
          </p:cNvSpPr>
          <p:nvPr/>
        </p:nvSpPr>
        <p:spPr>
          <a:xfrm>
            <a:off x="713585" y="329010"/>
            <a:ext cx="8205094" cy="579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Сили на триене при въртяща двоица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1872"/>
            <a:ext cx="4014296" cy="5041408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07093"/>
              </p:ext>
            </p:extLst>
          </p:nvPr>
        </p:nvGraphicFramePr>
        <p:xfrm>
          <a:off x="4364783" y="1124744"/>
          <a:ext cx="4660347" cy="61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4" imgW="1954951" imgH="253890" progId="Equation.DSMT4">
                  <p:embed/>
                </p:oleObj>
              </mc:Choice>
              <mc:Fallback>
                <p:oleObj name="Equation" r:id="rId4" imgW="1954951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783" y="1124744"/>
                        <a:ext cx="4660347" cy="61334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497567"/>
              </p:ext>
            </p:extLst>
          </p:nvPr>
        </p:nvGraphicFramePr>
        <p:xfrm>
          <a:off x="5580112" y="3933056"/>
          <a:ext cx="2177738" cy="69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6" imgW="812447" imgH="253890" progId="Equation.DSMT4">
                  <p:embed/>
                </p:oleObj>
              </mc:Choice>
              <mc:Fallback>
                <p:oleObj name="Equation" r:id="rId6" imgW="8124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933056"/>
                        <a:ext cx="2177738" cy="69175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55460"/>
              </p:ext>
            </p:extLst>
          </p:nvPr>
        </p:nvGraphicFramePr>
        <p:xfrm>
          <a:off x="5508104" y="1988840"/>
          <a:ext cx="192981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8" imgW="634725" imgH="190417" progId="Equation.DSMT4">
                  <p:embed/>
                </p:oleObj>
              </mc:Choice>
              <mc:Fallback>
                <p:oleObj name="Equation" r:id="rId8" imgW="634725" imgH="19041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88840"/>
                        <a:ext cx="1929815" cy="57606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81744"/>
              </p:ext>
            </p:extLst>
          </p:nvPr>
        </p:nvGraphicFramePr>
        <p:xfrm>
          <a:off x="5508104" y="2888520"/>
          <a:ext cx="231865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10" imgW="876300" imgH="190500" progId="Equation.DSMT4">
                  <p:embed/>
                </p:oleObj>
              </mc:Choice>
              <mc:Fallback>
                <p:oleObj name="Equation" r:id="rId10" imgW="876300" imgH="190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888520"/>
                        <a:ext cx="2318658" cy="50405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058355" y="4991688"/>
            <a:ext cx="3860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Коефициентът на триене в </a:t>
            </a:r>
            <a:r>
              <a:rPr lang="ru-RU" dirty="0" smtClean="0"/>
              <a:t>се </a:t>
            </a:r>
            <a:r>
              <a:rPr lang="ru-RU" dirty="0"/>
              <a:t>определя експериментално за въртящите </a:t>
            </a:r>
            <a:r>
              <a:rPr lang="ru-RU" dirty="0" smtClean="0"/>
              <a:t>двоици.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37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85766" y="2420888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bg-BG" sz="3600" dirty="0" smtClean="0">
                <a:solidFill>
                  <a:schemeClr val="accent2"/>
                </a:solidFill>
              </a:rPr>
              <a:t>Благодаря за вниманието!</a:t>
            </a:r>
            <a:endParaRPr lang="bg-BG" sz="3600" dirty="0">
              <a:solidFill>
                <a:schemeClr val="accent2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13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Център на успоредни сили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3"/>
            <a:ext cx="4955347" cy="424847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11560" y="5589240"/>
            <a:ext cx="4155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 smtClean="0">
                <a:solidFill>
                  <a:srgbClr val="00B0F0"/>
                </a:solidFill>
              </a:rPr>
              <a:t>Успоредни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сили</a:t>
            </a:r>
            <a:r>
              <a:rPr lang="en-GB" i="1" dirty="0" smtClean="0">
                <a:solidFill>
                  <a:srgbClr val="00B0F0"/>
                </a:solidFill>
              </a:rPr>
              <a:t> и </a:t>
            </a:r>
            <a:r>
              <a:rPr lang="en-GB" i="1" dirty="0" err="1" smtClean="0">
                <a:solidFill>
                  <a:srgbClr val="00B0F0"/>
                </a:solidFill>
              </a:rPr>
              <a:t>техният</a:t>
            </a:r>
            <a:r>
              <a:rPr lang="en-GB" i="1" dirty="0" smtClean="0">
                <a:solidFill>
                  <a:srgbClr val="00B0F0"/>
                </a:solidFill>
              </a:rPr>
              <a:t> </a:t>
            </a:r>
            <a:r>
              <a:rPr lang="en-GB" i="1" dirty="0" err="1" smtClean="0">
                <a:solidFill>
                  <a:srgbClr val="00B0F0"/>
                </a:solidFill>
              </a:rPr>
              <a:t>център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6372200" y="2060848"/>
          <a:ext cx="1389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Equation" r:id="rId4" imgW="698500" imgH="228600" progId="Equation.3">
                  <p:embed/>
                </p:oleObj>
              </mc:Choice>
              <mc:Fallback>
                <p:oleObj name="Equation" r:id="rId4" imgW="6985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060848"/>
                        <a:ext cx="1389063" cy="457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CC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80112" y="1052736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Система успоредни сили  приложена върху идеално твърдо тяло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36096" y="2636912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и приложните им точки </a:t>
            </a:r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8253413" y="2540000"/>
          <a:ext cx="4556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3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13" y="2540000"/>
                        <a:ext cx="455612" cy="455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8604448" y="4437112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Equation" r:id="rId8" imgW="152334" imgH="190417" progId="Equation.3">
                  <p:embed/>
                </p:oleObj>
              </mc:Choice>
              <mc:Fallback>
                <p:oleObj name="Equation" r:id="rId8" imgW="152334" imgH="19041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4437112"/>
                        <a:ext cx="311150" cy="387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508104" y="4293096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Големината и посоката на равнодействащата сила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80112" y="501317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и приложната й точка </a:t>
            </a:r>
            <a:endParaRPr lang="en-US" dirty="0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8388424" y="4941168"/>
          <a:ext cx="3032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name="Equation" r:id="rId10" imgW="152280" imgH="177480" progId="Equation.3">
                  <p:embed/>
                </p:oleObj>
              </mc:Choice>
              <mc:Fallback>
                <p:oleObj name="Equation" r:id="rId10" imgW="1522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4941168"/>
                        <a:ext cx="303212" cy="3540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ction Button: Help 23">
            <a:hlinkClick r:id="" action="ppaction://noaction" highlightClick="1"/>
          </p:cNvPr>
          <p:cNvSpPr/>
          <p:nvPr/>
        </p:nvSpPr>
        <p:spPr>
          <a:xfrm>
            <a:off x="6588224" y="3212976"/>
            <a:ext cx="1080120" cy="10081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148064" y="5877272"/>
          <a:ext cx="26392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6" name="Equation" r:id="rId12" imgW="114151" imgH="164885" progId="Equation.3">
                  <p:embed/>
                </p:oleObj>
              </mc:Choice>
              <mc:Fallback>
                <p:oleObj name="Equation" r:id="rId12" imgW="114151" imgH="164885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877272"/>
                        <a:ext cx="263921" cy="43204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652120" y="573325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единичен вектор </a:t>
            </a:r>
            <a:endParaRPr lang="en-US" dirty="0" smtClean="0"/>
          </a:p>
          <a:p>
            <a:r>
              <a:rPr lang="bg-BG" dirty="0" smtClean="0"/>
              <a:t>на направление на успоредните сили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4" grpId="0" autoUpdateAnimBg="0"/>
      <p:bldP spid="16" grpId="0" autoUpdateAnimBg="0"/>
      <p:bldP spid="20" grpId="0" autoUpdateAnimBg="0"/>
      <p:bldP spid="22" grpId="0" autoUpdateAnimBg="0"/>
      <p:bldP spid="24" grpId="0" animBg="1" autoUpdateAnimBg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Контейнер за съдържание 5"/>
          <p:cNvSpPr txBox="1">
            <a:spLocks/>
          </p:cNvSpPr>
          <p:nvPr/>
        </p:nvSpPr>
        <p:spPr bwMode="auto">
          <a:xfrm>
            <a:off x="683568" y="202514"/>
            <a:ext cx="8205094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Център на успоредни сили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539552" y="980728"/>
          <a:ext cx="107791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" name="Equation" r:id="rId3" imgW="545863" imgH="380835" progId="Equation.3">
                  <p:embed/>
                </p:oleObj>
              </mc:Choice>
              <mc:Fallback>
                <p:oleObj name="Equation" r:id="rId3" imgW="545863" imgH="38083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80728"/>
                        <a:ext cx="1077913" cy="7572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043608" y="1916832"/>
          <a:ext cx="14255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3" name="Equation" r:id="rId5" imgW="710891" imgH="380835" progId="Equation.3">
                  <p:embed/>
                </p:oleObj>
              </mc:Choice>
              <mc:Fallback>
                <p:oleObj name="Equation" r:id="rId5" imgW="710891" imgH="38083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16832"/>
                        <a:ext cx="1425575" cy="7604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619672" y="2924944"/>
          <a:ext cx="10779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" name="Equation" r:id="rId7" imgW="545863" imgH="380835" progId="Equation.3">
                  <p:embed/>
                </p:oleObj>
              </mc:Choice>
              <mc:Fallback>
                <p:oleObj name="Equation" r:id="rId7" imgW="545863" imgH="38083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24944"/>
                        <a:ext cx="1077912" cy="7572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51520" y="393305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Големината на равнодействащата сила е алгебрична сума от големините на успоредните сили</a:t>
            </a:r>
            <a:endParaRPr lang="en-US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67544" y="5013176"/>
          <a:ext cx="1270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" name="Equation" r:id="rId9" imgW="634725" imgH="380835" progId="Equation.3">
                  <p:embed/>
                </p:oleObj>
              </mc:Choice>
              <mc:Fallback>
                <p:oleObj name="Equation" r:id="rId9" imgW="634725" imgH="38083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13176"/>
                        <a:ext cx="1270000" cy="7572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355976" y="980728"/>
          <a:ext cx="20653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" name="Equation" r:id="rId11" imgW="1040948" imgH="380835" progId="Equation.3">
                  <p:embed/>
                </p:oleObj>
              </mc:Choice>
              <mc:Fallback>
                <p:oleObj name="Equation" r:id="rId11" imgW="1040948" imgH="38083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980728"/>
                        <a:ext cx="2065337" cy="7572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4788024" y="1844824"/>
          <a:ext cx="24495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" name="Equation" r:id="rId13" imgW="1231366" imgH="380835" progId="Equation.3">
                  <p:embed/>
                </p:oleObj>
              </mc:Choice>
              <mc:Fallback>
                <p:oleObj name="Equation" r:id="rId13" imgW="1231366" imgH="380835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844824"/>
                        <a:ext cx="2449513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5148064" y="2708920"/>
          <a:ext cx="17272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8" name="Equation" r:id="rId15" imgW="863225" imgH="380835" progId="Equation.3">
                  <p:embed/>
                </p:oleObj>
              </mc:Choice>
              <mc:Fallback>
                <p:oleObj name="Equation" r:id="rId15" imgW="863225" imgH="380835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708920"/>
                        <a:ext cx="1727200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5724128" y="3645024"/>
          <a:ext cx="15636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9" name="Equation" r:id="rId17" imgW="774364" imgH="545863" progId="Equation.3">
                  <p:embed/>
                </p:oleObj>
              </mc:Choice>
              <mc:Fallback>
                <p:oleObj name="Equation" r:id="rId17" imgW="774364" imgH="545863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645024"/>
                        <a:ext cx="1563687" cy="1100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96620"/>
              </p:ext>
            </p:extLst>
          </p:nvPr>
        </p:nvGraphicFramePr>
        <p:xfrm>
          <a:off x="3203848" y="5206928"/>
          <a:ext cx="1817241" cy="118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" name="Equation" r:id="rId19" imgW="825142" imgH="545863" progId="Equation.3">
                  <p:embed/>
                </p:oleObj>
              </mc:Choice>
              <mc:Fallback>
                <p:oleObj name="Equation" r:id="rId19" imgW="825142" imgH="54586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206928"/>
                        <a:ext cx="1817241" cy="118965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5148064" y="5157192"/>
          <a:ext cx="19034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" name="Equation" r:id="rId21" imgW="939600" imgH="609480" progId="Equation.3">
                  <p:embed/>
                </p:oleObj>
              </mc:Choice>
              <mc:Fallback>
                <p:oleObj name="Equation" r:id="rId21" imgW="939600" imgH="609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157192"/>
                        <a:ext cx="1903413" cy="1222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7219950" y="5165725"/>
          <a:ext cx="18526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2" name="Equation" r:id="rId23" imgW="914400" imgH="609480" progId="Equation.3">
                  <p:embed/>
                </p:oleObj>
              </mc:Choice>
              <mc:Fallback>
                <p:oleObj name="Equation" r:id="rId23" imgW="914400" imgH="609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5165725"/>
                        <a:ext cx="1852613" cy="1222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635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87613" y="3629929"/>
            <a:ext cx="7984787" cy="2160240"/>
          </a:xfrm>
          <a:prstGeom prst="wedgeRoundRectCallout">
            <a:avLst>
              <a:gd name="adj1" fmla="val 21412"/>
              <a:gd name="adj2" fmla="val 649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 център и статични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179512" y="908720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Всяко тяло или друг материален обект може да се представи като система от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g-BG" dirty="0" smtClean="0"/>
              <a:t>на брой материални точки или частици с маса        и координати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09960"/>
              </p:ext>
            </p:extLst>
          </p:nvPr>
        </p:nvGraphicFramePr>
        <p:xfrm>
          <a:off x="7812360" y="1206061"/>
          <a:ext cx="3651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7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1206061"/>
                        <a:ext cx="3651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17129"/>
              </p:ext>
            </p:extLst>
          </p:nvPr>
        </p:nvGraphicFramePr>
        <p:xfrm>
          <a:off x="1835696" y="1435759"/>
          <a:ext cx="11445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8" name="Equation" r:id="rId5" imgW="571320" imgH="228600" progId="Equation.3">
                  <p:embed/>
                </p:oleObj>
              </mc:Choice>
              <mc:Fallback>
                <p:oleObj name="Equation" r:id="rId5" imgW="571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435759"/>
                        <a:ext cx="114458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50678"/>
              </p:ext>
            </p:extLst>
          </p:nvPr>
        </p:nvGraphicFramePr>
        <p:xfrm>
          <a:off x="2955214" y="1457190"/>
          <a:ext cx="17653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9" name="Equation" r:id="rId7" imgW="876240" imgH="203040" progId="Equation.3">
                  <p:embed/>
                </p:oleObj>
              </mc:Choice>
              <mc:Fallback>
                <p:oleObj name="Equation" r:id="rId7" imgW="8762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214" y="1457190"/>
                        <a:ext cx="17653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24385"/>
              </p:ext>
            </p:extLst>
          </p:nvPr>
        </p:nvGraphicFramePr>
        <p:xfrm>
          <a:off x="395536" y="1896442"/>
          <a:ext cx="13398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0" name="Equation" r:id="rId9" imgW="660240" imgH="228600" progId="Equation.3">
                  <p:embed/>
                </p:oleObj>
              </mc:Choice>
              <mc:Fallback>
                <p:oleObj name="Equation" r:id="rId9" imgW="6602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96442"/>
                        <a:ext cx="1339850" cy="452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902404"/>
              </p:ext>
            </p:extLst>
          </p:nvPr>
        </p:nvGraphicFramePr>
        <p:xfrm>
          <a:off x="1979712" y="1863105"/>
          <a:ext cx="1882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" r:id="rId11" imgW="927100" imgH="241300" progId="Equation.3">
                  <p:embed/>
                </p:oleObj>
              </mc:Choice>
              <mc:Fallback>
                <p:oleObj r:id="rId11" imgW="9271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63105"/>
                        <a:ext cx="1882775" cy="485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45640"/>
              </p:ext>
            </p:extLst>
          </p:nvPr>
        </p:nvGraphicFramePr>
        <p:xfrm>
          <a:off x="323528" y="2442155"/>
          <a:ext cx="23701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" name="Equation" r:id="rId13" imgW="1193760" imgH="431640" progId="Equation.3">
                  <p:embed/>
                </p:oleObj>
              </mc:Choice>
              <mc:Fallback>
                <p:oleObj name="Equation" r:id="rId13" imgW="119376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42155"/>
                        <a:ext cx="2370138" cy="860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76327"/>
              </p:ext>
            </p:extLst>
          </p:nvPr>
        </p:nvGraphicFramePr>
        <p:xfrm>
          <a:off x="323528" y="3756297"/>
          <a:ext cx="17922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3" name="Equation" r:id="rId15" imgW="888840" imgH="609480" progId="Equation.3">
                  <p:embed/>
                </p:oleObj>
              </mc:Choice>
              <mc:Fallback>
                <p:oleObj name="Equation" r:id="rId15" imgW="888840" imgH="609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56297"/>
                        <a:ext cx="1792287" cy="1217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98811"/>
              </p:ext>
            </p:extLst>
          </p:nvPr>
        </p:nvGraphicFramePr>
        <p:xfrm>
          <a:off x="3059832" y="2416825"/>
          <a:ext cx="12858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" name="Equation" r:id="rId17" imgW="647640" imgH="431640" progId="Equation.3">
                  <p:embed/>
                </p:oleObj>
              </mc:Choice>
              <mc:Fallback>
                <p:oleObj name="Equation" r:id="rId17" imgW="64764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16825"/>
                        <a:ext cx="1285875" cy="860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732912"/>
              </p:ext>
            </p:extLst>
          </p:nvPr>
        </p:nvGraphicFramePr>
        <p:xfrm>
          <a:off x="2195736" y="4385919"/>
          <a:ext cx="18954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5" name="Equation" r:id="rId19" imgW="939600" imgH="609480" progId="Equation.3">
                  <p:embed/>
                </p:oleObj>
              </mc:Choice>
              <mc:Fallback>
                <p:oleObj name="Equation" r:id="rId19" imgW="939600" imgH="609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85919"/>
                        <a:ext cx="1895475" cy="1217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323172"/>
              </p:ext>
            </p:extLst>
          </p:nvPr>
        </p:nvGraphicFramePr>
        <p:xfrm>
          <a:off x="4139952" y="4394266"/>
          <a:ext cx="19462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6" name="Equation" r:id="rId21" imgW="965160" imgH="609480" progId="Equation.3">
                  <p:embed/>
                </p:oleObj>
              </mc:Choice>
              <mc:Fallback>
                <p:oleObj name="Equation" r:id="rId21" imgW="965160" imgH="609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394266"/>
                        <a:ext cx="1946275" cy="1217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896127"/>
              </p:ext>
            </p:extLst>
          </p:nvPr>
        </p:nvGraphicFramePr>
        <p:xfrm>
          <a:off x="6156176" y="4381868"/>
          <a:ext cx="18684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7" name="Equation" r:id="rId23" imgW="927000" imgH="609480" progId="Equation.3">
                  <p:embed/>
                </p:oleObj>
              </mc:Choice>
              <mc:Fallback>
                <p:oleObj name="Equation" r:id="rId23" imgW="927000" imgH="609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381868"/>
                        <a:ext cx="1868487" cy="1217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5318" y="1662772"/>
            <a:ext cx="4081332" cy="2562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4" name="Down Arrow 33"/>
          <p:cNvSpPr/>
          <p:nvPr/>
        </p:nvSpPr>
        <p:spPr>
          <a:xfrm>
            <a:off x="8532440" y="3501008"/>
            <a:ext cx="477767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40575" y="2636912"/>
            <a:ext cx="803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авоъгълник 19"/>
          <p:cNvSpPr/>
          <p:nvPr/>
        </p:nvSpPr>
        <p:spPr>
          <a:xfrm>
            <a:off x="2026346" y="6109748"/>
            <a:ext cx="7117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Сумите в числителите се наричат масови </a:t>
            </a:r>
            <a:r>
              <a:rPr lang="bg-BG" dirty="0">
                <a:solidFill>
                  <a:srgbClr val="FF0000"/>
                </a:solidFill>
              </a:rPr>
              <a:t>статични моменти</a:t>
            </a:r>
          </a:p>
        </p:txBody>
      </p:sp>
    </p:spTree>
    <p:extLst>
      <p:ext uri="{BB962C8B-B14F-4D97-AF65-F5344CB8AC3E}">
        <p14:creationId xmlns:p14="http://schemas.microsoft.com/office/powerpoint/2010/main" val="335303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utoUpdateAnimBg="0"/>
      <p:bldP spid="34" grpId="0" animBg="1"/>
      <p:bldP spid="3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 център и статични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467544" y="1124744"/>
            <a:ext cx="13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 smtClean="0"/>
              <a:t>Пример</a:t>
            </a:r>
            <a:endParaRPr lang="en-US" dirty="0"/>
          </a:p>
        </p:txBody>
      </p:sp>
      <p:pic>
        <p:nvPicPr>
          <p:cNvPr id="12" name="Picture 11" descr="fig_4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5710535" cy="3257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67061"/>
              </p:ext>
            </p:extLst>
          </p:nvPr>
        </p:nvGraphicFramePr>
        <p:xfrm>
          <a:off x="6919913" y="1322388"/>
          <a:ext cx="11080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" name="Equation" r:id="rId4" imgW="545760" imgH="215640" progId="Equation.DSMT4">
                  <p:embed/>
                </p:oleObj>
              </mc:Choice>
              <mc:Fallback>
                <p:oleObj name="Equation" r:id="rId4" imgW="54576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1322388"/>
                        <a:ext cx="1108075" cy="427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48007"/>
              </p:ext>
            </p:extLst>
          </p:nvPr>
        </p:nvGraphicFramePr>
        <p:xfrm>
          <a:off x="6935788" y="2205038"/>
          <a:ext cx="11334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0" name="Equation" r:id="rId6" imgW="558720" imgH="215640" progId="Equation.DSMT4">
                  <p:embed/>
                </p:oleObj>
              </mc:Choice>
              <mc:Fallback>
                <p:oleObj name="Equation" r:id="rId6" imgW="558720" imgH="215640" progId="Equation.DSMT4">
                  <p:embed/>
                  <p:pic>
                    <p:nvPicPr>
                      <p:cNvPr id="0" name="Об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2205038"/>
                        <a:ext cx="1133475" cy="427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79323"/>
              </p:ext>
            </p:extLst>
          </p:nvPr>
        </p:nvGraphicFramePr>
        <p:xfrm>
          <a:off x="6948264" y="3039964"/>
          <a:ext cx="11080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1" name="Equation" r:id="rId8" imgW="545760" imgH="215640" progId="Equation.DSMT4">
                  <p:embed/>
                </p:oleObj>
              </mc:Choice>
              <mc:Fallback>
                <p:oleObj name="Equation" r:id="rId8" imgW="545760" imgH="215640" progId="Equation.DSMT4">
                  <p:embed/>
                  <p:pic>
                    <p:nvPicPr>
                      <p:cNvPr id="0" name="Об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039964"/>
                        <a:ext cx="1108075" cy="427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67474"/>
              </p:ext>
            </p:extLst>
          </p:nvPr>
        </p:nvGraphicFramePr>
        <p:xfrm>
          <a:off x="6948264" y="3789040"/>
          <a:ext cx="128746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2" name="Equation" r:id="rId10" imgW="634680" imgH="583920" progId="Equation.DSMT4">
                  <p:embed/>
                </p:oleObj>
              </mc:Choice>
              <mc:Fallback>
                <p:oleObj name="Equation" r:id="rId10" imgW="634680" imgH="583920" progId="Equation.DSMT4">
                  <p:embed/>
                  <p:pic>
                    <p:nvPicPr>
                      <p:cNvPr id="0" name="Об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789040"/>
                        <a:ext cx="1287462" cy="1155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97333"/>
              </p:ext>
            </p:extLst>
          </p:nvPr>
        </p:nvGraphicFramePr>
        <p:xfrm>
          <a:off x="4283968" y="5445224"/>
          <a:ext cx="1571798" cy="85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" name="Equation" r:id="rId12" imgW="342720" imgH="190440" progId="Equation.DSMT4">
                  <p:embed/>
                </p:oleObj>
              </mc:Choice>
              <mc:Fallback>
                <p:oleObj name="Equation" r:id="rId12" imgW="342720" imgH="190440" progId="Equation.DSMT4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445224"/>
                        <a:ext cx="1571798" cy="85244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надолу 7"/>
          <p:cNvSpPr/>
          <p:nvPr/>
        </p:nvSpPr>
        <p:spPr>
          <a:xfrm>
            <a:off x="1817440" y="2641460"/>
            <a:ext cx="45719" cy="571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Стрелка надолу 17"/>
          <p:cNvSpPr/>
          <p:nvPr/>
        </p:nvSpPr>
        <p:spPr>
          <a:xfrm>
            <a:off x="3436996" y="2641460"/>
            <a:ext cx="45719" cy="1291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Стрелка надолу 19"/>
          <p:cNvSpPr/>
          <p:nvPr/>
        </p:nvSpPr>
        <p:spPr>
          <a:xfrm>
            <a:off x="5148064" y="2641460"/>
            <a:ext cx="45719" cy="465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1" name="Об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41070"/>
              </p:ext>
            </p:extLst>
          </p:nvPr>
        </p:nvGraphicFramePr>
        <p:xfrm>
          <a:off x="1979712" y="3024063"/>
          <a:ext cx="3349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4" name="Equation" r:id="rId14" imgW="164880" imgH="190440" progId="Equation.DSMT4">
                  <p:embed/>
                </p:oleObj>
              </mc:Choice>
              <mc:Fallback>
                <p:oleObj name="Equation" r:id="rId14" imgW="164880" imgH="190440" progId="Equation.DSMT4">
                  <p:embed/>
                  <p:pic>
                    <p:nvPicPr>
                      <p:cNvPr id="0" name="Об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024063"/>
                        <a:ext cx="334962" cy="377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41165"/>
              </p:ext>
            </p:extLst>
          </p:nvPr>
        </p:nvGraphicFramePr>
        <p:xfrm>
          <a:off x="3609975" y="3556000"/>
          <a:ext cx="387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" name="Equation" r:id="rId16" imgW="190440" imgH="190440" progId="Equation.DSMT4">
                  <p:embed/>
                </p:oleObj>
              </mc:Choice>
              <mc:Fallback>
                <p:oleObj name="Equation" r:id="rId16" imgW="190440" imgH="190440" progId="Equation.DSMT4">
                  <p:embed/>
                  <p:pic>
                    <p:nvPicPr>
                      <p:cNvPr id="0" name="Об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3556000"/>
                        <a:ext cx="387350" cy="377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87152"/>
              </p:ext>
            </p:extLst>
          </p:nvPr>
        </p:nvGraphicFramePr>
        <p:xfrm>
          <a:off x="5181600" y="3203575"/>
          <a:ext cx="360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6" name="Equation" r:id="rId18" imgW="177480" imgH="190440" progId="Equation.DSMT4">
                  <p:embed/>
                </p:oleObj>
              </mc:Choice>
              <mc:Fallback>
                <p:oleObj name="Equation" r:id="rId18" imgW="177480" imgH="190440" progId="Equation.DSMT4">
                  <p:embed/>
                  <p:pic>
                    <p:nvPicPr>
                      <p:cNvPr id="0" name="Об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3575"/>
                        <a:ext cx="360363" cy="377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03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кръглено правоъгълно изнесено означение 21"/>
          <p:cNvSpPr/>
          <p:nvPr/>
        </p:nvSpPr>
        <p:spPr>
          <a:xfrm>
            <a:off x="2661154" y="2091094"/>
            <a:ext cx="6087310" cy="3138106"/>
          </a:xfrm>
          <a:prstGeom prst="wedgeRoundRectCallou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 център и статични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251520" y="980728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Статични </a:t>
            </a:r>
            <a:r>
              <a:rPr lang="bg-BG" dirty="0" smtClean="0">
                <a:solidFill>
                  <a:srgbClr val="FF0000"/>
                </a:solidFill>
              </a:rPr>
              <a:t>моменти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686662" y="98072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Ако частите с обем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12952"/>
              </p:ext>
            </p:extLst>
          </p:nvPr>
        </p:nvGraphicFramePr>
        <p:xfrm>
          <a:off x="5220072" y="913358"/>
          <a:ext cx="304536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7" name="Equation" r:id="rId3" imgW="152268" imgH="203024" progId="Equation.DSMT4">
                  <p:embed/>
                </p:oleObj>
              </mc:Choice>
              <mc:Fallback>
                <p:oleObj name="Equation" r:id="rId3" imgW="152268" imgH="2030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913358"/>
                        <a:ext cx="304536" cy="406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авоъгълник 6"/>
          <p:cNvSpPr/>
          <p:nvPr/>
        </p:nvSpPr>
        <p:spPr>
          <a:xfrm>
            <a:off x="5724128" y="980728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 маса </a:t>
            </a:r>
          </a:p>
        </p:txBody>
      </p:sp>
      <p:graphicFrame>
        <p:nvGraphicFramePr>
          <p:cNvPr id="8" name="Об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40222"/>
              </p:ext>
            </p:extLst>
          </p:nvPr>
        </p:nvGraphicFramePr>
        <p:xfrm>
          <a:off x="6743959" y="94366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" name="Equation" r:id="rId5" imgW="545760" imgH="203040" progId="Equation.DSMT4">
                  <p:embed/>
                </p:oleObj>
              </mc:Choice>
              <mc:Fallback>
                <p:oleObj name="Equation" r:id="rId5" imgW="545760" imgH="203040" progId="Equation.DSMT4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959" y="943660"/>
                        <a:ext cx="1092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авоъгълник 8"/>
          <p:cNvSpPr/>
          <p:nvPr/>
        </p:nvSpPr>
        <p:spPr>
          <a:xfrm>
            <a:off x="2697959" y="1352430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имат еднаква обемна плътност </a:t>
            </a:r>
          </a:p>
        </p:txBody>
      </p:sp>
      <p:graphicFrame>
        <p:nvGraphicFramePr>
          <p:cNvPr id="10" name="Об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52051"/>
              </p:ext>
            </p:extLst>
          </p:nvPr>
        </p:nvGraphicFramePr>
        <p:xfrm>
          <a:off x="6551899" y="1315362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"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Об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899" y="1315362"/>
                        <a:ext cx="1701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авоъгълник 10"/>
          <p:cNvSpPr/>
          <p:nvPr/>
        </p:nvSpPr>
        <p:spPr>
          <a:xfrm>
            <a:off x="2697959" y="1721762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bg-BG" dirty="0" smtClean="0"/>
              <a:t>тялото </a:t>
            </a:r>
            <a:r>
              <a:rPr lang="bg-BG" dirty="0"/>
              <a:t>е </a:t>
            </a:r>
            <a:r>
              <a:rPr lang="bg-BG" dirty="0" smtClean="0"/>
              <a:t>хомогенно</a:t>
            </a:r>
            <a:r>
              <a:rPr lang="en-US" dirty="0" smtClean="0"/>
              <a:t>)</a:t>
            </a:r>
            <a:r>
              <a:rPr lang="bg-BG" dirty="0" smtClean="0"/>
              <a:t>, то:</a:t>
            </a:r>
            <a:endParaRPr lang="bg-BG" dirty="0"/>
          </a:p>
        </p:txBody>
      </p:sp>
      <p:graphicFrame>
        <p:nvGraphicFramePr>
          <p:cNvPr id="12" name="Об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29293"/>
              </p:ext>
            </p:extLst>
          </p:nvPr>
        </p:nvGraphicFramePr>
        <p:xfrm>
          <a:off x="4046538" y="2241550"/>
          <a:ext cx="14335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0" name="Equation" r:id="rId9" imgW="711000" imgH="482400" progId="Equation.DSMT4">
                  <p:embed/>
                </p:oleObj>
              </mc:Choice>
              <mc:Fallback>
                <p:oleObj name="Equation" r:id="rId9" imgW="71100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241550"/>
                        <a:ext cx="1433512" cy="963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45815"/>
              </p:ext>
            </p:extLst>
          </p:nvPr>
        </p:nvGraphicFramePr>
        <p:xfrm>
          <a:off x="2859088" y="3771900"/>
          <a:ext cx="15382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" name="Equation" r:id="rId11" imgW="761760" imgH="482400" progId="Equation.DSMT4">
                  <p:embed/>
                </p:oleObj>
              </mc:Choice>
              <mc:Fallback>
                <p:oleObj name="Equation" r:id="rId11" imgW="76176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3771900"/>
                        <a:ext cx="1538287" cy="963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53024"/>
              </p:ext>
            </p:extLst>
          </p:nvPr>
        </p:nvGraphicFramePr>
        <p:xfrm>
          <a:off x="4864100" y="3771900"/>
          <a:ext cx="15621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" name="Equation" r:id="rId13" imgW="774360" imgH="482400" progId="Equation.DSMT4">
                  <p:embed/>
                </p:oleObj>
              </mc:Choice>
              <mc:Fallback>
                <p:oleObj name="Equation" r:id="rId13" imgW="77436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3771900"/>
                        <a:ext cx="1562100" cy="963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26530"/>
              </p:ext>
            </p:extLst>
          </p:nvPr>
        </p:nvGraphicFramePr>
        <p:xfrm>
          <a:off x="6978650" y="3771900"/>
          <a:ext cx="15097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" name="Equation" r:id="rId15" imgW="749160" imgH="482400" progId="Equation.DSMT4">
                  <p:embed/>
                </p:oleObj>
              </mc:Choice>
              <mc:Fallback>
                <p:oleObj name="Equation" r:id="rId15" imgW="74916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71900"/>
                        <a:ext cx="1509713" cy="963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авоъгълник 19"/>
          <p:cNvSpPr/>
          <p:nvPr/>
        </p:nvSpPr>
        <p:spPr>
          <a:xfrm>
            <a:off x="1594666" y="5740017"/>
            <a:ext cx="7159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Сумите в числителите се наричат обемни </a:t>
            </a:r>
            <a:r>
              <a:rPr lang="bg-BG" dirty="0">
                <a:solidFill>
                  <a:srgbClr val="FF0000"/>
                </a:solidFill>
              </a:rPr>
              <a:t>статични моменти</a:t>
            </a:r>
          </a:p>
        </p:txBody>
      </p:sp>
    </p:spTree>
    <p:extLst>
      <p:ext uri="{BB962C8B-B14F-4D97-AF65-F5344CB8AC3E}">
        <p14:creationId xmlns:p14="http://schemas.microsoft.com/office/powerpoint/2010/main" val="335303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кръглено правоъгълно изнесено означение 10"/>
          <p:cNvSpPr/>
          <p:nvPr/>
        </p:nvSpPr>
        <p:spPr>
          <a:xfrm>
            <a:off x="4139952" y="1423243"/>
            <a:ext cx="4896544" cy="5318125"/>
          </a:xfrm>
          <a:prstGeom prst="wedgeRoundRectCallout">
            <a:avLst>
              <a:gd name="adj1" fmla="val -57265"/>
              <a:gd name="adj2" fmla="val 31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 център и статични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0" y="1546951"/>
            <a:ext cx="3672408" cy="367240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Правоъгълник 2"/>
          <p:cNvSpPr/>
          <p:nvPr/>
        </p:nvSpPr>
        <p:spPr>
          <a:xfrm>
            <a:off x="567083" y="1052736"/>
            <a:ext cx="439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Тримерно разпределение </a:t>
            </a:r>
            <a:r>
              <a:rPr lang="bg-BG" dirty="0">
                <a:solidFill>
                  <a:srgbClr val="FF0000"/>
                </a:solidFill>
              </a:rPr>
              <a:t>на масата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2353"/>
              </p:ext>
            </p:extLst>
          </p:nvPr>
        </p:nvGraphicFramePr>
        <p:xfrm>
          <a:off x="4314040" y="1794132"/>
          <a:ext cx="2717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2" name="Equation" r:id="rId4" imgW="1358900" imgH="647700" progId="Equation.DSMT4">
                  <p:embed/>
                </p:oleObj>
              </mc:Choice>
              <mc:Fallback>
                <p:oleObj name="Equation" r:id="rId4" imgW="13589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040" y="1794132"/>
                        <a:ext cx="2717800" cy="1295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8586"/>
              </p:ext>
            </p:extLst>
          </p:nvPr>
        </p:nvGraphicFramePr>
        <p:xfrm>
          <a:off x="4788024" y="3284984"/>
          <a:ext cx="157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0" name="Об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284984"/>
                        <a:ext cx="15748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97203"/>
              </p:ext>
            </p:extLst>
          </p:nvPr>
        </p:nvGraphicFramePr>
        <p:xfrm>
          <a:off x="4788024" y="4365104"/>
          <a:ext cx="1600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" name="Equation" r:id="rId8" imgW="799920" imgH="444240" progId="Equation.DSMT4">
                  <p:embed/>
                </p:oleObj>
              </mc:Choice>
              <mc:Fallback>
                <p:oleObj name="Equation" r:id="rId8" imgW="799920" imgH="444240" progId="Equation.DSMT4">
                  <p:embed/>
                  <p:pic>
                    <p:nvPicPr>
                      <p:cNvPr id="0" name="Об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365104"/>
                        <a:ext cx="16002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68759"/>
              </p:ext>
            </p:extLst>
          </p:nvPr>
        </p:nvGraphicFramePr>
        <p:xfrm>
          <a:off x="4788024" y="5517232"/>
          <a:ext cx="157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" name="Equation" r:id="rId10" imgW="787320" imgH="444240" progId="Equation.DSMT4">
                  <p:embed/>
                </p:oleObj>
              </mc:Choice>
              <mc:Fallback>
                <p:oleObj name="Equation" r:id="rId10" imgW="787320" imgH="444240" progId="Equation.DSMT4">
                  <p:embed/>
                  <p:pic>
                    <p:nvPicPr>
                      <p:cNvPr id="0" name="Об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517232"/>
                        <a:ext cx="15748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авоъгълник 9"/>
          <p:cNvSpPr/>
          <p:nvPr/>
        </p:nvSpPr>
        <p:spPr>
          <a:xfrm>
            <a:off x="5113637" y="776912"/>
            <a:ext cx="1903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нехомогенна среда </a:t>
            </a:r>
          </a:p>
        </p:txBody>
      </p:sp>
      <p:graphicFrame>
        <p:nvGraphicFramePr>
          <p:cNvPr id="18" name="Об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606979"/>
              </p:ext>
            </p:extLst>
          </p:nvPr>
        </p:nvGraphicFramePr>
        <p:xfrm>
          <a:off x="7128939" y="1772817"/>
          <a:ext cx="1923643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" name="Equation" r:id="rId12" imgW="698400" imgH="444240" progId="Equation.DSMT4">
                  <p:embed/>
                </p:oleObj>
              </mc:Choice>
              <mc:Fallback>
                <p:oleObj name="Equation" r:id="rId12" imgW="698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939" y="1772817"/>
                        <a:ext cx="1923643" cy="122413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13900"/>
              </p:ext>
            </p:extLst>
          </p:nvPr>
        </p:nvGraphicFramePr>
        <p:xfrm>
          <a:off x="7493000" y="3327400"/>
          <a:ext cx="1397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" name="Equation" r:id="rId14" imgW="698400" imgH="444240" progId="Equation.DSMT4">
                  <p:embed/>
                </p:oleObj>
              </mc:Choice>
              <mc:Fallback>
                <p:oleObj name="Equation" r:id="rId14" imgW="698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3327400"/>
                        <a:ext cx="13970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76212"/>
              </p:ext>
            </p:extLst>
          </p:nvPr>
        </p:nvGraphicFramePr>
        <p:xfrm>
          <a:off x="7493000" y="4365625"/>
          <a:ext cx="1397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8" name="Equation" r:id="rId16" imgW="698400" imgH="444240" progId="Equation.DSMT4">
                  <p:embed/>
                </p:oleObj>
              </mc:Choice>
              <mc:Fallback>
                <p:oleObj name="Equation" r:id="rId16" imgW="698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4365625"/>
                        <a:ext cx="13970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10189"/>
              </p:ext>
            </p:extLst>
          </p:nvPr>
        </p:nvGraphicFramePr>
        <p:xfrm>
          <a:off x="7518400" y="5413375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9" name="Equation" r:id="rId18" imgW="672840" imgH="444240" progId="Equation.DSMT4">
                  <p:embed/>
                </p:oleObj>
              </mc:Choice>
              <mc:Fallback>
                <p:oleObj name="Equation" r:id="rId18" imgW="672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413375"/>
                        <a:ext cx="13462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авоъгълник 24"/>
          <p:cNvSpPr/>
          <p:nvPr/>
        </p:nvSpPr>
        <p:spPr>
          <a:xfrm>
            <a:off x="7380312" y="79633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хомогенна </a:t>
            </a:r>
            <a:r>
              <a:rPr lang="bg-BG" dirty="0"/>
              <a:t>среда </a:t>
            </a:r>
          </a:p>
        </p:txBody>
      </p:sp>
      <p:sp>
        <p:nvSpPr>
          <p:cNvPr id="26" name="Правоъгълник 25"/>
          <p:cNvSpPr/>
          <p:nvPr/>
        </p:nvSpPr>
        <p:spPr>
          <a:xfrm>
            <a:off x="365670" y="5298576"/>
            <a:ext cx="323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Сумите в числителите са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обемни </a:t>
            </a:r>
            <a:r>
              <a:rPr lang="bg-BG" dirty="0">
                <a:solidFill>
                  <a:srgbClr val="FF0000"/>
                </a:solidFill>
              </a:rPr>
              <a:t>статични моменти</a:t>
            </a:r>
          </a:p>
        </p:txBody>
      </p:sp>
    </p:spTree>
    <p:extLst>
      <p:ext uri="{BB962C8B-B14F-4D97-AF65-F5344CB8AC3E}">
        <p14:creationId xmlns:p14="http://schemas.microsoft.com/office/powerpoint/2010/main" val="335303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0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кръглено правоъгълно изнесено означение 11"/>
          <p:cNvSpPr/>
          <p:nvPr/>
        </p:nvSpPr>
        <p:spPr>
          <a:xfrm>
            <a:off x="4139952" y="1556582"/>
            <a:ext cx="5004048" cy="5040771"/>
          </a:xfrm>
          <a:prstGeom prst="wedgeRoundRectCallout">
            <a:avLst>
              <a:gd name="adj1" fmla="val -56826"/>
              <a:gd name="adj2" fmla="val 353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Масов център и статични моменти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567083" y="1052736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Двумерно разпределение </a:t>
            </a:r>
            <a:r>
              <a:rPr lang="bg-BG" dirty="0">
                <a:solidFill>
                  <a:srgbClr val="FF0000"/>
                </a:solidFill>
              </a:rPr>
              <a:t>на масата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76488"/>
              </p:ext>
            </p:extLst>
          </p:nvPr>
        </p:nvGraphicFramePr>
        <p:xfrm>
          <a:off x="4352925" y="1882775"/>
          <a:ext cx="2641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" name="Equation" r:id="rId3" imgW="1320480" imgH="558720" progId="Equation.DSMT4">
                  <p:embed/>
                </p:oleObj>
              </mc:Choice>
              <mc:Fallback>
                <p:oleObj name="Equation" r:id="rId3" imgW="13204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882775"/>
                        <a:ext cx="2641600" cy="1117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058620"/>
              </p:ext>
            </p:extLst>
          </p:nvPr>
        </p:nvGraphicFramePr>
        <p:xfrm>
          <a:off x="4762500" y="3284538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5" imgW="812520" imgH="444240" progId="Equation.DSMT4">
                  <p:embed/>
                </p:oleObj>
              </mc:Choice>
              <mc:Fallback>
                <p:oleObj name="Equation" r:id="rId5" imgW="812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284538"/>
                        <a:ext cx="16256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47467"/>
              </p:ext>
            </p:extLst>
          </p:nvPr>
        </p:nvGraphicFramePr>
        <p:xfrm>
          <a:off x="4749800" y="4365625"/>
          <a:ext cx="167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name="Equation" r:id="rId7" imgW="838080" imgH="444240" progId="Equation.DSMT4">
                  <p:embed/>
                </p:oleObj>
              </mc:Choice>
              <mc:Fallback>
                <p:oleObj name="Equation" r:id="rId7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365625"/>
                        <a:ext cx="16764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332843"/>
              </p:ext>
            </p:extLst>
          </p:nvPr>
        </p:nvGraphicFramePr>
        <p:xfrm>
          <a:off x="4762500" y="5516563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" name="Equation" r:id="rId9" imgW="812520" imgH="444240" progId="Equation.DSMT4">
                  <p:embed/>
                </p:oleObj>
              </mc:Choice>
              <mc:Fallback>
                <p:oleObj name="Equation" r:id="rId9" imgW="812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5516563"/>
                        <a:ext cx="16256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авоъгълник 9"/>
          <p:cNvSpPr/>
          <p:nvPr/>
        </p:nvSpPr>
        <p:spPr>
          <a:xfrm>
            <a:off x="5128026" y="910252"/>
            <a:ext cx="1903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нехомогенна среда </a:t>
            </a:r>
          </a:p>
        </p:txBody>
      </p:sp>
      <p:graphicFrame>
        <p:nvGraphicFramePr>
          <p:cNvPr id="18" name="Об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41413"/>
              </p:ext>
            </p:extLst>
          </p:nvPr>
        </p:nvGraphicFramePr>
        <p:xfrm>
          <a:off x="7164388" y="1773238"/>
          <a:ext cx="185261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" name="Equation" r:id="rId11" imgW="672840" imgH="444240" progId="Equation.DSMT4">
                  <p:embed/>
                </p:oleObj>
              </mc:Choice>
              <mc:Fallback>
                <p:oleObj name="Equation" r:id="rId11" imgW="672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773238"/>
                        <a:ext cx="1852612" cy="12239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542568"/>
              </p:ext>
            </p:extLst>
          </p:nvPr>
        </p:nvGraphicFramePr>
        <p:xfrm>
          <a:off x="7518400" y="3327400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" name="Equation" r:id="rId13" imgW="672840" imgH="444240" progId="Equation.DSMT4">
                  <p:embed/>
                </p:oleObj>
              </mc:Choice>
              <mc:Fallback>
                <p:oleObj name="Equation" r:id="rId13" imgW="672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327400"/>
                        <a:ext cx="13462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77113"/>
              </p:ext>
            </p:extLst>
          </p:nvPr>
        </p:nvGraphicFramePr>
        <p:xfrm>
          <a:off x="7518400" y="4365625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" name="Equation" r:id="rId15" imgW="672840" imgH="444240" progId="Equation.DSMT4">
                  <p:embed/>
                </p:oleObj>
              </mc:Choice>
              <mc:Fallback>
                <p:oleObj name="Equation" r:id="rId15" imgW="672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365625"/>
                        <a:ext cx="13462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30118"/>
              </p:ext>
            </p:extLst>
          </p:nvPr>
        </p:nvGraphicFramePr>
        <p:xfrm>
          <a:off x="7543800" y="5413375"/>
          <a:ext cx="129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" name="Equation" r:id="rId17" imgW="647640" imgH="444240" progId="Equation.DSMT4">
                  <p:embed/>
                </p:oleObj>
              </mc:Choice>
              <mc:Fallback>
                <p:oleObj name="Equation" r:id="rId17" imgW="64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13375"/>
                        <a:ext cx="1295400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авоъгълник 24"/>
          <p:cNvSpPr/>
          <p:nvPr/>
        </p:nvSpPr>
        <p:spPr>
          <a:xfrm>
            <a:off x="7487816" y="77691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хомогенна </a:t>
            </a:r>
            <a:r>
              <a:rPr lang="bg-BG" dirty="0"/>
              <a:t>среда </a:t>
            </a:r>
          </a:p>
        </p:txBody>
      </p:sp>
      <p:pic>
        <p:nvPicPr>
          <p:cNvPr id="26" name="Картина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9" y="1988840"/>
            <a:ext cx="3517824" cy="331231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4" name="Текстово поле 13"/>
          <p:cNvSpPr txBox="1"/>
          <p:nvPr/>
        </p:nvSpPr>
        <p:spPr>
          <a:xfrm>
            <a:off x="364789" y="5517232"/>
            <a:ext cx="403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Сумите в числителите са повърхнинни статични моменти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4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0" grpId="0"/>
      <p:bldP spid="25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2829</TotalTime>
  <Words>1118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Открито място</vt:lpstr>
      <vt:lpstr>Equation</vt:lpstr>
      <vt:lpstr>Microsoft Equation 3.0</vt:lpstr>
      <vt:lpstr>Геометрични и масови характеристики на телата </vt:lpstr>
      <vt:lpstr>Геометрични и масови характеристики на телата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Сили на триене в кинематичните двоици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Машинознание</dc:title>
  <dc:creator>sasho&amp;yana</dc:creator>
  <cp:lastModifiedBy>Yana Petrova Stoyanova</cp:lastModifiedBy>
  <cp:revision>234</cp:revision>
  <dcterms:created xsi:type="dcterms:W3CDTF">2012-02-08T18:51:19Z</dcterms:created>
  <dcterms:modified xsi:type="dcterms:W3CDTF">2015-03-27T15:59:25Z</dcterms:modified>
</cp:coreProperties>
</file>