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5"/>
  </p:notesMasterIdLst>
  <p:handoutMasterIdLst>
    <p:handoutMasterId r:id="rId36"/>
  </p:handoutMasterIdLst>
  <p:sldIdLst>
    <p:sldId id="256" r:id="rId2"/>
    <p:sldId id="280" r:id="rId3"/>
    <p:sldId id="257" r:id="rId4"/>
    <p:sldId id="306" r:id="rId5"/>
    <p:sldId id="310" r:id="rId6"/>
    <p:sldId id="311" r:id="rId7"/>
    <p:sldId id="313" r:id="rId8"/>
    <p:sldId id="335" r:id="rId9"/>
    <p:sldId id="334" r:id="rId10"/>
    <p:sldId id="312" r:id="rId11"/>
    <p:sldId id="314" r:id="rId12"/>
    <p:sldId id="333" r:id="rId13"/>
    <p:sldId id="315" r:id="rId14"/>
    <p:sldId id="316" r:id="rId15"/>
    <p:sldId id="303" r:id="rId16"/>
    <p:sldId id="307" r:id="rId17"/>
    <p:sldId id="317" r:id="rId18"/>
    <p:sldId id="304" r:id="rId19"/>
    <p:sldId id="319" r:id="rId20"/>
    <p:sldId id="326" r:id="rId21"/>
    <p:sldId id="327" r:id="rId22"/>
    <p:sldId id="320" r:id="rId23"/>
    <p:sldId id="318" r:id="rId24"/>
    <p:sldId id="305" r:id="rId25"/>
    <p:sldId id="309" r:id="rId26"/>
    <p:sldId id="328" r:id="rId27"/>
    <p:sldId id="321" r:id="rId28"/>
    <p:sldId id="322" r:id="rId29"/>
    <p:sldId id="325" r:id="rId30"/>
    <p:sldId id="329" r:id="rId31"/>
    <p:sldId id="330" r:id="rId32"/>
    <p:sldId id="331" r:id="rId33"/>
    <p:sldId id="301"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8" autoAdjust="0"/>
    <p:restoredTop sz="94660"/>
  </p:normalViewPr>
  <p:slideViewPr>
    <p:cSldViewPr>
      <p:cViewPr varScale="1">
        <p:scale>
          <a:sx n="107" d="100"/>
          <a:sy n="107" d="100"/>
        </p:scale>
        <p:origin x="-1080" y="-84"/>
      </p:cViewPr>
      <p:guideLst>
        <p:guide orient="horz" pos="2160"/>
        <p:guide pos="2880"/>
      </p:guideLst>
    </p:cSldViewPr>
  </p:slideViewPr>
  <p:notesTextViewPr>
    <p:cViewPr>
      <p:scale>
        <a:sx n="1" d="1"/>
        <a:sy n="1" d="1"/>
      </p:scale>
      <p:origin x="0" y="0"/>
    </p:cViewPr>
  </p:notesTextViewPr>
  <p:notesViewPr>
    <p:cSldViewPr>
      <p:cViewPr varScale="1">
        <p:scale>
          <a:sx n="48" d="100"/>
          <a:sy n="48" d="100"/>
        </p:scale>
        <p:origin x="-243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 Id="rId9" Type="http://schemas.openxmlformats.org/officeDocument/2006/relationships/image" Target="../media/image8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 Id="rId9"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0B996DB-D4E8-49F9-B34C-3D8C9F1D85C1}" type="datetimeFigureOut">
              <a:rPr lang="en-US"/>
              <a:pPr>
                <a:defRPr/>
              </a:pPr>
              <a:t>3/27/2015</a:t>
            </a:fld>
            <a:endParaRPr lang="en-US"/>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A7704C-E8C0-473D-B92F-30DC7FFC3444}" type="slidenum">
              <a:rPr lang="en-US"/>
              <a:pPr>
                <a:defRPr/>
              </a:pPr>
              <a:t>‹#›</a:t>
            </a:fld>
            <a:endParaRPr lang="en-US"/>
          </a:p>
        </p:txBody>
      </p:sp>
    </p:spTree>
    <p:extLst>
      <p:ext uri="{BB962C8B-B14F-4D97-AF65-F5344CB8AC3E}">
        <p14:creationId xmlns:p14="http://schemas.microsoft.com/office/powerpoint/2010/main" val="4268294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77DBB-5E50-49B5-9EDB-FE7D6D9FA405}" type="datetimeFigureOut">
              <a:rPr lang="bg-BG" smtClean="0"/>
              <a:t>27.3.2015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AF185-2AEC-4D3A-B38D-6153F8F5364B}" type="slidenum">
              <a:rPr lang="bg-BG" smtClean="0"/>
              <a:t>‹#›</a:t>
            </a:fld>
            <a:endParaRPr lang="bg-BG"/>
          </a:p>
        </p:txBody>
      </p:sp>
    </p:spTree>
    <p:extLst>
      <p:ext uri="{BB962C8B-B14F-4D97-AF65-F5344CB8AC3E}">
        <p14:creationId xmlns:p14="http://schemas.microsoft.com/office/powerpoint/2010/main" val="288255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Ref idx="1001">
        <a:schemeClr val="bg1"/>
      </p:bgRef>
    </p:bg>
    <p:spTree>
      <p:nvGrpSpPr>
        <p:cNvPr id="1" name=""/>
        <p:cNvGrpSpPr/>
        <p:nvPr/>
      </p:nvGrpSpPr>
      <p:grpSpPr>
        <a:xfrm>
          <a:off x="0" y="0"/>
          <a:ext cx="0" cy="0"/>
          <a:chOff x="0" y="0"/>
          <a:chExt cx="0" cy="0"/>
        </a:xfrm>
      </p:grpSpPr>
      <p:sp>
        <p:nvSpPr>
          <p:cNvPr id="8" name="Заглавие 7"/>
          <p:cNvSpPr>
            <a:spLocks noGrp="1"/>
          </p:cNvSpPr>
          <p:nvPr>
            <p:ph type="ctrTitle"/>
          </p:nvPr>
        </p:nvSpPr>
        <p:spPr>
          <a:xfrm>
            <a:off x="2286000" y="3124200"/>
            <a:ext cx="6172200" cy="1894362"/>
          </a:xfrm>
        </p:spPr>
        <p:txBody>
          <a:bodyPr/>
          <a:lstStyle>
            <a:lvl1pPr>
              <a:defRPr b="1"/>
            </a:lvl1pPr>
          </a:lstStyle>
          <a:p>
            <a:r>
              <a:rPr kumimoji="0" lang="bg-BG" smtClean="0"/>
              <a:t>Редакт. стил загл. образец</a:t>
            </a:r>
            <a:endParaRPr kumimoji="0" lang="en-US"/>
          </a:p>
        </p:txBody>
      </p:sp>
      <p:sp>
        <p:nvSpPr>
          <p:cNvPr id="9" name="Подзаглавие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редакция стил подзагл. обр.</a:t>
            </a:r>
            <a:endParaRPr kumimoji="0" lang="en-US"/>
          </a:p>
        </p:txBody>
      </p:sp>
      <p:sp>
        <p:nvSpPr>
          <p:cNvPr id="28" name="Контейнер за дата 27"/>
          <p:cNvSpPr>
            <a:spLocks noGrp="1"/>
          </p:cNvSpPr>
          <p:nvPr>
            <p:ph type="dt" sz="half" idx="10"/>
          </p:nvPr>
        </p:nvSpPr>
        <p:spPr bwMode="auto">
          <a:xfrm rot="5400000">
            <a:off x="7764621" y="1174097"/>
            <a:ext cx="2286000" cy="381000"/>
          </a:xfrm>
        </p:spPr>
        <p:txBody>
          <a:bodyPr/>
          <a:lstStyle/>
          <a:p>
            <a:pPr>
              <a:defRPr/>
            </a:pPr>
            <a:fld id="{B478371E-7FC5-47AF-8AFC-460BC883C079}" type="datetimeFigureOut">
              <a:rPr lang="en-US" smtClean="0"/>
              <a:pPr>
                <a:defRPr/>
              </a:pPr>
              <a:t>3/27/2015</a:t>
            </a:fld>
            <a:endParaRPr lang="en-US"/>
          </a:p>
        </p:txBody>
      </p:sp>
      <p:sp>
        <p:nvSpPr>
          <p:cNvPr id="17" name="Контейнер за долния колонтитул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Правоъгъл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авоъгъл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авоъгъл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 съединение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аво съединение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аво съединение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авоъгъл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Контейнер за номер на слайда 28"/>
          <p:cNvSpPr>
            <a:spLocks noGrp="1"/>
          </p:cNvSpPr>
          <p:nvPr>
            <p:ph type="sldNum" sz="quarter" idx="12"/>
          </p:nvPr>
        </p:nvSpPr>
        <p:spPr bwMode="auto">
          <a:xfrm>
            <a:off x="1325544" y="4928702"/>
            <a:ext cx="609600" cy="517524"/>
          </a:xfrm>
        </p:spPr>
        <p:txBody>
          <a:bodyPr/>
          <a:lstStyle/>
          <a:p>
            <a:pPr>
              <a:defRPr/>
            </a:pPr>
            <a:fld id="{32D65E92-0A8D-43AB-99AE-16D5A2CD86A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pPr>
              <a:defRPr/>
            </a:pPr>
            <a:fld id="{AC3147DC-CEAA-4FF1-81F8-49DBC24C452A}" type="datetimeFigureOut">
              <a:rPr lang="en-US" smtClean="0"/>
              <a:pPr>
                <a:defRPr/>
              </a:pPr>
              <a:t>3/27/2015</a:t>
            </a:fld>
            <a:endParaRPr lang="en-US"/>
          </a:p>
        </p:txBody>
      </p:sp>
      <p:sp>
        <p:nvSpPr>
          <p:cNvPr id="5" name="Контейнер за долния колонтитул 4"/>
          <p:cNvSpPr>
            <a:spLocks noGrp="1"/>
          </p:cNvSpPr>
          <p:nvPr>
            <p:ph type="ftr" sz="quarter" idx="11"/>
          </p:nvPr>
        </p:nvSpPr>
        <p:spPr/>
        <p:txBody>
          <a:bodyPr/>
          <a:lstStyle/>
          <a:p>
            <a:pPr>
              <a:defRPr/>
            </a:pPr>
            <a:endParaRPr lang="en-US"/>
          </a:p>
        </p:txBody>
      </p:sp>
      <p:sp>
        <p:nvSpPr>
          <p:cNvPr id="6" name="Контейнер за номер на слайда 5"/>
          <p:cNvSpPr>
            <a:spLocks noGrp="1"/>
          </p:cNvSpPr>
          <p:nvPr>
            <p:ph type="sldNum" sz="quarter" idx="12"/>
          </p:nvPr>
        </p:nvSpPr>
        <p:spPr/>
        <p:txBody>
          <a:bodyPr/>
          <a:lstStyle/>
          <a:p>
            <a:pPr>
              <a:defRPr/>
            </a:pPr>
            <a:fld id="{46E58C7B-B36B-4419-A60E-B85B1023A19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9"/>
            <a:ext cx="1676400" cy="5851525"/>
          </a:xfrm>
        </p:spPr>
        <p:txBody>
          <a:bodyPr vert="eaVer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pPr>
              <a:defRPr/>
            </a:pPr>
            <a:fld id="{8E2A06F9-8C5D-4BF1-B562-F8153F56BAEE}" type="datetimeFigureOut">
              <a:rPr lang="en-US" smtClean="0"/>
              <a:pPr>
                <a:defRPr/>
              </a:pPr>
              <a:t>3/27/2015</a:t>
            </a:fld>
            <a:endParaRPr lang="en-US"/>
          </a:p>
        </p:txBody>
      </p:sp>
      <p:sp>
        <p:nvSpPr>
          <p:cNvPr id="5" name="Контейнер за долния колонтитул 4"/>
          <p:cNvSpPr>
            <a:spLocks noGrp="1"/>
          </p:cNvSpPr>
          <p:nvPr>
            <p:ph type="ftr" sz="quarter" idx="11"/>
          </p:nvPr>
        </p:nvSpPr>
        <p:spPr/>
        <p:txBody>
          <a:bodyPr/>
          <a:lstStyle/>
          <a:p>
            <a:pPr>
              <a:defRPr/>
            </a:pPr>
            <a:endParaRPr lang="en-US"/>
          </a:p>
        </p:txBody>
      </p:sp>
      <p:sp>
        <p:nvSpPr>
          <p:cNvPr id="6" name="Контейнер за номер на слайда 5"/>
          <p:cNvSpPr>
            <a:spLocks noGrp="1"/>
          </p:cNvSpPr>
          <p:nvPr>
            <p:ph type="sldNum" sz="quarter" idx="12"/>
          </p:nvPr>
        </p:nvSpPr>
        <p:spPr/>
        <p:txBody>
          <a:bodyPr/>
          <a:lstStyle/>
          <a:p>
            <a:pPr>
              <a:defRPr/>
            </a:pPr>
            <a:fld id="{FD318BDD-6032-43F8-A400-B89BF7F152C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8" name="Контейнер за съдържание 7"/>
          <p:cNvSpPr>
            <a:spLocks noGrp="1"/>
          </p:cNvSpPr>
          <p:nvPr>
            <p:ph sz="quarter" idx="1"/>
          </p:nvPr>
        </p:nvSpPr>
        <p:spPr>
          <a:xfrm>
            <a:off x="457200" y="1600200"/>
            <a:ext cx="7467600" cy="4873752"/>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4"/>
          </p:nvPr>
        </p:nvSpPr>
        <p:spPr/>
        <p:txBody>
          <a:bodyPr rtlCol="0"/>
          <a:lstStyle/>
          <a:p>
            <a:pPr>
              <a:defRPr/>
            </a:pPr>
            <a:fld id="{B81904FA-BD7A-418B-9409-E67B1746C97D}" type="datetimeFigureOut">
              <a:rPr lang="en-US" smtClean="0"/>
              <a:pPr>
                <a:defRPr/>
              </a:pPr>
              <a:t>3/27/2015</a:t>
            </a:fld>
            <a:endParaRPr lang="en-US"/>
          </a:p>
        </p:txBody>
      </p:sp>
      <p:sp>
        <p:nvSpPr>
          <p:cNvPr id="9" name="Контейнер за номер на слайда 8"/>
          <p:cNvSpPr>
            <a:spLocks noGrp="1"/>
          </p:cNvSpPr>
          <p:nvPr>
            <p:ph type="sldNum" sz="quarter" idx="15"/>
          </p:nvPr>
        </p:nvSpPr>
        <p:spPr/>
        <p:txBody>
          <a:bodyPr rtlCol="0"/>
          <a:lstStyle/>
          <a:p>
            <a:pPr>
              <a:defRPr/>
            </a:pPr>
            <a:fld id="{CA5EF5D3-D7F4-42A0-A58F-381F78B9896B}" type="slidenum">
              <a:rPr lang="en-US" smtClean="0"/>
              <a:pPr>
                <a:defRPr/>
              </a:pPr>
              <a:t>‹#›</a:t>
            </a:fld>
            <a:endParaRPr lang="en-US"/>
          </a:p>
        </p:txBody>
      </p:sp>
      <p:sp>
        <p:nvSpPr>
          <p:cNvPr id="10" name="Контейнер за долния колонтитул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1">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86000" y="2895600"/>
            <a:ext cx="6172200" cy="2053590"/>
          </a:xfrm>
        </p:spPr>
        <p:txBody>
          <a:bodyPr/>
          <a:lstStyle>
            <a:lvl1pPr algn="l">
              <a:buNone/>
              <a:defRPr sz="3000" b="1" cap="small" baseline="0"/>
            </a:lvl1pPr>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bwMode="auto">
          <a:xfrm rot="5400000">
            <a:off x="7763256" y="1170432"/>
            <a:ext cx="2286000" cy="381000"/>
          </a:xfrm>
        </p:spPr>
        <p:txBody>
          <a:bodyPr/>
          <a:lstStyle/>
          <a:p>
            <a:pPr>
              <a:defRPr/>
            </a:pPr>
            <a:fld id="{00C6D9F8-3222-4102-85DE-95D47EA55C66}" type="datetimeFigureOut">
              <a:rPr lang="en-US" smtClean="0"/>
              <a:pPr>
                <a:defRPr/>
              </a:pPr>
              <a:t>3/27/2015</a:t>
            </a:fld>
            <a:endParaRPr lang="en-US"/>
          </a:p>
        </p:txBody>
      </p:sp>
      <p:sp>
        <p:nvSpPr>
          <p:cNvPr id="5" name="Контейнер за долния колонтитул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Правоъгъл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авоъгъл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ъгъл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аво съединение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аво съединение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ъгъл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аво съединение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Контейнер за номер на слайда 5"/>
          <p:cNvSpPr>
            <a:spLocks noGrp="1"/>
          </p:cNvSpPr>
          <p:nvPr>
            <p:ph type="sldNum" sz="quarter" idx="12"/>
          </p:nvPr>
        </p:nvSpPr>
        <p:spPr bwMode="auto">
          <a:xfrm>
            <a:off x="1340616" y="4928702"/>
            <a:ext cx="609600" cy="517524"/>
          </a:xfrm>
        </p:spPr>
        <p:txBody>
          <a:bodyPr/>
          <a:lstStyle/>
          <a:p>
            <a:pPr>
              <a:defRPr/>
            </a:pPr>
            <a:fld id="{655E6ABF-9A1F-4602-B72E-7FDBFCB620B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5" name="Контейнер за дата 4"/>
          <p:cNvSpPr>
            <a:spLocks noGrp="1"/>
          </p:cNvSpPr>
          <p:nvPr>
            <p:ph type="dt" sz="half" idx="10"/>
          </p:nvPr>
        </p:nvSpPr>
        <p:spPr/>
        <p:txBody>
          <a:bodyPr/>
          <a:lstStyle/>
          <a:p>
            <a:pPr>
              <a:defRPr/>
            </a:pPr>
            <a:fld id="{C4DF30BD-0E67-4132-82DF-F7DD20E41F03}" type="datetimeFigureOut">
              <a:rPr lang="en-US" smtClean="0"/>
              <a:pPr>
                <a:defRPr/>
              </a:pPr>
              <a:t>3/27/2015</a:t>
            </a:fld>
            <a:endParaRPr lang="en-US"/>
          </a:p>
        </p:txBody>
      </p:sp>
      <p:sp>
        <p:nvSpPr>
          <p:cNvPr id="6" name="Контейнер за долния колонтитул 5"/>
          <p:cNvSpPr>
            <a:spLocks noGrp="1"/>
          </p:cNvSpPr>
          <p:nvPr>
            <p:ph type="ftr" sz="quarter" idx="11"/>
          </p:nvPr>
        </p:nvSpPr>
        <p:spPr/>
        <p:txBody>
          <a:bodyPr/>
          <a:lstStyle/>
          <a:p>
            <a:pPr>
              <a:defRPr/>
            </a:pPr>
            <a:endParaRPr lang="en-US"/>
          </a:p>
        </p:txBody>
      </p:sp>
      <p:sp>
        <p:nvSpPr>
          <p:cNvPr id="7" name="Контейнер за номер на слайда 6"/>
          <p:cNvSpPr>
            <a:spLocks noGrp="1"/>
          </p:cNvSpPr>
          <p:nvPr>
            <p:ph type="sldNum" sz="quarter" idx="12"/>
          </p:nvPr>
        </p:nvSpPr>
        <p:spPr/>
        <p:txBody>
          <a:bodyPr/>
          <a:lstStyle/>
          <a:p>
            <a:pPr>
              <a:defRPr/>
            </a:pPr>
            <a:fld id="{71D1DB66-7F06-42AB-B79B-35F89E868F00}" type="slidenum">
              <a:rPr lang="en-US" smtClean="0"/>
              <a:pPr>
                <a:defRPr/>
              </a:pPr>
              <a:t>‹#›</a:t>
            </a:fld>
            <a:endParaRPr lang="en-US"/>
          </a:p>
        </p:txBody>
      </p:sp>
      <p:sp>
        <p:nvSpPr>
          <p:cNvPr id="9" name="Контейнер за съдържание 8"/>
          <p:cNvSpPr>
            <a:spLocks noGrp="1"/>
          </p:cNvSpPr>
          <p:nvPr>
            <p:ph sz="quarter" idx="1"/>
          </p:nvPr>
        </p:nvSpPr>
        <p:spPr>
          <a:xfrm>
            <a:off x="457200" y="1600200"/>
            <a:ext cx="3657600" cy="45720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1" name="Контейнер за съдържание 10"/>
          <p:cNvSpPr>
            <a:spLocks noGrp="1"/>
          </p:cNvSpPr>
          <p:nvPr>
            <p:ph sz="quarter" idx="2"/>
          </p:nvPr>
        </p:nvSpPr>
        <p:spPr>
          <a:xfrm>
            <a:off x="4270248" y="1600200"/>
            <a:ext cx="3657600" cy="45720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7543800" cy="1143000"/>
          </a:xfrm>
        </p:spPr>
        <p:txBody>
          <a:bodyPr anchor="b"/>
          <a:lstStyle>
            <a:lvl1pPr>
              <a:defRPr/>
            </a:lvl1pPr>
          </a:lstStyle>
          <a:p>
            <a:r>
              <a:rPr kumimoji="0" lang="bg-BG" smtClean="0"/>
              <a:t>Редакт. стил загл. образец</a:t>
            </a:r>
            <a:endParaRPr kumimoji="0" lang="en-US"/>
          </a:p>
        </p:txBody>
      </p:sp>
      <p:sp>
        <p:nvSpPr>
          <p:cNvPr id="7" name="Контейнер за дата 6"/>
          <p:cNvSpPr>
            <a:spLocks noGrp="1"/>
          </p:cNvSpPr>
          <p:nvPr>
            <p:ph type="dt" sz="half" idx="10"/>
          </p:nvPr>
        </p:nvSpPr>
        <p:spPr/>
        <p:txBody>
          <a:bodyPr/>
          <a:lstStyle/>
          <a:p>
            <a:pPr>
              <a:defRPr/>
            </a:pPr>
            <a:fld id="{94010B87-D114-45E1-8DA7-D901EDC4D15E}" type="datetimeFigureOut">
              <a:rPr lang="en-US" smtClean="0"/>
              <a:pPr>
                <a:defRPr/>
              </a:pPr>
              <a:t>3/27/2015</a:t>
            </a:fld>
            <a:endParaRPr lang="en-US"/>
          </a:p>
        </p:txBody>
      </p:sp>
      <p:sp>
        <p:nvSpPr>
          <p:cNvPr id="8" name="Контейнер за долния колонтитул 7"/>
          <p:cNvSpPr>
            <a:spLocks noGrp="1"/>
          </p:cNvSpPr>
          <p:nvPr>
            <p:ph type="ftr" sz="quarter" idx="11"/>
          </p:nvPr>
        </p:nvSpPr>
        <p:spPr/>
        <p:txBody>
          <a:bodyPr/>
          <a:lstStyle/>
          <a:p>
            <a:pPr>
              <a:defRPr/>
            </a:pPr>
            <a:endParaRPr lang="en-US"/>
          </a:p>
        </p:txBody>
      </p:sp>
      <p:sp>
        <p:nvSpPr>
          <p:cNvPr id="9" name="Контейнер за номер на слайда 8"/>
          <p:cNvSpPr>
            <a:spLocks noGrp="1"/>
          </p:cNvSpPr>
          <p:nvPr>
            <p:ph type="sldNum" sz="quarter" idx="12"/>
          </p:nvPr>
        </p:nvSpPr>
        <p:spPr/>
        <p:txBody>
          <a:bodyPr/>
          <a:lstStyle/>
          <a:p>
            <a:pPr>
              <a:defRPr/>
            </a:pPr>
            <a:fld id="{3BD943E8-F978-4AC3-8282-B250E0B9AE8C}" type="slidenum">
              <a:rPr lang="en-US" smtClean="0"/>
              <a:pPr>
                <a:defRPr/>
              </a:pPr>
              <a:t>‹#›</a:t>
            </a:fld>
            <a:endParaRPr lang="en-US"/>
          </a:p>
        </p:txBody>
      </p:sp>
      <p:sp>
        <p:nvSpPr>
          <p:cNvPr id="11" name="Контейнер за съдържание 10"/>
          <p:cNvSpPr>
            <a:spLocks noGrp="1"/>
          </p:cNvSpPr>
          <p:nvPr>
            <p:ph sz="quarter" idx="2"/>
          </p:nvPr>
        </p:nvSpPr>
        <p:spPr>
          <a:xfrm>
            <a:off x="457200" y="2362200"/>
            <a:ext cx="3657600" cy="38862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3" name="Контейнер за съдържание 12"/>
          <p:cNvSpPr>
            <a:spLocks noGrp="1"/>
          </p:cNvSpPr>
          <p:nvPr>
            <p:ph sz="quarter" idx="4"/>
          </p:nvPr>
        </p:nvSpPr>
        <p:spPr>
          <a:xfrm>
            <a:off x="4371975" y="2362200"/>
            <a:ext cx="3657600" cy="38862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2" name="Текстов контейне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Щракнете, за да редактирате стиловете на текста в образеца</a:t>
            </a:r>
          </a:p>
        </p:txBody>
      </p:sp>
      <p:sp>
        <p:nvSpPr>
          <p:cNvPr id="14" name="Текстов контейне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Щракнете, за да редактирате стиловете на текста в образеца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6" name="Контейнер за дата 5"/>
          <p:cNvSpPr>
            <a:spLocks noGrp="1"/>
          </p:cNvSpPr>
          <p:nvPr>
            <p:ph type="dt" sz="half" idx="10"/>
          </p:nvPr>
        </p:nvSpPr>
        <p:spPr/>
        <p:txBody>
          <a:bodyPr rtlCol="0"/>
          <a:lstStyle/>
          <a:p>
            <a:pPr>
              <a:defRPr/>
            </a:pPr>
            <a:fld id="{0345B59B-CEFE-4DA5-A2CB-DFAB5562DC09}" type="datetimeFigureOut">
              <a:rPr lang="en-US" smtClean="0"/>
              <a:pPr>
                <a:defRPr/>
              </a:pPr>
              <a:t>3/27/2015</a:t>
            </a:fld>
            <a:endParaRPr lang="en-US"/>
          </a:p>
        </p:txBody>
      </p:sp>
      <p:sp>
        <p:nvSpPr>
          <p:cNvPr id="7" name="Контейнер за номер на слайда 6"/>
          <p:cNvSpPr>
            <a:spLocks noGrp="1"/>
          </p:cNvSpPr>
          <p:nvPr>
            <p:ph type="sldNum" sz="quarter" idx="11"/>
          </p:nvPr>
        </p:nvSpPr>
        <p:spPr/>
        <p:txBody>
          <a:bodyPr rtlCol="0"/>
          <a:lstStyle/>
          <a:p>
            <a:pPr>
              <a:defRPr/>
            </a:pPr>
            <a:fld id="{2AC760F2-E17A-4E58-A5EC-2A2F3D22C5B7}" type="slidenum">
              <a:rPr lang="en-US" smtClean="0"/>
              <a:pPr>
                <a:defRPr/>
              </a:pPr>
              <a:t>‹#›</a:t>
            </a:fld>
            <a:endParaRPr lang="en-US"/>
          </a:p>
        </p:txBody>
      </p:sp>
      <p:sp>
        <p:nvSpPr>
          <p:cNvPr id="8" name="Контейнер за долния колонтитул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pPr>
              <a:defRPr/>
            </a:pPr>
            <a:fld id="{11BE583B-6300-46AE-A31F-CCC11C405474}" type="datetimeFigureOut">
              <a:rPr lang="en-US" smtClean="0"/>
              <a:pPr>
                <a:defRPr/>
              </a:pPr>
              <a:t>3/27/2015</a:t>
            </a:fld>
            <a:endParaRPr lang="en-US"/>
          </a:p>
        </p:txBody>
      </p:sp>
      <p:sp>
        <p:nvSpPr>
          <p:cNvPr id="3" name="Контейнер за долния колонтитул 2"/>
          <p:cNvSpPr>
            <a:spLocks noGrp="1"/>
          </p:cNvSpPr>
          <p:nvPr>
            <p:ph type="ftr" sz="quarter" idx="11"/>
          </p:nvPr>
        </p:nvSpPr>
        <p:spPr/>
        <p:txBody>
          <a:bodyPr/>
          <a:lstStyle/>
          <a:p>
            <a:pPr>
              <a:defRPr/>
            </a:pPr>
            <a:endParaRPr lang="en-US"/>
          </a:p>
        </p:txBody>
      </p:sp>
      <p:sp>
        <p:nvSpPr>
          <p:cNvPr id="4" name="Контейнер за номер на слайда 3"/>
          <p:cNvSpPr>
            <a:spLocks noGrp="1"/>
          </p:cNvSpPr>
          <p:nvPr>
            <p:ph type="sldNum" sz="quarter" idx="12"/>
          </p:nvPr>
        </p:nvSpPr>
        <p:spPr/>
        <p:txBody>
          <a:bodyPr/>
          <a:lstStyle/>
          <a:p>
            <a:pPr>
              <a:defRPr/>
            </a:pPr>
            <a:fld id="{2A4A0690-0E50-442A-9BB3-D960AA0148B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1">
        <a:schemeClr val="bg1"/>
      </p:bgRef>
    </p:bg>
    <p:spTree>
      <p:nvGrpSpPr>
        <p:cNvPr id="1" name=""/>
        <p:cNvGrpSpPr/>
        <p:nvPr/>
      </p:nvGrpSpPr>
      <p:grpSpPr>
        <a:xfrm>
          <a:off x="0" y="0"/>
          <a:ext cx="0" cy="0"/>
          <a:chOff x="0" y="0"/>
          <a:chExt cx="0" cy="0"/>
        </a:xfrm>
      </p:grpSpPr>
      <p:sp>
        <p:nvSpPr>
          <p:cNvPr id="10" name="Право съединение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лавие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bg-BG" smtClean="0"/>
              <a:t>Редакт. стил загл. образец</a:t>
            </a:r>
            <a:endParaRPr kumimoji="0" lang="en-US"/>
          </a:p>
        </p:txBody>
      </p:sp>
      <p:sp>
        <p:nvSpPr>
          <p:cNvPr id="3" name="Текстов контейне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Щракнете, за да редактирате стиловете на текста в образеца</a:t>
            </a:r>
          </a:p>
        </p:txBody>
      </p:sp>
      <p:sp>
        <p:nvSpPr>
          <p:cNvPr id="8" name="Право съединение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аво съединение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аво съединение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авоъгъл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Контейнер за съдържание 17"/>
          <p:cNvSpPr>
            <a:spLocks noGrp="1"/>
          </p:cNvSpPr>
          <p:nvPr>
            <p:ph sz="quarter" idx="1"/>
          </p:nvPr>
        </p:nvSpPr>
        <p:spPr>
          <a:xfrm>
            <a:off x="304800" y="274320"/>
            <a:ext cx="5638800" cy="6327648"/>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1" name="Контейнер за дата 20"/>
          <p:cNvSpPr>
            <a:spLocks noGrp="1"/>
          </p:cNvSpPr>
          <p:nvPr>
            <p:ph type="dt" sz="half" idx="14"/>
          </p:nvPr>
        </p:nvSpPr>
        <p:spPr/>
        <p:txBody>
          <a:bodyPr rtlCol="0"/>
          <a:lstStyle/>
          <a:p>
            <a:pPr>
              <a:defRPr/>
            </a:pPr>
            <a:fld id="{23A44124-36FA-4155-A8A1-288D41056710}" type="datetimeFigureOut">
              <a:rPr lang="en-US" smtClean="0"/>
              <a:pPr>
                <a:defRPr/>
              </a:pPr>
              <a:t>3/27/2015</a:t>
            </a:fld>
            <a:endParaRPr lang="en-US"/>
          </a:p>
        </p:txBody>
      </p:sp>
      <p:sp>
        <p:nvSpPr>
          <p:cNvPr id="22" name="Контейнер за номер на слайда 21"/>
          <p:cNvSpPr>
            <a:spLocks noGrp="1"/>
          </p:cNvSpPr>
          <p:nvPr>
            <p:ph type="sldNum" sz="quarter" idx="15"/>
          </p:nvPr>
        </p:nvSpPr>
        <p:spPr/>
        <p:txBody>
          <a:bodyPr rtlCol="0"/>
          <a:lstStyle/>
          <a:p>
            <a:pPr>
              <a:defRPr/>
            </a:pPr>
            <a:fld id="{CCB4A53B-B390-4A26-AAD2-E720A73545F8}" type="slidenum">
              <a:rPr lang="en-US" smtClean="0"/>
              <a:pPr>
                <a:defRPr/>
              </a:pPr>
              <a:t>‹#›</a:t>
            </a:fld>
            <a:endParaRPr lang="en-US"/>
          </a:p>
        </p:txBody>
      </p:sp>
      <p:sp>
        <p:nvSpPr>
          <p:cNvPr id="23" name="Контейнер за долния колонтитул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9" name="Право съединение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лавие 1"/>
          <p:cNvSpPr>
            <a:spLocks noGrp="1"/>
          </p:cNvSpPr>
          <p:nvPr>
            <p:ph type="title"/>
          </p:nvPr>
        </p:nvSpPr>
        <p:spPr>
          <a:xfrm rot="5400000">
            <a:off x="3350133" y="3200400"/>
            <a:ext cx="6309360" cy="457200"/>
          </a:xfrm>
        </p:spPr>
        <p:txBody>
          <a:bodyPr anchor="b"/>
          <a:lstStyle>
            <a:lvl1pPr algn="l">
              <a:buNone/>
              <a:defRPr sz="2000" b="1"/>
            </a:lvl1pPr>
          </a:lstStyle>
          <a:p>
            <a:r>
              <a:rPr kumimoji="0" lang="bg-BG" smtClean="0"/>
              <a:t>Редакт. стил загл. образец</a:t>
            </a:r>
            <a:endParaRPr kumimoji="0" lang="en-US"/>
          </a:p>
        </p:txBody>
      </p:sp>
      <p:sp>
        <p:nvSpPr>
          <p:cNvPr id="3" name="Контейнер за картина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bg-BG" smtClean="0"/>
              <a:t>Щракнете върху иконата, за да добавите картина</a:t>
            </a:r>
            <a:endParaRPr kumimoji="0" lang="en-US" dirty="0"/>
          </a:p>
        </p:txBody>
      </p:sp>
      <p:sp>
        <p:nvSpPr>
          <p:cNvPr id="4" name="Текстов контейне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bg-BG" smtClean="0"/>
              <a:t>Щракнете, за да редактирате стиловете на текста в образеца</a:t>
            </a:r>
          </a:p>
        </p:txBody>
      </p:sp>
      <p:sp>
        <p:nvSpPr>
          <p:cNvPr id="10" name="Право съединение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авоъгъл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 съединение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аво съединение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аво съединение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Контейнер за дата 16"/>
          <p:cNvSpPr>
            <a:spLocks noGrp="1"/>
          </p:cNvSpPr>
          <p:nvPr>
            <p:ph type="dt" sz="half" idx="10"/>
          </p:nvPr>
        </p:nvSpPr>
        <p:spPr/>
        <p:txBody>
          <a:bodyPr rtlCol="0"/>
          <a:lstStyle/>
          <a:p>
            <a:pPr>
              <a:defRPr/>
            </a:pPr>
            <a:fld id="{E0415251-0B64-474F-873F-F5CB32DC4FE4}" type="datetimeFigureOut">
              <a:rPr lang="en-US" smtClean="0"/>
              <a:pPr>
                <a:defRPr/>
              </a:pPr>
              <a:t>3/27/2015</a:t>
            </a:fld>
            <a:endParaRPr lang="en-US"/>
          </a:p>
        </p:txBody>
      </p:sp>
      <p:sp>
        <p:nvSpPr>
          <p:cNvPr id="18" name="Контейнер за номер на слайда 17"/>
          <p:cNvSpPr>
            <a:spLocks noGrp="1"/>
          </p:cNvSpPr>
          <p:nvPr>
            <p:ph type="sldNum" sz="quarter" idx="11"/>
          </p:nvPr>
        </p:nvSpPr>
        <p:spPr/>
        <p:txBody>
          <a:bodyPr rtlCol="0"/>
          <a:lstStyle/>
          <a:p>
            <a:pPr>
              <a:defRPr/>
            </a:pPr>
            <a:fld id="{9C253670-5091-4988-A7E4-261164430B7C}" type="slidenum">
              <a:rPr lang="en-US" smtClean="0"/>
              <a:pPr>
                <a:defRPr/>
              </a:pPr>
              <a:t>‹#›</a:t>
            </a:fld>
            <a:endParaRPr lang="en-US"/>
          </a:p>
        </p:txBody>
      </p:sp>
      <p:sp>
        <p:nvSpPr>
          <p:cNvPr id="21" name="Контейнер за долния колонтитул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аво съединение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Контейнер за заглавие 21"/>
          <p:cNvSpPr>
            <a:spLocks noGrp="1"/>
          </p:cNvSpPr>
          <p:nvPr>
            <p:ph type="title"/>
          </p:nvPr>
        </p:nvSpPr>
        <p:spPr>
          <a:xfrm>
            <a:off x="457200" y="274638"/>
            <a:ext cx="7467600" cy="1143000"/>
          </a:xfrm>
          <a:prstGeom prst="rect">
            <a:avLst/>
          </a:prstGeom>
        </p:spPr>
        <p:txBody>
          <a:bodyPr vert="horz" anchor="b">
            <a:normAutofit/>
          </a:bodyPr>
          <a:lstStyle/>
          <a:p>
            <a:r>
              <a:rPr kumimoji="0" lang="bg-BG" smtClean="0"/>
              <a:t>Редакт. стил загл. образец</a:t>
            </a:r>
            <a:endParaRPr kumimoji="0" lang="en-US"/>
          </a:p>
        </p:txBody>
      </p:sp>
      <p:sp>
        <p:nvSpPr>
          <p:cNvPr id="13" name="Текстов контейне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bg-BG" smtClean="0"/>
              <a:t>Щракнете, за да редактирате стиловете на текста в образеца</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B02E8EF3-4F3D-48CB-8949-C0A50BA25B8B}" type="datetimeFigureOut">
              <a:rPr lang="en-US" smtClean="0"/>
              <a:pPr>
                <a:defRPr/>
              </a:pPr>
              <a:t>3/27/2015</a:t>
            </a:fld>
            <a:endParaRPr lang="en-US"/>
          </a:p>
        </p:txBody>
      </p:sp>
      <p:sp>
        <p:nvSpPr>
          <p:cNvPr id="3" name="Контейнер за долния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Право съединение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аво съединение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авоъгъл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Контейнер за номер на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C29EA81-5954-46FB-9A9A-581DA6B7CF5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5.wmf"/><Relationship Id="rId3" Type="http://schemas.openxmlformats.org/officeDocument/2006/relationships/image" Target="../media/image26.png"/><Relationship Id="rId7" Type="http://schemas.openxmlformats.org/officeDocument/2006/relationships/image" Target="../media/image22.wmf"/><Relationship Id="rId12"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1.png"/><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7.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wmf"/><Relationship Id="rId11" Type="http://schemas.openxmlformats.org/officeDocument/2006/relationships/image" Target="../media/image32.png"/><Relationship Id="rId5" Type="http://schemas.openxmlformats.org/officeDocument/2006/relationships/oleObject" Target="../embeddings/oleObject26.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5.bin"/><Relationship Id="rId18" Type="http://schemas.openxmlformats.org/officeDocument/2006/relationships/image" Target="../media/image43.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40.wmf"/><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image" Target="../media/image42.wmf"/><Relationship Id="rId20" Type="http://schemas.openxmlformats.org/officeDocument/2006/relationships/image" Target="../media/image44.wmf"/><Relationship Id="rId1" Type="http://schemas.openxmlformats.org/officeDocument/2006/relationships/vmlDrawing" Target="../drawings/vmlDrawing9.vml"/><Relationship Id="rId6" Type="http://schemas.openxmlformats.org/officeDocument/2006/relationships/image" Target="../media/image34.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39.wmf"/><Relationship Id="rId19" Type="http://schemas.openxmlformats.org/officeDocument/2006/relationships/oleObject" Target="../embeddings/oleObject38.bin"/><Relationship Id="rId4" Type="http://schemas.openxmlformats.org/officeDocument/2006/relationships/image" Target="../media/image33.wmf"/><Relationship Id="rId9" Type="http://schemas.openxmlformats.org/officeDocument/2006/relationships/oleObject" Target="../embeddings/oleObject33.bin"/><Relationship Id="rId14" Type="http://schemas.openxmlformats.org/officeDocument/2006/relationships/image" Target="../media/image41.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9.wmf"/><Relationship Id="rId18" Type="http://schemas.openxmlformats.org/officeDocument/2006/relationships/oleObject" Target="../embeddings/oleObject46.bin"/><Relationship Id="rId3" Type="http://schemas.openxmlformats.org/officeDocument/2006/relationships/oleObject" Target="../embeddings/oleObject39.bin"/><Relationship Id="rId21" Type="http://schemas.openxmlformats.org/officeDocument/2006/relationships/image" Target="../media/image53.wmf"/><Relationship Id="rId7" Type="http://schemas.openxmlformats.org/officeDocument/2006/relationships/image" Target="../media/image46.wmf"/><Relationship Id="rId12" Type="http://schemas.openxmlformats.org/officeDocument/2006/relationships/oleObject" Target="../embeddings/oleObject43.bin"/><Relationship Id="rId17" Type="http://schemas.openxmlformats.org/officeDocument/2006/relationships/image" Target="../media/image51.wmf"/><Relationship Id="rId25"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10.vml"/><Relationship Id="rId6" Type="http://schemas.openxmlformats.org/officeDocument/2006/relationships/oleObject" Target="../embeddings/oleObject40.bin"/><Relationship Id="rId11" Type="http://schemas.openxmlformats.org/officeDocument/2006/relationships/image" Target="../media/image48.wmf"/><Relationship Id="rId24" Type="http://schemas.openxmlformats.org/officeDocument/2006/relationships/oleObject" Target="../embeddings/oleObject49.bin"/><Relationship Id="rId5" Type="http://schemas.openxmlformats.org/officeDocument/2006/relationships/image" Target="../media/image56.png"/><Relationship Id="rId15" Type="http://schemas.openxmlformats.org/officeDocument/2006/relationships/image" Target="../media/image50.wmf"/><Relationship Id="rId23" Type="http://schemas.openxmlformats.org/officeDocument/2006/relationships/image" Target="../media/image54.wmf"/><Relationship Id="rId10" Type="http://schemas.openxmlformats.org/officeDocument/2006/relationships/oleObject" Target="../embeddings/oleObject42.bin"/><Relationship Id="rId19" Type="http://schemas.openxmlformats.org/officeDocument/2006/relationships/image" Target="../media/image52.wmf"/><Relationship Id="rId4" Type="http://schemas.openxmlformats.org/officeDocument/2006/relationships/image" Target="../media/image45.wmf"/><Relationship Id="rId9" Type="http://schemas.openxmlformats.org/officeDocument/2006/relationships/image" Target="../media/image47.wmf"/><Relationship Id="rId14" Type="http://schemas.openxmlformats.org/officeDocument/2006/relationships/oleObject" Target="../embeddings/oleObject44.bin"/><Relationship Id="rId22" Type="http://schemas.openxmlformats.org/officeDocument/2006/relationships/oleObject" Target="../embeddings/oleObject48.bin"/></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1.bin"/><Relationship Id="rId5" Type="http://schemas.openxmlformats.org/officeDocument/2006/relationships/image" Target="../media/image57.wmf"/><Relationship Id="rId4"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1.wmf"/><Relationship Id="rId5" Type="http://schemas.openxmlformats.org/officeDocument/2006/relationships/oleObject" Target="../embeddings/oleObject53.bin"/><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2.wmf"/></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63.wmf"/><Relationship Id="rId4" Type="http://schemas.openxmlformats.org/officeDocument/2006/relationships/oleObject" Target="../embeddings/oleObject55.bin"/></Relationships>
</file>

<file path=ppt/slides/_rels/slide2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8.png"/><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9.png"/><Relationship Id="rId5" Type="http://schemas.openxmlformats.org/officeDocument/2006/relationships/image" Target="../media/image65.wmf"/><Relationship Id="rId10" Type="http://schemas.openxmlformats.org/officeDocument/2006/relationships/image" Target="../media/image67.wmf"/><Relationship Id="rId4" Type="http://schemas.openxmlformats.org/officeDocument/2006/relationships/oleObject" Target="../embeddings/oleObject56.bin"/><Relationship Id="rId9" Type="http://schemas.openxmlformats.org/officeDocument/2006/relationships/oleObject" Target="../embeddings/oleObject58.bin"/></Relationships>
</file>

<file path=ppt/slides/_rels/slide24.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72.png"/><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0.wmf"/><Relationship Id="rId5" Type="http://schemas.openxmlformats.org/officeDocument/2006/relationships/oleObject" Target="../embeddings/oleObject59.bin"/><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66.bin"/><Relationship Id="rId18" Type="http://schemas.openxmlformats.org/officeDocument/2006/relationships/oleObject" Target="../embeddings/oleObject69.bin"/><Relationship Id="rId3" Type="http://schemas.openxmlformats.org/officeDocument/2006/relationships/oleObject" Target="../embeddings/oleObject61.bin"/><Relationship Id="rId21" Type="http://schemas.openxmlformats.org/officeDocument/2006/relationships/image" Target="../media/image82.wmf"/><Relationship Id="rId7" Type="http://schemas.openxmlformats.org/officeDocument/2006/relationships/oleObject" Target="../embeddings/oleObject63.bin"/><Relationship Id="rId12" Type="http://schemas.openxmlformats.org/officeDocument/2006/relationships/image" Target="../media/image78.w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80.wmf"/><Relationship Id="rId20" Type="http://schemas.openxmlformats.org/officeDocument/2006/relationships/oleObject" Target="../embeddings/oleObject70.bin"/><Relationship Id="rId1" Type="http://schemas.openxmlformats.org/officeDocument/2006/relationships/vmlDrawing" Target="../drawings/vmlDrawing17.vml"/><Relationship Id="rId6" Type="http://schemas.openxmlformats.org/officeDocument/2006/relationships/image" Target="../media/image75.w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77.wmf"/><Relationship Id="rId19" Type="http://schemas.openxmlformats.org/officeDocument/2006/relationships/image" Target="../media/image81.wmf"/><Relationship Id="rId4" Type="http://schemas.openxmlformats.org/officeDocument/2006/relationships/image" Target="../media/image74.wmf"/><Relationship Id="rId9" Type="http://schemas.openxmlformats.org/officeDocument/2006/relationships/oleObject" Target="../embeddings/oleObject64.bin"/><Relationship Id="rId14" Type="http://schemas.openxmlformats.org/officeDocument/2006/relationships/image" Target="../media/image7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83.wmf"/></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8.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76.bin"/><Relationship Id="rId3" Type="http://schemas.openxmlformats.org/officeDocument/2006/relationships/image" Target="../media/image92.png"/><Relationship Id="rId7" Type="http://schemas.openxmlformats.org/officeDocument/2006/relationships/oleObject" Target="../embeddings/oleObject73.bin"/><Relationship Id="rId12"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7.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89.wmf"/><Relationship Id="rId4" Type="http://schemas.openxmlformats.org/officeDocument/2006/relationships/image" Target="../media/image93.png"/><Relationship Id="rId9" Type="http://schemas.openxmlformats.org/officeDocument/2006/relationships/oleObject" Target="../embeddings/oleObject74.bin"/><Relationship Id="rId14" Type="http://schemas.openxmlformats.org/officeDocument/2006/relationships/image" Target="../media/image91.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106.png"/><Relationship Id="rId7" Type="http://schemas.openxmlformats.org/officeDocument/2006/relationships/oleObject" Target="../embeddings/oleObject78.bin"/><Relationship Id="rId12"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02.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104.wmf"/><Relationship Id="rId4" Type="http://schemas.openxmlformats.org/officeDocument/2006/relationships/image" Target="../media/image107.png"/><Relationship Id="rId9" Type="http://schemas.openxmlformats.org/officeDocument/2006/relationships/oleObject" Target="../embeddings/oleObject79.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image" Target="../media/image13.png"/><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10.bin"/><Relationship Id="rId1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normAutofit fontScale="90000"/>
          </a:bodyPr>
          <a:lstStyle/>
          <a:p>
            <a:pPr algn="ctr" fontAlgn="auto">
              <a:spcAft>
                <a:spcPts val="0"/>
              </a:spcAft>
              <a:defRPr/>
            </a:pPr>
            <a:r>
              <a:rPr lang="bg-BG" sz="7200" dirty="0" smtClean="0">
                <a:solidFill>
                  <a:schemeClr val="bg2">
                    <a:lumMod val="50000"/>
                  </a:schemeClr>
                </a:solidFill>
              </a:rPr>
              <a:t>Статика на твърдо тяло</a:t>
            </a:r>
            <a:endParaRPr lang="en-US" sz="7200" dirty="0">
              <a:solidFill>
                <a:schemeClr val="bg2">
                  <a:lumMod val="50000"/>
                </a:schemeClr>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 name="Rectangle 1"/>
          <p:cNvSpPr/>
          <p:nvPr/>
        </p:nvSpPr>
        <p:spPr>
          <a:xfrm>
            <a:off x="215516" y="908720"/>
            <a:ext cx="8712968" cy="1569660"/>
          </a:xfrm>
          <a:prstGeom prst="rect">
            <a:avLst/>
          </a:prstGeom>
        </p:spPr>
        <p:txBody>
          <a:bodyPr wrap="square">
            <a:spAutoFit/>
          </a:bodyPr>
          <a:lstStyle/>
          <a:p>
            <a:pPr algn="just">
              <a:spcAft>
                <a:spcPts val="0"/>
              </a:spcAft>
            </a:pPr>
            <a:r>
              <a:rPr lang="bg-BG" sz="2400" b="1" i="1" u="sng" dirty="0">
                <a:solidFill>
                  <a:srgbClr val="FF0000"/>
                </a:solidFill>
                <a:latin typeface="Arial Narrow"/>
                <a:ea typeface="Times New Roman"/>
                <a:cs typeface="Times New Roman"/>
              </a:rPr>
              <a:t>Аксиома 3</a:t>
            </a:r>
            <a:r>
              <a:rPr lang="bg-BG" sz="2400" dirty="0">
                <a:solidFill>
                  <a:srgbClr val="FF0000"/>
                </a:solidFill>
                <a:latin typeface="Arial Narrow"/>
                <a:ea typeface="Times New Roman"/>
                <a:cs typeface="Times New Roman"/>
              </a:rPr>
              <a:t> </a:t>
            </a:r>
            <a:r>
              <a:rPr lang="bg-BG" sz="2400" i="1" dirty="0">
                <a:solidFill>
                  <a:srgbClr val="FF0000"/>
                </a:solidFill>
                <a:latin typeface="Arial Narrow"/>
                <a:ea typeface="Times New Roman"/>
                <a:cs typeface="Times New Roman"/>
              </a:rPr>
              <a:t>– за равновесие на две сили</a:t>
            </a:r>
            <a:r>
              <a:rPr lang="bg-BG" sz="2400" dirty="0">
                <a:solidFill>
                  <a:srgbClr val="FF0000"/>
                </a:solidFill>
                <a:latin typeface="Arial Narrow"/>
                <a:ea typeface="Times New Roman"/>
                <a:cs typeface="Times New Roman"/>
              </a:rPr>
              <a:t>. </a:t>
            </a:r>
            <a:r>
              <a:rPr lang="bg-BG" sz="2400" dirty="0">
                <a:solidFill>
                  <a:srgbClr val="0070C0"/>
                </a:solidFill>
                <a:latin typeface="Arial Narrow"/>
                <a:ea typeface="Times New Roman"/>
                <a:cs typeface="Times New Roman"/>
              </a:rPr>
              <a:t>Две сили, приложени към едно и също абсолютно твърдо тяло, се уравновесяват тогава и само тогава, когато имат обща директриса, противоположни посоки и равни големини.</a:t>
            </a:r>
            <a:endParaRPr lang="bg-BG" sz="2400" dirty="0">
              <a:solidFill>
                <a:srgbClr val="0070C0"/>
              </a:solidFill>
              <a:effectLst/>
              <a:latin typeface="HebarU"/>
              <a:ea typeface="Times New Roman"/>
              <a:cs typeface="Times New Roman"/>
            </a:endParaRPr>
          </a:p>
        </p:txBody>
      </p:sp>
      <p:sp>
        <p:nvSpPr>
          <p:cNvPr id="3" name="Rectangle 2"/>
          <p:cNvSpPr/>
          <p:nvPr/>
        </p:nvSpPr>
        <p:spPr>
          <a:xfrm>
            <a:off x="220446" y="2478380"/>
            <a:ext cx="8708037" cy="461665"/>
          </a:xfrm>
          <a:prstGeom prst="rect">
            <a:avLst/>
          </a:prstGeom>
        </p:spPr>
        <p:txBody>
          <a:bodyPr wrap="square">
            <a:spAutoFit/>
          </a:bodyPr>
          <a:lstStyle/>
          <a:p>
            <a:r>
              <a:rPr lang="bg-BG" sz="2400" dirty="0">
                <a:latin typeface="Arial Narrow"/>
                <a:ea typeface="Times New Roman"/>
                <a:cs typeface="Times New Roman"/>
              </a:rPr>
              <a:t>Такива сили за краткост се наричат </a:t>
            </a:r>
            <a:r>
              <a:rPr lang="bg-BG" sz="2400" b="1" i="1" dirty="0" smtClean="0">
                <a:solidFill>
                  <a:srgbClr val="FF0000"/>
                </a:solidFill>
                <a:latin typeface="Arial Narrow"/>
                <a:ea typeface="Times New Roman"/>
                <a:cs typeface="Times New Roman"/>
              </a:rPr>
              <a:t>правопротивоположни</a:t>
            </a:r>
            <a:r>
              <a:rPr lang="en-US" sz="2400" b="1" i="1" dirty="0" smtClean="0">
                <a:solidFill>
                  <a:srgbClr val="FF0000"/>
                </a:solidFill>
                <a:latin typeface="Arial Narrow"/>
                <a:ea typeface="Times New Roman"/>
                <a:cs typeface="Times New Roman"/>
              </a:rPr>
              <a:t>.</a:t>
            </a:r>
            <a:r>
              <a:rPr lang="bg-BG" sz="2400" b="1" i="1" dirty="0" smtClean="0">
                <a:solidFill>
                  <a:srgbClr val="FF0000"/>
                </a:solidFill>
                <a:latin typeface="Arial Narrow"/>
                <a:ea typeface="Times New Roman"/>
                <a:cs typeface="Times New Roman"/>
              </a:rPr>
              <a:t> </a:t>
            </a:r>
            <a:endParaRPr lang="bg-BG" sz="2400" b="1" i="1" dirty="0">
              <a:solidFill>
                <a:srgbClr val="FF0000"/>
              </a:solidFill>
            </a:endParaRPr>
          </a:p>
        </p:txBody>
      </p:sp>
      <p:sp>
        <p:nvSpPr>
          <p:cNvPr id="4" name="Rectangle 3"/>
          <p:cNvSpPr/>
          <p:nvPr/>
        </p:nvSpPr>
        <p:spPr>
          <a:xfrm>
            <a:off x="323527" y="2940045"/>
            <a:ext cx="8604956" cy="2677656"/>
          </a:xfrm>
          <a:prstGeom prst="rect">
            <a:avLst/>
          </a:prstGeom>
        </p:spPr>
        <p:txBody>
          <a:bodyPr wrap="square">
            <a:spAutoFit/>
          </a:bodyPr>
          <a:lstStyle/>
          <a:p>
            <a:pPr algn="just">
              <a:spcAft>
                <a:spcPts val="0"/>
              </a:spcAft>
            </a:pPr>
            <a:r>
              <a:rPr lang="bg-BG" sz="2400" b="1" i="1" dirty="0">
                <a:solidFill>
                  <a:srgbClr val="FF0000"/>
                </a:solidFill>
                <a:latin typeface="Arial Narrow" pitchFamily="34" charset="0"/>
                <a:ea typeface="Times New Roman"/>
                <a:cs typeface="Times New Roman"/>
              </a:rPr>
              <a:t>Уравновесяваща</a:t>
            </a:r>
            <a:r>
              <a:rPr lang="bg-BG" sz="2400" dirty="0">
                <a:latin typeface="Arial Narrow" pitchFamily="34" charset="0"/>
                <a:ea typeface="Times New Roman"/>
                <a:cs typeface="Times New Roman"/>
              </a:rPr>
              <a:t> се нарича тази сила, която е правопротивоположна на равнодействащата.</a:t>
            </a:r>
          </a:p>
          <a:p>
            <a:pPr algn="just"/>
            <a:r>
              <a:rPr lang="bg-BG" sz="2400" dirty="0">
                <a:latin typeface="Arial Narrow" pitchFamily="34" charset="0"/>
                <a:ea typeface="Times New Roman"/>
                <a:cs typeface="Times New Roman"/>
              </a:rPr>
              <a:t>От третата аксиома произтича следното </a:t>
            </a:r>
            <a:r>
              <a:rPr lang="bg-BG" sz="2400" b="1" i="1" dirty="0">
                <a:solidFill>
                  <a:srgbClr val="FF0000"/>
                </a:solidFill>
                <a:latin typeface="Arial Narrow" pitchFamily="34" charset="0"/>
                <a:ea typeface="Times New Roman"/>
                <a:cs typeface="Times New Roman"/>
              </a:rPr>
              <a:t>следствие</a:t>
            </a:r>
            <a:r>
              <a:rPr lang="bg-BG" sz="2400" dirty="0">
                <a:solidFill>
                  <a:srgbClr val="FF0000"/>
                </a:solidFill>
                <a:latin typeface="Arial Narrow" pitchFamily="34" charset="0"/>
                <a:ea typeface="Times New Roman"/>
                <a:cs typeface="Times New Roman"/>
              </a:rPr>
              <a:t>:</a:t>
            </a:r>
            <a:r>
              <a:rPr lang="bg-BG" sz="2400" dirty="0">
                <a:latin typeface="Arial Narrow" pitchFamily="34" charset="0"/>
                <a:ea typeface="Times New Roman"/>
                <a:cs typeface="Times New Roman"/>
              </a:rPr>
              <a:t> ако се приложи върху (или се отнеме от) едно абсолютно твърдо тяло, намиращо се под действието на произволна система сили, произволен брой двойки правопротивоположни сили (или по-общо уравновесена система сили), състоянието на тялото не се променя. </a:t>
            </a:r>
            <a:endParaRPr lang="bg-BG" sz="2400" dirty="0">
              <a:latin typeface="Arial Narrow" pitchFamily="34" charset="0"/>
            </a:endParaRPr>
          </a:p>
        </p:txBody>
      </p:sp>
    </p:spTree>
    <p:extLst>
      <p:ext uri="{BB962C8B-B14F-4D97-AF65-F5344CB8AC3E}">
        <p14:creationId xmlns:p14="http://schemas.microsoft.com/office/powerpoint/2010/main" val="39262416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5" name="Rectangle 4"/>
          <p:cNvSpPr/>
          <p:nvPr/>
        </p:nvSpPr>
        <p:spPr>
          <a:xfrm>
            <a:off x="172610" y="908720"/>
            <a:ext cx="8784976" cy="1569660"/>
          </a:xfrm>
          <a:prstGeom prst="rect">
            <a:avLst/>
          </a:prstGeom>
        </p:spPr>
        <p:txBody>
          <a:bodyPr wrap="square">
            <a:spAutoFit/>
          </a:bodyPr>
          <a:lstStyle/>
          <a:p>
            <a:pPr algn="just"/>
            <a:r>
              <a:rPr lang="bg-BG" sz="2400" dirty="0">
                <a:latin typeface="Arial Narrow"/>
                <a:ea typeface="Times New Roman"/>
                <a:cs typeface="Times New Roman"/>
              </a:rPr>
              <a:t>С</a:t>
            </a:r>
            <a:r>
              <a:rPr lang="bg-BG" sz="2400" dirty="0" smtClean="0">
                <a:latin typeface="Arial Narrow"/>
                <a:ea typeface="Times New Roman"/>
                <a:cs typeface="Times New Roman"/>
              </a:rPr>
              <a:t>ъстоянието </a:t>
            </a:r>
            <a:r>
              <a:rPr lang="bg-BG" sz="2400" dirty="0">
                <a:latin typeface="Arial Narrow"/>
                <a:ea typeface="Times New Roman"/>
                <a:cs typeface="Times New Roman"/>
              </a:rPr>
              <a:t>на покой или движение на едно тяло не се променя, ако се плъзнат произволно една или повече от действащите върху него сили по техните директриси, т. е. ако се преместят приложните точки на силите по директрисите им.</a:t>
            </a:r>
            <a:endParaRPr lang="bg-BG"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2132856"/>
            <a:ext cx="1591556" cy="1891924"/>
          </a:xfrm>
          <a:prstGeom prst="rect">
            <a:avLst/>
          </a:prstGeom>
          <a:solidFill>
            <a:schemeClr val="accent1">
              <a:lumMod val="20000"/>
              <a:lumOff val="80000"/>
            </a:schemeClr>
          </a:solidFill>
          <a:ln>
            <a:solidFill>
              <a:schemeClr val="accent1">
                <a:lumMod val="75000"/>
              </a:schemeClr>
            </a:solidFill>
          </a:ln>
        </p:spPr>
      </p:pic>
      <p:sp>
        <p:nvSpPr>
          <p:cNvPr id="14" name="Овал 14"/>
          <p:cNvSpPr/>
          <p:nvPr/>
        </p:nvSpPr>
        <p:spPr>
          <a:xfrm rot="618107">
            <a:off x="4271860" y="3446614"/>
            <a:ext cx="1740300" cy="22655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5E9EFF"/>
              </a:gs>
              <a:gs pos="100000">
                <a:srgbClr val="85C2FF"/>
              </a:gs>
            </a:gsLst>
            <a:lin ang="16200000"/>
          </a:gradFill>
          <a:ln w="9528">
            <a:solidFill>
              <a:srgbClr val="98B954"/>
            </a:solidFill>
            <a:prstDash val="solid"/>
          </a:ln>
          <a:effectLst>
            <a:outerShdw dist="19997" dir="5400000" algn="tl">
              <a:srgbClr val="000000">
                <a:alpha val="38000"/>
              </a:srgbClr>
            </a:outerShdw>
          </a:effectLst>
        </p:spPr>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0" cap="none" spc="0" normalizeH="0" baseline="0" noProof="0" smtClean="0">
              <a:ln>
                <a:noFill/>
              </a:ln>
              <a:solidFill>
                <a:srgbClr val="000000"/>
              </a:solidFill>
              <a:effectLst/>
              <a:uLnTx/>
              <a:uFillTx/>
              <a:latin typeface="Calibri"/>
              <a:cs typeface="+mn-cs"/>
            </a:endParaRPr>
          </a:p>
        </p:txBody>
      </p:sp>
      <p:sp>
        <p:nvSpPr>
          <p:cNvPr id="16" name="Овал 3"/>
          <p:cNvSpPr/>
          <p:nvPr/>
        </p:nvSpPr>
        <p:spPr>
          <a:xfrm rot="618107">
            <a:off x="1671225" y="3353863"/>
            <a:ext cx="1740300" cy="22655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5E9EFF"/>
              </a:gs>
              <a:gs pos="100000">
                <a:srgbClr val="85C2FF"/>
              </a:gs>
            </a:gsLst>
            <a:lin ang="16200000"/>
          </a:gradFill>
          <a:ln w="9528">
            <a:solidFill>
              <a:srgbClr val="98B954"/>
            </a:solidFill>
            <a:prstDash val="solid"/>
          </a:ln>
          <a:effectLst>
            <a:outerShdw dist="19997" dir="5400000" algn="tl">
              <a:srgbClr val="000000">
                <a:alpha val="38000"/>
              </a:srgbClr>
            </a:outerShdw>
          </a:effectLst>
        </p:spPr>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0" cap="none" spc="0" normalizeH="0" baseline="0" noProof="0" smtClean="0">
              <a:ln>
                <a:noFill/>
              </a:ln>
              <a:solidFill>
                <a:srgbClr val="000000"/>
              </a:solidFill>
              <a:effectLst/>
              <a:uLnTx/>
              <a:uFillTx/>
              <a:latin typeface="Calibri"/>
              <a:cs typeface="+mn-cs"/>
            </a:endParaRPr>
          </a:p>
        </p:txBody>
      </p:sp>
      <p:cxnSp>
        <p:nvCxnSpPr>
          <p:cNvPr id="18" name="Съединител &quot;права стрелка&quot; 5"/>
          <p:cNvCxnSpPr/>
          <p:nvPr/>
        </p:nvCxnSpPr>
        <p:spPr>
          <a:xfrm flipV="1">
            <a:off x="2678988" y="2542534"/>
            <a:ext cx="274629" cy="1139403"/>
          </a:xfrm>
          <a:prstGeom prst="straightConnector1">
            <a:avLst/>
          </a:prstGeom>
          <a:noFill/>
          <a:ln w="63495">
            <a:solidFill>
              <a:srgbClr val="C0504D"/>
            </a:solidFill>
            <a:prstDash val="solid"/>
            <a:tailEnd type="arrow"/>
          </a:ln>
          <a:effectLst>
            <a:outerShdw dist="22997" dir="5400000" algn="tl">
              <a:srgbClr val="000000">
                <a:alpha val="35000"/>
              </a:srgbClr>
            </a:outerShdw>
          </a:effectLst>
        </p:spPr>
      </p:cxnSp>
      <p:cxnSp>
        <p:nvCxnSpPr>
          <p:cNvPr id="20" name="Съединител &quot;права стрелка&quot; 8"/>
          <p:cNvCxnSpPr/>
          <p:nvPr/>
        </p:nvCxnSpPr>
        <p:spPr>
          <a:xfrm flipH="1">
            <a:off x="1984172" y="5434868"/>
            <a:ext cx="272725" cy="1090476"/>
          </a:xfrm>
          <a:prstGeom prst="straightConnector1">
            <a:avLst/>
          </a:prstGeom>
          <a:noFill/>
          <a:ln w="63495">
            <a:solidFill>
              <a:srgbClr val="C0504D"/>
            </a:solidFill>
            <a:prstDash val="solid"/>
            <a:tailEnd type="arrow"/>
          </a:ln>
          <a:effectLst>
            <a:outerShdw dist="22997" dir="5400000" algn="tl">
              <a:srgbClr val="000000">
                <a:alpha val="35000"/>
              </a:srgbClr>
            </a:outerShdw>
          </a:effectLst>
        </p:spPr>
      </p:cxnSp>
      <p:graphicFrame>
        <p:nvGraphicFramePr>
          <p:cNvPr id="22" name="Обект 10"/>
          <p:cNvGraphicFramePr/>
          <p:nvPr>
            <p:extLst>
              <p:ext uri="{D42A27DB-BD31-4B8C-83A1-F6EECF244321}">
                <p14:modId xmlns:p14="http://schemas.microsoft.com/office/powerpoint/2010/main" val="3576637799"/>
              </p:ext>
            </p:extLst>
          </p:nvPr>
        </p:nvGraphicFramePr>
        <p:xfrm>
          <a:off x="3118398" y="2766834"/>
          <a:ext cx="445617" cy="481132"/>
        </p:xfrm>
        <a:graphic>
          <a:graphicData uri="http://schemas.openxmlformats.org/presentationml/2006/ole">
            <mc:AlternateContent xmlns:mc="http://schemas.openxmlformats.org/markup-compatibility/2006">
              <mc:Choice xmlns:v="urn:schemas-microsoft-com:vml" Requires="v">
                <p:oleObj spid="_x0000_s21520" name="Equation" r:id="rId4" imgW="177646" imgH="241091" progId="Equation.DSMT4">
                  <p:embed/>
                </p:oleObj>
              </mc:Choice>
              <mc:Fallback>
                <p:oleObj name="Equation" r:id="rId4" imgW="177646" imgH="241091" progId="Equation.DSMT4">
                  <p:embed/>
                  <p:pic>
                    <p:nvPicPr>
                      <p:cNvPr id="0" name=""/>
                      <p:cNvPicPr/>
                      <p:nvPr/>
                    </p:nvPicPr>
                    <p:blipFill>
                      <a:blip r:embed="rId5"/>
                      <a:stretch>
                        <a:fillRect/>
                      </a:stretch>
                    </p:blipFill>
                    <p:spPr>
                      <a:xfrm>
                        <a:off x="3118398" y="2766834"/>
                        <a:ext cx="445617" cy="481132"/>
                      </a:xfrm>
                      <a:prstGeom prst="rect">
                        <a:avLst/>
                      </a:prstGeom>
                      <a:noFill/>
                      <a:ln>
                        <a:noFill/>
                      </a:ln>
                    </p:spPr>
                  </p:pic>
                </p:oleObj>
              </mc:Fallback>
            </mc:AlternateContent>
          </a:graphicData>
        </a:graphic>
      </p:graphicFrame>
      <p:graphicFrame>
        <p:nvGraphicFramePr>
          <p:cNvPr id="24" name="Обект 11"/>
          <p:cNvGraphicFramePr/>
          <p:nvPr>
            <p:extLst>
              <p:ext uri="{D42A27DB-BD31-4B8C-83A1-F6EECF244321}">
                <p14:modId xmlns:p14="http://schemas.microsoft.com/office/powerpoint/2010/main" val="2338528449"/>
              </p:ext>
            </p:extLst>
          </p:nvPr>
        </p:nvGraphicFramePr>
        <p:xfrm>
          <a:off x="637304" y="5739537"/>
          <a:ext cx="1367123" cy="481132"/>
        </p:xfrm>
        <a:graphic>
          <a:graphicData uri="http://schemas.openxmlformats.org/presentationml/2006/ole">
            <mc:AlternateContent xmlns:mc="http://schemas.openxmlformats.org/markup-compatibility/2006">
              <mc:Choice xmlns:v="urn:schemas-microsoft-com:vml" Requires="v">
                <p:oleObj spid="_x0000_s21521" name="Equation" r:id="rId6" imgW="17721330" imgH="7830355" progId="Equation.DSMT4">
                  <p:embed/>
                </p:oleObj>
              </mc:Choice>
              <mc:Fallback>
                <p:oleObj name="Equation" r:id="rId6" imgW="17721330" imgH="7830355" progId="Equation.DSMT4">
                  <p:embed/>
                  <p:pic>
                    <p:nvPicPr>
                      <p:cNvPr id="0" name=""/>
                      <p:cNvPicPr/>
                      <p:nvPr/>
                    </p:nvPicPr>
                    <p:blipFill>
                      <a:blip r:embed="rId7"/>
                      <a:stretch>
                        <a:fillRect/>
                      </a:stretch>
                    </p:blipFill>
                    <p:spPr>
                      <a:xfrm>
                        <a:off x="637304" y="5739537"/>
                        <a:ext cx="1367123" cy="481132"/>
                      </a:xfrm>
                      <a:prstGeom prst="rect">
                        <a:avLst/>
                      </a:prstGeom>
                      <a:noFill/>
                      <a:ln>
                        <a:noFill/>
                      </a:ln>
                    </p:spPr>
                  </p:pic>
                </p:oleObj>
              </mc:Fallback>
            </mc:AlternateContent>
          </a:graphicData>
        </a:graphic>
      </p:graphicFrame>
      <p:cxnSp>
        <p:nvCxnSpPr>
          <p:cNvPr id="25" name="Право съединение 13"/>
          <p:cNvCxnSpPr/>
          <p:nvPr/>
        </p:nvCxnSpPr>
        <p:spPr>
          <a:xfrm flipH="1">
            <a:off x="4930964" y="3681937"/>
            <a:ext cx="422092" cy="1752931"/>
          </a:xfrm>
          <a:prstGeom prst="straightConnector1">
            <a:avLst/>
          </a:prstGeom>
          <a:noFill/>
          <a:ln w="63495">
            <a:solidFill>
              <a:srgbClr val="F79646"/>
            </a:solidFill>
            <a:prstDash val="solid"/>
          </a:ln>
          <a:effectLst>
            <a:outerShdw dist="19997" dir="5400000" algn="tl">
              <a:srgbClr val="000000">
                <a:alpha val="38000"/>
              </a:srgbClr>
            </a:outerShdw>
          </a:effectLst>
        </p:spPr>
      </p:cxnSp>
      <p:sp>
        <p:nvSpPr>
          <p:cNvPr id="26" name="Овал 15"/>
          <p:cNvSpPr/>
          <p:nvPr/>
        </p:nvSpPr>
        <p:spPr>
          <a:xfrm>
            <a:off x="5284395" y="3614073"/>
            <a:ext cx="137314" cy="1357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C090"/>
          </a:solidFill>
          <a:ln w="25402">
            <a:solidFill>
              <a:srgbClr val="FAC090"/>
            </a:solidFill>
            <a:prstDash val="solid"/>
          </a:ln>
        </p:spPr>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0" cap="none" spc="0" normalizeH="0" baseline="0" noProof="0" smtClean="0">
              <a:ln>
                <a:noFill/>
              </a:ln>
              <a:solidFill>
                <a:srgbClr val="FFFFFF"/>
              </a:solidFill>
              <a:effectLst/>
              <a:uLnTx/>
              <a:uFillTx/>
              <a:latin typeface="Calibri"/>
              <a:cs typeface="+mn-cs"/>
            </a:endParaRPr>
          </a:p>
        </p:txBody>
      </p:sp>
      <p:sp>
        <p:nvSpPr>
          <p:cNvPr id="27" name="Овал 16"/>
          <p:cNvSpPr/>
          <p:nvPr/>
        </p:nvSpPr>
        <p:spPr>
          <a:xfrm>
            <a:off x="4862304" y="5366998"/>
            <a:ext cx="137314" cy="1357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C090"/>
          </a:solidFill>
          <a:ln w="25402">
            <a:solidFill>
              <a:srgbClr val="FAC090"/>
            </a:solidFill>
            <a:prstDash val="solid"/>
          </a:ln>
        </p:spPr>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0" cap="none" spc="0" normalizeH="0" baseline="0" noProof="0" smtClean="0">
              <a:ln>
                <a:noFill/>
              </a:ln>
              <a:solidFill>
                <a:srgbClr val="FFFFFF"/>
              </a:solidFill>
              <a:effectLst/>
              <a:uLnTx/>
              <a:uFillTx/>
              <a:latin typeface="Calibri"/>
              <a:cs typeface="+mn-cs"/>
            </a:endParaRPr>
          </a:p>
        </p:txBody>
      </p:sp>
      <p:grpSp>
        <p:nvGrpSpPr>
          <p:cNvPr id="28" name="Групиране 19"/>
          <p:cNvGrpSpPr/>
          <p:nvPr/>
        </p:nvGrpSpPr>
        <p:grpSpPr>
          <a:xfrm>
            <a:off x="3502881" y="4295465"/>
            <a:ext cx="659118" cy="466385"/>
            <a:chOff x="3995937" y="3068964"/>
            <a:chExt cx="864098" cy="766339"/>
          </a:xfrm>
        </p:grpSpPr>
        <p:sp>
          <p:nvSpPr>
            <p:cNvPr id="29" name="Равно 17"/>
            <p:cNvSpPr/>
            <p:nvPr/>
          </p:nvSpPr>
          <p:spPr>
            <a:xfrm>
              <a:off x="3995937" y="3068964"/>
              <a:ext cx="864098" cy="576062"/>
            </a:xfrm>
            <a:custGeom>
              <a:avLst>
                <a:gd name="f9" fmla="val 23520"/>
                <a:gd name="f10" fmla="val 11760"/>
              </a:avLst>
              <a:gdLst>
                <a:gd name="f2" fmla="val 10800000"/>
                <a:gd name="f3" fmla="val 5400000"/>
                <a:gd name="f4" fmla="val 180"/>
                <a:gd name="f5" fmla="val w"/>
                <a:gd name="f6" fmla="val h"/>
                <a:gd name="f7" fmla="val ss"/>
                <a:gd name="f8" fmla="val 0"/>
                <a:gd name="f9" fmla="val 23520"/>
                <a:gd name="f10" fmla="val 11760"/>
                <a:gd name="f11" fmla="+- 0 0 -90"/>
                <a:gd name="f12" fmla="+- 0 0 -180"/>
                <a:gd name="f13" fmla="+- 0 0 -270"/>
                <a:gd name="f14" fmla="+- 0 0 -360"/>
                <a:gd name="f15" fmla="abs f5"/>
                <a:gd name="f16" fmla="abs f6"/>
                <a:gd name="f17" fmla="abs f7"/>
                <a:gd name="f18" fmla="val f8"/>
                <a:gd name="f19" fmla="val f9"/>
                <a:gd name="f20" fmla="val f10"/>
                <a:gd name="f21" fmla="*/ f11 f2 1"/>
                <a:gd name="f22" fmla="*/ f12 f2 1"/>
                <a:gd name="f23" fmla="*/ f13 f2 1"/>
                <a:gd name="f24" fmla="*/ f14 f2 1"/>
                <a:gd name="f25" fmla="?: f15 f5 1"/>
                <a:gd name="f26" fmla="?: f16 f6 1"/>
                <a:gd name="f27" fmla="?: f17 f7 1"/>
                <a:gd name="f28" fmla="*/ f21 1 f4"/>
                <a:gd name="f29" fmla="*/ f22 1 f4"/>
                <a:gd name="f30" fmla="*/ f23 1 f4"/>
                <a:gd name="f31" fmla="*/ f24 1 f4"/>
                <a:gd name="f32" fmla="*/ f25 1 21600"/>
                <a:gd name="f33" fmla="*/ f26 1 21600"/>
                <a:gd name="f34" fmla="*/ 21600 f25 1"/>
                <a:gd name="f35" fmla="*/ 21600 f26 1"/>
                <a:gd name="f36" fmla="+- f28 0 f3"/>
                <a:gd name="f37" fmla="+- f29 0 f3"/>
                <a:gd name="f38" fmla="+- f30 0 f3"/>
                <a:gd name="f39" fmla="+- f31 0 f3"/>
                <a:gd name="f40" fmla="min f33 f32"/>
                <a:gd name="f41" fmla="*/ f34 1 f27"/>
                <a:gd name="f42" fmla="*/ f35 1 f27"/>
                <a:gd name="f43" fmla="val f41"/>
                <a:gd name="f44" fmla="val f42"/>
                <a:gd name="f45" fmla="+- f44 0 f18"/>
                <a:gd name="f46" fmla="+- f43 0 f18"/>
                <a:gd name="f47" fmla="*/ f45 1 2"/>
                <a:gd name="f48" fmla="*/ f46 1 2"/>
                <a:gd name="f49" fmla="*/ f45 f19 1"/>
                <a:gd name="f50" fmla="*/ f45 f20 1"/>
                <a:gd name="f51" fmla="*/ f46 73490 1"/>
                <a:gd name="f52" fmla="+- f18 f47 0"/>
                <a:gd name="f53" fmla="+- f18 f48 0"/>
                <a:gd name="f54" fmla="*/ f49 1 100000"/>
                <a:gd name="f55" fmla="*/ f50 1 200000"/>
                <a:gd name="f56" fmla="*/ f51 1 200000"/>
                <a:gd name="f57" fmla="+- f52 0 f55"/>
                <a:gd name="f58" fmla="+- f52 f55 0"/>
                <a:gd name="f59" fmla="+- f53 0 f56"/>
                <a:gd name="f60" fmla="+- f53 f56 0"/>
                <a:gd name="f61" fmla="*/ f53 f40 1"/>
                <a:gd name="f62" fmla="+- f57 0 f54"/>
                <a:gd name="f63" fmla="+- f58 f54 0"/>
                <a:gd name="f64" fmla="*/ f59 f40 1"/>
                <a:gd name="f65" fmla="*/ f60 f40 1"/>
                <a:gd name="f66" fmla="*/ f57 f40 1"/>
                <a:gd name="f67" fmla="*/ f58 f40 1"/>
                <a:gd name="f68" fmla="+- f62 f57 0"/>
                <a:gd name="f69" fmla="+- f58 f63 0"/>
                <a:gd name="f70" fmla="*/ f62 f40 1"/>
                <a:gd name="f71" fmla="*/ f63 f40 1"/>
                <a:gd name="f72" fmla="*/ f68 1 2"/>
                <a:gd name="f73" fmla="*/ f69 1 2"/>
                <a:gd name="f74" fmla="*/ f72 f40 1"/>
                <a:gd name="f75" fmla="*/ f73 f40 1"/>
              </a:gdLst>
              <a:ahLst/>
              <a:cxnLst>
                <a:cxn ang="3cd4">
                  <a:pos x="hc" y="t"/>
                </a:cxn>
                <a:cxn ang="0">
                  <a:pos x="r" y="vc"/>
                </a:cxn>
                <a:cxn ang="cd4">
                  <a:pos x="hc" y="b"/>
                </a:cxn>
                <a:cxn ang="cd2">
                  <a:pos x="l" y="vc"/>
                </a:cxn>
                <a:cxn ang="f36">
                  <a:pos x="f65" y="f74"/>
                </a:cxn>
                <a:cxn ang="f36">
                  <a:pos x="f65" y="f75"/>
                </a:cxn>
                <a:cxn ang="f37">
                  <a:pos x="f61" y="f71"/>
                </a:cxn>
                <a:cxn ang="f38">
                  <a:pos x="f64" y="f74"/>
                </a:cxn>
                <a:cxn ang="f38">
                  <a:pos x="f64" y="f75"/>
                </a:cxn>
                <a:cxn ang="f39">
                  <a:pos x="f61" y="f70"/>
                </a:cxn>
              </a:cxnLst>
              <a:rect l="f64" t="f70" r="f65" b="f71"/>
              <a:pathLst>
                <a:path>
                  <a:moveTo>
                    <a:pt x="f64" y="f70"/>
                  </a:moveTo>
                  <a:lnTo>
                    <a:pt x="f65" y="f70"/>
                  </a:lnTo>
                  <a:lnTo>
                    <a:pt x="f65" y="f66"/>
                  </a:lnTo>
                  <a:lnTo>
                    <a:pt x="f64" y="f66"/>
                  </a:lnTo>
                  <a:close/>
                  <a:moveTo>
                    <a:pt x="f64" y="f67"/>
                  </a:moveTo>
                  <a:lnTo>
                    <a:pt x="f65" y="f67"/>
                  </a:lnTo>
                  <a:lnTo>
                    <a:pt x="f65" y="f71"/>
                  </a:lnTo>
                  <a:lnTo>
                    <a:pt x="f64" y="f71"/>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0" cap="none" spc="0" normalizeH="0" baseline="0" noProof="0" smtClean="0">
                <a:ln>
                  <a:noFill/>
                </a:ln>
                <a:solidFill>
                  <a:srgbClr val="000000"/>
                </a:solidFill>
                <a:effectLst/>
                <a:uLnTx/>
                <a:uFillTx/>
                <a:latin typeface="Calibri"/>
                <a:cs typeface="+mn-cs"/>
              </a:endParaRPr>
            </a:p>
          </p:txBody>
        </p:sp>
        <p:sp>
          <p:nvSpPr>
            <p:cNvPr id="30" name="Равно 18"/>
            <p:cNvSpPr/>
            <p:nvPr/>
          </p:nvSpPr>
          <p:spPr>
            <a:xfrm>
              <a:off x="3995937" y="3259241"/>
              <a:ext cx="864098" cy="576062"/>
            </a:xfrm>
            <a:custGeom>
              <a:avLst>
                <a:gd name="f9" fmla="val 23520"/>
                <a:gd name="f10" fmla="val 11760"/>
              </a:avLst>
              <a:gdLst>
                <a:gd name="f2" fmla="val 10800000"/>
                <a:gd name="f3" fmla="val 5400000"/>
                <a:gd name="f4" fmla="val 180"/>
                <a:gd name="f5" fmla="val w"/>
                <a:gd name="f6" fmla="val h"/>
                <a:gd name="f7" fmla="val ss"/>
                <a:gd name="f8" fmla="val 0"/>
                <a:gd name="f9" fmla="val 23520"/>
                <a:gd name="f10" fmla="val 11760"/>
                <a:gd name="f11" fmla="+- 0 0 -90"/>
                <a:gd name="f12" fmla="+- 0 0 -180"/>
                <a:gd name="f13" fmla="+- 0 0 -270"/>
                <a:gd name="f14" fmla="+- 0 0 -360"/>
                <a:gd name="f15" fmla="abs f5"/>
                <a:gd name="f16" fmla="abs f6"/>
                <a:gd name="f17" fmla="abs f7"/>
                <a:gd name="f18" fmla="val f8"/>
                <a:gd name="f19" fmla="val f9"/>
                <a:gd name="f20" fmla="val f10"/>
                <a:gd name="f21" fmla="*/ f11 f2 1"/>
                <a:gd name="f22" fmla="*/ f12 f2 1"/>
                <a:gd name="f23" fmla="*/ f13 f2 1"/>
                <a:gd name="f24" fmla="*/ f14 f2 1"/>
                <a:gd name="f25" fmla="?: f15 f5 1"/>
                <a:gd name="f26" fmla="?: f16 f6 1"/>
                <a:gd name="f27" fmla="?: f17 f7 1"/>
                <a:gd name="f28" fmla="*/ f21 1 f4"/>
                <a:gd name="f29" fmla="*/ f22 1 f4"/>
                <a:gd name="f30" fmla="*/ f23 1 f4"/>
                <a:gd name="f31" fmla="*/ f24 1 f4"/>
                <a:gd name="f32" fmla="*/ f25 1 21600"/>
                <a:gd name="f33" fmla="*/ f26 1 21600"/>
                <a:gd name="f34" fmla="*/ 21600 f25 1"/>
                <a:gd name="f35" fmla="*/ 21600 f26 1"/>
                <a:gd name="f36" fmla="+- f28 0 f3"/>
                <a:gd name="f37" fmla="+- f29 0 f3"/>
                <a:gd name="f38" fmla="+- f30 0 f3"/>
                <a:gd name="f39" fmla="+- f31 0 f3"/>
                <a:gd name="f40" fmla="min f33 f32"/>
                <a:gd name="f41" fmla="*/ f34 1 f27"/>
                <a:gd name="f42" fmla="*/ f35 1 f27"/>
                <a:gd name="f43" fmla="val f41"/>
                <a:gd name="f44" fmla="val f42"/>
                <a:gd name="f45" fmla="+- f44 0 f18"/>
                <a:gd name="f46" fmla="+- f43 0 f18"/>
                <a:gd name="f47" fmla="*/ f45 1 2"/>
                <a:gd name="f48" fmla="*/ f46 1 2"/>
                <a:gd name="f49" fmla="*/ f45 f19 1"/>
                <a:gd name="f50" fmla="*/ f45 f20 1"/>
                <a:gd name="f51" fmla="*/ f46 73490 1"/>
                <a:gd name="f52" fmla="+- f18 f47 0"/>
                <a:gd name="f53" fmla="+- f18 f48 0"/>
                <a:gd name="f54" fmla="*/ f49 1 100000"/>
                <a:gd name="f55" fmla="*/ f50 1 200000"/>
                <a:gd name="f56" fmla="*/ f51 1 200000"/>
                <a:gd name="f57" fmla="+- f52 0 f55"/>
                <a:gd name="f58" fmla="+- f52 f55 0"/>
                <a:gd name="f59" fmla="+- f53 0 f56"/>
                <a:gd name="f60" fmla="+- f53 f56 0"/>
                <a:gd name="f61" fmla="*/ f53 f40 1"/>
                <a:gd name="f62" fmla="+- f57 0 f54"/>
                <a:gd name="f63" fmla="+- f58 f54 0"/>
                <a:gd name="f64" fmla="*/ f59 f40 1"/>
                <a:gd name="f65" fmla="*/ f60 f40 1"/>
                <a:gd name="f66" fmla="*/ f57 f40 1"/>
                <a:gd name="f67" fmla="*/ f58 f40 1"/>
                <a:gd name="f68" fmla="+- f62 f57 0"/>
                <a:gd name="f69" fmla="+- f58 f63 0"/>
                <a:gd name="f70" fmla="*/ f62 f40 1"/>
                <a:gd name="f71" fmla="*/ f63 f40 1"/>
                <a:gd name="f72" fmla="*/ f68 1 2"/>
                <a:gd name="f73" fmla="*/ f69 1 2"/>
                <a:gd name="f74" fmla="*/ f72 f40 1"/>
                <a:gd name="f75" fmla="*/ f73 f40 1"/>
              </a:gdLst>
              <a:ahLst/>
              <a:cxnLst>
                <a:cxn ang="3cd4">
                  <a:pos x="hc" y="t"/>
                </a:cxn>
                <a:cxn ang="0">
                  <a:pos x="r" y="vc"/>
                </a:cxn>
                <a:cxn ang="cd4">
                  <a:pos x="hc" y="b"/>
                </a:cxn>
                <a:cxn ang="cd2">
                  <a:pos x="l" y="vc"/>
                </a:cxn>
                <a:cxn ang="f36">
                  <a:pos x="f65" y="f74"/>
                </a:cxn>
                <a:cxn ang="f36">
                  <a:pos x="f65" y="f75"/>
                </a:cxn>
                <a:cxn ang="f37">
                  <a:pos x="f61" y="f71"/>
                </a:cxn>
                <a:cxn ang="f38">
                  <a:pos x="f64" y="f74"/>
                </a:cxn>
                <a:cxn ang="f38">
                  <a:pos x="f64" y="f75"/>
                </a:cxn>
                <a:cxn ang="f39">
                  <a:pos x="f61" y="f70"/>
                </a:cxn>
              </a:cxnLst>
              <a:rect l="f64" t="f70" r="f65" b="f71"/>
              <a:pathLst>
                <a:path>
                  <a:moveTo>
                    <a:pt x="f64" y="f70"/>
                  </a:moveTo>
                  <a:lnTo>
                    <a:pt x="f65" y="f70"/>
                  </a:lnTo>
                  <a:lnTo>
                    <a:pt x="f65" y="f66"/>
                  </a:lnTo>
                  <a:lnTo>
                    <a:pt x="f64" y="f66"/>
                  </a:lnTo>
                  <a:close/>
                  <a:moveTo>
                    <a:pt x="f64" y="f67"/>
                  </a:moveTo>
                  <a:lnTo>
                    <a:pt x="f65" y="f67"/>
                  </a:lnTo>
                  <a:lnTo>
                    <a:pt x="f65" y="f71"/>
                  </a:lnTo>
                  <a:lnTo>
                    <a:pt x="f64" y="f71"/>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bg-BG" sz="1800" b="0" i="0" u="none" strike="noStrike" kern="0" cap="none" spc="0" normalizeH="0" baseline="0" noProof="0" smtClean="0">
                <a:ln>
                  <a:noFill/>
                </a:ln>
                <a:solidFill>
                  <a:srgbClr val="000000"/>
                </a:solidFill>
                <a:effectLst/>
                <a:uLnTx/>
                <a:uFillTx/>
                <a:latin typeface="Calibri"/>
                <a:cs typeface="+mn-cs"/>
              </a:endParaRPr>
            </a:p>
          </p:txBody>
        </p:sp>
      </p:grpSp>
    </p:spTree>
    <p:extLst>
      <p:ext uri="{BB962C8B-B14F-4D97-AF65-F5344CB8AC3E}">
        <p14:creationId xmlns:p14="http://schemas.microsoft.com/office/powerpoint/2010/main" val="1173839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653" y="78277"/>
            <a:ext cx="1548417" cy="123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Овал 14"/>
          <p:cNvSpPr/>
          <p:nvPr/>
        </p:nvSpPr>
        <p:spPr>
          <a:xfrm rot="618107">
            <a:off x="3515557" y="1685935"/>
            <a:ext cx="2281519" cy="37226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5E9EFF"/>
              </a:gs>
              <a:gs pos="100000">
                <a:srgbClr val="85C2FF"/>
              </a:gs>
            </a:gsLst>
            <a:lin ang="16200000"/>
          </a:gradFill>
          <a:ln w="9528">
            <a:solidFill>
              <a:srgbClr val="98B954"/>
            </a:solidFill>
            <a:prstDash val="solid"/>
          </a:ln>
          <a:effectLst>
            <a:outerShdw dist="19997" dir="5400000" algn="tl">
              <a:srgbClr val="000000">
                <a:alpha val="38000"/>
              </a:srgbClr>
            </a:outerShdw>
          </a:effectLst>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000000"/>
              </a:solidFill>
              <a:latin typeface="Calibri"/>
              <a:cs typeface="+mn-cs"/>
            </a:endParaRPr>
          </a:p>
        </p:txBody>
      </p:sp>
      <p:sp>
        <p:nvSpPr>
          <p:cNvPr id="36" name="Овал 3"/>
          <p:cNvSpPr/>
          <p:nvPr/>
        </p:nvSpPr>
        <p:spPr>
          <a:xfrm rot="618107">
            <a:off x="212745" y="1521782"/>
            <a:ext cx="2281519" cy="37226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5E9EFF"/>
              </a:gs>
              <a:gs pos="100000">
                <a:srgbClr val="85C2FF"/>
              </a:gs>
            </a:gsLst>
            <a:lin ang="16200000"/>
          </a:gradFill>
          <a:ln w="9528">
            <a:solidFill>
              <a:srgbClr val="98B954"/>
            </a:solidFill>
            <a:prstDash val="solid"/>
          </a:ln>
          <a:effectLst>
            <a:outerShdw dist="19997" dir="5400000" algn="tl">
              <a:srgbClr val="000000">
                <a:alpha val="38000"/>
              </a:srgbClr>
            </a:outerShdw>
          </a:effectLst>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000000"/>
              </a:solidFill>
              <a:latin typeface="Calibri"/>
              <a:cs typeface="+mn-cs"/>
            </a:endParaRPr>
          </a:p>
        </p:txBody>
      </p:sp>
      <p:cxnSp>
        <p:nvCxnSpPr>
          <p:cNvPr id="37" name="Съединител &quot;права стрелка&quot; 5"/>
          <p:cNvCxnSpPr/>
          <p:nvPr/>
        </p:nvCxnSpPr>
        <p:spPr>
          <a:xfrm flipV="1">
            <a:off x="1627339" y="181490"/>
            <a:ext cx="360036" cy="1872206"/>
          </a:xfrm>
          <a:prstGeom prst="straightConnector1">
            <a:avLst/>
          </a:prstGeom>
          <a:noFill/>
          <a:ln w="63495">
            <a:solidFill>
              <a:srgbClr val="C0504D"/>
            </a:solidFill>
            <a:prstDash val="solid"/>
            <a:tailEnd type="arrow"/>
          </a:ln>
          <a:effectLst>
            <a:outerShdw dist="22997" dir="5400000" algn="tl">
              <a:srgbClr val="000000">
                <a:alpha val="35000"/>
              </a:srgbClr>
            </a:outerShdw>
          </a:effectLst>
        </p:spPr>
      </p:cxnSp>
      <p:cxnSp>
        <p:nvCxnSpPr>
          <p:cNvPr id="38" name="Съединител &quot;права стрелка&quot; 8"/>
          <p:cNvCxnSpPr/>
          <p:nvPr/>
        </p:nvCxnSpPr>
        <p:spPr>
          <a:xfrm flipH="1">
            <a:off x="4022107" y="4928798"/>
            <a:ext cx="357530" cy="1791813"/>
          </a:xfrm>
          <a:prstGeom prst="straightConnector1">
            <a:avLst/>
          </a:prstGeom>
          <a:noFill/>
          <a:ln w="63495">
            <a:solidFill>
              <a:srgbClr val="C0504D"/>
            </a:solidFill>
            <a:prstDash val="solid"/>
            <a:tailEnd type="arrow"/>
          </a:ln>
          <a:effectLst>
            <a:outerShdw dist="22997" dir="5400000" algn="tl">
              <a:srgbClr val="000000">
                <a:alpha val="35000"/>
              </a:srgbClr>
            </a:outerShdw>
          </a:effectLst>
        </p:spPr>
      </p:cxnSp>
      <p:graphicFrame>
        <p:nvGraphicFramePr>
          <p:cNvPr id="39" name="Обект 10"/>
          <p:cNvGraphicFramePr/>
          <p:nvPr/>
        </p:nvGraphicFramePr>
        <p:xfrm>
          <a:off x="2851154" y="3857625"/>
          <a:ext cx="1376364" cy="790571"/>
        </p:xfrm>
        <a:graphic>
          <a:graphicData uri="http://schemas.openxmlformats.org/presentationml/2006/ole">
            <mc:AlternateContent xmlns:mc="http://schemas.openxmlformats.org/markup-compatibility/2006">
              <mc:Choice xmlns:v="urn:schemas-microsoft-com:vml" Requires="v">
                <p:oleObj spid="_x0000_s20518" name="Equation" r:id="rId4" imgW="13600090" imgH="7830355" progId="Equation.DSMT4">
                  <p:embed/>
                </p:oleObj>
              </mc:Choice>
              <mc:Fallback>
                <p:oleObj name="Equation" r:id="rId4" imgW="13600090" imgH="7830355" progId="Equation.DSMT4">
                  <p:embed/>
                  <p:pic>
                    <p:nvPicPr>
                      <p:cNvPr id="0" name=""/>
                      <p:cNvPicPr/>
                      <p:nvPr/>
                    </p:nvPicPr>
                    <p:blipFill>
                      <a:blip r:embed="rId5"/>
                      <a:stretch>
                        <a:fillRect/>
                      </a:stretch>
                    </p:blipFill>
                    <p:spPr>
                      <a:xfrm>
                        <a:off x="2851154" y="3857625"/>
                        <a:ext cx="1376364" cy="790571"/>
                      </a:xfrm>
                      <a:prstGeom prst="rect">
                        <a:avLst/>
                      </a:prstGeom>
                      <a:noFill/>
                      <a:ln>
                        <a:noFill/>
                      </a:ln>
                    </p:spPr>
                  </p:pic>
                </p:oleObj>
              </mc:Fallback>
            </mc:AlternateContent>
          </a:graphicData>
        </a:graphic>
      </p:graphicFrame>
      <p:graphicFrame>
        <p:nvGraphicFramePr>
          <p:cNvPr id="40" name="Обект 11"/>
          <p:cNvGraphicFramePr/>
          <p:nvPr/>
        </p:nvGraphicFramePr>
        <p:xfrm>
          <a:off x="4307454" y="5824709"/>
          <a:ext cx="1709735" cy="790571"/>
        </p:xfrm>
        <a:graphic>
          <a:graphicData uri="http://schemas.openxmlformats.org/presentationml/2006/ole">
            <mc:AlternateContent xmlns:mc="http://schemas.openxmlformats.org/markup-compatibility/2006">
              <mc:Choice xmlns:v="urn:schemas-microsoft-com:vml" Requires="v">
                <p:oleObj spid="_x0000_s20519" name="Equation" r:id="rId6" imgW="16897082" imgH="7830355" progId="Equation.DSMT4">
                  <p:embed/>
                </p:oleObj>
              </mc:Choice>
              <mc:Fallback>
                <p:oleObj name="Equation" r:id="rId6" imgW="16897082" imgH="7830355" progId="Equation.DSMT4">
                  <p:embed/>
                  <p:pic>
                    <p:nvPicPr>
                      <p:cNvPr id="0" name=""/>
                      <p:cNvPicPr/>
                      <p:nvPr/>
                    </p:nvPicPr>
                    <p:blipFill>
                      <a:blip r:embed="rId7"/>
                      <a:stretch>
                        <a:fillRect/>
                      </a:stretch>
                    </p:blipFill>
                    <p:spPr>
                      <a:xfrm>
                        <a:off x="4307454" y="5824709"/>
                        <a:ext cx="1709735" cy="790571"/>
                      </a:xfrm>
                      <a:prstGeom prst="rect">
                        <a:avLst/>
                      </a:prstGeom>
                      <a:noFill/>
                      <a:ln>
                        <a:noFill/>
                      </a:ln>
                    </p:spPr>
                  </p:pic>
                </p:oleObj>
              </mc:Fallback>
            </mc:AlternateContent>
          </a:graphicData>
        </a:graphic>
      </p:graphicFrame>
      <p:cxnSp>
        <p:nvCxnSpPr>
          <p:cNvPr id="41" name="Право съединение 13"/>
          <p:cNvCxnSpPr/>
          <p:nvPr/>
        </p:nvCxnSpPr>
        <p:spPr>
          <a:xfrm flipH="1">
            <a:off x="4379637" y="2072606"/>
            <a:ext cx="553358" cy="2880323"/>
          </a:xfrm>
          <a:prstGeom prst="straightConnector1">
            <a:avLst/>
          </a:prstGeom>
          <a:noFill/>
          <a:ln w="63495">
            <a:solidFill>
              <a:srgbClr val="F79646"/>
            </a:solidFill>
            <a:prstDash val="solid"/>
          </a:ln>
          <a:effectLst>
            <a:outerShdw dist="19997" dir="5400000" algn="tl">
              <a:srgbClr val="000000">
                <a:alpha val="38000"/>
              </a:srgbClr>
            </a:outerShdw>
          </a:effectLst>
        </p:spPr>
      </p:cxnSp>
      <p:grpSp>
        <p:nvGrpSpPr>
          <p:cNvPr id="42" name="Групиране 19"/>
          <p:cNvGrpSpPr/>
          <p:nvPr/>
        </p:nvGrpSpPr>
        <p:grpSpPr>
          <a:xfrm>
            <a:off x="2484443" y="3074688"/>
            <a:ext cx="864098" cy="766348"/>
            <a:chOff x="2484443" y="3074688"/>
            <a:chExt cx="864098" cy="766348"/>
          </a:xfrm>
        </p:grpSpPr>
        <p:sp>
          <p:nvSpPr>
            <p:cNvPr id="43" name="Равно 17"/>
            <p:cNvSpPr/>
            <p:nvPr/>
          </p:nvSpPr>
          <p:spPr>
            <a:xfrm>
              <a:off x="2484443" y="3074688"/>
              <a:ext cx="864098" cy="576062"/>
            </a:xfrm>
            <a:custGeom>
              <a:avLst>
                <a:gd name="f9" fmla="val 23520"/>
                <a:gd name="f10" fmla="val 11760"/>
              </a:avLst>
              <a:gdLst>
                <a:gd name="f2" fmla="val 10800000"/>
                <a:gd name="f3" fmla="val 5400000"/>
                <a:gd name="f4" fmla="val 180"/>
                <a:gd name="f5" fmla="val w"/>
                <a:gd name="f6" fmla="val h"/>
                <a:gd name="f7" fmla="val ss"/>
                <a:gd name="f8" fmla="val 0"/>
                <a:gd name="f9" fmla="val 23520"/>
                <a:gd name="f10" fmla="val 11760"/>
                <a:gd name="f11" fmla="+- 0 0 -90"/>
                <a:gd name="f12" fmla="+- 0 0 -180"/>
                <a:gd name="f13" fmla="+- 0 0 -270"/>
                <a:gd name="f14" fmla="+- 0 0 -360"/>
                <a:gd name="f15" fmla="abs f5"/>
                <a:gd name="f16" fmla="abs f6"/>
                <a:gd name="f17" fmla="abs f7"/>
                <a:gd name="f18" fmla="val f8"/>
                <a:gd name="f19" fmla="val f9"/>
                <a:gd name="f20" fmla="val f10"/>
                <a:gd name="f21" fmla="*/ f11 f2 1"/>
                <a:gd name="f22" fmla="*/ f12 f2 1"/>
                <a:gd name="f23" fmla="*/ f13 f2 1"/>
                <a:gd name="f24" fmla="*/ f14 f2 1"/>
                <a:gd name="f25" fmla="?: f15 f5 1"/>
                <a:gd name="f26" fmla="?: f16 f6 1"/>
                <a:gd name="f27" fmla="?: f17 f7 1"/>
                <a:gd name="f28" fmla="*/ f21 1 f4"/>
                <a:gd name="f29" fmla="*/ f22 1 f4"/>
                <a:gd name="f30" fmla="*/ f23 1 f4"/>
                <a:gd name="f31" fmla="*/ f24 1 f4"/>
                <a:gd name="f32" fmla="*/ f25 1 21600"/>
                <a:gd name="f33" fmla="*/ f26 1 21600"/>
                <a:gd name="f34" fmla="*/ 21600 f25 1"/>
                <a:gd name="f35" fmla="*/ 21600 f26 1"/>
                <a:gd name="f36" fmla="+- f28 0 f3"/>
                <a:gd name="f37" fmla="+- f29 0 f3"/>
                <a:gd name="f38" fmla="+- f30 0 f3"/>
                <a:gd name="f39" fmla="+- f31 0 f3"/>
                <a:gd name="f40" fmla="min f33 f32"/>
                <a:gd name="f41" fmla="*/ f34 1 f27"/>
                <a:gd name="f42" fmla="*/ f35 1 f27"/>
                <a:gd name="f43" fmla="val f41"/>
                <a:gd name="f44" fmla="val f42"/>
                <a:gd name="f45" fmla="+- f44 0 f18"/>
                <a:gd name="f46" fmla="+- f43 0 f18"/>
                <a:gd name="f47" fmla="*/ f45 1 2"/>
                <a:gd name="f48" fmla="*/ f46 1 2"/>
                <a:gd name="f49" fmla="*/ f45 f19 1"/>
                <a:gd name="f50" fmla="*/ f45 f20 1"/>
                <a:gd name="f51" fmla="*/ f46 73490 1"/>
                <a:gd name="f52" fmla="+- f18 f47 0"/>
                <a:gd name="f53" fmla="+- f18 f48 0"/>
                <a:gd name="f54" fmla="*/ f49 1 100000"/>
                <a:gd name="f55" fmla="*/ f50 1 200000"/>
                <a:gd name="f56" fmla="*/ f51 1 200000"/>
                <a:gd name="f57" fmla="+- f52 0 f55"/>
                <a:gd name="f58" fmla="+- f52 f55 0"/>
                <a:gd name="f59" fmla="+- f53 0 f56"/>
                <a:gd name="f60" fmla="+- f53 f56 0"/>
                <a:gd name="f61" fmla="*/ f53 f40 1"/>
                <a:gd name="f62" fmla="+- f57 0 f54"/>
                <a:gd name="f63" fmla="+- f58 f54 0"/>
                <a:gd name="f64" fmla="*/ f59 f40 1"/>
                <a:gd name="f65" fmla="*/ f60 f40 1"/>
                <a:gd name="f66" fmla="*/ f57 f40 1"/>
                <a:gd name="f67" fmla="*/ f58 f40 1"/>
                <a:gd name="f68" fmla="+- f62 f57 0"/>
                <a:gd name="f69" fmla="+- f58 f63 0"/>
                <a:gd name="f70" fmla="*/ f62 f40 1"/>
                <a:gd name="f71" fmla="*/ f63 f40 1"/>
                <a:gd name="f72" fmla="*/ f68 1 2"/>
                <a:gd name="f73" fmla="*/ f69 1 2"/>
                <a:gd name="f74" fmla="*/ f72 f40 1"/>
                <a:gd name="f75" fmla="*/ f73 f40 1"/>
              </a:gdLst>
              <a:ahLst/>
              <a:cxnLst>
                <a:cxn ang="3cd4">
                  <a:pos x="hc" y="t"/>
                </a:cxn>
                <a:cxn ang="0">
                  <a:pos x="r" y="vc"/>
                </a:cxn>
                <a:cxn ang="cd4">
                  <a:pos x="hc" y="b"/>
                </a:cxn>
                <a:cxn ang="cd2">
                  <a:pos x="l" y="vc"/>
                </a:cxn>
                <a:cxn ang="f36">
                  <a:pos x="f65" y="f74"/>
                </a:cxn>
                <a:cxn ang="f36">
                  <a:pos x="f65" y="f75"/>
                </a:cxn>
                <a:cxn ang="f37">
                  <a:pos x="f61" y="f71"/>
                </a:cxn>
                <a:cxn ang="f38">
                  <a:pos x="f64" y="f74"/>
                </a:cxn>
                <a:cxn ang="f38">
                  <a:pos x="f64" y="f75"/>
                </a:cxn>
                <a:cxn ang="f39">
                  <a:pos x="f61" y="f70"/>
                </a:cxn>
              </a:cxnLst>
              <a:rect l="f64" t="f70" r="f65" b="f71"/>
              <a:pathLst>
                <a:path>
                  <a:moveTo>
                    <a:pt x="f64" y="f70"/>
                  </a:moveTo>
                  <a:lnTo>
                    <a:pt x="f65" y="f70"/>
                  </a:lnTo>
                  <a:lnTo>
                    <a:pt x="f65" y="f66"/>
                  </a:lnTo>
                  <a:lnTo>
                    <a:pt x="f64" y="f66"/>
                  </a:lnTo>
                  <a:close/>
                  <a:moveTo>
                    <a:pt x="f64" y="f67"/>
                  </a:moveTo>
                  <a:lnTo>
                    <a:pt x="f65" y="f67"/>
                  </a:lnTo>
                  <a:lnTo>
                    <a:pt x="f65" y="f71"/>
                  </a:lnTo>
                  <a:lnTo>
                    <a:pt x="f64" y="f71"/>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000000"/>
                </a:solidFill>
                <a:latin typeface="Calibri"/>
                <a:cs typeface="+mn-cs"/>
              </a:endParaRPr>
            </a:p>
          </p:txBody>
        </p:sp>
        <p:sp>
          <p:nvSpPr>
            <p:cNvPr id="44" name="Равно 18"/>
            <p:cNvSpPr/>
            <p:nvPr/>
          </p:nvSpPr>
          <p:spPr>
            <a:xfrm>
              <a:off x="2484443" y="3264974"/>
              <a:ext cx="864098" cy="576062"/>
            </a:xfrm>
            <a:custGeom>
              <a:avLst>
                <a:gd name="f9" fmla="val 23520"/>
                <a:gd name="f10" fmla="val 11760"/>
              </a:avLst>
              <a:gdLst>
                <a:gd name="f2" fmla="val 10800000"/>
                <a:gd name="f3" fmla="val 5400000"/>
                <a:gd name="f4" fmla="val 180"/>
                <a:gd name="f5" fmla="val w"/>
                <a:gd name="f6" fmla="val h"/>
                <a:gd name="f7" fmla="val ss"/>
                <a:gd name="f8" fmla="val 0"/>
                <a:gd name="f9" fmla="val 23520"/>
                <a:gd name="f10" fmla="val 11760"/>
                <a:gd name="f11" fmla="+- 0 0 -90"/>
                <a:gd name="f12" fmla="+- 0 0 -180"/>
                <a:gd name="f13" fmla="+- 0 0 -270"/>
                <a:gd name="f14" fmla="+- 0 0 -360"/>
                <a:gd name="f15" fmla="abs f5"/>
                <a:gd name="f16" fmla="abs f6"/>
                <a:gd name="f17" fmla="abs f7"/>
                <a:gd name="f18" fmla="val f8"/>
                <a:gd name="f19" fmla="val f9"/>
                <a:gd name="f20" fmla="val f10"/>
                <a:gd name="f21" fmla="*/ f11 f2 1"/>
                <a:gd name="f22" fmla="*/ f12 f2 1"/>
                <a:gd name="f23" fmla="*/ f13 f2 1"/>
                <a:gd name="f24" fmla="*/ f14 f2 1"/>
                <a:gd name="f25" fmla="?: f15 f5 1"/>
                <a:gd name="f26" fmla="?: f16 f6 1"/>
                <a:gd name="f27" fmla="?: f17 f7 1"/>
                <a:gd name="f28" fmla="*/ f21 1 f4"/>
                <a:gd name="f29" fmla="*/ f22 1 f4"/>
                <a:gd name="f30" fmla="*/ f23 1 f4"/>
                <a:gd name="f31" fmla="*/ f24 1 f4"/>
                <a:gd name="f32" fmla="*/ f25 1 21600"/>
                <a:gd name="f33" fmla="*/ f26 1 21600"/>
                <a:gd name="f34" fmla="*/ 21600 f25 1"/>
                <a:gd name="f35" fmla="*/ 21600 f26 1"/>
                <a:gd name="f36" fmla="+- f28 0 f3"/>
                <a:gd name="f37" fmla="+- f29 0 f3"/>
                <a:gd name="f38" fmla="+- f30 0 f3"/>
                <a:gd name="f39" fmla="+- f31 0 f3"/>
                <a:gd name="f40" fmla="min f33 f32"/>
                <a:gd name="f41" fmla="*/ f34 1 f27"/>
                <a:gd name="f42" fmla="*/ f35 1 f27"/>
                <a:gd name="f43" fmla="val f41"/>
                <a:gd name="f44" fmla="val f42"/>
                <a:gd name="f45" fmla="+- f44 0 f18"/>
                <a:gd name="f46" fmla="+- f43 0 f18"/>
                <a:gd name="f47" fmla="*/ f45 1 2"/>
                <a:gd name="f48" fmla="*/ f46 1 2"/>
                <a:gd name="f49" fmla="*/ f45 f19 1"/>
                <a:gd name="f50" fmla="*/ f45 f20 1"/>
                <a:gd name="f51" fmla="*/ f46 73490 1"/>
                <a:gd name="f52" fmla="+- f18 f47 0"/>
                <a:gd name="f53" fmla="+- f18 f48 0"/>
                <a:gd name="f54" fmla="*/ f49 1 100000"/>
                <a:gd name="f55" fmla="*/ f50 1 200000"/>
                <a:gd name="f56" fmla="*/ f51 1 200000"/>
                <a:gd name="f57" fmla="+- f52 0 f55"/>
                <a:gd name="f58" fmla="+- f52 f55 0"/>
                <a:gd name="f59" fmla="+- f53 0 f56"/>
                <a:gd name="f60" fmla="+- f53 f56 0"/>
                <a:gd name="f61" fmla="*/ f53 f40 1"/>
                <a:gd name="f62" fmla="+- f57 0 f54"/>
                <a:gd name="f63" fmla="+- f58 f54 0"/>
                <a:gd name="f64" fmla="*/ f59 f40 1"/>
                <a:gd name="f65" fmla="*/ f60 f40 1"/>
                <a:gd name="f66" fmla="*/ f57 f40 1"/>
                <a:gd name="f67" fmla="*/ f58 f40 1"/>
                <a:gd name="f68" fmla="+- f62 f57 0"/>
                <a:gd name="f69" fmla="+- f58 f63 0"/>
                <a:gd name="f70" fmla="*/ f62 f40 1"/>
                <a:gd name="f71" fmla="*/ f63 f40 1"/>
                <a:gd name="f72" fmla="*/ f68 1 2"/>
                <a:gd name="f73" fmla="*/ f69 1 2"/>
                <a:gd name="f74" fmla="*/ f72 f40 1"/>
                <a:gd name="f75" fmla="*/ f73 f40 1"/>
              </a:gdLst>
              <a:ahLst/>
              <a:cxnLst>
                <a:cxn ang="3cd4">
                  <a:pos x="hc" y="t"/>
                </a:cxn>
                <a:cxn ang="0">
                  <a:pos x="r" y="vc"/>
                </a:cxn>
                <a:cxn ang="cd4">
                  <a:pos x="hc" y="b"/>
                </a:cxn>
                <a:cxn ang="cd2">
                  <a:pos x="l" y="vc"/>
                </a:cxn>
                <a:cxn ang="f36">
                  <a:pos x="f65" y="f74"/>
                </a:cxn>
                <a:cxn ang="f36">
                  <a:pos x="f65" y="f75"/>
                </a:cxn>
                <a:cxn ang="f37">
                  <a:pos x="f61" y="f71"/>
                </a:cxn>
                <a:cxn ang="f38">
                  <a:pos x="f64" y="f74"/>
                </a:cxn>
                <a:cxn ang="f38">
                  <a:pos x="f64" y="f75"/>
                </a:cxn>
                <a:cxn ang="f39">
                  <a:pos x="f61" y="f70"/>
                </a:cxn>
              </a:cxnLst>
              <a:rect l="f64" t="f70" r="f65" b="f71"/>
              <a:pathLst>
                <a:path>
                  <a:moveTo>
                    <a:pt x="f64" y="f70"/>
                  </a:moveTo>
                  <a:lnTo>
                    <a:pt x="f65" y="f70"/>
                  </a:lnTo>
                  <a:lnTo>
                    <a:pt x="f65" y="f66"/>
                  </a:lnTo>
                  <a:lnTo>
                    <a:pt x="f64" y="f66"/>
                  </a:lnTo>
                  <a:close/>
                  <a:moveTo>
                    <a:pt x="f64" y="f67"/>
                  </a:moveTo>
                  <a:lnTo>
                    <a:pt x="f65" y="f67"/>
                  </a:lnTo>
                  <a:lnTo>
                    <a:pt x="f65" y="f71"/>
                  </a:lnTo>
                  <a:lnTo>
                    <a:pt x="f64" y="f71"/>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000000"/>
                </a:solidFill>
                <a:latin typeface="Calibri"/>
                <a:cs typeface="+mn-cs"/>
              </a:endParaRPr>
            </a:p>
          </p:txBody>
        </p:sp>
      </p:grpSp>
      <p:cxnSp>
        <p:nvCxnSpPr>
          <p:cNvPr id="45" name="Право съединение 20"/>
          <p:cNvCxnSpPr/>
          <p:nvPr/>
        </p:nvCxnSpPr>
        <p:spPr>
          <a:xfrm flipH="1">
            <a:off x="1076824" y="2012411"/>
            <a:ext cx="553359" cy="2880323"/>
          </a:xfrm>
          <a:prstGeom prst="straightConnector1">
            <a:avLst/>
          </a:prstGeom>
          <a:noFill/>
          <a:ln w="63495">
            <a:solidFill>
              <a:srgbClr val="F79646"/>
            </a:solidFill>
            <a:prstDash val="solid"/>
          </a:ln>
          <a:effectLst>
            <a:outerShdw dist="19997" dir="5400000" algn="tl">
              <a:srgbClr val="000000">
                <a:alpha val="38000"/>
              </a:srgbClr>
            </a:outerShdw>
          </a:effectLst>
        </p:spPr>
      </p:cxnSp>
      <p:sp>
        <p:nvSpPr>
          <p:cNvPr id="46" name="Овал 21"/>
          <p:cNvSpPr/>
          <p:nvPr/>
        </p:nvSpPr>
        <p:spPr>
          <a:xfrm>
            <a:off x="1540169" y="1900900"/>
            <a:ext cx="180017" cy="223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C090"/>
          </a:solidFill>
          <a:ln w="25402">
            <a:solidFill>
              <a:srgbClr val="FAC090"/>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sp>
        <p:nvSpPr>
          <p:cNvPr id="47" name="Овал 22"/>
          <p:cNvSpPr/>
          <p:nvPr/>
        </p:nvSpPr>
        <p:spPr>
          <a:xfrm>
            <a:off x="986811" y="4781214"/>
            <a:ext cx="180017" cy="223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C090"/>
          </a:solidFill>
          <a:ln w="25402">
            <a:solidFill>
              <a:srgbClr val="FAC090"/>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sp>
        <p:nvSpPr>
          <p:cNvPr id="48" name="Овал 23"/>
          <p:cNvSpPr/>
          <p:nvPr/>
        </p:nvSpPr>
        <p:spPr>
          <a:xfrm rot="618107">
            <a:off x="6671737" y="1630742"/>
            <a:ext cx="2281519" cy="37226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5E9EFF"/>
              </a:gs>
              <a:gs pos="100000">
                <a:srgbClr val="85C2FF"/>
              </a:gs>
            </a:gsLst>
            <a:lin ang="16200000"/>
          </a:gradFill>
          <a:ln w="9528">
            <a:solidFill>
              <a:srgbClr val="98B954"/>
            </a:solidFill>
            <a:prstDash val="solid"/>
          </a:ln>
          <a:effectLst>
            <a:outerShdw dist="19997" dir="5400000" algn="tl">
              <a:srgbClr val="000000">
                <a:alpha val="38000"/>
              </a:srgbClr>
            </a:outerShdw>
          </a:effectLst>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000000"/>
              </a:solidFill>
              <a:latin typeface="Calibri"/>
              <a:cs typeface="+mn-cs"/>
            </a:endParaRPr>
          </a:p>
        </p:txBody>
      </p:sp>
      <p:cxnSp>
        <p:nvCxnSpPr>
          <p:cNvPr id="49" name="Право съединение 24"/>
          <p:cNvCxnSpPr/>
          <p:nvPr/>
        </p:nvCxnSpPr>
        <p:spPr>
          <a:xfrm flipH="1">
            <a:off x="7535817" y="2017413"/>
            <a:ext cx="553358" cy="2880323"/>
          </a:xfrm>
          <a:prstGeom prst="straightConnector1">
            <a:avLst/>
          </a:prstGeom>
          <a:noFill/>
          <a:ln w="63495">
            <a:solidFill>
              <a:srgbClr val="F79646"/>
            </a:solidFill>
            <a:prstDash val="solid"/>
          </a:ln>
          <a:effectLst>
            <a:outerShdw dist="19997" dir="5400000" algn="tl">
              <a:srgbClr val="000000">
                <a:alpha val="38000"/>
              </a:srgbClr>
            </a:outerShdw>
          </a:effectLst>
        </p:spPr>
      </p:cxnSp>
      <p:sp>
        <p:nvSpPr>
          <p:cNvPr id="50" name="Овал 25"/>
          <p:cNvSpPr/>
          <p:nvPr/>
        </p:nvSpPr>
        <p:spPr>
          <a:xfrm>
            <a:off x="7999171" y="1905902"/>
            <a:ext cx="180017" cy="223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C090"/>
          </a:solidFill>
          <a:ln w="25402">
            <a:solidFill>
              <a:srgbClr val="FAC090"/>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grpSp>
        <p:nvGrpSpPr>
          <p:cNvPr id="51" name="Групиране 27"/>
          <p:cNvGrpSpPr/>
          <p:nvPr/>
        </p:nvGrpSpPr>
        <p:grpSpPr>
          <a:xfrm>
            <a:off x="5796134" y="3169831"/>
            <a:ext cx="864098" cy="766340"/>
            <a:chOff x="5796134" y="3169831"/>
            <a:chExt cx="864098" cy="766340"/>
          </a:xfrm>
        </p:grpSpPr>
        <p:sp>
          <p:nvSpPr>
            <p:cNvPr id="52" name="Равно 28"/>
            <p:cNvSpPr/>
            <p:nvPr/>
          </p:nvSpPr>
          <p:spPr>
            <a:xfrm>
              <a:off x="5796134" y="3169831"/>
              <a:ext cx="864098" cy="576062"/>
            </a:xfrm>
            <a:custGeom>
              <a:avLst>
                <a:gd name="f9" fmla="val 23520"/>
                <a:gd name="f10" fmla="val 11760"/>
              </a:avLst>
              <a:gdLst>
                <a:gd name="f2" fmla="val 10800000"/>
                <a:gd name="f3" fmla="val 5400000"/>
                <a:gd name="f4" fmla="val 180"/>
                <a:gd name="f5" fmla="val w"/>
                <a:gd name="f6" fmla="val h"/>
                <a:gd name="f7" fmla="val ss"/>
                <a:gd name="f8" fmla="val 0"/>
                <a:gd name="f9" fmla="val 23520"/>
                <a:gd name="f10" fmla="val 11760"/>
                <a:gd name="f11" fmla="+- 0 0 -90"/>
                <a:gd name="f12" fmla="+- 0 0 -180"/>
                <a:gd name="f13" fmla="+- 0 0 -270"/>
                <a:gd name="f14" fmla="+- 0 0 -360"/>
                <a:gd name="f15" fmla="abs f5"/>
                <a:gd name="f16" fmla="abs f6"/>
                <a:gd name="f17" fmla="abs f7"/>
                <a:gd name="f18" fmla="val f8"/>
                <a:gd name="f19" fmla="val f9"/>
                <a:gd name="f20" fmla="val f10"/>
                <a:gd name="f21" fmla="*/ f11 f2 1"/>
                <a:gd name="f22" fmla="*/ f12 f2 1"/>
                <a:gd name="f23" fmla="*/ f13 f2 1"/>
                <a:gd name="f24" fmla="*/ f14 f2 1"/>
                <a:gd name="f25" fmla="?: f15 f5 1"/>
                <a:gd name="f26" fmla="?: f16 f6 1"/>
                <a:gd name="f27" fmla="?: f17 f7 1"/>
                <a:gd name="f28" fmla="*/ f21 1 f4"/>
                <a:gd name="f29" fmla="*/ f22 1 f4"/>
                <a:gd name="f30" fmla="*/ f23 1 f4"/>
                <a:gd name="f31" fmla="*/ f24 1 f4"/>
                <a:gd name="f32" fmla="*/ f25 1 21600"/>
                <a:gd name="f33" fmla="*/ f26 1 21600"/>
                <a:gd name="f34" fmla="*/ 21600 f25 1"/>
                <a:gd name="f35" fmla="*/ 21600 f26 1"/>
                <a:gd name="f36" fmla="+- f28 0 f3"/>
                <a:gd name="f37" fmla="+- f29 0 f3"/>
                <a:gd name="f38" fmla="+- f30 0 f3"/>
                <a:gd name="f39" fmla="+- f31 0 f3"/>
                <a:gd name="f40" fmla="min f33 f32"/>
                <a:gd name="f41" fmla="*/ f34 1 f27"/>
                <a:gd name="f42" fmla="*/ f35 1 f27"/>
                <a:gd name="f43" fmla="val f41"/>
                <a:gd name="f44" fmla="val f42"/>
                <a:gd name="f45" fmla="+- f44 0 f18"/>
                <a:gd name="f46" fmla="+- f43 0 f18"/>
                <a:gd name="f47" fmla="*/ f45 1 2"/>
                <a:gd name="f48" fmla="*/ f46 1 2"/>
                <a:gd name="f49" fmla="*/ f45 f19 1"/>
                <a:gd name="f50" fmla="*/ f45 f20 1"/>
                <a:gd name="f51" fmla="*/ f46 73490 1"/>
                <a:gd name="f52" fmla="+- f18 f47 0"/>
                <a:gd name="f53" fmla="+- f18 f48 0"/>
                <a:gd name="f54" fmla="*/ f49 1 100000"/>
                <a:gd name="f55" fmla="*/ f50 1 200000"/>
                <a:gd name="f56" fmla="*/ f51 1 200000"/>
                <a:gd name="f57" fmla="+- f52 0 f55"/>
                <a:gd name="f58" fmla="+- f52 f55 0"/>
                <a:gd name="f59" fmla="+- f53 0 f56"/>
                <a:gd name="f60" fmla="+- f53 f56 0"/>
                <a:gd name="f61" fmla="*/ f53 f40 1"/>
                <a:gd name="f62" fmla="+- f57 0 f54"/>
                <a:gd name="f63" fmla="+- f58 f54 0"/>
                <a:gd name="f64" fmla="*/ f59 f40 1"/>
                <a:gd name="f65" fmla="*/ f60 f40 1"/>
                <a:gd name="f66" fmla="*/ f57 f40 1"/>
                <a:gd name="f67" fmla="*/ f58 f40 1"/>
                <a:gd name="f68" fmla="+- f62 f57 0"/>
                <a:gd name="f69" fmla="+- f58 f63 0"/>
                <a:gd name="f70" fmla="*/ f62 f40 1"/>
                <a:gd name="f71" fmla="*/ f63 f40 1"/>
                <a:gd name="f72" fmla="*/ f68 1 2"/>
                <a:gd name="f73" fmla="*/ f69 1 2"/>
                <a:gd name="f74" fmla="*/ f72 f40 1"/>
                <a:gd name="f75" fmla="*/ f73 f40 1"/>
              </a:gdLst>
              <a:ahLst/>
              <a:cxnLst>
                <a:cxn ang="3cd4">
                  <a:pos x="hc" y="t"/>
                </a:cxn>
                <a:cxn ang="0">
                  <a:pos x="r" y="vc"/>
                </a:cxn>
                <a:cxn ang="cd4">
                  <a:pos x="hc" y="b"/>
                </a:cxn>
                <a:cxn ang="cd2">
                  <a:pos x="l" y="vc"/>
                </a:cxn>
                <a:cxn ang="f36">
                  <a:pos x="f65" y="f74"/>
                </a:cxn>
                <a:cxn ang="f36">
                  <a:pos x="f65" y="f75"/>
                </a:cxn>
                <a:cxn ang="f37">
                  <a:pos x="f61" y="f71"/>
                </a:cxn>
                <a:cxn ang="f38">
                  <a:pos x="f64" y="f74"/>
                </a:cxn>
                <a:cxn ang="f38">
                  <a:pos x="f64" y="f75"/>
                </a:cxn>
                <a:cxn ang="f39">
                  <a:pos x="f61" y="f70"/>
                </a:cxn>
              </a:cxnLst>
              <a:rect l="f64" t="f70" r="f65" b="f71"/>
              <a:pathLst>
                <a:path>
                  <a:moveTo>
                    <a:pt x="f64" y="f70"/>
                  </a:moveTo>
                  <a:lnTo>
                    <a:pt x="f65" y="f70"/>
                  </a:lnTo>
                  <a:lnTo>
                    <a:pt x="f65" y="f66"/>
                  </a:lnTo>
                  <a:lnTo>
                    <a:pt x="f64" y="f66"/>
                  </a:lnTo>
                  <a:close/>
                  <a:moveTo>
                    <a:pt x="f64" y="f67"/>
                  </a:moveTo>
                  <a:lnTo>
                    <a:pt x="f65" y="f67"/>
                  </a:lnTo>
                  <a:lnTo>
                    <a:pt x="f65" y="f71"/>
                  </a:lnTo>
                  <a:lnTo>
                    <a:pt x="f64" y="f71"/>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000000"/>
                </a:solidFill>
                <a:latin typeface="Calibri"/>
                <a:cs typeface="+mn-cs"/>
              </a:endParaRPr>
            </a:p>
          </p:txBody>
        </p:sp>
        <p:sp>
          <p:nvSpPr>
            <p:cNvPr id="53" name="Равно 29"/>
            <p:cNvSpPr/>
            <p:nvPr/>
          </p:nvSpPr>
          <p:spPr>
            <a:xfrm>
              <a:off x="5796134" y="3360109"/>
              <a:ext cx="864098" cy="576062"/>
            </a:xfrm>
            <a:custGeom>
              <a:avLst>
                <a:gd name="f9" fmla="val 23520"/>
                <a:gd name="f10" fmla="val 11760"/>
              </a:avLst>
              <a:gdLst>
                <a:gd name="f2" fmla="val 10800000"/>
                <a:gd name="f3" fmla="val 5400000"/>
                <a:gd name="f4" fmla="val 180"/>
                <a:gd name="f5" fmla="val w"/>
                <a:gd name="f6" fmla="val h"/>
                <a:gd name="f7" fmla="val ss"/>
                <a:gd name="f8" fmla="val 0"/>
                <a:gd name="f9" fmla="val 23520"/>
                <a:gd name="f10" fmla="val 11760"/>
                <a:gd name="f11" fmla="+- 0 0 -90"/>
                <a:gd name="f12" fmla="+- 0 0 -180"/>
                <a:gd name="f13" fmla="+- 0 0 -270"/>
                <a:gd name="f14" fmla="+- 0 0 -360"/>
                <a:gd name="f15" fmla="abs f5"/>
                <a:gd name="f16" fmla="abs f6"/>
                <a:gd name="f17" fmla="abs f7"/>
                <a:gd name="f18" fmla="val f8"/>
                <a:gd name="f19" fmla="val f9"/>
                <a:gd name="f20" fmla="val f10"/>
                <a:gd name="f21" fmla="*/ f11 f2 1"/>
                <a:gd name="f22" fmla="*/ f12 f2 1"/>
                <a:gd name="f23" fmla="*/ f13 f2 1"/>
                <a:gd name="f24" fmla="*/ f14 f2 1"/>
                <a:gd name="f25" fmla="?: f15 f5 1"/>
                <a:gd name="f26" fmla="?: f16 f6 1"/>
                <a:gd name="f27" fmla="?: f17 f7 1"/>
                <a:gd name="f28" fmla="*/ f21 1 f4"/>
                <a:gd name="f29" fmla="*/ f22 1 f4"/>
                <a:gd name="f30" fmla="*/ f23 1 f4"/>
                <a:gd name="f31" fmla="*/ f24 1 f4"/>
                <a:gd name="f32" fmla="*/ f25 1 21600"/>
                <a:gd name="f33" fmla="*/ f26 1 21600"/>
                <a:gd name="f34" fmla="*/ 21600 f25 1"/>
                <a:gd name="f35" fmla="*/ 21600 f26 1"/>
                <a:gd name="f36" fmla="+- f28 0 f3"/>
                <a:gd name="f37" fmla="+- f29 0 f3"/>
                <a:gd name="f38" fmla="+- f30 0 f3"/>
                <a:gd name="f39" fmla="+- f31 0 f3"/>
                <a:gd name="f40" fmla="min f33 f32"/>
                <a:gd name="f41" fmla="*/ f34 1 f27"/>
                <a:gd name="f42" fmla="*/ f35 1 f27"/>
                <a:gd name="f43" fmla="val f41"/>
                <a:gd name="f44" fmla="val f42"/>
                <a:gd name="f45" fmla="+- f44 0 f18"/>
                <a:gd name="f46" fmla="+- f43 0 f18"/>
                <a:gd name="f47" fmla="*/ f45 1 2"/>
                <a:gd name="f48" fmla="*/ f46 1 2"/>
                <a:gd name="f49" fmla="*/ f45 f19 1"/>
                <a:gd name="f50" fmla="*/ f45 f20 1"/>
                <a:gd name="f51" fmla="*/ f46 73490 1"/>
                <a:gd name="f52" fmla="+- f18 f47 0"/>
                <a:gd name="f53" fmla="+- f18 f48 0"/>
                <a:gd name="f54" fmla="*/ f49 1 100000"/>
                <a:gd name="f55" fmla="*/ f50 1 200000"/>
                <a:gd name="f56" fmla="*/ f51 1 200000"/>
                <a:gd name="f57" fmla="+- f52 0 f55"/>
                <a:gd name="f58" fmla="+- f52 f55 0"/>
                <a:gd name="f59" fmla="+- f53 0 f56"/>
                <a:gd name="f60" fmla="+- f53 f56 0"/>
                <a:gd name="f61" fmla="*/ f53 f40 1"/>
                <a:gd name="f62" fmla="+- f57 0 f54"/>
                <a:gd name="f63" fmla="+- f58 f54 0"/>
                <a:gd name="f64" fmla="*/ f59 f40 1"/>
                <a:gd name="f65" fmla="*/ f60 f40 1"/>
                <a:gd name="f66" fmla="*/ f57 f40 1"/>
                <a:gd name="f67" fmla="*/ f58 f40 1"/>
                <a:gd name="f68" fmla="+- f62 f57 0"/>
                <a:gd name="f69" fmla="+- f58 f63 0"/>
                <a:gd name="f70" fmla="*/ f62 f40 1"/>
                <a:gd name="f71" fmla="*/ f63 f40 1"/>
                <a:gd name="f72" fmla="*/ f68 1 2"/>
                <a:gd name="f73" fmla="*/ f69 1 2"/>
                <a:gd name="f74" fmla="*/ f72 f40 1"/>
                <a:gd name="f75" fmla="*/ f73 f40 1"/>
              </a:gdLst>
              <a:ahLst/>
              <a:cxnLst>
                <a:cxn ang="3cd4">
                  <a:pos x="hc" y="t"/>
                </a:cxn>
                <a:cxn ang="0">
                  <a:pos x="r" y="vc"/>
                </a:cxn>
                <a:cxn ang="cd4">
                  <a:pos x="hc" y="b"/>
                </a:cxn>
                <a:cxn ang="cd2">
                  <a:pos x="l" y="vc"/>
                </a:cxn>
                <a:cxn ang="f36">
                  <a:pos x="f65" y="f74"/>
                </a:cxn>
                <a:cxn ang="f36">
                  <a:pos x="f65" y="f75"/>
                </a:cxn>
                <a:cxn ang="f37">
                  <a:pos x="f61" y="f71"/>
                </a:cxn>
                <a:cxn ang="f38">
                  <a:pos x="f64" y="f74"/>
                </a:cxn>
                <a:cxn ang="f38">
                  <a:pos x="f64" y="f75"/>
                </a:cxn>
                <a:cxn ang="f39">
                  <a:pos x="f61" y="f70"/>
                </a:cxn>
              </a:cxnLst>
              <a:rect l="f64" t="f70" r="f65" b="f71"/>
              <a:pathLst>
                <a:path>
                  <a:moveTo>
                    <a:pt x="f64" y="f70"/>
                  </a:moveTo>
                  <a:lnTo>
                    <a:pt x="f65" y="f70"/>
                  </a:lnTo>
                  <a:lnTo>
                    <a:pt x="f65" y="f66"/>
                  </a:lnTo>
                  <a:lnTo>
                    <a:pt x="f64" y="f66"/>
                  </a:lnTo>
                  <a:close/>
                  <a:moveTo>
                    <a:pt x="f64" y="f67"/>
                  </a:moveTo>
                  <a:lnTo>
                    <a:pt x="f65" y="f67"/>
                  </a:lnTo>
                  <a:lnTo>
                    <a:pt x="f65" y="f71"/>
                  </a:lnTo>
                  <a:lnTo>
                    <a:pt x="f64" y="f71"/>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000000"/>
                </a:solidFill>
                <a:latin typeface="Calibri"/>
                <a:cs typeface="+mn-cs"/>
              </a:endParaRPr>
            </a:p>
          </p:txBody>
        </p:sp>
      </p:grpSp>
      <p:graphicFrame>
        <p:nvGraphicFramePr>
          <p:cNvPr id="54" name="Обект 1"/>
          <p:cNvGraphicFramePr/>
          <p:nvPr/>
        </p:nvGraphicFramePr>
        <p:xfrm>
          <a:off x="1987375" y="593665"/>
          <a:ext cx="501648" cy="623885"/>
        </p:xfrm>
        <a:graphic>
          <a:graphicData uri="http://schemas.openxmlformats.org/presentationml/2006/ole">
            <mc:AlternateContent xmlns:mc="http://schemas.openxmlformats.org/markup-compatibility/2006">
              <mc:Choice xmlns:v="urn:schemas-microsoft-com:vml" Requires="v">
                <p:oleObj spid="_x0000_s20520" name="Equation" r:id="rId8" imgW="4945487" imgH="6181859" progId="Equation.DSMT4">
                  <p:embed/>
                </p:oleObj>
              </mc:Choice>
              <mc:Fallback>
                <p:oleObj name="Equation" r:id="rId8" imgW="4945487" imgH="6181859" progId="Equation.DSMT4">
                  <p:embed/>
                  <p:pic>
                    <p:nvPicPr>
                      <p:cNvPr id="0" name=""/>
                      <p:cNvPicPr/>
                      <p:nvPr/>
                    </p:nvPicPr>
                    <p:blipFill>
                      <a:blip r:embed="rId9"/>
                      <a:stretch>
                        <a:fillRect/>
                      </a:stretch>
                    </p:blipFill>
                    <p:spPr>
                      <a:xfrm>
                        <a:off x="1987375" y="593665"/>
                        <a:ext cx="501648" cy="623885"/>
                      </a:xfrm>
                      <a:prstGeom prst="rect">
                        <a:avLst/>
                      </a:prstGeom>
                      <a:noFill/>
                      <a:ln>
                        <a:noFill/>
                      </a:ln>
                    </p:spPr>
                  </p:pic>
                </p:oleObj>
              </mc:Fallback>
            </mc:AlternateContent>
          </a:graphicData>
        </a:graphic>
      </p:graphicFrame>
      <p:sp>
        <p:nvSpPr>
          <p:cNvPr id="55" name="Текстово поле 30"/>
          <p:cNvSpPr txBox="1"/>
          <p:nvPr/>
        </p:nvSpPr>
        <p:spPr>
          <a:xfrm>
            <a:off x="979267" y="1699759"/>
            <a:ext cx="648071" cy="707882"/>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000" b="1" smtClean="0">
                <a:solidFill>
                  <a:srgbClr val="000000"/>
                </a:solidFill>
                <a:latin typeface="Calibri"/>
                <a:cs typeface="+mn-cs"/>
              </a:rPr>
              <a:t>A</a:t>
            </a:r>
            <a:endParaRPr lang="bg-BG" sz="4000" b="1" smtClean="0">
              <a:solidFill>
                <a:srgbClr val="000000"/>
              </a:solidFill>
              <a:latin typeface="Calibri"/>
              <a:cs typeface="+mn-cs"/>
            </a:endParaRPr>
          </a:p>
        </p:txBody>
      </p:sp>
      <p:sp>
        <p:nvSpPr>
          <p:cNvPr id="56" name="Текстово поле 32"/>
          <p:cNvSpPr txBox="1"/>
          <p:nvPr/>
        </p:nvSpPr>
        <p:spPr>
          <a:xfrm>
            <a:off x="7438982" y="1768842"/>
            <a:ext cx="648071" cy="707882"/>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000" b="1" smtClean="0">
                <a:solidFill>
                  <a:srgbClr val="000000"/>
                </a:solidFill>
                <a:latin typeface="Calibri"/>
                <a:cs typeface="+mn-cs"/>
              </a:rPr>
              <a:t>A</a:t>
            </a:r>
            <a:endParaRPr lang="bg-BG" sz="4000" b="1" smtClean="0">
              <a:solidFill>
                <a:srgbClr val="000000"/>
              </a:solidFill>
              <a:latin typeface="Calibri"/>
              <a:cs typeface="+mn-cs"/>
            </a:endParaRPr>
          </a:p>
        </p:txBody>
      </p:sp>
      <p:sp>
        <p:nvSpPr>
          <p:cNvPr id="57" name="Текстово поле 33"/>
          <p:cNvSpPr txBox="1"/>
          <p:nvPr/>
        </p:nvSpPr>
        <p:spPr>
          <a:xfrm>
            <a:off x="1195120" y="4432279"/>
            <a:ext cx="648071" cy="707882"/>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000" b="1" smtClean="0">
                <a:solidFill>
                  <a:srgbClr val="000000"/>
                </a:solidFill>
                <a:latin typeface="Calibri"/>
                <a:cs typeface="+mn-cs"/>
              </a:rPr>
              <a:t>B</a:t>
            </a:r>
            <a:endParaRPr lang="bg-BG" sz="4000" b="1" smtClean="0">
              <a:solidFill>
                <a:srgbClr val="000000"/>
              </a:solidFill>
              <a:latin typeface="Calibri"/>
              <a:cs typeface="+mn-cs"/>
            </a:endParaRPr>
          </a:p>
        </p:txBody>
      </p:sp>
      <p:sp>
        <p:nvSpPr>
          <p:cNvPr id="58" name="Текстово поле 34"/>
          <p:cNvSpPr txBox="1"/>
          <p:nvPr/>
        </p:nvSpPr>
        <p:spPr>
          <a:xfrm>
            <a:off x="4469651" y="4598983"/>
            <a:ext cx="648071" cy="707882"/>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000" b="1" smtClean="0">
                <a:solidFill>
                  <a:srgbClr val="000000"/>
                </a:solidFill>
                <a:latin typeface="Calibri"/>
                <a:cs typeface="+mn-cs"/>
              </a:rPr>
              <a:t>B</a:t>
            </a:r>
            <a:endParaRPr lang="bg-BG" sz="4000" b="1" smtClean="0">
              <a:solidFill>
                <a:srgbClr val="000000"/>
              </a:solidFill>
              <a:latin typeface="Calibri"/>
              <a:cs typeface="+mn-cs"/>
            </a:endParaRPr>
          </a:p>
        </p:txBody>
      </p:sp>
      <p:sp>
        <p:nvSpPr>
          <p:cNvPr id="59" name="Текстово поле 35"/>
          <p:cNvSpPr txBox="1"/>
          <p:nvPr/>
        </p:nvSpPr>
        <p:spPr>
          <a:xfrm>
            <a:off x="7645719" y="4598983"/>
            <a:ext cx="648071" cy="707882"/>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000" b="1" smtClean="0">
                <a:solidFill>
                  <a:srgbClr val="000000"/>
                </a:solidFill>
                <a:latin typeface="Calibri"/>
                <a:cs typeface="+mn-cs"/>
              </a:rPr>
              <a:t>B</a:t>
            </a:r>
            <a:endParaRPr lang="bg-BG" sz="4000" b="1" smtClean="0">
              <a:solidFill>
                <a:srgbClr val="000000"/>
              </a:solidFill>
              <a:latin typeface="Calibri"/>
              <a:cs typeface="+mn-cs"/>
            </a:endParaRPr>
          </a:p>
        </p:txBody>
      </p:sp>
      <p:cxnSp>
        <p:nvCxnSpPr>
          <p:cNvPr id="60" name="Съединител &quot;права стрелка&quot; 36"/>
          <p:cNvCxnSpPr/>
          <p:nvPr/>
        </p:nvCxnSpPr>
        <p:spPr>
          <a:xfrm flipV="1">
            <a:off x="4937705" y="181490"/>
            <a:ext cx="360035" cy="1872206"/>
          </a:xfrm>
          <a:prstGeom prst="straightConnector1">
            <a:avLst/>
          </a:prstGeom>
          <a:noFill/>
          <a:ln w="63495">
            <a:solidFill>
              <a:srgbClr val="C0504D"/>
            </a:solidFill>
            <a:prstDash val="solid"/>
            <a:tailEnd type="arrow"/>
          </a:ln>
          <a:effectLst>
            <a:outerShdw dist="22997" dir="5400000" algn="tl">
              <a:srgbClr val="000000">
                <a:alpha val="35000"/>
              </a:srgbClr>
            </a:outerShdw>
          </a:effectLst>
        </p:spPr>
      </p:cxnSp>
      <p:cxnSp>
        <p:nvCxnSpPr>
          <p:cNvPr id="61" name="Съединител &quot;права стрелка&quot; 37"/>
          <p:cNvCxnSpPr/>
          <p:nvPr/>
        </p:nvCxnSpPr>
        <p:spPr>
          <a:xfrm flipV="1">
            <a:off x="4379637" y="3020519"/>
            <a:ext cx="360045" cy="1872215"/>
          </a:xfrm>
          <a:prstGeom prst="straightConnector1">
            <a:avLst/>
          </a:prstGeom>
          <a:noFill/>
          <a:ln w="63495">
            <a:solidFill>
              <a:srgbClr val="C0504D"/>
            </a:solidFill>
            <a:prstDash val="solid"/>
            <a:tailEnd type="arrow"/>
          </a:ln>
          <a:effectLst>
            <a:outerShdw dist="22997" dir="5400000" algn="tl">
              <a:srgbClr val="000000">
                <a:alpha val="35000"/>
              </a:srgbClr>
            </a:outerShdw>
          </a:effectLst>
        </p:spPr>
      </p:cxnSp>
      <p:cxnSp>
        <p:nvCxnSpPr>
          <p:cNvPr id="62" name="Съединител &quot;права стрелка&quot; 38"/>
          <p:cNvCxnSpPr/>
          <p:nvPr/>
        </p:nvCxnSpPr>
        <p:spPr>
          <a:xfrm flipV="1">
            <a:off x="7535817" y="3056592"/>
            <a:ext cx="360045" cy="1872206"/>
          </a:xfrm>
          <a:prstGeom prst="straightConnector1">
            <a:avLst/>
          </a:prstGeom>
          <a:noFill/>
          <a:ln w="63495">
            <a:solidFill>
              <a:srgbClr val="C0504D"/>
            </a:solidFill>
            <a:prstDash val="solid"/>
            <a:tailEnd type="arrow"/>
          </a:ln>
          <a:effectLst>
            <a:outerShdw dist="22997" dir="5400000" algn="tl">
              <a:srgbClr val="000000">
                <a:alpha val="35000"/>
              </a:srgbClr>
            </a:outerShdw>
          </a:effectLst>
        </p:spPr>
      </p:cxnSp>
      <p:sp>
        <p:nvSpPr>
          <p:cNvPr id="63" name="Овал 16"/>
          <p:cNvSpPr/>
          <p:nvPr/>
        </p:nvSpPr>
        <p:spPr>
          <a:xfrm>
            <a:off x="4289633" y="4841418"/>
            <a:ext cx="180017" cy="223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C090"/>
          </a:solidFill>
          <a:ln w="25402">
            <a:solidFill>
              <a:srgbClr val="FAC090"/>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sp>
        <p:nvSpPr>
          <p:cNvPr id="64" name="Овал 26"/>
          <p:cNvSpPr/>
          <p:nvPr/>
        </p:nvSpPr>
        <p:spPr>
          <a:xfrm>
            <a:off x="7445812" y="4786216"/>
            <a:ext cx="180017" cy="223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C090"/>
          </a:solidFill>
          <a:ln w="25402">
            <a:solidFill>
              <a:srgbClr val="FAC090"/>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sp>
        <p:nvSpPr>
          <p:cNvPr id="65" name="Текстово поле 31"/>
          <p:cNvSpPr txBox="1"/>
          <p:nvPr/>
        </p:nvSpPr>
        <p:spPr>
          <a:xfrm>
            <a:off x="4279236" y="1774987"/>
            <a:ext cx="648071" cy="707882"/>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000" b="1" smtClean="0">
                <a:solidFill>
                  <a:srgbClr val="000000"/>
                </a:solidFill>
                <a:latin typeface="Calibri"/>
                <a:cs typeface="+mn-cs"/>
              </a:rPr>
              <a:t>A</a:t>
            </a:r>
            <a:endParaRPr lang="bg-BG" sz="4000" b="1" smtClean="0">
              <a:solidFill>
                <a:srgbClr val="000000"/>
              </a:solidFill>
              <a:latin typeface="Calibri"/>
              <a:cs typeface="+mn-cs"/>
            </a:endParaRPr>
          </a:p>
        </p:txBody>
      </p:sp>
      <p:sp>
        <p:nvSpPr>
          <p:cNvPr id="66" name="Овал 15"/>
          <p:cNvSpPr/>
          <p:nvPr/>
        </p:nvSpPr>
        <p:spPr>
          <a:xfrm>
            <a:off x="4842991" y="1961095"/>
            <a:ext cx="180017" cy="2230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AC090"/>
          </a:solidFill>
          <a:ln w="25402">
            <a:solidFill>
              <a:srgbClr val="FAC090"/>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graphicFrame>
        <p:nvGraphicFramePr>
          <p:cNvPr id="67" name="Обект 2"/>
          <p:cNvGraphicFramePr/>
          <p:nvPr/>
        </p:nvGraphicFramePr>
        <p:xfrm>
          <a:off x="4505861" y="723884"/>
          <a:ext cx="501648" cy="623885"/>
        </p:xfrm>
        <a:graphic>
          <a:graphicData uri="http://schemas.openxmlformats.org/presentationml/2006/ole">
            <mc:AlternateContent xmlns:mc="http://schemas.openxmlformats.org/markup-compatibility/2006">
              <mc:Choice xmlns:v="urn:schemas-microsoft-com:vml" Requires="v">
                <p:oleObj spid="_x0000_s20521" name="Equation" r:id="rId10" imgW="152334" imgH="190417" progId="Equation.DSMT4">
                  <p:embed/>
                </p:oleObj>
              </mc:Choice>
              <mc:Fallback>
                <p:oleObj name="Equation" r:id="rId10" imgW="152334" imgH="190417" progId="Equation.DSMT4">
                  <p:embed/>
                  <p:pic>
                    <p:nvPicPr>
                      <p:cNvPr id="0" name=""/>
                      <p:cNvPicPr/>
                      <p:nvPr/>
                    </p:nvPicPr>
                    <p:blipFill>
                      <a:blip r:embed="rId11"/>
                      <a:stretch>
                        <a:fillRect/>
                      </a:stretch>
                    </p:blipFill>
                    <p:spPr>
                      <a:xfrm>
                        <a:off x="4505861" y="723884"/>
                        <a:ext cx="501648" cy="623885"/>
                      </a:xfrm>
                      <a:prstGeom prst="rect">
                        <a:avLst/>
                      </a:prstGeom>
                      <a:noFill/>
                      <a:ln>
                        <a:noFill/>
                      </a:ln>
                    </p:spPr>
                  </p:pic>
                </p:oleObj>
              </mc:Fallback>
            </mc:AlternateContent>
          </a:graphicData>
        </a:graphic>
      </p:graphicFrame>
      <p:graphicFrame>
        <p:nvGraphicFramePr>
          <p:cNvPr id="68" name="Обект 4"/>
          <p:cNvGraphicFramePr/>
          <p:nvPr/>
        </p:nvGraphicFramePr>
        <p:xfrm>
          <a:off x="6024560" y="4008436"/>
          <a:ext cx="1376364" cy="790571"/>
        </p:xfrm>
        <a:graphic>
          <a:graphicData uri="http://schemas.openxmlformats.org/presentationml/2006/ole">
            <mc:AlternateContent xmlns:mc="http://schemas.openxmlformats.org/markup-compatibility/2006">
              <mc:Choice xmlns:v="urn:schemas-microsoft-com:vml" Requires="v">
                <p:oleObj spid="_x0000_s20522" name="Equation" r:id="rId12" imgW="13600090" imgH="7830355" progId="Equation.DSMT4">
                  <p:embed/>
                </p:oleObj>
              </mc:Choice>
              <mc:Fallback>
                <p:oleObj name="Equation" r:id="rId12" imgW="13600090" imgH="7830355" progId="Equation.DSMT4">
                  <p:embed/>
                  <p:pic>
                    <p:nvPicPr>
                      <p:cNvPr id="0" name=""/>
                      <p:cNvPicPr/>
                      <p:nvPr/>
                    </p:nvPicPr>
                    <p:blipFill>
                      <a:blip r:embed="rId13"/>
                      <a:stretch>
                        <a:fillRect/>
                      </a:stretch>
                    </p:blipFill>
                    <p:spPr>
                      <a:xfrm>
                        <a:off x="6024560" y="4008436"/>
                        <a:ext cx="1376364" cy="7905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2734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2"/>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20482"/>
                                        </p:tgtEl>
                                        <p:attrNameLst>
                                          <p:attrName>style.visibility</p:attrName>
                                        </p:attrNameLst>
                                      </p:cBhvr>
                                      <p:to>
                                        <p:strVal val="visible"/>
                                      </p:to>
                                    </p:set>
                                    <p:animEffect transition="in" filter="wipe(down)">
                                      <p:cBhvr>
                                        <p:cTn id="10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6" grpId="0" animBg="1"/>
      <p:bldP spid="47" grpId="0" animBg="1"/>
      <p:bldP spid="48" grpId="0" animBg="1"/>
      <p:bldP spid="50" grpId="0" animBg="1"/>
      <p:bldP spid="55" grpId="0"/>
      <p:bldP spid="56" grpId="0"/>
      <p:bldP spid="57" grpId="0"/>
      <p:bldP spid="58" grpId="0"/>
      <p:bldP spid="59" grpId="0"/>
      <p:bldP spid="63" grpId="0" animBg="1"/>
      <p:bldP spid="64" grpId="0" animBg="1"/>
      <p:bldP spid="65" grpId="0"/>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 name="Правоъгълник 1"/>
          <p:cNvSpPr/>
          <p:nvPr/>
        </p:nvSpPr>
        <p:spPr>
          <a:xfrm>
            <a:off x="179512" y="908720"/>
            <a:ext cx="3600400" cy="2677656"/>
          </a:xfrm>
          <a:prstGeom prst="rect">
            <a:avLst/>
          </a:prstGeom>
        </p:spPr>
        <p:txBody>
          <a:bodyPr wrap="square">
            <a:spAutoFit/>
          </a:bodyPr>
          <a:lstStyle/>
          <a:p>
            <a:pPr algn="just"/>
            <a:r>
              <a:rPr lang="bg-BG" sz="2400" b="1" i="1" u="sng" dirty="0">
                <a:solidFill>
                  <a:srgbClr val="FF0000"/>
                </a:solidFill>
                <a:latin typeface="Arial Narrow"/>
                <a:ea typeface="Times New Roman"/>
                <a:cs typeface="Times New Roman"/>
              </a:rPr>
              <a:t>Аксиома 4</a:t>
            </a:r>
            <a:r>
              <a:rPr lang="bg-BG" sz="2400" dirty="0">
                <a:latin typeface="Arial Narrow"/>
                <a:ea typeface="Times New Roman"/>
                <a:cs typeface="Times New Roman"/>
              </a:rPr>
              <a:t> </a:t>
            </a:r>
            <a:r>
              <a:rPr lang="bg-BG" sz="2400" i="1" dirty="0">
                <a:latin typeface="Arial Narrow"/>
                <a:ea typeface="Times New Roman"/>
                <a:cs typeface="Times New Roman"/>
              </a:rPr>
              <a:t>– </a:t>
            </a:r>
            <a:r>
              <a:rPr lang="bg-BG" sz="2400" i="1" dirty="0">
                <a:solidFill>
                  <a:srgbClr val="FF0000"/>
                </a:solidFill>
                <a:latin typeface="Arial Narrow"/>
                <a:ea typeface="Times New Roman"/>
                <a:cs typeface="Times New Roman"/>
              </a:rPr>
              <a:t>принцип за равенство на действие и противодействие</a:t>
            </a:r>
            <a:r>
              <a:rPr lang="bg-BG" sz="2400" dirty="0">
                <a:latin typeface="Arial Narrow"/>
                <a:ea typeface="Times New Roman"/>
                <a:cs typeface="Times New Roman"/>
              </a:rPr>
              <a:t>. </a:t>
            </a:r>
            <a:r>
              <a:rPr lang="bg-BG" sz="2400" dirty="0">
                <a:solidFill>
                  <a:srgbClr val="0070C0"/>
                </a:solidFill>
                <a:latin typeface="Arial Narrow"/>
                <a:ea typeface="Times New Roman"/>
                <a:cs typeface="Times New Roman"/>
              </a:rPr>
              <a:t>Две материални точки (тела) си взаимодействат винаги с две </a:t>
            </a:r>
            <a:r>
              <a:rPr lang="bg-BG" sz="2400" dirty="0" err="1">
                <a:solidFill>
                  <a:srgbClr val="0070C0"/>
                </a:solidFill>
                <a:latin typeface="Arial Narrow"/>
                <a:ea typeface="Times New Roman"/>
                <a:cs typeface="Times New Roman"/>
              </a:rPr>
              <a:t>правопротивоположни</a:t>
            </a:r>
            <a:r>
              <a:rPr lang="bg-BG" sz="2400" dirty="0">
                <a:solidFill>
                  <a:srgbClr val="0070C0"/>
                </a:solidFill>
                <a:latin typeface="Arial Narrow"/>
                <a:ea typeface="Times New Roman"/>
                <a:cs typeface="Times New Roman"/>
              </a:rPr>
              <a:t> </a:t>
            </a:r>
            <a:r>
              <a:rPr lang="bg-BG" sz="2400" dirty="0" smtClean="0">
                <a:solidFill>
                  <a:srgbClr val="0070C0"/>
                </a:solidFill>
                <a:latin typeface="Arial Narrow"/>
                <a:ea typeface="Times New Roman"/>
                <a:cs typeface="Times New Roman"/>
              </a:rPr>
              <a:t>сили</a:t>
            </a:r>
            <a:r>
              <a:rPr lang="en-US" sz="2400" dirty="0" smtClean="0">
                <a:solidFill>
                  <a:srgbClr val="0070C0"/>
                </a:solidFill>
                <a:latin typeface="Arial Narrow"/>
                <a:ea typeface="Times New Roman"/>
                <a:cs typeface="Times New Roman"/>
              </a:rPr>
              <a:t>.</a:t>
            </a:r>
            <a:endParaRPr lang="bg-BG" sz="2400" dirty="0">
              <a:solidFill>
                <a:srgbClr val="0070C0"/>
              </a:solidFill>
            </a:endParaRPr>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789040"/>
            <a:ext cx="2973687" cy="1972836"/>
          </a:xfrm>
          <a:prstGeom prst="rect">
            <a:avLst/>
          </a:prstGeom>
          <a:solidFill>
            <a:schemeClr val="bg2"/>
          </a:solidFill>
          <a:ln>
            <a:solidFill>
              <a:schemeClr val="accent1"/>
            </a:solidFill>
          </a:ln>
        </p:spPr>
      </p:pic>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569" y="3789040"/>
            <a:ext cx="5328592" cy="1972836"/>
          </a:xfrm>
          <a:prstGeom prst="rect">
            <a:avLst/>
          </a:prstGeom>
          <a:solidFill>
            <a:schemeClr val="bg2"/>
          </a:solidFill>
          <a:ln>
            <a:solidFill>
              <a:schemeClr val="accent1"/>
            </a:solidFill>
          </a:ln>
        </p:spPr>
      </p:pic>
      <p:sp>
        <p:nvSpPr>
          <p:cNvPr id="9" name="Правоъгълник 8"/>
          <p:cNvSpPr/>
          <p:nvPr/>
        </p:nvSpPr>
        <p:spPr>
          <a:xfrm>
            <a:off x="4572000" y="971417"/>
            <a:ext cx="4542674" cy="2677656"/>
          </a:xfrm>
          <a:prstGeom prst="rect">
            <a:avLst/>
          </a:prstGeom>
        </p:spPr>
        <p:txBody>
          <a:bodyPr wrap="square">
            <a:spAutoFit/>
          </a:bodyPr>
          <a:lstStyle/>
          <a:p>
            <a:pPr algn="just"/>
            <a:r>
              <a:rPr lang="bg-BG" sz="2400" b="1" i="1" u="sng" dirty="0">
                <a:solidFill>
                  <a:srgbClr val="FF0000"/>
                </a:solidFill>
                <a:latin typeface="Arial Narrow"/>
                <a:ea typeface="Times New Roman"/>
                <a:cs typeface="Times New Roman"/>
              </a:rPr>
              <a:t>Аксиома 5</a:t>
            </a:r>
            <a:r>
              <a:rPr lang="bg-BG" sz="2400" dirty="0">
                <a:solidFill>
                  <a:srgbClr val="FF0000"/>
                </a:solidFill>
                <a:latin typeface="Arial Narrow"/>
                <a:ea typeface="Times New Roman"/>
                <a:cs typeface="Times New Roman"/>
              </a:rPr>
              <a:t> </a:t>
            </a:r>
            <a:r>
              <a:rPr lang="bg-BG" sz="2400" i="1" dirty="0">
                <a:solidFill>
                  <a:srgbClr val="FF0000"/>
                </a:solidFill>
                <a:latin typeface="Arial Narrow"/>
                <a:ea typeface="Times New Roman"/>
                <a:cs typeface="Times New Roman"/>
              </a:rPr>
              <a:t>– принцип за освобождаване на връзките</a:t>
            </a:r>
            <a:r>
              <a:rPr lang="bg-BG" sz="2400" dirty="0">
                <a:solidFill>
                  <a:srgbClr val="FF0000"/>
                </a:solidFill>
                <a:latin typeface="Arial Narrow"/>
                <a:ea typeface="Times New Roman"/>
                <a:cs typeface="Times New Roman"/>
              </a:rPr>
              <a:t>.</a:t>
            </a:r>
            <a:r>
              <a:rPr lang="bg-BG" sz="2400" dirty="0">
                <a:latin typeface="Arial Narrow"/>
                <a:ea typeface="Times New Roman"/>
                <a:cs typeface="Times New Roman"/>
              </a:rPr>
              <a:t> </a:t>
            </a:r>
            <a:r>
              <a:rPr lang="bg-BG" sz="2400" dirty="0">
                <a:solidFill>
                  <a:srgbClr val="0070C0"/>
                </a:solidFill>
                <a:latin typeface="Arial Narrow"/>
                <a:ea typeface="Times New Roman"/>
                <a:cs typeface="Times New Roman"/>
              </a:rPr>
              <a:t>Всяка несвободна система от материални точки (тела) може да се разглежда като свободна, ако се премахнат мислено връзките и се заменят със съответните реакции </a:t>
            </a:r>
            <a:endParaRPr lang="bg-BG" sz="2400" dirty="0">
              <a:solidFill>
                <a:srgbClr val="0070C0"/>
              </a:solidFill>
            </a:endParaRPr>
          </a:p>
        </p:txBody>
      </p:sp>
    </p:spTree>
    <p:extLst>
      <p:ext uri="{BB962C8B-B14F-4D97-AF65-F5344CB8AC3E}">
        <p14:creationId xmlns:p14="http://schemas.microsoft.com/office/powerpoint/2010/main" val="4088972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 name="Правоъгълник 2"/>
          <p:cNvSpPr/>
          <p:nvPr/>
        </p:nvSpPr>
        <p:spPr>
          <a:xfrm>
            <a:off x="172035" y="908720"/>
            <a:ext cx="8784976" cy="3046988"/>
          </a:xfrm>
          <a:prstGeom prst="rect">
            <a:avLst/>
          </a:prstGeom>
        </p:spPr>
        <p:txBody>
          <a:bodyPr wrap="square">
            <a:spAutoFit/>
          </a:bodyPr>
          <a:lstStyle/>
          <a:p>
            <a:pPr indent="457200" algn="just">
              <a:spcAft>
                <a:spcPts val="0"/>
              </a:spcAft>
            </a:pPr>
            <a:r>
              <a:rPr lang="bg-BG" sz="2400" b="1" i="1" u="sng" dirty="0">
                <a:solidFill>
                  <a:srgbClr val="FF0000"/>
                </a:solidFill>
                <a:latin typeface="Arial Narrow" pitchFamily="34" charset="0"/>
                <a:ea typeface="Times New Roman"/>
              </a:rPr>
              <a:t>Аксиома 6</a:t>
            </a:r>
            <a:r>
              <a:rPr lang="bg-BG" sz="2400" dirty="0">
                <a:solidFill>
                  <a:srgbClr val="FF0000"/>
                </a:solidFill>
                <a:latin typeface="Arial Narrow" pitchFamily="34" charset="0"/>
                <a:ea typeface="Times New Roman"/>
              </a:rPr>
              <a:t> </a:t>
            </a:r>
            <a:r>
              <a:rPr lang="bg-BG" sz="2400" i="1" dirty="0">
                <a:solidFill>
                  <a:srgbClr val="FF0000"/>
                </a:solidFill>
                <a:latin typeface="Arial Narrow" pitchFamily="34" charset="0"/>
                <a:ea typeface="Times New Roman"/>
              </a:rPr>
              <a:t>– за състоянието на покой на материален обект и съставните му части</a:t>
            </a:r>
            <a:r>
              <a:rPr lang="bg-BG" sz="2400" dirty="0">
                <a:solidFill>
                  <a:srgbClr val="FF0000"/>
                </a:solidFill>
                <a:latin typeface="Arial Narrow" pitchFamily="34" charset="0"/>
                <a:ea typeface="Times New Roman"/>
              </a:rPr>
              <a:t>. </a:t>
            </a:r>
            <a:r>
              <a:rPr lang="bg-BG" sz="2400" dirty="0">
                <a:solidFill>
                  <a:srgbClr val="0070C0"/>
                </a:solidFill>
                <a:latin typeface="Arial Narrow" pitchFamily="34" charset="0"/>
                <a:ea typeface="Times New Roman"/>
              </a:rPr>
              <a:t>Една система от материални точки (тела) ще бъде в състояние на покой, ако всяка нейна част също е в покой и обратно – всички части на системата са в състояние на покой, ако цялата система е в покой. </a:t>
            </a:r>
            <a:endParaRPr lang="en-US" sz="2400" dirty="0">
              <a:solidFill>
                <a:srgbClr val="0070C0"/>
              </a:solidFill>
              <a:latin typeface="Arial Narrow" pitchFamily="34" charset="0"/>
              <a:ea typeface="Times New Roman"/>
            </a:endParaRPr>
          </a:p>
          <a:p>
            <a:pPr algn="just"/>
            <a:r>
              <a:rPr lang="bg-BG" sz="2400" dirty="0">
                <a:solidFill>
                  <a:srgbClr val="0070C0"/>
                </a:solidFill>
                <a:latin typeface="Arial Narrow" pitchFamily="34" charset="0"/>
                <a:ea typeface="Times New Roman"/>
                <a:cs typeface="Times New Roman"/>
              </a:rPr>
              <a:t>Тази аксиома стои в основата на съпротивлението (якостта) на материалите, тъй като се отнася и до материалните частици на реалните тела, натоварени със сили.</a:t>
            </a:r>
            <a:endParaRPr lang="bg-BG" sz="2400" dirty="0">
              <a:solidFill>
                <a:srgbClr val="0070C0"/>
              </a:solidFill>
              <a:latin typeface="Arial Narrow" pitchFamily="34" charset="0"/>
            </a:endParaRPr>
          </a:p>
        </p:txBody>
      </p:sp>
      <p:sp>
        <p:nvSpPr>
          <p:cNvPr id="4" name="Правоъгълник 3"/>
          <p:cNvSpPr/>
          <p:nvPr/>
        </p:nvSpPr>
        <p:spPr>
          <a:xfrm>
            <a:off x="323529" y="3965925"/>
            <a:ext cx="8633482" cy="1938992"/>
          </a:xfrm>
          <a:prstGeom prst="rect">
            <a:avLst/>
          </a:prstGeom>
        </p:spPr>
        <p:txBody>
          <a:bodyPr wrap="square">
            <a:spAutoFit/>
          </a:bodyPr>
          <a:lstStyle/>
          <a:p>
            <a:pPr algn="just"/>
            <a:r>
              <a:rPr lang="bg-BG" sz="2400" b="1" i="1" u="sng" dirty="0">
                <a:solidFill>
                  <a:srgbClr val="FF0000"/>
                </a:solidFill>
                <a:latin typeface="Arial Narrow"/>
                <a:ea typeface="Times New Roman"/>
                <a:cs typeface="Times New Roman"/>
              </a:rPr>
              <a:t>Аксиома 7</a:t>
            </a:r>
            <a:r>
              <a:rPr lang="bg-BG" sz="2400" dirty="0">
                <a:solidFill>
                  <a:srgbClr val="FF0000"/>
                </a:solidFill>
                <a:latin typeface="Arial Narrow"/>
                <a:ea typeface="Times New Roman"/>
                <a:cs typeface="Times New Roman"/>
              </a:rPr>
              <a:t> </a:t>
            </a:r>
            <a:r>
              <a:rPr lang="bg-BG" sz="2400" i="1" dirty="0">
                <a:solidFill>
                  <a:srgbClr val="FF0000"/>
                </a:solidFill>
                <a:latin typeface="Arial Narrow"/>
                <a:ea typeface="Times New Roman"/>
                <a:cs typeface="Times New Roman"/>
              </a:rPr>
              <a:t>– принцип на втвърдяването</a:t>
            </a:r>
            <a:r>
              <a:rPr lang="bg-BG" sz="2400" dirty="0">
                <a:solidFill>
                  <a:srgbClr val="0070C0"/>
                </a:solidFill>
                <a:latin typeface="Arial Narrow"/>
                <a:ea typeface="Times New Roman"/>
                <a:cs typeface="Times New Roman"/>
              </a:rPr>
              <a:t>. Равновесието на силите, приложени върху едно </a:t>
            </a:r>
            <a:r>
              <a:rPr lang="bg-BG" sz="2400" dirty="0" err="1">
                <a:solidFill>
                  <a:srgbClr val="0070C0"/>
                </a:solidFill>
                <a:latin typeface="Arial Narrow"/>
                <a:ea typeface="Times New Roman"/>
                <a:cs typeface="Times New Roman"/>
              </a:rPr>
              <a:t>деформируемо</a:t>
            </a:r>
            <a:r>
              <a:rPr lang="bg-BG" sz="2400" dirty="0">
                <a:solidFill>
                  <a:srgbClr val="0070C0"/>
                </a:solidFill>
                <a:latin typeface="Arial Narrow"/>
                <a:ea typeface="Times New Roman"/>
                <a:cs typeface="Times New Roman"/>
              </a:rPr>
              <a:t> (естествено) тяло, не се нарушава, ако това тяло се втвърди. Тази аксиома позволява да се прилагат условията за равновесие на абсолютно твърдо тяло и при реалните тела.</a:t>
            </a:r>
            <a:endParaRPr lang="bg-BG" sz="2400" dirty="0">
              <a:solidFill>
                <a:srgbClr val="0070C0"/>
              </a:solidFill>
            </a:endParaRPr>
          </a:p>
        </p:txBody>
      </p:sp>
    </p:spTree>
    <p:extLst>
      <p:ext uri="{BB962C8B-B14F-4D97-AF65-F5344CB8AC3E}">
        <p14:creationId xmlns:p14="http://schemas.microsoft.com/office/powerpoint/2010/main" val="2808053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107504" y="329010"/>
            <a:ext cx="9036496" cy="579710"/>
          </a:xfrm>
        </p:spPr>
        <p:txBody>
          <a:bodyPr/>
          <a:lstStyle/>
          <a:p>
            <a:pPr marL="109537" indent="0" algn="ctr">
              <a:buNone/>
            </a:pPr>
            <a:r>
              <a:rPr lang="bg-BG" sz="2400" dirty="0" smtClean="0">
                <a:solidFill>
                  <a:srgbClr val="00B0F0"/>
                </a:solidFill>
              </a:rPr>
              <a:t>Редукция и равновесие на конкурентна система сили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pic>
        <p:nvPicPr>
          <p:cNvPr id="2" name="Картина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980728"/>
            <a:ext cx="2952330" cy="3850417"/>
          </a:xfrm>
          <a:prstGeom prst="rect">
            <a:avLst/>
          </a:prstGeom>
          <a:solidFill>
            <a:schemeClr val="bg2"/>
          </a:solidFill>
          <a:ln>
            <a:solidFill>
              <a:schemeClr val="accent1"/>
            </a:solidFill>
          </a:ln>
        </p:spPr>
      </p:pic>
      <p:pic>
        <p:nvPicPr>
          <p:cNvPr id="3" name="Картина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980728"/>
            <a:ext cx="4555890" cy="3863697"/>
          </a:xfrm>
          <a:prstGeom prst="rect">
            <a:avLst/>
          </a:prstGeom>
          <a:solidFill>
            <a:schemeClr val="bg2"/>
          </a:solidFill>
          <a:ln>
            <a:solidFill>
              <a:schemeClr val="accent1"/>
            </a:solidFill>
          </a:ln>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5" name="Обект 4"/>
          <p:cNvGraphicFramePr>
            <a:graphicFrameLocks noChangeAspect="1"/>
          </p:cNvGraphicFramePr>
          <p:nvPr>
            <p:extLst>
              <p:ext uri="{D42A27DB-BD31-4B8C-83A1-F6EECF244321}">
                <p14:modId xmlns:p14="http://schemas.microsoft.com/office/powerpoint/2010/main" val="992151411"/>
              </p:ext>
            </p:extLst>
          </p:nvPr>
        </p:nvGraphicFramePr>
        <p:xfrm>
          <a:off x="0" y="5049490"/>
          <a:ext cx="4318000" cy="1079500"/>
        </p:xfrm>
        <a:graphic>
          <a:graphicData uri="http://schemas.openxmlformats.org/presentationml/2006/ole">
            <mc:AlternateContent xmlns:mc="http://schemas.openxmlformats.org/markup-compatibility/2006">
              <mc:Choice xmlns:v="urn:schemas-microsoft-com:vml" Requires="v">
                <p:oleObj spid="_x0000_s4159" name="Equation" r:id="rId5" imgW="1727200" imgH="431800" progId="Equation.DSMT4">
                  <p:embed/>
                </p:oleObj>
              </mc:Choice>
              <mc:Fallback>
                <p:oleObj name="Equation" r:id="rId5" imgW="1727200" imgH="4318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49490"/>
                        <a:ext cx="4318000" cy="1079500"/>
                      </a:xfrm>
                      <a:prstGeom prst="rect">
                        <a:avLst/>
                      </a:prstGeom>
                      <a:solidFill>
                        <a:schemeClr val="bg2"/>
                      </a:solidFill>
                    </p:spPr>
                  </p:pic>
                </p:oleObj>
              </mc:Fallback>
            </mc:AlternateContent>
          </a:graphicData>
        </a:graphic>
      </p:graphicFrame>
      <p:sp>
        <p:nvSpPr>
          <p:cNvPr id="7" name="Правоъгълник 6"/>
          <p:cNvSpPr/>
          <p:nvPr/>
        </p:nvSpPr>
        <p:spPr>
          <a:xfrm>
            <a:off x="4427984" y="4893240"/>
            <a:ext cx="4572000" cy="1477328"/>
          </a:xfrm>
          <a:prstGeom prst="rect">
            <a:avLst/>
          </a:prstGeom>
        </p:spPr>
        <p:txBody>
          <a:bodyPr>
            <a:spAutoFit/>
          </a:bodyPr>
          <a:lstStyle/>
          <a:p>
            <a:r>
              <a:rPr lang="bg-BG" i="1" dirty="0">
                <a:latin typeface="Arial Narrow"/>
                <a:ea typeface="Times New Roman"/>
                <a:cs typeface="Times New Roman"/>
              </a:rPr>
              <a:t>Н</a:t>
            </a:r>
            <a:r>
              <a:rPr lang="bg-BG" i="1" dirty="0" smtClean="0">
                <a:latin typeface="Arial Narrow"/>
                <a:ea typeface="Times New Roman"/>
                <a:cs typeface="Times New Roman"/>
              </a:rPr>
              <a:t>еобходимо </a:t>
            </a:r>
            <a:r>
              <a:rPr lang="bg-BG" i="1" dirty="0">
                <a:latin typeface="Arial Narrow"/>
                <a:ea typeface="Times New Roman"/>
                <a:cs typeface="Times New Roman"/>
              </a:rPr>
              <a:t>и достатъчно </a:t>
            </a:r>
            <a:r>
              <a:rPr lang="bg-BG" b="1" i="1" dirty="0">
                <a:latin typeface="Arial Narrow"/>
                <a:ea typeface="Times New Roman"/>
                <a:cs typeface="Times New Roman"/>
              </a:rPr>
              <a:t>векторно условие за равновесие</a:t>
            </a:r>
            <a:r>
              <a:rPr lang="bg-BG" i="1" dirty="0">
                <a:latin typeface="Arial Narrow"/>
                <a:ea typeface="Times New Roman"/>
                <a:cs typeface="Times New Roman"/>
              </a:rPr>
              <a:t> на една </a:t>
            </a:r>
            <a:r>
              <a:rPr lang="bg-BG" b="1" i="1" dirty="0">
                <a:latin typeface="Arial Narrow"/>
                <a:ea typeface="Times New Roman"/>
                <a:cs typeface="Times New Roman"/>
              </a:rPr>
              <a:t>равнинна система от конкурентни сили</a:t>
            </a:r>
            <a:r>
              <a:rPr lang="bg-BG" i="1" dirty="0">
                <a:latin typeface="Arial Narrow"/>
                <a:ea typeface="Times New Roman"/>
                <a:cs typeface="Times New Roman"/>
              </a:rPr>
              <a:t> е </a:t>
            </a:r>
            <a:r>
              <a:rPr lang="bg-BG" i="1" dirty="0" err="1">
                <a:latin typeface="Arial Narrow" pitchFamily="34" charset="0"/>
              </a:rPr>
              <a:t>равнодействащата</a:t>
            </a:r>
            <a:r>
              <a:rPr lang="bg-BG" i="1" dirty="0">
                <a:latin typeface="Arial Narrow" pitchFamily="34" charset="0"/>
              </a:rPr>
              <a:t> им</a:t>
            </a:r>
            <a:endParaRPr lang="en-US" dirty="0">
              <a:latin typeface="Arial Narrow" pitchFamily="34" charset="0"/>
            </a:endParaRPr>
          </a:p>
          <a:p>
            <a:r>
              <a:rPr lang="bg-BG" i="1" dirty="0">
                <a:latin typeface="Arial Narrow" pitchFamily="34" charset="0"/>
              </a:rPr>
              <a:t>да бъде равна на </a:t>
            </a:r>
            <a:r>
              <a:rPr lang="bg-BG" i="1" dirty="0" smtClean="0">
                <a:latin typeface="Arial Narrow" pitchFamily="34" charset="0"/>
              </a:rPr>
              <a:t>нула:</a:t>
            </a:r>
            <a:endParaRPr lang="en-US" dirty="0">
              <a:latin typeface="Arial Narrow" pitchFamily="34" charset="0"/>
            </a:endParaRPr>
          </a:p>
          <a:p>
            <a:pPr algn="just"/>
            <a:endParaRPr lang="bg-BG" dirty="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9" name="Обект 8"/>
          <p:cNvGraphicFramePr>
            <a:graphicFrameLocks noChangeAspect="1"/>
          </p:cNvGraphicFramePr>
          <p:nvPr>
            <p:extLst>
              <p:ext uri="{D42A27DB-BD31-4B8C-83A1-F6EECF244321}">
                <p14:modId xmlns:p14="http://schemas.microsoft.com/office/powerpoint/2010/main" val="3166212459"/>
              </p:ext>
            </p:extLst>
          </p:nvPr>
        </p:nvGraphicFramePr>
        <p:xfrm>
          <a:off x="6713984" y="5949280"/>
          <a:ext cx="959288" cy="548165"/>
        </p:xfrm>
        <a:graphic>
          <a:graphicData uri="http://schemas.openxmlformats.org/presentationml/2006/ole">
            <mc:AlternateContent xmlns:mc="http://schemas.openxmlformats.org/markup-compatibility/2006">
              <mc:Choice xmlns:v="urn:schemas-microsoft-com:vml" Requires="v">
                <p:oleObj spid="_x0000_s4160" name="Equation" r:id="rId7" imgW="355292" imgH="203024" progId="Equation.DSMT4">
                  <p:embed/>
                </p:oleObj>
              </mc:Choice>
              <mc:Fallback>
                <p:oleObj name="Equation" r:id="rId7" imgW="355292" imgH="203024"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3984" y="5949280"/>
                        <a:ext cx="959288" cy="548165"/>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4203673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107504" y="329010"/>
            <a:ext cx="9036496" cy="579710"/>
          </a:xfrm>
        </p:spPr>
        <p:txBody>
          <a:bodyPr/>
          <a:lstStyle/>
          <a:p>
            <a:pPr marL="109537" indent="0" algn="ctr">
              <a:buNone/>
            </a:pPr>
            <a:r>
              <a:rPr lang="bg-BG" sz="2400" dirty="0" smtClean="0">
                <a:solidFill>
                  <a:srgbClr val="00B0F0"/>
                </a:solidFill>
              </a:rPr>
              <a:t>Редукция и равновесие на конкурентна система сили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3" name="Обект 2"/>
          <p:cNvGraphicFramePr>
            <a:graphicFrameLocks noChangeAspect="1"/>
          </p:cNvGraphicFramePr>
          <p:nvPr>
            <p:extLst>
              <p:ext uri="{D42A27DB-BD31-4B8C-83A1-F6EECF244321}">
                <p14:modId xmlns:p14="http://schemas.microsoft.com/office/powerpoint/2010/main" val="3458908459"/>
              </p:ext>
            </p:extLst>
          </p:nvPr>
        </p:nvGraphicFramePr>
        <p:xfrm>
          <a:off x="85132" y="1156810"/>
          <a:ext cx="5156200" cy="1066800"/>
        </p:xfrm>
        <a:graphic>
          <a:graphicData uri="http://schemas.openxmlformats.org/presentationml/2006/ole">
            <mc:AlternateContent xmlns:mc="http://schemas.openxmlformats.org/markup-compatibility/2006">
              <mc:Choice xmlns:v="urn:schemas-microsoft-com:vml" Requires="v">
                <p:oleObj spid="_x0000_s5274" name="Equation" r:id="rId3" imgW="1841500" imgH="381000" progId="Equation.DSMT4">
                  <p:embed/>
                </p:oleObj>
              </mc:Choice>
              <mc:Fallback>
                <p:oleObj name="Equation" r:id="rId3" imgW="1841500" imgH="381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2" y="1156810"/>
                        <a:ext cx="5156200" cy="1066800"/>
                      </a:xfrm>
                      <a:prstGeom prst="rect">
                        <a:avLst/>
                      </a:prstGeom>
                      <a:solidFill>
                        <a:schemeClr val="bg2"/>
                      </a:solid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5" name="Обект 4"/>
          <p:cNvGraphicFramePr>
            <a:graphicFrameLocks noChangeAspect="1"/>
          </p:cNvGraphicFramePr>
          <p:nvPr>
            <p:extLst>
              <p:ext uri="{D42A27DB-BD31-4B8C-83A1-F6EECF244321}">
                <p14:modId xmlns:p14="http://schemas.microsoft.com/office/powerpoint/2010/main" val="128137091"/>
              </p:ext>
            </p:extLst>
          </p:nvPr>
        </p:nvGraphicFramePr>
        <p:xfrm>
          <a:off x="131207" y="2420888"/>
          <a:ext cx="5074920" cy="1028700"/>
        </p:xfrm>
        <a:graphic>
          <a:graphicData uri="http://schemas.openxmlformats.org/presentationml/2006/ole">
            <mc:AlternateContent xmlns:mc="http://schemas.openxmlformats.org/markup-compatibility/2006">
              <mc:Choice xmlns:v="urn:schemas-microsoft-com:vml" Requires="v">
                <p:oleObj spid="_x0000_s5275" name="Equation" r:id="rId5" imgW="1879600" imgH="381000" progId="Equation.DSMT4">
                  <p:embed/>
                </p:oleObj>
              </mc:Choice>
              <mc:Fallback>
                <p:oleObj name="Equation" r:id="rId5" imgW="1879600" imgH="381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07" y="2420888"/>
                        <a:ext cx="5074920" cy="1028700"/>
                      </a:xfrm>
                      <a:prstGeom prst="rect">
                        <a:avLst/>
                      </a:prstGeom>
                      <a:solidFill>
                        <a:schemeClr val="bg2"/>
                      </a:solidFill>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8" name="Обект 7"/>
          <p:cNvGraphicFramePr>
            <a:graphicFrameLocks noChangeAspect="1"/>
          </p:cNvGraphicFramePr>
          <p:nvPr>
            <p:extLst>
              <p:ext uri="{D42A27DB-BD31-4B8C-83A1-F6EECF244321}">
                <p14:modId xmlns:p14="http://schemas.microsoft.com/office/powerpoint/2010/main" val="3735017468"/>
              </p:ext>
            </p:extLst>
          </p:nvPr>
        </p:nvGraphicFramePr>
        <p:xfrm>
          <a:off x="107504" y="3703307"/>
          <a:ext cx="2090783" cy="719777"/>
        </p:xfrm>
        <a:graphic>
          <a:graphicData uri="http://schemas.openxmlformats.org/presentationml/2006/ole">
            <mc:AlternateContent xmlns:mc="http://schemas.openxmlformats.org/markup-compatibility/2006">
              <mc:Choice xmlns:v="urn:schemas-microsoft-com:vml" Requires="v">
                <p:oleObj spid="_x0000_s5276" name="Equation" r:id="rId7" imgW="774364" imgH="266584" progId="Equation.DSMT4">
                  <p:embed/>
                </p:oleObj>
              </mc:Choice>
              <mc:Fallback>
                <p:oleObj name="Equation" r:id="rId7" imgW="774364" imgH="266584"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3703307"/>
                        <a:ext cx="2090783" cy="719777"/>
                      </a:xfrm>
                      <a:prstGeom prst="rect">
                        <a:avLst/>
                      </a:prstGeom>
                      <a:solidFill>
                        <a:schemeClr val="bg2"/>
                      </a:solidFill>
                    </p:spPr>
                  </p:pic>
                </p:oleObj>
              </mc:Fallback>
            </mc:AlternateContent>
          </a:graphicData>
        </a:graphic>
      </p:graphicFrame>
      <p:sp>
        <p:nvSpPr>
          <p:cNvPr id="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0" name="Обект 9"/>
          <p:cNvGraphicFramePr>
            <a:graphicFrameLocks noChangeAspect="1"/>
          </p:cNvGraphicFramePr>
          <p:nvPr>
            <p:extLst>
              <p:ext uri="{D42A27DB-BD31-4B8C-83A1-F6EECF244321}">
                <p14:modId xmlns:p14="http://schemas.microsoft.com/office/powerpoint/2010/main" val="2925878267"/>
              </p:ext>
            </p:extLst>
          </p:nvPr>
        </p:nvGraphicFramePr>
        <p:xfrm>
          <a:off x="2483768" y="3614508"/>
          <a:ext cx="2364984" cy="822604"/>
        </p:xfrm>
        <a:graphic>
          <a:graphicData uri="http://schemas.openxmlformats.org/presentationml/2006/ole">
            <mc:AlternateContent xmlns:mc="http://schemas.openxmlformats.org/markup-compatibility/2006">
              <mc:Choice xmlns:v="urn:schemas-microsoft-com:vml" Requires="v">
                <p:oleObj spid="_x0000_s5277" name="Equation" r:id="rId9" imgW="875920" imgH="304668" progId="Equation.DSMT4">
                  <p:embed/>
                </p:oleObj>
              </mc:Choice>
              <mc:Fallback>
                <p:oleObj name="Equation" r:id="rId9" imgW="875920" imgH="304668"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3614508"/>
                        <a:ext cx="2364984" cy="822604"/>
                      </a:xfrm>
                      <a:prstGeom prst="rect">
                        <a:avLst/>
                      </a:prstGeom>
                      <a:solidFill>
                        <a:schemeClr val="bg2"/>
                      </a:solidFill>
                    </p:spPr>
                  </p:pic>
                </p:oleObj>
              </mc:Fallback>
            </mc:AlternateContent>
          </a:graphicData>
        </a:graphic>
      </p:graphicFrame>
      <p:pic>
        <p:nvPicPr>
          <p:cNvPr id="18" name="Картина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11149" y="1124744"/>
            <a:ext cx="3735972" cy="3168352"/>
          </a:xfrm>
          <a:prstGeom prst="rect">
            <a:avLst/>
          </a:prstGeom>
          <a:solidFill>
            <a:schemeClr val="bg2"/>
          </a:solidFill>
          <a:ln>
            <a:solidFill>
              <a:schemeClr val="accent1"/>
            </a:solidFill>
          </a:ln>
        </p:spPr>
      </p:pic>
      <p:sp>
        <p:nvSpPr>
          <p:cNvPr id="22" name="Правоъгълник 21"/>
          <p:cNvSpPr/>
          <p:nvPr/>
        </p:nvSpPr>
        <p:spPr>
          <a:xfrm>
            <a:off x="179512" y="4581128"/>
            <a:ext cx="8964488" cy="1015663"/>
          </a:xfrm>
          <a:prstGeom prst="rect">
            <a:avLst/>
          </a:prstGeom>
        </p:spPr>
        <p:txBody>
          <a:bodyPr wrap="square">
            <a:spAutoFit/>
          </a:bodyPr>
          <a:lstStyle/>
          <a:p>
            <a:pPr algn="just"/>
            <a:r>
              <a:rPr lang="bg-BG" sz="2000" b="1" i="1" dirty="0" smtClean="0">
                <a:latin typeface="Arial Narrow"/>
                <a:ea typeface="Times New Roman"/>
                <a:cs typeface="Times New Roman"/>
              </a:rPr>
              <a:t>Скаларните </a:t>
            </a:r>
            <a:r>
              <a:rPr lang="bg-BG" sz="2000" b="1" i="1" dirty="0">
                <a:latin typeface="Arial Narrow"/>
                <a:ea typeface="Times New Roman"/>
                <a:cs typeface="Times New Roman"/>
              </a:rPr>
              <a:t>условия за равновесие</a:t>
            </a:r>
            <a:r>
              <a:rPr lang="bg-BG" sz="2000" i="1" dirty="0">
                <a:latin typeface="Arial Narrow"/>
                <a:ea typeface="Times New Roman"/>
                <a:cs typeface="Times New Roman"/>
              </a:rPr>
              <a:t> на една </a:t>
            </a:r>
            <a:r>
              <a:rPr lang="bg-BG" sz="2000" b="1" i="1" dirty="0">
                <a:latin typeface="Arial Narrow"/>
                <a:ea typeface="Times New Roman"/>
                <a:cs typeface="Times New Roman"/>
              </a:rPr>
              <a:t>равнинна система от конкурентни сили</a:t>
            </a:r>
            <a:r>
              <a:rPr lang="bg-BG" sz="2000" i="1" dirty="0">
                <a:latin typeface="Arial Narrow"/>
                <a:ea typeface="Times New Roman"/>
                <a:cs typeface="Times New Roman"/>
              </a:rPr>
              <a:t> са алгебричните суми от проекциите на силите по </a:t>
            </a:r>
            <a:r>
              <a:rPr lang="bg-BG" sz="2000" i="1" dirty="0" smtClean="0">
                <a:latin typeface="Arial Narrow"/>
                <a:ea typeface="Times New Roman"/>
                <a:cs typeface="Times New Roman"/>
              </a:rPr>
              <a:t>координатните оси да бъдат равни на нула</a:t>
            </a:r>
            <a:r>
              <a:rPr lang="bg-BG" i="1" dirty="0">
                <a:latin typeface="Arial Narrow"/>
                <a:ea typeface="Times New Roman"/>
                <a:cs typeface="Times New Roman"/>
              </a:rPr>
              <a:t>:</a:t>
            </a:r>
            <a:endParaRPr lang="bg-BG" dirty="0"/>
          </a:p>
        </p:txBody>
      </p:sp>
      <p:sp>
        <p:nvSpPr>
          <p:cNvPr id="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25" name="Обект 24"/>
          <p:cNvGraphicFramePr>
            <a:graphicFrameLocks noChangeAspect="1"/>
          </p:cNvGraphicFramePr>
          <p:nvPr>
            <p:extLst>
              <p:ext uri="{D42A27DB-BD31-4B8C-83A1-F6EECF244321}">
                <p14:modId xmlns:p14="http://schemas.microsoft.com/office/powerpoint/2010/main" val="1367881352"/>
              </p:ext>
            </p:extLst>
          </p:nvPr>
        </p:nvGraphicFramePr>
        <p:xfrm>
          <a:off x="3923928" y="5609766"/>
          <a:ext cx="3188970" cy="617220"/>
        </p:xfrm>
        <a:graphic>
          <a:graphicData uri="http://schemas.openxmlformats.org/presentationml/2006/ole">
            <mc:AlternateContent xmlns:mc="http://schemas.openxmlformats.org/markup-compatibility/2006">
              <mc:Choice xmlns:v="urn:schemas-microsoft-com:vml" Requires="v">
                <p:oleObj spid="_x0000_s5278" name="Equation" r:id="rId12" imgW="1181100" imgH="228600" progId="Equation.DSMT4">
                  <p:embed/>
                </p:oleObj>
              </mc:Choice>
              <mc:Fallback>
                <p:oleObj name="Equation" r:id="rId12" imgW="1181100" imgH="2286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3928" y="5609766"/>
                        <a:ext cx="3188970" cy="617220"/>
                      </a:xfrm>
                      <a:prstGeom prst="rect">
                        <a:avLst/>
                      </a:prstGeom>
                      <a:solidFill>
                        <a:schemeClr val="bg2"/>
                      </a:solidFill>
                    </p:spPr>
                  </p:pic>
                </p:oleObj>
              </mc:Fallback>
            </mc:AlternateContent>
          </a:graphicData>
        </a:graphic>
      </p:graphicFrame>
      <p:sp>
        <p:nvSpPr>
          <p:cNvPr id="26" name="Правоъгълник 25"/>
          <p:cNvSpPr/>
          <p:nvPr/>
        </p:nvSpPr>
        <p:spPr>
          <a:xfrm>
            <a:off x="755576" y="692696"/>
            <a:ext cx="3275256" cy="461665"/>
          </a:xfrm>
          <a:prstGeom prst="rect">
            <a:avLst/>
          </a:prstGeom>
        </p:spPr>
        <p:txBody>
          <a:bodyPr wrap="none">
            <a:spAutoFit/>
          </a:bodyPr>
          <a:lstStyle/>
          <a:p>
            <a:r>
              <a:rPr lang="bg-BG" sz="2400" b="1" i="1" dirty="0" smtClean="0">
                <a:solidFill>
                  <a:schemeClr val="accent2"/>
                </a:solidFill>
                <a:latin typeface="Arial Narrow"/>
                <a:ea typeface="Times New Roman"/>
                <a:cs typeface="Times New Roman"/>
              </a:rPr>
              <a:t>Равнинна </a:t>
            </a:r>
            <a:r>
              <a:rPr lang="bg-BG" sz="2400" b="1" i="1" dirty="0">
                <a:solidFill>
                  <a:schemeClr val="accent2"/>
                </a:solidFill>
                <a:latin typeface="Arial Narrow"/>
                <a:ea typeface="Times New Roman"/>
                <a:cs typeface="Times New Roman"/>
              </a:rPr>
              <a:t>система сили</a:t>
            </a:r>
            <a:endParaRPr lang="bg-BG" sz="2400" dirty="0">
              <a:solidFill>
                <a:schemeClr val="accent2"/>
              </a:solidFill>
            </a:endParaRPr>
          </a:p>
        </p:txBody>
      </p:sp>
    </p:spTree>
    <p:extLst>
      <p:ext uri="{BB962C8B-B14F-4D97-AF65-F5344CB8AC3E}">
        <p14:creationId xmlns:p14="http://schemas.microsoft.com/office/powerpoint/2010/main" val="696680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107504" y="329010"/>
            <a:ext cx="9036496" cy="579710"/>
          </a:xfrm>
        </p:spPr>
        <p:txBody>
          <a:bodyPr/>
          <a:lstStyle/>
          <a:p>
            <a:pPr marL="109537" indent="0" algn="ctr">
              <a:buNone/>
            </a:pPr>
            <a:r>
              <a:rPr lang="bg-BG" sz="2400" dirty="0" smtClean="0">
                <a:solidFill>
                  <a:srgbClr val="00B0F0"/>
                </a:solidFill>
              </a:rPr>
              <a:t>Редукция и равновесие на конкурентна система сили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3" name="Обект 2"/>
          <p:cNvGraphicFramePr>
            <a:graphicFrameLocks noChangeAspect="1"/>
          </p:cNvGraphicFramePr>
          <p:nvPr>
            <p:extLst>
              <p:ext uri="{D42A27DB-BD31-4B8C-83A1-F6EECF244321}">
                <p14:modId xmlns:p14="http://schemas.microsoft.com/office/powerpoint/2010/main" val="800734763"/>
              </p:ext>
            </p:extLst>
          </p:nvPr>
        </p:nvGraphicFramePr>
        <p:xfrm>
          <a:off x="179512" y="1154361"/>
          <a:ext cx="4603750" cy="952500"/>
        </p:xfrm>
        <a:graphic>
          <a:graphicData uri="http://schemas.openxmlformats.org/presentationml/2006/ole">
            <mc:AlternateContent xmlns:mc="http://schemas.openxmlformats.org/markup-compatibility/2006">
              <mc:Choice xmlns:v="urn:schemas-microsoft-com:vml" Requires="v">
                <p:oleObj spid="_x0000_s6396" name="Equation" r:id="rId3" imgW="1841500" imgH="381000" progId="Equation.DSMT4">
                  <p:embed/>
                </p:oleObj>
              </mc:Choice>
              <mc:Fallback>
                <p:oleObj name="Equation" r:id="rId3" imgW="1841500" imgH="381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54361"/>
                        <a:ext cx="4603750" cy="952500"/>
                      </a:xfrm>
                      <a:prstGeom prst="rect">
                        <a:avLst/>
                      </a:prstGeom>
                      <a:solidFill>
                        <a:schemeClr val="bg2"/>
                      </a:solid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5" name="Обект 4"/>
          <p:cNvGraphicFramePr>
            <a:graphicFrameLocks noChangeAspect="1"/>
          </p:cNvGraphicFramePr>
          <p:nvPr>
            <p:extLst>
              <p:ext uri="{D42A27DB-BD31-4B8C-83A1-F6EECF244321}">
                <p14:modId xmlns:p14="http://schemas.microsoft.com/office/powerpoint/2010/main" val="2799421315"/>
              </p:ext>
            </p:extLst>
          </p:nvPr>
        </p:nvGraphicFramePr>
        <p:xfrm>
          <a:off x="179512" y="2204864"/>
          <a:ext cx="4699000" cy="952500"/>
        </p:xfrm>
        <a:graphic>
          <a:graphicData uri="http://schemas.openxmlformats.org/presentationml/2006/ole">
            <mc:AlternateContent xmlns:mc="http://schemas.openxmlformats.org/markup-compatibility/2006">
              <mc:Choice xmlns:v="urn:schemas-microsoft-com:vml" Requires="v">
                <p:oleObj spid="_x0000_s6397" name="Equation" r:id="rId5" imgW="1879600" imgH="381000" progId="Equation.DSMT4">
                  <p:embed/>
                </p:oleObj>
              </mc:Choice>
              <mc:Fallback>
                <p:oleObj name="Equation" r:id="rId5" imgW="1879600" imgH="381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204864"/>
                        <a:ext cx="4699000" cy="952500"/>
                      </a:xfrm>
                      <a:prstGeom prst="rect">
                        <a:avLst/>
                      </a:prstGeom>
                      <a:solidFill>
                        <a:schemeClr val="bg2"/>
                      </a:solidFill>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8" name="Обект 7"/>
          <p:cNvGraphicFramePr>
            <a:graphicFrameLocks noChangeAspect="1"/>
          </p:cNvGraphicFramePr>
          <p:nvPr>
            <p:extLst>
              <p:ext uri="{D42A27DB-BD31-4B8C-83A1-F6EECF244321}">
                <p14:modId xmlns:p14="http://schemas.microsoft.com/office/powerpoint/2010/main" val="3321138455"/>
              </p:ext>
            </p:extLst>
          </p:nvPr>
        </p:nvGraphicFramePr>
        <p:xfrm>
          <a:off x="230034" y="4434309"/>
          <a:ext cx="2501900" cy="650875"/>
        </p:xfrm>
        <a:graphic>
          <a:graphicData uri="http://schemas.openxmlformats.org/presentationml/2006/ole">
            <mc:AlternateContent xmlns:mc="http://schemas.openxmlformats.org/markup-compatibility/2006">
              <mc:Choice xmlns:v="urn:schemas-microsoft-com:vml" Requires="v">
                <p:oleObj spid="_x0000_s6398" name="Equation" r:id="rId7" imgW="927000" imgH="241200" progId="Equation.DSMT4">
                  <p:embed/>
                </p:oleObj>
              </mc:Choice>
              <mc:Fallback>
                <p:oleObj name="Equation" r:id="rId7" imgW="927000" imgH="241200" progId="Equation.DSMT4">
                  <p:embed/>
                  <p:pic>
                    <p:nvPicPr>
                      <p:cNvPr id="0" name=""/>
                      <p:cNvPicPr>
                        <a:picLocks noChangeAspect="1" noChangeArrowheads="1"/>
                      </p:cNvPicPr>
                      <p:nvPr/>
                    </p:nvPicPr>
                    <p:blipFill>
                      <a:blip r:embed="rId8"/>
                      <a:srcRect/>
                      <a:stretch>
                        <a:fillRect/>
                      </a:stretch>
                    </p:blipFill>
                    <p:spPr bwMode="auto">
                      <a:xfrm>
                        <a:off x="230034" y="4434309"/>
                        <a:ext cx="2501900" cy="650875"/>
                      </a:xfrm>
                      <a:prstGeom prst="rect">
                        <a:avLst/>
                      </a:prstGeom>
                      <a:solidFill>
                        <a:schemeClr val="bg2"/>
                      </a:solidFill>
                    </p:spPr>
                  </p:pic>
                </p:oleObj>
              </mc:Fallback>
            </mc:AlternateContent>
          </a:graphicData>
        </a:graphic>
      </p:graphicFrame>
      <p:sp>
        <p:nvSpPr>
          <p:cNvPr id="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0" name="Обект 9"/>
          <p:cNvGraphicFramePr>
            <a:graphicFrameLocks noChangeAspect="1"/>
          </p:cNvGraphicFramePr>
          <p:nvPr>
            <p:extLst>
              <p:ext uri="{D42A27DB-BD31-4B8C-83A1-F6EECF244321}">
                <p14:modId xmlns:p14="http://schemas.microsoft.com/office/powerpoint/2010/main" val="3115818167"/>
              </p:ext>
            </p:extLst>
          </p:nvPr>
        </p:nvGraphicFramePr>
        <p:xfrm>
          <a:off x="5508104" y="1154361"/>
          <a:ext cx="3187700" cy="822325"/>
        </p:xfrm>
        <a:graphic>
          <a:graphicData uri="http://schemas.openxmlformats.org/presentationml/2006/ole">
            <mc:AlternateContent xmlns:mc="http://schemas.openxmlformats.org/markup-compatibility/2006">
              <mc:Choice xmlns:v="urn:schemas-microsoft-com:vml" Requires="v">
                <p:oleObj spid="_x0000_s6399" name="Equation" r:id="rId9" imgW="1180800" imgH="304560" progId="Equation.DSMT4">
                  <p:embed/>
                </p:oleObj>
              </mc:Choice>
              <mc:Fallback>
                <p:oleObj name="Equation" r:id="rId9" imgW="1180800" imgH="304560" progId="Equation.DSMT4">
                  <p:embed/>
                  <p:pic>
                    <p:nvPicPr>
                      <p:cNvPr id="0" name=""/>
                      <p:cNvPicPr>
                        <a:picLocks noChangeAspect="1" noChangeArrowheads="1"/>
                      </p:cNvPicPr>
                      <p:nvPr/>
                    </p:nvPicPr>
                    <p:blipFill>
                      <a:blip r:embed="rId10"/>
                      <a:srcRect/>
                      <a:stretch>
                        <a:fillRect/>
                      </a:stretch>
                    </p:blipFill>
                    <p:spPr bwMode="auto">
                      <a:xfrm>
                        <a:off x="5508104" y="1154361"/>
                        <a:ext cx="3187700" cy="822325"/>
                      </a:xfrm>
                      <a:prstGeom prst="rect">
                        <a:avLst/>
                      </a:prstGeom>
                      <a:solidFill>
                        <a:schemeClr val="bg2"/>
                      </a:solidFill>
                    </p:spPr>
                  </p:pic>
                </p:oleObj>
              </mc:Fallback>
            </mc:AlternateContent>
          </a:graphicData>
        </a:graphic>
      </p:graphicFrame>
      <p:sp>
        <p:nvSpPr>
          <p:cNvPr id="22" name="Правоъгълник 21"/>
          <p:cNvSpPr/>
          <p:nvPr/>
        </p:nvSpPr>
        <p:spPr>
          <a:xfrm>
            <a:off x="212322" y="5085184"/>
            <a:ext cx="8964488" cy="1015663"/>
          </a:xfrm>
          <a:prstGeom prst="rect">
            <a:avLst/>
          </a:prstGeom>
        </p:spPr>
        <p:txBody>
          <a:bodyPr wrap="square">
            <a:spAutoFit/>
          </a:bodyPr>
          <a:lstStyle/>
          <a:p>
            <a:pPr algn="just"/>
            <a:r>
              <a:rPr lang="bg-BG" sz="2000" b="1" i="1" dirty="0" smtClean="0">
                <a:latin typeface="Arial Narrow"/>
                <a:ea typeface="Times New Roman"/>
                <a:cs typeface="Times New Roman"/>
              </a:rPr>
              <a:t>Скаларните </a:t>
            </a:r>
            <a:r>
              <a:rPr lang="bg-BG" sz="2000" b="1" i="1" dirty="0">
                <a:latin typeface="Arial Narrow"/>
                <a:ea typeface="Times New Roman"/>
                <a:cs typeface="Times New Roman"/>
              </a:rPr>
              <a:t>условия за равновесие</a:t>
            </a:r>
            <a:r>
              <a:rPr lang="bg-BG" sz="2000" i="1" dirty="0">
                <a:latin typeface="Arial Narrow"/>
                <a:ea typeface="Times New Roman"/>
                <a:cs typeface="Times New Roman"/>
              </a:rPr>
              <a:t> на една </a:t>
            </a:r>
            <a:r>
              <a:rPr lang="bg-BG" sz="2000" b="1" i="1" dirty="0" smtClean="0">
                <a:latin typeface="Arial Narrow"/>
                <a:ea typeface="Times New Roman"/>
                <a:cs typeface="Times New Roman"/>
              </a:rPr>
              <a:t>пространствена </a:t>
            </a:r>
            <a:r>
              <a:rPr lang="bg-BG" sz="2000" b="1" i="1" dirty="0">
                <a:latin typeface="Arial Narrow"/>
                <a:ea typeface="Times New Roman"/>
                <a:cs typeface="Times New Roman"/>
              </a:rPr>
              <a:t>система от конкурентни сили</a:t>
            </a:r>
            <a:r>
              <a:rPr lang="bg-BG" sz="2000" i="1" dirty="0">
                <a:latin typeface="Arial Narrow"/>
                <a:ea typeface="Times New Roman"/>
                <a:cs typeface="Times New Roman"/>
              </a:rPr>
              <a:t> са алгебричните суми от проекциите на силите по </a:t>
            </a:r>
            <a:r>
              <a:rPr lang="bg-BG" sz="2000" i="1" dirty="0" smtClean="0">
                <a:latin typeface="Arial Narrow"/>
                <a:ea typeface="Times New Roman"/>
                <a:cs typeface="Times New Roman"/>
              </a:rPr>
              <a:t>координатните оси да бъдат равни на нула</a:t>
            </a:r>
            <a:r>
              <a:rPr lang="bg-BG" i="1" dirty="0">
                <a:latin typeface="Arial Narrow"/>
                <a:ea typeface="Times New Roman"/>
                <a:cs typeface="Times New Roman"/>
              </a:rPr>
              <a:t>:</a:t>
            </a:r>
            <a:endParaRPr lang="bg-BG" dirty="0"/>
          </a:p>
        </p:txBody>
      </p:sp>
      <p:sp>
        <p:nvSpPr>
          <p:cNvPr id="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25" name="Обект 24"/>
          <p:cNvGraphicFramePr>
            <a:graphicFrameLocks noChangeAspect="1"/>
          </p:cNvGraphicFramePr>
          <p:nvPr>
            <p:extLst>
              <p:ext uri="{D42A27DB-BD31-4B8C-83A1-F6EECF244321}">
                <p14:modId xmlns:p14="http://schemas.microsoft.com/office/powerpoint/2010/main" val="3277249892"/>
              </p:ext>
            </p:extLst>
          </p:nvPr>
        </p:nvGraphicFramePr>
        <p:xfrm>
          <a:off x="5292080" y="6093296"/>
          <a:ext cx="3462338" cy="617538"/>
        </p:xfrm>
        <a:graphic>
          <a:graphicData uri="http://schemas.openxmlformats.org/presentationml/2006/ole">
            <mc:AlternateContent xmlns:mc="http://schemas.openxmlformats.org/markup-compatibility/2006">
              <mc:Choice xmlns:v="urn:schemas-microsoft-com:vml" Requires="v">
                <p:oleObj spid="_x0000_s6400" name="Equation" r:id="rId11" imgW="1282680" imgH="228600" progId="Equation.DSMT4">
                  <p:embed/>
                </p:oleObj>
              </mc:Choice>
              <mc:Fallback>
                <p:oleObj name="Equation" r:id="rId11" imgW="1282680" imgH="228600" progId="Equation.DSMT4">
                  <p:embed/>
                  <p:pic>
                    <p:nvPicPr>
                      <p:cNvPr id="0" name=""/>
                      <p:cNvPicPr>
                        <a:picLocks noChangeAspect="1" noChangeArrowheads="1"/>
                      </p:cNvPicPr>
                      <p:nvPr/>
                    </p:nvPicPr>
                    <p:blipFill>
                      <a:blip r:embed="rId12"/>
                      <a:srcRect/>
                      <a:stretch>
                        <a:fillRect/>
                      </a:stretch>
                    </p:blipFill>
                    <p:spPr bwMode="auto">
                      <a:xfrm>
                        <a:off x="5292080" y="6093296"/>
                        <a:ext cx="3462338" cy="617538"/>
                      </a:xfrm>
                      <a:prstGeom prst="rect">
                        <a:avLst/>
                      </a:prstGeom>
                      <a:solidFill>
                        <a:schemeClr val="bg2"/>
                      </a:solidFill>
                    </p:spPr>
                  </p:pic>
                </p:oleObj>
              </mc:Fallback>
            </mc:AlternateContent>
          </a:graphicData>
        </a:graphic>
      </p:graphicFrame>
      <p:sp>
        <p:nvSpPr>
          <p:cNvPr id="11" name="Правоъгълник 10"/>
          <p:cNvSpPr/>
          <p:nvPr/>
        </p:nvSpPr>
        <p:spPr>
          <a:xfrm>
            <a:off x="755576" y="692696"/>
            <a:ext cx="4317207" cy="461665"/>
          </a:xfrm>
          <a:prstGeom prst="rect">
            <a:avLst/>
          </a:prstGeom>
        </p:spPr>
        <p:txBody>
          <a:bodyPr wrap="none">
            <a:spAutoFit/>
          </a:bodyPr>
          <a:lstStyle/>
          <a:p>
            <a:r>
              <a:rPr lang="bg-BG" sz="2400" b="1" i="1" dirty="0">
                <a:solidFill>
                  <a:schemeClr val="accent2"/>
                </a:solidFill>
                <a:latin typeface="Arial Narrow"/>
                <a:ea typeface="Times New Roman"/>
                <a:cs typeface="Times New Roman"/>
              </a:rPr>
              <a:t>Пространствена система сили</a:t>
            </a:r>
            <a:endParaRPr lang="bg-BG" sz="2400" dirty="0">
              <a:solidFill>
                <a:schemeClr val="accent2"/>
              </a:solidFill>
            </a:endParaRPr>
          </a:p>
        </p:txBody>
      </p:sp>
      <p:graphicFrame>
        <p:nvGraphicFramePr>
          <p:cNvPr id="12" name="Обект 11"/>
          <p:cNvGraphicFramePr>
            <a:graphicFrameLocks noChangeAspect="1"/>
          </p:cNvGraphicFramePr>
          <p:nvPr>
            <p:extLst>
              <p:ext uri="{D42A27DB-BD31-4B8C-83A1-F6EECF244321}">
                <p14:modId xmlns:p14="http://schemas.microsoft.com/office/powerpoint/2010/main" val="461624257"/>
              </p:ext>
            </p:extLst>
          </p:nvPr>
        </p:nvGraphicFramePr>
        <p:xfrm>
          <a:off x="179512" y="3284984"/>
          <a:ext cx="4635000" cy="952200"/>
        </p:xfrm>
        <a:graphic>
          <a:graphicData uri="http://schemas.openxmlformats.org/presentationml/2006/ole">
            <mc:AlternateContent xmlns:mc="http://schemas.openxmlformats.org/markup-compatibility/2006">
              <mc:Choice xmlns:v="urn:schemas-microsoft-com:vml" Requires="v">
                <p:oleObj spid="_x0000_s6401" name="Equation" r:id="rId13" imgW="1854000" imgH="380880" progId="Equation.DSMT4">
                  <p:embed/>
                </p:oleObj>
              </mc:Choice>
              <mc:Fallback>
                <p:oleObj name="Equation" r:id="rId13" imgW="1854000" imgH="380880" progId="Equation.DSMT4">
                  <p:embed/>
                  <p:pic>
                    <p:nvPicPr>
                      <p:cNvPr id="0" name="Обект 4"/>
                      <p:cNvPicPr>
                        <a:picLocks noChangeAspect="1" noChangeArrowheads="1"/>
                      </p:cNvPicPr>
                      <p:nvPr/>
                    </p:nvPicPr>
                    <p:blipFill>
                      <a:blip r:embed="rId14"/>
                      <a:srcRect/>
                      <a:stretch>
                        <a:fillRect/>
                      </a:stretch>
                    </p:blipFill>
                    <p:spPr bwMode="auto">
                      <a:xfrm>
                        <a:off x="179512" y="3284984"/>
                        <a:ext cx="4635000" cy="952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6" name="Обект 15"/>
          <p:cNvGraphicFramePr>
            <a:graphicFrameLocks noChangeAspect="1"/>
          </p:cNvGraphicFramePr>
          <p:nvPr>
            <p:extLst>
              <p:ext uri="{D42A27DB-BD31-4B8C-83A1-F6EECF244321}">
                <p14:modId xmlns:p14="http://schemas.microsoft.com/office/powerpoint/2010/main" val="1547966406"/>
              </p:ext>
            </p:extLst>
          </p:nvPr>
        </p:nvGraphicFramePr>
        <p:xfrm>
          <a:off x="5868144" y="2132856"/>
          <a:ext cx="2158063" cy="920350"/>
        </p:xfrm>
        <a:graphic>
          <a:graphicData uri="http://schemas.openxmlformats.org/presentationml/2006/ole">
            <mc:AlternateContent xmlns:mc="http://schemas.openxmlformats.org/markup-compatibility/2006">
              <mc:Choice xmlns:v="urn:schemas-microsoft-com:vml" Requires="v">
                <p:oleObj spid="_x0000_s6402" name="Equation" r:id="rId15" imgW="863225" imgH="368140" progId="Equation.DSMT4">
                  <p:embed/>
                </p:oleObj>
              </mc:Choice>
              <mc:Fallback>
                <p:oleObj name="Equation" r:id="rId15" imgW="863225" imgH="368140" progId="Equation.DSMT4">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8144" y="2132856"/>
                        <a:ext cx="2158063" cy="920350"/>
                      </a:xfrm>
                      <a:prstGeom prst="rect">
                        <a:avLst/>
                      </a:prstGeom>
                      <a:solidFill>
                        <a:schemeClr val="bg2"/>
                      </a:solidFill>
                    </p:spPr>
                  </p:pic>
                </p:oleObj>
              </mc:Fallback>
            </mc:AlternateContent>
          </a:graphicData>
        </a:graphic>
      </p:graphicFrame>
      <p:graphicFrame>
        <p:nvGraphicFramePr>
          <p:cNvPr id="20" name="Обект 19"/>
          <p:cNvGraphicFramePr>
            <a:graphicFrameLocks noChangeAspect="1"/>
          </p:cNvGraphicFramePr>
          <p:nvPr>
            <p:extLst>
              <p:ext uri="{D42A27DB-BD31-4B8C-83A1-F6EECF244321}">
                <p14:modId xmlns:p14="http://schemas.microsoft.com/office/powerpoint/2010/main" val="3582813652"/>
              </p:ext>
            </p:extLst>
          </p:nvPr>
        </p:nvGraphicFramePr>
        <p:xfrm>
          <a:off x="5851525" y="3181350"/>
          <a:ext cx="2190750" cy="982663"/>
        </p:xfrm>
        <a:graphic>
          <a:graphicData uri="http://schemas.openxmlformats.org/presentationml/2006/ole">
            <mc:AlternateContent xmlns:mc="http://schemas.openxmlformats.org/markup-compatibility/2006">
              <mc:Choice xmlns:v="urn:schemas-microsoft-com:vml" Requires="v">
                <p:oleObj spid="_x0000_s6403" name="Equation" r:id="rId17" imgW="876240" imgH="393480" progId="Equation.DSMT4">
                  <p:embed/>
                </p:oleObj>
              </mc:Choice>
              <mc:Fallback>
                <p:oleObj name="Equation" r:id="rId17" imgW="876240" imgH="393480" progId="Equation.DSMT4">
                  <p:embed/>
                  <p:pic>
                    <p:nvPicPr>
                      <p:cNvPr id="0" name="Обект 15"/>
                      <p:cNvPicPr>
                        <a:picLocks noChangeAspect="1" noChangeArrowheads="1"/>
                      </p:cNvPicPr>
                      <p:nvPr/>
                    </p:nvPicPr>
                    <p:blipFill>
                      <a:blip r:embed="rId18"/>
                      <a:srcRect/>
                      <a:stretch>
                        <a:fillRect/>
                      </a:stretch>
                    </p:blipFill>
                    <p:spPr bwMode="auto">
                      <a:xfrm>
                        <a:off x="5851525" y="3181350"/>
                        <a:ext cx="2190750" cy="982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Обект 25"/>
          <p:cNvGraphicFramePr>
            <a:graphicFrameLocks noChangeAspect="1"/>
          </p:cNvGraphicFramePr>
          <p:nvPr>
            <p:extLst>
              <p:ext uri="{D42A27DB-BD31-4B8C-83A1-F6EECF244321}">
                <p14:modId xmlns:p14="http://schemas.microsoft.com/office/powerpoint/2010/main" val="2441015358"/>
              </p:ext>
            </p:extLst>
          </p:nvPr>
        </p:nvGraphicFramePr>
        <p:xfrm>
          <a:off x="5868144" y="4293096"/>
          <a:ext cx="2127250" cy="919163"/>
        </p:xfrm>
        <a:graphic>
          <a:graphicData uri="http://schemas.openxmlformats.org/presentationml/2006/ole">
            <mc:AlternateContent xmlns:mc="http://schemas.openxmlformats.org/markup-compatibility/2006">
              <mc:Choice xmlns:v="urn:schemas-microsoft-com:vml" Requires="v">
                <p:oleObj spid="_x0000_s6404" name="Equation" r:id="rId19" imgW="850680" imgH="368280" progId="Equation.DSMT4">
                  <p:embed/>
                </p:oleObj>
              </mc:Choice>
              <mc:Fallback>
                <p:oleObj name="Equation" r:id="rId19" imgW="850680" imgH="368280" progId="Equation.DSMT4">
                  <p:embed/>
                  <p:pic>
                    <p:nvPicPr>
                      <p:cNvPr id="0" name="Обект 15"/>
                      <p:cNvPicPr>
                        <a:picLocks noChangeAspect="1" noChangeArrowheads="1"/>
                      </p:cNvPicPr>
                      <p:nvPr/>
                    </p:nvPicPr>
                    <p:blipFill>
                      <a:blip r:embed="rId20"/>
                      <a:srcRect/>
                      <a:stretch>
                        <a:fillRect/>
                      </a:stretch>
                    </p:blipFill>
                    <p:spPr bwMode="auto">
                      <a:xfrm>
                        <a:off x="5868144" y="4293096"/>
                        <a:ext cx="2127250" cy="9191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20067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Момент на сила</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 name="Правоъгълник 1"/>
          <p:cNvSpPr/>
          <p:nvPr/>
        </p:nvSpPr>
        <p:spPr>
          <a:xfrm>
            <a:off x="251520" y="764704"/>
            <a:ext cx="4156907" cy="461665"/>
          </a:xfrm>
          <a:prstGeom prst="rect">
            <a:avLst/>
          </a:prstGeom>
        </p:spPr>
        <p:txBody>
          <a:bodyPr wrap="none">
            <a:spAutoFit/>
          </a:bodyPr>
          <a:lstStyle/>
          <a:p>
            <a:r>
              <a:rPr lang="bg-BG" sz="2400" b="1" i="1" dirty="0">
                <a:solidFill>
                  <a:schemeClr val="accent2"/>
                </a:solidFill>
                <a:latin typeface="Arial Narrow"/>
                <a:ea typeface="Times New Roman"/>
                <a:cs typeface="Times New Roman"/>
              </a:rPr>
              <a:t>Момент на сила спрямо точка</a:t>
            </a:r>
            <a:endParaRPr lang="bg-BG" sz="2400" dirty="0">
              <a:solidFill>
                <a:schemeClr val="accent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4" name="Обект 3"/>
          <p:cNvGraphicFramePr>
            <a:graphicFrameLocks noChangeAspect="1"/>
          </p:cNvGraphicFramePr>
          <p:nvPr>
            <p:extLst>
              <p:ext uri="{D42A27DB-BD31-4B8C-83A1-F6EECF244321}">
                <p14:modId xmlns:p14="http://schemas.microsoft.com/office/powerpoint/2010/main" val="2620086763"/>
              </p:ext>
            </p:extLst>
          </p:nvPr>
        </p:nvGraphicFramePr>
        <p:xfrm>
          <a:off x="251520" y="5092727"/>
          <a:ext cx="1746250" cy="571500"/>
        </p:xfrm>
        <a:graphic>
          <a:graphicData uri="http://schemas.openxmlformats.org/presentationml/2006/ole">
            <mc:AlternateContent xmlns:mc="http://schemas.openxmlformats.org/markup-compatibility/2006">
              <mc:Choice xmlns:v="urn:schemas-microsoft-com:vml" Requires="v">
                <p:oleObj spid="_x0000_s7381" name="Equation" r:id="rId3" imgW="698400" imgH="228600" progId="Equation.DSMT4">
                  <p:embed/>
                </p:oleObj>
              </mc:Choice>
              <mc:Fallback>
                <p:oleObj name="Equation" r:id="rId3" imgW="698400" imgH="228600" progId="Equation.DSMT4">
                  <p:embed/>
                  <p:pic>
                    <p:nvPicPr>
                      <p:cNvPr id="0" name="Object 1"/>
                      <p:cNvPicPr>
                        <a:picLocks noChangeAspect="1" noChangeArrowheads="1"/>
                      </p:cNvPicPr>
                      <p:nvPr/>
                    </p:nvPicPr>
                    <p:blipFill>
                      <a:blip r:embed="rId4"/>
                      <a:srcRect/>
                      <a:stretch>
                        <a:fillRect/>
                      </a:stretch>
                    </p:blipFill>
                    <p:spPr bwMode="auto">
                      <a:xfrm>
                        <a:off x="251520" y="5092727"/>
                        <a:ext cx="1746250" cy="571500"/>
                      </a:xfrm>
                      <a:prstGeom prst="rect">
                        <a:avLst/>
                      </a:prstGeom>
                      <a:solidFill>
                        <a:schemeClr val="bg2"/>
                      </a:solidFill>
                    </p:spPr>
                  </p:pic>
                </p:oleObj>
              </mc:Fallback>
            </mc:AlternateContent>
          </a:graphicData>
        </a:graphic>
      </p:graphicFrame>
      <p:pic>
        <p:nvPicPr>
          <p:cNvPr id="5" name="Картина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14246"/>
            <a:ext cx="1766993" cy="1080120"/>
          </a:xfrm>
          <a:prstGeom prst="rect">
            <a:avLst/>
          </a:prstGeom>
          <a:solidFill>
            <a:schemeClr val="bg2"/>
          </a:solidFill>
          <a:ln>
            <a:solidFill>
              <a:schemeClr val="accent1"/>
            </a:solidFill>
          </a:ln>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8" name="Обект 7"/>
          <p:cNvGraphicFramePr>
            <a:graphicFrameLocks noChangeAspect="1"/>
          </p:cNvGraphicFramePr>
          <p:nvPr>
            <p:extLst>
              <p:ext uri="{D42A27DB-BD31-4B8C-83A1-F6EECF244321}">
                <p14:modId xmlns:p14="http://schemas.microsoft.com/office/powerpoint/2010/main" val="3465160277"/>
              </p:ext>
            </p:extLst>
          </p:nvPr>
        </p:nvGraphicFramePr>
        <p:xfrm>
          <a:off x="2403564" y="5097058"/>
          <a:ext cx="4730750" cy="730250"/>
        </p:xfrm>
        <a:graphic>
          <a:graphicData uri="http://schemas.openxmlformats.org/presentationml/2006/ole">
            <mc:AlternateContent xmlns:mc="http://schemas.openxmlformats.org/markup-compatibility/2006">
              <mc:Choice xmlns:v="urn:schemas-microsoft-com:vml" Requires="v">
                <p:oleObj spid="_x0000_s7382" name="Equation" r:id="rId6" imgW="1892300" imgH="292100" progId="Equation.DSMT4">
                  <p:embed/>
                </p:oleObj>
              </mc:Choice>
              <mc:Fallback>
                <p:oleObj name="Equation" r:id="rId6" imgW="1892300" imgH="292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3564" y="5097058"/>
                        <a:ext cx="4730750" cy="730250"/>
                      </a:xfrm>
                      <a:prstGeom prst="rect">
                        <a:avLst/>
                      </a:prstGeom>
                      <a:solidFill>
                        <a:schemeClr val="bg2"/>
                      </a:solid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1" name="Правоъгълник 10"/>
          <p:cNvSpPr/>
          <p:nvPr/>
        </p:nvSpPr>
        <p:spPr>
          <a:xfrm>
            <a:off x="5230095" y="1003630"/>
            <a:ext cx="3757772" cy="4093428"/>
          </a:xfrm>
          <a:prstGeom prst="rect">
            <a:avLst/>
          </a:prstGeom>
        </p:spPr>
        <p:txBody>
          <a:bodyPr wrap="square">
            <a:spAutoFit/>
          </a:bodyPr>
          <a:lstStyle/>
          <a:p>
            <a:pPr>
              <a:spcAft>
                <a:spcPts val="0"/>
              </a:spcAft>
            </a:pPr>
            <a:r>
              <a:rPr lang="bg-BG" sz="2000" dirty="0" smtClean="0">
                <a:latin typeface="Arial Narrow"/>
                <a:ea typeface="Times New Roman"/>
              </a:rPr>
              <a:t>Моментът              се </a:t>
            </a:r>
            <a:r>
              <a:rPr lang="bg-BG" sz="2000" dirty="0">
                <a:latin typeface="Arial Narrow"/>
                <a:ea typeface="Times New Roman"/>
              </a:rPr>
              <a:t>характеризира с:</a:t>
            </a:r>
            <a:endParaRPr lang="en-US" sz="2000" dirty="0">
              <a:latin typeface="Times New Roman"/>
              <a:ea typeface="Times New Roman"/>
            </a:endParaRPr>
          </a:p>
          <a:p>
            <a:pPr>
              <a:spcAft>
                <a:spcPts val="0"/>
              </a:spcAft>
            </a:pPr>
            <a:r>
              <a:rPr lang="bg-BG" sz="2000" dirty="0">
                <a:latin typeface="Arial Narrow"/>
                <a:ea typeface="Times New Roman"/>
              </a:rPr>
              <a:t>- приложна </a:t>
            </a:r>
            <a:r>
              <a:rPr lang="bg-BG" sz="2000" dirty="0" smtClean="0">
                <a:latin typeface="Arial Narrow"/>
                <a:ea typeface="Times New Roman"/>
              </a:rPr>
              <a:t>точка        наречена </a:t>
            </a:r>
            <a:r>
              <a:rPr lang="bg-BG" sz="2000" dirty="0">
                <a:latin typeface="Arial Narrow"/>
                <a:ea typeface="Times New Roman"/>
              </a:rPr>
              <a:t>център на момента;</a:t>
            </a:r>
            <a:endParaRPr lang="en-US" sz="2000" dirty="0">
              <a:latin typeface="Times New Roman"/>
              <a:ea typeface="Times New Roman"/>
            </a:endParaRPr>
          </a:p>
          <a:p>
            <a:pPr>
              <a:spcAft>
                <a:spcPts val="0"/>
              </a:spcAft>
            </a:pPr>
            <a:r>
              <a:rPr lang="bg-BG" sz="2000" dirty="0">
                <a:latin typeface="Arial Narrow"/>
                <a:ea typeface="Times New Roman"/>
              </a:rPr>
              <a:t>- директриса – правата </a:t>
            </a:r>
            <a:endParaRPr lang="en-US" sz="2000" dirty="0">
              <a:latin typeface="Times New Roman"/>
              <a:ea typeface="Times New Roman"/>
            </a:endParaRPr>
          </a:p>
          <a:p>
            <a:pPr>
              <a:spcAft>
                <a:spcPts val="0"/>
              </a:spcAft>
            </a:pPr>
            <a:r>
              <a:rPr lang="bg-BG" sz="2000" dirty="0">
                <a:latin typeface="Arial Narrow"/>
                <a:ea typeface="Times New Roman"/>
              </a:rPr>
              <a:t>п</a:t>
            </a:r>
            <a:r>
              <a:rPr lang="bg-BG" sz="2000" dirty="0" smtClean="0">
                <a:latin typeface="Arial Narrow"/>
                <a:ea typeface="Times New Roman"/>
              </a:rPr>
              <a:t>ерпендикулярна на равнината      - - посока </a:t>
            </a:r>
            <a:r>
              <a:rPr lang="bg-BG" sz="2000" dirty="0">
                <a:latin typeface="Arial Narrow"/>
                <a:ea typeface="Times New Roman"/>
              </a:rPr>
              <a:t>– определя се по правилото на дясната </a:t>
            </a:r>
            <a:r>
              <a:rPr lang="bg-BG" sz="2000" dirty="0" smtClean="0">
                <a:latin typeface="Arial Narrow"/>
                <a:ea typeface="Times New Roman"/>
              </a:rPr>
              <a:t>ръка </a:t>
            </a:r>
            <a:r>
              <a:rPr lang="bg-BG" sz="2000" dirty="0">
                <a:latin typeface="Arial Narrow"/>
                <a:ea typeface="Times New Roman"/>
              </a:rPr>
              <a:t>– ако пръстите указват посоката </a:t>
            </a:r>
            <a:r>
              <a:rPr lang="bg-BG" sz="2000" dirty="0" smtClean="0">
                <a:latin typeface="Arial Narrow"/>
                <a:ea typeface="Times New Roman"/>
              </a:rPr>
              <a:t>на силата, </a:t>
            </a:r>
            <a:r>
              <a:rPr lang="bg-BG" sz="2000" dirty="0">
                <a:latin typeface="Arial Narrow"/>
                <a:ea typeface="Times New Roman"/>
              </a:rPr>
              <a:t>то палецът  указва посоката на вектора </a:t>
            </a:r>
            <a:r>
              <a:rPr lang="bg-BG" sz="2000" dirty="0" smtClean="0">
                <a:latin typeface="Arial Narrow"/>
                <a:ea typeface="Times New Roman"/>
              </a:rPr>
              <a:t>на момента</a:t>
            </a:r>
            <a:endParaRPr lang="en-US" sz="2000" dirty="0">
              <a:latin typeface="Times New Roman"/>
              <a:ea typeface="Times New Roman"/>
            </a:endParaRPr>
          </a:p>
          <a:p>
            <a:pPr>
              <a:spcAft>
                <a:spcPts val="0"/>
              </a:spcAft>
            </a:pPr>
            <a:endParaRPr lang="en-US" sz="2000" dirty="0">
              <a:latin typeface="Times New Roman"/>
              <a:ea typeface="Times New Roman"/>
            </a:endParaRPr>
          </a:p>
          <a:p>
            <a:pPr>
              <a:spcAft>
                <a:spcPts val="0"/>
              </a:spcAft>
            </a:pPr>
            <a:endParaRPr lang="en-US" sz="2000" dirty="0">
              <a:latin typeface="Times New Roman"/>
              <a:ea typeface="Times New Roman"/>
            </a:endParaRPr>
          </a:p>
        </p:txBody>
      </p:sp>
      <p:graphicFrame>
        <p:nvGraphicFramePr>
          <p:cNvPr id="14" name="Обект 13"/>
          <p:cNvGraphicFramePr>
            <a:graphicFrameLocks noChangeAspect="1"/>
          </p:cNvGraphicFramePr>
          <p:nvPr>
            <p:extLst>
              <p:ext uri="{D42A27DB-BD31-4B8C-83A1-F6EECF244321}">
                <p14:modId xmlns:p14="http://schemas.microsoft.com/office/powerpoint/2010/main" val="538086936"/>
              </p:ext>
            </p:extLst>
          </p:nvPr>
        </p:nvGraphicFramePr>
        <p:xfrm>
          <a:off x="6444208" y="970621"/>
          <a:ext cx="471955" cy="424760"/>
        </p:xfrm>
        <a:graphic>
          <a:graphicData uri="http://schemas.openxmlformats.org/presentationml/2006/ole">
            <mc:AlternateContent xmlns:mc="http://schemas.openxmlformats.org/markup-compatibility/2006">
              <mc:Choice xmlns:v="urn:schemas-microsoft-com:vml" Requires="v">
                <p:oleObj spid="_x0000_s7383" name="Equation" r:id="rId8" imgW="253800" imgH="228600" progId="Equation.DSMT4">
                  <p:embed/>
                </p:oleObj>
              </mc:Choice>
              <mc:Fallback>
                <p:oleObj name="Equation" r:id="rId8" imgW="253800" imgH="228600" progId="Equation.DSMT4">
                  <p:embed/>
                  <p:pic>
                    <p:nvPicPr>
                      <p:cNvPr id="0" name="Обект 3"/>
                      <p:cNvPicPr>
                        <a:picLocks noChangeAspect="1" noChangeArrowheads="1"/>
                      </p:cNvPicPr>
                      <p:nvPr/>
                    </p:nvPicPr>
                    <p:blipFill>
                      <a:blip r:embed="rId9"/>
                      <a:srcRect/>
                      <a:stretch>
                        <a:fillRect/>
                      </a:stretch>
                    </p:blipFill>
                    <p:spPr bwMode="auto">
                      <a:xfrm>
                        <a:off x="6444208" y="970621"/>
                        <a:ext cx="471955" cy="424760"/>
                      </a:xfrm>
                      <a:prstGeom prst="rect">
                        <a:avLst/>
                      </a:prstGeom>
                      <a:noFill/>
                      <a:ln>
                        <a:noFill/>
                      </a:ln>
                    </p:spPr>
                  </p:pic>
                </p:oleObj>
              </mc:Fallback>
            </mc:AlternateContent>
          </a:graphicData>
        </a:graphic>
      </p:graphicFrame>
      <p:graphicFrame>
        <p:nvGraphicFramePr>
          <p:cNvPr id="16" name="Обект 15"/>
          <p:cNvGraphicFramePr>
            <a:graphicFrameLocks noChangeAspect="1"/>
          </p:cNvGraphicFramePr>
          <p:nvPr>
            <p:extLst>
              <p:ext uri="{D42A27DB-BD31-4B8C-83A1-F6EECF244321}">
                <p14:modId xmlns:p14="http://schemas.microsoft.com/office/powerpoint/2010/main" val="2156029089"/>
              </p:ext>
            </p:extLst>
          </p:nvPr>
        </p:nvGraphicFramePr>
        <p:xfrm>
          <a:off x="7094245" y="1628800"/>
          <a:ext cx="330200" cy="330200"/>
        </p:xfrm>
        <a:graphic>
          <a:graphicData uri="http://schemas.openxmlformats.org/presentationml/2006/ole">
            <mc:AlternateContent xmlns:mc="http://schemas.openxmlformats.org/markup-compatibility/2006">
              <mc:Choice xmlns:v="urn:schemas-microsoft-com:vml" Requires="v">
                <p:oleObj spid="_x0000_s7384" name="Equation" r:id="rId10" imgW="177480" imgH="177480" progId="Equation.DSMT4">
                  <p:embed/>
                </p:oleObj>
              </mc:Choice>
              <mc:Fallback>
                <p:oleObj name="Equation" r:id="rId10" imgW="177480" imgH="177480" progId="Equation.DSMT4">
                  <p:embed/>
                  <p:pic>
                    <p:nvPicPr>
                      <p:cNvPr id="0" name="Обект 13"/>
                      <p:cNvPicPr>
                        <a:picLocks noChangeAspect="1" noChangeArrowheads="1"/>
                      </p:cNvPicPr>
                      <p:nvPr/>
                    </p:nvPicPr>
                    <p:blipFill>
                      <a:blip r:embed="rId11"/>
                      <a:srcRect/>
                      <a:stretch>
                        <a:fillRect/>
                      </a:stretch>
                    </p:blipFill>
                    <p:spPr bwMode="auto">
                      <a:xfrm>
                        <a:off x="7094245" y="1628800"/>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Обект 17"/>
          <p:cNvGraphicFramePr>
            <a:graphicFrameLocks noChangeAspect="1"/>
          </p:cNvGraphicFramePr>
          <p:nvPr>
            <p:extLst>
              <p:ext uri="{D42A27DB-BD31-4B8C-83A1-F6EECF244321}">
                <p14:modId xmlns:p14="http://schemas.microsoft.com/office/powerpoint/2010/main" val="3556216429"/>
              </p:ext>
            </p:extLst>
          </p:nvPr>
        </p:nvGraphicFramePr>
        <p:xfrm>
          <a:off x="7632700" y="2265363"/>
          <a:ext cx="517525" cy="330200"/>
        </p:xfrm>
        <a:graphic>
          <a:graphicData uri="http://schemas.openxmlformats.org/presentationml/2006/ole">
            <mc:AlternateContent xmlns:mc="http://schemas.openxmlformats.org/markup-compatibility/2006">
              <mc:Choice xmlns:v="urn:schemas-microsoft-com:vml" Requires="v">
                <p:oleObj spid="_x0000_s7385" name="Equation" r:id="rId12" imgW="279360" imgH="177480" progId="Equation.DSMT4">
                  <p:embed/>
                </p:oleObj>
              </mc:Choice>
              <mc:Fallback>
                <p:oleObj name="Equation" r:id="rId12" imgW="279360" imgH="177480" progId="Equation.DSMT4">
                  <p:embed/>
                  <p:pic>
                    <p:nvPicPr>
                      <p:cNvPr id="0" name="Обект 15"/>
                      <p:cNvPicPr>
                        <a:picLocks noChangeAspect="1" noChangeArrowheads="1"/>
                      </p:cNvPicPr>
                      <p:nvPr/>
                    </p:nvPicPr>
                    <p:blipFill>
                      <a:blip r:embed="rId13"/>
                      <a:srcRect/>
                      <a:stretch>
                        <a:fillRect/>
                      </a:stretch>
                    </p:blipFill>
                    <p:spPr bwMode="auto">
                      <a:xfrm>
                        <a:off x="7632700" y="2265363"/>
                        <a:ext cx="5175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Обект 19"/>
          <p:cNvGraphicFramePr>
            <a:graphicFrameLocks noChangeAspect="1"/>
          </p:cNvGraphicFramePr>
          <p:nvPr>
            <p:extLst>
              <p:ext uri="{D42A27DB-BD31-4B8C-83A1-F6EECF244321}">
                <p14:modId xmlns:p14="http://schemas.microsoft.com/office/powerpoint/2010/main" val="3212600639"/>
              </p:ext>
            </p:extLst>
          </p:nvPr>
        </p:nvGraphicFramePr>
        <p:xfrm>
          <a:off x="8460432" y="2620280"/>
          <a:ext cx="258763" cy="306388"/>
        </p:xfrm>
        <a:graphic>
          <a:graphicData uri="http://schemas.openxmlformats.org/presentationml/2006/ole">
            <mc:AlternateContent xmlns:mc="http://schemas.openxmlformats.org/markup-compatibility/2006">
              <mc:Choice xmlns:v="urn:schemas-microsoft-com:vml" Requires="v">
                <p:oleObj spid="_x0000_s7386" name="Equation" r:id="rId14" imgW="139680" imgH="164880" progId="Equation.DSMT4">
                  <p:embed/>
                </p:oleObj>
              </mc:Choice>
              <mc:Fallback>
                <p:oleObj name="Equation" r:id="rId14" imgW="139680" imgH="164880" progId="Equation.DSMT4">
                  <p:embed/>
                  <p:pic>
                    <p:nvPicPr>
                      <p:cNvPr id="0" name="Обект 15"/>
                      <p:cNvPicPr>
                        <a:picLocks noChangeAspect="1" noChangeArrowheads="1"/>
                      </p:cNvPicPr>
                      <p:nvPr/>
                    </p:nvPicPr>
                    <p:blipFill>
                      <a:blip r:embed="rId15"/>
                      <a:srcRect/>
                      <a:stretch>
                        <a:fillRect/>
                      </a:stretch>
                    </p:blipFill>
                    <p:spPr bwMode="auto">
                      <a:xfrm>
                        <a:off x="8460432" y="2620280"/>
                        <a:ext cx="2587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Обект 21"/>
          <p:cNvGraphicFramePr>
            <a:graphicFrameLocks noChangeAspect="1"/>
          </p:cNvGraphicFramePr>
          <p:nvPr>
            <p:extLst>
              <p:ext uri="{D42A27DB-BD31-4B8C-83A1-F6EECF244321}">
                <p14:modId xmlns:p14="http://schemas.microsoft.com/office/powerpoint/2010/main" val="3716358892"/>
              </p:ext>
            </p:extLst>
          </p:nvPr>
        </p:nvGraphicFramePr>
        <p:xfrm>
          <a:off x="7884368" y="5156895"/>
          <a:ext cx="889000" cy="571500"/>
        </p:xfrm>
        <a:graphic>
          <a:graphicData uri="http://schemas.openxmlformats.org/presentationml/2006/ole">
            <mc:AlternateContent xmlns:mc="http://schemas.openxmlformats.org/markup-compatibility/2006">
              <mc:Choice xmlns:v="urn:schemas-microsoft-com:vml" Requires="v">
                <p:oleObj spid="_x0000_s7387" name="Equation" r:id="rId16" imgW="355320" imgH="228600" progId="Equation.DSMT4">
                  <p:embed/>
                </p:oleObj>
              </mc:Choice>
              <mc:Fallback>
                <p:oleObj name="Equation" r:id="rId16" imgW="355320" imgH="228600" progId="Equation.DSMT4">
                  <p:embed/>
                  <p:pic>
                    <p:nvPicPr>
                      <p:cNvPr id="0" name="Обект 3"/>
                      <p:cNvPicPr>
                        <a:picLocks noChangeAspect="1" noChangeArrowheads="1"/>
                      </p:cNvPicPr>
                      <p:nvPr/>
                    </p:nvPicPr>
                    <p:blipFill>
                      <a:blip r:embed="rId17"/>
                      <a:srcRect/>
                      <a:stretch>
                        <a:fillRect/>
                      </a:stretch>
                    </p:blipFill>
                    <p:spPr bwMode="auto">
                      <a:xfrm>
                        <a:off x="7884368" y="5156895"/>
                        <a:ext cx="8890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Успоредник 5"/>
          <p:cNvSpPr/>
          <p:nvPr/>
        </p:nvSpPr>
        <p:spPr>
          <a:xfrm>
            <a:off x="305592" y="2036844"/>
            <a:ext cx="4467154" cy="2083222"/>
          </a:xfrm>
          <a:custGeom>
            <a:avLst/>
            <a:gdLst>
              <a:gd name="f0" fmla="val 10800000"/>
              <a:gd name="f1" fmla="val 5400000"/>
              <a:gd name="f2" fmla="val 180"/>
              <a:gd name="f3" fmla="val w"/>
              <a:gd name="f4" fmla="val h"/>
              <a:gd name="f5" fmla="val ss"/>
              <a:gd name="f6" fmla="val 0"/>
              <a:gd name="f7" fmla="val 25000"/>
              <a:gd name="f8" fmla="+- 0 0 -360"/>
              <a:gd name="f9" fmla="+- 0 0 -90"/>
              <a:gd name="f10" fmla="+- 0 0 -180"/>
              <a:gd name="f11" fmla="+- 0 0 -270"/>
              <a:gd name="f12" fmla="abs f3"/>
              <a:gd name="f13" fmla="abs f4"/>
              <a:gd name="f14" fmla="abs f5"/>
              <a:gd name="f15" fmla="*/ 5 f7 1"/>
              <a:gd name="f16" fmla="*/ f8 f0 1"/>
              <a:gd name="f17" fmla="*/ f9 f0 1"/>
              <a:gd name="f18" fmla="*/ f10 f0 1"/>
              <a:gd name="f19" fmla="*/ f11 f0 1"/>
              <a:gd name="f20" fmla="?: f12 f3 1"/>
              <a:gd name="f21" fmla="?: f13 f4 1"/>
              <a:gd name="f22" fmla="?: f14 f5 1"/>
              <a:gd name="f23" fmla="*/ f16 1 f2"/>
              <a:gd name="f24" fmla="*/ f17 1 f2"/>
              <a:gd name="f25" fmla="*/ f18 1 f2"/>
              <a:gd name="f26" fmla="*/ f19 1 f2"/>
              <a:gd name="f27" fmla="*/ f20 1 21600"/>
              <a:gd name="f28" fmla="*/ f21 1 21600"/>
              <a:gd name="f29" fmla="*/ 21600 f20 1"/>
              <a:gd name="f30" fmla="*/ 21600 f21 1"/>
              <a:gd name="f31" fmla="+- f23 0 f1"/>
              <a:gd name="f32" fmla="+- f24 0 f1"/>
              <a:gd name="f33" fmla="+- f25 0 f1"/>
              <a:gd name="f34" fmla="+- f26 0 f1"/>
              <a:gd name="f35" fmla="min f28 f27"/>
              <a:gd name="f36" fmla="*/ f29 1 f22"/>
              <a:gd name="f37" fmla="*/ f30 1 f22"/>
              <a:gd name="f38" fmla="val f36"/>
              <a:gd name="f39" fmla="val f37"/>
              <a:gd name="f40" fmla="*/ f6 f35 1"/>
              <a:gd name="f41" fmla="+- f39 0 f6"/>
              <a:gd name="f42" fmla="+- f38 0 f6"/>
              <a:gd name="f43" fmla="*/ f39 f35 1"/>
              <a:gd name="f44" fmla="*/ f38 f35 1"/>
              <a:gd name="f45" fmla="*/ f41 1 2"/>
              <a:gd name="f46" fmla="*/ f42 1 2"/>
              <a:gd name="f47" fmla="min f42 f41"/>
              <a:gd name="f48" fmla="*/ 100000 f42 1"/>
              <a:gd name="f49" fmla="+- f6 f45 0"/>
              <a:gd name="f50" fmla="+- f6 f46 0"/>
              <a:gd name="f51" fmla="*/ f48 1 f47"/>
              <a:gd name="f52" fmla="*/ f47 f7 1"/>
              <a:gd name="f53" fmla="*/ f52 1 200000"/>
              <a:gd name="f54" fmla="*/ f52 1 100000"/>
              <a:gd name="f55" fmla="*/ f15 1 f51"/>
              <a:gd name="f56" fmla="*/ f41 f50 1"/>
              <a:gd name="f57" fmla="*/ f50 f35 1"/>
              <a:gd name="f58" fmla="*/ f49 f35 1"/>
              <a:gd name="f59" fmla="+- f38 0 f53"/>
              <a:gd name="f60" fmla="+- f38 0 f54"/>
              <a:gd name="f61" fmla="+- 1 f55 0"/>
              <a:gd name="f62" fmla="*/ f56 1 f54"/>
              <a:gd name="f63" fmla="*/ f54 f35 1"/>
              <a:gd name="f64" fmla="*/ f53 f35 1"/>
              <a:gd name="f65" fmla="*/ f60 1 2"/>
              <a:gd name="f66" fmla="*/ f61 1 12"/>
              <a:gd name="f67" fmla="+- f39 0 f62"/>
              <a:gd name="f68" fmla="*/ f60 f35 1"/>
              <a:gd name="f69" fmla="*/ f59 f35 1"/>
              <a:gd name="f70" fmla="*/ f62 f35 1"/>
              <a:gd name="f71" fmla="+- f38 0 f65"/>
              <a:gd name="f72" fmla="*/ f66 f42 1"/>
              <a:gd name="f73" fmla="*/ f66 f41 1"/>
              <a:gd name="f74" fmla="*/ f67 f35 1"/>
              <a:gd name="f75" fmla="*/ f65 f35 1"/>
              <a:gd name="f76" fmla="+- f38 0 f72"/>
              <a:gd name="f77" fmla="+- f39 0 f73"/>
              <a:gd name="f78" fmla="*/ f72 f35 1"/>
              <a:gd name="f79" fmla="*/ f73 f35 1"/>
              <a:gd name="f80" fmla="*/ f71 f35 1"/>
              <a:gd name="f81" fmla="*/ f76 f35 1"/>
              <a:gd name="f82" fmla="*/ f77 f35 1"/>
            </a:gdLst>
            <a:ahLst/>
            <a:cxnLst>
              <a:cxn ang="3cd4">
                <a:pos x="hc" y="t"/>
              </a:cxn>
              <a:cxn ang="0">
                <a:pos x="r" y="vc"/>
              </a:cxn>
              <a:cxn ang="cd4">
                <a:pos x="hc" y="b"/>
              </a:cxn>
              <a:cxn ang="cd2">
                <a:pos x="l" y="vc"/>
              </a:cxn>
              <a:cxn ang="f31">
                <a:pos x="f57" y="f74"/>
              </a:cxn>
              <a:cxn ang="f31">
                <a:pos x="f80" y="f40"/>
              </a:cxn>
              <a:cxn ang="f32">
                <a:pos x="f69" y="f58"/>
              </a:cxn>
              <a:cxn ang="f33">
                <a:pos x="f75" y="f43"/>
              </a:cxn>
              <a:cxn ang="f33">
                <a:pos x="f57" y="f70"/>
              </a:cxn>
              <a:cxn ang="f34">
                <a:pos x="f64" y="f58"/>
              </a:cxn>
            </a:cxnLst>
            <a:rect l="f78" t="f79" r="f81" b="f82"/>
            <a:pathLst>
              <a:path>
                <a:moveTo>
                  <a:pt x="f40" y="f43"/>
                </a:moveTo>
                <a:lnTo>
                  <a:pt x="f63" y="f40"/>
                </a:lnTo>
                <a:lnTo>
                  <a:pt x="f44" y="f40"/>
                </a:lnTo>
                <a:lnTo>
                  <a:pt x="f68" y="f43"/>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grpSp>
        <p:nvGrpSpPr>
          <p:cNvPr id="25" name="Групиране 22"/>
          <p:cNvGrpSpPr/>
          <p:nvPr/>
        </p:nvGrpSpPr>
        <p:grpSpPr>
          <a:xfrm>
            <a:off x="215405" y="1797582"/>
            <a:ext cx="4560780" cy="2322485"/>
            <a:chOff x="1166792" y="1905746"/>
            <a:chExt cx="4560780" cy="2322485"/>
          </a:xfrm>
        </p:grpSpPr>
        <p:sp>
          <p:nvSpPr>
            <p:cNvPr id="26" name="Успоредник 6"/>
            <p:cNvSpPr/>
            <p:nvPr/>
          </p:nvSpPr>
          <p:spPr>
            <a:xfrm>
              <a:off x="1166792" y="1905746"/>
              <a:ext cx="4560780" cy="2083350"/>
            </a:xfrm>
            <a:custGeom>
              <a:avLst/>
              <a:gdLst>
                <a:gd name="f0" fmla="val 10800000"/>
                <a:gd name="f1" fmla="val 5400000"/>
                <a:gd name="f2" fmla="val 180"/>
                <a:gd name="f3" fmla="val w"/>
                <a:gd name="f4" fmla="val h"/>
                <a:gd name="f5" fmla="val ss"/>
                <a:gd name="f6" fmla="val 0"/>
                <a:gd name="f7" fmla="val 25000"/>
                <a:gd name="f8" fmla="+- 0 0 -360"/>
                <a:gd name="f9" fmla="+- 0 0 -90"/>
                <a:gd name="f10" fmla="+- 0 0 -180"/>
                <a:gd name="f11" fmla="+- 0 0 -270"/>
                <a:gd name="f12" fmla="abs f3"/>
                <a:gd name="f13" fmla="abs f4"/>
                <a:gd name="f14" fmla="abs f5"/>
                <a:gd name="f15" fmla="*/ 5 f7 1"/>
                <a:gd name="f16" fmla="*/ f8 f0 1"/>
                <a:gd name="f17" fmla="*/ f9 f0 1"/>
                <a:gd name="f18" fmla="*/ f10 f0 1"/>
                <a:gd name="f19" fmla="*/ f11 f0 1"/>
                <a:gd name="f20" fmla="?: f12 f3 1"/>
                <a:gd name="f21" fmla="?: f13 f4 1"/>
                <a:gd name="f22" fmla="?: f14 f5 1"/>
                <a:gd name="f23" fmla="*/ f16 1 f2"/>
                <a:gd name="f24" fmla="*/ f17 1 f2"/>
                <a:gd name="f25" fmla="*/ f18 1 f2"/>
                <a:gd name="f26" fmla="*/ f19 1 f2"/>
                <a:gd name="f27" fmla="*/ f20 1 21600"/>
                <a:gd name="f28" fmla="*/ f21 1 21600"/>
                <a:gd name="f29" fmla="*/ 21600 f20 1"/>
                <a:gd name="f30" fmla="*/ 21600 f21 1"/>
                <a:gd name="f31" fmla="+- f23 0 f1"/>
                <a:gd name="f32" fmla="+- f24 0 f1"/>
                <a:gd name="f33" fmla="+- f25 0 f1"/>
                <a:gd name="f34" fmla="+- f26 0 f1"/>
                <a:gd name="f35" fmla="min f28 f27"/>
                <a:gd name="f36" fmla="*/ f29 1 f22"/>
                <a:gd name="f37" fmla="*/ f30 1 f22"/>
                <a:gd name="f38" fmla="val f36"/>
                <a:gd name="f39" fmla="val f37"/>
                <a:gd name="f40" fmla="*/ f6 f35 1"/>
                <a:gd name="f41" fmla="+- f39 0 f6"/>
                <a:gd name="f42" fmla="+- f38 0 f6"/>
                <a:gd name="f43" fmla="*/ f39 f35 1"/>
                <a:gd name="f44" fmla="*/ f38 f35 1"/>
                <a:gd name="f45" fmla="*/ f41 1 2"/>
                <a:gd name="f46" fmla="*/ f42 1 2"/>
                <a:gd name="f47" fmla="min f42 f41"/>
                <a:gd name="f48" fmla="*/ 100000 f42 1"/>
                <a:gd name="f49" fmla="+- f6 f45 0"/>
                <a:gd name="f50" fmla="+- f6 f46 0"/>
                <a:gd name="f51" fmla="*/ f48 1 f47"/>
                <a:gd name="f52" fmla="*/ f47 f7 1"/>
                <a:gd name="f53" fmla="*/ f52 1 200000"/>
                <a:gd name="f54" fmla="*/ f52 1 100000"/>
                <a:gd name="f55" fmla="*/ f15 1 f51"/>
                <a:gd name="f56" fmla="*/ f41 f50 1"/>
                <a:gd name="f57" fmla="*/ f50 f35 1"/>
                <a:gd name="f58" fmla="*/ f49 f35 1"/>
                <a:gd name="f59" fmla="+- f38 0 f53"/>
                <a:gd name="f60" fmla="+- f38 0 f54"/>
                <a:gd name="f61" fmla="+- 1 f55 0"/>
                <a:gd name="f62" fmla="*/ f56 1 f54"/>
                <a:gd name="f63" fmla="*/ f54 f35 1"/>
                <a:gd name="f64" fmla="*/ f53 f35 1"/>
                <a:gd name="f65" fmla="*/ f60 1 2"/>
                <a:gd name="f66" fmla="*/ f61 1 12"/>
                <a:gd name="f67" fmla="+- f39 0 f62"/>
                <a:gd name="f68" fmla="*/ f60 f35 1"/>
                <a:gd name="f69" fmla="*/ f59 f35 1"/>
                <a:gd name="f70" fmla="*/ f62 f35 1"/>
                <a:gd name="f71" fmla="+- f38 0 f65"/>
                <a:gd name="f72" fmla="*/ f66 f42 1"/>
                <a:gd name="f73" fmla="*/ f66 f41 1"/>
                <a:gd name="f74" fmla="*/ f67 f35 1"/>
                <a:gd name="f75" fmla="*/ f65 f35 1"/>
                <a:gd name="f76" fmla="+- f38 0 f72"/>
                <a:gd name="f77" fmla="+- f39 0 f73"/>
                <a:gd name="f78" fmla="*/ f72 f35 1"/>
                <a:gd name="f79" fmla="*/ f73 f35 1"/>
                <a:gd name="f80" fmla="*/ f71 f35 1"/>
                <a:gd name="f81" fmla="*/ f76 f35 1"/>
                <a:gd name="f82" fmla="*/ f77 f35 1"/>
              </a:gdLst>
              <a:ahLst/>
              <a:cxnLst>
                <a:cxn ang="3cd4">
                  <a:pos x="hc" y="t"/>
                </a:cxn>
                <a:cxn ang="0">
                  <a:pos x="r" y="vc"/>
                </a:cxn>
                <a:cxn ang="cd4">
                  <a:pos x="hc" y="b"/>
                </a:cxn>
                <a:cxn ang="cd2">
                  <a:pos x="l" y="vc"/>
                </a:cxn>
                <a:cxn ang="f31">
                  <a:pos x="f57" y="f74"/>
                </a:cxn>
                <a:cxn ang="f31">
                  <a:pos x="f80" y="f40"/>
                </a:cxn>
                <a:cxn ang="f32">
                  <a:pos x="f69" y="f58"/>
                </a:cxn>
                <a:cxn ang="f33">
                  <a:pos x="f75" y="f43"/>
                </a:cxn>
                <a:cxn ang="f33">
                  <a:pos x="f57" y="f70"/>
                </a:cxn>
                <a:cxn ang="f34">
                  <a:pos x="f64" y="f58"/>
                </a:cxn>
              </a:cxnLst>
              <a:rect l="f78" t="f79" r="f81" b="f82"/>
              <a:pathLst>
                <a:path>
                  <a:moveTo>
                    <a:pt x="f40" y="f43"/>
                  </a:moveTo>
                  <a:lnTo>
                    <a:pt x="f63" y="f40"/>
                  </a:lnTo>
                  <a:lnTo>
                    <a:pt x="f44" y="f40"/>
                  </a:lnTo>
                  <a:lnTo>
                    <a:pt x="f68" y="f43"/>
                  </a:lnTo>
                  <a:close/>
                </a:path>
              </a:pathLst>
            </a:custGeom>
            <a:solidFill>
              <a:srgbClr val="DCE6F2"/>
            </a:solidFill>
            <a:ln w="25402">
              <a:solidFill>
                <a:srgbClr val="385D8A"/>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sp>
          <p:nvSpPr>
            <p:cNvPr id="27" name="Правоъгълник 7"/>
            <p:cNvSpPr/>
            <p:nvPr/>
          </p:nvSpPr>
          <p:spPr>
            <a:xfrm>
              <a:off x="1166792" y="3967810"/>
              <a:ext cx="4020881" cy="260421"/>
            </a:xfrm>
            <a:prstGeom prst="rect">
              <a:avLst/>
            </a:prstGeom>
            <a:solidFill>
              <a:srgbClr val="8EB4E3"/>
            </a:solidFill>
            <a:ln w="25402">
              <a:solidFill>
                <a:srgbClr val="385D8A"/>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sp>
          <p:nvSpPr>
            <p:cNvPr id="28" name="Правоъгълник 9"/>
            <p:cNvSpPr/>
            <p:nvPr/>
          </p:nvSpPr>
          <p:spPr>
            <a:xfrm>
              <a:off x="5187674" y="1935711"/>
              <a:ext cx="536451" cy="2285478"/>
            </a:xfrm>
            <a:custGeom>
              <a:avLst/>
              <a:gdLst>
                <a:gd name="f0" fmla="val 10800000"/>
                <a:gd name="f1" fmla="val 5400000"/>
                <a:gd name="f2" fmla="val 180"/>
                <a:gd name="f3" fmla="val w"/>
                <a:gd name="f4" fmla="val h"/>
                <a:gd name="f5" fmla="val 0"/>
                <a:gd name="f6" fmla="val 438148"/>
                <a:gd name="f7" fmla="val 1929599"/>
                <a:gd name="f8" fmla="val 436241"/>
                <a:gd name="f9" fmla="val 436877"/>
                <a:gd name="f10" fmla="val 92075"/>
                <a:gd name="f11" fmla="val 437512"/>
                <a:gd name="f12" fmla="val 126999"/>
                <a:gd name="f13" fmla="val 219074"/>
                <a:gd name="f14" fmla="val 5158"/>
                <a:gd name="f15" fmla="val 1727423"/>
                <a:gd name="f16" fmla="+- 0 0 -90"/>
                <a:gd name="f17" fmla="*/ f3 1 438148"/>
                <a:gd name="f18" fmla="*/ f4 1 1929599"/>
                <a:gd name="f19" fmla="+- f7 0 f5"/>
                <a:gd name="f20" fmla="+- f6 0 f5"/>
                <a:gd name="f21" fmla="*/ f16 f0 1"/>
                <a:gd name="f22" fmla="*/ f20 1 438148"/>
                <a:gd name="f23" fmla="*/ f19 1 1929599"/>
                <a:gd name="f24" fmla="*/ 0 f19 1"/>
                <a:gd name="f25" fmla="*/ 1929599 f19 1"/>
                <a:gd name="f26" fmla="*/ 1727423 f19 1"/>
                <a:gd name="f27" fmla="*/ 436241 f20 1"/>
                <a:gd name="f28" fmla="*/ 438148 f20 1"/>
                <a:gd name="f29" fmla="*/ 219074 f19 1"/>
                <a:gd name="f30" fmla="*/ 0 f20 1"/>
                <a:gd name="f31" fmla="*/ 5158 f20 1"/>
                <a:gd name="f32" fmla="*/ f21 1 f2"/>
                <a:gd name="f33" fmla="*/ f24 1 1929599"/>
                <a:gd name="f34" fmla="*/ f25 1 1929599"/>
                <a:gd name="f35" fmla="*/ f26 1 1929599"/>
                <a:gd name="f36" fmla="*/ f27 1 438148"/>
                <a:gd name="f37" fmla="*/ f28 1 438148"/>
                <a:gd name="f38" fmla="*/ f29 1 1929599"/>
                <a:gd name="f39" fmla="*/ f30 1 438148"/>
                <a:gd name="f40" fmla="*/ f31 1 438148"/>
                <a:gd name="f41" fmla="*/ f5 1 f22"/>
                <a:gd name="f42" fmla="*/ f6 1 f22"/>
                <a:gd name="f43" fmla="*/ f5 1 f23"/>
                <a:gd name="f44" fmla="*/ f7 1 f23"/>
                <a:gd name="f45" fmla="+- f32 0 f1"/>
                <a:gd name="f46" fmla="*/ f36 1 f22"/>
                <a:gd name="f47" fmla="*/ f33 1 f23"/>
                <a:gd name="f48" fmla="*/ f37 1 f22"/>
                <a:gd name="f49" fmla="*/ f38 1 f23"/>
                <a:gd name="f50" fmla="*/ f39 1 f22"/>
                <a:gd name="f51" fmla="*/ f34 1 f23"/>
                <a:gd name="f52" fmla="*/ f40 1 f22"/>
                <a:gd name="f53" fmla="*/ f35 1 f23"/>
                <a:gd name="f54" fmla="*/ f41 f17 1"/>
                <a:gd name="f55" fmla="*/ f42 f17 1"/>
                <a:gd name="f56" fmla="*/ f44 f18 1"/>
                <a:gd name="f57" fmla="*/ f43 f18 1"/>
                <a:gd name="f58" fmla="*/ f46 f17 1"/>
                <a:gd name="f59" fmla="*/ f47 f18 1"/>
                <a:gd name="f60" fmla="*/ f48 f17 1"/>
                <a:gd name="f61" fmla="*/ f49 f18 1"/>
                <a:gd name="f62" fmla="*/ f50 f17 1"/>
                <a:gd name="f63" fmla="*/ f51 f18 1"/>
                <a:gd name="f64" fmla="*/ f52 f17 1"/>
                <a:gd name="f65" fmla="*/ f53 f18 1"/>
              </a:gdLst>
              <a:ahLst/>
              <a:cxnLst>
                <a:cxn ang="3cd4">
                  <a:pos x="hc" y="t"/>
                </a:cxn>
                <a:cxn ang="0">
                  <a:pos x="r" y="vc"/>
                </a:cxn>
                <a:cxn ang="cd4">
                  <a:pos x="hc" y="b"/>
                </a:cxn>
                <a:cxn ang="cd2">
                  <a:pos x="l" y="vc"/>
                </a:cxn>
                <a:cxn ang="f45">
                  <a:pos x="f58" y="f59"/>
                </a:cxn>
                <a:cxn ang="f45">
                  <a:pos x="f60" y="f61"/>
                </a:cxn>
                <a:cxn ang="f45">
                  <a:pos x="f62" y="f63"/>
                </a:cxn>
                <a:cxn ang="f45">
                  <a:pos x="f64" y="f65"/>
                </a:cxn>
                <a:cxn ang="f45">
                  <a:pos x="f58" y="f59"/>
                </a:cxn>
              </a:cxnLst>
              <a:rect l="f54" t="f57" r="f55" b="f56"/>
              <a:pathLst>
                <a:path w="438148" h="1929599">
                  <a:moveTo>
                    <a:pt x="f8" y="f5"/>
                  </a:moveTo>
                  <a:cubicBezTo>
                    <a:pt x="f9" y="f10"/>
                    <a:pt x="f11" y="f12"/>
                    <a:pt x="f6" y="f13"/>
                  </a:cubicBezTo>
                  <a:lnTo>
                    <a:pt x="f5" y="f7"/>
                  </a:lnTo>
                  <a:lnTo>
                    <a:pt x="f14" y="f15"/>
                  </a:lnTo>
                  <a:lnTo>
                    <a:pt x="f8" y="f5"/>
                  </a:lnTo>
                  <a:close/>
                </a:path>
              </a:pathLst>
            </a:custGeom>
            <a:solidFill>
              <a:srgbClr val="8EB4E3"/>
            </a:solidFill>
            <a:ln w="25402">
              <a:solidFill>
                <a:srgbClr val="385D8A"/>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grpSp>
      <p:sp>
        <p:nvSpPr>
          <p:cNvPr id="29" name="Овал 11"/>
          <p:cNvSpPr/>
          <p:nvPr/>
        </p:nvSpPr>
        <p:spPr>
          <a:xfrm>
            <a:off x="1751679" y="2663610"/>
            <a:ext cx="222446" cy="1735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7375E"/>
          </a:solidFill>
          <a:ln w="25402">
            <a:solidFill>
              <a:srgbClr val="17375E"/>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sp>
        <p:nvSpPr>
          <p:cNvPr id="30" name="Текстово поле 12"/>
          <p:cNvSpPr txBox="1"/>
          <p:nvPr/>
        </p:nvSpPr>
        <p:spPr>
          <a:xfrm>
            <a:off x="1192094" y="2166515"/>
            <a:ext cx="556183" cy="534558"/>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800" b="1" dirty="0" smtClean="0">
                <a:solidFill>
                  <a:srgbClr val="FF0000"/>
                </a:solidFill>
                <a:latin typeface="Calibri"/>
                <a:cs typeface="+mn-cs"/>
              </a:rPr>
              <a:t>A</a:t>
            </a:r>
            <a:endParaRPr lang="bg-BG" sz="4800" b="1" dirty="0" smtClean="0">
              <a:solidFill>
                <a:srgbClr val="FF0000"/>
              </a:solidFill>
              <a:latin typeface="Calibri"/>
              <a:cs typeface="+mn-cs"/>
            </a:endParaRPr>
          </a:p>
        </p:txBody>
      </p:sp>
      <p:cxnSp>
        <p:nvCxnSpPr>
          <p:cNvPr id="31" name="Право съединение 14"/>
          <p:cNvCxnSpPr/>
          <p:nvPr/>
        </p:nvCxnSpPr>
        <p:spPr>
          <a:xfrm flipV="1">
            <a:off x="1974135" y="1971455"/>
            <a:ext cx="1411340" cy="722047"/>
          </a:xfrm>
          <a:prstGeom prst="straightConnector1">
            <a:avLst/>
          </a:prstGeom>
          <a:noFill/>
          <a:ln w="38103">
            <a:solidFill>
              <a:srgbClr val="4A7EBB"/>
            </a:solidFill>
            <a:prstDash val="solid"/>
          </a:ln>
        </p:spPr>
      </p:cxnSp>
      <p:cxnSp>
        <p:nvCxnSpPr>
          <p:cNvPr id="32" name="Право съединение 15"/>
          <p:cNvCxnSpPr/>
          <p:nvPr/>
        </p:nvCxnSpPr>
        <p:spPr>
          <a:xfrm>
            <a:off x="2585960" y="2390827"/>
            <a:ext cx="611816" cy="579464"/>
          </a:xfrm>
          <a:prstGeom prst="straightConnector1">
            <a:avLst/>
          </a:prstGeom>
          <a:noFill/>
          <a:ln w="38103">
            <a:solidFill>
              <a:srgbClr val="4A7EBB"/>
            </a:solidFill>
            <a:prstDash val="solid"/>
          </a:ln>
        </p:spPr>
      </p:cxnSp>
      <p:cxnSp>
        <p:nvCxnSpPr>
          <p:cNvPr id="33" name="Право съединение 18"/>
          <p:cNvCxnSpPr/>
          <p:nvPr/>
        </p:nvCxnSpPr>
        <p:spPr>
          <a:xfrm flipV="1">
            <a:off x="2731267" y="2390828"/>
            <a:ext cx="1690150" cy="858000"/>
          </a:xfrm>
          <a:prstGeom prst="straightConnector1">
            <a:avLst/>
          </a:prstGeom>
          <a:noFill/>
          <a:ln w="38103">
            <a:solidFill>
              <a:srgbClr val="4A7EBB"/>
            </a:solidFill>
            <a:prstDash val="solid"/>
          </a:ln>
        </p:spPr>
      </p:cxnSp>
      <p:sp>
        <p:nvSpPr>
          <p:cNvPr id="34" name="Овал 19"/>
          <p:cNvSpPr/>
          <p:nvPr/>
        </p:nvSpPr>
        <p:spPr>
          <a:xfrm>
            <a:off x="3086548" y="2883496"/>
            <a:ext cx="222446" cy="1735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7375E"/>
          </a:solidFill>
          <a:ln w="25402">
            <a:solidFill>
              <a:srgbClr val="17375E"/>
            </a:solidFill>
            <a:prstDash val="solid"/>
          </a:ln>
        </p:spPr>
        <p:txBody>
          <a:bodyPr vert="horz" wrap="square" lIns="91440" tIns="45720" rIns="91440" bIns="45720" anchor="ctr" anchorCtr="1" compatLnSpc="1"/>
          <a:lstStyle/>
          <a:p>
            <a:pPr algn="ctr" fontAlgn="auto">
              <a:spcBef>
                <a:spcPts val="0"/>
              </a:spcBef>
              <a:spcAft>
                <a:spcPts val="0"/>
              </a:spcAft>
              <a:defRPr sz="1800" b="0" i="0" u="none" strike="noStrike" kern="0" cap="none" spc="0" baseline="0">
                <a:solidFill>
                  <a:srgbClr val="000000"/>
                </a:solidFill>
                <a:uFillTx/>
              </a:defRPr>
            </a:pPr>
            <a:endParaRPr lang="bg-BG" smtClean="0">
              <a:solidFill>
                <a:srgbClr val="FFFFFF"/>
              </a:solidFill>
              <a:latin typeface="Calibri"/>
              <a:cs typeface="+mn-cs"/>
            </a:endParaRPr>
          </a:p>
        </p:txBody>
      </p:sp>
      <p:sp>
        <p:nvSpPr>
          <p:cNvPr id="35" name="Текстово поле 20"/>
          <p:cNvSpPr txBox="1"/>
          <p:nvPr/>
        </p:nvSpPr>
        <p:spPr>
          <a:xfrm>
            <a:off x="3265176" y="2816187"/>
            <a:ext cx="556183" cy="534558"/>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800" b="1" smtClean="0">
                <a:solidFill>
                  <a:srgbClr val="FF0000"/>
                </a:solidFill>
                <a:latin typeface="Calibri"/>
                <a:cs typeface="+mn-cs"/>
              </a:rPr>
              <a:t>O</a:t>
            </a:r>
            <a:endParaRPr lang="bg-BG" sz="4800" b="1" smtClean="0">
              <a:solidFill>
                <a:srgbClr val="FF0000"/>
              </a:solidFill>
              <a:latin typeface="Calibri"/>
              <a:cs typeface="+mn-cs"/>
            </a:endParaRPr>
          </a:p>
        </p:txBody>
      </p:sp>
      <p:graphicFrame>
        <p:nvGraphicFramePr>
          <p:cNvPr id="36" name="Обект 21"/>
          <p:cNvGraphicFramePr/>
          <p:nvPr>
            <p:extLst>
              <p:ext uri="{D42A27DB-BD31-4B8C-83A1-F6EECF244321}">
                <p14:modId xmlns:p14="http://schemas.microsoft.com/office/powerpoint/2010/main" val="539198931"/>
              </p:ext>
            </p:extLst>
          </p:nvPr>
        </p:nvGraphicFramePr>
        <p:xfrm>
          <a:off x="305592" y="3320259"/>
          <a:ext cx="584859" cy="539377"/>
        </p:xfrm>
        <a:graphic>
          <a:graphicData uri="http://schemas.openxmlformats.org/presentationml/2006/ole">
            <mc:AlternateContent xmlns:mc="http://schemas.openxmlformats.org/markup-compatibility/2006">
              <mc:Choice xmlns:v="urn:schemas-microsoft-com:vml" Requires="v">
                <p:oleObj spid="_x0000_s7388" name="Equation" r:id="rId18" imgW="4533363" imgH="5357611" progId="Equation.DSMT4">
                  <p:embed/>
                </p:oleObj>
              </mc:Choice>
              <mc:Fallback>
                <p:oleObj name="Equation" r:id="rId18" imgW="4533363" imgH="5357611" progId="Equation.DSMT4">
                  <p:embed/>
                  <p:pic>
                    <p:nvPicPr>
                      <p:cNvPr id="0" name=""/>
                      <p:cNvPicPr/>
                      <p:nvPr/>
                    </p:nvPicPr>
                    <p:blipFill>
                      <a:blip r:embed="rId19"/>
                      <a:stretch>
                        <a:fillRect/>
                      </a:stretch>
                    </p:blipFill>
                    <p:spPr>
                      <a:xfrm>
                        <a:off x="305592" y="3320259"/>
                        <a:ext cx="584859" cy="539377"/>
                      </a:xfrm>
                      <a:prstGeom prst="rect">
                        <a:avLst/>
                      </a:prstGeom>
                      <a:noFill/>
                      <a:ln>
                        <a:noFill/>
                      </a:ln>
                    </p:spPr>
                  </p:pic>
                </p:oleObj>
              </mc:Fallback>
            </mc:AlternateContent>
          </a:graphicData>
        </a:graphic>
      </p:graphicFrame>
      <p:cxnSp>
        <p:nvCxnSpPr>
          <p:cNvPr id="37" name="Право съединение 25"/>
          <p:cNvCxnSpPr/>
          <p:nvPr/>
        </p:nvCxnSpPr>
        <p:spPr>
          <a:xfrm>
            <a:off x="2364401" y="2490862"/>
            <a:ext cx="152951" cy="141202"/>
          </a:xfrm>
          <a:prstGeom prst="straightConnector1">
            <a:avLst/>
          </a:prstGeom>
          <a:noFill/>
          <a:ln w="25402">
            <a:solidFill>
              <a:srgbClr val="4A7EBB"/>
            </a:solidFill>
            <a:prstDash val="solid"/>
          </a:ln>
        </p:spPr>
      </p:cxnSp>
      <p:cxnSp>
        <p:nvCxnSpPr>
          <p:cNvPr id="38" name="Право съединение 30"/>
          <p:cNvCxnSpPr/>
          <p:nvPr/>
        </p:nvCxnSpPr>
        <p:spPr>
          <a:xfrm>
            <a:off x="3285092" y="2723211"/>
            <a:ext cx="152951" cy="141211"/>
          </a:xfrm>
          <a:prstGeom prst="straightConnector1">
            <a:avLst/>
          </a:prstGeom>
          <a:noFill/>
          <a:ln w="25402">
            <a:solidFill>
              <a:srgbClr val="4A7EBB"/>
            </a:solidFill>
            <a:prstDash val="solid"/>
          </a:ln>
        </p:spPr>
      </p:cxnSp>
      <p:cxnSp>
        <p:nvCxnSpPr>
          <p:cNvPr id="39" name="Право съединение 31"/>
          <p:cNvCxnSpPr/>
          <p:nvPr/>
        </p:nvCxnSpPr>
        <p:spPr>
          <a:xfrm flipV="1">
            <a:off x="3062609" y="2733946"/>
            <a:ext cx="222483" cy="105321"/>
          </a:xfrm>
          <a:prstGeom prst="straightConnector1">
            <a:avLst/>
          </a:prstGeom>
          <a:noFill/>
          <a:ln w="25402">
            <a:solidFill>
              <a:srgbClr val="4A7EBB"/>
            </a:solidFill>
            <a:prstDash val="solid"/>
          </a:ln>
        </p:spPr>
      </p:cxnSp>
      <p:cxnSp>
        <p:nvCxnSpPr>
          <p:cNvPr id="40" name="Право съединение 35"/>
          <p:cNvCxnSpPr/>
          <p:nvPr/>
        </p:nvCxnSpPr>
        <p:spPr>
          <a:xfrm flipV="1">
            <a:off x="2495800" y="2510449"/>
            <a:ext cx="235467" cy="120307"/>
          </a:xfrm>
          <a:prstGeom prst="straightConnector1">
            <a:avLst/>
          </a:prstGeom>
          <a:noFill/>
          <a:ln w="25402">
            <a:solidFill>
              <a:srgbClr val="4A7EBB"/>
            </a:solidFill>
            <a:prstDash val="solid"/>
          </a:ln>
        </p:spPr>
      </p:cxnSp>
      <p:cxnSp>
        <p:nvCxnSpPr>
          <p:cNvPr id="41" name="Съединител &quot;права стрелка&quot; 54"/>
          <p:cNvCxnSpPr/>
          <p:nvPr/>
        </p:nvCxnSpPr>
        <p:spPr>
          <a:xfrm flipH="1">
            <a:off x="721480" y="2784339"/>
            <a:ext cx="1063667" cy="552261"/>
          </a:xfrm>
          <a:prstGeom prst="straightConnector1">
            <a:avLst/>
          </a:prstGeom>
          <a:noFill/>
          <a:ln w="47621">
            <a:solidFill>
              <a:srgbClr val="953735"/>
            </a:solidFill>
            <a:prstDash val="solid"/>
            <a:tailEnd type="arrow"/>
          </a:ln>
        </p:spPr>
      </p:cxnSp>
      <p:cxnSp>
        <p:nvCxnSpPr>
          <p:cNvPr id="42" name="Съединител &quot;права стрелка&quot; 58"/>
          <p:cNvCxnSpPr/>
          <p:nvPr/>
        </p:nvCxnSpPr>
        <p:spPr>
          <a:xfrm flipV="1">
            <a:off x="3205164" y="1190192"/>
            <a:ext cx="14768" cy="1693304"/>
          </a:xfrm>
          <a:prstGeom prst="straightConnector1">
            <a:avLst/>
          </a:prstGeom>
          <a:noFill/>
          <a:ln w="38103">
            <a:solidFill>
              <a:srgbClr val="00B050"/>
            </a:solidFill>
            <a:prstDash val="solid"/>
            <a:tailEnd type="arrow"/>
          </a:ln>
        </p:spPr>
      </p:cxnSp>
      <p:graphicFrame>
        <p:nvGraphicFramePr>
          <p:cNvPr id="43" name="Обект 60"/>
          <p:cNvGraphicFramePr/>
          <p:nvPr>
            <p:extLst>
              <p:ext uri="{D42A27DB-BD31-4B8C-83A1-F6EECF244321}">
                <p14:modId xmlns:p14="http://schemas.microsoft.com/office/powerpoint/2010/main" val="61411421"/>
              </p:ext>
            </p:extLst>
          </p:nvPr>
        </p:nvGraphicFramePr>
        <p:xfrm>
          <a:off x="1190151" y="3082711"/>
          <a:ext cx="595312" cy="581025"/>
        </p:xfrm>
        <a:graphic>
          <a:graphicData uri="http://schemas.openxmlformats.org/presentationml/2006/ole">
            <mc:AlternateContent xmlns:mc="http://schemas.openxmlformats.org/markup-compatibility/2006">
              <mc:Choice xmlns:v="urn:schemas-microsoft-com:vml" Requires="v">
                <p:oleObj spid="_x0000_s7389" name="Equation" r:id="rId20" imgW="4945487" imgH="6181859" progId="Equation.DSMT4">
                  <p:embed/>
                </p:oleObj>
              </mc:Choice>
              <mc:Fallback>
                <p:oleObj name="Equation" r:id="rId20" imgW="4945487" imgH="6181859" progId="Equation.DSMT4">
                  <p:embed/>
                  <p:pic>
                    <p:nvPicPr>
                      <p:cNvPr id="0" name=""/>
                      <p:cNvPicPr/>
                      <p:nvPr/>
                    </p:nvPicPr>
                    <p:blipFill>
                      <a:blip r:embed="rId21"/>
                      <a:stretch>
                        <a:fillRect/>
                      </a:stretch>
                    </p:blipFill>
                    <p:spPr>
                      <a:xfrm>
                        <a:off x="1190151" y="3082711"/>
                        <a:ext cx="595312" cy="581025"/>
                      </a:xfrm>
                      <a:prstGeom prst="rect">
                        <a:avLst/>
                      </a:prstGeom>
                      <a:noFill/>
                      <a:ln>
                        <a:noFill/>
                      </a:ln>
                    </p:spPr>
                  </p:pic>
                </p:oleObj>
              </mc:Fallback>
            </mc:AlternateContent>
          </a:graphicData>
        </a:graphic>
      </p:graphicFrame>
      <p:graphicFrame>
        <p:nvGraphicFramePr>
          <p:cNvPr id="44" name="Обект 61"/>
          <p:cNvGraphicFramePr/>
          <p:nvPr>
            <p:extLst>
              <p:ext uri="{D42A27DB-BD31-4B8C-83A1-F6EECF244321}">
                <p14:modId xmlns:p14="http://schemas.microsoft.com/office/powerpoint/2010/main" val="615013656"/>
              </p:ext>
            </p:extLst>
          </p:nvPr>
        </p:nvGraphicFramePr>
        <p:xfrm>
          <a:off x="2294083" y="1016575"/>
          <a:ext cx="740627" cy="579866"/>
        </p:xfrm>
        <a:graphic>
          <a:graphicData uri="http://schemas.openxmlformats.org/presentationml/2006/ole">
            <mc:AlternateContent xmlns:mc="http://schemas.openxmlformats.org/markup-compatibility/2006">
              <mc:Choice xmlns:v="urn:schemas-microsoft-com:vml" Requires="v">
                <p:oleObj spid="_x0000_s7390" name="Equation" r:id="rId22" imgW="6181859" imgH="6181859" progId="Equation.DSMT4">
                  <p:embed/>
                </p:oleObj>
              </mc:Choice>
              <mc:Fallback>
                <p:oleObj name="Equation" r:id="rId22" imgW="6181859" imgH="6181859" progId="Equation.DSMT4">
                  <p:embed/>
                  <p:pic>
                    <p:nvPicPr>
                      <p:cNvPr id="0" name=""/>
                      <p:cNvPicPr/>
                      <p:nvPr/>
                    </p:nvPicPr>
                    <p:blipFill>
                      <a:blip r:embed="rId23"/>
                      <a:stretch>
                        <a:fillRect/>
                      </a:stretch>
                    </p:blipFill>
                    <p:spPr>
                      <a:xfrm>
                        <a:off x="2294083" y="1016575"/>
                        <a:ext cx="740627" cy="579866"/>
                      </a:xfrm>
                      <a:prstGeom prst="rect">
                        <a:avLst/>
                      </a:prstGeom>
                      <a:noFill/>
                      <a:ln>
                        <a:noFill/>
                      </a:ln>
                    </p:spPr>
                  </p:pic>
                </p:oleObj>
              </mc:Fallback>
            </mc:AlternateContent>
          </a:graphicData>
        </a:graphic>
      </p:graphicFrame>
      <p:sp>
        <p:nvSpPr>
          <p:cNvPr id="45" name="Текстово поле 12"/>
          <p:cNvSpPr txBox="1"/>
          <p:nvPr/>
        </p:nvSpPr>
        <p:spPr>
          <a:xfrm>
            <a:off x="2707428" y="1962819"/>
            <a:ext cx="556183" cy="830997"/>
          </a:xfrm>
          <a:prstGeom prst="rect">
            <a:avLst/>
          </a:prstGeom>
          <a:noFill/>
          <a:ln>
            <a:noFill/>
          </a:ln>
        </p:spPr>
        <p:txBody>
          <a:bodyPr vert="horz" wrap="square" lIns="91440" tIns="45720" rIns="91440" bIns="45720" anchor="t" anchorCtr="0" compatLnSpc="1">
            <a:spAutoFit/>
          </a:bodyPr>
          <a:lstStyle/>
          <a:p>
            <a:pPr fontAlgn="auto">
              <a:spcBef>
                <a:spcPts val="0"/>
              </a:spcBef>
              <a:spcAft>
                <a:spcPts val="0"/>
              </a:spcAft>
              <a:defRPr sz="1800" b="0" i="0" u="none" strike="noStrike" kern="0" cap="none" spc="0" baseline="0">
                <a:solidFill>
                  <a:srgbClr val="000000"/>
                </a:solidFill>
                <a:uFillTx/>
              </a:defRPr>
            </a:pPr>
            <a:r>
              <a:rPr lang="en-US" sz="4800" b="1" kern="0" dirty="0" smtClean="0">
                <a:solidFill>
                  <a:srgbClr val="FF0000"/>
                </a:solidFill>
                <a:latin typeface="Calibri"/>
                <a:cs typeface="+mn-cs"/>
              </a:rPr>
              <a:t>d</a:t>
            </a:r>
            <a:endParaRPr lang="bg-BG" sz="4800" b="1" dirty="0" smtClean="0">
              <a:solidFill>
                <a:srgbClr val="FF0000"/>
              </a:solidFill>
              <a:latin typeface="Calibri"/>
              <a:cs typeface="+mn-cs"/>
            </a:endParaRPr>
          </a:p>
        </p:txBody>
      </p:sp>
      <p:cxnSp>
        <p:nvCxnSpPr>
          <p:cNvPr id="46" name="Straight Arrow Connector 45"/>
          <p:cNvCxnSpPr/>
          <p:nvPr/>
        </p:nvCxnSpPr>
        <p:spPr>
          <a:xfrm flipH="1" flipV="1">
            <a:off x="1974135" y="2750404"/>
            <a:ext cx="1134865" cy="197623"/>
          </a:xfrm>
          <a:prstGeom prst="straightConnector1">
            <a:avLst/>
          </a:prstGeom>
          <a:noFill/>
          <a:ln w="38100" cap="flat" cmpd="sng" algn="ctr">
            <a:solidFill>
              <a:srgbClr val="C0504D">
                <a:lumMod val="75000"/>
              </a:srgbClr>
            </a:solidFill>
            <a:prstDash val="solid"/>
            <a:tailEnd type="arrow"/>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3147749050"/>
              </p:ext>
            </p:extLst>
          </p:nvPr>
        </p:nvGraphicFramePr>
        <p:xfrm>
          <a:off x="2226256" y="2805762"/>
          <a:ext cx="637307" cy="463634"/>
        </p:xfrm>
        <a:graphic>
          <a:graphicData uri="http://schemas.openxmlformats.org/presentationml/2006/ole">
            <mc:AlternateContent xmlns:mc="http://schemas.openxmlformats.org/markup-compatibility/2006">
              <mc:Choice xmlns:v="urn:schemas-microsoft-com:vml" Requires="v">
                <p:oleObj spid="_x0000_s7391" name="Equation" r:id="rId24" imgW="126720" imgH="152280" progId="Equation.DSMT4">
                  <p:embed/>
                </p:oleObj>
              </mc:Choice>
              <mc:Fallback>
                <p:oleObj name="Equation" r:id="rId24" imgW="126720" imgH="152280" progId="Equation.DSMT4">
                  <p:embed/>
                  <p:pic>
                    <p:nvPicPr>
                      <p:cNvPr id="0" name=""/>
                      <p:cNvPicPr>
                        <a:picLocks noChangeAspect="1" noChangeArrowheads="1"/>
                      </p:cNvPicPr>
                      <p:nvPr/>
                    </p:nvPicPr>
                    <p:blipFill>
                      <a:blip r:embed="rId25"/>
                      <a:srcRect/>
                      <a:stretch>
                        <a:fillRect/>
                      </a:stretch>
                    </p:blipFill>
                    <p:spPr bwMode="auto">
                      <a:xfrm>
                        <a:off x="2226256" y="2805762"/>
                        <a:ext cx="637307" cy="4636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6269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ppt_x"/>
                                          </p:val>
                                        </p:tav>
                                        <p:tav tm="100000">
                                          <p:val>
                                            <p:strVal val="#ppt_x"/>
                                          </p:val>
                                        </p:tav>
                                      </p:tavLst>
                                    </p:anim>
                                    <p:anim calcmode="lin" valueType="num">
                                      <p:cBhvr additive="base">
                                        <p:cTn id="83" dur="500" fill="hold"/>
                                        <p:tgtEl>
                                          <p:spTgt spid="14"/>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ppt_x"/>
                                          </p:val>
                                        </p:tav>
                                        <p:tav tm="100000">
                                          <p:val>
                                            <p:strVal val="#ppt_x"/>
                                          </p:val>
                                        </p:tav>
                                      </p:tavLst>
                                    </p:anim>
                                    <p:anim calcmode="lin" valueType="num">
                                      <p:cBhvr additive="base">
                                        <p:cTn id="91" dur="500" fill="hold"/>
                                        <p:tgtEl>
                                          <p:spTgt spid="18"/>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fill="hold"/>
                                        <p:tgtEl>
                                          <p:spTgt spid="20"/>
                                        </p:tgtEl>
                                        <p:attrNameLst>
                                          <p:attrName>ppt_x</p:attrName>
                                        </p:attrNameLst>
                                      </p:cBhvr>
                                      <p:tavLst>
                                        <p:tav tm="0">
                                          <p:val>
                                            <p:strVal val="#ppt_x"/>
                                          </p:val>
                                        </p:tav>
                                        <p:tav tm="100000">
                                          <p:val>
                                            <p:strVal val="#ppt_x"/>
                                          </p:val>
                                        </p:tav>
                                      </p:tavLst>
                                    </p:anim>
                                    <p:anim calcmode="lin" valueType="num">
                                      <p:cBhvr additive="base">
                                        <p:cTn id="9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animBg="1"/>
      <p:bldP spid="30" grpId="0"/>
      <p:bldP spid="34" grpId="0" animBg="1"/>
      <p:bldP spid="35"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Момент на сила</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pic>
        <p:nvPicPr>
          <p:cNvPr id="2" name="Картина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35" y="931079"/>
            <a:ext cx="4252033" cy="3667888"/>
          </a:xfrm>
          <a:prstGeom prst="rect">
            <a:avLst/>
          </a:prstGeom>
        </p:spPr>
      </p:pic>
      <p:sp>
        <p:nvSpPr>
          <p:cNvPr id="3" name="Правоъгълник 2"/>
          <p:cNvSpPr/>
          <p:nvPr/>
        </p:nvSpPr>
        <p:spPr>
          <a:xfrm>
            <a:off x="4791871" y="931079"/>
            <a:ext cx="4032448" cy="2677656"/>
          </a:xfrm>
          <a:prstGeom prst="rect">
            <a:avLst/>
          </a:prstGeom>
        </p:spPr>
        <p:txBody>
          <a:bodyPr wrap="square">
            <a:spAutoFit/>
          </a:bodyPr>
          <a:lstStyle/>
          <a:p>
            <a:pPr algn="just">
              <a:spcAft>
                <a:spcPts val="0"/>
              </a:spcAft>
            </a:pPr>
            <a:r>
              <a:rPr lang="bg-BG" sz="2400" dirty="0">
                <a:latin typeface="Arial Narrow"/>
                <a:ea typeface="Times New Roman"/>
              </a:rPr>
              <a:t>Главният момент на равнинна система сили спрямо точка </a:t>
            </a:r>
            <a:r>
              <a:rPr lang="bg-BG" sz="2400" dirty="0" smtClean="0">
                <a:latin typeface="Arial Narrow"/>
                <a:ea typeface="Times New Roman"/>
              </a:rPr>
              <a:t>от </a:t>
            </a:r>
            <a:r>
              <a:rPr lang="bg-BG" sz="2400" dirty="0">
                <a:latin typeface="Arial Narrow"/>
                <a:ea typeface="Times New Roman"/>
              </a:rPr>
              <a:t>равнината на силите се определя като алгебрична величина, равна на алгебричната сума на моментите на силите:</a:t>
            </a:r>
            <a:endParaRPr lang="en-US" sz="2400" dirty="0">
              <a:effectLst/>
              <a:latin typeface="Times New Roman"/>
              <a:ea typeface="Times New Roman"/>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5" name="Обект 4"/>
          <p:cNvGraphicFramePr>
            <a:graphicFrameLocks noChangeAspect="1"/>
          </p:cNvGraphicFramePr>
          <p:nvPr>
            <p:extLst>
              <p:ext uri="{D42A27DB-BD31-4B8C-83A1-F6EECF244321}">
                <p14:modId xmlns:p14="http://schemas.microsoft.com/office/powerpoint/2010/main" val="2847002678"/>
              </p:ext>
            </p:extLst>
          </p:nvPr>
        </p:nvGraphicFramePr>
        <p:xfrm>
          <a:off x="5014220" y="3789040"/>
          <a:ext cx="3587750" cy="952500"/>
        </p:xfrm>
        <a:graphic>
          <a:graphicData uri="http://schemas.openxmlformats.org/presentationml/2006/ole">
            <mc:AlternateContent xmlns:mc="http://schemas.openxmlformats.org/markup-compatibility/2006">
              <mc:Choice xmlns:v="urn:schemas-microsoft-com:vml" Requires="v">
                <p:oleObj spid="_x0000_s8245" name="Equation" r:id="rId4" imgW="1435100" imgH="381000" progId="Equation.DSMT4">
                  <p:embed/>
                </p:oleObj>
              </mc:Choice>
              <mc:Fallback>
                <p:oleObj name="Equation" r:id="rId4" imgW="1435100" imgH="381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220" y="3789040"/>
                        <a:ext cx="3587750" cy="952500"/>
                      </a:xfrm>
                      <a:prstGeom prst="rect">
                        <a:avLst/>
                      </a:prstGeom>
                      <a:solidFill>
                        <a:schemeClr val="bg2"/>
                      </a:solidFill>
                    </p:spPr>
                  </p:pic>
                </p:oleObj>
              </mc:Fallback>
            </mc:AlternateContent>
          </a:graphicData>
        </a:graphic>
      </p:graphicFrame>
      <p:sp>
        <p:nvSpPr>
          <p:cNvPr id="7" name="Правоъгълник 6"/>
          <p:cNvSpPr/>
          <p:nvPr/>
        </p:nvSpPr>
        <p:spPr>
          <a:xfrm>
            <a:off x="122458" y="5013176"/>
            <a:ext cx="8716814" cy="892552"/>
          </a:xfrm>
          <a:prstGeom prst="rect">
            <a:avLst/>
          </a:prstGeom>
        </p:spPr>
        <p:txBody>
          <a:bodyPr wrap="square">
            <a:spAutoFit/>
          </a:bodyPr>
          <a:lstStyle/>
          <a:p>
            <a:pPr algn="just">
              <a:spcAft>
                <a:spcPts val="0"/>
              </a:spcAft>
            </a:pPr>
            <a:r>
              <a:rPr lang="bg-BG" sz="2400" i="1" dirty="0">
                <a:latin typeface="Arial Narrow"/>
                <a:ea typeface="Times New Roman"/>
              </a:rPr>
              <a:t>Сили, на </a:t>
            </a:r>
            <a:r>
              <a:rPr lang="bg-BG" sz="2400" i="1" dirty="0" smtClean="0">
                <a:latin typeface="Arial Narrow"/>
                <a:ea typeface="Times New Roman"/>
              </a:rPr>
              <a:t>чи</a:t>
            </a:r>
            <a:r>
              <a:rPr lang="bg-BG" sz="2400" i="1" dirty="0">
                <a:latin typeface="Arial Narrow"/>
                <a:ea typeface="Times New Roman"/>
              </a:rPr>
              <a:t>и</a:t>
            </a:r>
            <a:r>
              <a:rPr lang="bg-BG" sz="2400" i="1" dirty="0" smtClean="0">
                <a:latin typeface="Arial Narrow"/>
                <a:ea typeface="Times New Roman"/>
              </a:rPr>
              <a:t>то </a:t>
            </a:r>
            <a:r>
              <a:rPr lang="bg-BG" sz="2400" i="1" dirty="0">
                <a:latin typeface="Arial Narrow"/>
                <a:ea typeface="Times New Roman"/>
              </a:rPr>
              <a:t>директриси лежи дадена </a:t>
            </a:r>
            <a:r>
              <a:rPr lang="bg-BG" sz="2400" i="1" dirty="0" smtClean="0">
                <a:latin typeface="Arial Narrow"/>
                <a:ea typeface="Times New Roman"/>
              </a:rPr>
              <a:t>точка         не </a:t>
            </a:r>
            <a:r>
              <a:rPr lang="bg-BG" sz="2400" i="1" dirty="0">
                <a:latin typeface="Arial Narrow"/>
                <a:ea typeface="Times New Roman"/>
              </a:rPr>
              <a:t>създават въртящ момент спрямо същата точка</a:t>
            </a:r>
            <a:r>
              <a:rPr lang="bg-BG" i="1" dirty="0" smtClean="0">
                <a:latin typeface="Arial Narrow"/>
                <a:ea typeface="Times New Roman"/>
              </a:rPr>
              <a:t>.</a:t>
            </a:r>
            <a:endParaRPr lang="en-US" sz="2800" dirty="0">
              <a:latin typeface="Times New Roman"/>
              <a:ea typeface="Times New Roman"/>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9" name="Обект 8"/>
          <p:cNvGraphicFramePr>
            <a:graphicFrameLocks noChangeAspect="1"/>
          </p:cNvGraphicFramePr>
          <p:nvPr>
            <p:extLst>
              <p:ext uri="{D42A27DB-BD31-4B8C-83A1-F6EECF244321}">
                <p14:modId xmlns:p14="http://schemas.microsoft.com/office/powerpoint/2010/main" val="3060453850"/>
              </p:ext>
            </p:extLst>
          </p:nvPr>
        </p:nvGraphicFramePr>
        <p:xfrm>
          <a:off x="6228184" y="5013176"/>
          <a:ext cx="864096" cy="453650"/>
        </p:xfrm>
        <a:graphic>
          <a:graphicData uri="http://schemas.openxmlformats.org/presentationml/2006/ole">
            <mc:AlternateContent xmlns:mc="http://schemas.openxmlformats.org/markup-compatibility/2006">
              <mc:Choice xmlns:v="urn:schemas-microsoft-com:vml" Requires="v">
                <p:oleObj spid="_x0000_s8246" name="Equation" r:id="rId6" imgW="380835" imgH="203112" progId="Equation.DSMT4">
                  <p:embed/>
                </p:oleObj>
              </mc:Choice>
              <mc:Fallback>
                <p:oleObj name="Equation" r:id="rId6" imgW="380835" imgH="203112"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5013176"/>
                        <a:ext cx="864096" cy="453650"/>
                      </a:xfrm>
                      <a:prstGeom prst="rect">
                        <a:avLst/>
                      </a:prstGeom>
                      <a:noFill/>
                    </p:spPr>
                  </p:pic>
                </p:oleObj>
              </mc:Fallback>
            </mc:AlternateContent>
          </a:graphicData>
        </a:graphic>
      </p:graphicFrame>
    </p:spTree>
    <p:extLst>
      <p:ext uri="{BB962C8B-B14F-4D97-AF65-F5344CB8AC3E}">
        <p14:creationId xmlns:p14="http://schemas.microsoft.com/office/powerpoint/2010/main" val="1183131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467544" y="260648"/>
            <a:ext cx="8229600" cy="908720"/>
          </a:xfrm>
        </p:spPr>
        <p:txBody>
          <a:bodyPr>
            <a:normAutofit/>
          </a:bodyPr>
          <a:lstStyle/>
          <a:p>
            <a:pPr algn="ctr" fontAlgn="auto">
              <a:spcAft>
                <a:spcPts val="0"/>
              </a:spcAft>
              <a:defRPr/>
            </a:pPr>
            <a:r>
              <a:rPr lang="ru-RU" sz="2400" dirty="0" smtClean="0">
                <a:solidFill>
                  <a:schemeClr val="bg2">
                    <a:lumMod val="50000"/>
                  </a:schemeClr>
                </a:solidFill>
                <a:effectLst/>
              </a:rPr>
              <a:t>Статика на твърдо тяло</a:t>
            </a:r>
            <a:r>
              <a:rPr lang="en-US" sz="2400" dirty="0" smtClean="0">
                <a:solidFill>
                  <a:schemeClr val="bg2">
                    <a:lumMod val="50000"/>
                  </a:schemeClr>
                </a:solidFill>
              </a:rPr>
              <a:t> </a:t>
            </a:r>
            <a:endParaRPr lang="en-US" sz="2400" dirty="0">
              <a:solidFill>
                <a:schemeClr val="bg2">
                  <a:lumMod val="50000"/>
                </a:schemeClr>
              </a:solidFill>
            </a:endParaRPr>
          </a:p>
        </p:txBody>
      </p:sp>
      <p:sp>
        <p:nvSpPr>
          <p:cNvPr id="2" name="Контейнер за съдържание 1"/>
          <p:cNvSpPr>
            <a:spLocks noGrp="1"/>
          </p:cNvSpPr>
          <p:nvPr>
            <p:ph sz="quarter" idx="1"/>
          </p:nvPr>
        </p:nvSpPr>
        <p:spPr>
          <a:xfrm>
            <a:off x="971600" y="1484784"/>
            <a:ext cx="7416824" cy="4180110"/>
          </a:xfrm>
        </p:spPr>
        <p:txBody>
          <a:bodyPr>
            <a:normAutofit fontScale="92500" lnSpcReduction="10000"/>
          </a:bodyPr>
          <a:lstStyle/>
          <a:p>
            <a:r>
              <a:rPr lang="bg-BG" dirty="0" smtClean="0">
                <a:solidFill>
                  <a:srgbClr val="0070C0"/>
                </a:solidFill>
              </a:rPr>
              <a:t>Общи понятия и аксиоми</a:t>
            </a:r>
          </a:p>
          <a:p>
            <a:endParaRPr lang="en-US" dirty="0" smtClean="0">
              <a:solidFill>
                <a:srgbClr val="0070C0"/>
              </a:solidFill>
            </a:endParaRPr>
          </a:p>
          <a:p>
            <a:r>
              <a:rPr lang="ru-RU" dirty="0" smtClean="0">
                <a:solidFill>
                  <a:srgbClr val="0070C0"/>
                </a:solidFill>
              </a:rPr>
              <a:t>Редукция и равновесие на конкурентна система сили</a:t>
            </a:r>
          </a:p>
          <a:p>
            <a:endParaRPr lang="en-US" dirty="0" smtClean="0">
              <a:solidFill>
                <a:srgbClr val="0070C0"/>
              </a:solidFill>
            </a:endParaRPr>
          </a:p>
          <a:p>
            <a:r>
              <a:rPr lang="bg-BG" dirty="0" smtClean="0">
                <a:solidFill>
                  <a:srgbClr val="0070C0"/>
                </a:solidFill>
              </a:rPr>
              <a:t>Момент на сила</a:t>
            </a:r>
          </a:p>
          <a:p>
            <a:endParaRPr lang="bg-BG" dirty="0" smtClean="0">
              <a:solidFill>
                <a:srgbClr val="0070C0"/>
              </a:solidFill>
            </a:endParaRPr>
          </a:p>
          <a:p>
            <a:r>
              <a:rPr lang="bg-BG" dirty="0" smtClean="0">
                <a:solidFill>
                  <a:srgbClr val="0070C0"/>
                </a:solidFill>
              </a:rPr>
              <a:t>Редукция и равновесие на произволна система сили</a:t>
            </a:r>
          </a:p>
          <a:p>
            <a:pPr marL="0" indent="0">
              <a:buNone/>
            </a:pPr>
            <a:endParaRPr lang="en-US" dirty="0" smtClean="0">
              <a:solidFill>
                <a:srgbClr val="0070C0"/>
              </a:solidFill>
            </a:endParaRPr>
          </a:p>
          <a:p>
            <a:r>
              <a:rPr lang="bg-BG" dirty="0" smtClean="0">
                <a:solidFill>
                  <a:srgbClr val="0070C0"/>
                </a:solidFill>
              </a:rPr>
              <a:t>Опорни реакции</a:t>
            </a:r>
          </a:p>
        </p:txBody>
      </p:sp>
    </p:spTree>
    <p:extLst>
      <p:ext uri="{BB962C8B-B14F-4D97-AF65-F5344CB8AC3E}">
        <p14:creationId xmlns:p14="http://schemas.microsoft.com/office/powerpoint/2010/main" val="2824611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Момент на сила</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pSp>
        <p:nvGrpSpPr>
          <p:cNvPr id="10" name="Групиране 9"/>
          <p:cNvGrpSpPr/>
          <p:nvPr/>
        </p:nvGrpSpPr>
        <p:grpSpPr>
          <a:xfrm>
            <a:off x="499615" y="887519"/>
            <a:ext cx="3848335" cy="2162936"/>
            <a:chOff x="549172" y="900368"/>
            <a:chExt cx="3484563" cy="1898650"/>
          </a:xfrm>
          <a:solidFill>
            <a:schemeClr val="bg2"/>
          </a:solidFill>
        </p:grpSpPr>
        <p:sp>
          <p:nvSpPr>
            <p:cNvPr id="16" name="Rectangle 33"/>
            <p:cNvSpPr>
              <a:spLocks noChangeArrowheads="1"/>
            </p:cNvSpPr>
            <p:nvPr/>
          </p:nvSpPr>
          <p:spPr bwMode="auto">
            <a:xfrm>
              <a:off x="3008210" y="1621093"/>
              <a:ext cx="228600" cy="292100"/>
            </a:xfrm>
            <a:prstGeom prst="rect">
              <a:avLst/>
            </a:prstGeom>
            <a:grpFill/>
            <a:ln w="9525">
              <a:solidFill>
                <a:srgbClr val="8383A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18" name="Text Box 22"/>
            <p:cNvSpPr txBox="1">
              <a:spLocks noChangeArrowheads="1"/>
            </p:cNvSpPr>
            <p:nvPr/>
          </p:nvSpPr>
          <p:spPr bwMode="auto">
            <a:xfrm>
              <a:off x="714272" y="1394081"/>
              <a:ext cx="461963" cy="508000"/>
            </a:xfrm>
            <a:prstGeom prst="rect">
              <a:avLst/>
            </a:prstGeom>
            <a:grp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smtClean="0">
                  <a:ln>
                    <a:noFill/>
                  </a:ln>
                  <a:solidFill>
                    <a:sysClr val="windowText" lastClr="000000"/>
                  </a:solidFill>
                  <a:effectLst/>
                  <a:uLnTx/>
                  <a:uFillTx/>
                </a:rPr>
                <a:t>A</a:t>
              </a:r>
              <a:endParaRPr kumimoji="0" lang="en-US" sz="1200" b="0" i="0" u="none" strike="noStrike" kern="0" cap="none" spc="0" normalizeH="0" baseline="0" noProof="0" smtClean="0">
                <a:ln>
                  <a:noFill/>
                </a:ln>
                <a:solidFill>
                  <a:sysClr val="windowText" lastClr="000000"/>
                </a:solidFill>
                <a:effectLst/>
                <a:uLnTx/>
                <a:uFillTx/>
              </a:endParaRPr>
            </a:p>
          </p:txBody>
        </p:sp>
        <p:sp>
          <p:nvSpPr>
            <p:cNvPr id="20" name="Oval 6"/>
            <p:cNvSpPr>
              <a:spLocks noChangeArrowheads="1"/>
            </p:cNvSpPr>
            <p:nvPr/>
          </p:nvSpPr>
          <p:spPr bwMode="auto">
            <a:xfrm>
              <a:off x="1019072" y="2143381"/>
              <a:ext cx="185738" cy="206375"/>
            </a:xfrm>
            <a:prstGeom prst="ellipse">
              <a:avLst/>
            </a:prstGeom>
            <a:grpFill/>
            <a:ln w="254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grpSp>
          <p:nvGrpSpPr>
            <p:cNvPr id="22" name="Group 7"/>
            <p:cNvGrpSpPr>
              <a:grpSpLocks/>
            </p:cNvGrpSpPr>
            <p:nvPr/>
          </p:nvGrpSpPr>
          <p:grpSpPr bwMode="auto">
            <a:xfrm>
              <a:off x="549172" y="1325818"/>
              <a:ext cx="2890838" cy="1473200"/>
              <a:chOff x="3158" y="5644"/>
              <a:chExt cx="5633" cy="2607"/>
            </a:xfrm>
            <a:grpFill/>
          </p:grpSpPr>
          <p:sp>
            <p:nvSpPr>
              <p:cNvPr id="24" name="Rectangle 8"/>
              <p:cNvSpPr>
                <a:spLocks noChangeArrowheads="1"/>
              </p:cNvSpPr>
              <p:nvPr/>
            </p:nvSpPr>
            <p:spPr bwMode="auto">
              <a:xfrm>
                <a:off x="3861" y="7256"/>
                <a:ext cx="4930" cy="143"/>
              </a:xfrm>
              <a:prstGeom prst="rect">
                <a:avLst/>
              </a:prstGeom>
              <a:grpFill/>
              <a:ln w="25400">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25" name="Line 9"/>
              <p:cNvSpPr>
                <a:spLocks noChangeShapeType="1"/>
              </p:cNvSpPr>
              <p:nvPr/>
            </p:nvSpPr>
            <p:spPr bwMode="auto">
              <a:xfrm flipH="1">
                <a:off x="3860" y="7252"/>
                <a:ext cx="205" cy="668"/>
              </a:xfrm>
              <a:prstGeom prst="line">
                <a:avLst/>
              </a:prstGeom>
              <a:grpFill/>
              <a:ln w="31750">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26" name="Line 10"/>
              <p:cNvSpPr>
                <a:spLocks noChangeShapeType="1"/>
              </p:cNvSpPr>
              <p:nvPr/>
            </p:nvSpPr>
            <p:spPr bwMode="auto">
              <a:xfrm>
                <a:off x="4436" y="7252"/>
                <a:ext cx="173" cy="668"/>
              </a:xfrm>
              <a:prstGeom prst="line">
                <a:avLst/>
              </a:prstGeom>
              <a:grpFill/>
              <a:ln w="31750">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27" name="Line 11"/>
              <p:cNvSpPr>
                <a:spLocks noChangeShapeType="1"/>
              </p:cNvSpPr>
              <p:nvPr/>
            </p:nvSpPr>
            <p:spPr bwMode="auto">
              <a:xfrm>
                <a:off x="3423" y="7909"/>
                <a:ext cx="1620" cy="10"/>
              </a:xfrm>
              <a:prstGeom prst="line">
                <a:avLst/>
              </a:prstGeom>
              <a:grpFill/>
              <a:ln w="31750">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28" name="Line 12"/>
              <p:cNvSpPr>
                <a:spLocks noChangeShapeType="1"/>
              </p:cNvSpPr>
              <p:nvPr/>
            </p:nvSpPr>
            <p:spPr bwMode="auto">
              <a:xfrm flipH="1">
                <a:off x="3158" y="7946"/>
                <a:ext cx="422" cy="305"/>
              </a:xfrm>
              <a:prstGeom prst="line">
                <a:avLst/>
              </a:prstGeom>
              <a:grp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29" name="Line 13"/>
              <p:cNvSpPr>
                <a:spLocks noChangeShapeType="1"/>
              </p:cNvSpPr>
              <p:nvPr/>
            </p:nvSpPr>
            <p:spPr bwMode="auto">
              <a:xfrm flipV="1">
                <a:off x="8380" y="5644"/>
                <a:ext cx="0" cy="1610"/>
              </a:xfrm>
              <a:prstGeom prst="line">
                <a:avLst/>
              </a:prstGeom>
              <a:grpFill/>
              <a:ln w="50800">
                <a:solidFill>
                  <a:srgbClr val="000000"/>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0" name="Line 14"/>
              <p:cNvSpPr>
                <a:spLocks noChangeShapeType="1"/>
              </p:cNvSpPr>
              <p:nvPr/>
            </p:nvSpPr>
            <p:spPr bwMode="auto">
              <a:xfrm flipV="1">
                <a:off x="4282" y="6417"/>
                <a:ext cx="0" cy="585"/>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1" name="Line 15"/>
              <p:cNvSpPr>
                <a:spLocks noChangeShapeType="1"/>
              </p:cNvSpPr>
              <p:nvPr/>
            </p:nvSpPr>
            <p:spPr bwMode="auto">
              <a:xfrm>
                <a:off x="4282" y="6664"/>
                <a:ext cx="4098" cy="0"/>
              </a:xfrm>
              <a:prstGeom prst="line">
                <a:avLst/>
              </a:prstGeom>
              <a:grpFill/>
              <a:ln w="19050">
                <a:solidFill>
                  <a:srgbClr val="000000"/>
                </a:solidFill>
                <a:round/>
                <a:headEnd type="arrow" w="med" len="me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2" name="Line 16"/>
              <p:cNvSpPr>
                <a:spLocks noChangeShapeType="1"/>
              </p:cNvSpPr>
              <p:nvPr/>
            </p:nvSpPr>
            <p:spPr bwMode="auto">
              <a:xfrm>
                <a:off x="3930" y="6489"/>
                <a:ext cx="143" cy="510"/>
              </a:xfrm>
              <a:prstGeom prst="line">
                <a:avLst/>
              </a:prstGeom>
              <a:grpFill/>
              <a:ln w="15875">
                <a:solidFill>
                  <a:srgbClr val="000000"/>
                </a:solidFill>
                <a:round/>
                <a:headEn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3" name="Oval 17"/>
              <p:cNvSpPr>
                <a:spLocks noChangeArrowheads="1"/>
              </p:cNvSpPr>
              <p:nvPr/>
            </p:nvSpPr>
            <p:spPr bwMode="auto">
              <a:xfrm>
                <a:off x="4185" y="7202"/>
                <a:ext cx="142" cy="142"/>
              </a:xfrm>
              <a:prstGeom prst="ellipse">
                <a:avLst/>
              </a:prstGeom>
              <a:grpFill/>
              <a:ln w="127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4" name="Line 18"/>
              <p:cNvSpPr>
                <a:spLocks noChangeShapeType="1"/>
              </p:cNvSpPr>
              <p:nvPr/>
            </p:nvSpPr>
            <p:spPr bwMode="auto">
              <a:xfrm flipH="1">
                <a:off x="3508" y="7946"/>
                <a:ext cx="422" cy="305"/>
              </a:xfrm>
              <a:prstGeom prst="line">
                <a:avLst/>
              </a:prstGeom>
              <a:grp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5" name="Line 19"/>
              <p:cNvSpPr>
                <a:spLocks noChangeShapeType="1"/>
              </p:cNvSpPr>
              <p:nvPr/>
            </p:nvSpPr>
            <p:spPr bwMode="auto">
              <a:xfrm flipH="1">
                <a:off x="3860" y="7946"/>
                <a:ext cx="422" cy="305"/>
              </a:xfrm>
              <a:prstGeom prst="line">
                <a:avLst/>
              </a:prstGeom>
              <a:grp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6" name="Line 20"/>
              <p:cNvSpPr>
                <a:spLocks noChangeShapeType="1"/>
              </p:cNvSpPr>
              <p:nvPr/>
            </p:nvSpPr>
            <p:spPr bwMode="auto">
              <a:xfrm flipH="1">
                <a:off x="4187" y="7946"/>
                <a:ext cx="422" cy="305"/>
              </a:xfrm>
              <a:prstGeom prst="line">
                <a:avLst/>
              </a:prstGeom>
              <a:grp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7" name="Line 21"/>
              <p:cNvSpPr>
                <a:spLocks noChangeShapeType="1"/>
              </p:cNvSpPr>
              <p:nvPr/>
            </p:nvSpPr>
            <p:spPr bwMode="auto">
              <a:xfrm flipH="1">
                <a:off x="4540" y="7946"/>
                <a:ext cx="422" cy="305"/>
              </a:xfrm>
              <a:prstGeom prst="line">
                <a:avLst/>
              </a:prstGeom>
              <a:grp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grpSp>
        <p:sp>
          <p:nvSpPr>
            <p:cNvPr id="38" name="Text Box 23"/>
            <p:cNvSpPr txBox="1">
              <a:spLocks noChangeArrowheads="1"/>
            </p:cNvSpPr>
            <p:nvPr/>
          </p:nvSpPr>
          <p:spPr bwMode="auto">
            <a:xfrm>
              <a:off x="1657247" y="1325818"/>
              <a:ext cx="923925" cy="509588"/>
            </a:xfrm>
            <a:prstGeom prst="rect">
              <a:avLst/>
            </a:prstGeom>
            <a:grp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ysClr val="windowText" lastClr="000000"/>
                  </a:solidFill>
                  <a:effectLst/>
                  <a:uLnTx/>
                  <a:uFillTx/>
                </a:rPr>
                <a:t>1.5 m</a:t>
              </a:r>
              <a:endParaRPr kumimoji="0" lang="en-US" sz="1200" b="0" i="0" u="none" strike="noStrike" kern="0" cap="none" spc="0" normalizeH="0" baseline="0" noProof="0" dirty="0" smtClean="0">
                <a:ln>
                  <a:noFill/>
                </a:ln>
                <a:solidFill>
                  <a:sysClr val="windowText" lastClr="000000"/>
                </a:solidFill>
                <a:effectLst/>
                <a:uLnTx/>
                <a:uFillTx/>
              </a:endParaRPr>
            </a:p>
          </p:txBody>
        </p:sp>
        <p:sp>
          <p:nvSpPr>
            <p:cNvPr id="39" name="Text Box 24"/>
            <p:cNvSpPr txBox="1">
              <a:spLocks noChangeArrowheads="1"/>
            </p:cNvSpPr>
            <p:nvPr/>
          </p:nvSpPr>
          <p:spPr bwMode="auto">
            <a:xfrm>
              <a:off x="2911372" y="900368"/>
              <a:ext cx="1122363" cy="508000"/>
            </a:xfrm>
            <a:prstGeom prst="rect">
              <a:avLst/>
            </a:prstGeom>
            <a:grp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smtClean="0">
                  <a:ln>
                    <a:noFill/>
                  </a:ln>
                  <a:solidFill>
                    <a:sysClr val="windowText" lastClr="000000"/>
                  </a:solidFill>
                  <a:effectLst/>
                  <a:uLnTx/>
                  <a:uFillTx/>
                </a:rPr>
                <a:t>500 N</a:t>
              </a:r>
              <a:endParaRPr kumimoji="0" lang="en-US" sz="1200" b="0" i="0" u="none" strike="noStrike" kern="0" cap="none" spc="0" normalizeH="0" baseline="0" noProof="0" smtClean="0">
                <a:ln>
                  <a:noFill/>
                </a:ln>
                <a:solidFill>
                  <a:sysClr val="windowText" lastClr="000000"/>
                </a:solidFill>
                <a:effectLst/>
                <a:uLnTx/>
                <a:uFillTx/>
              </a:endParaRPr>
            </a:p>
          </p:txBody>
        </p:sp>
      </p:grpSp>
      <p:graphicFrame>
        <p:nvGraphicFramePr>
          <p:cNvPr id="11" name="Обект 10">
            <a:hlinkClick r:id="" action="ppaction://ole?verb=0"/>
          </p:cNvPr>
          <p:cNvGraphicFramePr>
            <a:graphicFrameLocks noChangeAspect="1"/>
          </p:cNvGraphicFramePr>
          <p:nvPr>
            <p:extLst>
              <p:ext uri="{D42A27DB-BD31-4B8C-83A1-F6EECF244321}">
                <p14:modId xmlns:p14="http://schemas.microsoft.com/office/powerpoint/2010/main" val="3940010385"/>
              </p:ext>
            </p:extLst>
          </p:nvPr>
        </p:nvGraphicFramePr>
        <p:xfrm>
          <a:off x="5723838" y="1176875"/>
          <a:ext cx="1047750" cy="590550"/>
        </p:xfrm>
        <a:graphic>
          <a:graphicData uri="http://schemas.openxmlformats.org/presentationml/2006/ole">
            <mc:AlternateContent xmlns:mc="http://schemas.openxmlformats.org/markup-compatibility/2006">
              <mc:Choice xmlns:v="urn:schemas-microsoft-com:vml" Requires="v">
                <p:oleObj spid="_x0000_s15406" name="Packager Shell Object" showAsIcon="1" r:id="rId3" imgW="1047600" imgH="590400" progId="Package">
                  <p:embed/>
                </p:oleObj>
              </mc:Choice>
              <mc:Fallback>
                <p:oleObj name="Packager Shell Object" showAsIcon="1" r:id="rId3" imgW="1047600" imgH="590400" progId="Package">
                  <p:embed/>
                  <p:pic>
                    <p:nvPicPr>
                      <p:cNvPr id="0" name="Object 31"/>
                      <p:cNvPicPr>
                        <a:picLocks noChangeAspect="1" noChangeArrowheads="1"/>
                      </p:cNvPicPr>
                      <p:nvPr/>
                    </p:nvPicPr>
                    <p:blipFill>
                      <a:blip r:embed="rId4"/>
                      <a:srcRect/>
                      <a:stretch>
                        <a:fillRect/>
                      </a:stretch>
                    </p:blipFill>
                    <p:spPr bwMode="auto">
                      <a:xfrm>
                        <a:off x="5723838" y="1176875"/>
                        <a:ext cx="104775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 name="Line 47"/>
          <p:cNvSpPr>
            <a:spLocks noChangeShapeType="1"/>
          </p:cNvSpPr>
          <p:nvPr/>
        </p:nvSpPr>
        <p:spPr bwMode="auto">
          <a:xfrm>
            <a:off x="976297" y="3805100"/>
            <a:ext cx="2624138" cy="0"/>
          </a:xfrm>
          <a:prstGeom prst="line">
            <a:avLst/>
          </a:prstGeom>
          <a:noFill/>
          <a:ln w="19050">
            <a:solidFill>
              <a:srgbClr val="000000"/>
            </a:solidFill>
            <a:round/>
            <a:headEnd type="arrow" w="med" len="me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1" name="Rectangle 49"/>
          <p:cNvSpPr>
            <a:spLocks noChangeArrowheads="1"/>
          </p:cNvSpPr>
          <p:nvPr/>
        </p:nvSpPr>
        <p:spPr bwMode="auto">
          <a:xfrm>
            <a:off x="761985" y="4313100"/>
            <a:ext cx="3159125" cy="120650"/>
          </a:xfrm>
          <a:prstGeom prst="rect">
            <a:avLst/>
          </a:prstGeom>
          <a:gradFill rotWithShape="0">
            <a:gsLst>
              <a:gs pos="0">
                <a:srgbClr val="33CCCC"/>
              </a:gs>
              <a:gs pos="100000">
                <a:srgbClr val="33CCCC">
                  <a:gamma/>
                  <a:shade val="46275"/>
                  <a:invGamma/>
                </a:srgbClr>
              </a:gs>
            </a:gsLst>
            <a:path path="shape">
              <a:fillToRect l="50000" t="50000" r="50000" b="50000"/>
            </a:path>
          </a:gradFill>
          <a:ln w="25400">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2" name="Line 50"/>
          <p:cNvSpPr>
            <a:spLocks noChangeShapeType="1"/>
          </p:cNvSpPr>
          <p:nvPr/>
        </p:nvSpPr>
        <p:spPr bwMode="auto">
          <a:xfrm flipH="1">
            <a:off x="717535" y="4346438"/>
            <a:ext cx="131762" cy="566737"/>
          </a:xfrm>
          <a:prstGeom prst="line">
            <a:avLst/>
          </a:prstGeom>
          <a:noFill/>
          <a:ln w="31750">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3" name="Line 51"/>
          <p:cNvSpPr>
            <a:spLocks noChangeShapeType="1"/>
          </p:cNvSpPr>
          <p:nvPr/>
        </p:nvSpPr>
        <p:spPr bwMode="auto">
          <a:xfrm>
            <a:off x="1087422" y="4346438"/>
            <a:ext cx="109538" cy="566737"/>
          </a:xfrm>
          <a:prstGeom prst="line">
            <a:avLst/>
          </a:prstGeom>
          <a:noFill/>
          <a:ln w="31750">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4" name="Line 52"/>
          <p:cNvSpPr>
            <a:spLocks noChangeShapeType="1"/>
          </p:cNvSpPr>
          <p:nvPr/>
        </p:nvSpPr>
        <p:spPr bwMode="auto">
          <a:xfrm>
            <a:off x="438135" y="4903650"/>
            <a:ext cx="1038225" cy="7938"/>
          </a:xfrm>
          <a:prstGeom prst="line">
            <a:avLst/>
          </a:prstGeom>
          <a:noFill/>
          <a:ln w="31750">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5" name="Line 53"/>
          <p:cNvSpPr>
            <a:spLocks noChangeShapeType="1"/>
          </p:cNvSpPr>
          <p:nvPr/>
        </p:nvSpPr>
        <p:spPr bwMode="auto">
          <a:xfrm flipH="1">
            <a:off x="268272" y="4933813"/>
            <a:ext cx="269875" cy="258762"/>
          </a:xfrm>
          <a:prstGeom prst="line">
            <a:avLst/>
          </a:prstGeom>
          <a:no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6" name="Line 54"/>
          <p:cNvSpPr>
            <a:spLocks noChangeShapeType="1"/>
          </p:cNvSpPr>
          <p:nvPr/>
        </p:nvSpPr>
        <p:spPr bwMode="auto">
          <a:xfrm flipV="1">
            <a:off x="3613135" y="3287575"/>
            <a:ext cx="563562" cy="1017588"/>
          </a:xfrm>
          <a:prstGeom prst="line">
            <a:avLst/>
          </a:prstGeom>
          <a:noFill/>
          <a:ln w="50800">
            <a:solidFill>
              <a:srgbClr val="000000"/>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7" name="Line 55"/>
          <p:cNvSpPr>
            <a:spLocks noChangeShapeType="1"/>
          </p:cNvSpPr>
          <p:nvPr/>
        </p:nvSpPr>
        <p:spPr bwMode="auto">
          <a:xfrm flipV="1">
            <a:off x="987410" y="3640000"/>
            <a:ext cx="0" cy="49530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8" name="Line 56"/>
          <p:cNvSpPr>
            <a:spLocks noChangeShapeType="1"/>
          </p:cNvSpPr>
          <p:nvPr/>
        </p:nvSpPr>
        <p:spPr bwMode="auto">
          <a:xfrm>
            <a:off x="750872" y="3697150"/>
            <a:ext cx="90488" cy="431800"/>
          </a:xfrm>
          <a:prstGeom prst="line">
            <a:avLst/>
          </a:prstGeom>
          <a:noFill/>
          <a:ln w="15875">
            <a:solidFill>
              <a:srgbClr val="000000"/>
            </a:solidFill>
            <a:round/>
            <a:headEnd/>
            <a:tailEnd type="arrow"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9" name="Oval 57"/>
          <p:cNvSpPr>
            <a:spLocks noChangeArrowheads="1"/>
          </p:cNvSpPr>
          <p:nvPr/>
        </p:nvSpPr>
        <p:spPr bwMode="auto">
          <a:xfrm>
            <a:off x="854060" y="4211500"/>
            <a:ext cx="233362" cy="307975"/>
          </a:xfrm>
          <a:prstGeom prst="ellipse">
            <a:avLst/>
          </a:prstGeom>
          <a:gradFill rotWithShape="0">
            <a:gsLst>
              <a:gs pos="0">
                <a:srgbClr val="BABE90"/>
              </a:gs>
              <a:gs pos="100000">
                <a:srgbClr val="BABE90">
                  <a:gamma/>
                  <a:shade val="46275"/>
                  <a:invGamma/>
                </a:srgbClr>
              </a:gs>
            </a:gsLst>
            <a:path path="shape">
              <a:fillToRect l="50000" t="50000" r="50000" b="50000"/>
            </a:path>
          </a:gradFill>
          <a:ln w="254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0" name="Oval 58"/>
          <p:cNvSpPr>
            <a:spLocks noChangeArrowheads="1"/>
          </p:cNvSpPr>
          <p:nvPr/>
        </p:nvSpPr>
        <p:spPr bwMode="auto">
          <a:xfrm>
            <a:off x="925497" y="4305163"/>
            <a:ext cx="92075" cy="119062"/>
          </a:xfrm>
          <a:prstGeom prst="ellipse">
            <a:avLst/>
          </a:prstGeom>
          <a:gradFill rotWithShape="0">
            <a:gsLst>
              <a:gs pos="0">
                <a:srgbClr val="BABE90"/>
              </a:gs>
              <a:gs pos="100000">
                <a:srgbClr val="BABE90">
                  <a:gamma/>
                  <a:shade val="46275"/>
                  <a:invGamma/>
                </a:srgbClr>
              </a:gs>
            </a:gsLst>
            <a:path path="shape">
              <a:fillToRect l="50000" t="50000" r="50000" b="50000"/>
            </a:path>
          </a:gradFill>
          <a:ln w="12700">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1" name="Line 59"/>
          <p:cNvSpPr>
            <a:spLocks noChangeShapeType="1"/>
          </p:cNvSpPr>
          <p:nvPr/>
        </p:nvSpPr>
        <p:spPr bwMode="auto">
          <a:xfrm flipH="1">
            <a:off x="492110" y="4933813"/>
            <a:ext cx="269875" cy="258762"/>
          </a:xfrm>
          <a:prstGeom prst="line">
            <a:avLst/>
          </a:prstGeom>
          <a:no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2" name="Line 60"/>
          <p:cNvSpPr>
            <a:spLocks noChangeShapeType="1"/>
          </p:cNvSpPr>
          <p:nvPr/>
        </p:nvSpPr>
        <p:spPr bwMode="auto">
          <a:xfrm flipH="1">
            <a:off x="717535" y="4933813"/>
            <a:ext cx="269875" cy="258762"/>
          </a:xfrm>
          <a:prstGeom prst="line">
            <a:avLst/>
          </a:prstGeom>
          <a:no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3" name="Line 61"/>
          <p:cNvSpPr>
            <a:spLocks noChangeShapeType="1"/>
          </p:cNvSpPr>
          <p:nvPr/>
        </p:nvSpPr>
        <p:spPr bwMode="auto">
          <a:xfrm flipH="1">
            <a:off x="927085" y="4933813"/>
            <a:ext cx="269875" cy="258762"/>
          </a:xfrm>
          <a:prstGeom prst="line">
            <a:avLst/>
          </a:prstGeom>
          <a:no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4" name="Line 62"/>
          <p:cNvSpPr>
            <a:spLocks noChangeShapeType="1"/>
          </p:cNvSpPr>
          <p:nvPr/>
        </p:nvSpPr>
        <p:spPr bwMode="auto">
          <a:xfrm flipH="1">
            <a:off x="1154097" y="4933813"/>
            <a:ext cx="269875" cy="258762"/>
          </a:xfrm>
          <a:prstGeom prst="line">
            <a:avLst/>
          </a:prstGeom>
          <a:noFill/>
          <a:ln w="15875">
            <a:solidFill>
              <a:srgbClr val="99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5" name="Line 63"/>
          <p:cNvSpPr>
            <a:spLocks noChangeShapeType="1"/>
          </p:cNvSpPr>
          <p:nvPr/>
        </p:nvSpPr>
        <p:spPr bwMode="auto">
          <a:xfrm>
            <a:off x="4010010" y="4313100"/>
            <a:ext cx="371475" cy="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6" name="Arc 64"/>
          <p:cNvSpPr>
            <a:spLocks/>
          </p:cNvSpPr>
          <p:nvPr/>
        </p:nvSpPr>
        <p:spPr bwMode="auto">
          <a:xfrm>
            <a:off x="3921110" y="3805100"/>
            <a:ext cx="177800" cy="508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FF"/>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7" name="Line 65"/>
          <p:cNvSpPr>
            <a:spLocks noChangeShapeType="1"/>
          </p:cNvSpPr>
          <p:nvPr/>
        </p:nvSpPr>
        <p:spPr bwMode="auto">
          <a:xfrm flipV="1">
            <a:off x="3613135" y="3490775"/>
            <a:ext cx="0" cy="523875"/>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8" name="Text Box 66"/>
          <p:cNvSpPr txBox="1">
            <a:spLocks noChangeArrowheads="1"/>
          </p:cNvSpPr>
          <p:nvPr/>
        </p:nvSpPr>
        <p:spPr bwMode="auto">
          <a:xfrm>
            <a:off x="384160" y="3135175"/>
            <a:ext cx="576262" cy="609600"/>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  A</a:t>
            </a:r>
          </a:p>
        </p:txBody>
      </p:sp>
      <p:sp>
        <p:nvSpPr>
          <p:cNvPr id="59" name="Text Box 67"/>
          <p:cNvSpPr txBox="1">
            <a:spLocks noChangeArrowheads="1"/>
          </p:cNvSpPr>
          <p:nvPr/>
        </p:nvSpPr>
        <p:spPr bwMode="auto">
          <a:xfrm>
            <a:off x="1650985" y="3287575"/>
            <a:ext cx="1268412" cy="457200"/>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    1.5 m</a:t>
            </a:r>
          </a:p>
        </p:txBody>
      </p:sp>
      <p:sp>
        <p:nvSpPr>
          <p:cNvPr id="60" name="Text Box 68"/>
          <p:cNvSpPr txBox="1">
            <a:spLocks noChangeArrowheads="1"/>
          </p:cNvSpPr>
          <p:nvPr/>
        </p:nvSpPr>
        <p:spPr bwMode="auto">
          <a:xfrm>
            <a:off x="4187810" y="3592375"/>
            <a:ext cx="576262" cy="609600"/>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60</a:t>
            </a:r>
            <a:r>
              <a:rPr kumimoji="0" lang="en-US" sz="1800" b="1" i="0" u="none" strike="noStrike" kern="0" cap="none" spc="0" normalizeH="0" baseline="30000" noProof="0" smtClean="0">
                <a:ln>
                  <a:noFill/>
                </a:ln>
                <a:solidFill>
                  <a:sysClr val="windowText" lastClr="000000"/>
                </a:solidFill>
                <a:effectLst/>
                <a:uLnTx/>
                <a:uFillTx/>
              </a:rPr>
              <a:t>o</a:t>
            </a:r>
          </a:p>
        </p:txBody>
      </p:sp>
      <p:grpSp>
        <p:nvGrpSpPr>
          <p:cNvPr id="61" name="Group 82"/>
          <p:cNvGrpSpPr>
            <a:grpSpLocks/>
          </p:cNvGrpSpPr>
          <p:nvPr/>
        </p:nvGrpSpPr>
        <p:grpSpPr bwMode="auto">
          <a:xfrm>
            <a:off x="3737082" y="4213423"/>
            <a:ext cx="5181600" cy="2514600"/>
            <a:chOff x="0" y="1584"/>
            <a:chExt cx="3264" cy="1584"/>
          </a:xfrm>
        </p:grpSpPr>
        <p:sp>
          <p:nvSpPr>
            <p:cNvPr id="62" name="Rectangle 30"/>
            <p:cNvSpPr>
              <a:spLocks noChangeArrowheads="1"/>
            </p:cNvSpPr>
            <p:nvPr/>
          </p:nvSpPr>
          <p:spPr bwMode="auto">
            <a:xfrm>
              <a:off x="288" y="2194"/>
              <a:ext cx="1538" cy="99"/>
            </a:xfrm>
            <a:prstGeom prst="rect">
              <a:avLst/>
            </a:prstGeom>
            <a:gradFill rotWithShape="0">
              <a:gsLst>
                <a:gs pos="0">
                  <a:srgbClr val="33CCCC"/>
                </a:gs>
                <a:gs pos="100000">
                  <a:srgbClr val="33CCCC">
                    <a:gamma/>
                    <a:shade val="46275"/>
                    <a:invGamma/>
                  </a:srgbClr>
                </a:gs>
              </a:gsLst>
              <a:path path="shape">
                <a:fillToRect l="50000" t="50000" r="50000" b="50000"/>
              </a:path>
            </a:gradFill>
            <a:ln w="9525">
              <a:solidFill>
                <a:srgbClr val="000000"/>
              </a:solidFill>
              <a:miter lim="800000"/>
              <a:headEnd/>
              <a:tailEnd/>
            </a:ln>
          </p:spPr>
          <p:txBody>
            <a:bodyPr/>
            <a:lstStyle/>
            <a:p>
              <a:endParaRPr lang="bg-BG"/>
            </a:p>
          </p:txBody>
        </p:sp>
        <p:sp>
          <p:nvSpPr>
            <p:cNvPr id="63" name="Oval 31"/>
            <p:cNvSpPr>
              <a:spLocks noChangeArrowheads="1"/>
            </p:cNvSpPr>
            <p:nvPr/>
          </p:nvSpPr>
          <p:spPr bwMode="auto">
            <a:xfrm>
              <a:off x="346" y="2189"/>
              <a:ext cx="111" cy="99"/>
            </a:xfrm>
            <a:prstGeom prst="ellipse">
              <a:avLst/>
            </a:prstGeom>
            <a:solidFill>
              <a:srgbClr val="000000"/>
            </a:solidFill>
            <a:ln w="9525">
              <a:solidFill>
                <a:srgbClr val="000000"/>
              </a:solidFill>
              <a:round/>
              <a:headEnd/>
              <a:tailEnd/>
            </a:ln>
          </p:spPr>
          <p:txBody>
            <a:bodyPr/>
            <a:lstStyle/>
            <a:p>
              <a:endParaRPr lang="bg-BG"/>
            </a:p>
          </p:txBody>
        </p:sp>
        <p:sp>
          <p:nvSpPr>
            <p:cNvPr id="64" name="Line 32"/>
            <p:cNvSpPr>
              <a:spLocks noChangeShapeType="1"/>
            </p:cNvSpPr>
            <p:nvPr/>
          </p:nvSpPr>
          <p:spPr bwMode="auto">
            <a:xfrm flipV="1">
              <a:off x="1721" y="1824"/>
              <a:ext cx="362" cy="427"/>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bg-BG"/>
            </a:p>
          </p:txBody>
        </p:sp>
        <p:sp>
          <p:nvSpPr>
            <p:cNvPr id="65" name="Line 33"/>
            <p:cNvSpPr>
              <a:spLocks noChangeShapeType="1"/>
            </p:cNvSpPr>
            <p:nvPr/>
          </p:nvSpPr>
          <p:spPr bwMode="auto">
            <a:xfrm flipH="1">
              <a:off x="859" y="2241"/>
              <a:ext cx="874" cy="927"/>
            </a:xfrm>
            <a:prstGeom prst="line">
              <a:avLst/>
            </a:prstGeom>
            <a:noFill/>
            <a:ln w="9525">
              <a:solidFill>
                <a:srgbClr val="000080"/>
              </a:solidFill>
              <a:prstDash val="dash"/>
              <a:round/>
              <a:headEnd/>
              <a:tailEnd/>
            </a:ln>
            <a:extLst>
              <a:ext uri="{909E8E84-426E-40DD-AFC4-6F175D3DCCD1}">
                <a14:hiddenFill xmlns:a14="http://schemas.microsoft.com/office/drawing/2010/main">
                  <a:noFill/>
                </a14:hiddenFill>
              </a:ext>
            </a:extLst>
          </p:spPr>
          <p:txBody>
            <a:bodyPr/>
            <a:lstStyle/>
            <a:p>
              <a:endParaRPr lang="bg-BG"/>
            </a:p>
          </p:txBody>
        </p:sp>
        <p:sp>
          <p:nvSpPr>
            <p:cNvPr id="66" name="Line 34"/>
            <p:cNvSpPr>
              <a:spLocks noChangeShapeType="1"/>
            </p:cNvSpPr>
            <p:nvPr/>
          </p:nvSpPr>
          <p:spPr bwMode="auto">
            <a:xfrm>
              <a:off x="405" y="2272"/>
              <a:ext cx="710" cy="63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67" name="Line 35"/>
            <p:cNvSpPr>
              <a:spLocks noChangeShapeType="1"/>
            </p:cNvSpPr>
            <p:nvPr/>
          </p:nvSpPr>
          <p:spPr bwMode="auto">
            <a:xfrm flipV="1">
              <a:off x="1034" y="2726"/>
              <a:ext cx="81" cy="1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68" name="Line 36"/>
            <p:cNvSpPr>
              <a:spLocks noChangeShapeType="1"/>
            </p:cNvSpPr>
            <p:nvPr/>
          </p:nvSpPr>
          <p:spPr bwMode="auto">
            <a:xfrm>
              <a:off x="1127" y="2758"/>
              <a:ext cx="70" cy="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69" name="Line 37"/>
            <p:cNvSpPr>
              <a:spLocks noChangeShapeType="1"/>
            </p:cNvSpPr>
            <p:nvPr/>
          </p:nvSpPr>
          <p:spPr bwMode="auto">
            <a:xfrm>
              <a:off x="405" y="2241"/>
              <a:ext cx="189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70" name="Arc 38"/>
            <p:cNvSpPr>
              <a:spLocks/>
            </p:cNvSpPr>
            <p:nvPr/>
          </p:nvSpPr>
          <p:spPr bwMode="auto">
            <a:xfrm>
              <a:off x="1908" y="2053"/>
              <a:ext cx="111" cy="1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71" name="Arc 39"/>
            <p:cNvSpPr>
              <a:spLocks/>
            </p:cNvSpPr>
            <p:nvPr/>
          </p:nvSpPr>
          <p:spPr bwMode="auto">
            <a:xfrm flipH="1" flipV="1">
              <a:off x="1424" y="2241"/>
              <a:ext cx="111" cy="1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72" name="Line 40"/>
            <p:cNvSpPr>
              <a:spLocks noChangeShapeType="1"/>
            </p:cNvSpPr>
            <p:nvPr/>
          </p:nvSpPr>
          <p:spPr bwMode="auto">
            <a:xfrm flipV="1">
              <a:off x="416" y="2012"/>
              <a:ext cx="0" cy="1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73" name="Line 41"/>
            <p:cNvSpPr>
              <a:spLocks noChangeShapeType="1"/>
            </p:cNvSpPr>
            <p:nvPr/>
          </p:nvSpPr>
          <p:spPr bwMode="auto">
            <a:xfrm flipV="1">
              <a:off x="1745" y="1939"/>
              <a:ext cx="0" cy="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74" name="Line 42"/>
            <p:cNvSpPr>
              <a:spLocks noChangeShapeType="1"/>
            </p:cNvSpPr>
            <p:nvPr/>
          </p:nvSpPr>
          <p:spPr bwMode="auto">
            <a:xfrm>
              <a:off x="428" y="2053"/>
              <a:ext cx="501"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bg-BG"/>
            </a:p>
          </p:txBody>
        </p:sp>
        <p:sp>
          <p:nvSpPr>
            <p:cNvPr id="75" name="Line 43"/>
            <p:cNvSpPr>
              <a:spLocks noChangeShapeType="1"/>
            </p:cNvSpPr>
            <p:nvPr/>
          </p:nvSpPr>
          <p:spPr bwMode="auto">
            <a:xfrm>
              <a:off x="1418" y="2053"/>
              <a:ext cx="32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76" name="Line 44"/>
            <p:cNvSpPr>
              <a:spLocks noChangeShapeType="1"/>
            </p:cNvSpPr>
            <p:nvPr/>
          </p:nvSpPr>
          <p:spPr bwMode="auto">
            <a:xfrm flipH="1" flipV="1">
              <a:off x="1313" y="2685"/>
              <a:ext cx="420" cy="135"/>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bg-BG"/>
            </a:p>
          </p:txBody>
        </p:sp>
        <p:sp>
          <p:nvSpPr>
            <p:cNvPr id="77" name="Text Box 69"/>
            <p:cNvSpPr txBox="1">
              <a:spLocks noChangeArrowheads="1"/>
            </p:cNvSpPr>
            <p:nvPr/>
          </p:nvSpPr>
          <p:spPr bwMode="auto">
            <a:xfrm>
              <a:off x="912" y="1824"/>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1.5 m</a:t>
              </a:r>
            </a:p>
          </p:txBody>
        </p:sp>
        <p:sp>
          <p:nvSpPr>
            <p:cNvPr id="78" name="Text Box 70"/>
            <p:cNvSpPr txBox="1">
              <a:spLocks noChangeArrowheads="1"/>
            </p:cNvSpPr>
            <p:nvPr/>
          </p:nvSpPr>
          <p:spPr bwMode="auto">
            <a:xfrm>
              <a:off x="1968" y="1584"/>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500 N</a:t>
              </a:r>
            </a:p>
          </p:txBody>
        </p:sp>
        <p:sp>
          <p:nvSpPr>
            <p:cNvPr id="79" name="Text Box 71"/>
            <p:cNvSpPr txBox="1">
              <a:spLocks noChangeArrowheads="1"/>
            </p:cNvSpPr>
            <p:nvPr/>
          </p:nvSpPr>
          <p:spPr bwMode="auto">
            <a:xfrm>
              <a:off x="1728" y="2688"/>
              <a:ext cx="15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b="1" dirty="0" smtClean="0">
                  <a:solidFill>
                    <a:srgbClr val="0A0A0E"/>
                  </a:solidFill>
                </a:rPr>
                <a:t>направление</a:t>
              </a:r>
              <a:endParaRPr lang="en-US" b="1" dirty="0">
                <a:solidFill>
                  <a:srgbClr val="0A0A0E"/>
                </a:solidFill>
              </a:endParaRPr>
            </a:p>
          </p:txBody>
        </p:sp>
        <p:sp>
          <p:nvSpPr>
            <p:cNvPr id="80" name="Text Box 73"/>
            <p:cNvSpPr txBox="1">
              <a:spLocks noChangeArrowheads="1"/>
            </p:cNvSpPr>
            <p:nvPr/>
          </p:nvSpPr>
          <p:spPr bwMode="auto">
            <a:xfrm>
              <a:off x="2016" y="1920"/>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60</a:t>
              </a:r>
              <a:r>
                <a:rPr lang="en-US" b="1" baseline="30000">
                  <a:solidFill>
                    <a:srgbClr val="0A0A0E"/>
                  </a:solidFill>
                </a:rPr>
                <a:t>0</a:t>
              </a:r>
            </a:p>
          </p:txBody>
        </p:sp>
        <p:sp>
          <p:nvSpPr>
            <p:cNvPr id="81" name="Text Box 74"/>
            <p:cNvSpPr txBox="1">
              <a:spLocks noChangeArrowheads="1"/>
            </p:cNvSpPr>
            <p:nvPr/>
          </p:nvSpPr>
          <p:spPr bwMode="auto">
            <a:xfrm>
              <a:off x="912" y="2304"/>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60</a:t>
              </a:r>
              <a:r>
                <a:rPr lang="en-US" b="1" baseline="30000">
                  <a:solidFill>
                    <a:srgbClr val="0A0A0E"/>
                  </a:solidFill>
                </a:rPr>
                <a:t>0</a:t>
              </a:r>
            </a:p>
          </p:txBody>
        </p:sp>
        <p:sp>
          <p:nvSpPr>
            <p:cNvPr id="82" name="Text Box 75"/>
            <p:cNvSpPr txBox="1">
              <a:spLocks noChangeArrowheads="1"/>
            </p:cNvSpPr>
            <p:nvPr/>
          </p:nvSpPr>
          <p:spPr bwMode="auto">
            <a:xfrm>
              <a:off x="384" y="2544"/>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  d</a:t>
              </a:r>
            </a:p>
          </p:txBody>
        </p:sp>
        <p:sp>
          <p:nvSpPr>
            <p:cNvPr id="83" name="Text Box 76"/>
            <p:cNvSpPr txBox="1">
              <a:spLocks noChangeArrowheads="1"/>
            </p:cNvSpPr>
            <p:nvPr/>
          </p:nvSpPr>
          <p:spPr bwMode="auto">
            <a:xfrm>
              <a:off x="1008" y="283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  B</a:t>
              </a:r>
            </a:p>
          </p:txBody>
        </p:sp>
        <p:sp>
          <p:nvSpPr>
            <p:cNvPr id="84" name="Text Box 77"/>
            <p:cNvSpPr txBox="1">
              <a:spLocks noChangeArrowheads="1"/>
            </p:cNvSpPr>
            <p:nvPr/>
          </p:nvSpPr>
          <p:spPr bwMode="auto">
            <a:xfrm>
              <a:off x="0" y="2016"/>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  A</a:t>
              </a:r>
            </a:p>
          </p:txBody>
        </p:sp>
      </p:grpSp>
      <p:graphicFrame>
        <p:nvGraphicFramePr>
          <p:cNvPr id="12" name="Обект 11">
            <a:hlinkClick r:id="" action="ppaction://ole?verb=0"/>
          </p:cNvPr>
          <p:cNvGraphicFramePr>
            <a:graphicFrameLocks noChangeAspect="1"/>
          </p:cNvGraphicFramePr>
          <p:nvPr>
            <p:extLst>
              <p:ext uri="{D42A27DB-BD31-4B8C-83A1-F6EECF244321}">
                <p14:modId xmlns:p14="http://schemas.microsoft.com/office/powerpoint/2010/main" val="3070961277"/>
              </p:ext>
            </p:extLst>
          </p:nvPr>
        </p:nvGraphicFramePr>
        <p:xfrm>
          <a:off x="5764594" y="2755180"/>
          <a:ext cx="1047750" cy="590550"/>
        </p:xfrm>
        <a:graphic>
          <a:graphicData uri="http://schemas.openxmlformats.org/presentationml/2006/ole">
            <mc:AlternateContent xmlns:mc="http://schemas.openxmlformats.org/markup-compatibility/2006">
              <mc:Choice xmlns:v="urn:schemas-microsoft-com:vml" Requires="v">
                <p:oleObj spid="_x0000_s15407" name="Packager Shell Object" showAsIcon="1" r:id="rId5" imgW="1047600" imgH="590400" progId="Package">
                  <p:embed/>
                </p:oleObj>
              </mc:Choice>
              <mc:Fallback>
                <p:oleObj name="Packager Shell Object" showAsIcon="1" r:id="rId5" imgW="1047600" imgH="590400" progId="Package">
                  <p:embed/>
                  <p:pic>
                    <p:nvPicPr>
                      <p:cNvPr id="0" name="Object 81"/>
                      <p:cNvPicPr>
                        <a:picLocks noChangeAspect="1" noChangeArrowheads="1"/>
                      </p:cNvPicPr>
                      <p:nvPr/>
                    </p:nvPicPr>
                    <p:blipFill>
                      <a:blip r:embed="rId6"/>
                      <a:srcRect/>
                      <a:stretch>
                        <a:fillRect/>
                      </a:stretch>
                    </p:blipFill>
                    <p:spPr bwMode="auto">
                      <a:xfrm>
                        <a:off x="5764594" y="2755180"/>
                        <a:ext cx="104775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06758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Момент на сила</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85" name="Text Box 62"/>
          <p:cNvSpPr txBox="1">
            <a:spLocks noChangeArrowheads="1"/>
          </p:cNvSpPr>
          <p:nvPr/>
        </p:nvSpPr>
        <p:spPr bwMode="auto">
          <a:xfrm>
            <a:off x="7735888" y="884238"/>
            <a:ext cx="769937" cy="673100"/>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US" sz="2200" b="1"/>
          </a:p>
          <a:p>
            <a:pPr eaLnBrk="0" hangingPunct="0"/>
            <a:r>
              <a:rPr lang="en-US" sz="2200" b="1"/>
              <a:t>60 </a:t>
            </a:r>
            <a:r>
              <a:rPr lang="en-US" sz="2200" b="1" baseline="30000"/>
              <a:t>0</a:t>
            </a:r>
            <a:endParaRPr lang="en-US" sz="1200"/>
          </a:p>
        </p:txBody>
      </p:sp>
      <p:sp>
        <p:nvSpPr>
          <p:cNvPr id="86" name="Rectangle 48"/>
          <p:cNvSpPr>
            <a:spLocks noChangeArrowheads="1"/>
          </p:cNvSpPr>
          <p:nvPr/>
        </p:nvSpPr>
        <p:spPr bwMode="auto">
          <a:xfrm>
            <a:off x="4368800" y="1603375"/>
            <a:ext cx="3146425" cy="236538"/>
          </a:xfrm>
          <a:prstGeom prst="rect">
            <a:avLst/>
          </a:prstGeom>
          <a:gradFill rotWithShape="0">
            <a:gsLst>
              <a:gs pos="0">
                <a:srgbClr val="33CCCC"/>
              </a:gs>
              <a:gs pos="100000">
                <a:srgbClr val="33CCCC">
                  <a:gamma/>
                  <a:shade val="46275"/>
                  <a:invGamma/>
                </a:srgbClr>
              </a:gs>
            </a:gsLst>
            <a:path path="shape">
              <a:fillToRect l="50000" t="50000" r="50000" b="50000"/>
            </a:path>
          </a:gradFill>
          <a:ln w="25400">
            <a:solidFill>
              <a:srgbClr val="000000"/>
            </a:solidFill>
            <a:miter lim="800000"/>
            <a:headEnd/>
            <a:tailEnd/>
          </a:ln>
        </p:spPr>
        <p:txBody>
          <a:bodyPr/>
          <a:lstStyle/>
          <a:p>
            <a:endParaRPr lang="bg-BG"/>
          </a:p>
        </p:txBody>
      </p:sp>
      <p:sp>
        <p:nvSpPr>
          <p:cNvPr id="87" name="Line 49"/>
          <p:cNvSpPr>
            <a:spLocks noChangeShapeType="1"/>
          </p:cNvSpPr>
          <p:nvPr/>
        </p:nvSpPr>
        <p:spPr bwMode="auto">
          <a:xfrm flipV="1">
            <a:off x="7418388" y="981075"/>
            <a:ext cx="523875" cy="744538"/>
          </a:xfrm>
          <a:prstGeom prst="line">
            <a:avLst/>
          </a:prstGeom>
          <a:noFill/>
          <a:ln w="508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bg-BG"/>
          </a:p>
        </p:txBody>
      </p:sp>
      <p:sp>
        <p:nvSpPr>
          <p:cNvPr id="88" name="Line 50"/>
          <p:cNvSpPr>
            <a:spLocks noChangeShapeType="1"/>
          </p:cNvSpPr>
          <p:nvPr/>
        </p:nvSpPr>
        <p:spPr bwMode="auto">
          <a:xfrm flipV="1">
            <a:off x="4564063" y="1230313"/>
            <a:ext cx="2097087"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bg-BG"/>
          </a:p>
        </p:txBody>
      </p:sp>
      <p:sp>
        <p:nvSpPr>
          <p:cNvPr id="89" name="Oval 51"/>
          <p:cNvSpPr>
            <a:spLocks noChangeArrowheads="1"/>
          </p:cNvSpPr>
          <p:nvPr/>
        </p:nvSpPr>
        <p:spPr bwMode="auto">
          <a:xfrm>
            <a:off x="4525963" y="1684338"/>
            <a:ext cx="71437" cy="76200"/>
          </a:xfrm>
          <a:prstGeom prst="ellipse">
            <a:avLst/>
          </a:prstGeom>
          <a:solidFill>
            <a:srgbClr val="000000"/>
          </a:solidFill>
          <a:ln w="12700">
            <a:solidFill>
              <a:srgbClr val="000000"/>
            </a:solidFill>
            <a:round/>
            <a:headEnd/>
            <a:tailEnd/>
          </a:ln>
        </p:spPr>
        <p:txBody>
          <a:bodyPr/>
          <a:lstStyle/>
          <a:p>
            <a:endParaRPr lang="bg-BG"/>
          </a:p>
        </p:txBody>
      </p:sp>
      <p:sp>
        <p:nvSpPr>
          <p:cNvPr id="90" name="Arc 52"/>
          <p:cNvSpPr>
            <a:spLocks/>
          </p:cNvSpPr>
          <p:nvPr/>
        </p:nvSpPr>
        <p:spPr bwMode="auto">
          <a:xfrm>
            <a:off x="7602538" y="1479550"/>
            <a:ext cx="141287" cy="257175"/>
          </a:xfrm>
          <a:custGeom>
            <a:avLst/>
            <a:gdLst>
              <a:gd name="G0" fmla="+- 0 0 0"/>
              <a:gd name="G1" fmla="+- 21600 0 0"/>
              <a:gd name="G2" fmla="+- 21600 0 0"/>
              <a:gd name="T0" fmla="*/ 0 w 21600"/>
              <a:gd name="T1" fmla="*/ 0 h 25977"/>
              <a:gd name="T2" fmla="*/ 21152 w 21600"/>
              <a:gd name="T3" fmla="*/ 25977 h 25977"/>
              <a:gd name="T4" fmla="*/ 0 w 21600"/>
              <a:gd name="T5" fmla="*/ 21600 h 25977"/>
            </a:gdLst>
            <a:ahLst/>
            <a:cxnLst>
              <a:cxn ang="0">
                <a:pos x="T0" y="T1"/>
              </a:cxn>
              <a:cxn ang="0">
                <a:pos x="T2" y="T3"/>
              </a:cxn>
              <a:cxn ang="0">
                <a:pos x="T4" y="T5"/>
              </a:cxn>
            </a:cxnLst>
            <a:rect l="0" t="0" r="r" b="b"/>
            <a:pathLst>
              <a:path w="21600" h="25977" fill="none" extrusionOk="0">
                <a:moveTo>
                  <a:pt x="-1" y="0"/>
                </a:moveTo>
                <a:cubicBezTo>
                  <a:pt x="11929" y="0"/>
                  <a:pt x="21600" y="9670"/>
                  <a:pt x="21600" y="21600"/>
                </a:cubicBezTo>
                <a:cubicBezTo>
                  <a:pt x="21600" y="23070"/>
                  <a:pt x="21449" y="24537"/>
                  <a:pt x="21151" y="25976"/>
                </a:cubicBezTo>
              </a:path>
              <a:path w="21600" h="25977" stroke="0" extrusionOk="0">
                <a:moveTo>
                  <a:pt x="-1" y="0"/>
                </a:moveTo>
                <a:cubicBezTo>
                  <a:pt x="11929" y="0"/>
                  <a:pt x="21600" y="9670"/>
                  <a:pt x="21600" y="21600"/>
                </a:cubicBezTo>
                <a:cubicBezTo>
                  <a:pt x="21600" y="23070"/>
                  <a:pt x="21449" y="24537"/>
                  <a:pt x="21151" y="25976"/>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91" name="Line 53"/>
          <p:cNvSpPr>
            <a:spLocks noChangeShapeType="1"/>
          </p:cNvSpPr>
          <p:nvPr/>
        </p:nvSpPr>
        <p:spPr bwMode="auto">
          <a:xfrm flipV="1">
            <a:off x="7427913" y="984250"/>
            <a:ext cx="0" cy="5730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92" name="Line 54"/>
          <p:cNvSpPr>
            <a:spLocks noChangeShapeType="1"/>
          </p:cNvSpPr>
          <p:nvPr/>
        </p:nvSpPr>
        <p:spPr bwMode="auto">
          <a:xfrm>
            <a:off x="4038600" y="1733550"/>
            <a:ext cx="4178300" cy="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bg-BG"/>
          </a:p>
        </p:txBody>
      </p:sp>
      <p:sp>
        <p:nvSpPr>
          <p:cNvPr id="93" name="Oval 55"/>
          <p:cNvSpPr>
            <a:spLocks noChangeArrowheads="1"/>
          </p:cNvSpPr>
          <p:nvPr/>
        </p:nvSpPr>
        <p:spPr bwMode="auto">
          <a:xfrm>
            <a:off x="6616700" y="1681163"/>
            <a:ext cx="71438" cy="76200"/>
          </a:xfrm>
          <a:prstGeom prst="ellipse">
            <a:avLst/>
          </a:prstGeom>
          <a:solidFill>
            <a:srgbClr val="000000"/>
          </a:solidFill>
          <a:ln w="12700">
            <a:solidFill>
              <a:srgbClr val="000000"/>
            </a:solidFill>
            <a:round/>
            <a:headEnd/>
            <a:tailEnd/>
          </a:ln>
        </p:spPr>
        <p:txBody>
          <a:bodyPr/>
          <a:lstStyle/>
          <a:p>
            <a:endParaRPr lang="bg-BG"/>
          </a:p>
        </p:txBody>
      </p:sp>
      <p:sp>
        <p:nvSpPr>
          <p:cNvPr id="94" name="Line 56"/>
          <p:cNvSpPr>
            <a:spLocks noChangeShapeType="1"/>
          </p:cNvSpPr>
          <p:nvPr/>
        </p:nvSpPr>
        <p:spPr bwMode="auto">
          <a:xfrm flipV="1">
            <a:off x="6657975" y="977900"/>
            <a:ext cx="0" cy="747713"/>
          </a:xfrm>
          <a:prstGeom prst="line">
            <a:avLst/>
          </a:prstGeom>
          <a:noFill/>
          <a:ln w="508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bg-BG"/>
          </a:p>
        </p:txBody>
      </p:sp>
      <p:sp>
        <p:nvSpPr>
          <p:cNvPr id="95" name="Line 57"/>
          <p:cNvSpPr>
            <a:spLocks noChangeShapeType="1"/>
          </p:cNvSpPr>
          <p:nvPr/>
        </p:nvSpPr>
        <p:spPr bwMode="auto">
          <a:xfrm flipV="1">
            <a:off x="6669088" y="1230313"/>
            <a:ext cx="758825"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bg-BG"/>
          </a:p>
        </p:txBody>
      </p:sp>
      <p:sp>
        <p:nvSpPr>
          <p:cNvPr id="96" name="Line 58"/>
          <p:cNvSpPr>
            <a:spLocks noChangeShapeType="1"/>
          </p:cNvSpPr>
          <p:nvPr/>
        </p:nvSpPr>
        <p:spPr bwMode="auto">
          <a:xfrm flipV="1">
            <a:off x="4564063" y="1081088"/>
            <a:ext cx="0" cy="476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97" name="Text Box 59"/>
          <p:cNvSpPr txBox="1">
            <a:spLocks noChangeArrowheads="1"/>
          </p:cNvSpPr>
          <p:nvPr/>
        </p:nvSpPr>
        <p:spPr bwMode="auto">
          <a:xfrm>
            <a:off x="4370388" y="1916113"/>
            <a:ext cx="452437" cy="384175"/>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sz="2200" b="1"/>
              <a:t>A</a:t>
            </a:r>
            <a:endParaRPr lang="en-US" sz="1200"/>
          </a:p>
        </p:txBody>
      </p:sp>
      <p:sp>
        <p:nvSpPr>
          <p:cNvPr id="98" name="Text Box 60"/>
          <p:cNvSpPr txBox="1">
            <a:spLocks noChangeArrowheads="1"/>
          </p:cNvSpPr>
          <p:nvPr/>
        </p:nvSpPr>
        <p:spPr bwMode="auto">
          <a:xfrm>
            <a:off x="6383338" y="1939925"/>
            <a:ext cx="631825" cy="384175"/>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sz="2200" b="1"/>
              <a:t>   B</a:t>
            </a:r>
            <a:endParaRPr lang="en-US" sz="1200"/>
          </a:p>
        </p:txBody>
      </p:sp>
      <p:sp>
        <p:nvSpPr>
          <p:cNvPr id="99" name="Text Box 61"/>
          <p:cNvSpPr txBox="1">
            <a:spLocks noChangeArrowheads="1"/>
          </p:cNvSpPr>
          <p:nvPr/>
        </p:nvSpPr>
        <p:spPr bwMode="auto">
          <a:xfrm>
            <a:off x="7196138" y="1939925"/>
            <a:ext cx="539750" cy="384175"/>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sz="2200" b="1"/>
              <a:t> C</a:t>
            </a:r>
            <a:endParaRPr lang="en-US" sz="1200"/>
          </a:p>
        </p:txBody>
      </p:sp>
      <p:sp>
        <p:nvSpPr>
          <p:cNvPr id="100" name="Text Box 64"/>
          <p:cNvSpPr txBox="1">
            <a:spLocks noChangeArrowheads="1"/>
          </p:cNvSpPr>
          <p:nvPr/>
        </p:nvSpPr>
        <p:spPr bwMode="auto">
          <a:xfrm>
            <a:off x="7556500" y="496888"/>
            <a:ext cx="901700" cy="481012"/>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sz="2200" b="1"/>
              <a:t>800 N</a:t>
            </a:r>
            <a:endParaRPr lang="en-US" sz="1200"/>
          </a:p>
        </p:txBody>
      </p:sp>
      <p:sp>
        <p:nvSpPr>
          <p:cNvPr id="101" name="Text Box 65"/>
          <p:cNvSpPr txBox="1">
            <a:spLocks noChangeArrowheads="1"/>
          </p:cNvSpPr>
          <p:nvPr/>
        </p:nvSpPr>
        <p:spPr bwMode="auto">
          <a:xfrm>
            <a:off x="5121275" y="785813"/>
            <a:ext cx="901700" cy="384175"/>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sz="2200" b="1"/>
              <a:t>1.5 m</a:t>
            </a:r>
            <a:endParaRPr lang="en-US" sz="1200"/>
          </a:p>
        </p:txBody>
      </p:sp>
      <p:sp>
        <p:nvSpPr>
          <p:cNvPr id="102" name="Text Box 66"/>
          <p:cNvSpPr txBox="1">
            <a:spLocks noChangeArrowheads="1"/>
          </p:cNvSpPr>
          <p:nvPr/>
        </p:nvSpPr>
        <p:spPr bwMode="auto">
          <a:xfrm>
            <a:off x="6743700" y="785813"/>
            <a:ext cx="812800" cy="384175"/>
          </a:xfrm>
          <a:prstGeom prst="rect">
            <a:avLst/>
          </a:prstGeom>
          <a:solidFill>
            <a:srgbClr val="FFFFFF"/>
          </a:solidFill>
          <a:ln>
            <a:noFill/>
          </a:ln>
          <a:effectLst/>
          <a:extLs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sz="2000" b="1"/>
              <a:t>0.5 m</a:t>
            </a:r>
          </a:p>
        </p:txBody>
      </p:sp>
      <p:grpSp>
        <p:nvGrpSpPr>
          <p:cNvPr id="103" name="Group 81"/>
          <p:cNvGrpSpPr>
            <a:grpSpLocks/>
          </p:cNvGrpSpPr>
          <p:nvPr/>
        </p:nvGrpSpPr>
        <p:grpSpPr bwMode="auto">
          <a:xfrm>
            <a:off x="-22308" y="2675522"/>
            <a:ext cx="5257800" cy="2743200"/>
            <a:chOff x="0" y="1152"/>
            <a:chExt cx="3312" cy="1728"/>
          </a:xfrm>
        </p:grpSpPr>
        <p:sp>
          <p:nvSpPr>
            <p:cNvPr id="104" name="Text Box 74"/>
            <p:cNvSpPr txBox="1">
              <a:spLocks noChangeArrowheads="1"/>
            </p:cNvSpPr>
            <p:nvPr/>
          </p:nvSpPr>
          <p:spPr bwMode="auto">
            <a:xfrm>
              <a:off x="0" y="163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A</a:t>
              </a:r>
            </a:p>
          </p:txBody>
        </p:sp>
        <p:sp>
          <p:nvSpPr>
            <p:cNvPr id="105" name="Rectangle 30"/>
            <p:cNvSpPr>
              <a:spLocks noChangeArrowheads="1"/>
            </p:cNvSpPr>
            <p:nvPr/>
          </p:nvSpPr>
          <p:spPr bwMode="auto">
            <a:xfrm>
              <a:off x="258" y="1773"/>
              <a:ext cx="1991" cy="86"/>
            </a:xfrm>
            <a:prstGeom prst="rect">
              <a:avLst/>
            </a:prstGeom>
            <a:gradFill rotWithShape="0">
              <a:gsLst>
                <a:gs pos="0">
                  <a:srgbClr val="33CCCC"/>
                </a:gs>
                <a:gs pos="100000">
                  <a:srgbClr val="33CCCC">
                    <a:gamma/>
                    <a:shade val="46275"/>
                    <a:invGamma/>
                  </a:srgbClr>
                </a:gs>
              </a:gsLst>
              <a:path path="shape">
                <a:fillToRect l="50000" t="50000" r="50000" b="50000"/>
              </a:path>
            </a:gradFill>
            <a:ln w="9525">
              <a:solidFill>
                <a:srgbClr val="008080"/>
              </a:solidFill>
              <a:miter lim="800000"/>
              <a:headEnd/>
              <a:tailEnd/>
            </a:ln>
          </p:spPr>
          <p:txBody>
            <a:bodyPr/>
            <a:lstStyle/>
            <a:p>
              <a:endParaRPr lang="bg-BG"/>
            </a:p>
          </p:txBody>
        </p:sp>
        <p:sp>
          <p:nvSpPr>
            <p:cNvPr id="106" name="Line 31"/>
            <p:cNvSpPr>
              <a:spLocks noChangeShapeType="1"/>
            </p:cNvSpPr>
            <p:nvPr/>
          </p:nvSpPr>
          <p:spPr bwMode="auto">
            <a:xfrm>
              <a:off x="192" y="1818"/>
              <a:ext cx="2201" cy="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bg-BG"/>
            </a:p>
          </p:txBody>
        </p:sp>
        <p:sp>
          <p:nvSpPr>
            <p:cNvPr id="107" name="Line 32"/>
            <p:cNvSpPr>
              <a:spLocks noChangeShapeType="1"/>
            </p:cNvSpPr>
            <p:nvPr/>
          </p:nvSpPr>
          <p:spPr bwMode="auto">
            <a:xfrm flipV="1">
              <a:off x="2172" y="1449"/>
              <a:ext cx="276" cy="360"/>
            </a:xfrm>
            <a:prstGeom prst="line">
              <a:avLst/>
            </a:prstGeom>
            <a:noFill/>
            <a:ln w="19050">
              <a:solidFill>
                <a:srgbClr val="993366"/>
              </a:solidFill>
              <a:round/>
              <a:headEnd type="triangle" w="med" len="med"/>
              <a:tailEnd/>
            </a:ln>
            <a:extLst>
              <a:ext uri="{909E8E84-426E-40DD-AFC4-6F175D3DCCD1}">
                <a14:hiddenFill xmlns:a14="http://schemas.microsoft.com/office/drawing/2010/main">
                  <a:noFill/>
                </a14:hiddenFill>
              </a:ext>
            </a:extLst>
          </p:spPr>
          <p:txBody>
            <a:bodyPr/>
            <a:lstStyle/>
            <a:p>
              <a:endParaRPr lang="bg-BG"/>
            </a:p>
          </p:txBody>
        </p:sp>
        <p:sp>
          <p:nvSpPr>
            <p:cNvPr id="108" name="Line 33"/>
            <p:cNvSpPr>
              <a:spLocks noChangeShapeType="1"/>
            </p:cNvSpPr>
            <p:nvPr/>
          </p:nvSpPr>
          <p:spPr bwMode="auto">
            <a:xfrm>
              <a:off x="1431" y="1440"/>
              <a:ext cx="0" cy="387"/>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109" name="Line 34"/>
            <p:cNvSpPr>
              <a:spLocks noChangeShapeType="1"/>
            </p:cNvSpPr>
            <p:nvPr/>
          </p:nvSpPr>
          <p:spPr bwMode="auto">
            <a:xfrm flipH="1">
              <a:off x="1309" y="1809"/>
              <a:ext cx="851" cy="107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bg-BG"/>
            </a:p>
          </p:txBody>
        </p:sp>
        <p:sp>
          <p:nvSpPr>
            <p:cNvPr id="110" name="Line 35"/>
            <p:cNvSpPr>
              <a:spLocks noChangeShapeType="1"/>
            </p:cNvSpPr>
            <p:nvPr/>
          </p:nvSpPr>
          <p:spPr bwMode="auto">
            <a:xfrm>
              <a:off x="303" y="1818"/>
              <a:ext cx="1271" cy="7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111" name="Arc 36"/>
            <p:cNvSpPr>
              <a:spLocks/>
            </p:cNvSpPr>
            <p:nvPr/>
          </p:nvSpPr>
          <p:spPr bwMode="auto">
            <a:xfrm flipH="1" flipV="1">
              <a:off x="1906" y="1800"/>
              <a:ext cx="155" cy="192"/>
            </a:xfrm>
            <a:custGeom>
              <a:avLst/>
              <a:gdLst>
                <a:gd name="G0" fmla="+- 0 0 0"/>
                <a:gd name="G1" fmla="+- 19209 0 0"/>
                <a:gd name="G2" fmla="+- 21600 0 0"/>
                <a:gd name="T0" fmla="*/ 9879 w 21600"/>
                <a:gd name="T1" fmla="*/ 0 h 19209"/>
                <a:gd name="T2" fmla="*/ 21600 w 21600"/>
                <a:gd name="T3" fmla="*/ 19209 h 19209"/>
                <a:gd name="T4" fmla="*/ 0 w 21600"/>
                <a:gd name="T5" fmla="*/ 19209 h 19209"/>
              </a:gdLst>
              <a:ahLst/>
              <a:cxnLst>
                <a:cxn ang="0">
                  <a:pos x="T0" y="T1"/>
                </a:cxn>
                <a:cxn ang="0">
                  <a:pos x="T2" y="T3"/>
                </a:cxn>
                <a:cxn ang="0">
                  <a:pos x="T4" y="T5"/>
                </a:cxn>
              </a:cxnLst>
              <a:rect l="0" t="0" r="r" b="b"/>
              <a:pathLst>
                <a:path w="21600" h="19209" fill="none" extrusionOk="0">
                  <a:moveTo>
                    <a:pt x="9878" y="0"/>
                  </a:moveTo>
                  <a:cubicBezTo>
                    <a:pt x="17075" y="3701"/>
                    <a:pt x="21600" y="11115"/>
                    <a:pt x="21600" y="19209"/>
                  </a:cubicBezTo>
                </a:path>
                <a:path w="21600" h="19209" stroke="0" extrusionOk="0">
                  <a:moveTo>
                    <a:pt x="9878" y="0"/>
                  </a:moveTo>
                  <a:cubicBezTo>
                    <a:pt x="17075" y="3701"/>
                    <a:pt x="21600" y="11115"/>
                    <a:pt x="21600" y="19209"/>
                  </a:cubicBezTo>
                  <a:lnTo>
                    <a:pt x="0" y="19209"/>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112" name="Line 37"/>
            <p:cNvSpPr>
              <a:spLocks noChangeShapeType="1"/>
            </p:cNvSpPr>
            <p:nvPr/>
          </p:nvSpPr>
          <p:spPr bwMode="auto">
            <a:xfrm flipV="1">
              <a:off x="1431" y="2313"/>
              <a:ext cx="99" cy="1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113" name="Line 38"/>
            <p:cNvSpPr>
              <a:spLocks noChangeShapeType="1"/>
            </p:cNvSpPr>
            <p:nvPr/>
          </p:nvSpPr>
          <p:spPr bwMode="auto">
            <a:xfrm>
              <a:off x="1530" y="2313"/>
              <a:ext cx="155" cy="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114" name="Line 39"/>
            <p:cNvSpPr>
              <a:spLocks noChangeShapeType="1"/>
            </p:cNvSpPr>
            <p:nvPr/>
          </p:nvSpPr>
          <p:spPr bwMode="auto">
            <a:xfrm flipH="1" flipV="1">
              <a:off x="1984" y="2034"/>
              <a:ext cx="143" cy="171"/>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bg-BG"/>
            </a:p>
          </p:txBody>
        </p:sp>
        <p:sp>
          <p:nvSpPr>
            <p:cNvPr id="115" name="Line 40"/>
            <p:cNvSpPr>
              <a:spLocks noChangeShapeType="1"/>
            </p:cNvSpPr>
            <p:nvPr/>
          </p:nvSpPr>
          <p:spPr bwMode="auto">
            <a:xfrm flipV="1">
              <a:off x="314" y="1557"/>
              <a:ext cx="0"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116" name="Line 41"/>
            <p:cNvSpPr>
              <a:spLocks noChangeShapeType="1"/>
            </p:cNvSpPr>
            <p:nvPr/>
          </p:nvSpPr>
          <p:spPr bwMode="auto">
            <a:xfrm flipV="1">
              <a:off x="2172" y="1458"/>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bg-BG"/>
            </a:p>
          </p:txBody>
        </p:sp>
        <p:sp>
          <p:nvSpPr>
            <p:cNvPr id="117" name="Line 42"/>
            <p:cNvSpPr>
              <a:spLocks noChangeShapeType="1"/>
            </p:cNvSpPr>
            <p:nvPr/>
          </p:nvSpPr>
          <p:spPr bwMode="auto">
            <a:xfrm>
              <a:off x="1044" y="1647"/>
              <a:ext cx="3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118" name="Line 43"/>
            <p:cNvSpPr>
              <a:spLocks noChangeShapeType="1"/>
            </p:cNvSpPr>
            <p:nvPr/>
          </p:nvSpPr>
          <p:spPr bwMode="auto">
            <a:xfrm flipH="1">
              <a:off x="314" y="1638"/>
              <a:ext cx="25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119" name="Line 44"/>
            <p:cNvSpPr>
              <a:spLocks noChangeShapeType="1"/>
            </p:cNvSpPr>
            <p:nvPr/>
          </p:nvSpPr>
          <p:spPr bwMode="auto">
            <a:xfrm>
              <a:off x="2006" y="1629"/>
              <a:ext cx="16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120" name="Line 45"/>
            <p:cNvSpPr>
              <a:spLocks noChangeShapeType="1"/>
            </p:cNvSpPr>
            <p:nvPr/>
          </p:nvSpPr>
          <p:spPr bwMode="auto">
            <a:xfrm flipH="1">
              <a:off x="1431" y="1638"/>
              <a:ext cx="154" cy="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bg-BG"/>
            </a:p>
          </p:txBody>
        </p:sp>
        <p:sp>
          <p:nvSpPr>
            <p:cNvPr id="121" name="Text Box 67"/>
            <p:cNvSpPr txBox="1">
              <a:spLocks noChangeArrowheads="1"/>
            </p:cNvSpPr>
            <p:nvPr/>
          </p:nvSpPr>
          <p:spPr bwMode="auto">
            <a:xfrm>
              <a:off x="576" y="144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1.5 m</a:t>
              </a:r>
            </a:p>
          </p:txBody>
        </p:sp>
        <p:sp>
          <p:nvSpPr>
            <p:cNvPr id="122" name="Text Box 68"/>
            <p:cNvSpPr txBox="1">
              <a:spLocks noChangeArrowheads="1"/>
            </p:cNvSpPr>
            <p:nvPr/>
          </p:nvSpPr>
          <p:spPr bwMode="auto">
            <a:xfrm>
              <a:off x="1536" y="144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0.5 m</a:t>
              </a:r>
            </a:p>
          </p:txBody>
        </p:sp>
        <p:sp>
          <p:nvSpPr>
            <p:cNvPr id="123" name="Text Box 69"/>
            <p:cNvSpPr txBox="1">
              <a:spLocks noChangeArrowheads="1"/>
            </p:cNvSpPr>
            <p:nvPr/>
          </p:nvSpPr>
          <p:spPr bwMode="auto">
            <a:xfrm>
              <a:off x="1968" y="2256"/>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Line of Action</a:t>
              </a:r>
            </a:p>
          </p:txBody>
        </p:sp>
        <p:sp>
          <p:nvSpPr>
            <p:cNvPr id="124" name="Text Box 70"/>
            <p:cNvSpPr txBox="1">
              <a:spLocks noChangeArrowheads="1"/>
            </p:cNvSpPr>
            <p:nvPr/>
          </p:nvSpPr>
          <p:spPr bwMode="auto">
            <a:xfrm>
              <a:off x="336" y="2160"/>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solidFill>
                  <a:srgbClr val="0A0A0E"/>
                </a:solidFill>
              </a:endParaRPr>
            </a:p>
          </p:txBody>
        </p:sp>
        <p:sp>
          <p:nvSpPr>
            <p:cNvPr id="125" name="Text Box 71"/>
            <p:cNvSpPr txBox="1">
              <a:spLocks noChangeArrowheads="1"/>
            </p:cNvSpPr>
            <p:nvPr/>
          </p:nvSpPr>
          <p:spPr bwMode="auto">
            <a:xfrm>
              <a:off x="1344" y="187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60</a:t>
              </a:r>
              <a:r>
                <a:rPr lang="en-US" b="1" baseline="30000">
                  <a:solidFill>
                    <a:srgbClr val="0A0A0E"/>
                  </a:solidFill>
                </a:rPr>
                <a:t>0</a:t>
              </a:r>
            </a:p>
          </p:txBody>
        </p:sp>
        <p:sp>
          <p:nvSpPr>
            <p:cNvPr id="126" name="Text Box 72"/>
            <p:cNvSpPr txBox="1">
              <a:spLocks noChangeArrowheads="1"/>
            </p:cNvSpPr>
            <p:nvPr/>
          </p:nvSpPr>
          <p:spPr bwMode="auto">
            <a:xfrm>
              <a:off x="1488" y="249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D</a:t>
              </a:r>
            </a:p>
          </p:txBody>
        </p:sp>
        <p:sp>
          <p:nvSpPr>
            <p:cNvPr id="127" name="Text Box 75"/>
            <p:cNvSpPr txBox="1">
              <a:spLocks noChangeArrowheads="1"/>
            </p:cNvSpPr>
            <p:nvPr/>
          </p:nvSpPr>
          <p:spPr bwMode="auto">
            <a:xfrm>
              <a:off x="2208" y="1824"/>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C</a:t>
              </a:r>
            </a:p>
          </p:txBody>
        </p:sp>
        <p:sp>
          <p:nvSpPr>
            <p:cNvPr id="128" name="Text Box 76"/>
            <p:cNvSpPr txBox="1">
              <a:spLocks noChangeArrowheads="1"/>
            </p:cNvSpPr>
            <p:nvPr/>
          </p:nvSpPr>
          <p:spPr bwMode="auto">
            <a:xfrm>
              <a:off x="2400" y="1488"/>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800 N</a:t>
              </a:r>
            </a:p>
          </p:txBody>
        </p:sp>
        <p:sp>
          <p:nvSpPr>
            <p:cNvPr id="129" name="Text Box 78"/>
            <p:cNvSpPr txBox="1">
              <a:spLocks noChangeArrowheads="1"/>
            </p:cNvSpPr>
            <p:nvPr/>
          </p:nvSpPr>
          <p:spPr bwMode="auto">
            <a:xfrm>
              <a:off x="1104" y="115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A0A0E"/>
                  </a:solidFill>
                </a:rPr>
                <a:t>500 N</a:t>
              </a:r>
            </a:p>
          </p:txBody>
        </p:sp>
      </p:grpSp>
      <p:graphicFrame>
        <p:nvGraphicFramePr>
          <p:cNvPr id="130" name="Object 80">
            <a:hlinkClick r:id="" action="ppaction://ole?verb=0"/>
          </p:cNvPr>
          <p:cNvGraphicFramePr>
            <a:graphicFrameLocks noChangeAspect="1"/>
          </p:cNvGraphicFramePr>
          <p:nvPr>
            <p:extLst>
              <p:ext uri="{D42A27DB-BD31-4B8C-83A1-F6EECF244321}">
                <p14:modId xmlns:p14="http://schemas.microsoft.com/office/powerpoint/2010/main" val="1930126058"/>
              </p:ext>
            </p:extLst>
          </p:nvPr>
        </p:nvGraphicFramePr>
        <p:xfrm>
          <a:off x="7219950" y="4058110"/>
          <a:ext cx="1047750" cy="590550"/>
        </p:xfrm>
        <a:graphic>
          <a:graphicData uri="http://schemas.openxmlformats.org/presentationml/2006/ole">
            <mc:AlternateContent xmlns:mc="http://schemas.openxmlformats.org/markup-compatibility/2006">
              <mc:Choice xmlns:v="urn:schemas-microsoft-com:vml" Requires="v">
                <p:oleObj spid="_x0000_s16406" name="Packager Shell Object" showAsIcon="1" r:id="rId3" imgW="1047600" imgH="590400" progId="Package">
                  <p:embed/>
                </p:oleObj>
              </mc:Choice>
              <mc:Fallback>
                <p:oleObj name="Packager Shell Object" showAsIcon="1" r:id="rId3" imgW="1047600" imgH="590400" progId="Package">
                  <p:embed/>
                  <p:pic>
                    <p:nvPicPr>
                      <p:cNvPr id="0" name=""/>
                      <p:cNvPicPr>
                        <a:picLocks noChangeAspect="1" noChangeArrowheads="1"/>
                      </p:cNvPicPr>
                      <p:nvPr/>
                    </p:nvPicPr>
                    <p:blipFill>
                      <a:blip r:embed="rId4"/>
                      <a:srcRect/>
                      <a:stretch>
                        <a:fillRect/>
                      </a:stretch>
                    </p:blipFill>
                    <p:spPr bwMode="auto">
                      <a:xfrm>
                        <a:off x="7219950" y="4058110"/>
                        <a:ext cx="104775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5536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Момент на сила</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9" name="Правоъгълник 8"/>
          <p:cNvSpPr/>
          <p:nvPr/>
        </p:nvSpPr>
        <p:spPr>
          <a:xfrm>
            <a:off x="251520" y="764704"/>
            <a:ext cx="3656770" cy="461665"/>
          </a:xfrm>
          <a:prstGeom prst="rect">
            <a:avLst/>
          </a:prstGeom>
        </p:spPr>
        <p:txBody>
          <a:bodyPr wrap="none">
            <a:spAutoFit/>
          </a:bodyPr>
          <a:lstStyle/>
          <a:p>
            <a:r>
              <a:rPr lang="bg-BG" sz="2400" b="1" i="1" dirty="0">
                <a:solidFill>
                  <a:schemeClr val="accent2"/>
                </a:solidFill>
                <a:latin typeface="Arial Narrow"/>
                <a:ea typeface="Times New Roman"/>
                <a:cs typeface="Times New Roman"/>
              </a:rPr>
              <a:t>Момент на сила спрямо </a:t>
            </a:r>
            <a:r>
              <a:rPr lang="bg-BG" sz="2400" b="1" i="1" dirty="0" smtClean="0">
                <a:solidFill>
                  <a:schemeClr val="accent2"/>
                </a:solidFill>
                <a:latin typeface="Arial Narrow"/>
                <a:ea typeface="Times New Roman"/>
                <a:cs typeface="Times New Roman"/>
              </a:rPr>
              <a:t>ос</a:t>
            </a:r>
            <a:endParaRPr lang="bg-BG" sz="2400" dirty="0">
              <a:solidFill>
                <a:schemeClr val="accent2"/>
              </a:solidFill>
            </a:endParaRPr>
          </a:p>
        </p:txBody>
      </p:sp>
      <p:pic>
        <p:nvPicPr>
          <p:cNvPr id="2" name="Картина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42" y="1236949"/>
            <a:ext cx="6968226" cy="4201709"/>
          </a:xfrm>
          <a:prstGeom prst="rect">
            <a:avLst/>
          </a:prstGeom>
          <a:solidFill>
            <a:schemeClr val="bg2"/>
          </a:solidFill>
          <a:ln>
            <a:solidFill>
              <a:schemeClr val="accent1"/>
            </a:solidFill>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4" name="Обект 3"/>
          <p:cNvGraphicFramePr>
            <a:graphicFrameLocks noChangeAspect="1"/>
          </p:cNvGraphicFramePr>
          <p:nvPr>
            <p:extLst>
              <p:ext uri="{D42A27DB-BD31-4B8C-83A1-F6EECF244321}">
                <p14:modId xmlns:p14="http://schemas.microsoft.com/office/powerpoint/2010/main" val="2602148504"/>
              </p:ext>
            </p:extLst>
          </p:nvPr>
        </p:nvGraphicFramePr>
        <p:xfrm>
          <a:off x="3131840" y="5661248"/>
          <a:ext cx="3744875" cy="634725"/>
        </p:xfrm>
        <a:graphic>
          <a:graphicData uri="http://schemas.openxmlformats.org/presentationml/2006/ole">
            <mc:AlternateContent xmlns:mc="http://schemas.openxmlformats.org/markup-compatibility/2006">
              <mc:Choice xmlns:v="urn:schemas-microsoft-com:vml" Requires="v">
                <p:oleObj spid="_x0000_s9242" name="Equation" r:id="rId4" imgW="1497950" imgH="253890" progId="Equation.DSMT4">
                  <p:embed/>
                </p:oleObj>
              </mc:Choice>
              <mc:Fallback>
                <p:oleObj name="Equation" r:id="rId4" imgW="1497950"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5661248"/>
                        <a:ext cx="3744875" cy="634725"/>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3509354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Момент на сила</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9" name="Правоъгълник 8"/>
          <p:cNvSpPr/>
          <p:nvPr/>
        </p:nvSpPr>
        <p:spPr>
          <a:xfrm>
            <a:off x="251520" y="764704"/>
            <a:ext cx="3355406" cy="461665"/>
          </a:xfrm>
          <a:prstGeom prst="rect">
            <a:avLst/>
          </a:prstGeom>
        </p:spPr>
        <p:txBody>
          <a:bodyPr wrap="none">
            <a:spAutoFit/>
          </a:bodyPr>
          <a:lstStyle/>
          <a:p>
            <a:r>
              <a:rPr lang="bg-BG" sz="2400" b="1" i="1" dirty="0">
                <a:solidFill>
                  <a:schemeClr val="accent2"/>
                </a:solidFill>
                <a:latin typeface="Arial Narrow"/>
                <a:ea typeface="Times New Roman"/>
                <a:cs typeface="Times New Roman"/>
              </a:rPr>
              <a:t>Момент на </a:t>
            </a:r>
            <a:r>
              <a:rPr lang="bg-BG" sz="2400" b="1" i="1" dirty="0" smtClean="0">
                <a:solidFill>
                  <a:schemeClr val="accent2"/>
                </a:solidFill>
                <a:latin typeface="Arial Narrow"/>
                <a:ea typeface="Times New Roman"/>
                <a:cs typeface="Times New Roman"/>
              </a:rPr>
              <a:t>двоица сили </a:t>
            </a:r>
            <a:endParaRPr lang="bg-BG" sz="2400" dirty="0">
              <a:solidFill>
                <a:schemeClr val="accent2"/>
              </a:solidFill>
            </a:endParaRPr>
          </a:p>
        </p:txBody>
      </p:sp>
      <p:pic>
        <p:nvPicPr>
          <p:cNvPr id="3" name="Картина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595701"/>
            <a:ext cx="4104456" cy="1829506"/>
          </a:xfrm>
          <a:prstGeom prst="rect">
            <a:avLst/>
          </a:prstGeom>
          <a:solidFill>
            <a:schemeClr val="bg2"/>
          </a:solidFill>
          <a:ln>
            <a:solidFill>
              <a:schemeClr val="accent1"/>
            </a:solidFill>
          </a:ln>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5" name="Обект 4"/>
          <p:cNvGraphicFramePr>
            <a:graphicFrameLocks noChangeAspect="1"/>
          </p:cNvGraphicFramePr>
          <p:nvPr>
            <p:extLst>
              <p:ext uri="{D42A27DB-BD31-4B8C-83A1-F6EECF244321}">
                <p14:modId xmlns:p14="http://schemas.microsoft.com/office/powerpoint/2010/main" val="3251700503"/>
              </p:ext>
            </p:extLst>
          </p:nvPr>
        </p:nvGraphicFramePr>
        <p:xfrm>
          <a:off x="1396054" y="3789040"/>
          <a:ext cx="1066338" cy="380834"/>
        </p:xfrm>
        <a:graphic>
          <a:graphicData uri="http://schemas.openxmlformats.org/presentationml/2006/ole">
            <mc:AlternateContent xmlns:mc="http://schemas.openxmlformats.org/markup-compatibility/2006">
              <mc:Choice xmlns:v="urn:schemas-microsoft-com:vml" Requires="v">
                <p:oleObj spid="_x0000_s10318" name="Equation" r:id="rId4" imgW="533169" imgH="190417" progId="Equation.DSMT4">
                  <p:embed/>
                </p:oleObj>
              </mc:Choice>
              <mc:Fallback>
                <p:oleObj name="Equation" r:id="rId4" imgW="533169" imgH="190417"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054" y="3789040"/>
                        <a:ext cx="1066338" cy="380834"/>
                      </a:xfrm>
                      <a:prstGeom prst="rect">
                        <a:avLst/>
                      </a:prstGeom>
                      <a:solidFill>
                        <a:schemeClr val="bg2"/>
                      </a:solidFill>
                    </p:spPr>
                  </p:pic>
                </p:oleObj>
              </mc:Fallback>
            </mc:AlternateContent>
          </a:graphicData>
        </a:graphic>
      </p:graphicFrame>
      <p:pic>
        <p:nvPicPr>
          <p:cNvPr id="7" name="Картина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1999" y="1617023"/>
            <a:ext cx="4538015" cy="1808183"/>
          </a:xfrm>
          <a:prstGeom prst="rect">
            <a:avLst/>
          </a:prstGeom>
          <a:solidFill>
            <a:schemeClr val="bg2"/>
          </a:solidFill>
          <a:ln>
            <a:solidFill>
              <a:schemeClr val="accent1"/>
            </a:solidFill>
          </a:ln>
        </p:spPr>
      </p:pic>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0" name="Обект 9"/>
          <p:cNvGraphicFramePr>
            <a:graphicFrameLocks noChangeAspect="1"/>
          </p:cNvGraphicFramePr>
          <p:nvPr>
            <p:extLst>
              <p:ext uri="{D42A27DB-BD31-4B8C-83A1-F6EECF244321}">
                <p14:modId xmlns:p14="http://schemas.microsoft.com/office/powerpoint/2010/main" val="908270995"/>
              </p:ext>
            </p:extLst>
          </p:nvPr>
        </p:nvGraphicFramePr>
        <p:xfrm>
          <a:off x="5148064" y="3789040"/>
          <a:ext cx="2946400" cy="381000"/>
        </p:xfrm>
        <a:graphic>
          <a:graphicData uri="http://schemas.openxmlformats.org/presentationml/2006/ole">
            <mc:AlternateContent xmlns:mc="http://schemas.openxmlformats.org/markup-compatibility/2006">
              <mc:Choice xmlns:v="urn:schemas-microsoft-com:vml" Requires="v">
                <p:oleObj spid="_x0000_s10319" name="Equation" r:id="rId7" imgW="1473200" imgH="190500" progId="Equation.DSMT4">
                  <p:embed/>
                </p:oleObj>
              </mc:Choice>
              <mc:Fallback>
                <p:oleObj name="Equation" r:id="rId7" imgW="1473200" imgH="190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789040"/>
                        <a:ext cx="2946400" cy="381000"/>
                      </a:xfrm>
                      <a:prstGeom prst="rect">
                        <a:avLst/>
                      </a:prstGeom>
                      <a:solidFill>
                        <a:schemeClr val="bg2"/>
                      </a:solidFill>
                    </p:spPr>
                  </p:pic>
                </p:oleObj>
              </mc:Fallback>
            </mc:AlternateContent>
          </a:graphicData>
        </a:graphic>
      </p:graphicFrame>
      <p:sp>
        <p:nvSpPr>
          <p:cNvPr id="11" name="Правоъгълник 10"/>
          <p:cNvSpPr/>
          <p:nvPr/>
        </p:nvSpPr>
        <p:spPr>
          <a:xfrm>
            <a:off x="281427" y="4437112"/>
            <a:ext cx="8496944" cy="1200329"/>
          </a:xfrm>
          <a:prstGeom prst="rect">
            <a:avLst/>
          </a:prstGeom>
        </p:spPr>
        <p:txBody>
          <a:bodyPr wrap="square">
            <a:spAutoFit/>
          </a:bodyPr>
          <a:lstStyle/>
          <a:p>
            <a:pPr algn="just"/>
            <a:r>
              <a:rPr lang="bg-BG" sz="2400" dirty="0" smtClean="0">
                <a:latin typeface="Arial Narrow"/>
                <a:ea typeface="Times New Roman"/>
                <a:cs typeface="Times New Roman"/>
              </a:rPr>
              <a:t>Моментът</a:t>
            </a:r>
            <a:r>
              <a:rPr lang="bg-BG" sz="2400" dirty="0">
                <a:latin typeface="Arial Narrow"/>
                <a:ea typeface="Times New Roman"/>
                <a:cs typeface="Times New Roman"/>
              </a:rPr>
              <a:t>, създаван от двоица сили, е един и същ за всички точки в равнината. Ето защо моментът представлява свободен вектор (няма конкретна приложна точка), който винаги е перпендикулярен </a:t>
            </a:r>
            <a:r>
              <a:rPr lang="bg-BG" sz="2400" dirty="0" smtClean="0">
                <a:latin typeface="Arial Narrow"/>
                <a:ea typeface="Times New Roman"/>
                <a:cs typeface="Times New Roman"/>
              </a:rPr>
              <a:t>на </a:t>
            </a:r>
            <a:endParaRPr lang="bg-BG" sz="2400" dirty="0"/>
          </a:p>
        </p:txBody>
      </p:sp>
      <p:graphicFrame>
        <p:nvGraphicFramePr>
          <p:cNvPr id="12" name="Обект 11"/>
          <p:cNvGraphicFramePr>
            <a:graphicFrameLocks noChangeAspect="1"/>
          </p:cNvGraphicFramePr>
          <p:nvPr>
            <p:extLst>
              <p:ext uri="{D42A27DB-BD31-4B8C-83A1-F6EECF244321}">
                <p14:modId xmlns:p14="http://schemas.microsoft.com/office/powerpoint/2010/main" val="1058051776"/>
              </p:ext>
            </p:extLst>
          </p:nvPr>
        </p:nvGraphicFramePr>
        <p:xfrm>
          <a:off x="7920038" y="5157788"/>
          <a:ext cx="481012" cy="479425"/>
        </p:xfrm>
        <a:graphic>
          <a:graphicData uri="http://schemas.openxmlformats.org/presentationml/2006/ole">
            <mc:AlternateContent xmlns:mc="http://schemas.openxmlformats.org/markup-compatibility/2006">
              <mc:Choice xmlns:v="urn:schemas-microsoft-com:vml" Requires="v">
                <p:oleObj spid="_x0000_s10320" name="Equation" r:id="rId9" imgW="164880" imgH="164880" progId="Equation.DSMT4">
                  <p:embed/>
                </p:oleObj>
              </mc:Choice>
              <mc:Fallback>
                <p:oleObj name="Equation" r:id="rId9" imgW="164880" imgH="164880" progId="Equation.DSMT4">
                  <p:embed/>
                  <p:pic>
                    <p:nvPicPr>
                      <p:cNvPr id="0" name="Обект 4"/>
                      <p:cNvPicPr>
                        <a:picLocks noChangeAspect="1" noChangeArrowheads="1"/>
                      </p:cNvPicPr>
                      <p:nvPr/>
                    </p:nvPicPr>
                    <p:blipFill>
                      <a:blip r:embed="rId10"/>
                      <a:srcRect/>
                      <a:stretch>
                        <a:fillRect/>
                      </a:stretch>
                    </p:blipFill>
                    <p:spPr bwMode="auto">
                      <a:xfrm>
                        <a:off x="7920038" y="5157788"/>
                        <a:ext cx="481012" cy="4794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18804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Редукция и равновесие на произволна система сили</a:t>
            </a:r>
            <a:endParaRPr lang="bg-BG" sz="2400" dirty="0">
              <a:solidFill>
                <a:srgbClr val="00B0F0"/>
              </a:solidFill>
            </a:endParaRPr>
          </a:p>
        </p:txBody>
      </p:sp>
      <p:sp>
        <p:nvSpPr>
          <p:cNvPr id="2" name="Правоъгълник 1"/>
          <p:cNvSpPr/>
          <p:nvPr/>
        </p:nvSpPr>
        <p:spPr>
          <a:xfrm>
            <a:off x="251520" y="908720"/>
            <a:ext cx="3275256" cy="461665"/>
          </a:xfrm>
          <a:prstGeom prst="rect">
            <a:avLst/>
          </a:prstGeom>
        </p:spPr>
        <p:txBody>
          <a:bodyPr wrap="none">
            <a:spAutoFit/>
          </a:bodyPr>
          <a:lstStyle/>
          <a:p>
            <a:r>
              <a:rPr lang="bg-BG" sz="2400" b="1" i="1" dirty="0">
                <a:solidFill>
                  <a:schemeClr val="accent2"/>
                </a:solidFill>
                <a:latin typeface="Arial Narrow"/>
                <a:ea typeface="Times New Roman"/>
                <a:cs typeface="Times New Roman"/>
              </a:rPr>
              <a:t>Равнинна система сили</a:t>
            </a:r>
            <a:endParaRPr lang="bg-BG" sz="2400" dirty="0">
              <a:solidFill>
                <a:schemeClr val="accent2"/>
              </a:solidFill>
            </a:endParaRPr>
          </a:p>
        </p:txBody>
      </p:sp>
      <p:sp>
        <p:nvSpPr>
          <p:cNvPr id="3" name="Правоъгълник 2"/>
          <p:cNvSpPr/>
          <p:nvPr/>
        </p:nvSpPr>
        <p:spPr>
          <a:xfrm>
            <a:off x="231485" y="4472245"/>
            <a:ext cx="5152532" cy="646331"/>
          </a:xfrm>
          <a:prstGeom prst="rect">
            <a:avLst/>
          </a:prstGeom>
        </p:spPr>
        <p:txBody>
          <a:bodyPr wrap="square">
            <a:spAutoFit/>
          </a:bodyPr>
          <a:lstStyle/>
          <a:p>
            <a:r>
              <a:rPr lang="bg-BG" i="1" dirty="0">
                <a:latin typeface="Arial Narrow"/>
                <a:ea typeface="Times New Roman"/>
                <a:cs typeface="Times New Roman"/>
              </a:rPr>
              <a:t> </a:t>
            </a:r>
            <a:r>
              <a:rPr lang="bg-BG" i="1" dirty="0" err="1">
                <a:latin typeface="Arial Narrow"/>
                <a:ea typeface="Times New Roman"/>
                <a:cs typeface="Times New Roman"/>
              </a:rPr>
              <a:t>Равнодействащата</a:t>
            </a:r>
            <a:r>
              <a:rPr lang="bg-BG" i="1" dirty="0">
                <a:latin typeface="Arial Narrow"/>
                <a:ea typeface="Times New Roman"/>
                <a:cs typeface="Times New Roman"/>
              </a:rPr>
              <a:t> </a:t>
            </a:r>
            <a:r>
              <a:rPr lang="bg-BG" i="1" dirty="0" smtClean="0">
                <a:latin typeface="Arial Narrow"/>
                <a:ea typeface="Times New Roman"/>
                <a:cs typeface="Times New Roman"/>
              </a:rPr>
              <a:t> </a:t>
            </a:r>
            <a:r>
              <a:rPr lang="bg-BG" i="1" dirty="0">
                <a:latin typeface="Arial Narrow"/>
                <a:ea typeface="Times New Roman"/>
                <a:cs typeface="Times New Roman"/>
              </a:rPr>
              <a:t>на преносната система сили се нарича </a:t>
            </a:r>
            <a:r>
              <a:rPr lang="bg-BG" b="1" i="1" dirty="0">
                <a:latin typeface="Arial Narrow"/>
                <a:ea typeface="Times New Roman"/>
                <a:cs typeface="Times New Roman"/>
              </a:rPr>
              <a:t>главен вектор</a:t>
            </a:r>
            <a:r>
              <a:rPr lang="bg-BG" i="1" dirty="0">
                <a:latin typeface="Arial Narrow"/>
                <a:ea typeface="Times New Roman"/>
                <a:cs typeface="Times New Roman"/>
              </a:rPr>
              <a:t> на дадената  система </a:t>
            </a:r>
            <a:r>
              <a:rPr lang="bg-BG" i="1" dirty="0" smtClean="0">
                <a:latin typeface="Arial Narrow"/>
                <a:ea typeface="Times New Roman"/>
                <a:cs typeface="Times New Roman"/>
              </a:rPr>
              <a:t>сили.</a:t>
            </a:r>
            <a:endParaRPr lang="bg-BG" dirty="0"/>
          </a:p>
        </p:txBody>
      </p:sp>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364" y="1370385"/>
            <a:ext cx="5122965" cy="3013510"/>
          </a:xfrm>
          <a:prstGeom prst="rect">
            <a:avLst/>
          </a:prstGeom>
          <a:solidFill>
            <a:schemeClr val="bg2"/>
          </a:solidFill>
          <a:ln>
            <a:solidFill>
              <a:schemeClr val="accent1"/>
            </a:solidFill>
          </a:ln>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5074" y="1127190"/>
            <a:ext cx="3621277" cy="3013509"/>
          </a:xfrm>
          <a:prstGeom prst="rect">
            <a:avLst/>
          </a:prstGeom>
          <a:solidFill>
            <a:schemeClr val="bg2"/>
          </a:solidFill>
          <a:ln>
            <a:solidFill>
              <a:schemeClr val="accent1"/>
            </a:solidFill>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7" name="Обект 6"/>
          <p:cNvGraphicFramePr>
            <a:graphicFrameLocks noChangeAspect="1"/>
          </p:cNvGraphicFramePr>
          <p:nvPr>
            <p:extLst>
              <p:ext uri="{D42A27DB-BD31-4B8C-83A1-F6EECF244321}">
                <p14:modId xmlns:p14="http://schemas.microsoft.com/office/powerpoint/2010/main" val="660969822"/>
              </p:ext>
            </p:extLst>
          </p:nvPr>
        </p:nvGraphicFramePr>
        <p:xfrm>
          <a:off x="17588" y="5141155"/>
          <a:ext cx="5715000" cy="762000"/>
        </p:xfrm>
        <a:graphic>
          <a:graphicData uri="http://schemas.openxmlformats.org/presentationml/2006/ole">
            <mc:AlternateContent xmlns:mc="http://schemas.openxmlformats.org/markup-compatibility/2006">
              <mc:Choice xmlns:v="urn:schemas-microsoft-com:vml" Requires="v">
                <p:oleObj spid="_x0000_s11314" name="Equation" r:id="rId5" imgW="2857500" imgH="381000" progId="Equation.DSMT4">
                  <p:embed/>
                </p:oleObj>
              </mc:Choice>
              <mc:Fallback>
                <p:oleObj name="Equation" r:id="rId5" imgW="2857500" imgH="381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8" y="5141155"/>
                        <a:ext cx="5715000" cy="762000"/>
                      </a:xfrm>
                      <a:prstGeom prst="rect">
                        <a:avLst/>
                      </a:prstGeom>
                      <a:solidFill>
                        <a:schemeClr val="bg2"/>
                      </a:solidFill>
                    </p:spPr>
                  </p:pic>
                </p:oleObj>
              </mc:Fallback>
            </mc:AlternateContent>
          </a:graphicData>
        </a:graphic>
      </p:graphicFrame>
      <p:sp>
        <p:nvSpPr>
          <p:cNvPr id="8" name="Правоъгълник 7"/>
          <p:cNvSpPr/>
          <p:nvPr/>
        </p:nvSpPr>
        <p:spPr>
          <a:xfrm>
            <a:off x="5605657" y="4383895"/>
            <a:ext cx="3491880" cy="1138260"/>
          </a:xfrm>
          <a:prstGeom prst="rect">
            <a:avLst/>
          </a:prstGeom>
        </p:spPr>
        <p:txBody>
          <a:bodyPr wrap="square">
            <a:spAutoFit/>
          </a:bodyPr>
          <a:lstStyle/>
          <a:p>
            <a:pPr algn="just">
              <a:lnSpc>
                <a:spcPts val="2000"/>
              </a:lnSpc>
              <a:spcBef>
                <a:spcPts val="0"/>
              </a:spcBef>
              <a:spcAft>
                <a:spcPts val="0"/>
              </a:spcAft>
            </a:pPr>
            <a:r>
              <a:rPr lang="bg-BG" dirty="0">
                <a:latin typeface="Arial Narrow"/>
                <a:ea typeface="Times New Roman"/>
              </a:rPr>
              <a:t>Векторната сума </a:t>
            </a:r>
            <a:r>
              <a:rPr lang="bg-BG" dirty="0" smtClean="0">
                <a:latin typeface="Arial Narrow"/>
                <a:ea typeface="Times New Roman"/>
              </a:rPr>
              <a:t>на </a:t>
            </a:r>
            <a:r>
              <a:rPr lang="bg-BG" dirty="0">
                <a:latin typeface="Arial Narrow"/>
                <a:ea typeface="Times New Roman"/>
              </a:rPr>
              <a:t>моментите </a:t>
            </a:r>
            <a:r>
              <a:rPr lang="bg-BG" dirty="0" smtClean="0">
                <a:latin typeface="Arial Narrow"/>
                <a:ea typeface="Times New Roman"/>
              </a:rPr>
              <a:t>на </a:t>
            </a:r>
            <a:r>
              <a:rPr lang="bg-BG" dirty="0">
                <a:latin typeface="Arial Narrow"/>
                <a:ea typeface="Times New Roman"/>
              </a:rPr>
              <a:t>дадената равнина система сили спрямо </a:t>
            </a:r>
            <a:r>
              <a:rPr lang="bg-BG" dirty="0" smtClean="0">
                <a:latin typeface="Arial Narrow"/>
                <a:ea typeface="Times New Roman"/>
              </a:rPr>
              <a:t>редукционния център</a:t>
            </a:r>
            <a:r>
              <a:rPr lang="bg-BG" sz="2800" dirty="0" smtClean="0">
                <a:latin typeface="Times New Roman"/>
                <a:ea typeface="Times New Roman"/>
              </a:rPr>
              <a:t> </a:t>
            </a:r>
            <a:r>
              <a:rPr lang="bg-BG" dirty="0" smtClean="0">
                <a:latin typeface="Arial Narrow"/>
                <a:ea typeface="Times New Roman"/>
              </a:rPr>
              <a:t>се </a:t>
            </a:r>
            <a:r>
              <a:rPr lang="bg-BG" dirty="0">
                <a:latin typeface="Arial Narrow"/>
                <a:ea typeface="Times New Roman"/>
              </a:rPr>
              <a:t>нарича </a:t>
            </a:r>
            <a:r>
              <a:rPr lang="bg-BG" b="1" i="1" dirty="0">
                <a:latin typeface="Arial Narrow"/>
                <a:ea typeface="Times New Roman"/>
              </a:rPr>
              <a:t>главен </a:t>
            </a:r>
            <a:r>
              <a:rPr lang="bg-BG" b="1" i="1" dirty="0" smtClean="0">
                <a:latin typeface="Arial Narrow"/>
                <a:ea typeface="Times New Roman"/>
              </a:rPr>
              <a:t>момент.</a:t>
            </a:r>
            <a:endParaRPr lang="en-US" sz="2800" dirty="0">
              <a:effectLst/>
              <a:latin typeface="Times New Roman"/>
              <a:ea typeface="Times New Roman"/>
            </a:endParaRPr>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1" name="Обект 10"/>
          <p:cNvGraphicFramePr>
            <a:graphicFrameLocks noChangeAspect="1"/>
          </p:cNvGraphicFramePr>
          <p:nvPr>
            <p:extLst>
              <p:ext uri="{D42A27DB-BD31-4B8C-83A1-F6EECF244321}">
                <p14:modId xmlns:p14="http://schemas.microsoft.com/office/powerpoint/2010/main" val="4281050163"/>
              </p:ext>
            </p:extLst>
          </p:nvPr>
        </p:nvGraphicFramePr>
        <p:xfrm>
          <a:off x="3526776" y="5949280"/>
          <a:ext cx="4394200" cy="762000"/>
        </p:xfrm>
        <a:graphic>
          <a:graphicData uri="http://schemas.openxmlformats.org/presentationml/2006/ole">
            <mc:AlternateContent xmlns:mc="http://schemas.openxmlformats.org/markup-compatibility/2006">
              <mc:Choice xmlns:v="urn:schemas-microsoft-com:vml" Requires="v">
                <p:oleObj spid="_x0000_s11315" name="Equation" r:id="rId7" imgW="2197100" imgH="381000" progId="Equation.DSMT4">
                  <p:embed/>
                </p:oleObj>
              </mc:Choice>
              <mc:Fallback>
                <p:oleObj name="Equation" r:id="rId7" imgW="2197100" imgH="3810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6776" y="5949280"/>
                        <a:ext cx="4394200" cy="762000"/>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480786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Редукция и равновесие на произволна система сили</a:t>
            </a:r>
            <a:endParaRPr lang="bg-BG" sz="2400" dirty="0">
              <a:solidFill>
                <a:srgbClr val="00B0F0"/>
              </a:solidFill>
            </a:endParaRPr>
          </a:p>
        </p:txBody>
      </p:sp>
      <p:sp>
        <p:nvSpPr>
          <p:cNvPr id="2" name="Правоъгълник 1"/>
          <p:cNvSpPr/>
          <p:nvPr/>
        </p:nvSpPr>
        <p:spPr>
          <a:xfrm>
            <a:off x="251520" y="908720"/>
            <a:ext cx="8175636" cy="369332"/>
          </a:xfrm>
          <a:prstGeom prst="rect">
            <a:avLst/>
          </a:prstGeom>
        </p:spPr>
        <p:txBody>
          <a:bodyPr wrap="none">
            <a:spAutoFit/>
          </a:bodyPr>
          <a:lstStyle/>
          <a:p>
            <a:r>
              <a:rPr lang="bg-BG" dirty="0">
                <a:latin typeface="Arial Narrow"/>
                <a:ea typeface="Times New Roman"/>
                <a:cs typeface="Times New Roman"/>
              </a:rPr>
              <a:t>Съвкупността от </a:t>
            </a:r>
            <a:r>
              <a:rPr lang="bg-BG" dirty="0" smtClean="0">
                <a:latin typeface="Arial Narrow"/>
                <a:ea typeface="Times New Roman"/>
                <a:cs typeface="Times New Roman"/>
              </a:rPr>
              <a:t>главния вектор и главния момент се нарича </a:t>
            </a:r>
            <a:r>
              <a:rPr lang="bg-BG" dirty="0" smtClean="0">
                <a:solidFill>
                  <a:schemeClr val="accent2"/>
                </a:solidFill>
                <a:latin typeface="Arial Narrow"/>
                <a:ea typeface="Times New Roman"/>
                <a:cs typeface="Times New Roman"/>
              </a:rPr>
              <a:t>динама на системата сили.  </a:t>
            </a:r>
            <a:endParaRPr lang="bg-BG" dirty="0">
              <a:solidFill>
                <a:schemeClr val="accent2"/>
              </a:solidFill>
            </a:endParaRPr>
          </a:p>
        </p:txBody>
      </p:sp>
      <p:sp>
        <p:nvSpPr>
          <p:cNvPr id="31"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32" name="Обект 31"/>
          <p:cNvGraphicFramePr>
            <a:graphicFrameLocks noChangeAspect="1"/>
          </p:cNvGraphicFramePr>
          <p:nvPr>
            <p:extLst>
              <p:ext uri="{D42A27DB-BD31-4B8C-83A1-F6EECF244321}">
                <p14:modId xmlns:p14="http://schemas.microsoft.com/office/powerpoint/2010/main" val="2355408144"/>
              </p:ext>
            </p:extLst>
          </p:nvPr>
        </p:nvGraphicFramePr>
        <p:xfrm>
          <a:off x="395536" y="1412776"/>
          <a:ext cx="1238250" cy="571500"/>
        </p:xfrm>
        <a:graphic>
          <a:graphicData uri="http://schemas.openxmlformats.org/presentationml/2006/ole">
            <mc:AlternateContent xmlns:mc="http://schemas.openxmlformats.org/markup-compatibility/2006">
              <mc:Choice xmlns:v="urn:schemas-microsoft-com:vml" Requires="v">
                <p:oleObj spid="_x0000_s12560" name="Equation" r:id="rId3" imgW="495000" imgH="228600" progId="Equation.DSMT4">
                  <p:embed/>
                </p:oleObj>
              </mc:Choice>
              <mc:Fallback>
                <p:oleObj name="Equation" r:id="rId3" imgW="495000" imgH="228600" progId="Equation.DSMT4">
                  <p:embed/>
                  <p:pic>
                    <p:nvPicPr>
                      <p:cNvPr id="0" name="Object 22"/>
                      <p:cNvPicPr>
                        <a:picLocks noChangeAspect="1" noChangeArrowheads="1"/>
                      </p:cNvPicPr>
                      <p:nvPr/>
                    </p:nvPicPr>
                    <p:blipFill>
                      <a:blip r:embed="rId4"/>
                      <a:srcRect/>
                      <a:stretch>
                        <a:fillRect/>
                      </a:stretch>
                    </p:blipFill>
                    <p:spPr bwMode="auto">
                      <a:xfrm>
                        <a:off x="395536" y="1412776"/>
                        <a:ext cx="1238250" cy="571500"/>
                      </a:xfrm>
                      <a:prstGeom prst="rect">
                        <a:avLst/>
                      </a:prstGeom>
                      <a:solidFill>
                        <a:schemeClr val="bg2"/>
                      </a:solidFill>
                    </p:spPr>
                  </p:pic>
                </p:oleObj>
              </mc:Fallback>
            </mc:AlternateContent>
          </a:graphicData>
        </a:graphic>
      </p:graphicFrame>
      <p:graphicFrame>
        <p:nvGraphicFramePr>
          <p:cNvPr id="33" name="Обект 32"/>
          <p:cNvGraphicFramePr>
            <a:graphicFrameLocks noChangeAspect="1"/>
          </p:cNvGraphicFramePr>
          <p:nvPr>
            <p:extLst>
              <p:ext uri="{D42A27DB-BD31-4B8C-83A1-F6EECF244321}">
                <p14:modId xmlns:p14="http://schemas.microsoft.com/office/powerpoint/2010/main" val="2930793337"/>
              </p:ext>
            </p:extLst>
          </p:nvPr>
        </p:nvGraphicFramePr>
        <p:xfrm>
          <a:off x="5580112" y="2204864"/>
          <a:ext cx="1206500" cy="538162"/>
        </p:xfrm>
        <a:graphic>
          <a:graphicData uri="http://schemas.openxmlformats.org/presentationml/2006/ole">
            <mc:AlternateContent xmlns:mc="http://schemas.openxmlformats.org/markup-compatibility/2006">
              <mc:Choice xmlns:v="urn:schemas-microsoft-com:vml" Requires="v">
                <p:oleObj spid="_x0000_s12561" name="Equation" r:id="rId5" imgW="482400" imgH="215640" progId="Equation.DSMT4">
                  <p:embed/>
                </p:oleObj>
              </mc:Choice>
              <mc:Fallback>
                <p:oleObj name="Equation" r:id="rId5" imgW="482400" imgH="215640" progId="Equation.DSMT4">
                  <p:embed/>
                  <p:pic>
                    <p:nvPicPr>
                      <p:cNvPr id="0" name="Обект 31"/>
                      <p:cNvPicPr>
                        <a:picLocks noChangeAspect="1" noChangeArrowheads="1"/>
                      </p:cNvPicPr>
                      <p:nvPr/>
                    </p:nvPicPr>
                    <p:blipFill>
                      <a:blip r:embed="rId6"/>
                      <a:srcRect/>
                      <a:stretch>
                        <a:fillRect/>
                      </a:stretch>
                    </p:blipFill>
                    <p:spPr bwMode="auto">
                      <a:xfrm>
                        <a:off x="5580112" y="2204864"/>
                        <a:ext cx="1206500" cy="5381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Обект 33"/>
          <p:cNvGraphicFramePr>
            <a:graphicFrameLocks noChangeAspect="1"/>
          </p:cNvGraphicFramePr>
          <p:nvPr>
            <p:extLst>
              <p:ext uri="{D42A27DB-BD31-4B8C-83A1-F6EECF244321}">
                <p14:modId xmlns:p14="http://schemas.microsoft.com/office/powerpoint/2010/main" val="4265759843"/>
              </p:ext>
            </p:extLst>
          </p:nvPr>
        </p:nvGraphicFramePr>
        <p:xfrm>
          <a:off x="395536" y="2204864"/>
          <a:ext cx="1301750" cy="571500"/>
        </p:xfrm>
        <a:graphic>
          <a:graphicData uri="http://schemas.openxmlformats.org/presentationml/2006/ole">
            <mc:AlternateContent xmlns:mc="http://schemas.openxmlformats.org/markup-compatibility/2006">
              <mc:Choice xmlns:v="urn:schemas-microsoft-com:vml" Requires="v">
                <p:oleObj spid="_x0000_s12562" name="Equation" r:id="rId7" imgW="520560" imgH="228600" progId="Equation.DSMT4">
                  <p:embed/>
                </p:oleObj>
              </mc:Choice>
              <mc:Fallback>
                <p:oleObj name="Equation" r:id="rId7" imgW="520560" imgH="228600" progId="Equation.DSMT4">
                  <p:embed/>
                  <p:pic>
                    <p:nvPicPr>
                      <p:cNvPr id="0" name="Обект 31"/>
                      <p:cNvPicPr>
                        <a:picLocks noChangeAspect="1" noChangeArrowheads="1"/>
                      </p:cNvPicPr>
                      <p:nvPr/>
                    </p:nvPicPr>
                    <p:blipFill>
                      <a:blip r:embed="rId8"/>
                      <a:srcRect/>
                      <a:stretch>
                        <a:fillRect/>
                      </a:stretch>
                    </p:blipFill>
                    <p:spPr bwMode="auto">
                      <a:xfrm>
                        <a:off x="395536" y="2204864"/>
                        <a:ext cx="130175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Обект 34"/>
          <p:cNvGraphicFramePr>
            <a:graphicFrameLocks noChangeAspect="1"/>
          </p:cNvGraphicFramePr>
          <p:nvPr>
            <p:extLst>
              <p:ext uri="{D42A27DB-BD31-4B8C-83A1-F6EECF244321}">
                <p14:modId xmlns:p14="http://schemas.microsoft.com/office/powerpoint/2010/main" val="2662604835"/>
              </p:ext>
            </p:extLst>
          </p:nvPr>
        </p:nvGraphicFramePr>
        <p:xfrm>
          <a:off x="2035820" y="2179896"/>
          <a:ext cx="1206500" cy="539750"/>
        </p:xfrm>
        <a:graphic>
          <a:graphicData uri="http://schemas.openxmlformats.org/presentationml/2006/ole">
            <mc:AlternateContent xmlns:mc="http://schemas.openxmlformats.org/markup-compatibility/2006">
              <mc:Choice xmlns:v="urn:schemas-microsoft-com:vml" Requires="v">
                <p:oleObj spid="_x0000_s12563" name="Equation" r:id="rId9" imgW="482400" imgH="215640" progId="Equation.DSMT4">
                  <p:embed/>
                </p:oleObj>
              </mc:Choice>
              <mc:Fallback>
                <p:oleObj name="Equation" r:id="rId9" imgW="482400" imgH="215640" progId="Equation.DSMT4">
                  <p:embed/>
                  <p:pic>
                    <p:nvPicPr>
                      <p:cNvPr id="0" name="Обект 32"/>
                      <p:cNvPicPr>
                        <a:picLocks noChangeAspect="1" noChangeArrowheads="1"/>
                      </p:cNvPicPr>
                      <p:nvPr/>
                    </p:nvPicPr>
                    <p:blipFill>
                      <a:blip r:embed="rId10"/>
                      <a:srcRect/>
                      <a:stretch>
                        <a:fillRect/>
                      </a:stretch>
                    </p:blipFill>
                    <p:spPr bwMode="auto">
                      <a:xfrm>
                        <a:off x="2035820" y="2179896"/>
                        <a:ext cx="1206500" cy="539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Обект 35"/>
          <p:cNvGraphicFramePr>
            <a:graphicFrameLocks noChangeAspect="1"/>
          </p:cNvGraphicFramePr>
          <p:nvPr>
            <p:extLst>
              <p:ext uri="{D42A27DB-BD31-4B8C-83A1-F6EECF244321}">
                <p14:modId xmlns:p14="http://schemas.microsoft.com/office/powerpoint/2010/main" val="829753951"/>
              </p:ext>
            </p:extLst>
          </p:nvPr>
        </p:nvGraphicFramePr>
        <p:xfrm>
          <a:off x="3990752" y="1412776"/>
          <a:ext cx="1270000" cy="571500"/>
        </p:xfrm>
        <a:graphic>
          <a:graphicData uri="http://schemas.openxmlformats.org/presentationml/2006/ole">
            <mc:AlternateContent xmlns:mc="http://schemas.openxmlformats.org/markup-compatibility/2006">
              <mc:Choice xmlns:v="urn:schemas-microsoft-com:vml" Requires="v">
                <p:oleObj spid="_x0000_s12564" name="Equation" r:id="rId11" imgW="507960" imgH="228600" progId="Equation.DSMT4">
                  <p:embed/>
                </p:oleObj>
              </mc:Choice>
              <mc:Fallback>
                <p:oleObj name="Equation" r:id="rId11" imgW="507960" imgH="228600" progId="Equation.DSMT4">
                  <p:embed/>
                  <p:pic>
                    <p:nvPicPr>
                      <p:cNvPr id="0" name="Обект 31"/>
                      <p:cNvPicPr>
                        <a:picLocks noChangeAspect="1" noChangeArrowheads="1"/>
                      </p:cNvPicPr>
                      <p:nvPr/>
                    </p:nvPicPr>
                    <p:blipFill>
                      <a:blip r:embed="rId12"/>
                      <a:srcRect/>
                      <a:stretch>
                        <a:fillRect/>
                      </a:stretch>
                    </p:blipFill>
                    <p:spPr bwMode="auto">
                      <a:xfrm>
                        <a:off x="3990752" y="1412776"/>
                        <a:ext cx="127000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Обект 36"/>
          <p:cNvGraphicFramePr>
            <a:graphicFrameLocks noChangeAspect="1"/>
          </p:cNvGraphicFramePr>
          <p:nvPr>
            <p:extLst>
              <p:ext uri="{D42A27DB-BD31-4B8C-83A1-F6EECF244321}">
                <p14:modId xmlns:p14="http://schemas.microsoft.com/office/powerpoint/2010/main" val="870212678"/>
              </p:ext>
            </p:extLst>
          </p:nvPr>
        </p:nvGraphicFramePr>
        <p:xfrm>
          <a:off x="5508104" y="1380272"/>
          <a:ext cx="1238250" cy="539750"/>
        </p:xfrm>
        <a:graphic>
          <a:graphicData uri="http://schemas.openxmlformats.org/presentationml/2006/ole">
            <mc:AlternateContent xmlns:mc="http://schemas.openxmlformats.org/markup-compatibility/2006">
              <mc:Choice xmlns:v="urn:schemas-microsoft-com:vml" Requires="v">
                <p:oleObj spid="_x0000_s12565" name="Equation" r:id="rId13" imgW="495000" imgH="215640" progId="Equation.DSMT4">
                  <p:embed/>
                </p:oleObj>
              </mc:Choice>
              <mc:Fallback>
                <p:oleObj name="Equation" r:id="rId13" imgW="495000" imgH="215640" progId="Equation.DSMT4">
                  <p:embed/>
                  <p:pic>
                    <p:nvPicPr>
                      <p:cNvPr id="0" name="Обект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104" y="1380272"/>
                        <a:ext cx="1238250" cy="539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Обект 39"/>
          <p:cNvGraphicFramePr>
            <a:graphicFrameLocks noChangeAspect="1"/>
          </p:cNvGraphicFramePr>
          <p:nvPr>
            <p:extLst>
              <p:ext uri="{D42A27DB-BD31-4B8C-83A1-F6EECF244321}">
                <p14:modId xmlns:p14="http://schemas.microsoft.com/office/powerpoint/2010/main" val="1177674159"/>
              </p:ext>
            </p:extLst>
          </p:nvPr>
        </p:nvGraphicFramePr>
        <p:xfrm>
          <a:off x="3974877" y="2204864"/>
          <a:ext cx="1301750" cy="571500"/>
        </p:xfrm>
        <a:graphic>
          <a:graphicData uri="http://schemas.openxmlformats.org/presentationml/2006/ole">
            <mc:AlternateContent xmlns:mc="http://schemas.openxmlformats.org/markup-compatibility/2006">
              <mc:Choice xmlns:v="urn:schemas-microsoft-com:vml" Requires="v">
                <p:oleObj spid="_x0000_s12566" name="Equation" r:id="rId15" imgW="520560" imgH="228600" progId="Equation.DSMT4">
                  <p:embed/>
                </p:oleObj>
              </mc:Choice>
              <mc:Fallback>
                <p:oleObj name="Equation" r:id="rId15" imgW="520560" imgH="228600" progId="Equation.DSMT4">
                  <p:embed/>
                  <p:pic>
                    <p:nvPicPr>
                      <p:cNvPr id="0" name="Обект 31"/>
                      <p:cNvPicPr>
                        <a:picLocks noChangeAspect="1" noChangeArrowheads="1"/>
                      </p:cNvPicPr>
                      <p:nvPr/>
                    </p:nvPicPr>
                    <p:blipFill>
                      <a:blip r:embed="rId16"/>
                      <a:srcRect/>
                      <a:stretch>
                        <a:fillRect/>
                      </a:stretch>
                    </p:blipFill>
                    <p:spPr bwMode="auto">
                      <a:xfrm>
                        <a:off x="3974877" y="2204864"/>
                        <a:ext cx="1301750"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Обект 40"/>
          <p:cNvGraphicFramePr>
            <a:graphicFrameLocks noChangeAspect="1"/>
          </p:cNvGraphicFramePr>
          <p:nvPr>
            <p:extLst>
              <p:ext uri="{D42A27DB-BD31-4B8C-83A1-F6EECF244321}">
                <p14:modId xmlns:p14="http://schemas.microsoft.com/office/powerpoint/2010/main" val="3046689210"/>
              </p:ext>
            </p:extLst>
          </p:nvPr>
        </p:nvGraphicFramePr>
        <p:xfrm>
          <a:off x="1996956" y="1412776"/>
          <a:ext cx="1238250" cy="539750"/>
        </p:xfrm>
        <a:graphic>
          <a:graphicData uri="http://schemas.openxmlformats.org/presentationml/2006/ole">
            <mc:AlternateContent xmlns:mc="http://schemas.openxmlformats.org/markup-compatibility/2006">
              <mc:Choice xmlns:v="urn:schemas-microsoft-com:vml" Requires="v">
                <p:oleObj spid="_x0000_s12567" name="Equation" r:id="rId17" imgW="495000" imgH="215640" progId="Equation.DSMT4">
                  <p:embed/>
                </p:oleObj>
              </mc:Choice>
              <mc:Fallback>
                <p:oleObj name="Equation" r:id="rId17" imgW="495000" imgH="215640" progId="Equation.DSMT4">
                  <p:embed/>
                  <p:pic>
                    <p:nvPicPr>
                      <p:cNvPr id="0" name="Обект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96956" y="1412776"/>
                        <a:ext cx="1238250" cy="5397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Правоъгълник 41"/>
          <p:cNvSpPr/>
          <p:nvPr/>
        </p:nvSpPr>
        <p:spPr>
          <a:xfrm>
            <a:off x="395536" y="2996952"/>
            <a:ext cx="7668344" cy="1477328"/>
          </a:xfrm>
          <a:prstGeom prst="rect">
            <a:avLst/>
          </a:prstGeom>
        </p:spPr>
        <p:txBody>
          <a:bodyPr wrap="square">
            <a:spAutoFit/>
          </a:bodyPr>
          <a:lstStyle/>
          <a:p>
            <a:pPr algn="just"/>
            <a:r>
              <a:rPr lang="bg-BG" dirty="0" smtClean="0">
                <a:latin typeface="Arial Narrow"/>
                <a:ea typeface="Times New Roman"/>
                <a:cs typeface="Times New Roman"/>
              </a:rPr>
              <a:t>Необходимите </a:t>
            </a:r>
            <a:r>
              <a:rPr lang="bg-BG" dirty="0">
                <a:latin typeface="Arial Narrow"/>
                <a:ea typeface="Times New Roman"/>
                <a:cs typeface="Times New Roman"/>
              </a:rPr>
              <a:t>и достатъчни </a:t>
            </a:r>
            <a:r>
              <a:rPr lang="bg-BG" b="1" i="1" dirty="0">
                <a:latin typeface="Arial Narrow"/>
                <a:ea typeface="Times New Roman"/>
                <a:cs typeface="Times New Roman"/>
              </a:rPr>
              <a:t>векторни условия за </a:t>
            </a:r>
            <a:r>
              <a:rPr lang="bg-BG" b="1" i="1" dirty="0">
                <a:solidFill>
                  <a:schemeClr val="accent2"/>
                </a:solidFill>
                <a:latin typeface="Arial Narrow"/>
                <a:ea typeface="Times New Roman"/>
                <a:cs typeface="Times New Roman"/>
              </a:rPr>
              <a:t>равновесие на една равнинна система</a:t>
            </a:r>
            <a:r>
              <a:rPr lang="bg-BG" dirty="0">
                <a:latin typeface="Arial Narrow"/>
                <a:ea typeface="Times New Roman"/>
                <a:cs typeface="Times New Roman"/>
              </a:rPr>
              <a:t> сили са две - </a:t>
            </a:r>
            <a:r>
              <a:rPr lang="bg-BG" i="1" dirty="0">
                <a:latin typeface="Arial Narrow"/>
                <a:ea typeface="Times New Roman"/>
                <a:cs typeface="Times New Roman"/>
              </a:rPr>
              <a:t>главният вектор </a:t>
            </a:r>
            <a:r>
              <a:rPr lang="bg-BG" dirty="0">
                <a:latin typeface="Arial Narrow"/>
                <a:ea typeface="Times New Roman"/>
                <a:cs typeface="Times New Roman"/>
              </a:rPr>
              <a:t>на системата сили </a:t>
            </a:r>
            <a:r>
              <a:rPr lang="bg-BG" i="1" dirty="0">
                <a:latin typeface="Arial Narrow"/>
                <a:ea typeface="Times New Roman"/>
                <a:cs typeface="Times New Roman"/>
              </a:rPr>
              <a:t>да бъде равен на нула и главният момент </a:t>
            </a:r>
            <a:r>
              <a:rPr lang="bg-BG" dirty="0">
                <a:latin typeface="Arial Narrow"/>
                <a:ea typeface="Times New Roman"/>
                <a:cs typeface="Times New Roman"/>
              </a:rPr>
              <a:t> при избран редукционен </a:t>
            </a:r>
            <a:r>
              <a:rPr lang="bg-BG" dirty="0">
                <a:latin typeface="Arial Narrow" pitchFamily="34" charset="0"/>
                <a:ea typeface="Times New Roman"/>
                <a:cs typeface="Times New Roman"/>
              </a:rPr>
              <a:t>център </a:t>
            </a:r>
            <a:r>
              <a:rPr lang="bg-BG" dirty="0">
                <a:latin typeface="Arial Narrow" pitchFamily="34" charset="0"/>
              </a:rPr>
              <a:t>от равнината </a:t>
            </a:r>
            <a:r>
              <a:rPr lang="bg-BG" i="1" dirty="0">
                <a:latin typeface="Arial Narrow" pitchFamily="34" charset="0"/>
              </a:rPr>
              <a:t>да бъде равен на нула</a:t>
            </a:r>
            <a:r>
              <a:rPr lang="bg-BG" dirty="0">
                <a:latin typeface="Arial Narrow" pitchFamily="34" charset="0"/>
              </a:rPr>
              <a:t>:</a:t>
            </a:r>
            <a:endParaRPr lang="en-US" dirty="0">
              <a:latin typeface="Arial Narrow" pitchFamily="34" charset="0"/>
            </a:endParaRPr>
          </a:p>
          <a:p>
            <a:endParaRPr lang="bg-BG" dirty="0"/>
          </a:p>
        </p:txBody>
      </p:sp>
      <p:sp>
        <p:nvSpPr>
          <p:cNvPr id="4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44" name="Обект 43"/>
          <p:cNvGraphicFramePr>
            <a:graphicFrameLocks noChangeAspect="1"/>
          </p:cNvGraphicFramePr>
          <p:nvPr>
            <p:extLst>
              <p:ext uri="{D42A27DB-BD31-4B8C-83A1-F6EECF244321}">
                <p14:modId xmlns:p14="http://schemas.microsoft.com/office/powerpoint/2010/main" val="349317345"/>
              </p:ext>
            </p:extLst>
          </p:nvPr>
        </p:nvGraphicFramePr>
        <p:xfrm>
          <a:off x="1475656" y="3861048"/>
          <a:ext cx="4157663" cy="803275"/>
        </p:xfrm>
        <a:graphic>
          <a:graphicData uri="http://schemas.openxmlformats.org/presentationml/2006/ole">
            <mc:AlternateContent xmlns:mc="http://schemas.openxmlformats.org/markup-compatibility/2006">
              <mc:Choice xmlns:v="urn:schemas-microsoft-com:vml" Requires="v">
                <p:oleObj spid="_x0000_s12568" name="Equation" r:id="rId18" imgW="1968480" imgH="380880" progId="Equation.DSMT4">
                  <p:embed/>
                </p:oleObj>
              </mc:Choice>
              <mc:Fallback>
                <p:oleObj name="Equation" r:id="rId18" imgW="1968480" imgH="380880" progId="Equation.DSMT4">
                  <p:embed/>
                  <p:pic>
                    <p:nvPicPr>
                      <p:cNvPr id="0" name="Object 38"/>
                      <p:cNvPicPr>
                        <a:picLocks noChangeAspect="1" noChangeArrowheads="1"/>
                      </p:cNvPicPr>
                      <p:nvPr/>
                    </p:nvPicPr>
                    <p:blipFill>
                      <a:blip r:embed="rId19"/>
                      <a:srcRect/>
                      <a:stretch>
                        <a:fillRect/>
                      </a:stretch>
                    </p:blipFill>
                    <p:spPr bwMode="auto">
                      <a:xfrm>
                        <a:off x="1475656" y="3861048"/>
                        <a:ext cx="4157663" cy="803275"/>
                      </a:xfrm>
                      <a:prstGeom prst="rect">
                        <a:avLst/>
                      </a:prstGeom>
                      <a:solidFill>
                        <a:schemeClr val="bg2"/>
                      </a:solidFill>
                    </p:spPr>
                  </p:pic>
                </p:oleObj>
              </mc:Fallback>
            </mc:AlternateContent>
          </a:graphicData>
        </a:graphic>
      </p:graphicFrame>
      <p:sp>
        <p:nvSpPr>
          <p:cNvPr id="4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47" name="Обект 46"/>
          <p:cNvGraphicFramePr>
            <a:graphicFrameLocks noChangeAspect="1"/>
          </p:cNvGraphicFramePr>
          <p:nvPr>
            <p:extLst>
              <p:ext uri="{D42A27DB-BD31-4B8C-83A1-F6EECF244321}">
                <p14:modId xmlns:p14="http://schemas.microsoft.com/office/powerpoint/2010/main" val="3413450116"/>
              </p:ext>
            </p:extLst>
          </p:nvPr>
        </p:nvGraphicFramePr>
        <p:xfrm>
          <a:off x="1451613" y="4720121"/>
          <a:ext cx="6920749" cy="2021247"/>
        </p:xfrm>
        <a:graphic>
          <a:graphicData uri="http://schemas.openxmlformats.org/presentationml/2006/ole">
            <mc:AlternateContent xmlns:mc="http://schemas.openxmlformats.org/markup-compatibility/2006">
              <mc:Choice xmlns:v="urn:schemas-microsoft-com:vml" Requires="v">
                <p:oleObj spid="_x0000_s12569" name="Equation" r:id="rId20" imgW="4076640" imgH="1193760" progId="Equation.DSMT4">
                  <p:embed/>
                </p:oleObj>
              </mc:Choice>
              <mc:Fallback>
                <p:oleObj name="Equation" r:id="rId20" imgW="4076640" imgH="1193760" progId="Equation.DSMT4">
                  <p:embed/>
                  <p:pic>
                    <p:nvPicPr>
                      <p:cNvPr id="0" name="Object 40"/>
                      <p:cNvPicPr>
                        <a:picLocks noChangeAspect="1" noChangeArrowheads="1"/>
                      </p:cNvPicPr>
                      <p:nvPr/>
                    </p:nvPicPr>
                    <p:blipFill>
                      <a:blip r:embed="rId21"/>
                      <a:srcRect/>
                      <a:stretch>
                        <a:fillRect/>
                      </a:stretch>
                    </p:blipFill>
                    <p:spPr bwMode="auto">
                      <a:xfrm>
                        <a:off x="1451613" y="4720121"/>
                        <a:ext cx="6920749" cy="2021247"/>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2469735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Редукция и равновесие на произволна система сили</a:t>
            </a:r>
            <a:endParaRPr lang="bg-BG" sz="2400" dirty="0">
              <a:solidFill>
                <a:srgbClr val="00B0F0"/>
              </a:solidFill>
            </a:endParaRPr>
          </a:p>
        </p:txBody>
      </p:sp>
      <p:sp>
        <p:nvSpPr>
          <p:cNvPr id="31"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4" name="Rectangle 27"/>
          <p:cNvSpPr>
            <a:spLocks noChangeArrowheads="1"/>
          </p:cNvSpPr>
          <p:nvPr/>
        </p:nvSpPr>
        <p:spPr bwMode="auto">
          <a:xfrm>
            <a:off x="2590800" y="3429000"/>
            <a:ext cx="5029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dirty="0">
                <a:solidFill>
                  <a:srgbClr val="0066FF"/>
                </a:solidFill>
                <a:cs typeface="Times New Roman" pitchFamily="18" charset="0"/>
              </a:rPr>
              <a:t>R</a:t>
            </a:r>
            <a:r>
              <a:rPr lang="en-US" b="1" baseline="-30000" dirty="0">
                <a:solidFill>
                  <a:srgbClr val="0066FF"/>
                </a:solidFill>
                <a:cs typeface="Times New Roman" pitchFamily="18" charset="0"/>
              </a:rPr>
              <a:t>x</a:t>
            </a:r>
            <a:r>
              <a:rPr lang="en-US" b="1" dirty="0">
                <a:solidFill>
                  <a:srgbClr val="0066FF"/>
                </a:solidFill>
                <a:cs typeface="Times New Roman" pitchFamily="18" charset="0"/>
              </a:rPr>
              <a:t>  = </a:t>
            </a:r>
            <a:r>
              <a:rPr lang="en-US" b="1" dirty="0">
                <a:solidFill>
                  <a:srgbClr val="0066FF"/>
                </a:solidFill>
                <a:cs typeface="Times New Roman" pitchFamily="18" charset="0"/>
                <a:sym typeface="Symbol" pitchFamily="18" charset="2"/>
              </a:rPr>
              <a:t></a:t>
            </a:r>
            <a:r>
              <a:rPr lang="en-US" b="1" dirty="0">
                <a:solidFill>
                  <a:srgbClr val="0066FF"/>
                </a:solidFill>
                <a:cs typeface="Times New Roman" pitchFamily="18" charset="0"/>
              </a:rPr>
              <a:t> </a:t>
            </a:r>
            <a:r>
              <a:rPr lang="en-US" b="1" dirty="0" err="1">
                <a:solidFill>
                  <a:srgbClr val="0066FF"/>
                </a:solidFill>
                <a:cs typeface="Times New Roman" pitchFamily="18" charset="0"/>
              </a:rPr>
              <a:t>F</a:t>
            </a:r>
            <a:r>
              <a:rPr lang="en-US" b="1" baseline="-30000" dirty="0" err="1">
                <a:solidFill>
                  <a:srgbClr val="0066FF"/>
                </a:solidFill>
                <a:cs typeface="Times New Roman" pitchFamily="18" charset="0"/>
              </a:rPr>
              <a:t>x</a:t>
            </a:r>
            <a:r>
              <a:rPr lang="en-US" b="1" dirty="0">
                <a:solidFill>
                  <a:srgbClr val="0066FF"/>
                </a:solidFill>
                <a:cs typeface="Times New Roman" pitchFamily="18" charset="0"/>
              </a:rPr>
              <a:t>  = 20 </a:t>
            </a:r>
            <a:r>
              <a:rPr lang="en-US" b="1" dirty="0" err="1">
                <a:solidFill>
                  <a:srgbClr val="0066FF"/>
                </a:solidFill>
                <a:cs typeface="Times New Roman" pitchFamily="18" charset="0"/>
              </a:rPr>
              <a:t>cos</a:t>
            </a:r>
            <a:r>
              <a:rPr lang="en-US" b="1" dirty="0">
                <a:solidFill>
                  <a:srgbClr val="0066FF"/>
                </a:solidFill>
                <a:cs typeface="Times New Roman" pitchFamily="18" charset="0"/>
              </a:rPr>
              <a:t> 40  +  30   </a:t>
            </a:r>
          </a:p>
          <a:p>
            <a:pPr algn="ctr"/>
            <a:r>
              <a:rPr lang="en-US" b="1" dirty="0">
                <a:solidFill>
                  <a:srgbClr val="0066FF"/>
                </a:solidFill>
                <a:cs typeface="Times New Roman" pitchFamily="18" charset="0"/>
              </a:rPr>
              <a:t>                  = 45.32 </a:t>
            </a:r>
            <a:r>
              <a:rPr lang="en-US" b="1" dirty="0" err="1">
                <a:solidFill>
                  <a:srgbClr val="0066FF"/>
                </a:solidFill>
                <a:cs typeface="Times New Roman" pitchFamily="18" charset="0"/>
              </a:rPr>
              <a:t>kN</a:t>
            </a:r>
            <a:r>
              <a:rPr lang="en-US" b="1" dirty="0">
                <a:solidFill>
                  <a:srgbClr val="0066FF"/>
                </a:solidFill>
                <a:cs typeface="Times New Roman" pitchFamily="18" charset="0"/>
              </a:rPr>
              <a:t>                                                                    </a:t>
            </a:r>
            <a:r>
              <a:rPr lang="en-US" b="1" dirty="0" err="1">
                <a:solidFill>
                  <a:srgbClr val="0066FF"/>
                </a:solidFill>
                <a:cs typeface="Times New Roman" pitchFamily="18" charset="0"/>
              </a:rPr>
              <a:t>R</a:t>
            </a:r>
            <a:r>
              <a:rPr lang="en-US" b="1" baseline="-30000" dirty="0" err="1">
                <a:solidFill>
                  <a:srgbClr val="0066FF"/>
                </a:solidFill>
                <a:cs typeface="Times New Roman" pitchFamily="18" charset="0"/>
              </a:rPr>
              <a:t>y</a:t>
            </a:r>
            <a:r>
              <a:rPr lang="en-US" b="1" baseline="-30000" dirty="0">
                <a:solidFill>
                  <a:srgbClr val="0066FF"/>
                </a:solidFill>
                <a:cs typeface="Times New Roman" pitchFamily="18" charset="0"/>
              </a:rPr>
              <a:t> </a:t>
            </a:r>
            <a:r>
              <a:rPr lang="en-US" b="1" dirty="0">
                <a:solidFill>
                  <a:srgbClr val="0066FF"/>
                </a:solidFill>
                <a:cs typeface="Times New Roman" pitchFamily="18" charset="0"/>
              </a:rPr>
              <a:t> = </a:t>
            </a:r>
            <a:r>
              <a:rPr lang="en-US" b="1" dirty="0">
                <a:solidFill>
                  <a:srgbClr val="0066FF"/>
                </a:solidFill>
                <a:cs typeface="Times New Roman" pitchFamily="18" charset="0"/>
                <a:sym typeface="Symbol" pitchFamily="18" charset="2"/>
              </a:rPr>
              <a:t></a:t>
            </a:r>
            <a:r>
              <a:rPr lang="en-US" b="1" dirty="0">
                <a:solidFill>
                  <a:srgbClr val="0066FF"/>
                </a:solidFill>
                <a:cs typeface="Times New Roman" pitchFamily="18" charset="0"/>
              </a:rPr>
              <a:t> </a:t>
            </a:r>
            <a:r>
              <a:rPr lang="en-US" b="1" dirty="0" err="1">
                <a:solidFill>
                  <a:srgbClr val="0066FF"/>
                </a:solidFill>
                <a:cs typeface="Times New Roman" pitchFamily="18" charset="0"/>
              </a:rPr>
              <a:t>F</a:t>
            </a:r>
            <a:r>
              <a:rPr lang="en-US" b="1" baseline="-30000" dirty="0" err="1">
                <a:solidFill>
                  <a:srgbClr val="0066FF"/>
                </a:solidFill>
                <a:cs typeface="Times New Roman" pitchFamily="18" charset="0"/>
              </a:rPr>
              <a:t>y</a:t>
            </a:r>
            <a:r>
              <a:rPr lang="en-US" b="1" baseline="-30000" dirty="0">
                <a:solidFill>
                  <a:srgbClr val="0066FF"/>
                </a:solidFill>
                <a:cs typeface="Times New Roman" pitchFamily="18" charset="0"/>
              </a:rPr>
              <a:t> </a:t>
            </a:r>
            <a:r>
              <a:rPr lang="en-US" b="1" dirty="0">
                <a:solidFill>
                  <a:srgbClr val="0066FF"/>
                </a:solidFill>
                <a:cs typeface="Times New Roman" pitchFamily="18" charset="0"/>
              </a:rPr>
              <a:t> =  20 sin 40          </a:t>
            </a:r>
          </a:p>
          <a:p>
            <a:pPr algn="ctr"/>
            <a:r>
              <a:rPr lang="en-US" b="1" dirty="0">
                <a:solidFill>
                  <a:srgbClr val="0066FF"/>
                </a:solidFill>
                <a:cs typeface="Times New Roman" pitchFamily="18" charset="0"/>
              </a:rPr>
              <a:t>                     =  12.86 </a:t>
            </a:r>
            <a:r>
              <a:rPr lang="en-US" b="1" dirty="0" err="1">
                <a:solidFill>
                  <a:srgbClr val="0066FF"/>
                </a:solidFill>
                <a:cs typeface="Times New Roman" pitchFamily="18" charset="0"/>
              </a:rPr>
              <a:t>kN</a:t>
            </a:r>
            <a:r>
              <a:rPr lang="en-US" b="1" dirty="0">
                <a:solidFill>
                  <a:srgbClr val="FF0000"/>
                </a:solidFill>
                <a:cs typeface="Times New Roman" pitchFamily="18" charset="0"/>
              </a:rPr>
              <a:t>     </a:t>
            </a:r>
          </a:p>
        </p:txBody>
      </p:sp>
      <p:grpSp>
        <p:nvGrpSpPr>
          <p:cNvPr id="25" name="Group 66"/>
          <p:cNvGrpSpPr>
            <a:grpSpLocks/>
          </p:cNvGrpSpPr>
          <p:nvPr/>
        </p:nvGrpSpPr>
        <p:grpSpPr bwMode="auto">
          <a:xfrm>
            <a:off x="566738" y="3772234"/>
            <a:ext cx="1905000" cy="1473200"/>
            <a:chOff x="576" y="1872"/>
            <a:chExt cx="1200" cy="928"/>
          </a:xfrm>
        </p:grpSpPr>
        <p:grpSp>
          <p:nvGrpSpPr>
            <p:cNvPr id="26" name="Group 58"/>
            <p:cNvGrpSpPr>
              <a:grpSpLocks/>
            </p:cNvGrpSpPr>
            <p:nvPr/>
          </p:nvGrpSpPr>
          <p:grpSpPr bwMode="auto">
            <a:xfrm>
              <a:off x="576" y="1872"/>
              <a:ext cx="768" cy="624"/>
              <a:chOff x="8175" y="5430"/>
              <a:chExt cx="945" cy="705"/>
            </a:xfrm>
          </p:grpSpPr>
          <p:sp>
            <p:nvSpPr>
              <p:cNvPr id="30" name="Line 59"/>
              <p:cNvSpPr>
                <a:spLocks noChangeShapeType="1"/>
              </p:cNvSpPr>
              <p:nvPr/>
            </p:nvSpPr>
            <p:spPr bwMode="auto">
              <a:xfrm flipV="1">
                <a:off x="8175" y="6120"/>
                <a:ext cx="945" cy="15"/>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8" name="Line 60"/>
              <p:cNvSpPr>
                <a:spLocks noChangeShapeType="1"/>
              </p:cNvSpPr>
              <p:nvPr/>
            </p:nvSpPr>
            <p:spPr bwMode="auto">
              <a:xfrm flipV="1">
                <a:off x="9090" y="5430"/>
                <a:ext cx="0" cy="69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39" name="Line 61"/>
              <p:cNvSpPr>
                <a:spLocks noChangeShapeType="1"/>
              </p:cNvSpPr>
              <p:nvPr/>
            </p:nvSpPr>
            <p:spPr bwMode="auto">
              <a:xfrm flipV="1">
                <a:off x="8190" y="5490"/>
                <a:ext cx="855" cy="64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45" name="Arc 62"/>
              <p:cNvSpPr>
                <a:spLocks/>
              </p:cNvSpPr>
              <p:nvPr/>
            </p:nvSpPr>
            <p:spPr bwMode="auto">
              <a:xfrm>
                <a:off x="8370" y="5970"/>
                <a:ext cx="143" cy="1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grpSp>
        <p:sp>
          <p:nvSpPr>
            <p:cNvPr id="27" name="Text Box 63"/>
            <p:cNvSpPr txBox="1">
              <a:spLocks noChangeArrowheads="1"/>
            </p:cNvSpPr>
            <p:nvPr/>
          </p:nvSpPr>
          <p:spPr bwMode="auto">
            <a:xfrm>
              <a:off x="1382" y="2042"/>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A0A0E"/>
                  </a:solidFill>
                  <a:effectLst/>
                  <a:uLnTx/>
                  <a:uFillTx/>
                </a:rPr>
                <a:t>Fy</a:t>
              </a:r>
            </a:p>
          </p:txBody>
        </p:sp>
        <p:sp>
          <p:nvSpPr>
            <p:cNvPr id="28" name="Text Box 64"/>
            <p:cNvSpPr txBox="1">
              <a:spLocks noChangeArrowheads="1"/>
            </p:cNvSpPr>
            <p:nvPr/>
          </p:nvSpPr>
          <p:spPr bwMode="auto">
            <a:xfrm>
              <a:off x="793" y="2512"/>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A0A0E"/>
                  </a:solidFill>
                  <a:effectLst/>
                  <a:uLnTx/>
                  <a:uFillTx/>
                </a:rPr>
                <a:t>Fx</a:t>
              </a:r>
            </a:p>
          </p:txBody>
        </p:sp>
        <p:sp>
          <p:nvSpPr>
            <p:cNvPr id="29" name="Text Box 65"/>
            <p:cNvSpPr txBox="1">
              <a:spLocks noChangeArrowheads="1"/>
            </p:cNvSpPr>
            <p:nvPr/>
          </p:nvSpPr>
          <p:spPr bwMode="auto">
            <a:xfrm>
              <a:off x="864" y="2208"/>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A0A0E"/>
                  </a:solidFill>
                  <a:effectLst/>
                  <a:uLnTx/>
                  <a:uFillTx/>
                </a:rPr>
                <a:t>40</a:t>
              </a:r>
              <a:r>
                <a:rPr kumimoji="0" lang="en-US" sz="1800" b="1" i="0" u="none" strike="noStrike" kern="0" cap="none" spc="0" normalizeH="0" baseline="30000" noProof="0" dirty="0" smtClean="0">
                  <a:ln>
                    <a:noFill/>
                  </a:ln>
                  <a:solidFill>
                    <a:srgbClr val="0A0A0E"/>
                  </a:solidFill>
                  <a:effectLst/>
                  <a:uLnTx/>
                  <a:uFillTx/>
                </a:rPr>
                <a:t>0</a:t>
              </a:r>
            </a:p>
          </p:txBody>
        </p:sp>
      </p:grpSp>
      <p:sp>
        <p:nvSpPr>
          <p:cNvPr id="48" name="Rectangle 67"/>
          <p:cNvSpPr>
            <a:spLocks noChangeArrowheads="1"/>
          </p:cNvSpPr>
          <p:nvPr/>
        </p:nvSpPr>
        <p:spPr bwMode="auto">
          <a:xfrm>
            <a:off x="1371600" y="5105400"/>
            <a:ext cx="731520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dirty="0">
                <a:solidFill>
                  <a:srgbClr val="FF0000"/>
                </a:solidFill>
                <a:cs typeface="Times New Roman" pitchFamily="18" charset="0"/>
              </a:rPr>
              <a:t> </a:t>
            </a:r>
            <a:r>
              <a:rPr lang="bg-BG" b="1" dirty="0" smtClean="0">
                <a:solidFill>
                  <a:srgbClr val="0066FF"/>
                </a:solidFill>
                <a:cs typeface="Times New Roman" pitchFamily="18" charset="0"/>
              </a:rPr>
              <a:t>Следователно</a:t>
            </a:r>
            <a:r>
              <a:rPr lang="en-US" b="1" dirty="0" smtClean="0">
                <a:solidFill>
                  <a:srgbClr val="0066FF"/>
                </a:solidFill>
                <a:cs typeface="Times New Roman" pitchFamily="18" charset="0"/>
              </a:rPr>
              <a:t>     </a:t>
            </a:r>
            <a:r>
              <a:rPr lang="en-US" b="1" dirty="0">
                <a:solidFill>
                  <a:srgbClr val="0066FF"/>
                </a:solidFill>
                <a:cs typeface="Times New Roman" pitchFamily="18" charset="0"/>
              </a:rPr>
              <a:t>R  =  </a:t>
            </a:r>
            <a:r>
              <a:rPr lang="en-US" b="1" dirty="0">
                <a:solidFill>
                  <a:srgbClr val="0066FF"/>
                </a:solidFill>
                <a:cs typeface="Times New Roman" pitchFamily="18" charset="0"/>
                <a:sym typeface="Symbol" pitchFamily="18" charset="2"/>
              </a:rPr>
              <a:t></a:t>
            </a:r>
            <a:r>
              <a:rPr lang="en-US" b="1" dirty="0">
                <a:solidFill>
                  <a:srgbClr val="0066FF"/>
                </a:solidFill>
                <a:cs typeface="Times New Roman" pitchFamily="18" charset="0"/>
              </a:rPr>
              <a:t> (45.32</a:t>
            </a:r>
            <a:r>
              <a:rPr lang="en-US" b="1" baseline="30000" dirty="0">
                <a:solidFill>
                  <a:srgbClr val="0066FF"/>
                </a:solidFill>
                <a:cs typeface="Times New Roman" pitchFamily="18" charset="0"/>
              </a:rPr>
              <a:t>2</a:t>
            </a:r>
            <a:r>
              <a:rPr lang="en-US" b="1" dirty="0">
                <a:solidFill>
                  <a:srgbClr val="0066FF"/>
                </a:solidFill>
                <a:cs typeface="Times New Roman" pitchFamily="18" charset="0"/>
              </a:rPr>
              <a:t> + 12.86</a:t>
            </a:r>
            <a:r>
              <a:rPr lang="en-US" b="1" baseline="30000" dirty="0">
                <a:solidFill>
                  <a:srgbClr val="0066FF"/>
                </a:solidFill>
                <a:cs typeface="Times New Roman" pitchFamily="18" charset="0"/>
              </a:rPr>
              <a:t>2</a:t>
            </a:r>
            <a:r>
              <a:rPr lang="en-US" b="1" dirty="0">
                <a:solidFill>
                  <a:srgbClr val="0066FF"/>
                </a:solidFill>
                <a:cs typeface="Times New Roman" pitchFamily="18" charset="0"/>
              </a:rPr>
              <a:t>)</a:t>
            </a:r>
          </a:p>
          <a:p>
            <a:pPr algn="ctr"/>
            <a:r>
              <a:rPr lang="en-US" b="1" dirty="0">
                <a:solidFill>
                  <a:srgbClr val="0066FF"/>
                </a:solidFill>
                <a:cs typeface="Times New Roman" pitchFamily="18" charset="0"/>
              </a:rPr>
              <a:t>                                     =  47.11 </a:t>
            </a:r>
            <a:r>
              <a:rPr lang="en-US" b="1" dirty="0" err="1">
                <a:solidFill>
                  <a:srgbClr val="0066FF"/>
                </a:solidFill>
                <a:cs typeface="Times New Roman" pitchFamily="18" charset="0"/>
              </a:rPr>
              <a:t>kN</a:t>
            </a:r>
            <a:endParaRPr lang="en-US" b="1" dirty="0">
              <a:solidFill>
                <a:srgbClr val="0066FF"/>
              </a:solidFill>
              <a:cs typeface="Times New Roman" pitchFamily="18" charset="0"/>
            </a:endParaRPr>
          </a:p>
          <a:p>
            <a:pPr algn="ctr"/>
            <a:r>
              <a:rPr lang="en-US" b="1" dirty="0">
                <a:solidFill>
                  <a:srgbClr val="0066FF"/>
                </a:solidFill>
                <a:cs typeface="Times New Roman" pitchFamily="18" charset="0"/>
              </a:rPr>
              <a:t>                 </a:t>
            </a:r>
            <a:r>
              <a:rPr lang="bg-BG" b="1" dirty="0" smtClean="0">
                <a:solidFill>
                  <a:srgbClr val="0066FF"/>
                </a:solidFill>
                <a:cs typeface="Times New Roman" pitchFamily="18" charset="0"/>
              </a:rPr>
              <a:t>и</a:t>
            </a:r>
            <a:r>
              <a:rPr lang="en-US" b="1" dirty="0" smtClean="0">
                <a:solidFill>
                  <a:srgbClr val="0066FF"/>
                </a:solidFill>
                <a:cs typeface="Times New Roman" pitchFamily="18" charset="0"/>
              </a:rPr>
              <a:t>    tan </a:t>
            </a:r>
            <a:r>
              <a:rPr lang="en-US" b="1" dirty="0">
                <a:solidFill>
                  <a:srgbClr val="0066FF"/>
                </a:solidFill>
                <a:cs typeface="Times New Roman" pitchFamily="18" charset="0"/>
                <a:sym typeface="Symbol" pitchFamily="18" charset="2"/>
              </a:rPr>
              <a:t></a:t>
            </a:r>
            <a:r>
              <a:rPr lang="en-US" b="1" dirty="0">
                <a:solidFill>
                  <a:srgbClr val="0066FF"/>
                </a:solidFill>
                <a:cs typeface="Times New Roman" pitchFamily="18" charset="0"/>
              </a:rPr>
              <a:t>  =  </a:t>
            </a:r>
            <a:r>
              <a:rPr lang="en-US" b="1" u="sng" dirty="0" err="1">
                <a:solidFill>
                  <a:srgbClr val="0066FF"/>
                </a:solidFill>
                <a:cs typeface="Times New Roman" pitchFamily="18" charset="0"/>
              </a:rPr>
              <a:t>Ry</a:t>
            </a:r>
            <a:r>
              <a:rPr lang="en-US" b="1" dirty="0">
                <a:solidFill>
                  <a:srgbClr val="0066FF"/>
                </a:solidFill>
                <a:cs typeface="Times New Roman" pitchFamily="18" charset="0"/>
              </a:rPr>
              <a:t>  =  </a:t>
            </a:r>
            <a:r>
              <a:rPr lang="en-US" b="1" u="sng" dirty="0">
                <a:solidFill>
                  <a:srgbClr val="0066FF"/>
                </a:solidFill>
                <a:cs typeface="Times New Roman" pitchFamily="18" charset="0"/>
              </a:rPr>
              <a:t>12.86 </a:t>
            </a:r>
            <a:r>
              <a:rPr lang="en-US" b="1" dirty="0">
                <a:solidFill>
                  <a:srgbClr val="0066FF"/>
                </a:solidFill>
                <a:cs typeface="Times New Roman" pitchFamily="18" charset="0"/>
              </a:rPr>
              <a:t>= 15.84 </a:t>
            </a:r>
            <a:r>
              <a:rPr lang="en-US" b="1" baseline="30000" dirty="0">
                <a:solidFill>
                  <a:srgbClr val="0066FF"/>
                </a:solidFill>
                <a:cs typeface="Times New Roman" pitchFamily="18" charset="0"/>
              </a:rPr>
              <a:t>0</a:t>
            </a:r>
            <a:r>
              <a:rPr lang="en-US" b="1" dirty="0">
                <a:solidFill>
                  <a:srgbClr val="0066FF"/>
                </a:solidFill>
                <a:cs typeface="Times New Roman" pitchFamily="18" charset="0"/>
              </a:rPr>
              <a:t> </a:t>
            </a:r>
          </a:p>
          <a:p>
            <a:pPr algn="ctr"/>
            <a:r>
              <a:rPr lang="en-US" b="1" dirty="0">
                <a:solidFill>
                  <a:srgbClr val="0066FF"/>
                </a:solidFill>
                <a:cs typeface="Times New Roman" pitchFamily="18" charset="0"/>
              </a:rPr>
              <a:t>                             Rx      45.32</a:t>
            </a:r>
          </a:p>
        </p:txBody>
      </p:sp>
      <p:grpSp>
        <p:nvGrpSpPr>
          <p:cNvPr id="49" name="Group 134"/>
          <p:cNvGrpSpPr>
            <a:grpSpLocks/>
          </p:cNvGrpSpPr>
          <p:nvPr/>
        </p:nvGrpSpPr>
        <p:grpSpPr bwMode="auto">
          <a:xfrm>
            <a:off x="181434" y="393701"/>
            <a:ext cx="7962901" cy="2973387"/>
            <a:chOff x="1460" y="169"/>
            <a:chExt cx="5016" cy="1873"/>
          </a:xfrm>
        </p:grpSpPr>
        <p:sp>
          <p:nvSpPr>
            <p:cNvPr id="50" name="Text Box 93"/>
            <p:cNvSpPr txBox="1">
              <a:spLocks noChangeArrowheads="1"/>
            </p:cNvSpPr>
            <p:nvPr/>
          </p:nvSpPr>
          <p:spPr bwMode="auto">
            <a:xfrm>
              <a:off x="1483" y="999"/>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51" name="Object 105">
              <a:hlinkClick r:id="" action="ppaction://ole?verb=0"/>
            </p:cNvPr>
            <p:cNvGraphicFramePr>
              <a:graphicFrameLocks noChangeAspect="1"/>
            </p:cNvGraphicFramePr>
            <p:nvPr>
              <p:extLst>
                <p:ext uri="{D42A27DB-BD31-4B8C-83A1-F6EECF244321}">
                  <p14:modId xmlns:p14="http://schemas.microsoft.com/office/powerpoint/2010/main" val="1793712672"/>
                </p:ext>
              </p:extLst>
            </p:nvPr>
          </p:nvGraphicFramePr>
          <p:xfrm>
            <a:off x="5816" y="975"/>
            <a:ext cx="660" cy="372"/>
          </p:xfrm>
          <a:graphic>
            <a:graphicData uri="http://schemas.openxmlformats.org/presentationml/2006/ole">
              <mc:AlternateContent xmlns:mc="http://schemas.openxmlformats.org/markup-compatibility/2006">
                <mc:Choice xmlns:v="urn:schemas-microsoft-com:vml" Requires="v">
                  <p:oleObj spid="_x0000_s17432" name="Packager Shell Object" showAsIcon="1" r:id="rId3" imgW="1047600" imgH="590400" progId="Package">
                    <p:embed/>
                  </p:oleObj>
                </mc:Choice>
                <mc:Fallback>
                  <p:oleObj name="Packager Shell Object" showAsIcon="1" r:id="rId3" imgW="1047600" imgH="590400" progId="Package">
                    <p:embed/>
                    <p:pic>
                      <p:nvPicPr>
                        <p:cNvPr id="0" name=""/>
                        <p:cNvPicPr>
                          <a:picLocks noChangeAspect="1" noChangeArrowheads="1"/>
                        </p:cNvPicPr>
                        <p:nvPr/>
                      </p:nvPicPr>
                      <p:blipFill>
                        <a:blip r:embed="rId4"/>
                        <a:srcRect/>
                        <a:stretch>
                          <a:fillRect/>
                        </a:stretch>
                      </p:blipFill>
                      <p:spPr bwMode="auto">
                        <a:xfrm>
                          <a:off x="5816" y="975"/>
                          <a:ext cx="660"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 name="Text Box 107"/>
            <p:cNvSpPr txBox="1">
              <a:spLocks noChangeArrowheads="1"/>
            </p:cNvSpPr>
            <p:nvPr/>
          </p:nvSpPr>
          <p:spPr bwMode="auto">
            <a:xfrm>
              <a:off x="3710" y="507"/>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40</a:t>
              </a:r>
              <a:r>
                <a:rPr kumimoji="0" lang="en-US" sz="1800" b="0" i="0" u="none" strike="noStrike" kern="0" cap="none" spc="0" normalizeH="0" baseline="30000" noProof="0" smtClean="0">
                  <a:ln>
                    <a:noFill/>
                  </a:ln>
                  <a:solidFill>
                    <a:sysClr val="windowText" lastClr="000000"/>
                  </a:solidFill>
                  <a:effectLst/>
                  <a:uLnTx/>
                  <a:uFillTx/>
                </a:rPr>
                <a:t>o</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53" name="Text Box 108"/>
            <p:cNvSpPr txBox="1">
              <a:spLocks noChangeArrowheads="1"/>
            </p:cNvSpPr>
            <p:nvPr/>
          </p:nvSpPr>
          <p:spPr bwMode="auto">
            <a:xfrm>
              <a:off x="3909" y="169"/>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20 KN</a:t>
              </a:r>
            </a:p>
          </p:txBody>
        </p:sp>
        <p:sp>
          <p:nvSpPr>
            <p:cNvPr id="54" name="Text Box 109"/>
            <p:cNvSpPr txBox="1">
              <a:spLocks noChangeArrowheads="1"/>
            </p:cNvSpPr>
            <p:nvPr/>
          </p:nvSpPr>
          <p:spPr bwMode="auto">
            <a:xfrm>
              <a:off x="3739" y="932"/>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1.2 m</a:t>
              </a:r>
            </a:p>
          </p:txBody>
        </p:sp>
        <p:sp>
          <p:nvSpPr>
            <p:cNvPr id="55" name="Text Box 110"/>
            <p:cNvSpPr txBox="1">
              <a:spLocks noChangeArrowheads="1"/>
            </p:cNvSpPr>
            <p:nvPr/>
          </p:nvSpPr>
          <p:spPr bwMode="auto">
            <a:xfrm>
              <a:off x="2413" y="158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2.3 m</a:t>
              </a:r>
            </a:p>
          </p:txBody>
        </p:sp>
        <p:sp>
          <p:nvSpPr>
            <p:cNvPr id="56" name="Text Box 111"/>
            <p:cNvSpPr txBox="1">
              <a:spLocks noChangeArrowheads="1"/>
            </p:cNvSpPr>
            <p:nvPr/>
          </p:nvSpPr>
          <p:spPr bwMode="auto">
            <a:xfrm>
              <a:off x="3438" y="1461"/>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FF0000"/>
                  </a:solidFill>
                  <a:effectLst/>
                  <a:uLnTx/>
                  <a:uFillTx/>
                </a:rPr>
                <a:t>B</a:t>
              </a:r>
            </a:p>
          </p:txBody>
        </p:sp>
        <p:sp>
          <p:nvSpPr>
            <p:cNvPr id="57" name="Text Box 112"/>
            <p:cNvSpPr txBox="1">
              <a:spLocks noChangeArrowheads="1"/>
            </p:cNvSpPr>
            <p:nvPr/>
          </p:nvSpPr>
          <p:spPr bwMode="auto">
            <a:xfrm>
              <a:off x="1460" y="1283"/>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FF0000"/>
                  </a:solidFill>
                  <a:effectLst/>
                  <a:uLnTx/>
                  <a:uFillTx/>
                </a:rPr>
                <a:t>A</a:t>
              </a:r>
            </a:p>
          </p:txBody>
        </p:sp>
        <p:sp>
          <p:nvSpPr>
            <p:cNvPr id="58" name="Line 113"/>
            <p:cNvSpPr>
              <a:spLocks noChangeShapeType="1"/>
            </p:cNvSpPr>
            <p:nvPr/>
          </p:nvSpPr>
          <p:spPr bwMode="auto">
            <a:xfrm>
              <a:off x="3468" y="1389"/>
              <a:ext cx="702" cy="0"/>
            </a:xfrm>
            <a:prstGeom prst="line">
              <a:avLst/>
            </a:prstGeom>
            <a:noFill/>
            <a:ln w="2857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59" name="Rectangle 114"/>
            <p:cNvSpPr>
              <a:spLocks noChangeArrowheads="1"/>
            </p:cNvSpPr>
            <p:nvPr/>
          </p:nvSpPr>
          <p:spPr bwMode="auto">
            <a:xfrm>
              <a:off x="1843" y="1322"/>
              <a:ext cx="1551" cy="176"/>
            </a:xfrm>
            <a:prstGeom prst="rect">
              <a:avLst/>
            </a:prstGeom>
            <a:gradFill rotWithShape="0">
              <a:gsLst>
                <a:gs pos="0">
                  <a:srgbClr val="FFFFFF"/>
                </a:gs>
                <a:gs pos="100000">
                  <a:srgbClr val="FFFFFF">
                    <a:gamma/>
                    <a:shade val="46275"/>
                    <a:invGamma/>
                  </a:srgbClr>
                </a:gs>
              </a:gsLst>
              <a:path path="shape">
                <a:fillToRect l="50000" t="50000" r="50000" b="50000"/>
              </a:path>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0" name="Rectangle 115"/>
            <p:cNvSpPr>
              <a:spLocks noChangeArrowheads="1"/>
            </p:cNvSpPr>
            <p:nvPr/>
          </p:nvSpPr>
          <p:spPr bwMode="auto">
            <a:xfrm>
              <a:off x="3368" y="651"/>
              <a:ext cx="150" cy="847"/>
            </a:xfrm>
            <a:prstGeom prst="rect">
              <a:avLst/>
            </a:prstGeom>
            <a:gradFill rotWithShape="0">
              <a:gsLst>
                <a:gs pos="0">
                  <a:srgbClr val="FFFFFF"/>
                </a:gs>
                <a:gs pos="100000">
                  <a:srgbClr val="FFFFFF">
                    <a:gamma/>
                    <a:shade val="46275"/>
                    <a:invGamma/>
                  </a:srgbClr>
                </a:gs>
              </a:gsLst>
              <a:path path="shape">
                <a:fillToRect l="50000" t="50000" r="50000" b="50000"/>
              </a:path>
            </a:gra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1" name="Line 116"/>
            <p:cNvSpPr>
              <a:spLocks noChangeShapeType="1"/>
            </p:cNvSpPr>
            <p:nvPr/>
          </p:nvSpPr>
          <p:spPr bwMode="auto">
            <a:xfrm flipH="1">
              <a:off x="3368" y="1312"/>
              <a:ext cx="0" cy="162"/>
            </a:xfrm>
            <a:prstGeom prst="line">
              <a:avLst/>
            </a:prstGeom>
            <a:noFill/>
            <a:ln w="19050">
              <a:solidFill>
                <a:srgbClr val="9696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2" name="Oval 117"/>
            <p:cNvSpPr>
              <a:spLocks noChangeArrowheads="1"/>
            </p:cNvSpPr>
            <p:nvPr/>
          </p:nvSpPr>
          <p:spPr bwMode="auto">
            <a:xfrm>
              <a:off x="1853" y="1347"/>
              <a:ext cx="95" cy="114"/>
            </a:xfrm>
            <a:prstGeom prst="ellipse">
              <a:avLst/>
            </a:prstGeom>
            <a:solidFill>
              <a:srgbClr val="993300"/>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3" name="Oval 118"/>
            <p:cNvSpPr>
              <a:spLocks noChangeArrowheads="1"/>
            </p:cNvSpPr>
            <p:nvPr/>
          </p:nvSpPr>
          <p:spPr bwMode="auto">
            <a:xfrm>
              <a:off x="3388" y="718"/>
              <a:ext cx="95" cy="114"/>
            </a:xfrm>
            <a:prstGeom prst="ellipse">
              <a:avLst/>
            </a:prstGeom>
            <a:solidFill>
              <a:srgbClr val="993300"/>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4" name="Line 119"/>
            <p:cNvSpPr>
              <a:spLocks noChangeShapeType="1"/>
            </p:cNvSpPr>
            <p:nvPr/>
          </p:nvSpPr>
          <p:spPr bwMode="auto">
            <a:xfrm>
              <a:off x="3498" y="796"/>
              <a:ext cx="61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5" name="Arc 120"/>
            <p:cNvSpPr>
              <a:spLocks/>
            </p:cNvSpPr>
            <p:nvPr/>
          </p:nvSpPr>
          <p:spPr bwMode="auto">
            <a:xfrm>
              <a:off x="3663" y="552"/>
              <a:ext cx="47" cy="2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6" name="Line 121"/>
            <p:cNvSpPr>
              <a:spLocks noChangeShapeType="1"/>
            </p:cNvSpPr>
            <p:nvPr/>
          </p:nvSpPr>
          <p:spPr bwMode="auto">
            <a:xfrm>
              <a:off x="1903" y="1498"/>
              <a:ext cx="0" cy="4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7" name="Line 122"/>
            <p:cNvSpPr>
              <a:spLocks noChangeShapeType="1"/>
            </p:cNvSpPr>
            <p:nvPr/>
          </p:nvSpPr>
          <p:spPr bwMode="auto">
            <a:xfrm>
              <a:off x="1913" y="1909"/>
              <a:ext cx="1525" cy="0"/>
            </a:xfrm>
            <a:prstGeom prst="line">
              <a:avLst/>
            </a:prstGeom>
            <a:noFill/>
            <a:ln w="12700">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8" name="Line 123"/>
            <p:cNvSpPr>
              <a:spLocks noChangeShapeType="1"/>
            </p:cNvSpPr>
            <p:nvPr/>
          </p:nvSpPr>
          <p:spPr bwMode="auto">
            <a:xfrm>
              <a:off x="3438" y="893"/>
              <a:ext cx="0" cy="1149"/>
            </a:xfrm>
            <a:prstGeom prst="line">
              <a:avLst/>
            </a:prstGeom>
            <a:noFill/>
            <a:ln w="9525">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69" name="Line 124"/>
            <p:cNvSpPr>
              <a:spLocks noChangeShapeType="1"/>
            </p:cNvSpPr>
            <p:nvPr/>
          </p:nvSpPr>
          <p:spPr bwMode="auto">
            <a:xfrm>
              <a:off x="3438" y="1582"/>
              <a:ext cx="0" cy="42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70" name="Line 125"/>
            <p:cNvSpPr>
              <a:spLocks noChangeShapeType="1"/>
            </p:cNvSpPr>
            <p:nvPr/>
          </p:nvSpPr>
          <p:spPr bwMode="auto">
            <a:xfrm>
              <a:off x="1953" y="1401"/>
              <a:ext cx="1485" cy="0"/>
            </a:xfrm>
            <a:prstGeom prst="line">
              <a:avLst/>
            </a:prstGeom>
            <a:noFill/>
            <a:ln w="9525">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71" name="Line 126"/>
            <p:cNvSpPr>
              <a:spLocks noChangeShapeType="1"/>
            </p:cNvSpPr>
            <p:nvPr/>
          </p:nvSpPr>
          <p:spPr bwMode="auto">
            <a:xfrm>
              <a:off x="3740" y="808"/>
              <a:ext cx="0" cy="581"/>
            </a:xfrm>
            <a:prstGeom prst="line">
              <a:avLst/>
            </a:prstGeom>
            <a:noFill/>
            <a:ln w="12700">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72" name="Oval 127"/>
            <p:cNvSpPr>
              <a:spLocks noChangeArrowheads="1"/>
            </p:cNvSpPr>
            <p:nvPr/>
          </p:nvSpPr>
          <p:spPr bwMode="auto">
            <a:xfrm>
              <a:off x="3388" y="1334"/>
              <a:ext cx="95" cy="115"/>
            </a:xfrm>
            <a:prstGeom prst="ellipse">
              <a:avLst/>
            </a:prstGeom>
            <a:solidFill>
              <a:srgbClr val="993300"/>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73" name="Line 128"/>
            <p:cNvSpPr>
              <a:spLocks noChangeShapeType="1"/>
            </p:cNvSpPr>
            <p:nvPr/>
          </p:nvSpPr>
          <p:spPr bwMode="auto">
            <a:xfrm flipV="1">
              <a:off x="3438" y="313"/>
              <a:ext cx="471" cy="43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74" name="Text Box 129"/>
            <p:cNvSpPr txBox="1">
              <a:spLocks noChangeArrowheads="1"/>
            </p:cNvSpPr>
            <p:nvPr/>
          </p:nvSpPr>
          <p:spPr bwMode="auto">
            <a:xfrm>
              <a:off x="3134" y="55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smtClean="0">
                  <a:ln>
                    <a:noFill/>
                  </a:ln>
                  <a:solidFill>
                    <a:srgbClr val="FF0000"/>
                  </a:solidFill>
                  <a:effectLst/>
                  <a:uLnTx/>
                  <a:uFillTx/>
                </a:rPr>
                <a:t>C</a:t>
              </a:r>
            </a:p>
          </p:txBody>
        </p:sp>
        <p:sp>
          <p:nvSpPr>
            <p:cNvPr id="75" name="Line 130"/>
            <p:cNvSpPr>
              <a:spLocks noChangeShapeType="1"/>
            </p:cNvSpPr>
            <p:nvPr/>
          </p:nvSpPr>
          <p:spPr bwMode="auto">
            <a:xfrm flipV="1">
              <a:off x="3438" y="313"/>
              <a:ext cx="0" cy="435"/>
            </a:xfrm>
            <a:prstGeom prst="line">
              <a:avLst/>
            </a:prstGeom>
            <a:noFill/>
            <a:ln w="28575">
              <a:solidFill>
                <a:srgbClr val="8383A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sysClr val="windowText" lastClr="000000"/>
                </a:solidFill>
                <a:effectLst/>
                <a:uLnTx/>
                <a:uFillTx/>
              </a:endParaRPr>
            </a:p>
          </p:txBody>
        </p:sp>
        <p:sp>
          <p:nvSpPr>
            <p:cNvPr id="76" name="Text Box 131"/>
            <p:cNvSpPr txBox="1">
              <a:spLocks noChangeArrowheads="1"/>
            </p:cNvSpPr>
            <p:nvPr/>
          </p:nvSpPr>
          <p:spPr bwMode="auto">
            <a:xfrm>
              <a:off x="3087" y="169"/>
              <a:ext cx="5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Fy</a:t>
              </a:r>
            </a:p>
          </p:txBody>
        </p:sp>
        <p:sp>
          <p:nvSpPr>
            <p:cNvPr id="77" name="Text Box 132"/>
            <p:cNvSpPr txBox="1">
              <a:spLocks noChangeArrowheads="1"/>
            </p:cNvSpPr>
            <p:nvPr/>
          </p:nvSpPr>
          <p:spPr bwMode="auto">
            <a:xfrm>
              <a:off x="4165" y="664"/>
              <a:ext cx="5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Fx</a:t>
              </a:r>
            </a:p>
          </p:txBody>
        </p:sp>
        <p:sp>
          <p:nvSpPr>
            <p:cNvPr id="78" name="Text Box 133"/>
            <p:cNvSpPr txBox="1">
              <a:spLocks noChangeArrowheads="1"/>
            </p:cNvSpPr>
            <p:nvPr/>
          </p:nvSpPr>
          <p:spPr bwMode="auto">
            <a:xfrm>
              <a:off x="4165" y="1312"/>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30 KN</a:t>
              </a:r>
            </a:p>
          </p:txBody>
        </p:sp>
      </p:grpSp>
    </p:spTree>
    <p:extLst>
      <p:ext uri="{BB962C8B-B14F-4D97-AF65-F5344CB8AC3E}">
        <p14:creationId xmlns:p14="http://schemas.microsoft.com/office/powerpoint/2010/main" val="1130832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iterate type="wd">
                                    <p:tmPct val="100000"/>
                                  </p:iterate>
                                  <p:childTnLst>
                                    <p:set>
                                      <p:cBhvr>
                                        <p:cTn id="18" dur="1" fill="hold">
                                          <p:stCondLst>
                                            <p:cond delay="0"/>
                                          </p:stCondLst>
                                        </p:cTn>
                                        <p:tgtEl>
                                          <p:spTgt spid="24"/>
                                        </p:tgtEl>
                                        <p:attrNameLst>
                                          <p:attrName>style.visibility</p:attrName>
                                        </p:attrNameLst>
                                      </p:cBhvr>
                                      <p:to>
                                        <p:strVal val="visible"/>
                                      </p:to>
                                    </p:set>
                                    <p:animEffect transition="in" filter="checkerboard(across)">
                                      <p:cBhvr>
                                        <p:cTn id="19" dur="3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iterate type="wd">
                                    <p:tmPct val="100000"/>
                                  </p:iterate>
                                  <p:childTnLst>
                                    <p:set>
                                      <p:cBhvr>
                                        <p:cTn id="23" dur="1" fill="hold">
                                          <p:stCondLst>
                                            <p:cond delay="0"/>
                                          </p:stCondLst>
                                        </p:cTn>
                                        <p:tgtEl>
                                          <p:spTgt spid="48"/>
                                        </p:tgtEl>
                                        <p:attrNameLst>
                                          <p:attrName>style.visibility</p:attrName>
                                        </p:attrNameLst>
                                      </p:cBhvr>
                                      <p:to>
                                        <p:strVal val="visible"/>
                                      </p:to>
                                    </p:set>
                                    <p:animEffect transition="in" filter="checkerboard(across)">
                                      <p:cBhvr>
                                        <p:cTn id="24"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4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Редукция и равновесие на произволна система сили</a:t>
            </a:r>
            <a:endParaRPr lang="bg-BG" sz="2400" dirty="0">
              <a:solidFill>
                <a:srgbClr val="00B0F0"/>
              </a:solidFill>
            </a:endParaRPr>
          </a:p>
        </p:txBody>
      </p:sp>
      <p:sp>
        <p:nvSpPr>
          <p:cNvPr id="2" name="Правоъгълник 1"/>
          <p:cNvSpPr/>
          <p:nvPr/>
        </p:nvSpPr>
        <p:spPr>
          <a:xfrm>
            <a:off x="0" y="677887"/>
            <a:ext cx="4446240" cy="461665"/>
          </a:xfrm>
          <a:prstGeom prst="rect">
            <a:avLst/>
          </a:prstGeom>
        </p:spPr>
        <p:txBody>
          <a:bodyPr wrap="square">
            <a:spAutoFit/>
          </a:bodyPr>
          <a:lstStyle/>
          <a:p>
            <a:pPr>
              <a:spcAft>
                <a:spcPts val="0"/>
              </a:spcAft>
            </a:pPr>
            <a:r>
              <a:rPr lang="bg-BG" sz="2400" b="1" i="1" dirty="0">
                <a:solidFill>
                  <a:schemeClr val="accent2"/>
                </a:solidFill>
                <a:latin typeface="Arial Narrow"/>
                <a:ea typeface="Times New Roman"/>
              </a:rPr>
              <a:t>Редукция на </a:t>
            </a:r>
            <a:r>
              <a:rPr lang="bg-BG" sz="2400" b="1" i="1" dirty="0" smtClean="0">
                <a:solidFill>
                  <a:schemeClr val="accent2"/>
                </a:solidFill>
                <a:latin typeface="Arial Narrow"/>
                <a:ea typeface="Times New Roman"/>
              </a:rPr>
              <a:t>динама</a:t>
            </a:r>
            <a:r>
              <a:rPr lang="bg-BG" sz="2400" dirty="0" smtClean="0">
                <a:solidFill>
                  <a:schemeClr val="accent2"/>
                </a:solidFill>
                <a:latin typeface="Times New Roman"/>
                <a:ea typeface="Times New Roman"/>
              </a:rPr>
              <a:t> </a:t>
            </a:r>
            <a:r>
              <a:rPr lang="bg-BG" sz="2400" b="1" i="1" dirty="0" smtClean="0">
                <a:solidFill>
                  <a:schemeClr val="accent2"/>
                </a:solidFill>
                <a:latin typeface="Arial Narrow"/>
                <a:ea typeface="Times New Roman"/>
              </a:rPr>
              <a:t>до </a:t>
            </a:r>
            <a:r>
              <a:rPr lang="bg-BG" sz="2400" b="1" i="1" dirty="0">
                <a:solidFill>
                  <a:schemeClr val="accent2"/>
                </a:solidFill>
                <a:latin typeface="Arial Narrow"/>
                <a:ea typeface="Times New Roman"/>
              </a:rPr>
              <a:t>една сила</a:t>
            </a:r>
            <a:endParaRPr lang="en-US" sz="2400" dirty="0">
              <a:solidFill>
                <a:schemeClr val="accent2"/>
              </a:solidFill>
              <a:effectLst/>
              <a:latin typeface="Times New Roman"/>
              <a:ea typeface="Times New Roman"/>
            </a:endParaRPr>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291535"/>
            <a:ext cx="5850887" cy="1631425"/>
          </a:xfrm>
          <a:prstGeom prst="rect">
            <a:avLst/>
          </a:prstGeom>
        </p:spPr>
      </p:pic>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3140966"/>
            <a:ext cx="5619800" cy="1557893"/>
          </a:xfrm>
          <a:prstGeom prst="rect">
            <a:avLst/>
          </a:prstGeom>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4474695"/>
            <a:ext cx="5594113" cy="2265970"/>
          </a:xfrm>
          <a:prstGeom prst="rect">
            <a:avLst/>
          </a:prstGeom>
        </p:spPr>
      </p:pic>
    </p:spTree>
    <p:extLst>
      <p:ext uri="{BB962C8B-B14F-4D97-AF65-F5344CB8AC3E}">
        <p14:creationId xmlns:p14="http://schemas.microsoft.com/office/powerpoint/2010/main" val="910807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Редукция и равновесие на произволна система сили</a:t>
            </a:r>
            <a:endParaRPr lang="bg-BG" sz="2400" dirty="0">
              <a:solidFill>
                <a:srgbClr val="00B0F0"/>
              </a:solidFill>
            </a:endParaRPr>
          </a:p>
        </p:txBody>
      </p:sp>
      <p:sp>
        <p:nvSpPr>
          <p:cNvPr id="2" name="Правоъгълник 1"/>
          <p:cNvSpPr/>
          <p:nvPr/>
        </p:nvSpPr>
        <p:spPr>
          <a:xfrm>
            <a:off x="323528" y="704291"/>
            <a:ext cx="4317207" cy="461665"/>
          </a:xfrm>
          <a:prstGeom prst="rect">
            <a:avLst/>
          </a:prstGeom>
        </p:spPr>
        <p:txBody>
          <a:bodyPr wrap="none">
            <a:spAutoFit/>
          </a:bodyPr>
          <a:lstStyle/>
          <a:p>
            <a:r>
              <a:rPr lang="bg-BG" sz="2400" b="1" i="1" dirty="0">
                <a:solidFill>
                  <a:schemeClr val="accent2"/>
                </a:solidFill>
                <a:latin typeface="Arial Narrow"/>
                <a:ea typeface="Times New Roman"/>
                <a:cs typeface="Times New Roman"/>
              </a:rPr>
              <a:t>Пространствена система сили</a:t>
            </a:r>
            <a:endParaRPr lang="bg-BG" sz="2400" dirty="0">
              <a:solidFill>
                <a:schemeClr val="accent2"/>
              </a:solidFill>
            </a:endParaRPr>
          </a:p>
        </p:txBody>
      </p:sp>
      <p:pic>
        <p:nvPicPr>
          <p:cNvPr id="3" name="Картина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65956"/>
            <a:ext cx="5040887" cy="2484477"/>
          </a:xfrm>
          <a:prstGeom prst="rect">
            <a:avLst/>
          </a:prstGeom>
          <a:solidFill>
            <a:schemeClr val="bg2"/>
          </a:solidFill>
          <a:ln>
            <a:solidFill>
              <a:schemeClr val="accent1"/>
            </a:solidFill>
          </a:ln>
        </p:spPr>
      </p:pic>
      <p:pic>
        <p:nvPicPr>
          <p:cNvPr id="4" name="Картина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866894"/>
            <a:ext cx="5054388" cy="2835117"/>
          </a:xfrm>
          <a:prstGeom prst="rect">
            <a:avLst/>
          </a:prstGeom>
          <a:solidFill>
            <a:schemeClr val="bg2"/>
          </a:solidFill>
          <a:ln>
            <a:solidFill>
              <a:schemeClr val="accent1"/>
            </a:solid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6" name="Обект 5"/>
          <p:cNvGraphicFramePr>
            <a:graphicFrameLocks noChangeAspect="1"/>
          </p:cNvGraphicFramePr>
          <p:nvPr>
            <p:extLst>
              <p:ext uri="{D42A27DB-BD31-4B8C-83A1-F6EECF244321}">
                <p14:modId xmlns:p14="http://schemas.microsoft.com/office/powerpoint/2010/main" val="1024879395"/>
              </p:ext>
            </p:extLst>
          </p:nvPr>
        </p:nvGraphicFramePr>
        <p:xfrm>
          <a:off x="6084167" y="1268760"/>
          <a:ext cx="2683245" cy="576064"/>
        </p:xfrm>
        <a:graphic>
          <a:graphicData uri="http://schemas.openxmlformats.org/presentationml/2006/ole">
            <mc:AlternateContent xmlns:mc="http://schemas.openxmlformats.org/markup-compatibility/2006">
              <mc:Choice xmlns:v="urn:schemas-microsoft-com:vml" Requires="v">
                <p:oleObj spid="_x0000_s13417" name="Equation" r:id="rId5" imgW="1130040" imgH="241200" progId="Equation.DSMT4">
                  <p:embed/>
                </p:oleObj>
              </mc:Choice>
              <mc:Fallback>
                <p:oleObj name="Equation" r:id="rId5" imgW="1130040" imgH="241200" progId="Equation.DSMT4">
                  <p:embed/>
                  <p:pic>
                    <p:nvPicPr>
                      <p:cNvPr id="0" name="Object 1"/>
                      <p:cNvPicPr>
                        <a:picLocks noChangeAspect="1" noChangeArrowheads="1"/>
                      </p:cNvPicPr>
                      <p:nvPr/>
                    </p:nvPicPr>
                    <p:blipFill>
                      <a:blip r:embed="rId6"/>
                      <a:srcRect/>
                      <a:stretch>
                        <a:fillRect/>
                      </a:stretch>
                    </p:blipFill>
                    <p:spPr bwMode="auto">
                      <a:xfrm>
                        <a:off x="6084167" y="1268760"/>
                        <a:ext cx="2683245" cy="576064"/>
                      </a:xfrm>
                      <a:prstGeom prst="rect">
                        <a:avLst/>
                      </a:prstGeom>
                      <a:solidFill>
                        <a:schemeClr val="bg2"/>
                      </a:solidFill>
                    </p:spPr>
                  </p:pic>
                </p:oleObj>
              </mc:Fallback>
            </mc:AlternateContent>
          </a:graphicData>
        </a:graphic>
      </p:graphicFrame>
      <p:graphicFrame>
        <p:nvGraphicFramePr>
          <p:cNvPr id="7" name="Обект 6"/>
          <p:cNvGraphicFramePr>
            <a:graphicFrameLocks noChangeAspect="1"/>
          </p:cNvGraphicFramePr>
          <p:nvPr>
            <p:extLst>
              <p:ext uri="{D42A27DB-BD31-4B8C-83A1-F6EECF244321}">
                <p14:modId xmlns:p14="http://schemas.microsoft.com/office/powerpoint/2010/main" val="1719783403"/>
              </p:ext>
            </p:extLst>
          </p:nvPr>
        </p:nvGraphicFramePr>
        <p:xfrm>
          <a:off x="5799137" y="2120063"/>
          <a:ext cx="3344863" cy="576262"/>
        </p:xfrm>
        <a:graphic>
          <a:graphicData uri="http://schemas.openxmlformats.org/presentationml/2006/ole">
            <mc:AlternateContent xmlns:mc="http://schemas.openxmlformats.org/markup-compatibility/2006">
              <mc:Choice xmlns:v="urn:schemas-microsoft-com:vml" Requires="v">
                <p:oleObj spid="_x0000_s13418" name="Equation" r:id="rId7" imgW="1409400" imgH="241200" progId="Equation.DSMT4">
                  <p:embed/>
                </p:oleObj>
              </mc:Choice>
              <mc:Fallback>
                <p:oleObj name="Equation" r:id="rId7" imgW="1409400" imgH="241200" progId="Equation.DSMT4">
                  <p:embed/>
                  <p:pic>
                    <p:nvPicPr>
                      <p:cNvPr id="0" name="Обект 5"/>
                      <p:cNvPicPr>
                        <a:picLocks noChangeAspect="1" noChangeArrowheads="1"/>
                      </p:cNvPicPr>
                      <p:nvPr/>
                    </p:nvPicPr>
                    <p:blipFill>
                      <a:blip r:embed="rId8"/>
                      <a:srcRect/>
                      <a:stretch>
                        <a:fillRect/>
                      </a:stretch>
                    </p:blipFill>
                    <p:spPr bwMode="auto">
                      <a:xfrm>
                        <a:off x="5799137" y="2120063"/>
                        <a:ext cx="3344863" cy="576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9" name="Обект 8"/>
          <p:cNvGraphicFramePr>
            <a:graphicFrameLocks noChangeAspect="1"/>
          </p:cNvGraphicFramePr>
          <p:nvPr>
            <p:extLst>
              <p:ext uri="{D42A27DB-BD31-4B8C-83A1-F6EECF244321}">
                <p14:modId xmlns:p14="http://schemas.microsoft.com/office/powerpoint/2010/main" val="1566784136"/>
              </p:ext>
            </p:extLst>
          </p:nvPr>
        </p:nvGraphicFramePr>
        <p:xfrm>
          <a:off x="6372200" y="3244209"/>
          <a:ext cx="2031118" cy="812448"/>
        </p:xfrm>
        <a:graphic>
          <a:graphicData uri="http://schemas.openxmlformats.org/presentationml/2006/ole">
            <mc:AlternateContent xmlns:mc="http://schemas.openxmlformats.org/markup-compatibility/2006">
              <mc:Choice xmlns:v="urn:schemas-microsoft-com:vml" Requires="v">
                <p:oleObj spid="_x0000_s13419" name="Equation" r:id="rId9" imgW="1015920" imgH="406080" progId="Equation.DSMT4">
                  <p:embed/>
                </p:oleObj>
              </mc:Choice>
              <mc:Fallback>
                <p:oleObj name="Equation" r:id="rId9" imgW="1015920" imgH="406080" progId="Equation.DSMT4">
                  <p:embed/>
                  <p:pic>
                    <p:nvPicPr>
                      <p:cNvPr id="0" name="Object 5"/>
                      <p:cNvPicPr>
                        <a:picLocks noChangeAspect="1" noChangeArrowheads="1"/>
                      </p:cNvPicPr>
                      <p:nvPr/>
                    </p:nvPicPr>
                    <p:blipFill>
                      <a:blip r:embed="rId10"/>
                      <a:srcRect/>
                      <a:stretch>
                        <a:fillRect/>
                      </a:stretch>
                    </p:blipFill>
                    <p:spPr bwMode="auto">
                      <a:xfrm>
                        <a:off x="6372200" y="3244209"/>
                        <a:ext cx="2031118" cy="812448"/>
                      </a:xfrm>
                      <a:prstGeom prst="rect">
                        <a:avLst/>
                      </a:prstGeom>
                      <a:solidFill>
                        <a:schemeClr val="bg2"/>
                      </a:solidFill>
                    </p:spPr>
                  </p:pic>
                </p:oleObj>
              </mc:Fallback>
            </mc:AlternateContent>
          </a:graphicData>
        </a:graphic>
      </p:graphicFrame>
      <p:graphicFrame>
        <p:nvGraphicFramePr>
          <p:cNvPr id="11" name="Обект 10"/>
          <p:cNvGraphicFramePr>
            <a:graphicFrameLocks noChangeAspect="1"/>
          </p:cNvGraphicFramePr>
          <p:nvPr>
            <p:extLst>
              <p:ext uri="{D42A27DB-BD31-4B8C-83A1-F6EECF244321}">
                <p14:modId xmlns:p14="http://schemas.microsoft.com/office/powerpoint/2010/main" val="2962877892"/>
              </p:ext>
            </p:extLst>
          </p:nvPr>
        </p:nvGraphicFramePr>
        <p:xfrm>
          <a:off x="6359525" y="4195763"/>
          <a:ext cx="2055813" cy="863600"/>
        </p:xfrm>
        <a:graphic>
          <a:graphicData uri="http://schemas.openxmlformats.org/presentationml/2006/ole">
            <mc:AlternateContent xmlns:mc="http://schemas.openxmlformats.org/markup-compatibility/2006">
              <mc:Choice xmlns:v="urn:schemas-microsoft-com:vml" Requires="v">
                <p:oleObj spid="_x0000_s13420" name="Equation" r:id="rId11" imgW="1028520" imgH="431640" progId="Equation.DSMT4">
                  <p:embed/>
                </p:oleObj>
              </mc:Choice>
              <mc:Fallback>
                <p:oleObj name="Equation" r:id="rId11" imgW="1028520" imgH="431640" progId="Equation.DSMT4">
                  <p:embed/>
                  <p:pic>
                    <p:nvPicPr>
                      <p:cNvPr id="0" name="Обект 8"/>
                      <p:cNvPicPr>
                        <a:picLocks noChangeAspect="1" noChangeArrowheads="1"/>
                      </p:cNvPicPr>
                      <p:nvPr/>
                    </p:nvPicPr>
                    <p:blipFill>
                      <a:blip r:embed="rId12"/>
                      <a:srcRect/>
                      <a:stretch>
                        <a:fillRect/>
                      </a:stretch>
                    </p:blipFill>
                    <p:spPr bwMode="auto">
                      <a:xfrm>
                        <a:off x="6359525" y="4195763"/>
                        <a:ext cx="2055813" cy="863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Обект 11"/>
          <p:cNvGraphicFramePr>
            <a:graphicFrameLocks noChangeAspect="1"/>
          </p:cNvGraphicFramePr>
          <p:nvPr>
            <p:extLst>
              <p:ext uri="{D42A27DB-BD31-4B8C-83A1-F6EECF244321}">
                <p14:modId xmlns:p14="http://schemas.microsoft.com/office/powerpoint/2010/main" val="3632115950"/>
              </p:ext>
            </p:extLst>
          </p:nvPr>
        </p:nvGraphicFramePr>
        <p:xfrm>
          <a:off x="6456363" y="5157788"/>
          <a:ext cx="2005012" cy="812800"/>
        </p:xfrm>
        <a:graphic>
          <a:graphicData uri="http://schemas.openxmlformats.org/presentationml/2006/ole">
            <mc:AlternateContent xmlns:mc="http://schemas.openxmlformats.org/markup-compatibility/2006">
              <mc:Choice xmlns:v="urn:schemas-microsoft-com:vml" Requires="v">
                <p:oleObj spid="_x0000_s13421" name="Equation" r:id="rId13" imgW="1002960" imgH="406080" progId="Equation.DSMT4">
                  <p:embed/>
                </p:oleObj>
              </mc:Choice>
              <mc:Fallback>
                <p:oleObj name="Equation" r:id="rId13" imgW="1002960" imgH="406080" progId="Equation.DSMT4">
                  <p:embed/>
                  <p:pic>
                    <p:nvPicPr>
                      <p:cNvPr id="0" name="Обект 8"/>
                      <p:cNvPicPr>
                        <a:picLocks noChangeAspect="1" noChangeArrowheads="1"/>
                      </p:cNvPicPr>
                      <p:nvPr/>
                    </p:nvPicPr>
                    <p:blipFill>
                      <a:blip r:embed="rId14"/>
                      <a:srcRect/>
                      <a:stretch>
                        <a:fillRect/>
                      </a:stretch>
                    </p:blipFill>
                    <p:spPr bwMode="auto">
                      <a:xfrm>
                        <a:off x="6456363" y="5157788"/>
                        <a:ext cx="2005012" cy="812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87097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Опорни реакции</a:t>
            </a:r>
            <a:endParaRPr lang="bg-BG" sz="2400" dirty="0">
              <a:solidFill>
                <a:srgbClr val="00B0F0"/>
              </a:solidFill>
            </a:endParaRPr>
          </a:p>
        </p:txBody>
      </p:sp>
      <p:sp>
        <p:nvSpPr>
          <p:cNvPr id="2" name="Правоъгълник 1"/>
          <p:cNvSpPr/>
          <p:nvPr/>
        </p:nvSpPr>
        <p:spPr>
          <a:xfrm>
            <a:off x="251520" y="764704"/>
            <a:ext cx="8640960" cy="1200329"/>
          </a:xfrm>
          <a:prstGeom prst="rect">
            <a:avLst/>
          </a:prstGeom>
        </p:spPr>
        <p:txBody>
          <a:bodyPr wrap="square">
            <a:spAutoFit/>
          </a:bodyPr>
          <a:lstStyle/>
          <a:p>
            <a:pPr algn="just"/>
            <a:r>
              <a:rPr lang="en-GB" sz="2400" dirty="0" err="1">
                <a:latin typeface="Arial Narrow"/>
                <a:ea typeface="Times New Roman"/>
                <a:cs typeface="Times New Roman"/>
              </a:rPr>
              <a:t>Силите</a:t>
            </a:r>
            <a:r>
              <a:rPr lang="en-GB" sz="2400" dirty="0">
                <a:latin typeface="Arial Narrow"/>
                <a:ea typeface="Times New Roman"/>
                <a:cs typeface="Times New Roman"/>
              </a:rPr>
              <a:t> </a:t>
            </a:r>
            <a:r>
              <a:rPr lang="en-GB" sz="2400" dirty="0" err="1">
                <a:latin typeface="Arial Narrow"/>
                <a:ea typeface="Times New Roman"/>
                <a:cs typeface="Times New Roman"/>
              </a:rPr>
              <a:t>във</a:t>
            </a:r>
            <a:r>
              <a:rPr lang="en-GB" sz="2400" dirty="0">
                <a:latin typeface="Arial Narrow"/>
                <a:ea typeface="Times New Roman"/>
                <a:cs typeface="Times New Roman"/>
              </a:rPr>
              <a:t> </a:t>
            </a:r>
            <a:r>
              <a:rPr lang="en-GB" sz="2400" dirty="0" err="1">
                <a:latin typeface="Arial Narrow"/>
                <a:ea typeface="Times New Roman"/>
                <a:cs typeface="Times New Roman"/>
              </a:rPr>
              <a:t>връзките</a:t>
            </a:r>
            <a:r>
              <a:rPr lang="en-GB" sz="2400" dirty="0">
                <a:latin typeface="Arial Narrow"/>
                <a:ea typeface="Times New Roman"/>
                <a:cs typeface="Times New Roman"/>
              </a:rPr>
              <a:t> </a:t>
            </a:r>
            <a:r>
              <a:rPr lang="en-GB" sz="2400" dirty="0" err="1">
                <a:latin typeface="Arial Narrow"/>
                <a:ea typeface="Times New Roman"/>
                <a:cs typeface="Times New Roman"/>
              </a:rPr>
              <a:t>на</a:t>
            </a:r>
            <a:r>
              <a:rPr lang="en-GB" sz="2400" dirty="0">
                <a:latin typeface="Arial Narrow"/>
                <a:ea typeface="Times New Roman"/>
                <a:cs typeface="Times New Roman"/>
              </a:rPr>
              <a:t> </a:t>
            </a:r>
            <a:r>
              <a:rPr lang="en-GB" sz="2400" dirty="0" err="1">
                <a:latin typeface="Arial Narrow"/>
                <a:ea typeface="Times New Roman"/>
                <a:cs typeface="Times New Roman"/>
              </a:rPr>
              <a:t>разглежданите</a:t>
            </a:r>
            <a:r>
              <a:rPr lang="en-GB" sz="2400" dirty="0">
                <a:latin typeface="Arial Narrow"/>
                <a:ea typeface="Times New Roman"/>
                <a:cs typeface="Times New Roman"/>
              </a:rPr>
              <a:t> </a:t>
            </a:r>
            <a:r>
              <a:rPr lang="en-GB" sz="2400" dirty="0" err="1">
                <a:latin typeface="Arial Narrow"/>
                <a:ea typeface="Times New Roman"/>
                <a:cs typeface="Times New Roman"/>
              </a:rPr>
              <a:t>тела</a:t>
            </a:r>
            <a:r>
              <a:rPr lang="en-GB" sz="2400" dirty="0">
                <a:latin typeface="Arial Narrow"/>
                <a:ea typeface="Times New Roman"/>
                <a:cs typeface="Times New Roman"/>
              </a:rPr>
              <a:t> </a:t>
            </a:r>
            <a:r>
              <a:rPr lang="en-GB" sz="2400" dirty="0" err="1">
                <a:latin typeface="Arial Narrow"/>
                <a:ea typeface="Times New Roman"/>
                <a:cs typeface="Times New Roman"/>
              </a:rPr>
              <a:t>от</a:t>
            </a:r>
            <a:r>
              <a:rPr lang="en-GB" sz="2400" dirty="0">
                <a:latin typeface="Arial Narrow"/>
                <a:ea typeface="Times New Roman"/>
                <a:cs typeface="Times New Roman"/>
              </a:rPr>
              <a:t> </a:t>
            </a:r>
            <a:r>
              <a:rPr lang="en-GB" sz="2400" dirty="0" err="1">
                <a:latin typeface="Arial Narrow"/>
                <a:ea typeface="Times New Roman"/>
                <a:cs typeface="Times New Roman"/>
              </a:rPr>
              <a:t>системата</a:t>
            </a:r>
            <a:r>
              <a:rPr lang="en-GB" sz="2400" dirty="0">
                <a:latin typeface="Arial Narrow"/>
                <a:ea typeface="Times New Roman"/>
                <a:cs typeface="Times New Roman"/>
              </a:rPr>
              <a:t> с </a:t>
            </a:r>
            <a:r>
              <a:rPr lang="en-GB" sz="2400" dirty="0" err="1">
                <a:latin typeface="Arial Narrow"/>
                <a:ea typeface="Times New Roman"/>
                <a:cs typeface="Times New Roman"/>
              </a:rPr>
              <a:t>външни</a:t>
            </a:r>
            <a:r>
              <a:rPr lang="en-GB" sz="2400" dirty="0">
                <a:latin typeface="Arial Narrow"/>
                <a:ea typeface="Times New Roman"/>
                <a:cs typeface="Times New Roman"/>
              </a:rPr>
              <a:t> </a:t>
            </a:r>
            <a:r>
              <a:rPr lang="en-GB" sz="2400" dirty="0" err="1">
                <a:latin typeface="Arial Narrow"/>
                <a:ea typeface="Times New Roman"/>
                <a:cs typeface="Times New Roman"/>
              </a:rPr>
              <a:t>тела</a:t>
            </a:r>
            <a:r>
              <a:rPr lang="en-GB" sz="2400" dirty="0">
                <a:latin typeface="Arial Narrow"/>
                <a:ea typeface="Times New Roman"/>
                <a:cs typeface="Times New Roman"/>
              </a:rPr>
              <a:t> </a:t>
            </a:r>
            <a:r>
              <a:rPr lang="en-GB" sz="2400" dirty="0" err="1">
                <a:latin typeface="Arial Narrow"/>
                <a:ea typeface="Times New Roman"/>
                <a:cs typeface="Times New Roman"/>
              </a:rPr>
              <a:t>се</a:t>
            </a:r>
            <a:r>
              <a:rPr lang="en-GB" sz="2400" dirty="0">
                <a:latin typeface="Arial Narrow"/>
                <a:ea typeface="Times New Roman"/>
                <a:cs typeface="Times New Roman"/>
              </a:rPr>
              <a:t> </a:t>
            </a:r>
            <a:r>
              <a:rPr lang="en-GB" sz="2400" dirty="0" err="1">
                <a:latin typeface="Arial Narrow"/>
                <a:ea typeface="Times New Roman"/>
                <a:cs typeface="Times New Roman"/>
              </a:rPr>
              <a:t>наричат</a:t>
            </a:r>
            <a:r>
              <a:rPr lang="en-GB" sz="2400" dirty="0">
                <a:latin typeface="Arial Narrow"/>
                <a:ea typeface="Times New Roman"/>
                <a:cs typeface="Times New Roman"/>
              </a:rPr>
              <a:t> </a:t>
            </a:r>
            <a:r>
              <a:rPr lang="en-GB" sz="2400" dirty="0" err="1">
                <a:latin typeface="Arial Narrow"/>
                <a:ea typeface="Times New Roman"/>
                <a:cs typeface="Times New Roman"/>
              </a:rPr>
              <a:t>още</a:t>
            </a:r>
            <a:r>
              <a:rPr lang="en-GB" sz="2400" dirty="0">
                <a:latin typeface="Arial Narrow"/>
                <a:ea typeface="Times New Roman"/>
                <a:cs typeface="Times New Roman"/>
              </a:rPr>
              <a:t> </a:t>
            </a:r>
            <a:r>
              <a:rPr lang="en-GB" sz="2400" i="1" dirty="0" err="1">
                <a:solidFill>
                  <a:schemeClr val="accent2"/>
                </a:solidFill>
                <a:latin typeface="Arial Narrow"/>
                <a:ea typeface="Times New Roman"/>
                <a:cs typeface="Times New Roman"/>
              </a:rPr>
              <a:t>реакции</a:t>
            </a:r>
            <a:r>
              <a:rPr lang="en-GB" sz="2400" dirty="0">
                <a:latin typeface="Arial Narrow"/>
                <a:ea typeface="Times New Roman"/>
                <a:cs typeface="Times New Roman"/>
              </a:rPr>
              <a:t>, а </a:t>
            </a:r>
            <a:r>
              <a:rPr lang="en-GB" sz="2400" dirty="0" err="1">
                <a:latin typeface="Arial Narrow"/>
                <a:ea typeface="Times New Roman"/>
                <a:cs typeface="Times New Roman"/>
              </a:rPr>
              <a:t>силите</a:t>
            </a:r>
            <a:r>
              <a:rPr lang="en-GB" sz="2400" dirty="0">
                <a:latin typeface="Arial Narrow"/>
                <a:ea typeface="Times New Roman"/>
                <a:cs typeface="Times New Roman"/>
              </a:rPr>
              <a:t> и </a:t>
            </a:r>
            <a:r>
              <a:rPr lang="en-GB" sz="2400" dirty="0" err="1">
                <a:latin typeface="Arial Narrow"/>
                <a:ea typeface="Times New Roman"/>
                <a:cs typeface="Times New Roman"/>
              </a:rPr>
              <a:t>товарите</a:t>
            </a:r>
            <a:r>
              <a:rPr lang="en-GB" sz="2400" dirty="0">
                <a:latin typeface="Arial Narrow"/>
                <a:ea typeface="Times New Roman"/>
                <a:cs typeface="Times New Roman"/>
              </a:rPr>
              <a:t>, </a:t>
            </a:r>
            <a:r>
              <a:rPr lang="en-GB" sz="2400" dirty="0" err="1">
                <a:latin typeface="Arial Narrow"/>
                <a:ea typeface="Times New Roman"/>
                <a:cs typeface="Times New Roman"/>
              </a:rPr>
              <a:t>които</a:t>
            </a:r>
            <a:r>
              <a:rPr lang="en-GB" sz="2400" dirty="0">
                <a:latin typeface="Arial Narrow"/>
                <a:ea typeface="Times New Roman"/>
                <a:cs typeface="Times New Roman"/>
              </a:rPr>
              <a:t> </a:t>
            </a:r>
            <a:r>
              <a:rPr lang="en-GB" sz="2400" dirty="0" err="1">
                <a:latin typeface="Arial Narrow"/>
                <a:ea typeface="Times New Roman"/>
                <a:cs typeface="Times New Roman"/>
              </a:rPr>
              <a:t>действат</a:t>
            </a:r>
            <a:r>
              <a:rPr lang="en-GB" sz="2400" dirty="0">
                <a:latin typeface="Arial Narrow"/>
                <a:ea typeface="Times New Roman"/>
                <a:cs typeface="Times New Roman"/>
              </a:rPr>
              <a:t> </a:t>
            </a:r>
            <a:r>
              <a:rPr lang="en-GB" sz="2400" dirty="0" err="1">
                <a:latin typeface="Arial Narrow"/>
                <a:ea typeface="Times New Roman"/>
                <a:cs typeface="Times New Roman"/>
              </a:rPr>
              <a:t>върху</a:t>
            </a:r>
            <a:r>
              <a:rPr lang="en-GB" sz="2400" dirty="0">
                <a:latin typeface="Arial Narrow"/>
                <a:ea typeface="Times New Roman"/>
                <a:cs typeface="Times New Roman"/>
              </a:rPr>
              <a:t> </a:t>
            </a:r>
            <a:r>
              <a:rPr lang="en-GB" sz="2400" dirty="0" err="1">
                <a:latin typeface="Arial Narrow"/>
                <a:ea typeface="Times New Roman"/>
                <a:cs typeface="Times New Roman"/>
              </a:rPr>
              <a:t>разглежданите</a:t>
            </a:r>
            <a:r>
              <a:rPr lang="en-GB" sz="2400" dirty="0">
                <a:latin typeface="Arial Narrow"/>
                <a:ea typeface="Times New Roman"/>
                <a:cs typeface="Times New Roman"/>
              </a:rPr>
              <a:t> </a:t>
            </a:r>
            <a:r>
              <a:rPr lang="en-GB" sz="2400" dirty="0" err="1">
                <a:latin typeface="Arial Narrow"/>
                <a:ea typeface="Times New Roman"/>
                <a:cs typeface="Times New Roman"/>
              </a:rPr>
              <a:t>тела</a:t>
            </a:r>
            <a:r>
              <a:rPr lang="en-GB" sz="2400" dirty="0">
                <a:latin typeface="Arial Narrow"/>
                <a:ea typeface="Times New Roman"/>
                <a:cs typeface="Times New Roman"/>
              </a:rPr>
              <a:t> </a:t>
            </a:r>
            <a:r>
              <a:rPr lang="en-GB" sz="2400" dirty="0" err="1">
                <a:latin typeface="Arial Narrow"/>
                <a:ea typeface="Times New Roman"/>
                <a:cs typeface="Times New Roman"/>
              </a:rPr>
              <a:t>от</a:t>
            </a:r>
            <a:r>
              <a:rPr lang="en-GB" sz="2400" dirty="0">
                <a:latin typeface="Arial Narrow"/>
                <a:ea typeface="Times New Roman"/>
                <a:cs typeface="Times New Roman"/>
              </a:rPr>
              <a:t> </a:t>
            </a:r>
            <a:r>
              <a:rPr lang="en-GB" sz="2400" dirty="0" err="1">
                <a:latin typeface="Arial Narrow"/>
                <a:ea typeface="Times New Roman"/>
                <a:cs typeface="Times New Roman"/>
              </a:rPr>
              <a:t>системата</a:t>
            </a:r>
            <a:r>
              <a:rPr lang="en-GB" sz="2400" dirty="0">
                <a:latin typeface="Arial Narrow"/>
                <a:ea typeface="Times New Roman"/>
                <a:cs typeface="Times New Roman"/>
              </a:rPr>
              <a:t> </a:t>
            </a:r>
            <a:r>
              <a:rPr lang="en-GB" sz="2400" dirty="0" err="1">
                <a:latin typeface="Arial Narrow"/>
                <a:ea typeface="Times New Roman"/>
                <a:cs typeface="Times New Roman"/>
              </a:rPr>
              <a:t>се</a:t>
            </a:r>
            <a:r>
              <a:rPr lang="en-GB" sz="2400" dirty="0">
                <a:latin typeface="Arial Narrow"/>
                <a:ea typeface="Times New Roman"/>
                <a:cs typeface="Times New Roman"/>
              </a:rPr>
              <a:t> </a:t>
            </a:r>
            <a:r>
              <a:rPr lang="en-GB" sz="2400" dirty="0" err="1">
                <a:latin typeface="Arial Narrow"/>
                <a:ea typeface="Times New Roman"/>
                <a:cs typeface="Times New Roman"/>
              </a:rPr>
              <a:t>наричат</a:t>
            </a:r>
            <a:r>
              <a:rPr lang="en-GB" sz="2400" dirty="0">
                <a:latin typeface="Arial Narrow"/>
                <a:ea typeface="Times New Roman"/>
                <a:cs typeface="Times New Roman"/>
              </a:rPr>
              <a:t> </a:t>
            </a:r>
            <a:r>
              <a:rPr lang="en-GB" sz="2400" dirty="0" err="1">
                <a:solidFill>
                  <a:schemeClr val="accent2"/>
                </a:solidFill>
                <a:latin typeface="Arial Narrow"/>
                <a:ea typeface="Times New Roman"/>
                <a:cs typeface="Times New Roman"/>
              </a:rPr>
              <a:t>натоварване</a:t>
            </a:r>
            <a:r>
              <a:rPr lang="en-GB" sz="2400" dirty="0">
                <a:latin typeface="Arial Narrow"/>
                <a:ea typeface="Times New Roman"/>
                <a:cs typeface="Times New Roman"/>
              </a:rPr>
              <a:t>.</a:t>
            </a:r>
            <a:endParaRPr lang="bg-BG" sz="2400" dirty="0"/>
          </a:p>
        </p:txBody>
      </p:sp>
      <p:sp>
        <p:nvSpPr>
          <p:cNvPr id="3" name="Правоъгълник 2"/>
          <p:cNvSpPr/>
          <p:nvPr/>
        </p:nvSpPr>
        <p:spPr>
          <a:xfrm>
            <a:off x="277942" y="1965032"/>
            <a:ext cx="8640960" cy="4524315"/>
          </a:xfrm>
          <a:prstGeom prst="rect">
            <a:avLst/>
          </a:prstGeom>
        </p:spPr>
        <p:txBody>
          <a:bodyPr wrap="square">
            <a:spAutoFit/>
          </a:bodyPr>
          <a:lstStyle/>
          <a:p>
            <a:pPr algn="just">
              <a:spcAft>
                <a:spcPts val="0"/>
              </a:spcAft>
            </a:pPr>
            <a:r>
              <a:rPr lang="bg-BG" sz="2400" dirty="0">
                <a:latin typeface="Arial Narrow"/>
                <a:ea typeface="Times New Roman"/>
              </a:rPr>
              <a:t>Разглежданите в статиката реални тела могат да бъдат с различни форма и размери. При определянето на условията за тяхното равновесие е удобно да бъде направено предварително опростяване на формата им. </a:t>
            </a:r>
            <a:endParaRPr lang="en-US" sz="2400" dirty="0">
              <a:latin typeface="Times New Roman"/>
              <a:ea typeface="Times New Roman"/>
            </a:endParaRPr>
          </a:p>
          <a:p>
            <a:pPr algn="just"/>
            <a:r>
              <a:rPr lang="bg-BG" sz="2400" dirty="0">
                <a:latin typeface="Arial Narrow"/>
                <a:ea typeface="Times New Roman"/>
                <a:cs typeface="Times New Roman"/>
              </a:rPr>
              <a:t>Схематично могат да бъдат представени освен разглежданите тела и техните взаимодействия с окръжаващи ги тела, които ограничават способността на разглежданите тела да извършват определени премествания (ограничават свободата им). При това те си взаимодействат. Прието е да се казва, че окръжаващите тела са </a:t>
            </a:r>
            <a:r>
              <a:rPr lang="bg-BG" sz="2400" i="1" dirty="0">
                <a:solidFill>
                  <a:schemeClr val="accent2"/>
                </a:solidFill>
                <a:latin typeface="Arial Narrow"/>
                <a:ea typeface="Times New Roman"/>
                <a:cs typeface="Times New Roman"/>
              </a:rPr>
              <a:t>опори</a:t>
            </a:r>
            <a:r>
              <a:rPr lang="bg-BG" sz="2400" dirty="0">
                <a:solidFill>
                  <a:schemeClr val="accent2"/>
                </a:solidFill>
                <a:latin typeface="Arial Narrow"/>
                <a:ea typeface="Times New Roman"/>
                <a:cs typeface="Times New Roman"/>
              </a:rPr>
              <a:t>,</a:t>
            </a:r>
            <a:r>
              <a:rPr lang="bg-BG" sz="2400" dirty="0">
                <a:latin typeface="Arial Narrow"/>
                <a:ea typeface="Times New Roman"/>
                <a:cs typeface="Times New Roman"/>
              </a:rPr>
              <a:t> които осъществяват </a:t>
            </a:r>
            <a:r>
              <a:rPr lang="bg-BG" sz="2400" i="1" dirty="0">
                <a:solidFill>
                  <a:schemeClr val="accent2"/>
                </a:solidFill>
                <a:latin typeface="Arial Narrow"/>
                <a:ea typeface="Times New Roman"/>
                <a:cs typeface="Times New Roman"/>
              </a:rPr>
              <a:t>връзки</a:t>
            </a:r>
            <a:r>
              <a:rPr lang="bg-BG" sz="2400" dirty="0">
                <a:solidFill>
                  <a:schemeClr val="accent2"/>
                </a:solidFill>
                <a:latin typeface="Arial Narrow"/>
                <a:ea typeface="Times New Roman"/>
                <a:cs typeface="Times New Roman"/>
              </a:rPr>
              <a:t> </a:t>
            </a:r>
            <a:r>
              <a:rPr lang="bg-BG" sz="2400" dirty="0">
                <a:latin typeface="Arial Narrow"/>
                <a:ea typeface="Times New Roman"/>
                <a:cs typeface="Times New Roman"/>
              </a:rPr>
              <a:t>с разглежданото тяло. Действията върху даденото тяло на опорите му се наричат сили на връзките или </a:t>
            </a:r>
            <a:r>
              <a:rPr lang="bg-BG" sz="2400" i="1" dirty="0">
                <a:solidFill>
                  <a:schemeClr val="accent2"/>
                </a:solidFill>
                <a:latin typeface="Arial Narrow"/>
                <a:ea typeface="Times New Roman"/>
                <a:cs typeface="Times New Roman"/>
              </a:rPr>
              <a:t>опорни реакции</a:t>
            </a:r>
            <a:r>
              <a:rPr lang="bg-BG" sz="2400" dirty="0">
                <a:solidFill>
                  <a:schemeClr val="accent2"/>
                </a:solidFill>
                <a:latin typeface="Arial Narrow"/>
                <a:ea typeface="Times New Roman"/>
                <a:cs typeface="Times New Roman"/>
              </a:rPr>
              <a:t>.</a:t>
            </a:r>
            <a:endParaRPr lang="bg-BG" sz="2400" dirty="0">
              <a:solidFill>
                <a:schemeClr val="accent2"/>
              </a:solidFill>
            </a:endParaRPr>
          </a:p>
        </p:txBody>
      </p:sp>
    </p:spTree>
    <p:extLst>
      <p:ext uri="{BB962C8B-B14F-4D97-AF65-F5344CB8AC3E}">
        <p14:creationId xmlns:p14="http://schemas.microsoft.com/office/powerpoint/2010/main" val="29432135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 name="Rectangle 2"/>
          <p:cNvSpPr/>
          <p:nvPr/>
        </p:nvSpPr>
        <p:spPr>
          <a:xfrm>
            <a:off x="395536" y="908720"/>
            <a:ext cx="8352928" cy="5262979"/>
          </a:xfrm>
          <a:prstGeom prst="rect">
            <a:avLst/>
          </a:prstGeom>
        </p:spPr>
        <p:txBody>
          <a:bodyPr wrap="square">
            <a:spAutoFit/>
          </a:bodyPr>
          <a:lstStyle/>
          <a:p>
            <a:pPr algn="just">
              <a:spcAft>
                <a:spcPts val="0"/>
              </a:spcAft>
            </a:pPr>
            <a:r>
              <a:rPr lang="bg-BG" sz="2400" b="1" i="1" dirty="0">
                <a:solidFill>
                  <a:srgbClr val="FF0000"/>
                </a:solidFill>
                <a:latin typeface="Arial Narrow"/>
                <a:ea typeface="Times New Roman"/>
              </a:rPr>
              <a:t>Статиката</a:t>
            </a:r>
            <a:r>
              <a:rPr lang="bg-BG" sz="2400" dirty="0">
                <a:latin typeface="Arial Narrow"/>
                <a:ea typeface="Times New Roman"/>
              </a:rPr>
              <a:t> изучава </a:t>
            </a:r>
            <a:r>
              <a:rPr lang="bg-BG" sz="2400" i="1" dirty="0">
                <a:latin typeface="Arial Narrow"/>
                <a:ea typeface="Times New Roman"/>
              </a:rPr>
              <a:t>равновесието</a:t>
            </a:r>
            <a:r>
              <a:rPr lang="bg-BG" sz="2400" dirty="0">
                <a:latin typeface="Arial Narrow"/>
                <a:ea typeface="Times New Roman"/>
              </a:rPr>
              <a:t> на силите, които действат върху един материален обект (материална точка, твърдо тяло или механична система).</a:t>
            </a:r>
            <a:endParaRPr lang="bg-BG" sz="2400" dirty="0">
              <a:latin typeface="Times New Roman"/>
              <a:ea typeface="Times New Roman"/>
            </a:endParaRPr>
          </a:p>
          <a:p>
            <a:pPr algn="just">
              <a:spcAft>
                <a:spcPts val="0"/>
              </a:spcAft>
            </a:pPr>
            <a:r>
              <a:rPr lang="bg-BG" sz="2400" b="1" i="1" dirty="0">
                <a:solidFill>
                  <a:srgbClr val="FF0000"/>
                </a:solidFill>
                <a:latin typeface="Arial Narrow"/>
                <a:ea typeface="Times New Roman"/>
              </a:rPr>
              <a:t>Материална точка</a:t>
            </a:r>
            <a:r>
              <a:rPr lang="bg-BG" sz="2400" b="1" dirty="0">
                <a:latin typeface="Arial Narrow"/>
                <a:ea typeface="Times New Roman"/>
              </a:rPr>
              <a:t> </a:t>
            </a:r>
            <a:r>
              <a:rPr lang="bg-BG" sz="2400" dirty="0">
                <a:latin typeface="Arial Narrow"/>
                <a:ea typeface="Times New Roman"/>
              </a:rPr>
              <a:t>се нарича всяка материална частица с извънредно малки размери, а също така всяко тяло, чиито размери могат да се пренебрегнат, при което то се разглежда като точка, в която е съсредоточена цялата му маса.</a:t>
            </a:r>
            <a:endParaRPr lang="bg-BG" sz="2400" dirty="0">
              <a:latin typeface="Times New Roman"/>
              <a:ea typeface="Times New Roman"/>
            </a:endParaRPr>
          </a:p>
          <a:p>
            <a:pPr algn="just">
              <a:spcAft>
                <a:spcPts val="0"/>
              </a:spcAft>
            </a:pPr>
            <a:r>
              <a:rPr lang="bg-BG" sz="2400" b="1" i="1" dirty="0">
                <a:solidFill>
                  <a:srgbClr val="FF0000"/>
                </a:solidFill>
                <a:latin typeface="Arial Narrow"/>
                <a:ea typeface="Times New Roman"/>
              </a:rPr>
              <a:t>Идеално твърдо тяло</a:t>
            </a:r>
            <a:r>
              <a:rPr lang="bg-BG" sz="2400" b="1" dirty="0">
                <a:latin typeface="Arial Narrow"/>
                <a:ea typeface="Times New Roman"/>
              </a:rPr>
              <a:t> </a:t>
            </a:r>
            <a:r>
              <a:rPr lang="bg-BG" sz="2400" dirty="0">
                <a:latin typeface="Arial Narrow"/>
                <a:ea typeface="Times New Roman"/>
              </a:rPr>
              <a:t>представлява идеализирано тяло, което не се деформира под действието на каквито и да било сили.</a:t>
            </a:r>
            <a:endParaRPr lang="bg-BG" sz="2400" dirty="0">
              <a:latin typeface="Times New Roman"/>
              <a:ea typeface="Times New Roman"/>
            </a:endParaRPr>
          </a:p>
          <a:p>
            <a:pPr algn="just"/>
            <a:r>
              <a:rPr lang="bg-BG" sz="2400" b="1" i="1" dirty="0">
                <a:solidFill>
                  <a:srgbClr val="FF0000"/>
                </a:solidFill>
                <a:latin typeface="Arial Narrow"/>
                <a:ea typeface="Times New Roman"/>
                <a:cs typeface="Times New Roman"/>
              </a:rPr>
              <a:t>Механична система</a:t>
            </a:r>
            <a:r>
              <a:rPr lang="bg-BG" sz="2400" b="1" dirty="0">
                <a:latin typeface="Arial Narrow"/>
                <a:ea typeface="Times New Roman"/>
                <a:cs typeface="Times New Roman"/>
              </a:rPr>
              <a:t> </a:t>
            </a:r>
            <a:r>
              <a:rPr lang="bg-BG" sz="2400" dirty="0">
                <a:latin typeface="Arial Narrow"/>
                <a:ea typeface="Times New Roman"/>
                <a:cs typeface="Times New Roman"/>
              </a:rPr>
              <a:t>се нарича съвкупност от материални обекти, в която положението и движението на всеки обект зависи от положението и движението на всички останали обекти. Определящ признак за механичната система е наличието на сили на взаимодействие между нейните части</a:t>
            </a:r>
            <a:endParaRPr lang="bg-BG" sz="24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Опорни реакции</a:t>
            </a:r>
            <a:endParaRPr lang="bg-BG" sz="2400" dirty="0">
              <a:solidFill>
                <a:srgbClr val="00B0F0"/>
              </a:solidFill>
            </a:endParaRPr>
          </a:p>
        </p:txBody>
      </p:sp>
      <p:sp>
        <p:nvSpPr>
          <p:cNvPr id="2" name="Правоъгълник 1"/>
          <p:cNvSpPr/>
          <p:nvPr/>
        </p:nvSpPr>
        <p:spPr>
          <a:xfrm>
            <a:off x="179512" y="936067"/>
            <a:ext cx="8784976" cy="646331"/>
          </a:xfrm>
          <a:prstGeom prst="rect">
            <a:avLst/>
          </a:prstGeom>
        </p:spPr>
        <p:txBody>
          <a:bodyPr wrap="square">
            <a:spAutoFit/>
          </a:bodyPr>
          <a:lstStyle/>
          <a:p>
            <a:pPr algn="just"/>
            <a:r>
              <a:rPr lang="bg-BG" dirty="0">
                <a:latin typeface="Arial Narrow"/>
                <a:ea typeface="Times New Roman"/>
                <a:cs typeface="Times New Roman"/>
              </a:rPr>
              <a:t>Когато контактът между телата е точков или линеен (телата образуват висша кинематична двоица), то опорната реакция има направлението на общата </a:t>
            </a:r>
            <a:r>
              <a:rPr lang="bg-BG" dirty="0" err="1">
                <a:latin typeface="Arial Narrow"/>
                <a:ea typeface="Times New Roman"/>
                <a:cs typeface="Times New Roman"/>
              </a:rPr>
              <a:t>нормала</a:t>
            </a:r>
            <a:r>
              <a:rPr lang="bg-BG" dirty="0">
                <a:latin typeface="Arial Narrow"/>
                <a:ea typeface="Times New Roman"/>
                <a:cs typeface="Times New Roman"/>
              </a:rPr>
              <a:t> в контактната точка. </a:t>
            </a:r>
            <a:endParaRPr lang="bg-BG" dirty="0"/>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33" y="1700808"/>
            <a:ext cx="2310517" cy="2592288"/>
          </a:xfrm>
          <a:prstGeom prst="rect">
            <a:avLst/>
          </a:prstGeom>
        </p:spPr>
      </p:pic>
      <p:pic>
        <p:nvPicPr>
          <p:cNvPr id="4" name="Картина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256" y="2272236"/>
            <a:ext cx="2434183" cy="2698131"/>
          </a:xfrm>
          <a:prstGeom prst="rect">
            <a:avLst/>
          </a:prstGeom>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3283" y="2262963"/>
            <a:ext cx="2149522" cy="2784019"/>
          </a:xfrm>
          <a:prstGeom prst="rect">
            <a:avLst/>
          </a:prstGeom>
        </p:spPr>
      </p:pic>
      <p:pic>
        <p:nvPicPr>
          <p:cNvPr id="6" name="Картина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4184434"/>
            <a:ext cx="1966322" cy="2546741"/>
          </a:xfrm>
          <a:prstGeom prst="rect">
            <a:avLst/>
          </a:prstGeom>
        </p:spPr>
      </p:pic>
      <p:sp>
        <p:nvSpPr>
          <p:cNvPr id="7" name="Правоъгълник 6"/>
          <p:cNvSpPr/>
          <p:nvPr/>
        </p:nvSpPr>
        <p:spPr>
          <a:xfrm>
            <a:off x="276951" y="4400651"/>
            <a:ext cx="2141070" cy="646331"/>
          </a:xfrm>
          <a:prstGeom prst="rect">
            <a:avLst/>
          </a:prstGeom>
        </p:spPr>
        <p:txBody>
          <a:bodyPr wrap="square">
            <a:spAutoFit/>
          </a:bodyPr>
          <a:lstStyle/>
          <a:p>
            <a:r>
              <a:rPr lang="bg-BG" dirty="0">
                <a:latin typeface="Arial Narrow"/>
                <a:ea typeface="Times New Roman"/>
                <a:cs typeface="Times New Roman"/>
              </a:rPr>
              <a:t>профилът и на двете звена е криволинеен</a:t>
            </a:r>
            <a:endParaRPr lang="bg-BG" dirty="0"/>
          </a:p>
        </p:txBody>
      </p:sp>
      <p:sp>
        <p:nvSpPr>
          <p:cNvPr id="8" name="Правоъгълник 7"/>
          <p:cNvSpPr/>
          <p:nvPr/>
        </p:nvSpPr>
        <p:spPr>
          <a:xfrm>
            <a:off x="2422013" y="5457805"/>
            <a:ext cx="2567945" cy="923330"/>
          </a:xfrm>
          <a:prstGeom prst="rect">
            <a:avLst/>
          </a:prstGeom>
        </p:spPr>
        <p:txBody>
          <a:bodyPr wrap="square">
            <a:spAutoFit/>
          </a:bodyPr>
          <a:lstStyle/>
          <a:p>
            <a:pPr algn="just"/>
            <a:r>
              <a:rPr lang="bg-BG" dirty="0">
                <a:latin typeface="Arial Narrow"/>
                <a:ea typeface="Times New Roman"/>
                <a:cs typeface="Times New Roman"/>
              </a:rPr>
              <a:t>профилът на едното звено е криволинеен, а другото е с праволинеен профил</a:t>
            </a:r>
            <a:endParaRPr lang="bg-BG" dirty="0"/>
          </a:p>
        </p:txBody>
      </p:sp>
      <p:sp>
        <p:nvSpPr>
          <p:cNvPr id="9" name="Правоъгълник 8"/>
          <p:cNvSpPr/>
          <p:nvPr/>
        </p:nvSpPr>
        <p:spPr>
          <a:xfrm>
            <a:off x="5138589" y="1700808"/>
            <a:ext cx="3888432" cy="646331"/>
          </a:xfrm>
          <a:prstGeom prst="rect">
            <a:avLst/>
          </a:prstGeom>
        </p:spPr>
        <p:txBody>
          <a:bodyPr wrap="square">
            <a:spAutoFit/>
          </a:bodyPr>
          <a:lstStyle/>
          <a:p>
            <a:pPr algn="just"/>
            <a:r>
              <a:rPr lang="bg-BG" dirty="0">
                <a:latin typeface="Arial Narrow"/>
                <a:ea typeface="Times New Roman"/>
                <a:cs typeface="Times New Roman"/>
              </a:rPr>
              <a:t>призматична опора, при която едното тяло представлява призма</a:t>
            </a:r>
            <a:endParaRPr lang="bg-BG" dirty="0"/>
          </a:p>
        </p:txBody>
      </p:sp>
    </p:spTree>
    <p:extLst>
      <p:ext uri="{BB962C8B-B14F-4D97-AF65-F5344CB8AC3E}">
        <p14:creationId xmlns:p14="http://schemas.microsoft.com/office/powerpoint/2010/main" val="3688272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Опорни реакции</a:t>
            </a:r>
            <a:endParaRPr lang="bg-BG" sz="2400" dirty="0">
              <a:solidFill>
                <a:srgbClr val="00B0F0"/>
              </a:solidFill>
            </a:endParaRPr>
          </a:p>
        </p:txBody>
      </p:sp>
      <p:sp>
        <p:nvSpPr>
          <p:cNvPr id="2" name="Правоъгълник 1"/>
          <p:cNvSpPr/>
          <p:nvPr/>
        </p:nvSpPr>
        <p:spPr>
          <a:xfrm>
            <a:off x="467544" y="944633"/>
            <a:ext cx="1863011" cy="369332"/>
          </a:xfrm>
          <a:prstGeom prst="rect">
            <a:avLst/>
          </a:prstGeom>
        </p:spPr>
        <p:txBody>
          <a:bodyPr wrap="none">
            <a:spAutoFit/>
          </a:bodyPr>
          <a:lstStyle/>
          <a:p>
            <a:r>
              <a:rPr lang="bg-BG" dirty="0">
                <a:latin typeface="Arial Narrow"/>
                <a:ea typeface="Times New Roman"/>
                <a:cs typeface="Times New Roman"/>
              </a:rPr>
              <a:t>плъзгащата опора </a:t>
            </a:r>
            <a:endParaRPr lang="bg-BG" dirty="0"/>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000" y="1484784"/>
            <a:ext cx="2424792" cy="2687720"/>
          </a:xfrm>
          <a:prstGeom prst="rect">
            <a:avLst/>
          </a:prstGeom>
        </p:spPr>
      </p:pic>
      <p:sp>
        <p:nvSpPr>
          <p:cNvPr id="4" name="Правоъгълник 3"/>
          <p:cNvSpPr/>
          <p:nvPr/>
        </p:nvSpPr>
        <p:spPr>
          <a:xfrm>
            <a:off x="3347864" y="946611"/>
            <a:ext cx="2143536" cy="369332"/>
          </a:xfrm>
          <a:prstGeom prst="rect">
            <a:avLst/>
          </a:prstGeom>
        </p:spPr>
        <p:txBody>
          <a:bodyPr wrap="none">
            <a:spAutoFit/>
          </a:bodyPr>
          <a:lstStyle/>
          <a:p>
            <a:r>
              <a:rPr lang="bg-BG" dirty="0">
                <a:latin typeface="Arial Narrow"/>
                <a:ea typeface="Times New Roman"/>
                <a:cs typeface="Times New Roman"/>
              </a:rPr>
              <a:t>цилиндричната става </a:t>
            </a:r>
            <a:endParaRPr lang="bg-BG" dirty="0"/>
          </a:p>
        </p:txBody>
      </p:sp>
      <p:pic>
        <p:nvPicPr>
          <p:cNvPr id="5" name="Картина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236" y="1312132"/>
            <a:ext cx="2327900" cy="2768685"/>
          </a:xfrm>
          <a:prstGeom prst="rect">
            <a:avLst/>
          </a:prstGeom>
        </p:spPr>
      </p:pic>
      <p:sp>
        <p:nvSpPr>
          <p:cNvPr id="6" name="Правоъгълник 5"/>
          <p:cNvSpPr/>
          <p:nvPr/>
        </p:nvSpPr>
        <p:spPr>
          <a:xfrm>
            <a:off x="272968" y="4621778"/>
            <a:ext cx="2207656" cy="369332"/>
          </a:xfrm>
          <a:prstGeom prst="rect">
            <a:avLst/>
          </a:prstGeom>
        </p:spPr>
        <p:txBody>
          <a:bodyPr wrap="none">
            <a:spAutoFit/>
          </a:bodyPr>
          <a:lstStyle/>
          <a:p>
            <a:r>
              <a:rPr lang="bg-BG" dirty="0">
                <a:latin typeface="Arial Narrow"/>
                <a:ea typeface="Times New Roman"/>
                <a:cs typeface="Times New Roman"/>
              </a:rPr>
              <a:t>едно от телата е </a:t>
            </a:r>
            <a:r>
              <a:rPr lang="bg-BG" i="1" dirty="0">
                <a:latin typeface="Arial Narrow"/>
                <a:ea typeface="Times New Roman"/>
                <a:cs typeface="Times New Roman"/>
              </a:rPr>
              <a:t>прът</a:t>
            </a:r>
            <a:endParaRPr lang="bg-BG" dirty="0"/>
          </a:p>
        </p:txBody>
      </p:sp>
      <p:pic>
        <p:nvPicPr>
          <p:cNvPr id="7" name="Картина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060" y="4036495"/>
            <a:ext cx="1984758" cy="2522793"/>
          </a:xfrm>
          <a:prstGeom prst="rect">
            <a:avLst/>
          </a:prstGeom>
        </p:spPr>
      </p:pic>
      <p:sp>
        <p:nvSpPr>
          <p:cNvPr id="8" name="Правоъгълник 7"/>
          <p:cNvSpPr/>
          <p:nvPr/>
        </p:nvSpPr>
        <p:spPr>
          <a:xfrm>
            <a:off x="6516216" y="3644570"/>
            <a:ext cx="2326278" cy="369332"/>
          </a:xfrm>
          <a:prstGeom prst="rect">
            <a:avLst/>
          </a:prstGeom>
        </p:spPr>
        <p:txBody>
          <a:bodyPr wrap="none">
            <a:spAutoFit/>
          </a:bodyPr>
          <a:lstStyle/>
          <a:p>
            <a:r>
              <a:rPr lang="bg-BG" dirty="0">
                <a:latin typeface="Arial Narrow"/>
                <a:ea typeface="Times New Roman"/>
                <a:cs typeface="Times New Roman"/>
              </a:rPr>
              <a:t>едно от телата е нишка </a:t>
            </a:r>
            <a:endParaRPr lang="bg-BG" dirty="0"/>
          </a:p>
        </p:txBody>
      </p:sp>
      <p:pic>
        <p:nvPicPr>
          <p:cNvPr id="9" name="Картина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4000408"/>
            <a:ext cx="2160240" cy="2706806"/>
          </a:xfrm>
          <a:prstGeom prst="rect">
            <a:avLst/>
          </a:prstGeom>
        </p:spPr>
      </p:pic>
    </p:spTree>
    <p:extLst>
      <p:ext uri="{BB962C8B-B14F-4D97-AF65-F5344CB8AC3E}">
        <p14:creationId xmlns:p14="http://schemas.microsoft.com/office/powerpoint/2010/main" val="908032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par>
                                <p:cTn id="39" presetID="3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par>
                                <p:cTn id="53" presetID="3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0" name="Контейнер за съдържание 5"/>
          <p:cNvSpPr txBox="1">
            <a:spLocks/>
          </p:cNvSpPr>
          <p:nvPr/>
        </p:nvSpPr>
        <p:spPr bwMode="auto">
          <a:xfrm>
            <a:off x="107504" y="329010"/>
            <a:ext cx="9036496"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Font typeface="Wingdings 3" pitchFamily="18" charset="2"/>
              <a:buNone/>
            </a:pPr>
            <a:r>
              <a:rPr lang="bg-BG" sz="2400" dirty="0" smtClean="0">
                <a:solidFill>
                  <a:srgbClr val="00B0F0"/>
                </a:solidFill>
              </a:rPr>
              <a:t>Опорни реакции</a:t>
            </a:r>
            <a:endParaRPr lang="bg-BG" sz="2400" dirty="0">
              <a:solidFill>
                <a:srgbClr val="00B0F0"/>
              </a:solidFill>
            </a:endParaRPr>
          </a:p>
        </p:txBody>
      </p:sp>
      <p:sp>
        <p:nvSpPr>
          <p:cNvPr id="2" name="Правоъгълник 1"/>
          <p:cNvSpPr/>
          <p:nvPr/>
        </p:nvSpPr>
        <p:spPr>
          <a:xfrm>
            <a:off x="31358" y="886344"/>
            <a:ext cx="7992888" cy="369332"/>
          </a:xfrm>
          <a:prstGeom prst="rect">
            <a:avLst/>
          </a:prstGeom>
        </p:spPr>
        <p:txBody>
          <a:bodyPr wrap="square">
            <a:spAutoFit/>
          </a:bodyPr>
          <a:lstStyle/>
          <a:p>
            <a:r>
              <a:rPr lang="bg-BG" b="1" i="1" dirty="0">
                <a:latin typeface="Arial Narrow"/>
                <a:ea typeface="Times New Roman"/>
                <a:cs typeface="Times New Roman"/>
              </a:rPr>
              <a:t>Пример:</a:t>
            </a:r>
            <a:r>
              <a:rPr lang="bg-BG" dirty="0">
                <a:latin typeface="Arial Narrow"/>
                <a:ea typeface="Times New Roman"/>
                <a:cs typeface="Times New Roman"/>
              </a:rPr>
              <a:t> </a:t>
            </a:r>
            <a:r>
              <a:rPr lang="bg-BG" i="1" dirty="0">
                <a:latin typeface="Arial Narrow"/>
                <a:ea typeface="Times New Roman"/>
                <a:cs typeface="Times New Roman"/>
              </a:rPr>
              <a:t>За показаната на </a:t>
            </a:r>
            <a:r>
              <a:rPr lang="bg-BG" i="1" dirty="0" smtClean="0">
                <a:latin typeface="Arial Narrow"/>
                <a:ea typeface="Times New Roman"/>
                <a:cs typeface="Times New Roman"/>
              </a:rPr>
              <a:t>фигурата  </a:t>
            </a:r>
            <a:r>
              <a:rPr lang="bg-BG" i="1" dirty="0">
                <a:latin typeface="Arial Narrow"/>
                <a:ea typeface="Times New Roman"/>
                <a:cs typeface="Times New Roman"/>
              </a:rPr>
              <a:t>греда да се определят опорните реакции.</a:t>
            </a:r>
            <a:r>
              <a:rPr lang="bg-BG" dirty="0">
                <a:latin typeface="Arial Narrow"/>
                <a:ea typeface="Times New Roman"/>
                <a:cs typeface="Times New Roman"/>
              </a:rPr>
              <a:t> </a:t>
            </a:r>
            <a:endParaRPr lang="bg-BG" dirty="0"/>
          </a:p>
        </p:txBody>
      </p:sp>
      <p:pic>
        <p:nvPicPr>
          <p:cNvPr id="3" name="Картина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55" y="1523636"/>
            <a:ext cx="4218913" cy="1943193"/>
          </a:xfrm>
          <a:prstGeom prst="rect">
            <a:avLst/>
          </a:prstGeom>
          <a:solidFill>
            <a:schemeClr val="bg2"/>
          </a:solidFill>
        </p:spPr>
      </p:pic>
      <p:pic>
        <p:nvPicPr>
          <p:cNvPr id="4" name="Картина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57" y="3645024"/>
            <a:ext cx="4302043" cy="2358850"/>
          </a:xfrm>
          <a:prstGeom prst="rect">
            <a:avLst/>
          </a:prstGeom>
          <a:solidFill>
            <a:schemeClr val="bg2"/>
          </a:solidFill>
        </p:spPr>
      </p:pic>
      <p:sp>
        <p:nvSpPr>
          <p:cNvPr id="5" name="Правоъгълник 4"/>
          <p:cNvSpPr/>
          <p:nvPr/>
        </p:nvSpPr>
        <p:spPr>
          <a:xfrm>
            <a:off x="5220072" y="1471319"/>
            <a:ext cx="3771201" cy="646331"/>
          </a:xfrm>
          <a:prstGeom prst="rect">
            <a:avLst/>
          </a:prstGeom>
        </p:spPr>
        <p:txBody>
          <a:bodyPr wrap="square">
            <a:spAutoFit/>
          </a:bodyPr>
          <a:lstStyle/>
          <a:p>
            <a:pPr algn="just"/>
            <a:r>
              <a:rPr lang="bg-BG" dirty="0">
                <a:latin typeface="Arial Narrow"/>
                <a:ea typeface="Times New Roman"/>
                <a:cs typeface="Times New Roman"/>
              </a:rPr>
              <a:t>Опората в точка </a:t>
            </a:r>
            <a:r>
              <a:rPr lang="en-US" i="1" dirty="0">
                <a:latin typeface="Arial Narrow"/>
                <a:ea typeface="Times New Roman"/>
                <a:cs typeface="Times New Roman"/>
              </a:rPr>
              <a:t>A</a:t>
            </a:r>
            <a:r>
              <a:rPr lang="bg-BG" dirty="0">
                <a:latin typeface="Arial Narrow"/>
                <a:ea typeface="Times New Roman"/>
                <a:cs typeface="Times New Roman"/>
              </a:rPr>
              <a:t> е цилин­дрична става, а опората в точка </a:t>
            </a:r>
            <a:r>
              <a:rPr lang="en-US" i="1" dirty="0">
                <a:latin typeface="Arial Narrow"/>
                <a:ea typeface="Times New Roman"/>
                <a:cs typeface="Times New Roman"/>
              </a:rPr>
              <a:t>B</a:t>
            </a:r>
            <a:r>
              <a:rPr lang="bg-BG" dirty="0">
                <a:latin typeface="Arial Narrow"/>
                <a:ea typeface="Times New Roman"/>
                <a:cs typeface="Times New Roman"/>
              </a:rPr>
              <a:t> е призматична.</a:t>
            </a:r>
            <a:endParaRPr lang="bg-BG" dirty="0"/>
          </a:p>
        </p:txBody>
      </p:sp>
      <p:sp>
        <p:nvSpPr>
          <p:cNvPr id="6" name="Правоъгълник 5"/>
          <p:cNvSpPr/>
          <p:nvPr/>
        </p:nvSpPr>
        <p:spPr>
          <a:xfrm>
            <a:off x="5220072" y="2228671"/>
            <a:ext cx="3568660" cy="1477328"/>
          </a:xfrm>
          <a:prstGeom prst="rect">
            <a:avLst/>
          </a:prstGeom>
        </p:spPr>
        <p:txBody>
          <a:bodyPr wrap="square">
            <a:spAutoFit/>
          </a:bodyPr>
          <a:lstStyle/>
          <a:p>
            <a:pPr algn="just"/>
            <a:r>
              <a:rPr lang="bg-BG" dirty="0">
                <a:latin typeface="Arial Narrow"/>
                <a:ea typeface="Times New Roman"/>
                <a:cs typeface="Times New Roman"/>
              </a:rPr>
              <a:t>Тъй като всички сили действат в равнината </a:t>
            </a:r>
            <a:r>
              <a:rPr lang="en-US" i="1" dirty="0" err="1">
                <a:latin typeface="Times New Roman"/>
                <a:ea typeface="Times New Roman"/>
              </a:rPr>
              <a:t>xy</a:t>
            </a:r>
            <a:r>
              <a:rPr lang="bg-BG" dirty="0">
                <a:latin typeface="Arial Narrow"/>
                <a:ea typeface="Times New Roman"/>
                <a:cs typeface="Times New Roman"/>
              </a:rPr>
              <a:t>, неизвестните реакции се определят от условията за равновесие  за равнинна система сили</a:t>
            </a:r>
            <a:endParaRPr lang="bg-BG"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8" name="Обект 7"/>
          <p:cNvGraphicFramePr>
            <a:graphicFrameLocks noChangeAspect="1"/>
          </p:cNvGraphicFramePr>
          <p:nvPr>
            <p:extLst>
              <p:ext uri="{D42A27DB-BD31-4B8C-83A1-F6EECF244321}">
                <p14:modId xmlns:p14="http://schemas.microsoft.com/office/powerpoint/2010/main" val="3902196418"/>
              </p:ext>
            </p:extLst>
          </p:nvPr>
        </p:nvGraphicFramePr>
        <p:xfrm>
          <a:off x="4972825" y="4068005"/>
          <a:ext cx="3997325" cy="1512887"/>
        </p:xfrm>
        <a:graphic>
          <a:graphicData uri="http://schemas.openxmlformats.org/presentationml/2006/ole">
            <mc:AlternateContent xmlns:mc="http://schemas.openxmlformats.org/markup-compatibility/2006">
              <mc:Choice xmlns:v="urn:schemas-microsoft-com:vml" Requires="v">
                <p:oleObj spid="_x0000_s18505" name="Equation" r:id="rId5" imgW="1930320" imgH="711000" progId="Equation.DSMT4">
                  <p:embed/>
                </p:oleObj>
              </mc:Choice>
              <mc:Fallback>
                <p:oleObj name="Equation" r:id="rId5" imgW="1930320" imgH="711000" progId="Equation.DSMT4">
                  <p:embed/>
                  <p:pic>
                    <p:nvPicPr>
                      <p:cNvPr id="0" name="Object 1"/>
                      <p:cNvPicPr>
                        <a:picLocks noChangeAspect="1" noChangeArrowheads="1"/>
                      </p:cNvPicPr>
                      <p:nvPr/>
                    </p:nvPicPr>
                    <p:blipFill>
                      <a:blip r:embed="rId6"/>
                      <a:srcRect/>
                      <a:stretch>
                        <a:fillRect/>
                      </a:stretch>
                    </p:blipFill>
                    <p:spPr bwMode="auto">
                      <a:xfrm>
                        <a:off x="4972825" y="4068005"/>
                        <a:ext cx="3997325" cy="1512887"/>
                      </a:xfrm>
                      <a:prstGeom prst="rect">
                        <a:avLst/>
                      </a:prstGeom>
                      <a:solidFill>
                        <a:schemeClr val="bg2"/>
                      </a:solid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1" name="Обект 10"/>
          <p:cNvGraphicFramePr>
            <a:graphicFrameLocks noChangeAspect="1"/>
          </p:cNvGraphicFramePr>
          <p:nvPr>
            <p:extLst>
              <p:ext uri="{D42A27DB-BD31-4B8C-83A1-F6EECF244321}">
                <p14:modId xmlns:p14="http://schemas.microsoft.com/office/powerpoint/2010/main" val="1886482864"/>
              </p:ext>
            </p:extLst>
          </p:nvPr>
        </p:nvGraphicFramePr>
        <p:xfrm>
          <a:off x="4788024" y="5762679"/>
          <a:ext cx="1802618" cy="482390"/>
        </p:xfrm>
        <a:graphic>
          <a:graphicData uri="http://schemas.openxmlformats.org/presentationml/2006/ole">
            <mc:AlternateContent xmlns:mc="http://schemas.openxmlformats.org/markup-compatibility/2006">
              <mc:Choice xmlns:v="urn:schemas-microsoft-com:vml" Requires="v">
                <p:oleObj spid="_x0000_s18506" name="Equation" r:id="rId7" imgW="901309" imgH="241195" progId="Equation.DSMT4">
                  <p:embed/>
                </p:oleObj>
              </mc:Choice>
              <mc:Fallback>
                <p:oleObj name="Equation" r:id="rId7" imgW="901309" imgH="241195"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5762679"/>
                        <a:ext cx="1802618" cy="482390"/>
                      </a:xfrm>
                      <a:prstGeom prst="rect">
                        <a:avLst/>
                      </a:prstGeom>
                      <a:solidFill>
                        <a:schemeClr val="bg2"/>
                      </a:solidFill>
                    </p:spPr>
                  </p:pic>
                </p:oleObj>
              </mc:Fallback>
            </mc:AlternateContent>
          </a:graphicData>
        </a:graphic>
      </p:graphicFrame>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4" name="Обект 13"/>
          <p:cNvGraphicFramePr>
            <a:graphicFrameLocks noChangeAspect="1"/>
          </p:cNvGraphicFramePr>
          <p:nvPr>
            <p:extLst>
              <p:ext uri="{D42A27DB-BD31-4B8C-83A1-F6EECF244321}">
                <p14:modId xmlns:p14="http://schemas.microsoft.com/office/powerpoint/2010/main" val="3347427991"/>
              </p:ext>
            </p:extLst>
          </p:nvPr>
        </p:nvGraphicFramePr>
        <p:xfrm>
          <a:off x="6776710" y="5800762"/>
          <a:ext cx="2335786" cy="406224"/>
        </p:xfrm>
        <a:graphic>
          <a:graphicData uri="http://schemas.openxmlformats.org/presentationml/2006/ole">
            <mc:AlternateContent xmlns:mc="http://schemas.openxmlformats.org/markup-compatibility/2006">
              <mc:Choice xmlns:v="urn:schemas-microsoft-com:vml" Requires="v">
                <p:oleObj spid="_x0000_s18507" name="Equation" r:id="rId9" imgW="1167893" imgH="203112" progId="Equation.DSMT4">
                  <p:embed/>
                </p:oleObj>
              </mc:Choice>
              <mc:Fallback>
                <p:oleObj name="Equation" r:id="rId9" imgW="1167893" imgH="203112"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6710" y="5800762"/>
                        <a:ext cx="2335786" cy="406224"/>
                      </a:xfrm>
                      <a:prstGeom prst="rect">
                        <a:avLst/>
                      </a:prstGeom>
                      <a:solidFill>
                        <a:schemeClr val="bg2"/>
                      </a:solidFill>
                    </p:spPr>
                  </p:pic>
                </p:oleObj>
              </mc:Fallback>
            </mc:AlternateContent>
          </a:graphicData>
        </a:graphic>
      </p:graphicFrame>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8" name="Обект 17"/>
          <p:cNvGraphicFramePr>
            <a:graphicFrameLocks noChangeAspect="1"/>
          </p:cNvGraphicFramePr>
          <p:nvPr>
            <p:extLst>
              <p:ext uri="{D42A27DB-BD31-4B8C-83A1-F6EECF244321}">
                <p14:modId xmlns:p14="http://schemas.microsoft.com/office/powerpoint/2010/main" val="1164099275"/>
              </p:ext>
            </p:extLst>
          </p:nvPr>
        </p:nvGraphicFramePr>
        <p:xfrm>
          <a:off x="5569302" y="6314123"/>
          <a:ext cx="2870200" cy="508000"/>
        </p:xfrm>
        <a:graphic>
          <a:graphicData uri="http://schemas.openxmlformats.org/presentationml/2006/ole">
            <mc:AlternateContent xmlns:mc="http://schemas.openxmlformats.org/markup-compatibility/2006">
              <mc:Choice xmlns:v="urn:schemas-microsoft-com:vml" Requires="v">
                <p:oleObj spid="_x0000_s18508" name="Equation" r:id="rId11" imgW="1435100" imgH="254000" progId="Equation.DSMT4">
                  <p:embed/>
                </p:oleObj>
              </mc:Choice>
              <mc:Fallback>
                <p:oleObj name="Equation" r:id="rId11" imgW="1435100" imgH="2540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9302" y="6314123"/>
                        <a:ext cx="2870200" cy="508000"/>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19888033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Контейнер за съдържание 5"/>
          <p:cNvSpPr txBox="1">
            <a:spLocks/>
          </p:cNvSpPr>
          <p:nvPr/>
        </p:nvSpPr>
        <p:spPr bwMode="auto">
          <a:xfrm>
            <a:off x="385766" y="2420888"/>
            <a:ext cx="8712968" cy="57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None/>
            </a:pPr>
            <a:r>
              <a:rPr lang="bg-BG" sz="3600" dirty="0" smtClean="0">
                <a:solidFill>
                  <a:schemeClr val="accent2"/>
                </a:solidFill>
              </a:rPr>
              <a:t>Благодаря за вниманието!</a:t>
            </a:r>
            <a:endParaRPr lang="bg-BG" sz="3600" dirty="0">
              <a:solidFill>
                <a:schemeClr val="accent2"/>
              </a:solidFill>
            </a:endParaRPr>
          </a:p>
        </p:txBody>
      </p:sp>
      <p:sp>
        <p:nvSpPr>
          <p:cNvPr id="11" name="Rectangle 8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4" name="Rectangle 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6" name="Rectangle 8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8" name="Rectangle 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4"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6"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41" name="Rectangle 27"/>
          <p:cNvSpPr>
            <a:spLocks noChangeArrowheads="1"/>
          </p:cNvSpPr>
          <p:nvPr/>
        </p:nvSpPr>
        <p:spPr bwMode="auto">
          <a:xfrm>
            <a:off x="0" y="99626"/>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28"/>
          <p:cNvSpPr>
            <a:spLocks noChangeArrowheads="1"/>
          </p:cNvSpPr>
          <p:nvPr/>
        </p:nvSpPr>
        <p:spPr bwMode="auto">
          <a:xfrm>
            <a:off x="0" y="471101"/>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811342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31" name="Rectangle 30"/>
          <p:cNvSpPr/>
          <p:nvPr/>
        </p:nvSpPr>
        <p:spPr>
          <a:xfrm>
            <a:off x="179512" y="908720"/>
            <a:ext cx="8856984" cy="1200329"/>
          </a:xfrm>
          <a:prstGeom prst="rect">
            <a:avLst/>
          </a:prstGeom>
        </p:spPr>
        <p:txBody>
          <a:bodyPr wrap="square">
            <a:spAutoFit/>
          </a:bodyPr>
          <a:lstStyle/>
          <a:p>
            <a:r>
              <a:rPr lang="bg-BG" sz="2400" b="1" i="1" dirty="0">
                <a:solidFill>
                  <a:srgbClr val="FF0000"/>
                </a:solidFill>
                <a:latin typeface="Arial Narrow" pitchFamily="34" charset="0"/>
                <a:ea typeface="Times New Roman"/>
                <a:cs typeface="Times New Roman"/>
              </a:rPr>
              <a:t>Силата</a:t>
            </a:r>
            <a:r>
              <a:rPr lang="bg-BG" sz="2400" dirty="0">
                <a:latin typeface="Arial Narrow" pitchFamily="34" charset="0"/>
                <a:ea typeface="Times New Roman"/>
                <a:cs typeface="Times New Roman"/>
              </a:rPr>
              <a:t> е мярка за интензивност, направление и посока на </a:t>
            </a:r>
            <a:r>
              <a:rPr lang="bg-BG" sz="2400" dirty="0" smtClean="0">
                <a:latin typeface="Arial Narrow" pitchFamily="34" charset="0"/>
                <a:ea typeface="Times New Roman"/>
                <a:cs typeface="Times New Roman"/>
              </a:rPr>
              <a:t>механичното </a:t>
            </a:r>
            <a:r>
              <a:rPr lang="bg-BG" sz="2400" dirty="0">
                <a:latin typeface="Arial Narrow" pitchFamily="34" charset="0"/>
                <a:ea typeface="Times New Roman"/>
                <a:cs typeface="Times New Roman"/>
              </a:rPr>
              <a:t>взаимодействие между две тела. </a:t>
            </a:r>
            <a:r>
              <a:rPr lang="bg-BG" sz="2400" dirty="0">
                <a:latin typeface="Arial Narrow" pitchFamily="34" charset="0"/>
              </a:rPr>
              <a:t>Тя e физична величина, представяна като вектор </a:t>
            </a:r>
          </a:p>
        </p:txBody>
      </p:sp>
      <p:sp>
        <p:nvSpPr>
          <p:cNvPr id="32"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33" name="Object 32"/>
          <p:cNvGraphicFramePr>
            <a:graphicFrameLocks noChangeAspect="1"/>
          </p:cNvGraphicFramePr>
          <p:nvPr>
            <p:extLst>
              <p:ext uri="{D42A27DB-BD31-4B8C-83A1-F6EECF244321}">
                <p14:modId xmlns:p14="http://schemas.microsoft.com/office/powerpoint/2010/main" val="3836792623"/>
              </p:ext>
            </p:extLst>
          </p:nvPr>
        </p:nvGraphicFramePr>
        <p:xfrm>
          <a:off x="1691680" y="1628800"/>
          <a:ext cx="304668" cy="380834"/>
        </p:xfrm>
        <a:graphic>
          <a:graphicData uri="http://schemas.openxmlformats.org/presentationml/2006/ole">
            <mc:AlternateContent xmlns:mc="http://schemas.openxmlformats.org/markup-compatibility/2006">
              <mc:Choice xmlns:v="urn:schemas-microsoft-com:vml" Requires="v">
                <p:oleObj spid="_x0000_s1287" name="Equation" r:id="rId3" imgW="152334" imgH="190417" progId="Equation.DSMT4">
                  <p:embed/>
                </p:oleObj>
              </mc:Choice>
              <mc:Fallback>
                <p:oleObj name="Equation" r:id="rId3" imgW="152334" imgH="190417" progId="Equation.DSMT4">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628800"/>
                        <a:ext cx="304668" cy="380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33"/>
          <p:cNvSpPr/>
          <p:nvPr/>
        </p:nvSpPr>
        <p:spPr>
          <a:xfrm>
            <a:off x="2024844" y="1647384"/>
            <a:ext cx="5166320" cy="461665"/>
          </a:xfrm>
          <a:prstGeom prst="rect">
            <a:avLst/>
          </a:prstGeom>
        </p:spPr>
        <p:txBody>
          <a:bodyPr wrap="square">
            <a:spAutoFit/>
          </a:bodyPr>
          <a:lstStyle/>
          <a:p>
            <a:pPr algn="just">
              <a:spcAft>
                <a:spcPts val="0"/>
              </a:spcAft>
            </a:pPr>
            <a:r>
              <a:rPr lang="bg-BG" sz="2400" dirty="0">
                <a:latin typeface="Arial Narrow"/>
                <a:ea typeface="Times New Roman"/>
              </a:rPr>
              <a:t>с четири елемента - </a:t>
            </a:r>
            <a:r>
              <a:rPr lang="bg-BG" sz="2400" b="1" i="1" dirty="0" smtClean="0">
                <a:solidFill>
                  <a:srgbClr val="FF0000"/>
                </a:solidFill>
                <a:latin typeface="Arial Narrow"/>
                <a:ea typeface="Times New Roman"/>
                <a:cs typeface="Times New Roman"/>
              </a:rPr>
              <a:t>приложна </a:t>
            </a:r>
            <a:r>
              <a:rPr lang="bg-BG" sz="2400" b="1" i="1" dirty="0">
                <a:solidFill>
                  <a:srgbClr val="FF0000"/>
                </a:solidFill>
                <a:latin typeface="Arial Narrow"/>
                <a:ea typeface="Times New Roman"/>
                <a:cs typeface="Times New Roman"/>
              </a:rPr>
              <a:t>точка</a:t>
            </a:r>
            <a:r>
              <a:rPr lang="bg-BG" sz="2400" b="1" dirty="0">
                <a:latin typeface="Arial Narrow"/>
                <a:ea typeface="Times New Roman"/>
                <a:cs typeface="Times New Roman"/>
              </a:rPr>
              <a:t> </a:t>
            </a:r>
            <a:endParaRPr lang="bg-BG" sz="2400" b="1" dirty="0"/>
          </a:p>
        </p:txBody>
      </p:sp>
      <p:graphicFrame>
        <p:nvGraphicFramePr>
          <p:cNvPr id="35" name="Object 34"/>
          <p:cNvGraphicFramePr>
            <a:graphicFrameLocks noChangeAspect="1"/>
          </p:cNvGraphicFramePr>
          <p:nvPr>
            <p:extLst>
              <p:ext uri="{D42A27DB-BD31-4B8C-83A1-F6EECF244321}">
                <p14:modId xmlns:p14="http://schemas.microsoft.com/office/powerpoint/2010/main" val="1268128293"/>
              </p:ext>
            </p:extLst>
          </p:nvPr>
        </p:nvGraphicFramePr>
        <p:xfrm>
          <a:off x="6707188" y="1692275"/>
          <a:ext cx="355600" cy="355600"/>
        </p:xfrm>
        <a:graphic>
          <a:graphicData uri="http://schemas.openxmlformats.org/presentationml/2006/ole">
            <mc:AlternateContent xmlns:mc="http://schemas.openxmlformats.org/markup-compatibility/2006">
              <mc:Choice xmlns:v="urn:schemas-microsoft-com:vml" Requires="v">
                <p:oleObj spid="_x0000_s1288" name="Equation" r:id="rId5" imgW="177480" imgH="177480" progId="Equation.DSMT4">
                  <p:embed/>
                </p:oleObj>
              </mc:Choice>
              <mc:Fallback>
                <p:oleObj name="Equation" r:id="rId5" imgW="177480" imgH="177480" progId="Equation.DSMT4">
                  <p:embed/>
                  <p:pic>
                    <p:nvPicPr>
                      <p:cNvPr id="0" name="Object 32"/>
                      <p:cNvPicPr>
                        <a:picLocks noChangeAspect="1" noChangeArrowheads="1"/>
                      </p:cNvPicPr>
                      <p:nvPr/>
                    </p:nvPicPr>
                    <p:blipFill>
                      <a:blip r:embed="rId6"/>
                      <a:srcRect/>
                      <a:stretch>
                        <a:fillRect/>
                      </a:stretch>
                    </p:blipFill>
                    <p:spPr bwMode="auto">
                      <a:xfrm>
                        <a:off x="6707188" y="1692275"/>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Rectangle 35"/>
          <p:cNvSpPr/>
          <p:nvPr/>
        </p:nvSpPr>
        <p:spPr>
          <a:xfrm>
            <a:off x="7092280" y="1647384"/>
            <a:ext cx="1731564" cy="461665"/>
          </a:xfrm>
          <a:prstGeom prst="rect">
            <a:avLst/>
          </a:prstGeom>
        </p:spPr>
        <p:txBody>
          <a:bodyPr wrap="none">
            <a:spAutoFit/>
          </a:bodyPr>
          <a:lstStyle/>
          <a:p>
            <a:r>
              <a:rPr lang="bg-BG" sz="2400" b="1" i="1" dirty="0">
                <a:solidFill>
                  <a:srgbClr val="FF0000"/>
                </a:solidFill>
                <a:latin typeface="Arial Narrow"/>
                <a:ea typeface="Times New Roman"/>
                <a:cs typeface="Times New Roman"/>
              </a:rPr>
              <a:t>директриса</a:t>
            </a:r>
            <a:endParaRPr lang="bg-BG" sz="2400" b="1" dirty="0"/>
          </a:p>
        </p:txBody>
      </p:sp>
      <p:graphicFrame>
        <p:nvGraphicFramePr>
          <p:cNvPr id="37" name="Object 36"/>
          <p:cNvGraphicFramePr>
            <a:graphicFrameLocks noChangeAspect="1"/>
          </p:cNvGraphicFramePr>
          <p:nvPr>
            <p:extLst>
              <p:ext uri="{D42A27DB-BD31-4B8C-83A1-F6EECF244321}">
                <p14:modId xmlns:p14="http://schemas.microsoft.com/office/powerpoint/2010/main" val="3786619582"/>
              </p:ext>
            </p:extLst>
          </p:nvPr>
        </p:nvGraphicFramePr>
        <p:xfrm>
          <a:off x="8705570" y="1733252"/>
          <a:ext cx="438430" cy="375797"/>
        </p:xfrm>
        <a:graphic>
          <a:graphicData uri="http://schemas.openxmlformats.org/presentationml/2006/ole">
            <mc:AlternateContent xmlns:mc="http://schemas.openxmlformats.org/markup-compatibility/2006">
              <mc:Choice xmlns:v="urn:schemas-microsoft-com:vml" Requires="v">
                <p:oleObj spid="_x0000_s1289" name="Equation" r:id="rId7" imgW="177480" imgH="152280" progId="Equation.DSMT4">
                  <p:embed/>
                </p:oleObj>
              </mc:Choice>
              <mc:Fallback>
                <p:oleObj name="Equation" r:id="rId7" imgW="177480" imgH="152280" progId="Equation.DSMT4">
                  <p:embed/>
                  <p:pic>
                    <p:nvPicPr>
                      <p:cNvPr id="0" name="Object 34"/>
                      <p:cNvPicPr>
                        <a:picLocks noChangeAspect="1" noChangeArrowheads="1"/>
                      </p:cNvPicPr>
                      <p:nvPr/>
                    </p:nvPicPr>
                    <p:blipFill>
                      <a:blip r:embed="rId8"/>
                      <a:srcRect/>
                      <a:stretch>
                        <a:fillRect/>
                      </a:stretch>
                    </p:blipFill>
                    <p:spPr bwMode="auto">
                      <a:xfrm>
                        <a:off x="8705570" y="1733252"/>
                        <a:ext cx="438430" cy="375797"/>
                      </a:xfrm>
                      <a:prstGeom prst="rect">
                        <a:avLst/>
                      </a:prstGeom>
                      <a:noFill/>
                      <a:ln>
                        <a:noFill/>
                      </a:ln>
                    </p:spPr>
                  </p:pic>
                </p:oleObj>
              </mc:Fallback>
            </mc:AlternateContent>
          </a:graphicData>
        </a:graphic>
      </p:graphicFrame>
      <p:sp>
        <p:nvSpPr>
          <p:cNvPr id="38" name="Rectangle 37"/>
          <p:cNvSpPr/>
          <p:nvPr/>
        </p:nvSpPr>
        <p:spPr>
          <a:xfrm>
            <a:off x="179512" y="2109049"/>
            <a:ext cx="7130478" cy="461665"/>
          </a:xfrm>
          <a:prstGeom prst="rect">
            <a:avLst/>
          </a:prstGeom>
        </p:spPr>
        <p:txBody>
          <a:bodyPr wrap="square">
            <a:spAutoFit/>
          </a:bodyPr>
          <a:lstStyle/>
          <a:p>
            <a:r>
              <a:rPr lang="bg-BG" sz="2400" dirty="0">
                <a:latin typeface="Arial Narrow"/>
                <a:ea typeface="Times New Roman"/>
                <a:cs typeface="Times New Roman"/>
              </a:rPr>
              <a:t>(направление, линия на действие), </a:t>
            </a:r>
            <a:r>
              <a:rPr lang="bg-BG" sz="2400" b="1" i="1" dirty="0">
                <a:solidFill>
                  <a:srgbClr val="FF0000"/>
                </a:solidFill>
                <a:latin typeface="Arial Narrow"/>
                <a:ea typeface="Times New Roman"/>
                <a:cs typeface="Times New Roman"/>
              </a:rPr>
              <a:t>посока</a:t>
            </a:r>
            <a:r>
              <a:rPr lang="bg-BG" sz="2400" dirty="0">
                <a:latin typeface="Arial Narrow"/>
                <a:ea typeface="Times New Roman"/>
                <a:cs typeface="Times New Roman"/>
              </a:rPr>
              <a:t> и </a:t>
            </a:r>
            <a:r>
              <a:rPr lang="bg-BG" sz="2400" b="1" i="1" dirty="0">
                <a:solidFill>
                  <a:srgbClr val="FF0000"/>
                </a:solidFill>
                <a:latin typeface="Arial Narrow"/>
                <a:ea typeface="Times New Roman"/>
                <a:cs typeface="Times New Roman"/>
              </a:rPr>
              <a:t>големина</a:t>
            </a:r>
            <a:endParaRPr lang="bg-BG" sz="2400" b="1" dirty="0"/>
          </a:p>
        </p:txBody>
      </p:sp>
      <p:graphicFrame>
        <p:nvGraphicFramePr>
          <p:cNvPr id="39" name="Object 38"/>
          <p:cNvGraphicFramePr>
            <a:graphicFrameLocks noChangeAspect="1"/>
          </p:cNvGraphicFramePr>
          <p:nvPr>
            <p:extLst>
              <p:ext uri="{D42A27DB-BD31-4B8C-83A1-F6EECF244321}">
                <p14:modId xmlns:p14="http://schemas.microsoft.com/office/powerpoint/2010/main" val="3188180836"/>
              </p:ext>
            </p:extLst>
          </p:nvPr>
        </p:nvGraphicFramePr>
        <p:xfrm>
          <a:off x="6886364" y="2109048"/>
          <a:ext cx="609600" cy="457200"/>
        </p:xfrm>
        <a:graphic>
          <a:graphicData uri="http://schemas.openxmlformats.org/presentationml/2006/ole">
            <mc:AlternateContent xmlns:mc="http://schemas.openxmlformats.org/markup-compatibility/2006">
              <mc:Choice xmlns:v="urn:schemas-microsoft-com:vml" Requires="v">
                <p:oleObj spid="_x0000_s1290" name="Equation" r:id="rId9" imgW="304560" imgH="228600" progId="Equation.DSMT4">
                  <p:embed/>
                </p:oleObj>
              </mc:Choice>
              <mc:Fallback>
                <p:oleObj name="Equation" r:id="rId9" imgW="304560" imgH="228600" progId="Equation.DSMT4">
                  <p:embed/>
                  <p:pic>
                    <p:nvPicPr>
                      <p:cNvPr id="0" name="Object 32"/>
                      <p:cNvPicPr>
                        <a:picLocks noChangeAspect="1" noChangeArrowheads="1"/>
                      </p:cNvPicPr>
                      <p:nvPr/>
                    </p:nvPicPr>
                    <p:blipFill>
                      <a:blip r:embed="rId10"/>
                      <a:srcRect/>
                      <a:stretch>
                        <a:fillRect/>
                      </a:stretch>
                    </p:blipFill>
                    <p:spPr bwMode="auto">
                      <a:xfrm>
                        <a:off x="6886364" y="210904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Rectangle 42"/>
          <p:cNvSpPr/>
          <p:nvPr/>
        </p:nvSpPr>
        <p:spPr>
          <a:xfrm>
            <a:off x="179512" y="2420888"/>
            <a:ext cx="8856984" cy="1200329"/>
          </a:xfrm>
          <a:prstGeom prst="rect">
            <a:avLst/>
          </a:prstGeom>
        </p:spPr>
        <p:txBody>
          <a:bodyPr wrap="square">
            <a:spAutoFit/>
          </a:bodyPr>
          <a:lstStyle/>
          <a:p>
            <a:r>
              <a:rPr lang="bg-BG" sz="2400" dirty="0" smtClean="0">
                <a:latin typeface="Arial Narrow"/>
                <a:ea typeface="Times New Roman"/>
                <a:cs typeface="Times New Roman"/>
              </a:rPr>
              <a:t>изразява </a:t>
            </a:r>
            <a:r>
              <a:rPr lang="bg-BG" sz="2400" dirty="0">
                <a:latin typeface="Arial Narrow"/>
                <a:ea typeface="Times New Roman"/>
                <a:cs typeface="Times New Roman"/>
              </a:rPr>
              <a:t>с положително число, което се получава от сравняването на разглежданата сила със сила, условно приета за единица. </a:t>
            </a:r>
            <a:r>
              <a:rPr lang="bg-BG" sz="2400" dirty="0" smtClean="0">
                <a:latin typeface="Arial Narrow"/>
                <a:ea typeface="Times New Roman"/>
                <a:cs typeface="Times New Roman"/>
              </a:rPr>
              <a:t>Международ</a:t>
            </a:r>
            <a:r>
              <a:rPr lang="en-US" sz="2400" dirty="0" smtClean="0">
                <a:latin typeface="Arial Narrow"/>
                <a:ea typeface="Times New Roman"/>
                <a:cs typeface="Times New Roman"/>
              </a:rPr>
              <a:t>-</a:t>
            </a:r>
            <a:r>
              <a:rPr lang="bg-BG" sz="2400" dirty="0" smtClean="0">
                <a:latin typeface="Arial Narrow"/>
                <a:ea typeface="Times New Roman"/>
                <a:cs typeface="Times New Roman"/>
              </a:rPr>
              <a:t>но </a:t>
            </a:r>
            <a:r>
              <a:rPr lang="bg-BG" sz="2400" dirty="0">
                <a:latin typeface="Arial Narrow"/>
                <a:ea typeface="Times New Roman"/>
                <a:cs typeface="Times New Roman"/>
              </a:rPr>
              <a:t>приетата </a:t>
            </a:r>
            <a:r>
              <a:rPr lang="bg-BG" sz="2400" b="1" i="1" dirty="0">
                <a:solidFill>
                  <a:srgbClr val="FF0000"/>
                </a:solidFill>
                <a:latin typeface="Arial Narrow"/>
                <a:ea typeface="Times New Roman"/>
                <a:cs typeface="Times New Roman"/>
              </a:rPr>
              <a:t>единица сила</a:t>
            </a:r>
            <a:r>
              <a:rPr lang="bg-BG" sz="2400" b="1" dirty="0">
                <a:latin typeface="Arial Narrow"/>
                <a:ea typeface="Times New Roman"/>
                <a:cs typeface="Times New Roman"/>
              </a:rPr>
              <a:t> </a:t>
            </a:r>
            <a:r>
              <a:rPr lang="bg-BG" sz="2400" dirty="0">
                <a:latin typeface="Arial Narrow"/>
                <a:ea typeface="Times New Roman"/>
                <a:cs typeface="Times New Roman"/>
              </a:rPr>
              <a:t>се нарича </a:t>
            </a:r>
            <a:r>
              <a:rPr lang="bg-BG" sz="2400" b="1" i="1" dirty="0">
                <a:solidFill>
                  <a:srgbClr val="FF0000"/>
                </a:solidFill>
                <a:latin typeface="Arial Narrow"/>
                <a:ea typeface="Times New Roman"/>
                <a:cs typeface="Times New Roman"/>
              </a:rPr>
              <a:t>нютон</a:t>
            </a:r>
            <a:endParaRPr lang="bg-BG" sz="2400" b="1" dirty="0"/>
          </a:p>
        </p:txBody>
      </p:sp>
      <p:sp>
        <p:nvSpPr>
          <p:cNvPr id="44" name="Rectangle 43"/>
          <p:cNvSpPr/>
          <p:nvPr/>
        </p:nvSpPr>
        <p:spPr>
          <a:xfrm>
            <a:off x="7581084" y="2109048"/>
            <a:ext cx="1237839" cy="461665"/>
          </a:xfrm>
          <a:prstGeom prst="rect">
            <a:avLst/>
          </a:prstGeom>
        </p:spPr>
        <p:txBody>
          <a:bodyPr wrap="none">
            <a:spAutoFit/>
          </a:bodyPr>
          <a:lstStyle/>
          <a:p>
            <a:r>
              <a:rPr lang="bg-BG" sz="2400" dirty="0">
                <a:solidFill>
                  <a:prstClr val="black"/>
                </a:solidFill>
                <a:latin typeface="Arial Narrow"/>
                <a:ea typeface="Times New Roman"/>
                <a:cs typeface="Times New Roman"/>
              </a:rPr>
              <a:t>която се </a:t>
            </a:r>
            <a:endParaRPr lang="bg-BG" sz="2400" dirty="0"/>
          </a:p>
        </p:txBody>
      </p:sp>
      <p:graphicFrame>
        <p:nvGraphicFramePr>
          <p:cNvPr id="45" name="Object 44"/>
          <p:cNvGraphicFramePr>
            <a:graphicFrameLocks noChangeAspect="1"/>
          </p:cNvGraphicFramePr>
          <p:nvPr>
            <p:extLst>
              <p:ext uri="{D42A27DB-BD31-4B8C-83A1-F6EECF244321}">
                <p14:modId xmlns:p14="http://schemas.microsoft.com/office/powerpoint/2010/main" val="1608104508"/>
              </p:ext>
            </p:extLst>
          </p:nvPr>
        </p:nvGraphicFramePr>
        <p:xfrm>
          <a:off x="5737225" y="3152775"/>
          <a:ext cx="584200" cy="457200"/>
        </p:xfrm>
        <a:graphic>
          <a:graphicData uri="http://schemas.openxmlformats.org/presentationml/2006/ole">
            <mc:AlternateContent xmlns:mc="http://schemas.openxmlformats.org/markup-compatibility/2006">
              <mc:Choice xmlns:v="urn:schemas-microsoft-com:vml" Requires="v">
                <p:oleObj spid="_x0000_s1291" name="Equation" r:id="rId11" imgW="291960" imgH="228600" progId="Equation.DSMT4">
                  <p:embed/>
                </p:oleObj>
              </mc:Choice>
              <mc:Fallback>
                <p:oleObj name="Equation" r:id="rId11" imgW="291960" imgH="228600" progId="Equation.DSMT4">
                  <p:embed/>
                  <p:pic>
                    <p:nvPicPr>
                      <p:cNvPr id="0" name="Object 38"/>
                      <p:cNvPicPr>
                        <a:picLocks noChangeAspect="1" noChangeArrowheads="1"/>
                      </p:cNvPicPr>
                      <p:nvPr/>
                    </p:nvPicPr>
                    <p:blipFill>
                      <a:blip r:embed="rId12"/>
                      <a:srcRect/>
                      <a:stretch>
                        <a:fillRect/>
                      </a:stretch>
                    </p:blipFill>
                    <p:spPr bwMode="auto">
                      <a:xfrm>
                        <a:off x="5737225" y="3152775"/>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p:cNvSpPr/>
          <p:nvPr/>
        </p:nvSpPr>
        <p:spPr>
          <a:xfrm>
            <a:off x="251520" y="3624640"/>
            <a:ext cx="8712968" cy="2308324"/>
          </a:xfrm>
          <a:prstGeom prst="rect">
            <a:avLst/>
          </a:prstGeom>
        </p:spPr>
        <p:txBody>
          <a:bodyPr wrap="square">
            <a:spAutoFit/>
          </a:bodyPr>
          <a:lstStyle/>
          <a:p>
            <a:pPr algn="just">
              <a:spcAft>
                <a:spcPts val="0"/>
              </a:spcAft>
            </a:pPr>
            <a:r>
              <a:rPr lang="bg-BG" sz="2400" dirty="0">
                <a:latin typeface="Arial Narrow"/>
                <a:ea typeface="Times New Roman"/>
              </a:rPr>
              <a:t>Всички сили, които действат по един и същи начин на едно и също тяло, като му придават едно и също движение или го деформират по един и същи начин, се считат в механиката за </a:t>
            </a:r>
            <a:r>
              <a:rPr lang="bg-BG" sz="2400" b="1" i="1" dirty="0">
                <a:solidFill>
                  <a:srgbClr val="FF0000"/>
                </a:solidFill>
                <a:latin typeface="Arial Narrow"/>
                <a:ea typeface="Times New Roman"/>
              </a:rPr>
              <a:t>равностойни</a:t>
            </a:r>
            <a:r>
              <a:rPr lang="bg-BG" sz="2400" dirty="0">
                <a:latin typeface="Arial Narrow"/>
                <a:ea typeface="Times New Roman"/>
              </a:rPr>
              <a:t> или </a:t>
            </a:r>
            <a:r>
              <a:rPr lang="bg-BG" sz="2400" b="1" i="1" dirty="0">
                <a:solidFill>
                  <a:srgbClr val="FF0000"/>
                </a:solidFill>
                <a:latin typeface="Arial Narrow"/>
                <a:ea typeface="Times New Roman"/>
              </a:rPr>
              <a:t>еквивалентни сили</a:t>
            </a:r>
            <a:r>
              <a:rPr lang="bg-BG" sz="2400" dirty="0">
                <a:latin typeface="Arial Narrow"/>
                <a:ea typeface="Times New Roman"/>
              </a:rPr>
              <a:t>. Съвкупността на две и повече сили, които действат едновременно на една материална точка или тяло, се нарича </a:t>
            </a:r>
            <a:r>
              <a:rPr lang="bg-BG" sz="2400" b="1" i="1" dirty="0">
                <a:solidFill>
                  <a:srgbClr val="FF0000"/>
                </a:solidFill>
                <a:latin typeface="Arial Narrow"/>
                <a:ea typeface="Times New Roman"/>
              </a:rPr>
              <a:t>система сили</a:t>
            </a:r>
            <a:r>
              <a:rPr lang="bg-BG" sz="2400" b="1" dirty="0" smtClean="0">
                <a:latin typeface="Arial Narrow"/>
                <a:ea typeface="Times New Roman"/>
              </a:rPr>
              <a:t>.</a:t>
            </a:r>
            <a:endParaRPr lang="bg-BG" sz="2400" b="1" dirty="0">
              <a:latin typeface="Times New Roman"/>
              <a:ea typeface="Times New Roman"/>
            </a:endParaRPr>
          </a:p>
        </p:txBody>
      </p:sp>
    </p:spTree>
    <p:extLst>
      <p:ext uri="{BB962C8B-B14F-4D97-AF65-F5344CB8AC3E}">
        <p14:creationId xmlns:p14="http://schemas.microsoft.com/office/powerpoint/2010/main" val="1452635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6" grpId="0"/>
      <p:bldP spid="38" grpId="0"/>
      <p:bldP spid="43" grpId="0"/>
      <p:bldP spid="44"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 name="Rectangle 1"/>
          <p:cNvSpPr/>
          <p:nvPr/>
        </p:nvSpPr>
        <p:spPr>
          <a:xfrm>
            <a:off x="340293" y="905233"/>
            <a:ext cx="8568952" cy="2308324"/>
          </a:xfrm>
          <a:prstGeom prst="rect">
            <a:avLst/>
          </a:prstGeom>
        </p:spPr>
        <p:txBody>
          <a:bodyPr wrap="square">
            <a:spAutoFit/>
          </a:bodyPr>
          <a:lstStyle/>
          <a:p>
            <a:pPr algn="just">
              <a:spcAft>
                <a:spcPts val="0"/>
              </a:spcAft>
            </a:pPr>
            <a:r>
              <a:rPr lang="bg-BG" sz="2400" dirty="0">
                <a:latin typeface="Arial Narrow"/>
                <a:ea typeface="Times New Roman"/>
              </a:rPr>
              <a:t>Ако действието на дадена система сили върху едно абсолютно твърдо тяло (материална точка) може да се замени с действието само на една единствена сила, тази сила се нарича </a:t>
            </a:r>
            <a:r>
              <a:rPr lang="bg-BG" sz="2400" b="1" i="1" dirty="0">
                <a:solidFill>
                  <a:srgbClr val="FF0000"/>
                </a:solidFill>
                <a:latin typeface="Arial Narrow"/>
                <a:ea typeface="Times New Roman"/>
              </a:rPr>
              <a:t>равнодействаща</a:t>
            </a:r>
            <a:r>
              <a:rPr lang="bg-BG" sz="2400" b="1" dirty="0">
                <a:latin typeface="Arial Narrow"/>
                <a:ea typeface="Times New Roman"/>
              </a:rPr>
              <a:t> </a:t>
            </a:r>
            <a:r>
              <a:rPr lang="bg-BG" sz="2400" dirty="0">
                <a:latin typeface="Arial Narrow"/>
                <a:ea typeface="Times New Roman"/>
              </a:rPr>
              <a:t>на дадената система сили. Обратното също е възможно – замяната на действието на дадена сила с две или повече сили. Тези сили се наричат </a:t>
            </a:r>
            <a:r>
              <a:rPr lang="bg-BG" sz="2400" b="1" i="1" dirty="0">
                <a:solidFill>
                  <a:srgbClr val="FF0000"/>
                </a:solidFill>
                <a:latin typeface="Arial Narrow"/>
                <a:ea typeface="Times New Roman"/>
              </a:rPr>
              <a:t>компоненти</a:t>
            </a:r>
            <a:r>
              <a:rPr lang="bg-BG" sz="2400" dirty="0">
                <a:latin typeface="Arial Narrow"/>
                <a:ea typeface="Times New Roman"/>
              </a:rPr>
              <a:t> (слагаеми) на дадената сила.</a:t>
            </a:r>
            <a:endParaRPr lang="bg-BG" sz="2400" dirty="0">
              <a:latin typeface="Times New Roman"/>
              <a:ea typeface="Times New Roman"/>
            </a:endParaRPr>
          </a:p>
        </p:txBody>
      </p:sp>
      <p:sp>
        <p:nvSpPr>
          <p:cNvPr id="3" name="Rectangle 2"/>
          <p:cNvSpPr/>
          <p:nvPr/>
        </p:nvSpPr>
        <p:spPr>
          <a:xfrm>
            <a:off x="304778" y="3140968"/>
            <a:ext cx="8568952" cy="3416320"/>
          </a:xfrm>
          <a:prstGeom prst="rect">
            <a:avLst/>
          </a:prstGeom>
        </p:spPr>
        <p:txBody>
          <a:bodyPr wrap="square">
            <a:spAutoFit/>
          </a:bodyPr>
          <a:lstStyle/>
          <a:p>
            <a:pPr algn="just">
              <a:spcAft>
                <a:spcPts val="0"/>
              </a:spcAft>
            </a:pPr>
            <a:r>
              <a:rPr lang="bg-BG" sz="2400" dirty="0">
                <a:latin typeface="Arial Narrow"/>
                <a:ea typeface="Times New Roman"/>
              </a:rPr>
              <a:t>За по-лесно изучаване, всички системи сили могат да се разделят на две групи: </a:t>
            </a:r>
            <a:r>
              <a:rPr lang="bg-BG" sz="2400" b="1" i="1" dirty="0">
                <a:solidFill>
                  <a:srgbClr val="FF0000"/>
                </a:solidFill>
                <a:latin typeface="Arial Narrow"/>
                <a:ea typeface="Times New Roman"/>
              </a:rPr>
              <a:t>равнинни</a:t>
            </a:r>
            <a:r>
              <a:rPr lang="bg-BG" sz="2400" dirty="0">
                <a:latin typeface="Arial Narrow"/>
                <a:ea typeface="Times New Roman"/>
              </a:rPr>
              <a:t> и </a:t>
            </a:r>
            <a:r>
              <a:rPr lang="bg-BG" sz="2400" b="1" i="1" dirty="0">
                <a:solidFill>
                  <a:srgbClr val="FF0000"/>
                </a:solidFill>
                <a:latin typeface="Arial Narrow"/>
                <a:ea typeface="Times New Roman"/>
              </a:rPr>
              <a:t>пространствени</a:t>
            </a:r>
            <a:r>
              <a:rPr lang="bg-BG" sz="2400" dirty="0">
                <a:latin typeface="Arial Narrow"/>
                <a:ea typeface="Times New Roman"/>
              </a:rPr>
              <a:t>. Една система сили е равнинна, ако директрисите на всички сили лежат в една и съща равнина. В противен случай системата сили е пространствена.</a:t>
            </a:r>
            <a:endParaRPr lang="bg-BG" sz="2400" dirty="0">
              <a:latin typeface="Times New Roman"/>
              <a:ea typeface="Times New Roman"/>
            </a:endParaRPr>
          </a:p>
          <a:p>
            <a:pPr algn="just">
              <a:spcAft>
                <a:spcPts val="0"/>
              </a:spcAft>
            </a:pPr>
            <a:r>
              <a:rPr lang="bg-BG" sz="2400" dirty="0">
                <a:latin typeface="Arial Narrow"/>
                <a:ea typeface="Times New Roman"/>
              </a:rPr>
              <a:t>Когато директрисите на всички сили се пресичат в една точка, системата сили е </a:t>
            </a:r>
            <a:r>
              <a:rPr lang="bg-BG" sz="2400" b="1" i="1" dirty="0">
                <a:solidFill>
                  <a:srgbClr val="FF0000"/>
                </a:solidFill>
                <a:latin typeface="Arial Narrow"/>
                <a:ea typeface="Times New Roman"/>
              </a:rPr>
              <a:t>конкурентна</a:t>
            </a:r>
            <a:r>
              <a:rPr lang="bg-BG" sz="2400" b="1" dirty="0">
                <a:solidFill>
                  <a:srgbClr val="FF0000"/>
                </a:solidFill>
                <a:latin typeface="Arial Narrow"/>
                <a:ea typeface="Times New Roman"/>
              </a:rPr>
              <a:t> </a:t>
            </a:r>
            <a:r>
              <a:rPr lang="bg-BG" sz="2400" b="1" i="1" dirty="0">
                <a:solidFill>
                  <a:srgbClr val="FF0000"/>
                </a:solidFill>
                <a:latin typeface="Arial Narrow"/>
                <a:ea typeface="Times New Roman"/>
              </a:rPr>
              <a:t>(централна)</a:t>
            </a:r>
            <a:r>
              <a:rPr lang="bg-BG" sz="2400" b="1" dirty="0">
                <a:solidFill>
                  <a:srgbClr val="FF0000"/>
                </a:solidFill>
                <a:latin typeface="Arial Narrow"/>
                <a:ea typeface="Times New Roman"/>
              </a:rPr>
              <a:t>,</a:t>
            </a:r>
            <a:r>
              <a:rPr lang="bg-BG" sz="2400" b="1" dirty="0">
                <a:latin typeface="Arial Narrow"/>
                <a:ea typeface="Times New Roman"/>
              </a:rPr>
              <a:t> </a:t>
            </a:r>
            <a:r>
              <a:rPr lang="bg-BG" sz="2400" dirty="0">
                <a:latin typeface="Arial Narrow"/>
                <a:ea typeface="Times New Roman"/>
              </a:rPr>
              <a:t>а в противен случай – </a:t>
            </a:r>
            <a:r>
              <a:rPr lang="bg-BG" sz="2400" b="1" i="1" dirty="0">
                <a:solidFill>
                  <a:srgbClr val="FF0000"/>
                </a:solidFill>
                <a:latin typeface="Arial Narrow"/>
                <a:ea typeface="Times New Roman"/>
              </a:rPr>
              <a:t>произволна (обща) система сили</a:t>
            </a:r>
            <a:r>
              <a:rPr lang="bg-BG" sz="2400" b="1" dirty="0">
                <a:solidFill>
                  <a:srgbClr val="FF0000"/>
                </a:solidFill>
                <a:latin typeface="Arial Narrow"/>
                <a:ea typeface="Times New Roman"/>
              </a:rPr>
              <a:t>.</a:t>
            </a:r>
            <a:endParaRPr lang="bg-BG" sz="2400" b="1" dirty="0">
              <a:latin typeface="Times New Roman"/>
              <a:ea typeface="Times New Roman"/>
            </a:endParaRPr>
          </a:p>
          <a:p>
            <a:r>
              <a:rPr lang="bg-BG" sz="2400" dirty="0">
                <a:latin typeface="Arial Narrow"/>
                <a:ea typeface="Times New Roman"/>
                <a:cs typeface="Times New Roman"/>
              </a:rPr>
              <a:t>Силите могат да бъдат разделени на </a:t>
            </a:r>
            <a:r>
              <a:rPr lang="bg-BG" sz="2400" b="1" i="1" dirty="0">
                <a:solidFill>
                  <a:srgbClr val="FF0000"/>
                </a:solidFill>
                <a:latin typeface="Arial Narrow"/>
                <a:ea typeface="Times New Roman"/>
                <a:cs typeface="Times New Roman"/>
              </a:rPr>
              <a:t>външни</a:t>
            </a:r>
            <a:r>
              <a:rPr lang="bg-BG" sz="2400" dirty="0">
                <a:solidFill>
                  <a:srgbClr val="FF0000"/>
                </a:solidFill>
                <a:latin typeface="Arial Narrow"/>
                <a:ea typeface="Times New Roman"/>
                <a:cs typeface="Times New Roman"/>
              </a:rPr>
              <a:t> </a:t>
            </a:r>
            <a:r>
              <a:rPr lang="bg-BG" sz="2400" dirty="0">
                <a:latin typeface="Arial Narrow"/>
                <a:ea typeface="Times New Roman"/>
                <a:cs typeface="Times New Roman"/>
              </a:rPr>
              <a:t>и </a:t>
            </a:r>
            <a:r>
              <a:rPr lang="bg-BG" sz="2400" b="1" i="1" dirty="0">
                <a:solidFill>
                  <a:srgbClr val="FF0000"/>
                </a:solidFill>
                <a:latin typeface="Arial Narrow"/>
                <a:ea typeface="Times New Roman"/>
                <a:cs typeface="Times New Roman"/>
              </a:rPr>
              <a:t>вътрешни</a:t>
            </a:r>
            <a:r>
              <a:rPr lang="bg-BG" sz="2400" b="1" dirty="0">
                <a:solidFill>
                  <a:srgbClr val="FF0000"/>
                </a:solidFill>
                <a:latin typeface="Arial Narrow"/>
                <a:ea typeface="Times New Roman"/>
                <a:cs typeface="Times New Roman"/>
              </a:rPr>
              <a:t>,</a:t>
            </a:r>
            <a:r>
              <a:rPr lang="bg-BG" sz="2400" dirty="0">
                <a:latin typeface="Arial Narrow"/>
                <a:ea typeface="Times New Roman"/>
                <a:cs typeface="Times New Roman"/>
              </a:rPr>
              <a:t> според действието им отвън на разглеждано тяло или вътре в него.</a:t>
            </a:r>
            <a:endParaRPr lang="bg-BG" sz="2400" dirty="0"/>
          </a:p>
        </p:txBody>
      </p:sp>
    </p:spTree>
    <p:extLst>
      <p:ext uri="{BB962C8B-B14F-4D97-AF65-F5344CB8AC3E}">
        <p14:creationId xmlns:p14="http://schemas.microsoft.com/office/powerpoint/2010/main" val="3353036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a:t>
            </a:r>
            <a:r>
              <a:rPr lang="en-US" sz="2400" dirty="0" smtClean="0">
                <a:solidFill>
                  <a:srgbClr val="00B0F0"/>
                </a:solidFill>
              </a:rPr>
              <a:t>a</a:t>
            </a:r>
            <a:r>
              <a:rPr lang="bg-BG" sz="2400" dirty="0" smtClean="0">
                <a:solidFill>
                  <a:srgbClr val="00B0F0"/>
                </a:solidFill>
              </a:rPr>
              <a:t>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 name="Rectangle 1"/>
          <p:cNvSpPr/>
          <p:nvPr/>
        </p:nvSpPr>
        <p:spPr>
          <a:xfrm>
            <a:off x="107504" y="836712"/>
            <a:ext cx="8712968" cy="830997"/>
          </a:xfrm>
          <a:prstGeom prst="rect">
            <a:avLst/>
          </a:prstGeom>
        </p:spPr>
        <p:txBody>
          <a:bodyPr wrap="square">
            <a:spAutoFit/>
          </a:bodyPr>
          <a:lstStyle/>
          <a:p>
            <a:pPr algn="just">
              <a:spcAft>
                <a:spcPts val="0"/>
              </a:spcAft>
            </a:pPr>
            <a:r>
              <a:rPr lang="bg-BG" sz="2400" b="1" i="1" u="sng" dirty="0">
                <a:solidFill>
                  <a:srgbClr val="FF0000"/>
                </a:solidFill>
                <a:latin typeface="Arial Narrow"/>
                <a:ea typeface="Times New Roman"/>
              </a:rPr>
              <a:t>Аксиома 1</a:t>
            </a:r>
            <a:r>
              <a:rPr lang="bg-BG" sz="2400" dirty="0">
                <a:latin typeface="Arial Narrow"/>
                <a:ea typeface="Times New Roman"/>
              </a:rPr>
              <a:t> – </a:t>
            </a:r>
            <a:r>
              <a:rPr lang="bg-BG" sz="2400" i="1" dirty="0">
                <a:solidFill>
                  <a:srgbClr val="FF0000"/>
                </a:solidFill>
                <a:latin typeface="Arial Narrow"/>
                <a:ea typeface="Times New Roman"/>
              </a:rPr>
              <a:t>принцип на инерцията</a:t>
            </a:r>
            <a:r>
              <a:rPr lang="bg-BG" sz="2400" dirty="0">
                <a:latin typeface="Arial Narrow"/>
                <a:ea typeface="Times New Roman"/>
              </a:rPr>
              <a:t>. </a:t>
            </a:r>
            <a:r>
              <a:rPr lang="bg-BG" sz="2400" dirty="0">
                <a:solidFill>
                  <a:srgbClr val="0070C0"/>
                </a:solidFill>
                <a:latin typeface="Arial Narrow"/>
                <a:ea typeface="Times New Roman"/>
              </a:rPr>
              <a:t>Изолирана материална точка се намира в покой или извършва равномерно праволинейно движение. </a:t>
            </a:r>
            <a:endParaRPr lang="bg-BG" sz="2400" dirty="0">
              <a:solidFill>
                <a:srgbClr val="0070C0"/>
              </a:solidFill>
              <a:effectLst/>
              <a:latin typeface="Times New Roman"/>
              <a:ea typeface="Times New Roman"/>
            </a:endParaRPr>
          </a:p>
        </p:txBody>
      </p:sp>
      <p:sp>
        <p:nvSpPr>
          <p:cNvPr id="3" name="Rectangle 2"/>
          <p:cNvSpPr/>
          <p:nvPr/>
        </p:nvSpPr>
        <p:spPr>
          <a:xfrm>
            <a:off x="107504" y="1667709"/>
            <a:ext cx="8928991" cy="1938992"/>
          </a:xfrm>
          <a:prstGeom prst="rect">
            <a:avLst/>
          </a:prstGeom>
        </p:spPr>
        <p:txBody>
          <a:bodyPr wrap="square">
            <a:spAutoFit/>
          </a:bodyPr>
          <a:lstStyle/>
          <a:p>
            <a:pPr algn="just">
              <a:spcAft>
                <a:spcPts val="0"/>
              </a:spcAft>
            </a:pPr>
            <a:r>
              <a:rPr lang="bg-BG" sz="2400" dirty="0">
                <a:latin typeface="Arial Narrow"/>
                <a:ea typeface="Times New Roman"/>
              </a:rPr>
              <a:t>Аксиомата изразява неспособността на материалната точка сама да се ускорява. Това свойство се нарича </a:t>
            </a:r>
            <a:r>
              <a:rPr lang="bg-BG" sz="2400" i="1" dirty="0">
                <a:solidFill>
                  <a:srgbClr val="FF0000"/>
                </a:solidFill>
                <a:latin typeface="Arial Narrow"/>
                <a:ea typeface="Times New Roman"/>
              </a:rPr>
              <a:t>инертност на материята</a:t>
            </a:r>
            <a:r>
              <a:rPr lang="bg-BG" sz="2400" dirty="0">
                <a:latin typeface="Arial Narrow"/>
                <a:ea typeface="Times New Roman"/>
              </a:rPr>
              <a:t>. Праволинейното равномерно движение се извършва без действие на външни сили или под действието на уравновесени сили и се нарича </a:t>
            </a:r>
            <a:r>
              <a:rPr lang="bg-BG" sz="2400" i="1" dirty="0">
                <a:solidFill>
                  <a:srgbClr val="FF0000"/>
                </a:solidFill>
                <a:latin typeface="Arial Narrow"/>
                <a:ea typeface="Times New Roman"/>
              </a:rPr>
              <a:t>движение по инерция</a:t>
            </a:r>
            <a:r>
              <a:rPr lang="bg-BG" sz="2400" dirty="0">
                <a:solidFill>
                  <a:srgbClr val="FF0000"/>
                </a:solidFill>
                <a:latin typeface="Arial Narrow"/>
                <a:ea typeface="Times New Roman"/>
              </a:rPr>
              <a:t>.</a:t>
            </a:r>
            <a:endParaRPr lang="bg-BG" sz="2400" dirty="0">
              <a:solidFill>
                <a:srgbClr val="FF0000"/>
              </a:solidFill>
              <a:effectLst/>
              <a:latin typeface="Times New Roman"/>
              <a:ea typeface="Times New Roman"/>
            </a:endParaRPr>
          </a:p>
        </p:txBody>
      </p:sp>
      <p:sp>
        <p:nvSpPr>
          <p:cNvPr id="4" name="Rectangle 3"/>
          <p:cNvSpPr/>
          <p:nvPr/>
        </p:nvSpPr>
        <p:spPr>
          <a:xfrm>
            <a:off x="131177" y="3606701"/>
            <a:ext cx="8784976" cy="3046988"/>
          </a:xfrm>
          <a:prstGeom prst="rect">
            <a:avLst/>
          </a:prstGeom>
        </p:spPr>
        <p:txBody>
          <a:bodyPr wrap="square">
            <a:spAutoFit/>
          </a:bodyPr>
          <a:lstStyle/>
          <a:p>
            <a:pPr algn="just">
              <a:spcAft>
                <a:spcPts val="0"/>
              </a:spcAft>
            </a:pPr>
            <a:r>
              <a:rPr lang="en-GB" sz="2400" dirty="0" err="1">
                <a:latin typeface="Arial Narrow" pitchFamily="34" charset="0"/>
                <a:ea typeface="Times New Roman"/>
              </a:rPr>
              <a:t>От</a:t>
            </a:r>
            <a:r>
              <a:rPr lang="en-GB" sz="2400" dirty="0">
                <a:latin typeface="Arial Narrow" pitchFamily="34" charset="0"/>
                <a:ea typeface="Times New Roman"/>
              </a:rPr>
              <a:t> </a:t>
            </a:r>
            <a:r>
              <a:rPr lang="en-GB" sz="2400" dirty="0" err="1">
                <a:latin typeface="Arial Narrow" pitchFamily="34" charset="0"/>
                <a:ea typeface="Times New Roman"/>
              </a:rPr>
              <a:t>първата</a:t>
            </a:r>
            <a:r>
              <a:rPr lang="en-GB" sz="2400" dirty="0">
                <a:latin typeface="Arial Narrow" pitchFamily="34" charset="0"/>
                <a:ea typeface="Times New Roman"/>
              </a:rPr>
              <a:t> </a:t>
            </a:r>
            <a:r>
              <a:rPr lang="en-GB" sz="2400" dirty="0" err="1">
                <a:latin typeface="Arial Narrow" pitchFamily="34" charset="0"/>
                <a:ea typeface="Times New Roman"/>
              </a:rPr>
              <a:t>аксиома</a:t>
            </a:r>
            <a:r>
              <a:rPr lang="en-GB" sz="2400" dirty="0">
                <a:latin typeface="Arial Narrow" pitchFamily="34" charset="0"/>
                <a:ea typeface="Times New Roman"/>
              </a:rPr>
              <a:t> </a:t>
            </a:r>
            <a:r>
              <a:rPr lang="en-GB" sz="2400" dirty="0" err="1">
                <a:latin typeface="Arial Narrow" pitchFamily="34" charset="0"/>
                <a:ea typeface="Times New Roman"/>
              </a:rPr>
              <a:t>следва</a:t>
            </a:r>
            <a:r>
              <a:rPr lang="en-GB" sz="2400" dirty="0">
                <a:latin typeface="Arial Narrow" pitchFamily="34" charset="0"/>
                <a:ea typeface="Times New Roman"/>
              </a:rPr>
              <a:t> </a:t>
            </a:r>
            <a:r>
              <a:rPr lang="en-GB" sz="2400" dirty="0" err="1">
                <a:latin typeface="Arial Narrow" pitchFamily="34" charset="0"/>
                <a:ea typeface="Times New Roman"/>
              </a:rPr>
              <a:t>правилото</a:t>
            </a:r>
            <a:r>
              <a:rPr lang="en-GB" sz="2400" dirty="0">
                <a:latin typeface="Arial Narrow" pitchFamily="34" charset="0"/>
                <a:ea typeface="Times New Roman"/>
              </a:rPr>
              <a:t> </a:t>
            </a:r>
            <a:r>
              <a:rPr lang="en-GB" sz="2400" dirty="0" err="1">
                <a:latin typeface="Arial Narrow" pitchFamily="34" charset="0"/>
                <a:ea typeface="Times New Roman"/>
              </a:rPr>
              <a:t>за</a:t>
            </a:r>
            <a:r>
              <a:rPr lang="en-GB" sz="2400" dirty="0">
                <a:latin typeface="Arial Narrow" pitchFamily="34" charset="0"/>
                <a:ea typeface="Times New Roman"/>
              </a:rPr>
              <a:t> </a:t>
            </a:r>
            <a:r>
              <a:rPr lang="en-GB" sz="2400" dirty="0" err="1">
                <a:latin typeface="Arial Narrow" pitchFamily="34" charset="0"/>
                <a:ea typeface="Times New Roman"/>
              </a:rPr>
              <a:t>статичната</a:t>
            </a:r>
            <a:r>
              <a:rPr lang="en-GB" sz="2400" dirty="0">
                <a:latin typeface="Arial Narrow" pitchFamily="34" charset="0"/>
                <a:ea typeface="Times New Roman"/>
              </a:rPr>
              <a:t> </a:t>
            </a:r>
            <a:r>
              <a:rPr lang="en-GB" sz="2400" dirty="0" err="1">
                <a:latin typeface="Arial Narrow" pitchFamily="34" charset="0"/>
                <a:ea typeface="Times New Roman"/>
              </a:rPr>
              <a:t>нула</a:t>
            </a:r>
            <a:r>
              <a:rPr lang="en-GB" sz="2400" dirty="0">
                <a:latin typeface="Arial Narrow" pitchFamily="34" charset="0"/>
                <a:ea typeface="Times New Roman"/>
              </a:rPr>
              <a:t>, </a:t>
            </a:r>
            <a:r>
              <a:rPr lang="en-GB" sz="2400" dirty="0" err="1">
                <a:latin typeface="Arial Narrow" pitchFamily="34" charset="0"/>
                <a:ea typeface="Times New Roman"/>
              </a:rPr>
              <a:t>което</a:t>
            </a:r>
            <a:r>
              <a:rPr lang="en-GB" sz="2400" dirty="0">
                <a:latin typeface="Arial Narrow" pitchFamily="34" charset="0"/>
                <a:ea typeface="Times New Roman"/>
              </a:rPr>
              <a:t> </a:t>
            </a:r>
            <a:r>
              <a:rPr lang="en-GB" sz="2400" dirty="0" err="1">
                <a:latin typeface="Arial Narrow" pitchFamily="34" charset="0"/>
                <a:ea typeface="Times New Roman"/>
              </a:rPr>
              <a:t>се</a:t>
            </a:r>
            <a:r>
              <a:rPr lang="en-GB" sz="2400" dirty="0">
                <a:latin typeface="Arial Narrow" pitchFamily="34" charset="0"/>
                <a:ea typeface="Times New Roman"/>
              </a:rPr>
              <a:t> </a:t>
            </a:r>
            <a:r>
              <a:rPr lang="en-GB" sz="2400" dirty="0" err="1">
                <a:latin typeface="Arial Narrow" pitchFamily="34" charset="0"/>
                <a:ea typeface="Times New Roman"/>
              </a:rPr>
              <a:t>прилага</a:t>
            </a:r>
            <a:r>
              <a:rPr lang="en-GB" sz="2400" dirty="0">
                <a:latin typeface="Arial Narrow" pitchFamily="34" charset="0"/>
                <a:ea typeface="Times New Roman"/>
              </a:rPr>
              <a:t> </a:t>
            </a:r>
            <a:r>
              <a:rPr lang="en-GB" sz="2400" dirty="0" err="1">
                <a:latin typeface="Arial Narrow" pitchFamily="34" charset="0"/>
                <a:ea typeface="Times New Roman"/>
              </a:rPr>
              <a:t>широко</a:t>
            </a:r>
            <a:r>
              <a:rPr lang="en-GB" sz="2400" dirty="0">
                <a:latin typeface="Arial Narrow" pitchFamily="34" charset="0"/>
                <a:ea typeface="Times New Roman"/>
              </a:rPr>
              <a:t> в </a:t>
            </a:r>
            <a:r>
              <a:rPr lang="en-GB" sz="2400" i="1" dirty="0" err="1">
                <a:latin typeface="Arial Narrow" pitchFamily="34" charset="0"/>
                <a:ea typeface="Times New Roman"/>
              </a:rPr>
              <a:t>статиката</a:t>
            </a:r>
            <a:r>
              <a:rPr lang="en-GB" sz="2400" dirty="0">
                <a:latin typeface="Arial Narrow" pitchFamily="34" charset="0"/>
                <a:ea typeface="Times New Roman"/>
              </a:rPr>
              <a:t>: </a:t>
            </a:r>
            <a:r>
              <a:rPr lang="en-GB" sz="2400" dirty="0" err="1">
                <a:latin typeface="Arial Narrow" pitchFamily="34" charset="0"/>
                <a:ea typeface="Times New Roman"/>
              </a:rPr>
              <a:t>Ако</a:t>
            </a:r>
            <a:r>
              <a:rPr lang="en-GB" sz="2400" dirty="0">
                <a:latin typeface="Arial Narrow" pitchFamily="34" charset="0"/>
                <a:ea typeface="Times New Roman"/>
              </a:rPr>
              <a:t> </a:t>
            </a:r>
            <a:r>
              <a:rPr lang="en-GB" sz="2400" dirty="0" err="1">
                <a:latin typeface="Arial Narrow" pitchFamily="34" charset="0"/>
                <a:ea typeface="Times New Roman"/>
              </a:rPr>
              <a:t>приложената</a:t>
            </a:r>
            <a:r>
              <a:rPr lang="en-GB" sz="2400" dirty="0">
                <a:latin typeface="Arial Narrow" pitchFamily="34" charset="0"/>
                <a:ea typeface="Times New Roman"/>
              </a:rPr>
              <a:t> </a:t>
            </a:r>
            <a:r>
              <a:rPr lang="en-GB" sz="2400" dirty="0" err="1">
                <a:latin typeface="Arial Narrow" pitchFamily="34" charset="0"/>
                <a:ea typeface="Times New Roman"/>
              </a:rPr>
              <a:t>върху</a:t>
            </a:r>
            <a:r>
              <a:rPr lang="en-GB" sz="2400" dirty="0">
                <a:latin typeface="Arial Narrow" pitchFamily="34" charset="0"/>
                <a:ea typeface="Times New Roman"/>
              </a:rPr>
              <a:t> </a:t>
            </a:r>
            <a:r>
              <a:rPr lang="en-GB" sz="2400" dirty="0" err="1">
                <a:latin typeface="Arial Narrow" pitchFamily="34" charset="0"/>
                <a:ea typeface="Times New Roman"/>
              </a:rPr>
              <a:t>едно</a:t>
            </a:r>
            <a:r>
              <a:rPr lang="en-GB" sz="2400" dirty="0">
                <a:latin typeface="Arial Narrow" pitchFamily="34" charset="0"/>
                <a:ea typeface="Times New Roman"/>
              </a:rPr>
              <a:t> </a:t>
            </a:r>
            <a:r>
              <a:rPr lang="en-GB" sz="2400" dirty="0" err="1">
                <a:latin typeface="Arial Narrow" pitchFamily="34" charset="0"/>
                <a:ea typeface="Times New Roman"/>
              </a:rPr>
              <a:t>абсолютно</a:t>
            </a:r>
            <a:r>
              <a:rPr lang="en-GB" sz="2400" dirty="0">
                <a:latin typeface="Arial Narrow" pitchFamily="34" charset="0"/>
                <a:ea typeface="Times New Roman"/>
              </a:rPr>
              <a:t> </a:t>
            </a:r>
            <a:r>
              <a:rPr lang="en-GB" sz="2400" dirty="0" err="1">
                <a:latin typeface="Arial Narrow" pitchFamily="34" charset="0"/>
                <a:ea typeface="Times New Roman"/>
              </a:rPr>
              <a:t>твърдо</a:t>
            </a:r>
            <a:r>
              <a:rPr lang="en-GB" sz="2400" dirty="0">
                <a:latin typeface="Arial Narrow" pitchFamily="34" charset="0"/>
                <a:ea typeface="Times New Roman"/>
              </a:rPr>
              <a:t> </a:t>
            </a:r>
            <a:r>
              <a:rPr lang="en-GB" sz="2400" dirty="0" err="1">
                <a:latin typeface="Arial Narrow" pitchFamily="34" charset="0"/>
                <a:ea typeface="Times New Roman"/>
              </a:rPr>
              <a:t>тяло</a:t>
            </a:r>
            <a:r>
              <a:rPr lang="en-GB" sz="2400" dirty="0">
                <a:latin typeface="Arial Narrow" pitchFamily="34" charset="0"/>
                <a:ea typeface="Times New Roman"/>
              </a:rPr>
              <a:t> </a:t>
            </a:r>
            <a:r>
              <a:rPr lang="en-GB" sz="2400" dirty="0" err="1">
                <a:latin typeface="Arial Narrow" pitchFamily="34" charset="0"/>
                <a:ea typeface="Times New Roman"/>
              </a:rPr>
              <a:t>система</a:t>
            </a:r>
            <a:r>
              <a:rPr lang="en-GB" sz="2400" dirty="0">
                <a:latin typeface="Arial Narrow" pitchFamily="34" charset="0"/>
                <a:ea typeface="Times New Roman"/>
              </a:rPr>
              <a:t> </a:t>
            </a:r>
            <a:r>
              <a:rPr lang="en-GB" sz="2400" dirty="0" err="1">
                <a:latin typeface="Arial Narrow" pitchFamily="34" charset="0"/>
                <a:ea typeface="Times New Roman"/>
              </a:rPr>
              <a:t>сили</a:t>
            </a:r>
            <a:r>
              <a:rPr lang="en-GB" sz="2400" dirty="0">
                <a:latin typeface="Arial Narrow" pitchFamily="34" charset="0"/>
                <a:ea typeface="Times New Roman"/>
              </a:rPr>
              <a:t> е с </a:t>
            </a:r>
            <a:r>
              <a:rPr lang="en-GB" sz="2400" dirty="0" err="1" smtClean="0">
                <a:latin typeface="Arial Narrow" pitchFamily="34" charset="0"/>
                <a:ea typeface="Times New Roman"/>
              </a:rPr>
              <a:t>равнодействаща</a:t>
            </a:r>
            <a:r>
              <a:rPr lang="en-GB" sz="2400" dirty="0" smtClean="0">
                <a:latin typeface="Arial Narrow" pitchFamily="34" charset="0"/>
                <a:ea typeface="Times New Roman"/>
              </a:rPr>
              <a:t> </a:t>
            </a:r>
            <a:r>
              <a:rPr lang="en-US" sz="2400" dirty="0" smtClean="0">
                <a:latin typeface="Arial Narrow" pitchFamily="34" charset="0"/>
                <a:ea typeface="Times New Roman"/>
              </a:rPr>
              <a:t>      </a:t>
            </a:r>
            <a:r>
              <a:rPr lang="en-GB" sz="2400" dirty="0" smtClean="0">
                <a:latin typeface="Arial Narrow" pitchFamily="34" charset="0"/>
                <a:ea typeface="Times New Roman"/>
              </a:rPr>
              <a:t>(</a:t>
            </a:r>
            <a:r>
              <a:rPr lang="en-GB" sz="2400" dirty="0" err="1" smtClean="0">
                <a:latin typeface="Arial Narrow" pitchFamily="34" charset="0"/>
                <a:ea typeface="Times New Roman"/>
              </a:rPr>
              <a:t>еквивалентна</a:t>
            </a:r>
            <a:r>
              <a:rPr lang="en-GB" sz="2400" dirty="0" smtClean="0">
                <a:latin typeface="Arial Narrow" pitchFamily="34" charset="0"/>
                <a:ea typeface="Times New Roman"/>
              </a:rPr>
              <a:t> </a:t>
            </a:r>
            <a:r>
              <a:rPr lang="en-GB" sz="2400" dirty="0" err="1">
                <a:latin typeface="Arial Narrow" pitchFamily="34" charset="0"/>
                <a:ea typeface="Times New Roman"/>
              </a:rPr>
              <a:t>на</a:t>
            </a:r>
            <a:r>
              <a:rPr lang="en-GB" sz="2400" dirty="0">
                <a:latin typeface="Arial Narrow" pitchFamily="34" charset="0"/>
                <a:ea typeface="Times New Roman"/>
              </a:rPr>
              <a:t> </a:t>
            </a:r>
            <a:r>
              <a:rPr lang="en-GB" sz="2400" dirty="0" err="1">
                <a:latin typeface="Arial Narrow" pitchFamily="34" charset="0"/>
                <a:ea typeface="Times New Roman"/>
              </a:rPr>
              <a:t>статичната</a:t>
            </a:r>
            <a:r>
              <a:rPr lang="en-GB" sz="2400" dirty="0">
                <a:latin typeface="Arial Narrow" pitchFamily="34" charset="0"/>
                <a:ea typeface="Times New Roman"/>
              </a:rPr>
              <a:t> </a:t>
            </a:r>
            <a:r>
              <a:rPr lang="en-GB" sz="2400" dirty="0" err="1">
                <a:latin typeface="Arial Narrow" pitchFamily="34" charset="0"/>
                <a:ea typeface="Times New Roman"/>
              </a:rPr>
              <a:t>нула</a:t>
            </a:r>
            <a:r>
              <a:rPr lang="en-GB" sz="2400" dirty="0">
                <a:latin typeface="Arial Narrow" pitchFamily="34" charset="0"/>
                <a:ea typeface="Times New Roman"/>
              </a:rPr>
              <a:t>), </a:t>
            </a:r>
            <a:r>
              <a:rPr lang="en-GB" sz="2400" dirty="0" err="1">
                <a:latin typeface="Arial Narrow" pitchFamily="34" charset="0"/>
                <a:ea typeface="Times New Roman"/>
              </a:rPr>
              <a:t>това</a:t>
            </a:r>
            <a:r>
              <a:rPr lang="en-GB" sz="2400" dirty="0">
                <a:latin typeface="Arial Narrow" pitchFamily="34" charset="0"/>
                <a:ea typeface="Times New Roman"/>
              </a:rPr>
              <a:t> </a:t>
            </a:r>
            <a:r>
              <a:rPr lang="en-GB" sz="2400" dirty="0" err="1">
                <a:latin typeface="Arial Narrow" pitchFamily="34" charset="0"/>
                <a:ea typeface="Times New Roman"/>
              </a:rPr>
              <a:t>означава</a:t>
            </a:r>
            <a:r>
              <a:rPr lang="en-GB" sz="2400" dirty="0">
                <a:latin typeface="Arial Narrow" pitchFamily="34" charset="0"/>
                <a:ea typeface="Times New Roman"/>
              </a:rPr>
              <a:t>, </a:t>
            </a:r>
            <a:r>
              <a:rPr lang="en-GB" sz="2400" dirty="0" err="1">
                <a:latin typeface="Arial Narrow" pitchFamily="34" charset="0"/>
                <a:ea typeface="Times New Roman"/>
              </a:rPr>
              <a:t>че</a:t>
            </a:r>
            <a:r>
              <a:rPr lang="en-GB" sz="2400" dirty="0">
                <a:latin typeface="Arial Narrow" pitchFamily="34" charset="0"/>
                <a:ea typeface="Times New Roman"/>
              </a:rPr>
              <a:t> </a:t>
            </a:r>
            <a:r>
              <a:rPr lang="en-GB" sz="2400" dirty="0" err="1">
                <a:latin typeface="Arial Narrow" pitchFamily="34" charset="0"/>
                <a:ea typeface="Times New Roman"/>
              </a:rPr>
              <a:t>тялото</a:t>
            </a:r>
            <a:r>
              <a:rPr lang="en-GB" sz="2400" dirty="0">
                <a:latin typeface="Arial Narrow" pitchFamily="34" charset="0"/>
                <a:ea typeface="Times New Roman"/>
              </a:rPr>
              <a:t> е в </a:t>
            </a:r>
            <a:r>
              <a:rPr lang="en-GB" sz="2400" dirty="0" err="1">
                <a:latin typeface="Arial Narrow" pitchFamily="34" charset="0"/>
                <a:ea typeface="Times New Roman"/>
              </a:rPr>
              <a:t>равновесие</a:t>
            </a:r>
            <a:r>
              <a:rPr lang="en-GB" sz="2400" dirty="0">
                <a:latin typeface="Arial Narrow" pitchFamily="34" charset="0"/>
                <a:ea typeface="Times New Roman"/>
              </a:rPr>
              <a:t> </a:t>
            </a:r>
            <a:r>
              <a:rPr lang="en-GB" sz="2400" dirty="0" err="1">
                <a:latin typeface="Arial Narrow" pitchFamily="34" charset="0"/>
                <a:ea typeface="Times New Roman"/>
              </a:rPr>
              <a:t>или</a:t>
            </a:r>
            <a:r>
              <a:rPr lang="en-GB" sz="2400" dirty="0">
                <a:latin typeface="Arial Narrow" pitchFamily="34" charset="0"/>
                <a:ea typeface="Times New Roman"/>
              </a:rPr>
              <a:t> </a:t>
            </a:r>
            <a:r>
              <a:rPr lang="en-GB" sz="2400" dirty="0" err="1">
                <a:latin typeface="Arial Narrow" pitchFamily="34" charset="0"/>
                <a:ea typeface="Times New Roman"/>
              </a:rPr>
              <a:t>все</a:t>
            </a:r>
            <a:r>
              <a:rPr lang="en-GB" sz="2400" dirty="0">
                <a:latin typeface="Arial Narrow" pitchFamily="34" charset="0"/>
                <a:ea typeface="Times New Roman"/>
              </a:rPr>
              <a:t> </a:t>
            </a:r>
            <a:r>
              <a:rPr lang="en-GB" sz="2400" dirty="0" err="1">
                <a:latin typeface="Arial Narrow" pitchFamily="34" charset="0"/>
                <a:ea typeface="Times New Roman"/>
              </a:rPr>
              <a:t>едно</a:t>
            </a:r>
            <a:r>
              <a:rPr lang="en-GB" sz="2400" dirty="0">
                <a:latin typeface="Arial Narrow" pitchFamily="34" charset="0"/>
                <a:ea typeface="Times New Roman"/>
              </a:rPr>
              <a:t> </a:t>
            </a:r>
            <a:r>
              <a:rPr lang="en-GB" sz="2400" dirty="0" err="1">
                <a:latin typeface="Arial Narrow" pitchFamily="34" charset="0"/>
                <a:ea typeface="Times New Roman"/>
              </a:rPr>
              <a:t>върху</a:t>
            </a:r>
            <a:r>
              <a:rPr lang="en-GB" sz="2400" dirty="0">
                <a:latin typeface="Arial Narrow" pitchFamily="34" charset="0"/>
                <a:ea typeface="Times New Roman"/>
              </a:rPr>
              <a:t> </a:t>
            </a:r>
            <a:r>
              <a:rPr lang="en-GB" sz="2400" dirty="0" err="1">
                <a:latin typeface="Arial Narrow" pitchFamily="34" charset="0"/>
                <a:ea typeface="Times New Roman"/>
              </a:rPr>
              <a:t>него</a:t>
            </a:r>
            <a:r>
              <a:rPr lang="en-GB" sz="2400" dirty="0">
                <a:latin typeface="Arial Narrow" pitchFamily="34" charset="0"/>
                <a:ea typeface="Times New Roman"/>
              </a:rPr>
              <a:t> </a:t>
            </a:r>
            <a:r>
              <a:rPr lang="en-GB" sz="2400" dirty="0" err="1">
                <a:latin typeface="Arial Narrow" pitchFamily="34" charset="0"/>
                <a:ea typeface="Times New Roman"/>
              </a:rPr>
              <a:t>не</a:t>
            </a:r>
            <a:r>
              <a:rPr lang="en-GB" sz="2400" dirty="0">
                <a:latin typeface="Arial Narrow" pitchFamily="34" charset="0"/>
                <a:ea typeface="Times New Roman"/>
              </a:rPr>
              <a:t> </a:t>
            </a:r>
            <a:r>
              <a:rPr lang="en-GB" sz="2400" dirty="0" err="1">
                <a:latin typeface="Arial Narrow" pitchFamily="34" charset="0"/>
                <a:ea typeface="Times New Roman"/>
              </a:rPr>
              <a:t>действат</a:t>
            </a:r>
            <a:r>
              <a:rPr lang="en-GB" sz="2400" dirty="0">
                <a:latin typeface="Arial Narrow" pitchFamily="34" charset="0"/>
                <a:ea typeface="Times New Roman"/>
              </a:rPr>
              <a:t> </a:t>
            </a:r>
            <a:r>
              <a:rPr lang="en-GB" sz="2400" dirty="0" err="1">
                <a:latin typeface="Arial Narrow" pitchFamily="34" charset="0"/>
                <a:ea typeface="Times New Roman"/>
              </a:rPr>
              <a:t>никакви</a:t>
            </a:r>
            <a:r>
              <a:rPr lang="en-GB" sz="2400" dirty="0">
                <a:latin typeface="Arial Narrow" pitchFamily="34" charset="0"/>
                <a:ea typeface="Times New Roman"/>
              </a:rPr>
              <a:t> </a:t>
            </a:r>
            <a:r>
              <a:rPr lang="en-GB" sz="2400" dirty="0" err="1">
                <a:latin typeface="Arial Narrow" pitchFamily="34" charset="0"/>
                <a:ea typeface="Times New Roman"/>
              </a:rPr>
              <a:t>сили</a:t>
            </a:r>
            <a:r>
              <a:rPr lang="en-GB" sz="2400" dirty="0">
                <a:latin typeface="Arial Narrow" pitchFamily="34" charset="0"/>
                <a:ea typeface="Times New Roman"/>
              </a:rPr>
              <a:t>. </a:t>
            </a:r>
            <a:r>
              <a:rPr lang="en-GB" sz="2400" dirty="0" err="1">
                <a:latin typeface="Arial Narrow" pitchFamily="34" charset="0"/>
                <a:ea typeface="Times New Roman"/>
              </a:rPr>
              <a:t>При</a:t>
            </a:r>
            <a:r>
              <a:rPr lang="en-GB" sz="2400" dirty="0">
                <a:latin typeface="Arial Narrow" pitchFamily="34" charset="0"/>
                <a:ea typeface="Times New Roman"/>
              </a:rPr>
              <a:t> </a:t>
            </a:r>
            <a:r>
              <a:rPr lang="en-GB" sz="2400" dirty="0" err="1">
                <a:latin typeface="Arial Narrow" pitchFamily="34" charset="0"/>
                <a:ea typeface="Times New Roman"/>
              </a:rPr>
              <a:t>решаването</a:t>
            </a:r>
            <a:r>
              <a:rPr lang="en-GB" sz="2400" dirty="0">
                <a:latin typeface="Arial Narrow" pitchFamily="34" charset="0"/>
                <a:ea typeface="Times New Roman"/>
              </a:rPr>
              <a:t> </a:t>
            </a:r>
            <a:r>
              <a:rPr lang="en-GB" sz="2400" dirty="0" err="1">
                <a:latin typeface="Arial Narrow" pitchFamily="34" charset="0"/>
                <a:ea typeface="Times New Roman"/>
              </a:rPr>
              <a:t>на</a:t>
            </a:r>
            <a:r>
              <a:rPr lang="en-GB" sz="2400" dirty="0">
                <a:latin typeface="Arial Narrow" pitchFamily="34" charset="0"/>
                <a:ea typeface="Times New Roman"/>
              </a:rPr>
              <a:t> </a:t>
            </a:r>
            <a:r>
              <a:rPr lang="en-GB" sz="2400" dirty="0" err="1">
                <a:latin typeface="Arial Narrow" pitchFamily="34" charset="0"/>
                <a:ea typeface="Times New Roman"/>
              </a:rPr>
              <a:t>задачи</a:t>
            </a:r>
            <a:r>
              <a:rPr lang="en-GB" sz="2400" dirty="0">
                <a:latin typeface="Arial Narrow" pitchFamily="34" charset="0"/>
                <a:ea typeface="Times New Roman"/>
              </a:rPr>
              <a:t> </a:t>
            </a:r>
            <a:r>
              <a:rPr lang="en-GB" sz="2400" dirty="0" err="1">
                <a:latin typeface="Arial Narrow" pitchFamily="34" charset="0"/>
                <a:ea typeface="Times New Roman"/>
              </a:rPr>
              <a:t>за</a:t>
            </a:r>
            <a:r>
              <a:rPr lang="en-GB" sz="2400" dirty="0">
                <a:latin typeface="Arial Narrow" pitchFamily="34" charset="0"/>
                <a:ea typeface="Times New Roman"/>
              </a:rPr>
              <a:t> </a:t>
            </a:r>
            <a:r>
              <a:rPr lang="en-GB" sz="2400" dirty="0" err="1">
                <a:latin typeface="Arial Narrow" pitchFamily="34" charset="0"/>
                <a:ea typeface="Times New Roman"/>
              </a:rPr>
              <a:t>равновесие</a:t>
            </a:r>
            <a:r>
              <a:rPr lang="en-GB" sz="2400" dirty="0">
                <a:latin typeface="Arial Narrow" pitchFamily="34" charset="0"/>
                <a:ea typeface="Times New Roman"/>
              </a:rPr>
              <a:t>, </a:t>
            </a:r>
            <a:r>
              <a:rPr lang="en-GB" sz="2400" dirty="0" err="1">
                <a:latin typeface="Arial Narrow" pitchFamily="34" charset="0"/>
                <a:ea typeface="Times New Roman"/>
              </a:rPr>
              <a:t>правилото</a:t>
            </a:r>
            <a:r>
              <a:rPr lang="en-GB" sz="2400" dirty="0">
                <a:latin typeface="Arial Narrow" pitchFamily="34" charset="0"/>
                <a:ea typeface="Times New Roman"/>
              </a:rPr>
              <a:t> </a:t>
            </a:r>
            <a:r>
              <a:rPr lang="en-GB" sz="2400" dirty="0" err="1">
                <a:latin typeface="Arial Narrow" pitchFamily="34" charset="0"/>
                <a:ea typeface="Times New Roman"/>
              </a:rPr>
              <a:t>за</a:t>
            </a:r>
            <a:r>
              <a:rPr lang="en-GB" sz="2400" dirty="0">
                <a:latin typeface="Arial Narrow" pitchFamily="34" charset="0"/>
                <a:ea typeface="Times New Roman"/>
              </a:rPr>
              <a:t> </a:t>
            </a:r>
            <a:r>
              <a:rPr lang="en-GB" sz="2400" dirty="0" err="1">
                <a:latin typeface="Arial Narrow" pitchFamily="34" charset="0"/>
                <a:ea typeface="Times New Roman"/>
              </a:rPr>
              <a:t>статичната</a:t>
            </a:r>
            <a:r>
              <a:rPr lang="en-GB" sz="2400" dirty="0">
                <a:latin typeface="Arial Narrow" pitchFamily="34" charset="0"/>
                <a:ea typeface="Times New Roman"/>
              </a:rPr>
              <a:t> </a:t>
            </a:r>
            <a:r>
              <a:rPr lang="en-GB" sz="2400" dirty="0" err="1">
                <a:latin typeface="Arial Narrow" pitchFamily="34" charset="0"/>
                <a:ea typeface="Times New Roman"/>
              </a:rPr>
              <a:t>нула</a:t>
            </a:r>
            <a:r>
              <a:rPr lang="en-GB" sz="2400" dirty="0">
                <a:latin typeface="Arial Narrow" pitchFamily="34" charset="0"/>
                <a:ea typeface="Times New Roman"/>
              </a:rPr>
              <a:t> </a:t>
            </a:r>
            <a:r>
              <a:rPr lang="en-GB" sz="2400" dirty="0" err="1">
                <a:latin typeface="Arial Narrow" pitchFamily="34" charset="0"/>
                <a:ea typeface="Times New Roman"/>
              </a:rPr>
              <a:t>се</a:t>
            </a:r>
            <a:r>
              <a:rPr lang="en-GB" sz="2400" dirty="0">
                <a:latin typeface="Arial Narrow" pitchFamily="34" charset="0"/>
                <a:ea typeface="Times New Roman"/>
              </a:rPr>
              <a:t> </a:t>
            </a:r>
            <a:r>
              <a:rPr lang="en-GB" sz="2400" dirty="0" err="1">
                <a:latin typeface="Arial Narrow" pitchFamily="34" charset="0"/>
                <a:ea typeface="Times New Roman"/>
              </a:rPr>
              <a:t>използва</a:t>
            </a:r>
            <a:r>
              <a:rPr lang="en-GB" sz="2400" dirty="0">
                <a:latin typeface="Arial Narrow" pitchFamily="34" charset="0"/>
                <a:ea typeface="Times New Roman"/>
              </a:rPr>
              <a:t> и в </a:t>
            </a:r>
            <a:r>
              <a:rPr lang="en-GB" sz="2400" dirty="0" err="1">
                <a:latin typeface="Arial Narrow" pitchFamily="34" charset="0"/>
                <a:ea typeface="Times New Roman"/>
              </a:rPr>
              <a:t>обратния</a:t>
            </a:r>
            <a:r>
              <a:rPr lang="en-GB" sz="2400" dirty="0">
                <a:latin typeface="Arial Narrow" pitchFamily="34" charset="0"/>
                <a:ea typeface="Times New Roman"/>
              </a:rPr>
              <a:t> </a:t>
            </a:r>
            <a:r>
              <a:rPr lang="en-GB" sz="2400" dirty="0" err="1">
                <a:latin typeface="Arial Narrow" pitchFamily="34" charset="0"/>
                <a:ea typeface="Times New Roman"/>
              </a:rPr>
              <a:t>му</a:t>
            </a:r>
            <a:r>
              <a:rPr lang="en-GB" sz="2400" dirty="0">
                <a:latin typeface="Arial Narrow" pitchFamily="34" charset="0"/>
                <a:ea typeface="Times New Roman"/>
              </a:rPr>
              <a:t> </a:t>
            </a:r>
            <a:r>
              <a:rPr lang="en-GB" sz="2400" dirty="0" err="1">
                <a:latin typeface="Arial Narrow" pitchFamily="34" charset="0"/>
                <a:ea typeface="Times New Roman"/>
              </a:rPr>
              <a:t>смисъл</a:t>
            </a:r>
            <a:r>
              <a:rPr lang="en-GB" sz="2400" dirty="0">
                <a:latin typeface="Arial Narrow" pitchFamily="34" charset="0"/>
                <a:ea typeface="Times New Roman"/>
              </a:rPr>
              <a:t>: </a:t>
            </a:r>
            <a:r>
              <a:rPr lang="en-GB" sz="2400" dirty="0" err="1">
                <a:latin typeface="Arial Narrow" pitchFamily="34" charset="0"/>
                <a:ea typeface="Times New Roman"/>
              </a:rPr>
              <a:t>Ако</a:t>
            </a:r>
            <a:r>
              <a:rPr lang="en-GB" sz="2400" dirty="0">
                <a:latin typeface="Arial Narrow" pitchFamily="34" charset="0"/>
                <a:ea typeface="Times New Roman"/>
              </a:rPr>
              <a:t> </a:t>
            </a:r>
            <a:r>
              <a:rPr lang="en-GB" sz="2400" dirty="0" err="1">
                <a:latin typeface="Arial Narrow" pitchFamily="34" charset="0"/>
                <a:ea typeface="Times New Roman"/>
              </a:rPr>
              <a:t>едно</a:t>
            </a:r>
            <a:r>
              <a:rPr lang="en-GB" sz="2400" dirty="0">
                <a:latin typeface="Arial Narrow" pitchFamily="34" charset="0"/>
                <a:ea typeface="Times New Roman"/>
              </a:rPr>
              <a:t> </a:t>
            </a:r>
            <a:r>
              <a:rPr lang="en-GB" sz="2400" dirty="0" err="1">
                <a:latin typeface="Arial Narrow" pitchFamily="34" charset="0"/>
                <a:ea typeface="Times New Roman"/>
              </a:rPr>
              <a:t>тяло</a:t>
            </a:r>
            <a:r>
              <a:rPr lang="en-GB" sz="2400" dirty="0">
                <a:latin typeface="Arial Narrow" pitchFamily="34" charset="0"/>
                <a:ea typeface="Times New Roman"/>
              </a:rPr>
              <a:t> е в </a:t>
            </a:r>
            <a:r>
              <a:rPr lang="en-GB" sz="2400" dirty="0" err="1">
                <a:latin typeface="Arial Narrow" pitchFamily="34" charset="0"/>
                <a:ea typeface="Times New Roman"/>
              </a:rPr>
              <a:t>равновесие</a:t>
            </a:r>
            <a:r>
              <a:rPr lang="en-GB" sz="2400" dirty="0">
                <a:latin typeface="Arial Narrow" pitchFamily="34" charset="0"/>
                <a:ea typeface="Times New Roman"/>
              </a:rPr>
              <a:t>, </a:t>
            </a:r>
            <a:r>
              <a:rPr lang="en-GB" sz="2400" dirty="0" err="1">
                <a:latin typeface="Arial Narrow" pitchFamily="34" charset="0"/>
                <a:ea typeface="Times New Roman"/>
              </a:rPr>
              <a:t>значи</a:t>
            </a:r>
            <a:r>
              <a:rPr lang="en-GB" sz="2400" dirty="0">
                <a:latin typeface="Arial Narrow" pitchFamily="34" charset="0"/>
                <a:ea typeface="Times New Roman"/>
              </a:rPr>
              <a:t> </a:t>
            </a:r>
            <a:r>
              <a:rPr lang="en-GB" sz="2400" dirty="0" err="1">
                <a:latin typeface="Arial Narrow" pitchFamily="34" charset="0"/>
                <a:ea typeface="Times New Roman"/>
              </a:rPr>
              <a:t>действащите</a:t>
            </a:r>
            <a:r>
              <a:rPr lang="en-GB" sz="2400" dirty="0">
                <a:latin typeface="Arial Narrow" pitchFamily="34" charset="0"/>
                <a:ea typeface="Times New Roman"/>
              </a:rPr>
              <a:t> </a:t>
            </a:r>
            <a:r>
              <a:rPr lang="en-GB" sz="2400" dirty="0" err="1">
                <a:latin typeface="Arial Narrow" pitchFamily="34" charset="0"/>
                <a:ea typeface="Times New Roman"/>
              </a:rPr>
              <a:t>върху</a:t>
            </a:r>
            <a:r>
              <a:rPr lang="en-GB" sz="2400" dirty="0">
                <a:latin typeface="Arial Narrow" pitchFamily="34" charset="0"/>
                <a:ea typeface="Times New Roman"/>
              </a:rPr>
              <a:t> </a:t>
            </a:r>
            <a:r>
              <a:rPr lang="en-GB" sz="2400" dirty="0" err="1">
                <a:latin typeface="Arial Narrow" pitchFamily="34" charset="0"/>
                <a:ea typeface="Times New Roman"/>
              </a:rPr>
              <a:t>него</a:t>
            </a:r>
            <a:r>
              <a:rPr lang="en-GB" sz="2400" dirty="0">
                <a:latin typeface="Arial Narrow" pitchFamily="34" charset="0"/>
                <a:ea typeface="Times New Roman"/>
              </a:rPr>
              <a:t> </a:t>
            </a:r>
            <a:r>
              <a:rPr lang="en-GB" sz="2400" dirty="0" err="1">
                <a:latin typeface="Arial Narrow" pitchFamily="34" charset="0"/>
                <a:ea typeface="Times New Roman"/>
              </a:rPr>
              <a:t>сили</a:t>
            </a:r>
            <a:r>
              <a:rPr lang="en-GB" sz="2400" dirty="0">
                <a:latin typeface="Arial Narrow" pitchFamily="34" charset="0"/>
                <a:ea typeface="Times New Roman"/>
              </a:rPr>
              <a:t> </a:t>
            </a:r>
            <a:r>
              <a:rPr lang="en-GB" sz="2400" dirty="0" err="1">
                <a:latin typeface="Arial Narrow" pitchFamily="34" charset="0"/>
                <a:ea typeface="Times New Roman"/>
              </a:rPr>
              <a:t>взаимно</a:t>
            </a:r>
            <a:r>
              <a:rPr lang="en-GB" sz="2400" dirty="0">
                <a:latin typeface="Arial Narrow" pitchFamily="34" charset="0"/>
                <a:ea typeface="Times New Roman"/>
              </a:rPr>
              <a:t> </a:t>
            </a:r>
            <a:r>
              <a:rPr lang="en-GB" sz="2400" dirty="0" err="1">
                <a:latin typeface="Arial Narrow" pitchFamily="34" charset="0"/>
                <a:ea typeface="Times New Roman"/>
              </a:rPr>
              <a:t>се</a:t>
            </a:r>
            <a:r>
              <a:rPr lang="en-GB" sz="2400" dirty="0">
                <a:latin typeface="Arial Narrow" pitchFamily="34" charset="0"/>
                <a:ea typeface="Times New Roman"/>
              </a:rPr>
              <a:t> </a:t>
            </a:r>
            <a:r>
              <a:rPr lang="en-GB" sz="2400" dirty="0" err="1">
                <a:latin typeface="Arial Narrow" pitchFamily="34" charset="0"/>
                <a:ea typeface="Times New Roman"/>
              </a:rPr>
              <a:t>уравновесяват</a:t>
            </a:r>
            <a:r>
              <a:rPr lang="en-GB" sz="2400" dirty="0">
                <a:latin typeface="Arial Narrow" pitchFamily="34" charset="0"/>
                <a:ea typeface="Times New Roman"/>
              </a:rPr>
              <a:t>.</a:t>
            </a:r>
            <a:endParaRPr lang="bg-BG" sz="2400" dirty="0">
              <a:effectLst/>
              <a:latin typeface="Arial Narrow" pitchFamily="34" charset="0"/>
              <a:ea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38220258"/>
              </p:ext>
            </p:extLst>
          </p:nvPr>
        </p:nvGraphicFramePr>
        <p:xfrm>
          <a:off x="6156176" y="4365104"/>
          <a:ext cx="304800" cy="381000"/>
        </p:xfrm>
        <a:graphic>
          <a:graphicData uri="http://schemas.openxmlformats.org/presentationml/2006/ole">
            <mc:AlternateContent xmlns:mc="http://schemas.openxmlformats.org/markup-compatibility/2006">
              <mc:Choice xmlns:v="urn:schemas-microsoft-com:vml" Requires="v">
                <p:oleObj spid="_x0000_s2089" name="Equation" r:id="rId3" imgW="152334" imgH="190417" progId="Equation.DSMT4">
                  <p:embed/>
                </p:oleObj>
              </mc:Choice>
              <mc:Fallback>
                <p:oleObj name="Equation" r:id="rId3" imgW="152334" imgH="190417"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365104"/>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13756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3" name="Rectangle 19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15" name="Rectangle 1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2" name="Rectangle 1"/>
          <p:cNvSpPr/>
          <p:nvPr/>
        </p:nvSpPr>
        <p:spPr>
          <a:xfrm>
            <a:off x="323528" y="836712"/>
            <a:ext cx="8496944" cy="1938992"/>
          </a:xfrm>
          <a:prstGeom prst="rect">
            <a:avLst/>
          </a:prstGeom>
        </p:spPr>
        <p:txBody>
          <a:bodyPr wrap="square">
            <a:spAutoFit/>
          </a:bodyPr>
          <a:lstStyle/>
          <a:p>
            <a:pPr algn="just">
              <a:spcAft>
                <a:spcPts val="0"/>
              </a:spcAft>
            </a:pPr>
            <a:r>
              <a:rPr lang="bg-BG" sz="2400" b="1" i="1" u="sng" dirty="0">
                <a:solidFill>
                  <a:srgbClr val="FF0000"/>
                </a:solidFill>
                <a:latin typeface="Arial Narrow"/>
                <a:ea typeface="Times New Roman"/>
              </a:rPr>
              <a:t>Аксиома 2</a:t>
            </a:r>
            <a:r>
              <a:rPr lang="bg-BG" sz="2400" dirty="0">
                <a:solidFill>
                  <a:srgbClr val="FF0000"/>
                </a:solidFill>
                <a:latin typeface="Arial Narrow"/>
                <a:ea typeface="Times New Roman"/>
              </a:rPr>
              <a:t> </a:t>
            </a:r>
            <a:r>
              <a:rPr lang="bg-BG" sz="2400" i="1" dirty="0">
                <a:solidFill>
                  <a:srgbClr val="FF0000"/>
                </a:solidFill>
                <a:latin typeface="Arial Narrow"/>
                <a:ea typeface="Times New Roman"/>
              </a:rPr>
              <a:t>– правило за паралелограма на силите</a:t>
            </a:r>
            <a:r>
              <a:rPr lang="bg-BG" sz="2400" dirty="0">
                <a:solidFill>
                  <a:srgbClr val="FF0000"/>
                </a:solidFill>
                <a:latin typeface="Arial Narrow"/>
                <a:ea typeface="Times New Roman"/>
              </a:rPr>
              <a:t>. </a:t>
            </a:r>
            <a:r>
              <a:rPr lang="bg-BG" sz="2400" dirty="0">
                <a:solidFill>
                  <a:srgbClr val="0070C0"/>
                </a:solidFill>
                <a:latin typeface="Arial Narrow"/>
                <a:ea typeface="Times New Roman"/>
              </a:rPr>
              <a:t>Действието на две сили </a:t>
            </a:r>
            <a:r>
              <a:rPr lang="en-US" sz="2400" dirty="0" smtClean="0">
                <a:solidFill>
                  <a:srgbClr val="0070C0"/>
                </a:solidFill>
                <a:latin typeface="Times New Roman"/>
                <a:ea typeface="Times New Roman"/>
              </a:rPr>
              <a:t>    </a:t>
            </a:r>
            <a:r>
              <a:rPr lang="bg-BG" sz="2400" dirty="0" smtClean="0">
                <a:solidFill>
                  <a:srgbClr val="0070C0"/>
                </a:solidFill>
                <a:latin typeface="Arial Narrow"/>
                <a:ea typeface="Times New Roman"/>
              </a:rPr>
              <a:t>и</a:t>
            </a:r>
            <a:r>
              <a:rPr lang="en-US" sz="2400" dirty="0" smtClean="0">
                <a:solidFill>
                  <a:srgbClr val="0070C0"/>
                </a:solidFill>
                <a:latin typeface="Times New Roman"/>
                <a:ea typeface="Times New Roman"/>
              </a:rPr>
              <a:t>      </a:t>
            </a:r>
            <a:r>
              <a:rPr lang="bg-BG" sz="2400" dirty="0" smtClean="0">
                <a:solidFill>
                  <a:srgbClr val="0070C0"/>
                </a:solidFill>
                <a:latin typeface="Arial Narrow"/>
                <a:ea typeface="Times New Roman"/>
              </a:rPr>
              <a:t>с </a:t>
            </a:r>
            <a:r>
              <a:rPr lang="bg-BG" sz="2400" dirty="0">
                <a:solidFill>
                  <a:srgbClr val="0070C0"/>
                </a:solidFill>
                <a:latin typeface="Arial Narrow"/>
                <a:ea typeface="Times New Roman"/>
              </a:rPr>
              <a:t>обща приложна </a:t>
            </a:r>
            <a:r>
              <a:rPr lang="bg-BG" sz="2400" dirty="0" smtClean="0">
                <a:solidFill>
                  <a:srgbClr val="0070C0"/>
                </a:solidFill>
                <a:latin typeface="Arial Narrow"/>
                <a:ea typeface="Times New Roman"/>
              </a:rPr>
              <a:t>точка</a:t>
            </a:r>
            <a:r>
              <a:rPr lang="en-US" sz="2400" dirty="0" smtClean="0">
                <a:solidFill>
                  <a:srgbClr val="0070C0"/>
                </a:solidFill>
                <a:latin typeface="Arial Narrow"/>
                <a:ea typeface="Times New Roman"/>
              </a:rPr>
              <a:t> </a:t>
            </a:r>
            <a:r>
              <a:rPr lang="en-US" sz="2400" dirty="0" smtClean="0">
                <a:solidFill>
                  <a:srgbClr val="0070C0"/>
                </a:solidFill>
                <a:latin typeface="Times New Roman"/>
                <a:ea typeface="Times New Roman"/>
              </a:rPr>
              <a:t>    </a:t>
            </a:r>
            <a:r>
              <a:rPr lang="bg-BG" sz="2400" dirty="0" smtClean="0">
                <a:solidFill>
                  <a:srgbClr val="0070C0"/>
                </a:solidFill>
                <a:latin typeface="Arial Narrow"/>
                <a:ea typeface="Times New Roman"/>
              </a:rPr>
              <a:t>е </a:t>
            </a:r>
            <a:r>
              <a:rPr lang="bg-BG" sz="2400" dirty="0">
                <a:solidFill>
                  <a:srgbClr val="0070C0"/>
                </a:solidFill>
                <a:latin typeface="Arial Narrow"/>
                <a:ea typeface="Times New Roman"/>
              </a:rPr>
              <a:t>равностойно на </a:t>
            </a:r>
            <a:r>
              <a:rPr lang="bg-BG" sz="2400" dirty="0" smtClean="0">
                <a:solidFill>
                  <a:srgbClr val="0070C0"/>
                </a:solidFill>
                <a:latin typeface="Arial Narrow"/>
                <a:ea typeface="Times New Roman"/>
              </a:rPr>
              <a:t>действи</a:t>
            </a:r>
            <a:r>
              <a:rPr lang="en-US" sz="2400" dirty="0" smtClean="0">
                <a:solidFill>
                  <a:srgbClr val="0070C0"/>
                </a:solidFill>
                <a:latin typeface="Arial Narrow"/>
                <a:ea typeface="Times New Roman"/>
              </a:rPr>
              <a:t>-</a:t>
            </a:r>
            <a:r>
              <a:rPr lang="bg-BG" sz="2400" dirty="0" smtClean="0">
                <a:solidFill>
                  <a:srgbClr val="0070C0"/>
                </a:solidFill>
                <a:latin typeface="Arial Narrow"/>
                <a:ea typeface="Times New Roman"/>
              </a:rPr>
              <a:t>ето </a:t>
            </a:r>
            <a:r>
              <a:rPr lang="bg-BG" sz="2400" dirty="0">
                <a:solidFill>
                  <a:srgbClr val="0070C0"/>
                </a:solidFill>
                <a:latin typeface="Arial Narrow"/>
                <a:ea typeface="Times New Roman"/>
              </a:rPr>
              <a:t>на една равнодействаща сила </a:t>
            </a:r>
            <a:r>
              <a:rPr lang="en-US" sz="2400" dirty="0" smtClean="0">
                <a:solidFill>
                  <a:srgbClr val="0070C0"/>
                </a:solidFill>
                <a:latin typeface="Times New Roman"/>
                <a:ea typeface="Times New Roman"/>
              </a:rPr>
              <a:t>    </a:t>
            </a:r>
            <a:r>
              <a:rPr lang="bg-BG" sz="2400" dirty="0" smtClean="0">
                <a:solidFill>
                  <a:srgbClr val="0070C0"/>
                </a:solidFill>
                <a:latin typeface="Arial Narrow"/>
                <a:ea typeface="Times New Roman"/>
              </a:rPr>
              <a:t>приложена </a:t>
            </a:r>
            <a:r>
              <a:rPr lang="bg-BG" sz="2400" dirty="0">
                <a:solidFill>
                  <a:srgbClr val="0070C0"/>
                </a:solidFill>
                <a:latin typeface="Arial Narrow"/>
                <a:ea typeface="Times New Roman"/>
              </a:rPr>
              <a:t>в същата точка, чието направление, посока и големина се определят от диагонала на паралелограма със страни, определени от силовите вектори </a:t>
            </a:r>
            <a:r>
              <a:rPr lang="en-US" sz="2400" dirty="0" smtClean="0">
                <a:solidFill>
                  <a:srgbClr val="0070C0"/>
                </a:solidFill>
                <a:latin typeface="Times New Roman"/>
                <a:ea typeface="Times New Roman"/>
              </a:rPr>
              <a:t>     </a:t>
            </a:r>
            <a:r>
              <a:rPr lang="bg-BG" sz="2400" dirty="0" smtClean="0">
                <a:solidFill>
                  <a:srgbClr val="0070C0"/>
                </a:solidFill>
                <a:latin typeface="Arial Narrow"/>
                <a:ea typeface="Times New Roman"/>
              </a:rPr>
              <a:t>и</a:t>
            </a:r>
            <a:endParaRPr lang="bg-BG" sz="2400" dirty="0">
              <a:solidFill>
                <a:srgbClr val="0070C0"/>
              </a:solidFill>
              <a:latin typeface="Times New Roman"/>
              <a:ea typeface="Times New Roman"/>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69005389"/>
              </p:ext>
            </p:extLst>
          </p:nvPr>
        </p:nvGraphicFramePr>
        <p:xfrm>
          <a:off x="1475656" y="1196752"/>
          <a:ext cx="330200" cy="457200"/>
        </p:xfrm>
        <a:graphic>
          <a:graphicData uri="http://schemas.openxmlformats.org/presentationml/2006/ole">
            <mc:AlternateContent xmlns:mc="http://schemas.openxmlformats.org/markup-compatibility/2006">
              <mc:Choice xmlns:v="urn:schemas-microsoft-com:vml" Requires="v">
                <p:oleObj spid="_x0000_s3304" name="Equation" r:id="rId3" imgW="164880" imgH="228600" progId="Equation.DSMT4">
                  <p:embed/>
                </p:oleObj>
              </mc:Choice>
              <mc:Fallback>
                <p:oleObj name="Equation" r:id="rId3" imgW="164880" imgH="228600" progId="Equation.DSMT4">
                  <p:embed/>
                  <p:pic>
                    <p:nvPicPr>
                      <p:cNvPr id="0" name="Object 32"/>
                      <p:cNvPicPr>
                        <a:picLocks noChangeAspect="1" noChangeArrowheads="1"/>
                      </p:cNvPicPr>
                      <p:nvPr/>
                    </p:nvPicPr>
                    <p:blipFill>
                      <a:blip r:embed="rId4"/>
                      <a:srcRect/>
                      <a:stretch>
                        <a:fillRect/>
                      </a:stretch>
                    </p:blipFill>
                    <p:spPr bwMode="auto">
                      <a:xfrm>
                        <a:off x="1475656" y="1196752"/>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5934548"/>
              </p:ext>
            </p:extLst>
          </p:nvPr>
        </p:nvGraphicFramePr>
        <p:xfrm>
          <a:off x="2038350" y="1196975"/>
          <a:ext cx="355600" cy="457200"/>
        </p:xfrm>
        <a:graphic>
          <a:graphicData uri="http://schemas.openxmlformats.org/presentationml/2006/ole">
            <mc:AlternateContent xmlns:mc="http://schemas.openxmlformats.org/markup-compatibility/2006">
              <mc:Choice xmlns:v="urn:schemas-microsoft-com:vml" Requires="v">
                <p:oleObj spid="_x0000_s3305" name="Equation" r:id="rId5" imgW="177480" imgH="228600" progId="Equation.DSMT4">
                  <p:embed/>
                </p:oleObj>
              </mc:Choice>
              <mc:Fallback>
                <p:oleObj name="Equation" r:id="rId5" imgW="177480" imgH="228600" progId="Equation.DSMT4">
                  <p:embed/>
                  <p:pic>
                    <p:nvPicPr>
                      <p:cNvPr id="0" name="Object 2"/>
                      <p:cNvPicPr>
                        <a:picLocks noChangeAspect="1" noChangeArrowheads="1"/>
                      </p:cNvPicPr>
                      <p:nvPr/>
                    </p:nvPicPr>
                    <p:blipFill>
                      <a:blip r:embed="rId6"/>
                      <a:srcRect/>
                      <a:stretch>
                        <a:fillRect/>
                      </a:stretch>
                    </p:blipFill>
                    <p:spPr bwMode="auto">
                      <a:xfrm>
                        <a:off x="2038350" y="1196975"/>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16190132"/>
              </p:ext>
            </p:extLst>
          </p:nvPr>
        </p:nvGraphicFramePr>
        <p:xfrm>
          <a:off x="5220072" y="1268760"/>
          <a:ext cx="279400" cy="304800"/>
        </p:xfrm>
        <a:graphic>
          <a:graphicData uri="http://schemas.openxmlformats.org/presentationml/2006/ole">
            <mc:AlternateContent xmlns:mc="http://schemas.openxmlformats.org/markup-compatibility/2006">
              <mc:Choice xmlns:v="urn:schemas-microsoft-com:vml" Requires="v">
                <p:oleObj spid="_x0000_s3306" name="Equation" r:id="rId7" imgW="139680" imgH="152280" progId="Equation.DSMT4">
                  <p:embed/>
                </p:oleObj>
              </mc:Choice>
              <mc:Fallback>
                <p:oleObj name="Equation" r:id="rId7" imgW="139680" imgH="152280" progId="Equation.DSMT4">
                  <p:embed/>
                  <p:pic>
                    <p:nvPicPr>
                      <p:cNvPr id="0" name="Object 2"/>
                      <p:cNvPicPr>
                        <a:picLocks noChangeAspect="1" noChangeArrowheads="1"/>
                      </p:cNvPicPr>
                      <p:nvPr/>
                    </p:nvPicPr>
                    <p:blipFill>
                      <a:blip r:embed="rId8"/>
                      <a:srcRect/>
                      <a:stretch>
                        <a:fillRect/>
                      </a:stretch>
                    </p:blipFill>
                    <p:spPr bwMode="auto">
                      <a:xfrm>
                        <a:off x="5220072" y="1268760"/>
                        <a:ext cx="27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42627057"/>
              </p:ext>
            </p:extLst>
          </p:nvPr>
        </p:nvGraphicFramePr>
        <p:xfrm>
          <a:off x="4860032" y="1556792"/>
          <a:ext cx="304800" cy="381000"/>
        </p:xfrm>
        <a:graphic>
          <a:graphicData uri="http://schemas.openxmlformats.org/presentationml/2006/ole">
            <mc:AlternateContent xmlns:mc="http://schemas.openxmlformats.org/markup-compatibility/2006">
              <mc:Choice xmlns:v="urn:schemas-microsoft-com:vml" Requires="v">
                <p:oleObj spid="_x0000_s3307" name="Equation" r:id="rId9" imgW="152280" imgH="190440" progId="Equation.DSMT4">
                  <p:embed/>
                </p:oleObj>
              </mc:Choice>
              <mc:Fallback>
                <p:oleObj name="Equation" r:id="rId9" imgW="152280" imgH="190440" progId="Equation.DSMT4">
                  <p:embed/>
                  <p:pic>
                    <p:nvPicPr>
                      <p:cNvPr id="0" name="Object 2"/>
                      <p:cNvPicPr>
                        <a:picLocks noChangeAspect="1" noChangeArrowheads="1"/>
                      </p:cNvPicPr>
                      <p:nvPr/>
                    </p:nvPicPr>
                    <p:blipFill>
                      <a:blip r:embed="rId10"/>
                      <a:srcRect/>
                      <a:stretch>
                        <a:fillRect/>
                      </a:stretch>
                    </p:blipFill>
                    <p:spPr bwMode="auto">
                      <a:xfrm>
                        <a:off x="4860032" y="1556792"/>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42421075"/>
              </p:ext>
            </p:extLst>
          </p:nvPr>
        </p:nvGraphicFramePr>
        <p:xfrm>
          <a:off x="7668344" y="2276872"/>
          <a:ext cx="330200" cy="457200"/>
        </p:xfrm>
        <a:graphic>
          <a:graphicData uri="http://schemas.openxmlformats.org/presentationml/2006/ole">
            <mc:AlternateContent xmlns:mc="http://schemas.openxmlformats.org/markup-compatibility/2006">
              <mc:Choice xmlns:v="urn:schemas-microsoft-com:vml" Requires="v">
                <p:oleObj spid="_x0000_s3308" name="Equation" r:id="rId11" imgW="164880" imgH="228600" progId="Equation.DSMT4">
                  <p:embed/>
                </p:oleObj>
              </mc:Choice>
              <mc:Fallback>
                <p:oleObj name="Equation" r:id="rId11" imgW="164880" imgH="228600"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8344" y="2276872"/>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92670472"/>
              </p:ext>
            </p:extLst>
          </p:nvPr>
        </p:nvGraphicFramePr>
        <p:xfrm>
          <a:off x="8266113" y="2295525"/>
          <a:ext cx="431800" cy="457200"/>
        </p:xfrm>
        <a:graphic>
          <a:graphicData uri="http://schemas.openxmlformats.org/presentationml/2006/ole">
            <mc:AlternateContent xmlns:mc="http://schemas.openxmlformats.org/markup-compatibility/2006">
              <mc:Choice xmlns:v="urn:schemas-microsoft-com:vml" Requires="v">
                <p:oleObj spid="_x0000_s3309" name="Equation" r:id="rId13" imgW="215640" imgH="228600" progId="Equation.DSMT4">
                  <p:embed/>
                </p:oleObj>
              </mc:Choice>
              <mc:Fallback>
                <p:oleObj name="Equation" r:id="rId13" imgW="215640" imgH="228600" progId="Equation.DSMT4">
                  <p:embed/>
                  <p:pic>
                    <p:nvPicPr>
                      <p:cNvPr id="0" name="Object 2"/>
                      <p:cNvPicPr>
                        <a:picLocks noChangeAspect="1" noChangeArrowheads="1"/>
                      </p:cNvPicPr>
                      <p:nvPr/>
                    </p:nvPicPr>
                    <p:blipFill>
                      <a:blip r:embed="rId14"/>
                      <a:srcRect/>
                      <a:stretch>
                        <a:fillRect/>
                      </a:stretch>
                    </p:blipFill>
                    <p:spPr bwMode="auto">
                      <a:xfrm>
                        <a:off x="8266113" y="2295525"/>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61" name="Picture 18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1720" y="2768938"/>
            <a:ext cx="4695973" cy="407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030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1226199" y="2252713"/>
            <a:ext cx="2808312" cy="1656184"/>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18900000" scaled="0"/>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 name="Текстово поле 3"/>
          <p:cNvSpPr txBox="1"/>
          <p:nvPr/>
        </p:nvSpPr>
        <p:spPr>
          <a:xfrm>
            <a:off x="2630355" y="3076899"/>
            <a:ext cx="648072" cy="707886"/>
          </a:xfrm>
          <a:prstGeom prst="rect">
            <a:avLst/>
          </a:prstGeom>
          <a:noFill/>
        </p:spPr>
        <p:txBody>
          <a:bodyPr wrap="square" rtlCol="0">
            <a:spAutoFit/>
          </a:bodyPr>
          <a:lstStyle/>
          <a:p>
            <a:pPr fontAlgn="auto">
              <a:spcBef>
                <a:spcPts val="0"/>
              </a:spcBef>
              <a:spcAft>
                <a:spcPts val="0"/>
              </a:spcAft>
            </a:pPr>
            <a:r>
              <a:rPr lang="en-US" sz="4000" b="1" dirty="0" smtClean="0">
                <a:solidFill>
                  <a:prstClr val="black"/>
                </a:solidFill>
                <a:latin typeface="Calibri"/>
                <a:cs typeface="+mn-cs"/>
              </a:rPr>
              <a:t>A</a:t>
            </a:r>
            <a:endParaRPr lang="bg-BG" sz="4000" b="1" dirty="0" smtClean="0">
              <a:solidFill>
                <a:prstClr val="black"/>
              </a:solidFill>
              <a:latin typeface="Calibri"/>
              <a:cs typeface="+mn-cs"/>
            </a:endParaRPr>
          </a:p>
        </p:txBody>
      </p:sp>
      <p:cxnSp>
        <p:nvCxnSpPr>
          <p:cNvPr id="5" name="Съединител &quot;права стрелка&quot; 4"/>
          <p:cNvCxnSpPr/>
          <p:nvPr/>
        </p:nvCxnSpPr>
        <p:spPr>
          <a:xfrm>
            <a:off x="2630355" y="3076899"/>
            <a:ext cx="4428492" cy="3906"/>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6" name="Съединител &quot;права стрелка&quot; 5"/>
          <p:cNvCxnSpPr/>
          <p:nvPr/>
        </p:nvCxnSpPr>
        <p:spPr>
          <a:xfrm flipV="1">
            <a:off x="2630355" y="114453"/>
            <a:ext cx="0" cy="2962446"/>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7" name="Съединител &quot;права стрелка&quot; 6"/>
          <p:cNvCxnSpPr/>
          <p:nvPr/>
        </p:nvCxnSpPr>
        <p:spPr>
          <a:xfrm flipH="1">
            <a:off x="857775" y="3080805"/>
            <a:ext cx="1772580" cy="2078114"/>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8" name="Текстово поле 7"/>
          <p:cNvSpPr txBox="1"/>
          <p:nvPr/>
        </p:nvSpPr>
        <p:spPr>
          <a:xfrm>
            <a:off x="594550" y="4443315"/>
            <a:ext cx="432048" cy="646331"/>
          </a:xfrm>
          <a:prstGeom prst="rect">
            <a:avLst/>
          </a:prstGeom>
          <a:noFill/>
        </p:spPr>
        <p:txBody>
          <a:bodyPr wrap="square" rtlCol="0">
            <a:spAutoFit/>
          </a:bodyPr>
          <a:lstStyle/>
          <a:p>
            <a:pPr fontAlgn="auto">
              <a:spcBef>
                <a:spcPts val="0"/>
              </a:spcBef>
              <a:spcAft>
                <a:spcPts val="0"/>
              </a:spcAft>
            </a:pPr>
            <a:r>
              <a:rPr lang="en-US" sz="3600" i="1" dirty="0" smtClean="0">
                <a:solidFill>
                  <a:prstClr val="black"/>
                </a:solidFill>
                <a:latin typeface="Times New Roman" pitchFamily="18" charset="0"/>
                <a:cs typeface="Times New Roman" pitchFamily="18" charset="0"/>
              </a:rPr>
              <a:t>x</a:t>
            </a:r>
            <a:endParaRPr lang="bg-BG" sz="3600" i="1" dirty="0" smtClean="0">
              <a:solidFill>
                <a:prstClr val="black"/>
              </a:solidFill>
              <a:latin typeface="Times New Roman" pitchFamily="18" charset="0"/>
              <a:cs typeface="Times New Roman" pitchFamily="18" charset="0"/>
            </a:endParaRPr>
          </a:p>
        </p:txBody>
      </p:sp>
      <p:sp>
        <p:nvSpPr>
          <p:cNvPr id="9" name="Текстово поле 8"/>
          <p:cNvSpPr txBox="1"/>
          <p:nvPr/>
        </p:nvSpPr>
        <p:spPr>
          <a:xfrm>
            <a:off x="6626799" y="2278045"/>
            <a:ext cx="432048" cy="646331"/>
          </a:xfrm>
          <a:prstGeom prst="rect">
            <a:avLst/>
          </a:prstGeom>
          <a:noFill/>
        </p:spPr>
        <p:txBody>
          <a:bodyPr wrap="square" rtlCol="0">
            <a:spAutoFit/>
          </a:bodyPr>
          <a:lstStyle/>
          <a:p>
            <a:pPr fontAlgn="auto">
              <a:spcBef>
                <a:spcPts val="0"/>
              </a:spcBef>
              <a:spcAft>
                <a:spcPts val="0"/>
              </a:spcAft>
            </a:pPr>
            <a:r>
              <a:rPr lang="en-US" sz="3600" i="1" dirty="0" smtClean="0">
                <a:solidFill>
                  <a:prstClr val="black"/>
                </a:solidFill>
                <a:latin typeface="Times New Roman" pitchFamily="18" charset="0"/>
                <a:cs typeface="Times New Roman" pitchFamily="18" charset="0"/>
              </a:rPr>
              <a:t>y</a:t>
            </a:r>
            <a:endParaRPr lang="bg-BG" sz="3600" i="1" dirty="0" smtClean="0">
              <a:solidFill>
                <a:prstClr val="black"/>
              </a:solidFill>
              <a:latin typeface="Times New Roman" pitchFamily="18" charset="0"/>
              <a:cs typeface="Times New Roman" pitchFamily="18" charset="0"/>
            </a:endParaRPr>
          </a:p>
        </p:txBody>
      </p:sp>
      <p:sp>
        <p:nvSpPr>
          <p:cNvPr id="10" name="Текстово поле 9"/>
          <p:cNvSpPr txBox="1"/>
          <p:nvPr/>
        </p:nvSpPr>
        <p:spPr>
          <a:xfrm>
            <a:off x="2018227" y="114453"/>
            <a:ext cx="432048" cy="646331"/>
          </a:xfrm>
          <a:prstGeom prst="rect">
            <a:avLst/>
          </a:prstGeom>
          <a:noFill/>
        </p:spPr>
        <p:txBody>
          <a:bodyPr wrap="square" rtlCol="0">
            <a:spAutoFit/>
          </a:bodyPr>
          <a:lstStyle/>
          <a:p>
            <a:pPr fontAlgn="auto">
              <a:spcBef>
                <a:spcPts val="0"/>
              </a:spcBef>
              <a:spcAft>
                <a:spcPts val="0"/>
              </a:spcAft>
            </a:pPr>
            <a:r>
              <a:rPr lang="en-US" sz="3600" i="1" dirty="0" smtClean="0">
                <a:solidFill>
                  <a:prstClr val="black"/>
                </a:solidFill>
                <a:latin typeface="Times New Roman" pitchFamily="18" charset="0"/>
                <a:cs typeface="Times New Roman" pitchFamily="18" charset="0"/>
              </a:rPr>
              <a:t>z</a:t>
            </a:r>
            <a:endParaRPr lang="bg-BG" sz="3600" i="1" dirty="0" smtClean="0">
              <a:solidFill>
                <a:prstClr val="black"/>
              </a:solidFill>
              <a:latin typeface="Times New Roman" pitchFamily="18" charset="0"/>
              <a:cs typeface="Times New Roman" pitchFamily="18" charset="0"/>
            </a:endParaRPr>
          </a:p>
        </p:txBody>
      </p:sp>
      <p:cxnSp>
        <p:nvCxnSpPr>
          <p:cNvPr id="11" name="Съединител &quot;права стрелка&quot; 10"/>
          <p:cNvCxnSpPr/>
          <p:nvPr/>
        </p:nvCxnSpPr>
        <p:spPr>
          <a:xfrm flipV="1">
            <a:off x="2630355" y="1779021"/>
            <a:ext cx="2772308" cy="1301784"/>
          </a:xfrm>
          <a:prstGeom prst="straightConnector1">
            <a:avLst/>
          </a:prstGeom>
          <a:noFill/>
          <a:ln w="63500" cap="flat" cmpd="sng" algn="ctr">
            <a:solidFill>
              <a:srgbClr val="1F497D"/>
            </a:solidFill>
            <a:prstDash val="solid"/>
            <a:tailEnd type="arrow"/>
          </a:ln>
          <a:effectLst>
            <a:outerShdw blurRad="40000" dist="23000" dir="5400000" rotWithShape="0">
              <a:srgbClr val="000000">
                <a:alpha val="35000"/>
              </a:srgbClr>
            </a:outerShdw>
          </a:effectLst>
        </p:spPr>
      </p:cxnSp>
      <p:cxnSp>
        <p:nvCxnSpPr>
          <p:cNvPr id="12" name="Съединител &quot;права стрелка&quot; 11"/>
          <p:cNvCxnSpPr/>
          <p:nvPr/>
        </p:nvCxnSpPr>
        <p:spPr>
          <a:xfrm flipH="1" flipV="1">
            <a:off x="747010" y="2601210"/>
            <a:ext cx="1871168" cy="479595"/>
          </a:xfrm>
          <a:prstGeom prst="straightConnector1">
            <a:avLst/>
          </a:prstGeom>
          <a:noFill/>
          <a:ln w="63500" cap="flat" cmpd="sng" algn="ctr">
            <a:solidFill>
              <a:srgbClr val="1F497D"/>
            </a:solidFill>
            <a:prstDash val="solid"/>
            <a:tailEnd type="arrow"/>
          </a:ln>
          <a:effectLst>
            <a:outerShdw blurRad="40000" dist="23000" dir="5400000" rotWithShape="0">
              <a:srgbClr val="000000">
                <a:alpha val="35000"/>
              </a:srgbClr>
            </a:outerShdw>
          </a:effectLst>
        </p:spPr>
      </p:cxnSp>
      <p:cxnSp>
        <p:nvCxnSpPr>
          <p:cNvPr id="13" name="Право съединение 12"/>
          <p:cNvCxnSpPr/>
          <p:nvPr/>
        </p:nvCxnSpPr>
        <p:spPr>
          <a:xfrm flipV="1">
            <a:off x="814042" y="1299426"/>
            <a:ext cx="2772308" cy="1301784"/>
          </a:xfrm>
          <a:prstGeom prst="line">
            <a:avLst/>
          </a:prstGeom>
          <a:noFill/>
          <a:ln w="25400" cap="flat" cmpd="sng" algn="ctr">
            <a:solidFill>
              <a:srgbClr val="4F81BD">
                <a:shade val="95000"/>
                <a:satMod val="105000"/>
              </a:srgbClr>
            </a:solidFill>
            <a:prstDash val="dash"/>
          </a:ln>
          <a:effectLst/>
        </p:spPr>
      </p:cxnSp>
      <p:cxnSp>
        <p:nvCxnSpPr>
          <p:cNvPr id="14" name="Право съединение 13"/>
          <p:cNvCxnSpPr/>
          <p:nvPr/>
        </p:nvCxnSpPr>
        <p:spPr>
          <a:xfrm>
            <a:off x="3586350" y="1299426"/>
            <a:ext cx="1816313" cy="479595"/>
          </a:xfrm>
          <a:prstGeom prst="line">
            <a:avLst/>
          </a:prstGeom>
          <a:noFill/>
          <a:ln w="25400" cap="flat" cmpd="sng" algn="ctr">
            <a:solidFill>
              <a:srgbClr val="4F81BD">
                <a:shade val="95000"/>
                <a:satMod val="105000"/>
              </a:srgbClr>
            </a:solidFill>
            <a:prstDash val="dash"/>
          </a:ln>
          <a:effectLst/>
        </p:spPr>
      </p:cxnSp>
      <p:cxnSp>
        <p:nvCxnSpPr>
          <p:cNvPr id="15" name="Съединител &quot;права стрелка&quot; 14"/>
          <p:cNvCxnSpPr/>
          <p:nvPr/>
        </p:nvCxnSpPr>
        <p:spPr>
          <a:xfrm flipV="1">
            <a:off x="2630355" y="1299426"/>
            <a:ext cx="955995" cy="1781379"/>
          </a:xfrm>
          <a:prstGeom prst="straightConnector1">
            <a:avLst/>
          </a:prstGeom>
          <a:noFill/>
          <a:ln w="63500" cap="flat" cmpd="sng" algn="ctr">
            <a:solidFill>
              <a:srgbClr val="1F497D"/>
            </a:solidFill>
            <a:prstDash val="solid"/>
            <a:tailEnd type="arrow"/>
          </a:ln>
          <a:effectLst>
            <a:outerShdw blurRad="40000" dist="23000" dir="5400000" rotWithShape="0">
              <a:srgbClr val="000000">
                <a:alpha val="35000"/>
              </a:srgbClr>
            </a:outerShdw>
          </a:effectLst>
        </p:spPr>
      </p:cxnSp>
      <p:sp>
        <p:nvSpPr>
          <p:cNvPr id="16" name="Овал 15"/>
          <p:cNvSpPr/>
          <p:nvPr/>
        </p:nvSpPr>
        <p:spPr>
          <a:xfrm>
            <a:off x="2450335" y="2900785"/>
            <a:ext cx="360040" cy="360040"/>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smtClean="0">
              <a:ln>
                <a:noFill/>
              </a:ln>
              <a:solidFill>
                <a:prstClr val="white"/>
              </a:solidFill>
              <a:effectLst/>
              <a:uLnTx/>
              <a:uFillTx/>
              <a:latin typeface="Calibri"/>
              <a:ea typeface="+mn-ea"/>
              <a:cs typeface="+mn-cs"/>
            </a:endParaRPr>
          </a:p>
        </p:txBody>
      </p:sp>
      <p:graphicFrame>
        <p:nvGraphicFramePr>
          <p:cNvPr id="17" name="Обект 16"/>
          <p:cNvGraphicFramePr>
            <a:graphicFrameLocks noChangeAspect="1"/>
          </p:cNvGraphicFramePr>
          <p:nvPr>
            <p:extLst>
              <p:ext uri="{D42A27DB-BD31-4B8C-83A1-F6EECF244321}">
                <p14:modId xmlns:p14="http://schemas.microsoft.com/office/powerpoint/2010/main" val="3432305586"/>
              </p:ext>
            </p:extLst>
          </p:nvPr>
        </p:nvGraphicFramePr>
        <p:xfrm>
          <a:off x="3086734" y="674906"/>
          <a:ext cx="499616" cy="624520"/>
        </p:xfrm>
        <a:graphic>
          <a:graphicData uri="http://schemas.openxmlformats.org/presentationml/2006/ole">
            <mc:AlternateContent xmlns:mc="http://schemas.openxmlformats.org/markup-compatibility/2006">
              <mc:Choice xmlns:v="urn:schemas-microsoft-com:vml" Requires="v">
                <p:oleObj spid="_x0000_s22551" name="Equation" r:id="rId3" imgW="152280" imgH="190440" progId="Equation.DSMT4">
                  <p:embed/>
                </p:oleObj>
              </mc:Choice>
              <mc:Fallback>
                <p:oleObj name="Equation" r:id="rId3" imgW="152280" imgH="190440" progId="Equation.DSMT4">
                  <p:embed/>
                  <p:pic>
                    <p:nvPicPr>
                      <p:cNvPr id="0" name=""/>
                      <p:cNvPicPr/>
                      <p:nvPr/>
                    </p:nvPicPr>
                    <p:blipFill>
                      <a:blip r:embed="rId4"/>
                      <a:stretch>
                        <a:fillRect/>
                      </a:stretch>
                    </p:blipFill>
                    <p:spPr>
                      <a:xfrm>
                        <a:off x="3086734" y="674906"/>
                        <a:ext cx="499616" cy="624520"/>
                      </a:xfrm>
                      <a:prstGeom prst="rect">
                        <a:avLst/>
                      </a:prstGeom>
                    </p:spPr>
                  </p:pic>
                </p:oleObj>
              </mc:Fallback>
            </mc:AlternateContent>
          </a:graphicData>
        </a:graphic>
      </p:graphicFrame>
      <p:graphicFrame>
        <p:nvGraphicFramePr>
          <p:cNvPr id="18" name="Обект 17"/>
          <p:cNvGraphicFramePr>
            <a:graphicFrameLocks noChangeAspect="1"/>
          </p:cNvGraphicFramePr>
          <p:nvPr>
            <p:extLst>
              <p:ext uri="{D42A27DB-BD31-4B8C-83A1-F6EECF244321}">
                <p14:modId xmlns:p14="http://schemas.microsoft.com/office/powerpoint/2010/main" val="1614636469"/>
              </p:ext>
            </p:extLst>
          </p:nvPr>
        </p:nvGraphicFramePr>
        <p:xfrm>
          <a:off x="5505801" y="1455915"/>
          <a:ext cx="584200" cy="790575"/>
        </p:xfrm>
        <a:graphic>
          <a:graphicData uri="http://schemas.openxmlformats.org/presentationml/2006/ole">
            <mc:AlternateContent xmlns:mc="http://schemas.openxmlformats.org/markup-compatibility/2006">
              <mc:Choice xmlns:v="urn:schemas-microsoft-com:vml" Requires="v">
                <p:oleObj spid="_x0000_s22552" name="Equation" r:id="rId5" imgW="177480" imgH="241200" progId="Equation.DSMT4">
                  <p:embed/>
                </p:oleObj>
              </mc:Choice>
              <mc:Fallback>
                <p:oleObj name="Equation" r:id="rId5" imgW="177480" imgH="241200" progId="Equation.DSMT4">
                  <p:embed/>
                  <p:pic>
                    <p:nvPicPr>
                      <p:cNvPr id="0" name=""/>
                      <p:cNvPicPr>
                        <a:picLocks noChangeAspect="1" noChangeArrowheads="1"/>
                      </p:cNvPicPr>
                      <p:nvPr/>
                    </p:nvPicPr>
                    <p:blipFill>
                      <a:blip r:embed="rId6"/>
                      <a:srcRect/>
                      <a:stretch>
                        <a:fillRect/>
                      </a:stretch>
                    </p:blipFill>
                    <p:spPr bwMode="auto">
                      <a:xfrm>
                        <a:off x="5505801" y="1455915"/>
                        <a:ext cx="584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Обект 18"/>
          <p:cNvGraphicFramePr>
            <a:graphicFrameLocks noChangeAspect="1"/>
          </p:cNvGraphicFramePr>
          <p:nvPr>
            <p:extLst>
              <p:ext uri="{D42A27DB-BD31-4B8C-83A1-F6EECF244321}">
                <p14:modId xmlns:p14="http://schemas.microsoft.com/office/powerpoint/2010/main" val="548225283"/>
              </p:ext>
            </p:extLst>
          </p:nvPr>
        </p:nvGraphicFramePr>
        <p:xfrm>
          <a:off x="94014" y="2356028"/>
          <a:ext cx="666750" cy="790575"/>
        </p:xfrm>
        <a:graphic>
          <a:graphicData uri="http://schemas.openxmlformats.org/presentationml/2006/ole">
            <mc:AlternateContent xmlns:mc="http://schemas.openxmlformats.org/markup-compatibility/2006">
              <mc:Choice xmlns:v="urn:schemas-microsoft-com:vml" Requires="v">
                <p:oleObj spid="_x0000_s22553" name="Equation" r:id="rId7" imgW="203040" imgH="241200" progId="Equation.DSMT4">
                  <p:embed/>
                </p:oleObj>
              </mc:Choice>
              <mc:Fallback>
                <p:oleObj name="Equation" r:id="rId7" imgW="203040" imgH="241200" progId="Equation.DSMT4">
                  <p:embed/>
                  <p:pic>
                    <p:nvPicPr>
                      <p:cNvPr id="0" name=""/>
                      <p:cNvPicPr>
                        <a:picLocks noChangeAspect="1" noChangeArrowheads="1"/>
                      </p:cNvPicPr>
                      <p:nvPr/>
                    </p:nvPicPr>
                    <p:blipFill>
                      <a:blip r:embed="rId8"/>
                      <a:srcRect/>
                      <a:stretch>
                        <a:fillRect/>
                      </a:stretch>
                    </p:blipFill>
                    <p:spPr bwMode="auto">
                      <a:xfrm>
                        <a:off x="94014" y="2356028"/>
                        <a:ext cx="6667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61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5.55556E-7 1.48148E-6 L 0.21458 0.44051 " pathEditMode="relative" rAng="0" ptsTypes="AA">
                                      <p:cBhvr>
                                        <p:cTn id="76" dur="2000" fill="hold"/>
                                        <p:tgtEl>
                                          <p:spTgt spid="11"/>
                                        </p:tgtEl>
                                        <p:attrNameLst>
                                          <p:attrName>ppt_x</p:attrName>
                                          <p:attrName>ppt_y</p:attrName>
                                        </p:attrNameLst>
                                      </p:cBhvr>
                                      <p:rCtr x="10729" y="22014"/>
                                    </p:animMotion>
                                  </p:childTnLst>
                                </p:cTn>
                              </p:par>
                            </p:childTnLst>
                          </p:cTn>
                        </p:par>
                      </p:childTnLst>
                    </p:cTn>
                  </p:par>
                  <p:par>
                    <p:cTn id="77" fill="hold">
                      <p:stCondLst>
                        <p:cond delay="indefinite"/>
                      </p:stCondLst>
                      <p:childTnLst>
                        <p:par>
                          <p:cTn id="78" fill="hold">
                            <p:stCondLst>
                              <p:cond delay="0"/>
                            </p:stCondLst>
                            <p:childTnLst>
                              <p:par>
                                <p:cTn id="79" presetID="49" presetClass="path" presetSubtype="0" accel="50000" decel="50000" fill="hold" nodeType="clickEffect">
                                  <p:stCondLst>
                                    <p:cond delay="0"/>
                                  </p:stCondLst>
                                  <p:childTnLst>
                                    <p:animMotion origin="layout" path="M 1.38889E-6 -7.40741E-7 L 0.51719 0.25486 " pathEditMode="relative" rAng="0" ptsTypes="AA">
                                      <p:cBhvr>
                                        <p:cTn id="80" dur="2000" fill="hold"/>
                                        <p:tgtEl>
                                          <p:spTgt spid="12"/>
                                        </p:tgtEl>
                                        <p:attrNameLst>
                                          <p:attrName>ppt_x</p:attrName>
                                          <p:attrName>ppt_y</p:attrName>
                                        </p:attrNameLst>
                                      </p:cBhvr>
                                      <p:rCtr x="25851" y="12731"/>
                                    </p:animMotion>
                                  </p:childTnLst>
                                </p:cTn>
                              </p:par>
                            </p:childTnLst>
                          </p:cTn>
                        </p:par>
                      </p:childTnLst>
                    </p:cTn>
                  </p:par>
                  <p:par>
                    <p:cTn id="81" fill="hold">
                      <p:stCondLst>
                        <p:cond delay="indefinite"/>
                      </p:stCondLst>
                      <p:childTnLst>
                        <p:par>
                          <p:cTn id="82" fill="hold">
                            <p:stCondLst>
                              <p:cond delay="0"/>
                            </p:stCondLst>
                            <p:childTnLst>
                              <p:par>
                                <p:cTn id="83" presetID="49" presetClass="path" presetSubtype="0" accel="50000" decel="50000" fill="hold" nodeType="clickEffect">
                                  <p:stCondLst>
                                    <p:cond delay="0"/>
                                  </p:stCondLst>
                                  <p:childTnLst>
                                    <p:animMotion origin="layout" path="M 5E-6 -3.33333E-6 L 0.21146 0.44422 " pathEditMode="relative" rAng="0" ptsTypes="AA">
                                      <p:cBhvr>
                                        <p:cTn id="84" dur="2000" fill="hold"/>
                                        <p:tgtEl>
                                          <p:spTgt spid="15"/>
                                        </p:tgtEl>
                                        <p:attrNameLst>
                                          <p:attrName>ppt_x</p:attrName>
                                          <p:attrName>ppt_y</p:attrName>
                                        </p:attrNameLst>
                                      </p:cBhvr>
                                      <p:rCtr x="10573" y="22199"/>
                                    </p:animMotion>
                                  </p:childTnLst>
                                </p:cTn>
                              </p:par>
                            </p:childTnLst>
                          </p:cTn>
                        </p:par>
                      </p:childTnLst>
                    </p:cTn>
                  </p:par>
                  <p:par>
                    <p:cTn id="85" fill="hold">
                      <p:stCondLst>
                        <p:cond delay="indefinite"/>
                      </p:stCondLst>
                      <p:childTnLst>
                        <p:par>
                          <p:cTn id="86" fill="hold">
                            <p:stCondLst>
                              <p:cond delay="0"/>
                            </p:stCondLst>
                            <p:childTnLst>
                              <p:par>
                                <p:cTn id="87" presetID="49" presetClass="path" presetSubtype="0" accel="50000" decel="50000" fill="hold" nodeType="clickEffect">
                                  <p:stCondLst>
                                    <p:cond delay="0"/>
                                  </p:stCondLst>
                                  <p:childTnLst>
                                    <p:animMotion origin="layout" path="M -2.77778E-6 2.22222E-6 L 0.13386 0.54606 " pathEditMode="relative" rAng="0" ptsTypes="AA">
                                      <p:cBhvr>
                                        <p:cTn id="88" dur="2000" fill="hold"/>
                                        <p:tgtEl>
                                          <p:spTgt spid="18"/>
                                        </p:tgtEl>
                                        <p:attrNameLst>
                                          <p:attrName>ppt_x</p:attrName>
                                          <p:attrName>ppt_y</p:attrName>
                                        </p:attrNameLst>
                                      </p:cBhvr>
                                      <p:rCtr x="6684" y="27292"/>
                                    </p:animMotion>
                                  </p:childTnLst>
                                </p:cTn>
                              </p:par>
                            </p:childTnLst>
                          </p:cTn>
                        </p:par>
                      </p:childTnLst>
                    </p:cTn>
                  </p:par>
                  <p:par>
                    <p:cTn id="89" fill="hold">
                      <p:stCondLst>
                        <p:cond delay="indefinite"/>
                      </p:stCondLst>
                      <p:childTnLst>
                        <p:par>
                          <p:cTn id="90" fill="hold">
                            <p:stCondLst>
                              <p:cond delay="0"/>
                            </p:stCondLst>
                            <p:childTnLst>
                              <p:par>
                                <p:cTn id="91" presetID="49" presetClass="path" presetSubtype="0" accel="50000" decel="50000" fill="hold" nodeType="clickEffect">
                                  <p:stCondLst>
                                    <p:cond delay="0"/>
                                  </p:stCondLst>
                                  <p:childTnLst>
                                    <p:animMotion origin="layout" path="M 2.5E-6 -1.85185E-6 L 0.66146 0.22037 " pathEditMode="relative" rAng="0" ptsTypes="AA">
                                      <p:cBhvr>
                                        <p:cTn id="92" dur="2000" fill="hold"/>
                                        <p:tgtEl>
                                          <p:spTgt spid="19"/>
                                        </p:tgtEl>
                                        <p:attrNameLst>
                                          <p:attrName>ppt_x</p:attrName>
                                          <p:attrName>ppt_y</p:attrName>
                                        </p:attrNameLst>
                                      </p:cBhvr>
                                      <p:rCtr x="33073" y="11019"/>
                                    </p:animMotion>
                                  </p:childTnLst>
                                </p:cTn>
                              </p:par>
                            </p:childTnLst>
                          </p:cTn>
                        </p:par>
                      </p:childTnLst>
                    </p:cTn>
                  </p:par>
                  <p:par>
                    <p:cTn id="93" fill="hold">
                      <p:stCondLst>
                        <p:cond delay="indefinite"/>
                      </p:stCondLst>
                      <p:childTnLst>
                        <p:par>
                          <p:cTn id="94" fill="hold">
                            <p:stCondLst>
                              <p:cond delay="0"/>
                            </p:stCondLst>
                            <p:childTnLst>
                              <p:par>
                                <p:cTn id="95" presetID="49" presetClass="path" presetSubtype="0" accel="50000" decel="50000" fill="hold" nodeType="clickEffect">
                                  <p:stCondLst>
                                    <p:cond delay="0"/>
                                  </p:stCondLst>
                                  <p:childTnLst>
                                    <p:animMotion origin="layout" path="M 0.00556 0.06319 L 0.13715 0.59884 " pathEditMode="relative" rAng="0" ptsTypes="AA">
                                      <p:cBhvr>
                                        <p:cTn id="96" dur="2000" fill="hold"/>
                                        <p:tgtEl>
                                          <p:spTgt spid="17"/>
                                        </p:tgtEl>
                                        <p:attrNameLst>
                                          <p:attrName>ppt_x</p:attrName>
                                          <p:attrName>ppt_y</p:attrName>
                                        </p:attrNameLst>
                                      </p:cBhvr>
                                      <p:rCtr x="6580" y="2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P spid="10"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787" y="1724291"/>
            <a:ext cx="4198130" cy="3391756"/>
          </a:xfrm>
          <a:prstGeom prst="rect">
            <a:avLst/>
          </a:prstGeom>
          <a:solidFill>
            <a:schemeClr val="accent1">
              <a:lumMod val="20000"/>
              <a:lumOff val="80000"/>
            </a:schemeClr>
          </a:solidFill>
          <a:ln>
            <a:solidFill>
              <a:schemeClr val="accent1">
                <a:lumMod val="75000"/>
              </a:schemeClr>
            </a:solidFill>
          </a:ln>
        </p:spPr>
      </p:pic>
      <p:cxnSp>
        <p:nvCxnSpPr>
          <p:cNvPr id="5" name="Съединител &quot;права стрелка&quot; 17"/>
          <p:cNvCxnSpPr/>
          <p:nvPr/>
        </p:nvCxnSpPr>
        <p:spPr>
          <a:xfrm flipH="1">
            <a:off x="980835" y="4033771"/>
            <a:ext cx="648072" cy="648072"/>
          </a:xfrm>
          <a:prstGeom prst="straightConnector1">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Съединител &quot;права стрелка&quot; 25"/>
          <p:cNvCxnSpPr/>
          <p:nvPr/>
        </p:nvCxnSpPr>
        <p:spPr>
          <a:xfrm flipV="1">
            <a:off x="1628907" y="2233571"/>
            <a:ext cx="0" cy="1800200"/>
          </a:xfrm>
          <a:prstGeom prst="straightConnector1">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Съединител &quot;права стрелка&quot; 21"/>
          <p:cNvCxnSpPr/>
          <p:nvPr/>
        </p:nvCxnSpPr>
        <p:spPr>
          <a:xfrm>
            <a:off x="1628907" y="4033771"/>
            <a:ext cx="2592288" cy="0"/>
          </a:xfrm>
          <a:prstGeom prst="straightConnector1">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Съединител &quot;права стрелка&quot; 13"/>
          <p:cNvCxnSpPr/>
          <p:nvPr/>
        </p:nvCxnSpPr>
        <p:spPr>
          <a:xfrm flipV="1">
            <a:off x="1628907" y="2809635"/>
            <a:ext cx="1944216" cy="122413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Съединител &quot;права стрелка&quot; 23"/>
          <p:cNvCxnSpPr/>
          <p:nvPr/>
        </p:nvCxnSpPr>
        <p:spPr>
          <a:xfrm flipH="1">
            <a:off x="5445331" y="3721046"/>
            <a:ext cx="648072" cy="648072"/>
          </a:xfrm>
          <a:prstGeom prst="straightConnector1">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Съединител &quot;права стрелка&quot; 24"/>
          <p:cNvCxnSpPr/>
          <p:nvPr/>
        </p:nvCxnSpPr>
        <p:spPr>
          <a:xfrm>
            <a:off x="5444434" y="4375565"/>
            <a:ext cx="2592288" cy="0"/>
          </a:xfrm>
          <a:prstGeom prst="straightConnector1">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Съединител &quot;права стрелка&quot; 26"/>
          <p:cNvCxnSpPr/>
          <p:nvPr/>
        </p:nvCxnSpPr>
        <p:spPr>
          <a:xfrm flipV="1">
            <a:off x="7979173" y="2557179"/>
            <a:ext cx="0" cy="1800200"/>
          </a:xfrm>
          <a:prstGeom prst="straightConnector1">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Съединител &quot;права стрелка&quot; 27"/>
          <p:cNvCxnSpPr/>
          <p:nvPr/>
        </p:nvCxnSpPr>
        <p:spPr>
          <a:xfrm flipV="1">
            <a:off x="6092506" y="2557179"/>
            <a:ext cx="1886667" cy="116397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аво съединение 35"/>
          <p:cNvCxnSpPr/>
          <p:nvPr/>
        </p:nvCxnSpPr>
        <p:spPr>
          <a:xfrm>
            <a:off x="5533258" y="2575365"/>
            <a:ext cx="0" cy="180020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4" name="Право съединение 39"/>
          <p:cNvCxnSpPr/>
          <p:nvPr/>
        </p:nvCxnSpPr>
        <p:spPr>
          <a:xfrm flipH="1" flipV="1">
            <a:off x="5533258" y="2575365"/>
            <a:ext cx="2389826" cy="23961"/>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5" name="Право съединение 40"/>
          <p:cNvCxnSpPr/>
          <p:nvPr/>
        </p:nvCxnSpPr>
        <p:spPr>
          <a:xfrm>
            <a:off x="6092506" y="1961763"/>
            <a:ext cx="0" cy="180020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6" name="Право съединение 41"/>
          <p:cNvCxnSpPr/>
          <p:nvPr/>
        </p:nvCxnSpPr>
        <p:spPr>
          <a:xfrm flipH="1" flipV="1">
            <a:off x="6093403" y="1975216"/>
            <a:ext cx="1886667" cy="62411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7" name="Право съединение 44"/>
          <p:cNvCxnSpPr/>
          <p:nvPr/>
        </p:nvCxnSpPr>
        <p:spPr>
          <a:xfrm flipH="1" flipV="1">
            <a:off x="6118595" y="3733697"/>
            <a:ext cx="1886667" cy="62411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1" name="Контейнер за съдържание 5"/>
          <p:cNvSpPr>
            <a:spLocks noGrp="1"/>
          </p:cNvSpPr>
          <p:nvPr>
            <p:ph sz="quarter" idx="1"/>
          </p:nvPr>
        </p:nvSpPr>
        <p:spPr>
          <a:xfrm>
            <a:off x="713585" y="329010"/>
            <a:ext cx="8205094" cy="579710"/>
          </a:xfrm>
        </p:spPr>
        <p:txBody>
          <a:bodyPr/>
          <a:lstStyle/>
          <a:p>
            <a:pPr marL="109537" indent="0" algn="ctr">
              <a:buNone/>
            </a:pPr>
            <a:r>
              <a:rPr lang="bg-BG" sz="2400" dirty="0" smtClean="0">
                <a:solidFill>
                  <a:srgbClr val="00B0F0"/>
                </a:solidFill>
              </a:rPr>
              <a:t>Общи понятия и аксиоми</a:t>
            </a:r>
            <a:endParaRPr lang="bg-BG" sz="2400" dirty="0">
              <a:solidFill>
                <a:srgbClr val="00B0F0"/>
              </a:solidFill>
            </a:endParaRPr>
          </a:p>
        </p:txBody>
      </p:sp>
      <p:sp>
        <p:nvSpPr>
          <p:cNvPr id="32" name="TextBox 31"/>
          <p:cNvSpPr txBox="1"/>
          <p:nvPr/>
        </p:nvSpPr>
        <p:spPr>
          <a:xfrm>
            <a:off x="953220" y="1109310"/>
            <a:ext cx="2376264" cy="369332"/>
          </a:xfrm>
          <a:prstGeom prst="rect">
            <a:avLst/>
          </a:prstGeom>
          <a:noFill/>
        </p:spPr>
        <p:txBody>
          <a:bodyPr wrap="square" rtlCol="0">
            <a:spAutoFit/>
          </a:bodyPr>
          <a:lstStyle/>
          <a:p>
            <a:r>
              <a:rPr lang="bg-BG" dirty="0" smtClean="0">
                <a:solidFill>
                  <a:srgbClr val="FF0000"/>
                </a:solidFill>
              </a:rPr>
              <a:t>Разлагане на сили</a:t>
            </a:r>
            <a:endParaRPr lang="bg-BG" dirty="0">
              <a:solidFill>
                <a:srgbClr val="FF0000"/>
              </a:solidFill>
            </a:endParaRPr>
          </a:p>
        </p:txBody>
      </p:sp>
    </p:spTree>
    <p:extLst>
      <p:ext uri="{BB962C8B-B14F-4D97-AF65-F5344CB8AC3E}">
        <p14:creationId xmlns:p14="http://schemas.microsoft.com/office/powerpoint/2010/main" val="38955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искани">
  <a:themeElements>
    <a:clrScheme name="Изискани">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Изискани">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зискани">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2215</TotalTime>
  <Words>1848</Words>
  <Application>Microsoft Office PowerPoint</Application>
  <PresentationFormat>On-screen Show (4:3)</PresentationFormat>
  <Paragraphs>174</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Изискани</vt:lpstr>
      <vt:lpstr>Equation</vt:lpstr>
      <vt:lpstr>Packager Shell Object</vt:lpstr>
      <vt:lpstr>Статика на твърдо тяло</vt:lpstr>
      <vt:lpstr>Статика на твърдо тяло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Машинознание</dc:title>
  <dc:creator>sasho&amp;yana</dc:creator>
  <cp:lastModifiedBy>Yana Petrova Stoyanova</cp:lastModifiedBy>
  <cp:revision>196</cp:revision>
  <dcterms:created xsi:type="dcterms:W3CDTF">2012-02-08T18:51:19Z</dcterms:created>
  <dcterms:modified xsi:type="dcterms:W3CDTF">2015-03-27T15:50:16Z</dcterms:modified>
</cp:coreProperties>
</file>