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57" r:id="rId4"/>
    <p:sldId id="26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4660"/>
  </p:normalViewPr>
  <p:slideViewPr>
    <p:cSldViewPr>
      <p:cViewPr>
        <p:scale>
          <a:sx n="100" d="100"/>
          <a:sy n="100" d="100"/>
        </p:scale>
        <p:origin x="-14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43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emf"/><Relationship Id="rId4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91.wmf"/><Relationship Id="rId3" Type="http://schemas.openxmlformats.org/officeDocument/2006/relationships/image" Target="../media/image98.wmf"/><Relationship Id="rId7" Type="http://schemas.openxmlformats.org/officeDocument/2006/relationships/image" Target="../media/image100.wmf"/><Relationship Id="rId12" Type="http://schemas.openxmlformats.org/officeDocument/2006/relationships/image" Target="../media/image104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85.wmf"/><Relationship Id="rId11" Type="http://schemas.openxmlformats.org/officeDocument/2006/relationships/image" Target="../media/image94.wmf"/><Relationship Id="rId5" Type="http://schemas.openxmlformats.org/officeDocument/2006/relationships/image" Target="../media/image84.wmf"/><Relationship Id="rId10" Type="http://schemas.openxmlformats.org/officeDocument/2006/relationships/image" Target="../media/image103.wmf"/><Relationship Id="rId4" Type="http://schemas.openxmlformats.org/officeDocument/2006/relationships/image" Target="../media/image99.wmf"/><Relationship Id="rId9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B996DB-D4E8-49F9-B34C-3D8C9F1D85C1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A7704C-E8C0-473D-B92F-30DC7FFC3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77DBB-5E50-49B5-9EDB-FE7D6D9FA405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AF185-2AEC-4D3A-B38D-6153F8F5364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255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AF185-2AEC-4D3A-B38D-6153F8F5364B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392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AF185-2AEC-4D3A-B38D-6153F8F5364B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817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fld id="{B478371E-7FC5-47AF-8AFC-460BC883C079}" type="datetimeFigureOut">
              <a:rPr lang="en-US" smtClean="0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2D65E92-0A8D-43AB-99AE-16D5A2CD86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147DC-CEAA-4FF1-81F8-49DBC24C452A}" type="datetimeFigureOut">
              <a:rPr lang="en-US" smtClean="0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E58C7B-B36B-4419-A60E-B85B1023A1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A06F9-8C5D-4BF1-B562-F8153F56BAEE}" type="datetimeFigureOut">
              <a:rPr lang="en-US" smtClean="0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18BDD-6032-43F8-A400-B89BF7F152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1904FA-BD7A-418B-9409-E67B1746C97D}" type="datetimeFigureOut">
              <a:rPr lang="en-US" smtClean="0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5EF5D3-D7F4-42A0-A58F-381F78B989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fld id="{00C6D9F8-3222-4102-85DE-95D47EA55C66}" type="datetimeFigureOut">
              <a:rPr lang="en-US" smtClean="0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655E6ABF-9A1F-4602-B72E-7FDBFCB62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F30BD-0E67-4132-82DF-F7DD20E41F03}" type="datetimeFigureOut">
              <a:rPr lang="en-US" smtClean="0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D1DB66-7F06-42AB-B79B-35F89E868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10B87-D114-45E1-8DA7-D901EDC4D15E}" type="datetimeFigureOut">
              <a:rPr lang="en-US" smtClean="0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943E8-F978-4AC3-8282-B250E0B9AE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5B59B-CEFE-4DA5-A2CB-DFAB5562DC09}" type="datetimeFigureOut">
              <a:rPr lang="en-US" smtClean="0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60F2-E17A-4E58-A5EC-2A2F3D22C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E583B-6300-46AE-A31F-CCC11C405474}" type="datetimeFigureOut">
              <a:rPr lang="en-US" smtClean="0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4A0690-0E50-442A-9BB3-D960AA014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44124-36FA-4155-A8A1-288D41056710}" type="datetimeFigureOut">
              <a:rPr lang="en-US" smtClean="0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4A53B-B390-4A26-AAD2-E720A73545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15251-0B64-474F-873F-F5CB32DC4FE4}" type="datetimeFigureOut">
              <a:rPr lang="en-US" smtClean="0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253670-5091-4988-A7E4-261164430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C29EA81-5954-46FB-9A9A-581DA6B7C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02E8EF3-4F3D-48CB-8949-C0A50BA25B8B}" type="datetimeFigureOut">
              <a:rPr lang="en-US" smtClean="0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4.wmf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8.wmf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9.wmf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package" Target="../embeddings/Microsoft_Word_Document1.docx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82.w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6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69.bin"/><Relationship Id="rId3" Type="http://schemas.openxmlformats.org/officeDocument/2006/relationships/image" Target="../media/image95.wmf"/><Relationship Id="rId21" Type="http://schemas.openxmlformats.org/officeDocument/2006/relationships/image" Target="../media/image92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90.wmf"/><Relationship Id="rId25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72.bin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67.bin"/><Relationship Id="rId22" Type="http://schemas.openxmlformats.org/officeDocument/2006/relationships/oleObject" Target="../embeddings/oleObject7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80.bin"/><Relationship Id="rId26" Type="http://schemas.openxmlformats.org/officeDocument/2006/relationships/oleObject" Target="../embeddings/oleObject84.bin"/><Relationship Id="rId3" Type="http://schemas.openxmlformats.org/officeDocument/2006/relationships/image" Target="../media/image105.wmf"/><Relationship Id="rId21" Type="http://schemas.openxmlformats.org/officeDocument/2006/relationships/image" Target="../media/image102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100.wmf"/><Relationship Id="rId25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29" Type="http://schemas.openxmlformats.org/officeDocument/2006/relationships/image" Target="../media/image91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99.wmf"/><Relationship Id="rId24" Type="http://schemas.openxmlformats.org/officeDocument/2006/relationships/oleObject" Target="../embeddings/oleObject83.bin"/><Relationship Id="rId5" Type="http://schemas.openxmlformats.org/officeDocument/2006/relationships/image" Target="../media/image96.wmf"/><Relationship Id="rId15" Type="http://schemas.openxmlformats.org/officeDocument/2006/relationships/image" Target="../media/image85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85.bin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101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10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3.wm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0.wmf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30.png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Relationship Id="rId1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2.wmf"/><Relationship Id="rId5" Type="http://schemas.openxmlformats.org/officeDocument/2006/relationships/image" Target="../media/image37.png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6.wmf"/><Relationship Id="rId4" Type="http://schemas.openxmlformats.org/officeDocument/2006/relationships/image" Target="../media/image29.wmf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6" Type="http://schemas.microsoft.com/office/2007/relationships/hdphoto" Target="../media/hdphoto1.wdp"/><Relationship Id="rId11" Type="http://schemas.openxmlformats.org/officeDocument/2006/relationships/image" Target="../media/image40.wmf"/><Relationship Id="rId5" Type="http://schemas.openxmlformats.org/officeDocument/2006/relationships/image" Target="../media/image44.png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38.wmf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microsoft.com/office/2007/relationships/hdphoto" Target="../media/hdphoto1.wdp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28" Type="http://schemas.openxmlformats.org/officeDocument/2006/relationships/image" Target="../media/image44.png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1447800"/>
            <a:ext cx="5904656" cy="2133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7200" dirty="0" smtClean="0">
                <a:solidFill>
                  <a:schemeClr val="bg2">
                    <a:lumMod val="50000"/>
                  </a:schemeClr>
                </a:solidFill>
              </a:rPr>
              <a:t>Кинематика на механизмите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1" y="29890"/>
            <a:ext cx="9144000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smtClean="0">
                <a:solidFill>
                  <a:srgbClr val="00B0F0"/>
                </a:solidFill>
              </a:rPr>
              <a:t>Кинематичен анализ на четиризвенни лостови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en-US" dirty="0" smtClean="0">
              <a:solidFill>
                <a:srgbClr val="00B0F0"/>
              </a:solidFill>
            </a:endParaRPr>
          </a:p>
          <a:p>
            <a:pPr marL="109537" indent="0">
              <a:buNone/>
            </a:pP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Правоъгълник 20"/>
          <p:cNvSpPr/>
          <p:nvPr/>
        </p:nvSpPr>
        <p:spPr>
          <a:xfrm>
            <a:off x="107504" y="11967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6847" r="13881" b="36576"/>
          <a:stretch/>
        </p:blipFill>
        <p:spPr>
          <a:xfrm>
            <a:off x="1082143" y="3140968"/>
            <a:ext cx="5722106" cy="362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4" t="3473" r="4064" b="75423"/>
          <a:stretch/>
        </p:blipFill>
        <p:spPr>
          <a:xfrm>
            <a:off x="827583" y="836712"/>
            <a:ext cx="6992479" cy="221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кръглен правоъгълник 1"/>
          <p:cNvSpPr/>
          <p:nvPr/>
        </p:nvSpPr>
        <p:spPr>
          <a:xfrm>
            <a:off x="4924030" y="3356992"/>
            <a:ext cx="188021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r>
              <a:rPr lang="bg-BG" b="1" dirty="0" err="1" smtClean="0"/>
              <a:t>корости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429823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8" y="110475"/>
            <a:ext cx="9036497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smtClean="0">
                <a:solidFill>
                  <a:srgbClr val="00B0F0"/>
                </a:solidFill>
              </a:rPr>
              <a:t>Кинематичен анализ на четиризвенни лостови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Правоъгълник 20"/>
          <p:cNvSpPr/>
          <p:nvPr/>
        </p:nvSpPr>
        <p:spPr>
          <a:xfrm>
            <a:off x="107504" y="11967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Картина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4" t="3473" r="4064" b="75875"/>
          <a:stretch/>
        </p:blipFill>
        <p:spPr>
          <a:xfrm>
            <a:off x="756667" y="980728"/>
            <a:ext cx="6992479" cy="217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63603" r="4298" b="6127"/>
          <a:stretch/>
        </p:blipFill>
        <p:spPr>
          <a:xfrm>
            <a:off x="756667" y="3334132"/>
            <a:ext cx="7227433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Закръглен правоъгълник 18"/>
          <p:cNvSpPr/>
          <p:nvPr/>
        </p:nvSpPr>
        <p:spPr>
          <a:xfrm>
            <a:off x="5436096" y="3764657"/>
            <a:ext cx="188021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ускорения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23390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8" y="110475"/>
            <a:ext cx="9036497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smtClean="0">
                <a:solidFill>
                  <a:srgbClr val="00B0F0"/>
                </a:solidFill>
              </a:rPr>
              <a:t>Кинематичен анализ на четиризвенни лостови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Правоъгълник 20"/>
          <p:cNvSpPr/>
          <p:nvPr/>
        </p:nvSpPr>
        <p:spPr>
          <a:xfrm>
            <a:off x="107504" y="11967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57" y="1385707"/>
            <a:ext cx="4866621" cy="30150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9" name="Правоъгълник 18"/>
          <p:cNvSpPr/>
          <p:nvPr/>
        </p:nvSpPr>
        <p:spPr>
          <a:xfrm>
            <a:off x="323528" y="1016375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Кинематичен</a:t>
            </a:r>
            <a:r>
              <a:rPr lang="ru-RU" dirty="0">
                <a:solidFill>
                  <a:srgbClr val="FF0000"/>
                </a:solidFill>
              </a:rPr>
              <a:t> анализ по метода на </a:t>
            </a:r>
            <a:r>
              <a:rPr lang="ru-RU" dirty="0" err="1">
                <a:solidFill>
                  <a:srgbClr val="FF0000"/>
                </a:solidFill>
              </a:rPr>
              <a:t>производните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57" y="4492675"/>
            <a:ext cx="4843223" cy="2249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9320"/>
              </p:ext>
            </p:extLst>
          </p:nvPr>
        </p:nvGraphicFramePr>
        <p:xfrm>
          <a:off x="487634" y="2276872"/>
          <a:ext cx="325080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9" name="Equation" r:id="rId5" imgW="1625400" imgH="444240" progId="Equation.DSMT4">
                  <p:embed/>
                </p:oleObj>
              </mc:Choice>
              <mc:Fallback>
                <p:oleObj name="Equation" r:id="rId5" imgW="162540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34" y="2276872"/>
                        <a:ext cx="3250800" cy="88848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412914"/>
              </p:ext>
            </p:extLst>
          </p:nvPr>
        </p:nvGraphicFramePr>
        <p:xfrm>
          <a:off x="487634" y="5172967"/>
          <a:ext cx="30464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Equation" r:id="rId7" imgW="1523880" imgH="444240" progId="Equation.DSMT4">
                  <p:embed/>
                </p:oleObj>
              </mc:Choice>
              <mc:Fallback>
                <p:oleObj name="Equation" r:id="rId7" imgW="1523880" imgH="444240" progId="Equation.DSMT4">
                  <p:embed/>
                  <p:pic>
                    <p:nvPicPr>
                      <p:cNvPr id="0" name="Об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34" y="5172967"/>
                        <a:ext cx="3046412" cy="8890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авоъгълник 5"/>
          <p:cNvSpPr/>
          <p:nvPr/>
        </p:nvSpPr>
        <p:spPr>
          <a:xfrm>
            <a:off x="521316" y="1700808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Шарнирен </a:t>
            </a:r>
            <a:r>
              <a:rPr lang="bg-BG" dirty="0" err="1"/>
              <a:t>четиризвенник</a:t>
            </a:r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683568" y="4581128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K</a:t>
            </a:r>
            <a:r>
              <a:rPr lang="bg-BG" dirty="0" err="1" smtClean="0"/>
              <a:t>улисен</a:t>
            </a:r>
            <a:r>
              <a:rPr lang="bg-BG" dirty="0" smtClean="0"/>
              <a:t> </a:t>
            </a:r>
            <a:r>
              <a:rPr lang="bg-BG" dirty="0"/>
              <a:t>механизъм</a:t>
            </a:r>
          </a:p>
        </p:txBody>
      </p:sp>
    </p:spTree>
    <p:extLst>
      <p:ext uri="{BB962C8B-B14F-4D97-AF65-F5344CB8AC3E}">
        <p14:creationId xmlns:p14="http://schemas.microsoft.com/office/powerpoint/2010/main" val="3760094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8" y="110475"/>
            <a:ext cx="9036497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smtClean="0">
                <a:solidFill>
                  <a:srgbClr val="00B0F0"/>
                </a:solidFill>
              </a:rPr>
              <a:t>Кинематичен анализ на четиризвенни лостови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Правоъгълник 20"/>
          <p:cNvSpPr/>
          <p:nvPr/>
        </p:nvSpPr>
        <p:spPr>
          <a:xfrm>
            <a:off x="107504" y="11967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1475656" y="1194213"/>
            <a:ext cx="382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err="1"/>
              <a:t>Коляно-мотовилков</a:t>
            </a:r>
            <a:r>
              <a:rPr lang="bg-BG" dirty="0"/>
              <a:t> механизъм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48100"/>
            <a:ext cx="2718225" cy="4418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272535"/>
              </p:ext>
            </p:extLst>
          </p:nvPr>
        </p:nvGraphicFramePr>
        <p:xfrm>
          <a:off x="2117567" y="1916832"/>
          <a:ext cx="2921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0" name="Equation" r:id="rId4" imgW="1460160" imgH="444240" progId="Equation.DSMT4">
                  <p:embed/>
                </p:oleObj>
              </mc:Choice>
              <mc:Fallback>
                <p:oleObj name="Equation" r:id="rId4" imgW="1460160" imgH="444240" progId="Equation.DSMT4">
                  <p:embed/>
                  <p:pic>
                    <p:nvPicPr>
                      <p:cNvPr id="0" name="Об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567" y="1916832"/>
                        <a:ext cx="2921000" cy="8890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авоъгълник 4"/>
          <p:cNvSpPr/>
          <p:nvPr/>
        </p:nvSpPr>
        <p:spPr>
          <a:xfrm>
            <a:off x="4594960" y="5401335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err="1"/>
              <a:t>Тангенсен</a:t>
            </a:r>
            <a:r>
              <a:rPr lang="bg-BG" dirty="0"/>
              <a:t> механизъм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8" y="3000342"/>
            <a:ext cx="4190378" cy="35377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graphicFrame>
        <p:nvGraphicFramePr>
          <p:cNvPr id="6" name="Об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063334"/>
              </p:ext>
            </p:extLst>
          </p:nvPr>
        </p:nvGraphicFramePr>
        <p:xfrm>
          <a:off x="4797425" y="5780088"/>
          <a:ext cx="2311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Equation" r:id="rId7" imgW="1155600" imgH="444240" progId="Equation.DSMT4">
                  <p:embed/>
                </p:oleObj>
              </mc:Choice>
              <mc:Fallback>
                <p:oleObj name="Equation" r:id="rId7" imgW="1155600" imgH="444240" progId="Equation.DSMT4">
                  <p:embed/>
                  <p:pic>
                    <p:nvPicPr>
                      <p:cNvPr id="0" name="Об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5780088"/>
                        <a:ext cx="2311400" cy="8890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289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8" y="110475"/>
            <a:ext cx="9036497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smtClean="0">
                <a:solidFill>
                  <a:srgbClr val="00B0F0"/>
                </a:solidFill>
              </a:rPr>
              <a:t>Кинематичен анализ на четиризвенни лостови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Правоъгълник 20"/>
          <p:cNvSpPr/>
          <p:nvPr/>
        </p:nvSpPr>
        <p:spPr>
          <a:xfrm>
            <a:off x="107504" y="11967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401072" y="1196752"/>
            <a:ext cx="24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Синусен механизъм</a:t>
            </a:r>
          </a:p>
        </p:txBody>
      </p:sp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661957"/>
              </p:ext>
            </p:extLst>
          </p:nvPr>
        </p:nvGraphicFramePr>
        <p:xfrm>
          <a:off x="563563" y="1773238"/>
          <a:ext cx="2311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7" name="Equation" r:id="rId3" imgW="1155600" imgH="444240" progId="Equation.DSMT4">
                  <p:embed/>
                </p:oleObj>
              </mc:Choice>
              <mc:Fallback>
                <p:oleObj name="Equation" r:id="rId3" imgW="1155600" imgH="444240" progId="Equation.DSMT4">
                  <p:embed/>
                  <p:pic>
                    <p:nvPicPr>
                      <p:cNvPr id="0" name="Об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773238"/>
                        <a:ext cx="2311400" cy="8890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3960440" cy="29388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sp>
        <p:nvSpPr>
          <p:cNvPr id="5" name="Правоъгълник 4"/>
          <p:cNvSpPr/>
          <p:nvPr/>
        </p:nvSpPr>
        <p:spPr>
          <a:xfrm>
            <a:off x="4850911" y="5322201"/>
            <a:ext cx="317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err="1"/>
              <a:t>Елипсографен</a:t>
            </a:r>
            <a:r>
              <a:rPr lang="bg-BG" dirty="0"/>
              <a:t> механизъм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" y="3991578"/>
            <a:ext cx="3527031" cy="2617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graphicFrame>
        <p:nvGraphicFramePr>
          <p:cNvPr id="6" name="Об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62758"/>
              </p:ext>
            </p:extLst>
          </p:nvPr>
        </p:nvGraphicFramePr>
        <p:xfrm>
          <a:off x="5076056" y="5745620"/>
          <a:ext cx="2311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8" name="Equation" r:id="rId7" imgW="1155600" imgH="444240" progId="Equation.DSMT4">
                  <p:embed/>
                </p:oleObj>
              </mc:Choice>
              <mc:Fallback>
                <p:oleObj name="Equation" r:id="rId7" imgW="1155600" imgH="444240" progId="Equation.DSMT4">
                  <p:embed/>
                  <p:pic>
                    <p:nvPicPr>
                      <p:cNvPr id="0" name="Об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745620"/>
                        <a:ext cx="2311400" cy="8890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507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9" y="110475"/>
            <a:ext cx="8712968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err="1">
                <a:solidFill>
                  <a:srgbClr val="00B0F0"/>
                </a:solidFill>
              </a:rPr>
              <a:t>Гърбични</a:t>
            </a:r>
            <a:r>
              <a:rPr lang="bg-BG" dirty="0">
                <a:solidFill>
                  <a:srgbClr val="00B0F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242123" y="609600"/>
            <a:ext cx="351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chemeClr val="accent2"/>
                </a:solidFill>
              </a:rPr>
              <a:t>Видове </a:t>
            </a:r>
            <a:r>
              <a:rPr lang="bg-BG" dirty="0" err="1">
                <a:solidFill>
                  <a:schemeClr val="accent2"/>
                </a:solidFill>
              </a:rPr>
              <a:t>гърбични</a:t>
            </a:r>
            <a:r>
              <a:rPr lang="bg-BG" dirty="0">
                <a:solidFill>
                  <a:schemeClr val="accent2"/>
                </a:solidFill>
              </a:rPr>
              <a:t> механизми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83812"/>
            <a:ext cx="8118508" cy="5874188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426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9" y="110475"/>
            <a:ext cx="8712968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err="1">
                <a:solidFill>
                  <a:srgbClr val="00B0F0"/>
                </a:solidFill>
              </a:rPr>
              <a:t>Гърбични</a:t>
            </a:r>
            <a:r>
              <a:rPr lang="bg-BG" dirty="0">
                <a:solidFill>
                  <a:srgbClr val="00B0F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0" y="724581"/>
            <a:ext cx="8691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2"/>
                </a:solidFill>
              </a:rPr>
              <a:t>Затварянето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гърбичната</a:t>
            </a:r>
            <a:r>
              <a:rPr lang="ru-RU" dirty="0">
                <a:solidFill>
                  <a:schemeClr val="accent2"/>
                </a:solidFill>
              </a:rPr>
              <a:t> двоица </a:t>
            </a:r>
            <a:r>
              <a:rPr lang="ru-RU" dirty="0"/>
              <a:t>(постоянен контакт на </a:t>
            </a:r>
            <a:r>
              <a:rPr lang="ru-RU" dirty="0" err="1"/>
              <a:t>изпълнителното</a:t>
            </a:r>
            <a:r>
              <a:rPr lang="ru-RU" dirty="0"/>
              <a:t> звено с </a:t>
            </a:r>
            <a:r>
              <a:rPr lang="ru-RU" dirty="0" err="1"/>
              <a:t>гърбицата</a:t>
            </a:r>
            <a:r>
              <a:rPr lang="ru-RU" dirty="0"/>
              <a:t>)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осъществи</a:t>
            </a:r>
            <a:r>
              <a:rPr lang="ru-RU" dirty="0"/>
              <a:t> от </a:t>
            </a:r>
            <a:r>
              <a:rPr lang="ru-RU" dirty="0" err="1"/>
              <a:t>действащите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(</a:t>
            </a:r>
            <a:r>
              <a:rPr lang="ru-RU" dirty="0" err="1">
                <a:solidFill>
                  <a:schemeClr val="accent2"/>
                </a:solidFill>
              </a:rPr>
              <a:t>силово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затваряне</a:t>
            </a:r>
            <a:r>
              <a:rPr lang="ru-RU" dirty="0"/>
              <a:t>), а в случай че те 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достатъчни</a:t>
            </a:r>
            <a:r>
              <a:rPr lang="ru-RU" dirty="0"/>
              <a:t>,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тях</a:t>
            </a:r>
            <a:r>
              <a:rPr lang="ru-RU" dirty="0"/>
              <a:t> се </a:t>
            </a:r>
            <a:r>
              <a:rPr lang="ru-RU" dirty="0" err="1"/>
              <a:t>прибавя</a:t>
            </a:r>
            <a:r>
              <a:rPr lang="ru-RU" dirty="0"/>
              <a:t> </a:t>
            </a:r>
            <a:r>
              <a:rPr lang="ru-RU" dirty="0" err="1"/>
              <a:t>допълнителна</a:t>
            </a:r>
            <a:r>
              <a:rPr lang="ru-RU" dirty="0"/>
              <a:t> </a:t>
            </a:r>
            <a:r>
              <a:rPr lang="ru-RU" dirty="0" err="1"/>
              <a:t>пружинна</a:t>
            </a:r>
            <a:r>
              <a:rPr lang="ru-RU" dirty="0"/>
              <a:t> сила </a:t>
            </a:r>
            <a:endParaRPr lang="bg-BG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35" y="1918293"/>
            <a:ext cx="1968602" cy="27282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sp>
        <p:nvSpPr>
          <p:cNvPr id="5" name="Правоъгълник 4"/>
          <p:cNvSpPr/>
          <p:nvPr/>
        </p:nvSpPr>
        <p:spPr>
          <a:xfrm>
            <a:off x="116752" y="1924910"/>
            <a:ext cx="66141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2"/>
                </a:solidFill>
              </a:rPr>
              <a:t>Геометричното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затваряне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на </a:t>
            </a:r>
            <a:r>
              <a:rPr lang="ru-RU" dirty="0" err="1"/>
              <a:t>гърбичната</a:t>
            </a:r>
            <a:r>
              <a:rPr lang="ru-RU" dirty="0"/>
              <a:t> двоица се </a:t>
            </a:r>
            <a:r>
              <a:rPr lang="ru-RU" dirty="0" err="1"/>
              <a:t>осъществява</a:t>
            </a:r>
            <a:r>
              <a:rPr lang="ru-RU" dirty="0"/>
              <a:t> чрез </a:t>
            </a:r>
            <a:r>
              <a:rPr lang="ru-RU" dirty="0" err="1"/>
              <a:t>двустранен</a:t>
            </a:r>
            <a:r>
              <a:rPr lang="ru-RU" dirty="0"/>
              <a:t> контакт на </a:t>
            </a:r>
            <a:r>
              <a:rPr lang="ru-RU" dirty="0" err="1"/>
              <a:t>изпълнителното</a:t>
            </a:r>
            <a:r>
              <a:rPr lang="ru-RU" dirty="0"/>
              <a:t> звено с </a:t>
            </a:r>
            <a:r>
              <a:rPr lang="ru-RU" dirty="0" err="1"/>
              <a:t>гърбицата</a:t>
            </a:r>
            <a:r>
              <a:rPr lang="ru-RU" dirty="0"/>
              <a:t> по три начина:</a:t>
            </a:r>
          </a:p>
          <a:p>
            <a:pPr algn="just"/>
            <a:r>
              <a:rPr lang="ru-RU" dirty="0"/>
              <a:t>- </a:t>
            </a:r>
            <a:r>
              <a:rPr lang="ru-RU" dirty="0" err="1">
                <a:solidFill>
                  <a:schemeClr val="accent2"/>
                </a:solidFill>
              </a:rPr>
              <a:t>ролката</a:t>
            </a:r>
            <a:r>
              <a:rPr lang="ru-RU" dirty="0">
                <a:solidFill>
                  <a:schemeClr val="accent2"/>
                </a:solidFill>
              </a:rPr>
              <a:t> се </a:t>
            </a:r>
            <a:r>
              <a:rPr lang="ru-RU" dirty="0" err="1">
                <a:solidFill>
                  <a:schemeClr val="accent2"/>
                </a:solidFill>
              </a:rPr>
              <a:t>движи</a:t>
            </a:r>
            <a:r>
              <a:rPr lang="ru-RU" dirty="0">
                <a:solidFill>
                  <a:schemeClr val="accent2"/>
                </a:solidFill>
              </a:rPr>
              <a:t> в канал</a:t>
            </a:r>
            <a:r>
              <a:rPr lang="ru-RU" dirty="0"/>
              <a:t>, </a:t>
            </a:r>
            <a:r>
              <a:rPr lang="ru-RU" dirty="0" err="1"/>
              <a:t>вдълбан</a:t>
            </a:r>
            <a:r>
              <a:rPr lang="ru-RU" dirty="0"/>
              <a:t> в </a:t>
            </a:r>
            <a:r>
              <a:rPr lang="ru-RU" dirty="0" err="1" smtClean="0"/>
              <a:t>гърбицата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 smtClean="0"/>
              <a:t>-</a:t>
            </a:r>
            <a:r>
              <a:rPr lang="ru-RU" dirty="0" err="1" smtClean="0">
                <a:solidFill>
                  <a:schemeClr val="accent2"/>
                </a:solidFill>
              </a:rPr>
              <a:t>гърбицата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е </a:t>
            </a:r>
            <a:r>
              <a:rPr lang="ru-RU" dirty="0" err="1">
                <a:solidFill>
                  <a:schemeClr val="accent2"/>
                </a:solidFill>
              </a:rPr>
              <a:t>обхваната</a:t>
            </a:r>
            <a:r>
              <a:rPr lang="ru-RU" dirty="0">
                <a:solidFill>
                  <a:schemeClr val="accent2"/>
                </a:solidFill>
              </a:rPr>
              <a:t> от </a:t>
            </a:r>
            <a:r>
              <a:rPr lang="ru-RU" dirty="0" err="1" smtClean="0">
                <a:solidFill>
                  <a:schemeClr val="accent2"/>
                </a:solidFill>
              </a:rPr>
              <a:t>рамково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изпълнително</a:t>
            </a:r>
            <a:r>
              <a:rPr lang="ru-RU" dirty="0">
                <a:solidFill>
                  <a:schemeClr val="accent2"/>
                </a:solidFill>
              </a:rPr>
              <a:t> звено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е </a:t>
            </a:r>
            <a:r>
              <a:rPr lang="ru-RU" dirty="0" err="1"/>
              <a:t>възможно</a:t>
            </a:r>
            <a:r>
              <a:rPr lang="ru-RU" dirty="0"/>
              <a:t> само в случая,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разстоянието</a:t>
            </a:r>
            <a:r>
              <a:rPr lang="ru-RU" dirty="0"/>
              <a:t> между две </a:t>
            </a:r>
            <a:r>
              <a:rPr lang="ru-RU" dirty="0" err="1"/>
              <a:t>противоположни</a:t>
            </a:r>
            <a:r>
              <a:rPr lang="ru-RU" dirty="0"/>
              <a:t> точки от </a:t>
            </a:r>
            <a:r>
              <a:rPr lang="ru-RU" dirty="0" err="1"/>
              <a:t>гърбицата</a:t>
            </a:r>
            <a:r>
              <a:rPr lang="ru-RU" dirty="0"/>
              <a:t> е постоянно (</a:t>
            </a:r>
            <a:r>
              <a:rPr lang="ru-RU" dirty="0" err="1"/>
              <a:t>диаметрална</a:t>
            </a:r>
            <a:r>
              <a:rPr lang="ru-RU" dirty="0"/>
              <a:t> </a:t>
            </a:r>
            <a:r>
              <a:rPr lang="ru-RU" dirty="0" err="1"/>
              <a:t>гърбица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- </a:t>
            </a:r>
            <a:r>
              <a:rPr lang="ru-RU" dirty="0" err="1">
                <a:solidFill>
                  <a:schemeClr val="accent2"/>
                </a:solidFill>
              </a:rPr>
              <a:t>гърбицата</a:t>
            </a:r>
            <a:r>
              <a:rPr lang="ru-RU" dirty="0">
                <a:solidFill>
                  <a:schemeClr val="accent2"/>
                </a:solidFill>
              </a:rPr>
              <a:t> е </a:t>
            </a:r>
            <a:r>
              <a:rPr lang="ru-RU" dirty="0" err="1">
                <a:solidFill>
                  <a:schemeClr val="accent2"/>
                </a:solidFill>
              </a:rPr>
              <a:t>двудискова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всеки</a:t>
            </a:r>
            <a:r>
              <a:rPr lang="ru-RU" dirty="0"/>
              <a:t> диск </a:t>
            </a:r>
            <a:r>
              <a:rPr lang="ru-RU" dirty="0" err="1"/>
              <a:t>контактува</a:t>
            </a:r>
            <a:r>
              <a:rPr lang="ru-RU" dirty="0"/>
              <a:t> с </a:t>
            </a:r>
            <a:r>
              <a:rPr lang="ru-RU" dirty="0" err="1"/>
              <a:t>ролка</a:t>
            </a:r>
            <a:r>
              <a:rPr lang="ru-RU" dirty="0"/>
              <a:t>, </a:t>
            </a:r>
            <a:r>
              <a:rPr lang="ru-RU" dirty="0" err="1"/>
              <a:t>фиксирана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изпълнителното</a:t>
            </a:r>
            <a:r>
              <a:rPr lang="ru-RU" dirty="0"/>
              <a:t> </a:t>
            </a:r>
            <a:r>
              <a:rPr lang="ru-RU" dirty="0" smtClean="0"/>
              <a:t>звено.</a:t>
            </a:r>
            <a:endParaRPr lang="ru-RU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6" y="4787232"/>
            <a:ext cx="1440160" cy="19900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9" b="26344"/>
          <a:stretch/>
        </p:blipFill>
        <p:spPr bwMode="auto">
          <a:xfrm>
            <a:off x="3306570" y="4787232"/>
            <a:ext cx="2746885" cy="1772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9" b="20106"/>
          <a:stretch/>
        </p:blipFill>
        <p:spPr bwMode="auto">
          <a:xfrm>
            <a:off x="6922812" y="5227025"/>
            <a:ext cx="1809641" cy="15502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789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9" y="110475"/>
            <a:ext cx="8712968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err="1">
                <a:solidFill>
                  <a:srgbClr val="00B0F0"/>
                </a:solidFill>
              </a:rPr>
              <a:t>Гърбични</a:t>
            </a:r>
            <a:r>
              <a:rPr lang="bg-BG" dirty="0">
                <a:solidFill>
                  <a:srgbClr val="00B0F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авоъгълник 20"/>
          <p:cNvSpPr/>
          <p:nvPr/>
        </p:nvSpPr>
        <p:spPr>
          <a:xfrm>
            <a:off x="401072" y="754964"/>
            <a:ext cx="406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chemeClr val="accent2"/>
                </a:solidFill>
              </a:rPr>
              <a:t>Основни геометрични параметри</a:t>
            </a:r>
          </a:p>
        </p:txBody>
      </p:sp>
      <p:graphicFrame>
        <p:nvGraphicFramePr>
          <p:cNvPr id="2" name="Об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293020"/>
              </p:ext>
            </p:extLst>
          </p:nvPr>
        </p:nvGraphicFramePr>
        <p:xfrm>
          <a:off x="93824" y="1268760"/>
          <a:ext cx="8680038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9" name="Документ" r:id="rId3" imgW="4736334" imgH="2082807" progId="Word.Document.12">
                  <p:embed/>
                </p:oleObj>
              </mc:Choice>
              <mc:Fallback>
                <p:oleObj name="Документ" r:id="rId3" imgW="4736334" imgH="20828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24" y="1268760"/>
                        <a:ext cx="8680038" cy="381642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299578"/>
              </p:ext>
            </p:extLst>
          </p:nvPr>
        </p:nvGraphicFramePr>
        <p:xfrm>
          <a:off x="827584" y="5445224"/>
          <a:ext cx="145013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0" name="Equation" r:id="rId5" imgW="596641" imgH="203112" progId="Equation.DSMT4">
                  <p:embed/>
                </p:oleObj>
              </mc:Choice>
              <mc:Fallback>
                <p:oleObj name="Equation" r:id="rId5" imgW="596641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445224"/>
                        <a:ext cx="1450132" cy="50405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0" name="Об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469548"/>
              </p:ext>
            </p:extLst>
          </p:nvPr>
        </p:nvGraphicFramePr>
        <p:xfrm>
          <a:off x="2771800" y="5445224"/>
          <a:ext cx="171379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1" name="Equation" r:id="rId7" imgW="698197" imgH="203112" progId="Equation.DSMT4">
                  <p:embed/>
                </p:oleObj>
              </mc:Choice>
              <mc:Fallback>
                <p:oleObj name="Equation" r:id="rId7" imgW="698197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445224"/>
                        <a:ext cx="1713790" cy="50405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3" name="Об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8259"/>
              </p:ext>
            </p:extLst>
          </p:nvPr>
        </p:nvGraphicFramePr>
        <p:xfrm>
          <a:off x="5220072" y="5517232"/>
          <a:ext cx="122967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2" name="Equation" r:id="rId9" imgW="583947" imgH="203112" progId="Equation.DSMT4">
                  <p:embed/>
                </p:oleObj>
              </mc:Choice>
              <mc:Fallback>
                <p:oleObj name="Equation" r:id="rId9" imgW="583947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517232"/>
                        <a:ext cx="1229673" cy="43204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668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9" y="110475"/>
            <a:ext cx="8712968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err="1">
                <a:solidFill>
                  <a:srgbClr val="00B0F0"/>
                </a:solidFill>
              </a:rPr>
              <a:t>Гърбични</a:t>
            </a:r>
            <a:r>
              <a:rPr lang="bg-BG" dirty="0">
                <a:solidFill>
                  <a:srgbClr val="00B0F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827584" y="1052736"/>
            <a:ext cx="72138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accent2"/>
                </a:solidFill>
              </a:rPr>
              <a:t>Основни</a:t>
            </a:r>
            <a:r>
              <a:rPr lang="ru-RU" sz="2000" dirty="0">
                <a:solidFill>
                  <a:schemeClr val="accent2"/>
                </a:solidFill>
              </a:rPr>
              <a:t> задачи на синтеза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Основните</a:t>
            </a:r>
            <a:r>
              <a:rPr lang="ru-RU" sz="2000" dirty="0"/>
              <a:t> задачи на синтеза на </a:t>
            </a:r>
            <a:r>
              <a:rPr lang="ru-RU" sz="2000" dirty="0" err="1"/>
              <a:t>гърбичните</a:t>
            </a:r>
            <a:r>
              <a:rPr lang="ru-RU" sz="2000" dirty="0"/>
              <a:t> </a:t>
            </a:r>
            <a:r>
              <a:rPr lang="ru-RU" sz="2000" dirty="0" err="1"/>
              <a:t>механизми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1. </a:t>
            </a:r>
            <a:r>
              <a:rPr lang="ru-RU" sz="2000" dirty="0" err="1"/>
              <a:t>Генериране</a:t>
            </a:r>
            <a:r>
              <a:rPr lang="ru-RU" sz="2000" dirty="0"/>
              <a:t> на </a:t>
            </a:r>
            <a:r>
              <a:rPr lang="ru-RU" sz="2000" dirty="0" err="1"/>
              <a:t>зададена</a:t>
            </a:r>
            <a:r>
              <a:rPr lang="ru-RU" sz="2000" dirty="0"/>
              <a:t> функция на </a:t>
            </a:r>
            <a:r>
              <a:rPr lang="ru-RU" sz="2000" dirty="0" err="1"/>
              <a:t>положението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2. Синтез по </a:t>
            </a:r>
            <a:r>
              <a:rPr lang="ru-RU" sz="2000" dirty="0" err="1"/>
              <a:t>зададен</a:t>
            </a:r>
            <a:r>
              <a:rPr lang="ru-RU" sz="2000" dirty="0"/>
              <a:t> ход на </a:t>
            </a:r>
            <a:r>
              <a:rPr lang="ru-RU" sz="2000" dirty="0" err="1"/>
              <a:t>изходното</a:t>
            </a:r>
            <a:r>
              <a:rPr lang="ru-RU" sz="2000" dirty="0"/>
              <a:t> звено и </a:t>
            </a:r>
            <a:r>
              <a:rPr lang="ru-RU" sz="2000" dirty="0" err="1"/>
              <a:t>фазови</a:t>
            </a:r>
            <a:r>
              <a:rPr lang="ru-RU" sz="2000" dirty="0"/>
              <a:t> </a:t>
            </a:r>
            <a:r>
              <a:rPr lang="ru-RU" sz="2000" dirty="0" err="1"/>
              <a:t>ъгли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smtClean="0"/>
              <a:t>	При </a:t>
            </a:r>
            <a:r>
              <a:rPr lang="ru-RU" sz="2000" dirty="0" err="1"/>
              <a:t>първата</a:t>
            </a:r>
            <a:r>
              <a:rPr lang="ru-RU" sz="2000" dirty="0"/>
              <a:t> </a:t>
            </a:r>
            <a:r>
              <a:rPr lang="ru-RU" sz="2000" dirty="0" smtClean="0"/>
              <a:t>задача, </a:t>
            </a:r>
            <a:r>
              <a:rPr lang="ru-RU" sz="2000" dirty="0"/>
              <a:t>за целите на синтеза чрез </a:t>
            </a:r>
            <a:r>
              <a:rPr lang="ru-RU" sz="2000" dirty="0" err="1"/>
              <a:t>диференциране</a:t>
            </a:r>
            <a:r>
              <a:rPr lang="ru-RU" sz="2000" dirty="0"/>
              <a:t> на </a:t>
            </a:r>
            <a:r>
              <a:rPr lang="ru-RU" sz="2000" dirty="0" err="1"/>
              <a:t>зададената</a:t>
            </a:r>
            <a:r>
              <a:rPr lang="ru-RU" sz="2000" dirty="0"/>
              <a:t> функция на </a:t>
            </a:r>
            <a:r>
              <a:rPr lang="ru-RU" sz="2000" dirty="0" err="1"/>
              <a:t>положението</a:t>
            </a:r>
            <a:r>
              <a:rPr lang="ru-RU" sz="2000" dirty="0"/>
              <a:t>   </a:t>
            </a:r>
            <a:r>
              <a:rPr lang="ru-RU" sz="2000" dirty="0" err="1"/>
              <a:t>последователно</a:t>
            </a:r>
            <a:r>
              <a:rPr lang="ru-RU" sz="2000" dirty="0"/>
              <a:t> се определят </a:t>
            </a:r>
            <a:r>
              <a:rPr lang="ru-RU" sz="2000" dirty="0" err="1"/>
              <a:t>първите</a:t>
            </a:r>
            <a:r>
              <a:rPr lang="ru-RU" sz="2000" dirty="0"/>
              <a:t> две </a:t>
            </a:r>
            <a:r>
              <a:rPr lang="ru-RU" sz="2000" dirty="0" err="1"/>
              <a:t>предавателни</a:t>
            </a:r>
            <a:r>
              <a:rPr lang="ru-RU" sz="2000" dirty="0"/>
              <a:t> </a:t>
            </a:r>
            <a:r>
              <a:rPr lang="ru-RU" sz="2000" dirty="0" smtClean="0"/>
              <a:t>функции.</a:t>
            </a:r>
          </a:p>
          <a:p>
            <a:pPr algn="just"/>
            <a:r>
              <a:rPr lang="ru-RU" sz="2000" dirty="0" smtClean="0"/>
              <a:t>	При </a:t>
            </a:r>
            <a:r>
              <a:rPr lang="ru-RU" sz="2000" dirty="0" err="1"/>
              <a:t>втората</a:t>
            </a:r>
            <a:r>
              <a:rPr lang="ru-RU" sz="2000" dirty="0"/>
              <a:t> </a:t>
            </a:r>
            <a:r>
              <a:rPr lang="ru-RU" sz="2000" dirty="0" smtClean="0"/>
              <a:t>задача, </a:t>
            </a:r>
            <a:r>
              <a:rPr lang="ru-RU" sz="2000" dirty="0" err="1"/>
              <a:t>законът</a:t>
            </a:r>
            <a:r>
              <a:rPr lang="ru-RU" sz="2000" dirty="0"/>
              <a:t> на движение на </a:t>
            </a:r>
            <a:r>
              <a:rPr lang="ru-RU" sz="2000" dirty="0" err="1"/>
              <a:t>изходното</a:t>
            </a:r>
            <a:r>
              <a:rPr lang="ru-RU" sz="2000" dirty="0"/>
              <a:t> звено на механизма не е априори </a:t>
            </a:r>
            <a:r>
              <a:rPr lang="ru-RU" sz="2000" dirty="0" err="1"/>
              <a:t>детерминиран</a:t>
            </a:r>
            <a:r>
              <a:rPr lang="ru-RU" sz="2000" dirty="0"/>
              <a:t>.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977702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9" y="110475"/>
            <a:ext cx="8712968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err="1">
                <a:solidFill>
                  <a:srgbClr val="00B0F0"/>
                </a:solidFill>
              </a:rPr>
              <a:t>Гърбични</a:t>
            </a:r>
            <a:r>
              <a:rPr lang="bg-BG" dirty="0">
                <a:solidFill>
                  <a:srgbClr val="00B0F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828668"/>
              </p:ext>
            </p:extLst>
          </p:nvPr>
        </p:nvGraphicFramePr>
        <p:xfrm>
          <a:off x="487634" y="916721"/>
          <a:ext cx="8188822" cy="576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Документ" r:id="rId3" imgW="4709639" imgH="3313345" progId="Word.Document.12">
                  <p:embed/>
                </p:oleObj>
              </mc:Choice>
              <mc:Fallback>
                <p:oleObj name="Документ" r:id="rId3" imgW="4709639" imgH="33133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34" y="916721"/>
                        <a:ext cx="8188822" cy="5760052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авоъгълник 2"/>
          <p:cNvSpPr/>
          <p:nvPr/>
        </p:nvSpPr>
        <p:spPr>
          <a:xfrm>
            <a:off x="4543460" y="465608"/>
            <a:ext cx="25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Закони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на движение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50081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316014"/>
          </a:xfrm>
        </p:spPr>
        <p:txBody>
          <a:bodyPr>
            <a:noAutofit/>
          </a:bodyPr>
          <a:lstStyle/>
          <a:p>
            <a:r>
              <a:rPr lang="bg-BG" sz="3200" dirty="0">
                <a:solidFill>
                  <a:srgbClr val="0070C0"/>
                </a:solidFill>
              </a:rPr>
              <a:t>Геометрични и кинематични </a:t>
            </a:r>
            <a:r>
              <a:rPr lang="bg-BG" sz="3200" dirty="0" smtClean="0">
                <a:solidFill>
                  <a:srgbClr val="0070C0"/>
                </a:solidFill>
              </a:rPr>
              <a:t>характеристики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109537" indent="0">
              <a:buNone/>
            </a:pPr>
            <a:endParaRPr lang="bg-BG" sz="3200" dirty="0" smtClean="0">
              <a:solidFill>
                <a:srgbClr val="0070C0"/>
              </a:solidFill>
            </a:endParaRPr>
          </a:p>
          <a:p>
            <a:r>
              <a:rPr lang="ru-RU" sz="3200" dirty="0" err="1">
                <a:solidFill>
                  <a:srgbClr val="0070C0"/>
                </a:solidFill>
              </a:rPr>
              <a:t>Кинематичен</a:t>
            </a:r>
            <a:r>
              <a:rPr lang="ru-RU" sz="3200" dirty="0">
                <a:solidFill>
                  <a:srgbClr val="0070C0"/>
                </a:solidFill>
              </a:rPr>
              <a:t> анализ </a:t>
            </a:r>
            <a:r>
              <a:rPr lang="ru-RU" sz="3200" dirty="0" smtClean="0">
                <a:solidFill>
                  <a:srgbClr val="0070C0"/>
                </a:solidFill>
              </a:rPr>
              <a:t>на </a:t>
            </a:r>
            <a:r>
              <a:rPr lang="ru-RU" sz="3200" dirty="0" err="1">
                <a:solidFill>
                  <a:srgbClr val="0070C0"/>
                </a:solidFill>
              </a:rPr>
              <a:t>четиризвенни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лостови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механизми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109537" indent="0">
              <a:buNone/>
            </a:pPr>
            <a:endParaRPr lang="bg-BG" sz="3200" dirty="0" smtClean="0">
              <a:solidFill>
                <a:srgbClr val="0070C0"/>
              </a:solidFill>
            </a:endParaRPr>
          </a:p>
          <a:p>
            <a:r>
              <a:rPr lang="bg-BG" sz="3200" dirty="0" err="1">
                <a:solidFill>
                  <a:srgbClr val="0070C0"/>
                </a:solidFill>
              </a:rPr>
              <a:t>Гърбични</a:t>
            </a:r>
            <a:r>
              <a:rPr lang="bg-BG" sz="3200" dirty="0">
                <a:solidFill>
                  <a:srgbClr val="0070C0"/>
                </a:solidFill>
              </a:rPr>
              <a:t> механизми</a:t>
            </a:r>
            <a:endParaRPr lang="bg-BG" sz="3200" dirty="0" smtClean="0">
              <a:solidFill>
                <a:srgbClr val="0070C0"/>
              </a:solidFill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КИНЕМАТИКА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НА МЕХАНИЗМИТЕ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1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9" y="110475"/>
            <a:ext cx="8712968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err="1">
                <a:solidFill>
                  <a:srgbClr val="00B0F0"/>
                </a:solidFill>
              </a:rPr>
              <a:t>Гърбични</a:t>
            </a:r>
            <a:r>
              <a:rPr lang="bg-BG" dirty="0">
                <a:solidFill>
                  <a:srgbClr val="00B0F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3707904" y="609600"/>
            <a:ext cx="5107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chemeClr val="accent2"/>
                </a:solidFill>
              </a:rPr>
              <a:t>Синтез на </a:t>
            </a:r>
            <a:r>
              <a:rPr lang="bg-BG" dirty="0" err="1" smtClean="0">
                <a:solidFill>
                  <a:schemeClr val="accent2"/>
                </a:solidFill>
              </a:rPr>
              <a:t>гърбичен</a:t>
            </a:r>
            <a:r>
              <a:rPr lang="bg-BG" dirty="0" smtClean="0">
                <a:solidFill>
                  <a:schemeClr val="accent2"/>
                </a:solidFill>
              </a:rPr>
              <a:t> </a:t>
            </a:r>
            <a:r>
              <a:rPr lang="bg-BG" dirty="0">
                <a:solidFill>
                  <a:schemeClr val="accent2"/>
                </a:solidFill>
              </a:rPr>
              <a:t>механизъм с </a:t>
            </a:r>
            <a:r>
              <a:rPr lang="bg-BG" dirty="0" smtClean="0">
                <a:solidFill>
                  <a:schemeClr val="accent2"/>
                </a:solidFill>
              </a:rPr>
              <a:t>плъзгач</a:t>
            </a:r>
            <a:r>
              <a:rPr lang="bg-BG" dirty="0" smtClean="0"/>
              <a:t> </a:t>
            </a:r>
            <a:endParaRPr lang="bg-BG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6" y="1556792"/>
            <a:ext cx="5139680" cy="4192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620616"/>
              </p:ext>
            </p:extLst>
          </p:nvPr>
        </p:nvGraphicFramePr>
        <p:xfrm>
          <a:off x="6233486" y="1279793"/>
          <a:ext cx="685502" cy="38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0" name="Equation" r:id="rId4" imgW="342751" imgH="190417" progId="Equation.DSMT4">
                  <p:embed/>
                </p:oleObj>
              </mc:Choice>
              <mc:Fallback>
                <p:oleObj name="Equation" r:id="rId4" imgW="342751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486" y="1279793"/>
                        <a:ext cx="685502" cy="38083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131930"/>
              </p:ext>
            </p:extLst>
          </p:nvPr>
        </p:nvGraphicFramePr>
        <p:xfrm>
          <a:off x="7380312" y="1279793"/>
          <a:ext cx="812096" cy="329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1" name="Equation" r:id="rId6" imgW="406048" imgH="164957" progId="Equation.DSMT4">
                  <p:embed/>
                </p:oleObj>
              </mc:Choice>
              <mc:Fallback>
                <p:oleObj name="Equation" r:id="rId6" imgW="406048" imgH="16495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279793"/>
                        <a:ext cx="812096" cy="32991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авоъгълник 8"/>
          <p:cNvSpPr/>
          <p:nvPr/>
        </p:nvSpPr>
        <p:spPr>
          <a:xfrm>
            <a:off x="4139952" y="910461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</a:t>
            </a:r>
            <a:r>
              <a:rPr lang="ru-RU" dirty="0" err="1" smtClean="0"/>
              <a:t>ачално</a:t>
            </a:r>
            <a:r>
              <a:rPr lang="ru-RU" dirty="0" smtClean="0"/>
              <a:t> </a:t>
            </a:r>
            <a:r>
              <a:rPr lang="ru-RU" dirty="0"/>
              <a:t>положение на механизма при </a:t>
            </a:r>
            <a:endParaRPr lang="bg-BG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2" name="Об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602395"/>
              </p:ext>
            </p:extLst>
          </p:nvPr>
        </p:nvGraphicFramePr>
        <p:xfrm>
          <a:off x="6184776" y="2204864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2" name="Equation" r:id="rId8" imgW="457200" imgH="241300" progId="Equation.DSMT4">
                  <p:embed/>
                </p:oleObj>
              </mc:Choice>
              <mc:Fallback>
                <p:oleObj name="Equation" r:id="rId8" imgW="4572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776" y="2204864"/>
                        <a:ext cx="914400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5" name="Об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567148"/>
              </p:ext>
            </p:extLst>
          </p:nvPr>
        </p:nvGraphicFramePr>
        <p:xfrm>
          <a:off x="7452320" y="2204864"/>
          <a:ext cx="10159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" name="Equation" r:id="rId10" imgW="507960" imgH="228600" progId="Equation.DSMT4">
                  <p:embed/>
                </p:oleObj>
              </mc:Choice>
              <mc:Fallback>
                <p:oleObj name="Equation" r:id="rId10" imgW="5079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2204864"/>
                        <a:ext cx="1015920" cy="457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авоъгълник 16"/>
          <p:cNvSpPr/>
          <p:nvPr/>
        </p:nvSpPr>
        <p:spPr>
          <a:xfrm>
            <a:off x="3684008" y="1749877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 </a:t>
            </a:r>
            <a:r>
              <a:rPr lang="ru-RU" dirty="0" err="1"/>
              <a:t>избира</a:t>
            </a:r>
            <a:r>
              <a:rPr lang="ru-RU" dirty="0"/>
              <a:t> </a:t>
            </a:r>
            <a:r>
              <a:rPr lang="ru-RU" dirty="0" err="1"/>
              <a:t>началното</a:t>
            </a:r>
            <a:r>
              <a:rPr lang="ru-RU" dirty="0"/>
              <a:t> положение на </a:t>
            </a:r>
            <a:r>
              <a:rPr lang="ru-RU" dirty="0" err="1"/>
              <a:t>плъзгача</a:t>
            </a:r>
            <a:endParaRPr lang="bg-BG" dirty="0"/>
          </a:p>
        </p:txBody>
      </p:sp>
      <p:graphicFrame>
        <p:nvGraphicFramePr>
          <p:cNvPr id="19" name="Об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78577"/>
              </p:ext>
            </p:extLst>
          </p:nvPr>
        </p:nvGraphicFramePr>
        <p:xfrm>
          <a:off x="2843808" y="1244769"/>
          <a:ext cx="335915" cy="37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4" name="Equation" r:id="rId12" imgW="114120" imgH="126720" progId="Equation.DSMT4">
                  <p:embed/>
                </p:oleObj>
              </mc:Choice>
              <mc:Fallback>
                <p:oleObj name="Equation" r:id="rId12" imgW="114120" imgH="126720" progId="Equation.DSMT4">
                  <p:embed/>
                  <p:pic>
                    <p:nvPicPr>
                      <p:cNvPr id="0" name="Об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244769"/>
                        <a:ext cx="335915" cy="373239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298285"/>
              </p:ext>
            </p:extLst>
          </p:nvPr>
        </p:nvGraphicFramePr>
        <p:xfrm>
          <a:off x="2352194" y="1216561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5" name="Equation" r:id="rId14" imgW="203040" imgH="203040" progId="Equation.DSMT4">
                  <p:embed/>
                </p:oleObj>
              </mc:Choice>
              <mc:Fallback>
                <p:oleObj name="Equation" r:id="rId14" imgW="203040" imgH="203040" progId="Equation.DSMT4">
                  <p:embed/>
                  <p:pic>
                    <p:nvPicPr>
                      <p:cNvPr id="0" name="Об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194" y="1216561"/>
                        <a:ext cx="406400" cy="4064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23" name="Об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885839"/>
              </p:ext>
            </p:extLst>
          </p:nvPr>
        </p:nvGraphicFramePr>
        <p:xfrm>
          <a:off x="146050" y="1204913"/>
          <a:ext cx="2108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6" name="Equation" r:id="rId16" imgW="1054080" imgH="203040" progId="Equation.DSMT4">
                  <p:embed/>
                </p:oleObj>
              </mc:Choice>
              <mc:Fallback>
                <p:oleObj name="Equation" r:id="rId16" imgW="105408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1204913"/>
                        <a:ext cx="2108200" cy="406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авоъгълник 24"/>
          <p:cNvSpPr/>
          <p:nvPr/>
        </p:nvSpPr>
        <p:spPr>
          <a:xfrm>
            <a:off x="4464497" y="28529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Определя</a:t>
            </a:r>
            <a:r>
              <a:rPr lang="ru-RU" dirty="0" smtClean="0"/>
              <a:t> </a:t>
            </a:r>
            <a:r>
              <a:rPr lang="bg-BG" dirty="0" smtClean="0"/>
              <a:t>се </a:t>
            </a:r>
            <a:r>
              <a:rPr lang="ru-RU" dirty="0" err="1" smtClean="0"/>
              <a:t>текущото</a:t>
            </a:r>
            <a:r>
              <a:rPr lang="ru-RU" dirty="0" smtClean="0"/>
              <a:t> </a:t>
            </a:r>
            <a:r>
              <a:rPr lang="ru-RU" dirty="0"/>
              <a:t>положение на </a:t>
            </a:r>
            <a:r>
              <a:rPr lang="ru-RU" dirty="0" err="1" smtClean="0"/>
              <a:t>плъзгача</a:t>
            </a:r>
            <a:r>
              <a:rPr lang="ru-RU" dirty="0" smtClean="0"/>
              <a:t>, </a:t>
            </a:r>
            <a:r>
              <a:rPr lang="ru-RU" dirty="0" err="1" smtClean="0"/>
              <a:t>положението</a:t>
            </a:r>
            <a:r>
              <a:rPr lang="ru-RU" dirty="0" smtClean="0"/>
              <a:t> </a:t>
            </a:r>
            <a:r>
              <a:rPr lang="ru-RU" dirty="0"/>
              <a:t>на точка   </a:t>
            </a:r>
            <a:r>
              <a:rPr lang="ru-RU" dirty="0" smtClean="0"/>
              <a:t>    в </a:t>
            </a:r>
            <a:r>
              <a:rPr lang="ru-RU" dirty="0" err="1"/>
              <a:t>равнината</a:t>
            </a:r>
            <a:r>
              <a:rPr lang="ru-RU" dirty="0"/>
              <a:t> на </a:t>
            </a:r>
            <a:r>
              <a:rPr lang="ru-RU" dirty="0" err="1"/>
              <a:t>стойката</a:t>
            </a:r>
            <a:r>
              <a:rPr lang="ru-RU" dirty="0"/>
              <a:t>:</a:t>
            </a:r>
            <a:endParaRPr lang="bg-BG" dirty="0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28" name="Об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642530"/>
              </p:ext>
            </p:extLst>
          </p:nvPr>
        </p:nvGraphicFramePr>
        <p:xfrm>
          <a:off x="8316416" y="3177500"/>
          <a:ext cx="251350" cy="27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7" name="Equation" r:id="rId18" imgW="139639" imgH="152334" progId="Equation.DSMT4">
                  <p:embed/>
                </p:oleObj>
              </mc:Choice>
              <mc:Fallback>
                <p:oleObj name="Equation" r:id="rId18" imgW="139639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3177500"/>
                        <a:ext cx="251350" cy="27420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259809"/>
              </p:ext>
            </p:extLst>
          </p:nvPr>
        </p:nvGraphicFramePr>
        <p:xfrm>
          <a:off x="5077299" y="3794547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8" name="Equation" r:id="rId20" imgW="406080" imgH="203040" progId="Equation.DSMT4">
                  <p:embed/>
                </p:oleObj>
              </mc:Choice>
              <mc:Fallback>
                <p:oleObj name="Equation" r:id="rId20" imgW="406080" imgH="203040" progId="Equation.DSMT4">
                  <p:embed/>
                  <p:pic>
                    <p:nvPicPr>
                      <p:cNvPr id="0" name="Об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299" y="3794547"/>
                        <a:ext cx="812800" cy="4064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077619"/>
              </p:ext>
            </p:extLst>
          </p:nvPr>
        </p:nvGraphicFramePr>
        <p:xfrm>
          <a:off x="6012160" y="3805213"/>
          <a:ext cx="264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9" name="Equation" r:id="rId22" imgW="1320480" imgH="203040" progId="Equation.DSMT4">
                  <p:embed/>
                </p:oleObj>
              </mc:Choice>
              <mc:Fallback>
                <p:oleObj name="Equation" r:id="rId22" imgW="1320480" imgH="203040" progId="Equation.DSMT4">
                  <p:embed/>
                  <p:pic>
                    <p:nvPicPr>
                      <p:cNvPr id="0" name="Об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805213"/>
                        <a:ext cx="2641600" cy="4064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авоъгълник 30"/>
          <p:cNvSpPr/>
          <p:nvPr/>
        </p:nvSpPr>
        <p:spPr>
          <a:xfrm>
            <a:off x="5014152" y="4365104"/>
            <a:ext cx="4182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координати</a:t>
            </a:r>
            <a:r>
              <a:rPr lang="ru-RU" dirty="0"/>
              <a:t> е необходимо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преобразувани</a:t>
            </a:r>
            <a:r>
              <a:rPr lang="ru-RU" dirty="0"/>
              <a:t> в </a:t>
            </a:r>
            <a:r>
              <a:rPr lang="ru-RU" dirty="0" err="1"/>
              <a:t>равнината</a:t>
            </a:r>
            <a:r>
              <a:rPr lang="ru-RU" dirty="0"/>
              <a:t> на </a:t>
            </a:r>
            <a:r>
              <a:rPr lang="ru-RU" dirty="0" err="1"/>
              <a:t>гърбицата</a:t>
            </a:r>
            <a:r>
              <a:rPr lang="ru-RU" dirty="0"/>
              <a:t>, за да се получи </a:t>
            </a:r>
            <a:r>
              <a:rPr lang="ru-RU" dirty="0" err="1"/>
              <a:t>центровата</a:t>
            </a:r>
            <a:r>
              <a:rPr lang="ru-RU" dirty="0"/>
              <a:t> </a:t>
            </a:r>
            <a:r>
              <a:rPr lang="ru-RU" dirty="0" smtClean="0"/>
              <a:t>крива:</a:t>
            </a:r>
            <a:endParaRPr lang="bg-BG" dirty="0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33" name="Об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029659"/>
              </p:ext>
            </p:extLst>
          </p:nvPr>
        </p:nvGraphicFramePr>
        <p:xfrm>
          <a:off x="5619743" y="5565433"/>
          <a:ext cx="297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0" name="Equation" r:id="rId24" imgW="1485900" imgH="419100" progId="Equation.DSMT4">
                  <p:embed/>
                </p:oleObj>
              </mc:Choice>
              <mc:Fallback>
                <p:oleObj name="Equation" r:id="rId24" imgW="1485900" imgH="4191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43" y="5565433"/>
                        <a:ext cx="2971800" cy="838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авоъгълник 34"/>
          <p:cNvSpPr/>
          <p:nvPr/>
        </p:nvSpPr>
        <p:spPr>
          <a:xfrm>
            <a:off x="1251402" y="6488668"/>
            <a:ext cx="72728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Получените</a:t>
            </a:r>
            <a:r>
              <a:rPr lang="ru-RU" dirty="0"/>
              <a:t> </a:t>
            </a:r>
            <a:r>
              <a:rPr lang="ru-RU" dirty="0" err="1"/>
              <a:t>координати</a:t>
            </a:r>
            <a:r>
              <a:rPr lang="ru-RU" dirty="0"/>
              <a:t> определят </a:t>
            </a:r>
            <a:r>
              <a:rPr lang="ru-RU" dirty="0" err="1"/>
              <a:t>центровата</a:t>
            </a:r>
            <a:r>
              <a:rPr lang="ru-RU" dirty="0"/>
              <a:t> крива  </a:t>
            </a:r>
            <a:r>
              <a:rPr lang="ru-RU" dirty="0" smtClean="0"/>
              <a:t>   .</a:t>
            </a:r>
            <a:endParaRPr lang="bg-BG" dirty="0"/>
          </a:p>
        </p:txBody>
      </p:sp>
      <p:sp>
        <p:nvSpPr>
          <p:cNvPr id="37" name="Текстово поле 36"/>
          <p:cNvSpPr txBox="1"/>
          <p:nvPr/>
        </p:nvSpPr>
        <p:spPr>
          <a:xfrm>
            <a:off x="243817" y="910461"/>
            <a:ext cx="195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Известни са: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8138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9" y="110475"/>
            <a:ext cx="8712968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err="1">
                <a:solidFill>
                  <a:srgbClr val="00B0F0"/>
                </a:solidFill>
              </a:rPr>
              <a:t>Гърбични</a:t>
            </a:r>
            <a:r>
              <a:rPr lang="bg-BG" dirty="0">
                <a:solidFill>
                  <a:srgbClr val="00B0F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авоъгълник 14"/>
          <p:cNvSpPr/>
          <p:nvPr/>
        </p:nvSpPr>
        <p:spPr>
          <a:xfrm>
            <a:off x="3707904" y="609600"/>
            <a:ext cx="5182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chemeClr val="accent2"/>
                </a:solidFill>
              </a:rPr>
              <a:t>Синтез на </a:t>
            </a:r>
            <a:r>
              <a:rPr lang="bg-BG" dirty="0" err="1" smtClean="0">
                <a:solidFill>
                  <a:schemeClr val="accent2"/>
                </a:solidFill>
              </a:rPr>
              <a:t>гърбичен</a:t>
            </a:r>
            <a:r>
              <a:rPr lang="bg-BG" dirty="0" smtClean="0">
                <a:solidFill>
                  <a:schemeClr val="accent2"/>
                </a:solidFill>
              </a:rPr>
              <a:t> </a:t>
            </a:r>
            <a:r>
              <a:rPr lang="bg-BG" dirty="0">
                <a:solidFill>
                  <a:schemeClr val="accent2"/>
                </a:solidFill>
              </a:rPr>
              <a:t>механизъм с </a:t>
            </a:r>
            <a:r>
              <a:rPr lang="bg-BG" dirty="0" smtClean="0">
                <a:solidFill>
                  <a:schemeClr val="accent2"/>
                </a:solidFill>
              </a:rPr>
              <a:t>кобилица</a:t>
            </a:r>
            <a:endParaRPr lang="bg-BG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8"/>
          <a:stretch/>
        </p:blipFill>
        <p:spPr bwMode="auto">
          <a:xfrm>
            <a:off x="107503" y="2420888"/>
            <a:ext cx="5415649" cy="3375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graphicFrame>
        <p:nvGraphicFramePr>
          <p:cNvPr id="17" name="Об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236623"/>
              </p:ext>
            </p:extLst>
          </p:nvPr>
        </p:nvGraphicFramePr>
        <p:xfrm>
          <a:off x="487634" y="1713880"/>
          <a:ext cx="377627" cy="405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6" name="Equation" r:id="rId4" imgW="164880" imgH="177480" progId="Equation.DSMT4">
                  <p:embed/>
                </p:oleObj>
              </mc:Choice>
              <mc:Fallback>
                <p:oleObj name="Equation" r:id="rId4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34" y="1713880"/>
                        <a:ext cx="377627" cy="405329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302406"/>
              </p:ext>
            </p:extLst>
          </p:nvPr>
        </p:nvGraphicFramePr>
        <p:xfrm>
          <a:off x="2386013" y="1222375"/>
          <a:ext cx="45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7" name="Equation" r:id="rId6" imgW="228600" imgH="203040" progId="Equation.DSMT4">
                  <p:embed/>
                </p:oleObj>
              </mc:Choice>
              <mc:Fallback>
                <p:oleObj name="Equation" r:id="rId6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1222375"/>
                        <a:ext cx="457200" cy="4064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136036"/>
              </p:ext>
            </p:extLst>
          </p:nvPr>
        </p:nvGraphicFramePr>
        <p:xfrm>
          <a:off x="19050" y="1204913"/>
          <a:ext cx="236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8" name="Equation" r:id="rId8" imgW="1180800" imgH="203040" progId="Equation.DSMT4">
                  <p:embed/>
                </p:oleObj>
              </mc:Choice>
              <mc:Fallback>
                <p:oleObj name="Equation" r:id="rId8" imgW="1180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1204913"/>
                        <a:ext cx="2362200" cy="406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Текстово поле 21"/>
          <p:cNvSpPr txBox="1"/>
          <p:nvPr/>
        </p:nvSpPr>
        <p:spPr>
          <a:xfrm>
            <a:off x="243817" y="910461"/>
            <a:ext cx="195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Известни са:</a:t>
            </a:r>
            <a:endParaRPr lang="bg-BG" dirty="0"/>
          </a:p>
        </p:txBody>
      </p:sp>
      <p:graphicFrame>
        <p:nvGraphicFramePr>
          <p:cNvPr id="2" name="Об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641630"/>
              </p:ext>
            </p:extLst>
          </p:nvPr>
        </p:nvGraphicFramePr>
        <p:xfrm>
          <a:off x="1481361" y="1682576"/>
          <a:ext cx="14287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9" name="Equation" r:id="rId10" imgW="622080" imgH="228600" progId="Equation.DSMT4">
                  <p:embed/>
                </p:oleObj>
              </mc:Choice>
              <mc:Fallback>
                <p:oleObj name="Equation" r:id="rId10" imgW="622080" imgH="228600" progId="Equation.DSMT4">
                  <p:embed/>
                  <p:pic>
                    <p:nvPicPr>
                      <p:cNvPr id="0" name="Об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361" y="1682576"/>
                        <a:ext cx="1428750" cy="522288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759426"/>
              </p:ext>
            </p:extLst>
          </p:nvPr>
        </p:nvGraphicFramePr>
        <p:xfrm>
          <a:off x="6233486" y="1279793"/>
          <a:ext cx="685502" cy="38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0" name="Equation" r:id="rId12" imgW="342751" imgH="190417" progId="Equation.DSMT4">
                  <p:embed/>
                </p:oleObj>
              </mc:Choice>
              <mc:Fallback>
                <p:oleObj name="Equation" r:id="rId12" imgW="342751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486" y="1279793"/>
                        <a:ext cx="685502" cy="38083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516622"/>
              </p:ext>
            </p:extLst>
          </p:nvPr>
        </p:nvGraphicFramePr>
        <p:xfrm>
          <a:off x="7380312" y="1279793"/>
          <a:ext cx="812096" cy="329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1" name="Equation" r:id="rId14" imgW="406048" imgH="164957" progId="Equation.DSMT4">
                  <p:embed/>
                </p:oleObj>
              </mc:Choice>
              <mc:Fallback>
                <p:oleObj name="Equation" r:id="rId14" imgW="40604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279793"/>
                        <a:ext cx="812096" cy="32991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авоъгълник 26"/>
          <p:cNvSpPr/>
          <p:nvPr/>
        </p:nvSpPr>
        <p:spPr>
          <a:xfrm>
            <a:off x="4139952" y="910461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</a:t>
            </a:r>
            <a:r>
              <a:rPr lang="ru-RU" dirty="0" err="1" smtClean="0"/>
              <a:t>ачално</a:t>
            </a:r>
            <a:r>
              <a:rPr lang="ru-RU" dirty="0" smtClean="0"/>
              <a:t> </a:t>
            </a:r>
            <a:r>
              <a:rPr lang="ru-RU" dirty="0"/>
              <a:t>положение на механизма при </a:t>
            </a:r>
            <a:endParaRPr lang="bg-BG" dirty="0"/>
          </a:p>
        </p:txBody>
      </p:sp>
      <p:graphicFrame>
        <p:nvGraphicFramePr>
          <p:cNvPr id="28" name="Об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643454"/>
              </p:ext>
            </p:extLst>
          </p:nvPr>
        </p:nvGraphicFramePr>
        <p:xfrm>
          <a:off x="4713222" y="2207891"/>
          <a:ext cx="210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2" name="Equation" r:id="rId16" imgW="1054080" imgH="228600" progId="Equation.DSMT4">
                  <p:embed/>
                </p:oleObj>
              </mc:Choice>
              <mc:Fallback>
                <p:oleObj name="Equation" r:id="rId16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22" y="2207891"/>
                        <a:ext cx="2108200" cy="457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613397"/>
              </p:ext>
            </p:extLst>
          </p:nvPr>
        </p:nvGraphicFramePr>
        <p:xfrm>
          <a:off x="7166449" y="2192288"/>
          <a:ext cx="165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3" name="Equation" r:id="rId18" imgW="825480" imgH="228600" progId="Equation.DSMT4">
                  <p:embed/>
                </p:oleObj>
              </mc:Choice>
              <mc:Fallback>
                <p:oleObj name="Equation" r:id="rId18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6449" y="2192288"/>
                        <a:ext cx="1651000" cy="457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авоъгълник 29"/>
          <p:cNvSpPr/>
          <p:nvPr/>
        </p:nvSpPr>
        <p:spPr>
          <a:xfrm>
            <a:off x="3347864" y="1749877"/>
            <a:ext cx="577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 </a:t>
            </a:r>
            <a:r>
              <a:rPr lang="ru-RU" dirty="0" err="1"/>
              <a:t>избира</a:t>
            </a:r>
            <a:r>
              <a:rPr lang="ru-RU" dirty="0"/>
              <a:t> </a:t>
            </a:r>
            <a:r>
              <a:rPr lang="ru-RU" dirty="0" err="1"/>
              <a:t>началното</a:t>
            </a:r>
            <a:r>
              <a:rPr lang="ru-RU" dirty="0"/>
              <a:t> положение на </a:t>
            </a:r>
            <a:r>
              <a:rPr lang="ru-RU" dirty="0" err="1" smtClean="0"/>
              <a:t>кобилицата</a:t>
            </a:r>
            <a:endParaRPr lang="bg-BG" dirty="0"/>
          </a:p>
        </p:txBody>
      </p:sp>
      <p:sp>
        <p:nvSpPr>
          <p:cNvPr id="31" name="Правоъгълник 30"/>
          <p:cNvSpPr/>
          <p:nvPr/>
        </p:nvSpPr>
        <p:spPr>
          <a:xfrm>
            <a:off x="5155277" y="2692128"/>
            <a:ext cx="4022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Определя</a:t>
            </a:r>
            <a:r>
              <a:rPr lang="ru-RU" dirty="0" smtClean="0"/>
              <a:t> </a:t>
            </a:r>
            <a:r>
              <a:rPr lang="bg-BG" dirty="0" smtClean="0"/>
              <a:t>се </a:t>
            </a:r>
            <a:r>
              <a:rPr lang="ru-RU" dirty="0" err="1" smtClean="0"/>
              <a:t>текущото</a:t>
            </a:r>
            <a:r>
              <a:rPr lang="ru-RU" dirty="0" smtClean="0"/>
              <a:t> </a:t>
            </a:r>
            <a:r>
              <a:rPr lang="ru-RU" dirty="0"/>
              <a:t>положение на </a:t>
            </a:r>
            <a:r>
              <a:rPr lang="ru-RU" dirty="0" err="1" smtClean="0"/>
              <a:t>кобилицата</a:t>
            </a:r>
            <a:r>
              <a:rPr lang="ru-RU" dirty="0" smtClean="0"/>
              <a:t>, </a:t>
            </a:r>
            <a:r>
              <a:rPr lang="ru-RU" dirty="0" err="1" smtClean="0"/>
              <a:t>положението</a:t>
            </a:r>
            <a:r>
              <a:rPr lang="ru-RU" dirty="0" smtClean="0"/>
              <a:t> </a:t>
            </a:r>
            <a:r>
              <a:rPr lang="ru-RU" dirty="0"/>
              <a:t>на точка   </a:t>
            </a:r>
            <a:r>
              <a:rPr lang="ru-RU" dirty="0" smtClean="0"/>
              <a:t>    в </a:t>
            </a:r>
            <a:r>
              <a:rPr lang="ru-RU" dirty="0" err="1"/>
              <a:t>равнината</a:t>
            </a:r>
            <a:r>
              <a:rPr lang="ru-RU" dirty="0"/>
              <a:t> на </a:t>
            </a:r>
            <a:r>
              <a:rPr lang="ru-RU" dirty="0" err="1"/>
              <a:t>стойката</a:t>
            </a:r>
            <a:r>
              <a:rPr lang="ru-RU" dirty="0"/>
              <a:t>:</a:t>
            </a:r>
            <a:endParaRPr lang="bg-BG" dirty="0"/>
          </a:p>
        </p:txBody>
      </p:sp>
      <p:graphicFrame>
        <p:nvGraphicFramePr>
          <p:cNvPr id="32" name="Об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968667"/>
              </p:ext>
            </p:extLst>
          </p:nvPr>
        </p:nvGraphicFramePr>
        <p:xfrm>
          <a:off x="6156176" y="3924604"/>
          <a:ext cx="233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4" name="Equation" r:id="rId20" imgW="1168200" imgH="228600" progId="Equation.DSMT4">
                  <p:embed/>
                </p:oleObj>
              </mc:Choice>
              <mc:Fallback>
                <p:oleObj name="Equation" r:id="rId20" imgW="116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924604"/>
                        <a:ext cx="2336800" cy="4572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849411"/>
              </p:ext>
            </p:extLst>
          </p:nvPr>
        </p:nvGraphicFramePr>
        <p:xfrm>
          <a:off x="6137275" y="4479925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5" name="Equation" r:id="rId22" imgW="1028520" imgH="228600" progId="Equation.DSMT4">
                  <p:embed/>
                </p:oleObj>
              </mc:Choice>
              <mc:Fallback>
                <p:oleObj name="Equation" r:id="rId22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4479925"/>
                        <a:ext cx="2057400" cy="4572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авоъгълник 34"/>
          <p:cNvSpPr/>
          <p:nvPr/>
        </p:nvSpPr>
        <p:spPr>
          <a:xfrm>
            <a:off x="5292080" y="494116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Центровата</a:t>
            </a:r>
            <a:r>
              <a:rPr lang="ru-RU" dirty="0" smtClean="0"/>
              <a:t> крива се </a:t>
            </a:r>
            <a:r>
              <a:rPr lang="ru-RU" dirty="0" err="1" smtClean="0"/>
              <a:t>получава</a:t>
            </a:r>
            <a:r>
              <a:rPr lang="ru-RU" dirty="0" smtClean="0"/>
              <a:t> чрез </a:t>
            </a:r>
            <a:r>
              <a:rPr lang="ru-RU" dirty="0" err="1" smtClean="0"/>
              <a:t>кинематична</a:t>
            </a:r>
            <a:r>
              <a:rPr lang="ru-RU" dirty="0" smtClean="0"/>
              <a:t> инверсия</a:t>
            </a:r>
            <a:endParaRPr lang="bg-BG" dirty="0"/>
          </a:p>
        </p:txBody>
      </p:sp>
      <p:graphicFrame>
        <p:nvGraphicFramePr>
          <p:cNvPr id="37" name="Об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665254"/>
              </p:ext>
            </p:extLst>
          </p:nvPr>
        </p:nvGraphicFramePr>
        <p:xfrm>
          <a:off x="5680549" y="5805264"/>
          <a:ext cx="297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6" name="Equation" r:id="rId24" imgW="1485900" imgH="419100" progId="Equation.DSMT4">
                  <p:embed/>
                </p:oleObj>
              </mc:Choice>
              <mc:Fallback>
                <p:oleObj name="Equation" r:id="rId24" imgW="1485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549" y="5805264"/>
                        <a:ext cx="2971800" cy="838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363582"/>
              </p:ext>
            </p:extLst>
          </p:nvPr>
        </p:nvGraphicFramePr>
        <p:xfrm>
          <a:off x="992763" y="1706736"/>
          <a:ext cx="4540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7" name="Equation" r:id="rId26" imgW="177480" imgH="177480" progId="Equation.DSMT4">
                  <p:embed/>
                </p:oleObj>
              </mc:Choice>
              <mc:Fallback>
                <p:oleObj name="Equation" r:id="rId26" imgW="177480" imgH="177480" progId="Equation.DSMT4">
                  <p:embed/>
                  <p:pic>
                    <p:nvPicPr>
                      <p:cNvPr id="0" name="Об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763" y="1706736"/>
                        <a:ext cx="454025" cy="455613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563650"/>
              </p:ext>
            </p:extLst>
          </p:nvPr>
        </p:nvGraphicFramePr>
        <p:xfrm>
          <a:off x="7956376" y="3292292"/>
          <a:ext cx="2508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8" name="Equation" r:id="rId28" imgW="139639" imgH="152334" progId="Equation.DSMT4">
                  <p:embed/>
                </p:oleObj>
              </mc:Choice>
              <mc:Fallback>
                <p:oleObj name="Equation" r:id="rId28" imgW="139639" imgH="152334" progId="Equation.DSMT4">
                  <p:embed/>
                  <p:pic>
                    <p:nvPicPr>
                      <p:cNvPr id="0" name="Об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3292292"/>
                        <a:ext cx="250825" cy="27305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790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85766" y="2420888"/>
            <a:ext cx="8712968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None/>
            </a:pPr>
            <a:r>
              <a:rPr lang="bg-BG" sz="3600" dirty="0" smtClean="0">
                <a:solidFill>
                  <a:schemeClr val="accent2"/>
                </a:solidFill>
              </a:rPr>
              <a:t>Благодаря за вниманието!</a:t>
            </a:r>
            <a:endParaRPr lang="bg-BG" sz="3600" dirty="0">
              <a:solidFill>
                <a:schemeClr val="accent2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1043608" y="1052736"/>
            <a:ext cx="415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http://www.animatedengines.com/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78113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Право съединение 94"/>
          <p:cNvCxnSpPr/>
          <p:nvPr/>
        </p:nvCxnSpPr>
        <p:spPr>
          <a:xfrm flipV="1">
            <a:off x="6471936" y="2527785"/>
            <a:ext cx="7425" cy="2366105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аво съединение 21"/>
          <p:cNvCxnSpPr/>
          <p:nvPr/>
        </p:nvCxnSpPr>
        <p:spPr>
          <a:xfrm flipH="1">
            <a:off x="4634396" y="4097285"/>
            <a:ext cx="190572" cy="290170"/>
          </a:xfrm>
          <a:prstGeom prst="line">
            <a:avLst/>
          </a:prstGeom>
          <a:ln w="508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239613"/>
              </p:ext>
            </p:extLst>
          </p:nvPr>
        </p:nvGraphicFramePr>
        <p:xfrm>
          <a:off x="1778135" y="4953395"/>
          <a:ext cx="2856261" cy="121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8" name="Equation" r:id="rId4" imgW="952087" imgH="406224" progId="Equation.DSMT4">
                  <p:embed/>
                </p:oleObj>
              </mc:Choice>
              <mc:Fallback>
                <p:oleObj name="Equation" r:id="rId4" imgW="952087" imgH="406224" progId="Equation.DSMT4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135" y="4953395"/>
                        <a:ext cx="2856261" cy="121867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bg-BG" dirty="0" smtClean="0">
                <a:solidFill>
                  <a:srgbClr val="00B0F0"/>
                </a:solidFill>
              </a:rPr>
              <a:t>Геометрични и кинематични характеристики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" name="Правоъгълник 1"/>
          <p:cNvSpPr/>
          <p:nvPr/>
        </p:nvSpPr>
        <p:spPr>
          <a:xfrm>
            <a:off x="107504" y="90872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Всеки</a:t>
            </a:r>
            <a:r>
              <a:rPr lang="ru-RU" dirty="0"/>
              <a:t> </a:t>
            </a:r>
            <a:r>
              <a:rPr lang="ru-RU" dirty="0" err="1"/>
              <a:t>механизъм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разгледа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преобразувател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премествания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респ</a:t>
            </a:r>
            <a:r>
              <a:rPr lang="ru-RU" dirty="0"/>
              <a:t>. на </a:t>
            </a:r>
            <a:r>
              <a:rPr lang="ru-RU" dirty="0" err="1">
                <a:solidFill>
                  <a:srgbClr val="FF0000"/>
                </a:solidFill>
              </a:rPr>
              <a:t>сили</a:t>
            </a:r>
            <a:r>
              <a:rPr lang="ru-RU" dirty="0" smtClean="0"/>
              <a:t>)-</a:t>
            </a:r>
            <a:r>
              <a:rPr lang="ru-RU" dirty="0" err="1" smtClean="0"/>
              <a:t>входните</a:t>
            </a:r>
            <a:r>
              <a:rPr lang="ru-RU" dirty="0" smtClean="0"/>
              <a:t> </a:t>
            </a:r>
            <a:r>
              <a:rPr lang="ru-RU" dirty="0" err="1"/>
              <a:t>координати</a:t>
            </a:r>
            <a:r>
              <a:rPr lang="ru-RU" dirty="0"/>
              <a:t> и </a:t>
            </a:r>
            <a:r>
              <a:rPr lang="ru-RU" dirty="0" err="1"/>
              <a:t>техните</a:t>
            </a:r>
            <a:r>
              <a:rPr lang="ru-RU" dirty="0"/>
              <a:t> </a:t>
            </a:r>
            <a:r>
              <a:rPr lang="ru-RU" dirty="0" err="1"/>
              <a:t>производни</a:t>
            </a:r>
            <a:r>
              <a:rPr lang="ru-RU" dirty="0"/>
              <a:t> се </a:t>
            </a:r>
            <a:r>
              <a:rPr lang="ru-RU" dirty="0" err="1"/>
              <a:t>преобразуват</a:t>
            </a:r>
            <a:r>
              <a:rPr lang="ru-RU" dirty="0"/>
              <a:t> в </a:t>
            </a:r>
            <a:r>
              <a:rPr lang="ru-RU" dirty="0" err="1"/>
              <a:t>изходни</a:t>
            </a:r>
            <a:r>
              <a:rPr lang="ru-RU" dirty="0"/>
              <a:t> </a:t>
            </a:r>
            <a:r>
              <a:rPr lang="ru-RU" dirty="0" err="1"/>
              <a:t>координати</a:t>
            </a:r>
            <a:r>
              <a:rPr lang="ru-RU" dirty="0"/>
              <a:t> и </a:t>
            </a:r>
            <a:r>
              <a:rPr lang="ru-RU" dirty="0" err="1"/>
              <a:t>съответните</a:t>
            </a:r>
            <a:r>
              <a:rPr lang="ru-RU" dirty="0"/>
              <a:t> им </a:t>
            </a:r>
            <a:r>
              <a:rPr lang="ru-RU" dirty="0" err="1"/>
              <a:t>производни</a:t>
            </a:r>
            <a:r>
              <a:rPr lang="ru-RU" dirty="0"/>
              <a:t> </a:t>
            </a:r>
            <a:r>
              <a:rPr lang="ru-RU" dirty="0" err="1"/>
              <a:t>спрямо</a:t>
            </a:r>
            <a:r>
              <a:rPr lang="ru-RU" dirty="0"/>
              <a:t> </a:t>
            </a:r>
            <a:r>
              <a:rPr lang="ru-RU" dirty="0" err="1"/>
              <a:t>времето</a:t>
            </a:r>
            <a:r>
              <a:rPr lang="ru-RU" dirty="0"/>
              <a:t>.</a:t>
            </a:r>
            <a:endParaRPr lang="bg-BG" dirty="0"/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830504"/>
              </p:ext>
            </p:extLst>
          </p:nvPr>
        </p:nvGraphicFramePr>
        <p:xfrm>
          <a:off x="305297" y="3479179"/>
          <a:ext cx="1714614" cy="57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9" name="Equation" r:id="rId6" imgW="571538" imgH="190744" progId="Equation.DSMT4">
                  <p:embed/>
                </p:oleObj>
              </mc:Choice>
              <mc:Fallback>
                <p:oleObj name="Equation" r:id="rId6" imgW="571538" imgH="19074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297" y="3479179"/>
                        <a:ext cx="1714614" cy="57223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авоъгълник 6"/>
          <p:cNvSpPr/>
          <p:nvPr/>
        </p:nvSpPr>
        <p:spPr>
          <a:xfrm>
            <a:off x="123328" y="257889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Функция </a:t>
            </a:r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ru-RU" dirty="0" err="1" smtClean="0">
                <a:solidFill>
                  <a:srgbClr val="FF0000"/>
                </a:solidFill>
              </a:rPr>
              <a:t>положението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механизма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296948" y="4150607"/>
            <a:ext cx="299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Предавателни функции </a:t>
            </a:r>
            <a:endParaRPr lang="bg-BG" dirty="0" smtClean="0">
              <a:solidFill>
                <a:srgbClr val="FF0000"/>
              </a:solidFill>
            </a:endParaRPr>
          </a:p>
          <a:p>
            <a:r>
              <a:rPr lang="bg-BG" dirty="0" smtClean="0">
                <a:solidFill>
                  <a:srgbClr val="FF0000"/>
                </a:solidFill>
              </a:rPr>
              <a:t>на </a:t>
            </a:r>
            <a:r>
              <a:rPr lang="bg-BG" dirty="0">
                <a:solidFill>
                  <a:srgbClr val="FF0000"/>
                </a:solidFill>
              </a:rPr>
              <a:t>механизма</a:t>
            </a:r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4" name="Об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96670"/>
              </p:ext>
            </p:extLst>
          </p:nvPr>
        </p:nvGraphicFramePr>
        <p:xfrm>
          <a:off x="188931" y="4948877"/>
          <a:ext cx="1485255" cy="1104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0" name="Equation" r:id="rId8" imgW="495085" imgH="368140" progId="Equation.DSMT4">
                  <p:embed/>
                </p:oleObj>
              </mc:Choice>
              <mc:Fallback>
                <p:oleObj name="Equation" r:id="rId8" imgW="495085" imgH="368140" progId="Equation.DSMT4">
                  <p:embed/>
                  <p:pic>
                    <p:nvPicPr>
                      <p:cNvPr id="0" name="Object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31" y="4948877"/>
                        <a:ext cx="1485255" cy="110442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520" name="Правоъгълник 15519"/>
          <p:cNvSpPr/>
          <p:nvPr/>
        </p:nvSpPr>
        <p:spPr>
          <a:xfrm>
            <a:off x="7117337" y="5748407"/>
            <a:ext cx="1589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err="1"/>
              <a:t>Тангенсен</a:t>
            </a:r>
            <a:r>
              <a:rPr lang="bg-BG" dirty="0"/>
              <a:t> механизъм</a:t>
            </a:r>
          </a:p>
        </p:txBody>
      </p:sp>
      <p:sp>
        <p:nvSpPr>
          <p:cNvPr id="3" name="Овал 2"/>
          <p:cNvSpPr/>
          <p:nvPr/>
        </p:nvSpPr>
        <p:spPr>
          <a:xfrm>
            <a:off x="4769353" y="3941187"/>
            <a:ext cx="182880" cy="182880"/>
          </a:xfrm>
          <a:prstGeom prst="ellipse">
            <a:avLst/>
          </a:prstGeom>
          <a:noFill/>
          <a:ln w="508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9" name="Право съединение 8"/>
          <p:cNvCxnSpPr>
            <a:stCxn id="3" idx="5"/>
          </p:cNvCxnSpPr>
          <p:nvPr/>
        </p:nvCxnSpPr>
        <p:spPr>
          <a:xfrm>
            <a:off x="4925451" y="4097285"/>
            <a:ext cx="217614" cy="290170"/>
          </a:xfrm>
          <a:prstGeom prst="line">
            <a:avLst/>
          </a:prstGeom>
          <a:ln w="508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аво съединение 27"/>
          <p:cNvCxnSpPr/>
          <p:nvPr/>
        </p:nvCxnSpPr>
        <p:spPr>
          <a:xfrm>
            <a:off x="4506848" y="4387455"/>
            <a:ext cx="938307" cy="0"/>
          </a:xfrm>
          <a:prstGeom prst="line">
            <a:avLst/>
          </a:prstGeom>
          <a:ln w="508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аво съединение 56"/>
          <p:cNvCxnSpPr/>
          <p:nvPr/>
        </p:nvCxnSpPr>
        <p:spPr>
          <a:xfrm>
            <a:off x="4506848" y="4386259"/>
            <a:ext cx="127548" cy="172636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аво съединение 59"/>
          <p:cNvCxnSpPr/>
          <p:nvPr/>
        </p:nvCxnSpPr>
        <p:spPr>
          <a:xfrm>
            <a:off x="4701055" y="4384774"/>
            <a:ext cx="127548" cy="172636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аво съединение 61"/>
          <p:cNvCxnSpPr/>
          <p:nvPr/>
        </p:nvCxnSpPr>
        <p:spPr>
          <a:xfrm>
            <a:off x="4925451" y="4387455"/>
            <a:ext cx="127548" cy="172636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аво съединение 62"/>
          <p:cNvCxnSpPr/>
          <p:nvPr/>
        </p:nvCxnSpPr>
        <p:spPr>
          <a:xfrm>
            <a:off x="5131232" y="4387455"/>
            <a:ext cx="127548" cy="172636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аво съединение 65"/>
          <p:cNvCxnSpPr/>
          <p:nvPr/>
        </p:nvCxnSpPr>
        <p:spPr>
          <a:xfrm>
            <a:off x="5317607" y="4373913"/>
            <a:ext cx="127548" cy="172636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49" name="Право съединение 15548"/>
          <p:cNvCxnSpPr>
            <a:stCxn id="3" idx="7"/>
            <a:endCxn id="15551" idx="3"/>
          </p:cNvCxnSpPr>
          <p:nvPr/>
        </p:nvCxnSpPr>
        <p:spPr>
          <a:xfrm flipV="1">
            <a:off x="4925451" y="2791810"/>
            <a:ext cx="1171501" cy="1176159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51" name="Правоъгълник 15550"/>
          <p:cNvSpPr/>
          <p:nvPr/>
        </p:nvSpPr>
        <p:spPr>
          <a:xfrm rot="8109208">
            <a:off x="5950271" y="2268254"/>
            <a:ext cx="1008112" cy="336182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72" name="Право съединение 71"/>
          <p:cNvCxnSpPr>
            <a:stCxn id="15551" idx="1"/>
          </p:cNvCxnSpPr>
          <p:nvPr/>
        </p:nvCxnSpPr>
        <p:spPr>
          <a:xfrm flipV="1">
            <a:off x="6811702" y="1919121"/>
            <a:ext cx="176293" cy="161759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Овал 87"/>
          <p:cNvSpPr/>
          <p:nvPr/>
        </p:nvSpPr>
        <p:spPr>
          <a:xfrm>
            <a:off x="6362887" y="2344905"/>
            <a:ext cx="182880" cy="182880"/>
          </a:xfrm>
          <a:prstGeom prst="ellipse">
            <a:avLst/>
          </a:prstGeom>
          <a:noFill/>
          <a:ln w="508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03" name="Право съединение 102"/>
          <p:cNvCxnSpPr/>
          <p:nvPr/>
        </p:nvCxnSpPr>
        <p:spPr>
          <a:xfrm flipH="1" flipV="1">
            <a:off x="6623289" y="4959918"/>
            <a:ext cx="127548" cy="172636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аво съединение 103"/>
          <p:cNvCxnSpPr/>
          <p:nvPr/>
        </p:nvCxnSpPr>
        <p:spPr>
          <a:xfrm flipH="1" flipV="1">
            <a:off x="6620608" y="5184314"/>
            <a:ext cx="127548" cy="172636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аво съединение 104"/>
          <p:cNvCxnSpPr/>
          <p:nvPr/>
        </p:nvCxnSpPr>
        <p:spPr>
          <a:xfrm flipH="1" flipV="1">
            <a:off x="6620608" y="5390095"/>
            <a:ext cx="127548" cy="172636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аво съединение 105"/>
          <p:cNvCxnSpPr/>
          <p:nvPr/>
        </p:nvCxnSpPr>
        <p:spPr>
          <a:xfrm flipH="1" flipV="1">
            <a:off x="6634150" y="5576470"/>
            <a:ext cx="127548" cy="172636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авоъгълник 63"/>
          <p:cNvSpPr/>
          <p:nvPr/>
        </p:nvSpPr>
        <p:spPr>
          <a:xfrm>
            <a:off x="6323263" y="4867108"/>
            <a:ext cx="297345" cy="794140"/>
          </a:xfrm>
          <a:prstGeom prst="rect">
            <a:avLst/>
          </a:prstGeom>
          <a:noFill/>
          <a:ln w="50800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43" name="Право съединение 42"/>
          <p:cNvCxnSpPr/>
          <p:nvPr/>
        </p:nvCxnSpPr>
        <p:spPr>
          <a:xfrm flipV="1">
            <a:off x="6471935" y="5661248"/>
            <a:ext cx="0" cy="43133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ъединител &quot;права стрелка&quot; 29"/>
          <p:cNvCxnSpPr>
            <a:stCxn id="3" idx="6"/>
          </p:cNvCxnSpPr>
          <p:nvPr/>
        </p:nvCxnSpPr>
        <p:spPr>
          <a:xfrm>
            <a:off x="4952233" y="4032627"/>
            <a:ext cx="3344751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ъединител &quot;права стрелка&quot; 33"/>
          <p:cNvCxnSpPr>
            <a:stCxn id="3" idx="0"/>
          </p:cNvCxnSpPr>
          <p:nvPr/>
        </p:nvCxnSpPr>
        <p:spPr>
          <a:xfrm flipV="1">
            <a:off x="4860793" y="1961704"/>
            <a:ext cx="18093" cy="197948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аво съединение 38"/>
          <p:cNvCxnSpPr>
            <a:stCxn id="88" idx="6"/>
          </p:cNvCxnSpPr>
          <p:nvPr/>
        </p:nvCxnSpPr>
        <p:spPr>
          <a:xfrm>
            <a:off x="6545767" y="2436345"/>
            <a:ext cx="136648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ъединител &quot;права стрелка&quot; 9"/>
          <p:cNvCxnSpPr/>
          <p:nvPr/>
        </p:nvCxnSpPr>
        <p:spPr>
          <a:xfrm flipV="1">
            <a:off x="7452320" y="2436346"/>
            <a:ext cx="0" cy="159628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аво съединение 39"/>
          <p:cNvCxnSpPr/>
          <p:nvPr/>
        </p:nvCxnSpPr>
        <p:spPr>
          <a:xfrm>
            <a:off x="4878886" y="4520009"/>
            <a:ext cx="0" cy="1551563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ъединител &quot;права стрелка&quot; 45"/>
          <p:cNvCxnSpPr/>
          <p:nvPr/>
        </p:nvCxnSpPr>
        <p:spPr>
          <a:xfrm>
            <a:off x="4878886" y="5949280"/>
            <a:ext cx="1593049" cy="0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Извито съединение 70"/>
          <p:cNvCxnSpPr/>
          <p:nvPr/>
        </p:nvCxnSpPr>
        <p:spPr>
          <a:xfrm rot="16200000" flipV="1">
            <a:off x="5192210" y="3713634"/>
            <a:ext cx="321789" cy="316195"/>
          </a:xfrm>
          <a:prstGeom prst="curvedConnector3">
            <a:avLst>
              <a:gd name="adj1" fmla="val 100320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авоъгълник 80"/>
              <p:cNvSpPr/>
              <p:nvPr/>
            </p:nvSpPr>
            <p:spPr>
              <a:xfrm>
                <a:off x="6479361" y="3647009"/>
                <a:ext cx="404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81" name="Правоъгъл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361" y="3647009"/>
                <a:ext cx="40427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авоъгълник 81"/>
              <p:cNvSpPr/>
              <p:nvPr/>
            </p:nvSpPr>
            <p:spPr>
              <a:xfrm>
                <a:off x="4296777" y="3710837"/>
                <a:ext cx="41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82" name="Правоъгъл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77" y="3710837"/>
                <a:ext cx="41953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авоъгълник 82"/>
              <p:cNvSpPr/>
              <p:nvPr/>
            </p:nvSpPr>
            <p:spPr>
              <a:xfrm>
                <a:off x="5922222" y="2009078"/>
                <a:ext cx="416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83" name="Правоъгъл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222" y="2009078"/>
                <a:ext cx="41690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авоъгълник 83"/>
              <p:cNvSpPr/>
              <p:nvPr/>
            </p:nvSpPr>
            <p:spPr>
              <a:xfrm>
                <a:off x="4369861" y="1962357"/>
                <a:ext cx="404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84" name="Правоъгъл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61" y="1962357"/>
                <a:ext cx="404278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авоъгълник 84"/>
              <p:cNvSpPr/>
              <p:nvPr/>
            </p:nvSpPr>
            <p:spPr>
              <a:xfrm>
                <a:off x="7911785" y="4124067"/>
                <a:ext cx="404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85" name="Правоъгъл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785" y="4124067"/>
                <a:ext cx="40427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авоъгълник 85"/>
              <p:cNvSpPr/>
              <p:nvPr/>
            </p:nvSpPr>
            <p:spPr>
              <a:xfrm>
                <a:off x="7507971" y="3195223"/>
                <a:ext cx="384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86" name="Правоъгъл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71" y="3195223"/>
                <a:ext cx="384721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авоъгълник 86"/>
              <p:cNvSpPr/>
              <p:nvPr/>
            </p:nvSpPr>
            <p:spPr>
              <a:xfrm>
                <a:off x="5381381" y="5600526"/>
                <a:ext cx="337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87" name="Правоъгъл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381" y="5600526"/>
                <a:ext cx="337849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авоъгълник 88"/>
              <p:cNvSpPr/>
              <p:nvPr/>
            </p:nvSpPr>
            <p:spPr>
              <a:xfrm>
                <a:off x="5465192" y="3526171"/>
                <a:ext cx="420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89" name="Правоъгъл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92" y="3526171"/>
                <a:ext cx="420435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Съединение с чупка 90"/>
          <p:cNvCxnSpPr/>
          <p:nvPr/>
        </p:nvCxnSpPr>
        <p:spPr>
          <a:xfrm rot="10800000" flipV="1">
            <a:off x="6093771" y="3778356"/>
            <a:ext cx="378165" cy="234294"/>
          </a:xfrm>
          <a:prstGeom prst="bentConnector3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551" grpId="0" animBg="1"/>
      <p:bldP spid="88" grpId="0" animBg="1"/>
      <p:bldP spid="64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628957" y="260648"/>
            <a:ext cx="8028384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>
                <a:solidFill>
                  <a:srgbClr val="00B0F0"/>
                </a:solidFill>
              </a:rPr>
              <a:t>Геометрични и кинематични характеристики</a:t>
            </a: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2" name="Об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555837"/>
              </p:ext>
            </p:extLst>
          </p:nvPr>
        </p:nvGraphicFramePr>
        <p:xfrm>
          <a:off x="107504" y="1591925"/>
          <a:ext cx="213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7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91925"/>
                        <a:ext cx="2133600" cy="685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авоъгълник 12"/>
          <p:cNvSpPr/>
          <p:nvPr/>
        </p:nvSpPr>
        <p:spPr>
          <a:xfrm>
            <a:off x="107504" y="84035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</a:t>
            </a:r>
            <a:r>
              <a:rPr lang="ru-RU" dirty="0" smtClean="0"/>
              <a:t>акон </a:t>
            </a:r>
            <a:r>
              <a:rPr lang="ru-RU" dirty="0"/>
              <a:t>на движение на </a:t>
            </a:r>
            <a:r>
              <a:rPr lang="ru-RU" dirty="0" err="1" smtClean="0"/>
              <a:t>изходното</a:t>
            </a:r>
            <a:r>
              <a:rPr lang="ru-RU" dirty="0" smtClean="0"/>
              <a:t> </a:t>
            </a:r>
            <a:r>
              <a:rPr lang="ru-RU" dirty="0"/>
              <a:t>звено</a:t>
            </a:r>
            <a:endParaRPr lang="bg-BG" dirty="0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5" name="Об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088326"/>
              </p:ext>
            </p:extLst>
          </p:nvPr>
        </p:nvGraphicFramePr>
        <p:xfrm>
          <a:off x="111714" y="2426740"/>
          <a:ext cx="29337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8" name="Equation" r:id="rId6" imgW="977760" imgH="596880" progId="Equation.DSMT4">
                  <p:embed/>
                </p:oleObj>
              </mc:Choice>
              <mc:Fallback>
                <p:oleObj name="Equation" r:id="rId6" imgW="977760" imgH="59688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14" y="2426740"/>
                        <a:ext cx="2933700" cy="17907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7" name="Об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968012"/>
              </p:ext>
            </p:extLst>
          </p:nvPr>
        </p:nvGraphicFramePr>
        <p:xfrm>
          <a:off x="1830413" y="5932182"/>
          <a:ext cx="1512168" cy="92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9" name="Equation" r:id="rId8" imgW="622030" imgH="380835" progId="Equation.DSMT4">
                  <p:embed/>
                </p:oleObj>
              </mc:Choice>
              <mc:Fallback>
                <p:oleObj name="Equation" r:id="rId8" imgW="622030" imgH="380835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413" y="5932182"/>
                        <a:ext cx="1512168" cy="92581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9" name="Об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87244"/>
              </p:ext>
            </p:extLst>
          </p:nvPr>
        </p:nvGraphicFramePr>
        <p:xfrm>
          <a:off x="81590" y="4365104"/>
          <a:ext cx="8738882" cy="12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0" name="Equation" r:id="rId10" imgW="3073400" imgH="444500" progId="Equation.DSMT4">
                  <p:embed/>
                </p:oleObj>
              </mc:Choice>
              <mc:Fallback>
                <p:oleObj name="Equation" r:id="rId10" imgW="3073400" imgH="44450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0" y="4365104"/>
                        <a:ext cx="8738882" cy="12638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75708"/>
              </p:ext>
            </p:extLst>
          </p:nvPr>
        </p:nvGraphicFramePr>
        <p:xfrm>
          <a:off x="5286401" y="5836847"/>
          <a:ext cx="246856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1" name="Equation" r:id="rId12" imgW="1015920" imgH="406080" progId="Equation.DSMT4">
                  <p:embed/>
                </p:oleObj>
              </mc:Choice>
              <mc:Fallback>
                <p:oleObj name="Equation" r:id="rId12" imgW="1015920" imgH="406080" progId="Equation.DSMT4">
                  <p:embed/>
                  <p:pic>
                    <p:nvPicPr>
                      <p:cNvPr id="0" name="Об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401" y="5836847"/>
                        <a:ext cx="2468562" cy="9874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Блоксхема: алтернативен процес 1"/>
              <p:cNvSpPr/>
              <p:nvPr/>
            </p:nvSpPr>
            <p:spPr>
              <a:xfrm>
                <a:off x="4643149" y="945594"/>
                <a:ext cx="2520280" cy="2880321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g-BG" sz="2400" b="1" dirty="0" smtClean="0"/>
                  <a:t>МЕХАНИЗЪМ С ЕДНА СТЕПЕН НА СВОБОДА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𝒉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bg-BG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bg-BG" sz="2400" b="1" dirty="0"/>
              </a:p>
            </p:txBody>
          </p:sp>
        </mc:Choice>
        <mc:Fallback xmlns="">
          <p:sp>
            <p:nvSpPr>
              <p:cNvPr id="2" name="Блоксхема: алтернативен процес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49" y="945594"/>
                <a:ext cx="2520280" cy="2880321"/>
              </a:xfrm>
              <a:prstGeom prst="flowChartAlternateProcess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трелка надясно 20"/>
          <p:cNvSpPr/>
          <p:nvPr/>
        </p:nvSpPr>
        <p:spPr>
          <a:xfrm>
            <a:off x="3341853" y="1268759"/>
            <a:ext cx="1301296" cy="18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Стрелка надясно 21"/>
          <p:cNvSpPr/>
          <p:nvPr/>
        </p:nvSpPr>
        <p:spPr>
          <a:xfrm>
            <a:off x="3341853" y="1910732"/>
            <a:ext cx="1301296" cy="18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Стрелка надясно 22"/>
          <p:cNvSpPr/>
          <p:nvPr/>
        </p:nvSpPr>
        <p:spPr>
          <a:xfrm>
            <a:off x="3326870" y="2445932"/>
            <a:ext cx="1301296" cy="18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Стрелка надясно 23"/>
          <p:cNvSpPr/>
          <p:nvPr/>
        </p:nvSpPr>
        <p:spPr>
          <a:xfrm>
            <a:off x="3341853" y="3221359"/>
            <a:ext cx="1301296" cy="18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Стрелка надясно 24"/>
          <p:cNvSpPr/>
          <p:nvPr/>
        </p:nvSpPr>
        <p:spPr>
          <a:xfrm>
            <a:off x="7178412" y="1328937"/>
            <a:ext cx="1301296" cy="18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Стрелка надясно 25"/>
          <p:cNvSpPr/>
          <p:nvPr/>
        </p:nvSpPr>
        <p:spPr>
          <a:xfrm>
            <a:off x="7178412" y="1910732"/>
            <a:ext cx="1301296" cy="18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Стрелка надясно 26"/>
          <p:cNvSpPr/>
          <p:nvPr/>
        </p:nvSpPr>
        <p:spPr>
          <a:xfrm>
            <a:off x="7138750" y="2430666"/>
            <a:ext cx="1301296" cy="18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Стрелка надясно 27"/>
          <p:cNvSpPr/>
          <p:nvPr/>
        </p:nvSpPr>
        <p:spPr>
          <a:xfrm>
            <a:off x="7178412" y="3221359"/>
            <a:ext cx="1301296" cy="18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ово поле 3"/>
              <p:cNvSpPr txBox="1"/>
              <p:nvPr/>
            </p:nvSpPr>
            <p:spPr>
              <a:xfrm>
                <a:off x="3342581" y="894626"/>
                <a:ext cx="1229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4" name="Текстово пол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581" y="894626"/>
                <a:ext cx="1229420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Текстово поле 28"/>
              <p:cNvSpPr txBox="1"/>
              <p:nvPr/>
            </p:nvSpPr>
            <p:spPr>
              <a:xfrm>
                <a:off x="3362808" y="1463382"/>
                <a:ext cx="122942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29" name="Текстово пол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08" y="1463382"/>
                <a:ext cx="1229420" cy="53957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Текстово поле 34"/>
              <p:cNvSpPr txBox="1"/>
              <p:nvPr/>
            </p:nvSpPr>
            <p:spPr>
              <a:xfrm>
                <a:off x="7174688" y="1513380"/>
                <a:ext cx="1229420" cy="53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35" name="Текстово пол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88" y="1513380"/>
                <a:ext cx="1229420" cy="53675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Текстово поле 35"/>
              <p:cNvSpPr txBox="1"/>
              <p:nvPr/>
            </p:nvSpPr>
            <p:spPr>
              <a:xfrm>
                <a:off x="7198310" y="894626"/>
                <a:ext cx="1229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36" name="Текстово поле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10" y="894626"/>
                <a:ext cx="1229420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Текстово поле 36"/>
              <p:cNvSpPr txBox="1"/>
              <p:nvPr/>
            </p:nvSpPr>
            <p:spPr>
              <a:xfrm>
                <a:off x="3342581" y="2064426"/>
                <a:ext cx="122942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37" name="Текстово поле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581" y="2064426"/>
                <a:ext cx="1229420" cy="53957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Текстово поле 37"/>
              <p:cNvSpPr txBox="1"/>
              <p:nvPr/>
            </p:nvSpPr>
            <p:spPr>
              <a:xfrm>
                <a:off x="7157436" y="2064425"/>
                <a:ext cx="122942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38" name="Текстово поле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36" y="2064425"/>
                <a:ext cx="1229420" cy="53957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Блоксхема: съединение 41"/>
          <p:cNvSpPr/>
          <p:nvPr/>
        </p:nvSpPr>
        <p:spPr>
          <a:xfrm>
            <a:off x="3946782" y="265339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3" name="Блоксхема: съединение 42"/>
          <p:cNvSpPr/>
          <p:nvPr/>
        </p:nvSpPr>
        <p:spPr>
          <a:xfrm>
            <a:off x="3945857" y="291381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4" name="Блоксхема: съединение 43"/>
          <p:cNvSpPr/>
          <p:nvPr/>
        </p:nvSpPr>
        <p:spPr>
          <a:xfrm>
            <a:off x="3945856" y="3167646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5" name="Блоксхема: съединение 44"/>
          <p:cNvSpPr/>
          <p:nvPr/>
        </p:nvSpPr>
        <p:spPr>
          <a:xfrm>
            <a:off x="7710170" y="265339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6" name="Блоксхема: съединение 45"/>
          <p:cNvSpPr/>
          <p:nvPr/>
        </p:nvSpPr>
        <p:spPr>
          <a:xfrm>
            <a:off x="7709245" y="291381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7" name="Блоксхема: съединение 46"/>
          <p:cNvSpPr/>
          <p:nvPr/>
        </p:nvSpPr>
        <p:spPr>
          <a:xfrm>
            <a:off x="7709244" y="3167646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9324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" grpId="0"/>
      <p:bldP spid="29" grpId="0"/>
      <p:bldP spid="35" grpId="0"/>
      <p:bldP spid="36" grpId="0"/>
      <p:bldP spid="37" grpId="0"/>
      <p:bldP spid="38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583141" y="332656"/>
            <a:ext cx="8028384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>
                <a:solidFill>
                  <a:srgbClr val="00B0F0"/>
                </a:solidFill>
              </a:rPr>
              <a:t>Геометрични и кинематични характеристики</a:t>
            </a: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Правоъгълник 20"/>
          <p:cNvSpPr/>
          <p:nvPr/>
        </p:nvSpPr>
        <p:spPr>
          <a:xfrm>
            <a:off x="107504" y="11967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единичен сигнал на входа </a:t>
            </a:r>
            <a:endParaRPr lang="bg-BG" dirty="0"/>
          </a:p>
        </p:txBody>
      </p:sp>
      <p:graphicFrame>
        <p:nvGraphicFramePr>
          <p:cNvPr id="22" name="Об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475540"/>
              </p:ext>
            </p:extLst>
          </p:nvPr>
        </p:nvGraphicFramePr>
        <p:xfrm>
          <a:off x="1790700" y="1628775"/>
          <a:ext cx="990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" name="Equation" r:id="rId3" imgW="330120" imgH="164880" progId="Equation.DSMT4">
                  <p:embed/>
                </p:oleObj>
              </mc:Choice>
              <mc:Fallback>
                <p:oleObj name="Equation" r:id="rId3" imgW="3301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0700" y="1628775"/>
                        <a:ext cx="990600" cy="4953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авоъгълник 22"/>
          <p:cNvSpPr/>
          <p:nvPr/>
        </p:nvSpPr>
        <p:spPr>
          <a:xfrm>
            <a:off x="34625" y="3114091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Затова</a:t>
            </a:r>
            <a:r>
              <a:rPr lang="ru-RU" dirty="0"/>
              <a:t>   </a:t>
            </a:r>
            <a:r>
              <a:rPr lang="en-US" dirty="0" smtClean="0"/>
              <a:t>     </a:t>
            </a:r>
            <a:r>
              <a:rPr lang="ru-RU" dirty="0" smtClean="0"/>
              <a:t>и   </a:t>
            </a:r>
            <a:r>
              <a:rPr lang="en-US" dirty="0" smtClean="0"/>
              <a:t>    </a:t>
            </a:r>
            <a:r>
              <a:rPr lang="ru-RU" dirty="0" smtClean="0"/>
              <a:t>се </a:t>
            </a:r>
            <a:r>
              <a:rPr lang="ru-RU" dirty="0" err="1"/>
              <a:t>наричат</a:t>
            </a:r>
            <a:r>
              <a:rPr lang="ru-RU" dirty="0"/>
              <a:t> </a:t>
            </a:r>
            <a:r>
              <a:rPr lang="ru-RU" dirty="0" err="1"/>
              <a:t>още</a:t>
            </a:r>
            <a:r>
              <a:rPr lang="ru-RU" dirty="0"/>
              <a:t> </a:t>
            </a:r>
            <a:r>
              <a:rPr lang="ru-RU" dirty="0" err="1"/>
              <a:t>аналози</a:t>
            </a:r>
            <a:r>
              <a:rPr lang="ru-RU" dirty="0"/>
              <a:t> </a:t>
            </a:r>
            <a:r>
              <a:rPr lang="ru-RU" dirty="0" err="1"/>
              <a:t>съответно</a:t>
            </a:r>
            <a:r>
              <a:rPr lang="ru-RU" dirty="0"/>
              <a:t> на </a:t>
            </a:r>
            <a:r>
              <a:rPr lang="ru-RU" dirty="0" err="1"/>
              <a:t>скоростта</a:t>
            </a:r>
            <a:r>
              <a:rPr lang="ru-RU" dirty="0"/>
              <a:t> и </a:t>
            </a:r>
            <a:r>
              <a:rPr lang="ru-RU" dirty="0" err="1"/>
              <a:t>ускорението</a:t>
            </a:r>
            <a:r>
              <a:rPr lang="ru-RU" dirty="0"/>
              <a:t>.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25" name="Об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072505"/>
              </p:ext>
            </p:extLst>
          </p:nvPr>
        </p:nvGraphicFramePr>
        <p:xfrm>
          <a:off x="1926095" y="2461538"/>
          <a:ext cx="12144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" name="Equation" r:id="rId5" imgW="406080" imgH="177480" progId="Equation.DSMT4">
                  <p:embed/>
                </p:oleObj>
              </mc:Choice>
              <mc:Fallback>
                <p:oleObj name="Equation" r:id="rId5" imgW="40608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095" y="2461538"/>
                        <a:ext cx="1214437" cy="5302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27" name="Об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74930"/>
              </p:ext>
            </p:extLst>
          </p:nvPr>
        </p:nvGraphicFramePr>
        <p:xfrm>
          <a:off x="3377380" y="2461538"/>
          <a:ext cx="1257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" name="Equation" r:id="rId7" imgW="419040" imgH="177480" progId="Equation.DSMT4">
                  <p:embed/>
                </p:oleObj>
              </mc:Choice>
              <mc:Fallback>
                <p:oleObj name="Equation" r:id="rId7" imgW="41904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380" y="2461538"/>
                        <a:ext cx="1257300" cy="533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893029"/>
              </p:ext>
            </p:extLst>
          </p:nvPr>
        </p:nvGraphicFramePr>
        <p:xfrm>
          <a:off x="3021013" y="1528763"/>
          <a:ext cx="990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" name="Equation" r:id="rId9" imgW="330120" imgH="203040" progId="Equation.DSMT4">
                  <p:embed/>
                </p:oleObj>
              </mc:Choice>
              <mc:Fallback>
                <p:oleObj name="Equation" r:id="rId9" imgW="330120" imgH="203040" progId="Equation.DSMT4">
                  <p:embed/>
                  <p:pic>
                    <p:nvPicPr>
                      <p:cNvPr id="0" name="Об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1528763"/>
                        <a:ext cx="990600" cy="609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821349"/>
              </p:ext>
            </p:extLst>
          </p:nvPr>
        </p:nvGraphicFramePr>
        <p:xfrm>
          <a:off x="4284663" y="1566863"/>
          <a:ext cx="990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" name="Equation" r:id="rId11" imgW="330120" imgH="190440" progId="Equation.DSMT4">
                  <p:embed/>
                </p:oleObj>
              </mc:Choice>
              <mc:Fallback>
                <p:oleObj name="Equation" r:id="rId11" imgW="330120" imgH="190440" progId="Equation.DSMT4">
                  <p:embed/>
                  <p:pic>
                    <p:nvPicPr>
                      <p:cNvPr id="0" name="Об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566863"/>
                        <a:ext cx="990600" cy="5715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авоъгълник 29"/>
          <p:cNvSpPr/>
          <p:nvPr/>
        </p:nvSpPr>
        <p:spPr>
          <a:xfrm>
            <a:off x="305138" y="227687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се получава </a:t>
            </a:r>
          </a:p>
        </p:txBody>
      </p:sp>
      <p:graphicFrame>
        <p:nvGraphicFramePr>
          <p:cNvPr id="31" name="Об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531611"/>
              </p:ext>
            </p:extLst>
          </p:nvPr>
        </p:nvGraphicFramePr>
        <p:xfrm>
          <a:off x="1091880" y="3025056"/>
          <a:ext cx="443700" cy="41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" name="Equation" r:id="rId13" imgW="177480" imgH="164880" progId="Equation.DSMT4">
                  <p:embed/>
                </p:oleObj>
              </mc:Choice>
              <mc:Fallback>
                <p:oleObj name="Equation" r:id="rId13" imgW="177480" imgH="164880" progId="Equation.DSMT4">
                  <p:embed/>
                  <p:pic>
                    <p:nvPicPr>
                      <p:cNvPr id="0" name="Об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880" y="3025056"/>
                        <a:ext cx="443700" cy="41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63466"/>
              </p:ext>
            </p:extLst>
          </p:nvPr>
        </p:nvGraphicFramePr>
        <p:xfrm>
          <a:off x="1688176" y="3027603"/>
          <a:ext cx="475838" cy="41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7" name="Equation" r:id="rId15" imgW="190335" imgH="164957" progId="Equation.DSMT4">
                  <p:embed/>
                </p:oleObj>
              </mc:Choice>
              <mc:Fallback>
                <p:oleObj name="Equation" r:id="rId15" imgW="190335" imgH="164957" progId="Equation.DSMT4">
                  <p:embed/>
                  <p:pic>
                    <p:nvPicPr>
                      <p:cNvPr id="0" name="Об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176" y="3027603"/>
                        <a:ext cx="475838" cy="412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авоъгълник 32"/>
          <p:cNvSpPr/>
          <p:nvPr/>
        </p:nvSpPr>
        <p:spPr>
          <a:xfrm>
            <a:off x="117885" y="3826968"/>
            <a:ext cx="878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ru-RU" dirty="0" err="1" smtClean="0">
                <a:solidFill>
                  <a:srgbClr val="FF0000"/>
                </a:solidFill>
              </a:rPr>
              <a:t>братна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(инверсна</a:t>
            </a:r>
            <a:r>
              <a:rPr lang="ru-RU" dirty="0"/>
              <a:t>) </a:t>
            </a:r>
            <a:r>
              <a:rPr lang="ru-RU" dirty="0" err="1">
                <a:solidFill>
                  <a:srgbClr val="FF0000"/>
                </a:solidFill>
              </a:rPr>
              <a:t>кинематична</a:t>
            </a:r>
            <a:r>
              <a:rPr lang="ru-RU" dirty="0">
                <a:solidFill>
                  <a:srgbClr val="FF0000"/>
                </a:solidFill>
              </a:rPr>
              <a:t> задача</a:t>
            </a:r>
            <a:r>
              <a:rPr lang="ru-RU" dirty="0"/>
              <a:t> за </a:t>
            </a:r>
            <a:r>
              <a:rPr lang="ru-RU" dirty="0" err="1"/>
              <a:t>определяне</a:t>
            </a:r>
            <a:r>
              <a:rPr lang="ru-RU" dirty="0"/>
              <a:t> на </a:t>
            </a:r>
            <a:r>
              <a:rPr lang="ru-RU" dirty="0" err="1"/>
              <a:t>кинематичните</a:t>
            </a:r>
            <a:r>
              <a:rPr lang="ru-RU" dirty="0"/>
              <a:t> характеристики на входа на механизма</a:t>
            </a:r>
            <a:endParaRPr lang="bg-BG" dirty="0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35" name="Об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619372"/>
              </p:ext>
            </p:extLst>
          </p:nvPr>
        </p:nvGraphicFramePr>
        <p:xfrm>
          <a:off x="899592" y="4473299"/>
          <a:ext cx="1294839" cy="114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" name="Equation" r:id="rId17" imgW="431613" imgH="380835" progId="Equation.DSMT4">
                  <p:embed/>
                </p:oleObj>
              </mc:Choice>
              <mc:Fallback>
                <p:oleObj name="Equation" r:id="rId17" imgW="431613" imgH="380835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473299"/>
                        <a:ext cx="1294839" cy="114250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37" name="Об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564072"/>
              </p:ext>
            </p:extLst>
          </p:nvPr>
        </p:nvGraphicFramePr>
        <p:xfrm>
          <a:off x="2649837" y="5383109"/>
          <a:ext cx="2513508" cy="118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9" name="Equation" r:id="rId19" imgW="837836" imgH="393529" progId="Equation.DSMT4">
                  <p:embed/>
                </p:oleObj>
              </mc:Choice>
              <mc:Fallback>
                <p:oleObj name="Equation" r:id="rId19" imgW="837836" imgH="393529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837" y="5383109"/>
                        <a:ext cx="2513508" cy="118058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авоъгълник 39"/>
          <p:cNvSpPr/>
          <p:nvPr/>
        </p:nvSpPr>
        <p:spPr>
          <a:xfrm>
            <a:off x="5814526" y="4505946"/>
            <a:ext cx="3077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входната</a:t>
            </a:r>
            <a:r>
              <a:rPr lang="ru-RU" dirty="0"/>
              <a:t> </a:t>
            </a:r>
            <a:r>
              <a:rPr lang="ru-RU" dirty="0" err="1" smtClean="0"/>
              <a:t>скорост</a:t>
            </a:r>
            <a:r>
              <a:rPr lang="en-US" dirty="0" smtClean="0"/>
              <a:t> </a:t>
            </a:r>
            <a:r>
              <a:rPr lang="ru-RU" dirty="0"/>
              <a:t>на механизма</a:t>
            </a:r>
            <a:endParaRPr lang="bg-BG" dirty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ru-RU" dirty="0" err="1" smtClean="0"/>
              <a:t>входното</a:t>
            </a:r>
            <a:r>
              <a:rPr lang="ru-RU" dirty="0" smtClean="0"/>
              <a:t> </a:t>
            </a:r>
            <a:r>
              <a:rPr lang="ru-RU" dirty="0"/>
              <a:t>ускорение на механизма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07336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1115617" y="476672"/>
            <a:ext cx="8028384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>
                <a:solidFill>
                  <a:srgbClr val="00B0F0"/>
                </a:solidFill>
              </a:rPr>
              <a:t>Геометрични и кинематични характеристики</a:t>
            </a: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Правоъгълник 20"/>
          <p:cNvSpPr/>
          <p:nvPr/>
        </p:nvSpPr>
        <p:spPr>
          <a:xfrm>
            <a:off x="107504" y="11967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" name="Правоъгълник 1"/>
          <p:cNvSpPr/>
          <p:nvPr/>
        </p:nvSpPr>
        <p:spPr>
          <a:xfrm>
            <a:off x="184811" y="1012086"/>
            <a:ext cx="886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err="1">
                <a:solidFill>
                  <a:srgbClr val="FF0000"/>
                </a:solidFill>
              </a:rPr>
              <a:t>У</a:t>
            </a:r>
            <a:r>
              <a:rPr lang="ru-RU" dirty="0" err="1" smtClean="0">
                <a:solidFill>
                  <a:srgbClr val="FF0000"/>
                </a:solidFill>
              </a:rPr>
              <a:t>словната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смяна</a:t>
            </a:r>
            <a:r>
              <a:rPr lang="ru-RU" dirty="0">
                <a:solidFill>
                  <a:srgbClr val="FF0000"/>
                </a:solidFill>
              </a:rPr>
              <a:t> на входа и </a:t>
            </a:r>
            <a:r>
              <a:rPr lang="ru-RU" dirty="0" err="1">
                <a:solidFill>
                  <a:srgbClr val="FF0000"/>
                </a:solidFill>
              </a:rPr>
              <a:t>изхода</a:t>
            </a:r>
            <a:r>
              <a:rPr lang="ru-RU" dirty="0">
                <a:solidFill>
                  <a:srgbClr val="FF0000"/>
                </a:solidFill>
              </a:rPr>
              <a:t> на механизма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804711"/>
              </p:ext>
            </p:extLst>
          </p:nvPr>
        </p:nvGraphicFramePr>
        <p:xfrm>
          <a:off x="4627131" y="1566084"/>
          <a:ext cx="1713756" cy="57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0" name="Equation" r:id="rId3" imgW="571252" imgH="190417" progId="Equation.DSMT4">
                  <p:embed/>
                </p:oleObj>
              </mc:Choice>
              <mc:Fallback>
                <p:oleObj name="Equation" r:id="rId3" imgW="571252" imgH="19041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131" y="1566084"/>
                        <a:ext cx="1713756" cy="571251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169781"/>
              </p:ext>
            </p:extLst>
          </p:nvPr>
        </p:nvGraphicFramePr>
        <p:xfrm>
          <a:off x="827584" y="1566084"/>
          <a:ext cx="16748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1" name="Equation" r:id="rId5" imgW="558720" imgH="190440" progId="Equation.DSMT4">
                  <p:embed/>
                </p:oleObj>
              </mc:Choice>
              <mc:Fallback>
                <p:oleObj name="Equation" r:id="rId5" imgW="558720" imgH="190440" progId="Equation.DSMT4">
                  <p:embed/>
                  <p:pic>
                    <p:nvPicPr>
                      <p:cNvPr id="0" name="Об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66084"/>
                        <a:ext cx="1674812" cy="5715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62810"/>
              </p:ext>
            </p:extLst>
          </p:nvPr>
        </p:nvGraphicFramePr>
        <p:xfrm>
          <a:off x="588963" y="2546350"/>
          <a:ext cx="18653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2" name="Equation" r:id="rId7" imgW="622080" imgH="203040" progId="Equation.DSMT4">
                  <p:embed/>
                </p:oleObj>
              </mc:Choice>
              <mc:Fallback>
                <p:oleObj name="Equation" r:id="rId7" imgW="622080" imgH="203040" progId="Equation.DSMT4">
                  <p:embed/>
                  <p:pic>
                    <p:nvPicPr>
                      <p:cNvPr id="0" name="Об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2546350"/>
                        <a:ext cx="1865312" cy="609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43491"/>
              </p:ext>
            </p:extLst>
          </p:nvPr>
        </p:nvGraphicFramePr>
        <p:xfrm>
          <a:off x="4618928" y="2523663"/>
          <a:ext cx="18669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3" name="Equation" r:id="rId9" imgW="622080" imgH="203040" progId="Equation.DSMT4">
                  <p:embed/>
                </p:oleObj>
              </mc:Choice>
              <mc:Fallback>
                <p:oleObj name="Equation" r:id="rId9" imgW="622080" imgH="203040" progId="Equation.DSMT4">
                  <p:embed/>
                  <p:pic>
                    <p:nvPicPr>
                      <p:cNvPr id="0" name="Об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928" y="2523663"/>
                        <a:ext cx="1866900" cy="60801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618784"/>
              </p:ext>
            </p:extLst>
          </p:nvPr>
        </p:nvGraphicFramePr>
        <p:xfrm>
          <a:off x="627063" y="3500438"/>
          <a:ext cx="19796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4" name="Equation" r:id="rId11" imgW="660240" imgH="203040" progId="Equation.DSMT4">
                  <p:embed/>
                </p:oleObj>
              </mc:Choice>
              <mc:Fallback>
                <p:oleObj name="Equation" r:id="rId11" imgW="660240" imgH="203040" progId="Equation.DSMT4">
                  <p:embed/>
                  <p:pic>
                    <p:nvPicPr>
                      <p:cNvPr id="0" name="Об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3500438"/>
                        <a:ext cx="1979612" cy="609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892365"/>
              </p:ext>
            </p:extLst>
          </p:nvPr>
        </p:nvGraphicFramePr>
        <p:xfrm>
          <a:off x="4618928" y="3430061"/>
          <a:ext cx="19812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5" name="Equation" r:id="rId13" imgW="660240" imgH="203040" progId="Equation.DSMT4">
                  <p:embed/>
                </p:oleObj>
              </mc:Choice>
              <mc:Fallback>
                <p:oleObj name="Equation" r:id="rId13" imgW="660240" imgH="203040" progId="Equation.DSMT4">
                  <p:embed/>
                  <p:pic>
                    <p:nvPicPr>
                      <p:cNvPr id="0" name="Об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928" y="3430061"/>
                        <a:ext cx="1981200" cy="60801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трелка надясно 12"/>
          <p:cNvSpPr/>
          <p:nvPr/>
        </p:nvSpPr>
        <p:spPr>
          <a:xfrm>
            <a:off x="3059832" y="1566084"/>
            <a:ext cx="1152128" cy="494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8" name="Стрелка надясно 37"/>
          <p:cNvSpPr/>
          <p:nvPr/>
        </p:nvSpPr>
        <p:spPr>
          <a:xfrm>
            <a:off x="3059832" y="2617948"/>
            <a:ext cx="1152128" cy="494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9" name="Стрелка надясно 38"/>
          <p:cNvSpPr/>
          <p:nvPr/>
        </p:nvSpPr>
        <p:spPr>
          <a:xfrm>
            <a:off x="3059832" y="3573016"/>
            <a:ext cx="1152128" cy="494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15" name="Об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22144"/>
              </p:ext>
            </p:extLst>
          </p:nvPr>
        </p:nvGraphicFramePr>
        <p:xfrm>
          <a:off x="539552" y="4653136"/>
          <a:ext cx="2057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6" name="Equation" r:id="rId15" imgW="685800" imgH="241300" progId="Equation.DSMT4">
                  <p:embed/>
                </p:oleObj>
              </mc:Choice>
              <mc:Fallback>
                <p:oleObj name="Equation" r:id="rId15" imgW="685800" imgH="2413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653136"/>
                        <a:ext cx="2057400" cy="723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43703"/>
              </p:ext>
            </p:extLst>
          </p:nvPr>
        </p:nvGraphicFramePr>
        <p:xfrm>
          <a:off x="2950096" y="4437112"/>
          <a:ext cx="1371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7" name="Equation" r:id="rId17" imgW="457200" imgH="368300" progId="Equation.DSMT4">
                  <p:embed/>
                </p:oleObj>
              </mc:Choice>
              <mc:Fallback>
                <p:oleObj name="Equation" r:id="rId17" imgW="457200" imgH="3683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096" y="4437112"/>
                        <a:ext cx="1371600" cy="1104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82557"/>
              </p:ext>
            </p:extLst>
          </p:nvPr>
        </p:nvGraphicFramePr>
        <p:xfrm>
          <a:off x="4788024" y="4437112"/>
          <a:ext cx="1904175" cy="114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8" name="Equation" r:id="rId19" imgW="634725" imgH="380835" progId="Equation.DSMT4">
                  <p:embed/>
                </p:oleObj>
              </mc:Choice>
              <mc:Fallback>
                <p:oleObj name="Equation" r:id="rId19" imgW="634725" imgH="38083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437112"/>
                        <a:ext cx="1904175" cy="114250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443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92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-18257" y="260648"/>
            <a:ext cx="9036497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smtClean="0">
                <a:solidFill>
                  <a:srgbClr val="00B0F0"/>
                </a:solidFill>
              </a:rPr>
              <a:t>Кинематичен анализ на четиризвенни лостови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Правоъгълник 20"/>
          <p:cNvSpPr/>
          <p:nvPr/>
        </p:nvSpPr>
        <p:spPr>
          <a:xfrm>
            <a:off x="107504" y="11967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107504" y="124291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Кинематичен анализ по метода на плановете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476353"/>
              </p:ext>
            </p:extLst>
          </p:nvPr>
        </p:nvGraphicFramePr>
        <p:xfrm>
          <a:off x="75888" y="1541716"/>
          <a:ext cx="32004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4" name="Equation" r:id="rId3" imgW="1066680" imgH="419040" progId="Equation.DSMT4">
                  <p:embed/>
                </p:oleObj>
              </mc:Choice>
              <mc:Fallback>
                <p:oleObj name="Equation" r:id="rId3" imgW="10666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8" y="1541716"/>
                        <a:ext cx="3200400" cy="12573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43817" y="2907040"/>
            <a:ext cx="4328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лан </a:t>
            </a:r>
            <a:r>
              <a:rPr lang="ru-RU" dirty="0">
                <a:solidFill>
                  <a:srgbClr val="FF0000"/>
                </a:solidFill>
              </a:rPr>
              <a:t>на механизма </a:t>
            </a:r>
            <a:r>
              <a:rPr lang="ru-RU" dirty="0"/>
              <a:t>– мащабна кинематична схема на механизма при избрано положение на началното звено. </a:t>
            </a:r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83" y="1612250"/>
            <a:ext cx="4020625" cy="49592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073173"/>
              </p:ext>
            </p:extLst>
          </p:nvPr>
        </p:nvGraphicFramePr>
        <p:xfrm>
          <a:off x="2681049" y="4074720"/>
          <a:ext cx="685503" cy="60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5" name="Equation" r:id="rId6" imgW="228501" imgH="203112" progId="Equation.DSMT4">
                  <p:embed/>
                </p:oleObj>
              </mc:Choice>
              <mc:Fallback>
                <p:oleObj name="Equation" r:id="rId6" imgW="228501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049" y="4074720"/>
                        <a:ext cx="685503" cy="60933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089493"/>
              </p:ext>
            </p:extLst>
          </p:nvPr>
        </p:nvGraphicFramePr>
        <p:xfrm>
          <a:off x="164064" y="4107369"/>
          <a:ext cx="647139" cy="60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6" name="Equation" r:id="rId8" imgW="215713" imgH="203024" progId="Equation.DSMT4">
                  <p:embed/>
                </p:oleObj>
              </mc:Choice>
              <mc:Fallback>
                <p:oleObj name="Equation" r:id="rId8" imgW="215713" imgH="2030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64" y="4107369"/>
                        <a:ext cx="647139" cy="60907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480958"/>
              </p:ext>
            </p:extLst>
          </p:nvPr>
        </p:nvGraphicFramePr>
        <p:xfrm>
          <a:off x="971600" y="4107369"/>
          <a:ext cx="647139" cy="60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7" name="Equation" r:id="rId10" imgW="215713" imgH="203024" progId="Equation.DSMT4">
                  <p:embed/>
                </p:oleObj>
              </mc:Choice>
              <mc:Fallback>
                <p:oleObj name="Equation" r:id="rId10" imgW="215713" imgH="2030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107369"/>
                        <a:ext cx="647139" cy="60907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952180"/>
              </p:ext>
            </p:extLst>
          </p:nvPr>
        </p:nvGraphicFramePr>
        <p:xfrm>
          <a:off x="1835696" y="4107369"/>
          <a:ext cx="685503" cy="60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8" name="Equation" r:id="rId12" imgW="228501" imgH="203112" progId="Equation.DSMT4">
                  <p:embed/>
                </p:oleObj>
              </mc:Choice>
              <mc:Fallback>
                <p:oleObj name="Equation" r:id="rId12" imgW="228501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107369"/>
                        <a:ext cx="685503" cy="60933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769534"/>
              </p:ext>
            </p:extLst>
          </p:nvPr>
        </p:nvGraphicFramePr>
        <p:xfrm>
          <a:off x="0" y="5013176"/>
          <a:ext cx="17145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9" name="Equation" r:id="rId14" imgW="571320" imgH="406080" progId="Equation.DSMT4">
                  <p:embed/>
                </p:oleObj>
              </mc:Choice>
              <mc:Fallback>
                <p:oleObj name="Equation" r:id="rId14" imgW="571320" imgH="406080" progId="Equation.DSMT4">
                  <p:embed/>
                  <p:pic>
                    <p:nvPicPr>
                      <p:cNvPr id="0" name="Об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13176"/>
                        <a:ext cx="1714500" cy="1216025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220002"/>
              </p:ext>
            </p:extLst>
          </p:nvPr>
        </p:nvGraphicFramePr>
        <p:xfrm>
          <a:off x="1907704" y="5013176"/>
          <a:ext cx="1752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0" name="Equation" r:id="rId16" imgW="583920" imgH="406080" progId="Equation.DSMT4">
                  <p:embed/>
                </p:oleObj>
              </mc:Choice>
              <mc:Fallback>
                <p:oleObj name="Equation" r:id="rId16" imgW="583920" imgH="406080" progId="Equation.DSMT4">
                  <p:embed/>
                  <p:pic>
                    <p:nvPicPr>
                      <p:cNvPr id="0" name="Об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013176"/>
                        <a:ext cx="1752600" cy="12192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402250"/>
              </p:ext>
            </p:extLst>
          </p:nvPr>
        </p:nvGraphicFramePr>
        <p:xfrm>
          <a:off x="3910013" y="5381625"/>
          <a:ext cx="495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1" name="Equation" r:id="rId18" imgW="164880" imgH="101520" progId="Equation.DSMT4">
                  <p:embed/>
                </p:oleObj>
              </mc:Choice>
              <mc:Fallback>
                <p:oleObj name="Equation" r:id="rId18" imgW="164880" imgH="101520" progId="Equation.DSMT4">
                  <p:embed/>
                  <p:pic>
                    <p:nvPicPr>
                      <p:cNvPr id="0" name="Об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5381625"/>
                        <a:ext cx="495300" cy="304800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800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8" y="110475"/>
            <a:ext cx="9036497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smtClean="0">
                <a:solidFill>
                  <a:srgbClr val="00B0F0"/>
                </a:solidFill>
              </a:rPr>
              <a:t>Кинематичен анализ на четиризвенни лостови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Правоъгълник 20"/>
          <p:cNvSpPr/>
          <p:nvPr/>
        </p:nvSpPr>
        <p:spPr>
          <a:xfrm>
            <a:off x="107504" y="11967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001827"/>
              </p:ext>
            </p:extLst>
          </p:nvPr>
        </p:nvGraphicFramePr>
        <p:xfrm>
          <a:off x="243817" y="3017302"/>
          <a:ext cx="2133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" name="Equation" r:id="rId3" imgW="1066680" imgH="482400" progId="Equation.DSMT4">
                  <p:embed/>
                </p:oleObj>
              </mc:Choice>
              <mc:Fallback>
                <p:oleObj name="Equation" r:id="rId3" imgW="106668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17" y="3017302"/>
                        <a:ext cx="2133360" cy="964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авоъгълник 16"/>
          <p:cNvSpPr/>
          <p:nvPr/>
        </p:nvSpPr>
        <p:spPr>
          <a:xfrm>
            <a:off x="200536" y="1104419"/>
            <a:ext cx="8648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>
                <a:solidFill>
                  <a:srgbClr val="FF0000"/>
                </a:solidFill>
              </a:rPr>
              <a:t>Планът на скоростите </a:t>
            </a:r>
            <a:r>
              <a:rPr lang="bg-BG" dirty="0"/>
              <a:t>на един механизъм представлява чертеж, на който са нанесени насочени отсечки, изобразяващи векторите на скоростта на различни точки от звената на механизма в даден момент.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90" r="7599" b="10660"/>
          <a:stretch/>
        </p:blipFill>
        <p:spPr bwMode="auto">
          <a:xfrm>
            <a:off x="5148064" y="2810248"/>
            <a:ext cx="3594503" cy="2304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Правоъгълник 4"/>
          <p:cNvSpPr/>
          <p:nvPr/>
        </p:nvSpPr>
        <p:spPr>
          <a:xfrm>
            <a:off x="107504" y="209017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0000"/>
                </a:solidFill>
              </a:rPr>
              <a:t>Планът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ускоренията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 механизма е чертеж, на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нанесени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отсечки, </a:t>
            </a:r>
            <a:r>
              <a:rPr lang="ru-RU" dirty="0" err="1"/>
              <a:t>изобразяващи</a:t>
            </a:r>
            <a:r>
              <a:rPr lang="ru-RU" dirty="0"/>
              <a:t> </a:t>
            </a:r>
            <a:r>
              <a:rPr lang="ru-RU" dirty="0" err="1"/>
              <a:t>векторите</a:t>
            </a:r>
            <a:r>
              <a:rPr lang="ru-RU" dirty="0"/>
              <a:t> на </a:t>
            </a:r>
            <a:r>
              <a:rPr lang="ru-RU" dirty="0" err="1"/>
              <a:t>ускоренията</a:t>
            </a:r>
            <a:r>
              <a:rPr lang="ru-RU" dirty="0"/>
              <a:t> на </a:t>
            </a:r>
            <a:r>
              <a:rPr lang="ru-RU" dirty="0" err="1"/>
              <a:t>различни</a:t>
            </a:r>
            <a:r>
              <a:rPr lang="ru-RU" dirty="0"/>
              <a:t> точки от механизма в даден момент. </a:t>
            </a:r>
            <a:endParaRPr lang="bg-BG" dirty="0"/>
          </a:p>
        </p:txBody>
      </p:sp>
      <p:graphicFrame>
        <p:nvGraphicFramePr>
          <p:cNvPr id="6" name="Об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606217"/>
              </p:ext>
            </p:extLst>
          </p:nvPr>
        </p:nvGraphicFramePr>
        <p:xfrm>
          <a:off x="2584423" y="2991401"/>
          <a:ext cx="223488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7" name="Equation" r:id="rId7" imgW="1117440" imgH="507960" progId="Equation.DSMT4">
                  <p:embed/>
                </p:oleObj>
              </mc:Choice>
              <mc:Fallback>
                <p:oleObj name="Equation" r:id="rId7" imgW="1117440" imgH="507960" progId="Equation.DSMT4">
                  <p:embed/>
                  <p:pic>
                    <p:nvPicPr>
                      <p:cNvPr id="0" name="Об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23" y="2991401"/>
                        <a:ext cx="2234880" cy="101592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Picture 9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22982" r="13123" b="27097"/>
          <a:stretch/>
        </p:blipFill>
        <p:spPr bwMode="auto">
          <a:xfrm>
            <a:off x="107504" y="4293096"/>
            <a:ext cx="3027821" cy="23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9" name="Об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92607"/>
              </p:ext>
            </p:extLst>
          </p:nvPr>
        </p:nvGraphicFramePr>
        <p:xfrm>
          <a:off x="3420492" y="5373216"/>
          <a:ext cx="21590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8" name="Equation" r:id="rId10" imgW="863280" imgH="253800" progId="Equation.DSMT4">
                  <p:embed/>
                </p:oleObj>
              </mc:Choice>
              <mc:Fallback>
                <p:oleObj name="Equation" r:id="rId10" imgW="86328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492" y="5373216"/>
                        <a:ext cx="2159000" cy="6334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2" name="Об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818736"/>
              </p:ext>
            </p:extLst>
          </p:nvPr>
        </p:nvGraphicFramePr>
        <p:xfrm>
          <a:off x="6228184" y="5373216"/>
          <a:ext cx="2335786" cy="60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" name="Equation" r:id="rId12" imgW="1167893" imgH="304668" progId="Equation.DSMT4">
                  <p:embed/>
                </p:oleObj>
              </mc:Choice>
              <mc:Fallback>
                <p:oleObj name="Equation" r:id="rId12" imgW="1167893" imgH="30466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373216"/>
                        <a:ext cx="2335786" cy="60933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5" name="Об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424903"/>
              </p:ext>
            </p:extLst>
          </p:nvPr>
        </p:nvGraphicFramePr>
        <p:xfrm>
          <a:off x="6228184" y="6093296"/>
          <a:ext cx="2387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0" name="Equation" r:id="rId14" imgW="1193800" imgH="304800" progId="Equation.DSMT4">
                  <p:embed/>
                </p:oleObj>
              </mc:Choice>
              <mc:Fallback>
                <p:oleObj name="Equation" r:id="rId14" imgW="1193800" imgH="304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6093296"/>
                        <a:ext cx="2387600" cy="609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190607"/>
              </p:ext>
            </p:extLst>
          </p:nvPr>
        </p:nvGraphicFramePr>
        <p:xfrm>
          <a:off x="3388742" y="6093296"/>
          <a:ext cx="22225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1" name="Equation" r:id="rId16" imgW="888840" imgH="253800" progId="Equation.DSMT4">
                  <p:embed/>
                </p:oleObj>
              </mc:Choice>
              <mc:Fallback>
                <p:oleObj name="Equation" r:id="rId16" imgW="888840" imgH="253800" progId="Equation.DSMT4">
                  <p:embed/>
                  <p:pic>
                    <p:nvPicPr>
                      <p:cNvPr id="0" name="Об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742" y="6093296"/>
                        <a:ext cx="2222500" cy="633412"/>
                      </a:xfrm>
                      <a:prstGeom prst="rect">
                        <a:avLst/>
                      </a:prstGeom>
                      <a:solidFill>
                        <a:srgbClr val="D3EEF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25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23528" y="110475"/>
            <a:ext cx="9036497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bg-BG" dirty="0" smtClean="0">
                <a:solidFill>
                  <a:srgbClr val="00B0F0"/>
                </a:solidFill>
              </a:rPr>
              <a:t>Кинематичен анализ на четиризвенни лостови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bg-BG" dirty="0" smtClean="0">
                <a:solidFill>
                  <a:srgbClr val="00B0F0"/>
                </a:solidFill>
              </a:rPr>
              <a:t>механизми</a:t>
            </a: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Правоъгълник 20"/>
          <p:cNvSpPr/>
          <p:nvPr/>
        </p:nvSpPr>
        <p:spPr>
          <a:xfrm>
            <a:off x="107504" y="11967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667679"/>
              </p:ext>
            </p:extLst>
          </p:nvPr>
        </p:nvGraphicFramePr>
        <p:xfrm>
          <a:off x="611560" y="1427621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8" name="Equation" r:id="rId3" imgW="711200" imgH="228600" progId="Equation.DSMT4">
                  <p:embed/>
                </p:oleObj>
              </mc:Choice>
              <mc:Fallback>
                <p:oleObj name="Equation" r:id="rId3" imgW="711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27621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6" name="Об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68281"/>
              </p:ext>
            </p:extLst>
          </p:nvPr>
        </p:nvGraphicFramePr>
        <p:xfrm>
          <a:off x="683567" y="2204864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9" name="Equation" r:id="rId5" imgW="660400" imgH="228600" progId="Equation.DSMT4">
                  <p:embed/>
                </p:oleObj>
              </mc:Choice>
              <mc:Fallback>
                <p:oleObj name="Equation" r:id="rId5" imgW="660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2204864"/>
                        <a:ext cx="1320800" cy="457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9" name="Об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719981"/>
              </p:ext>
            </p:extLst>
          </p:nvPr>
        </p:nvGraphicFramePr>
        <p:xfrm>
          <a:off x="683567" y="3140968"/>
          <a:ext cx="139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0" name="Equation" r:id="rId7" imgW="698500" imgH="228600" progId="Equation.DSMT4">
                  <p:embed/>
                </p:oleObj>
              </mc:Choice>
              <mc:Fallback>
                <p:oleObj name="Equation" r:id="rId7" imgW="6985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3140968"/>
                        <a:ext cx="1397000" cy="457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2" name="Об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460037"/>
              </p:ext>
            </p:extLst>
          </p:nvPr>
        </p:nvGraphicFramePr>
        <p:xfrm>
          <a:off x="683568" y="4005064"/>
          <a:ext cx="1167894" cy="8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1" name="Equation" r:id="rId9" imgW="583947" imgH="406224" progId="Equation.DSMT4">
                  <p:embed/>
                </p:oleObj>
              </mc:Choice>
              <mc:Fallback>
                <p:oleObj name="Equation" r:id="rId9" imgW="583947" imgH="40622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005064"/>
                        <a:ext cx="1167894" cy="81244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5" name="Об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67579"/>
              </p:ext>
            </p:extLst>
          </p:nvPr>
        </p:nvGraphicFramePr>
        <p:xfrm>
          <a:off x="683568" y="5157192"/>
          <a:ext cx="1193282" cy="8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2" name="Equation" r:id="rId11" imgW="596641" imgH="406224" progId="Equation.DSMT4">
                  <p:embed/>
                </p:oleObj>
              </mc:Choice>
              <mc:Fallback>
                <p:oleObj name="Equation" r:id="rId11" imgW="596641" imgH="40622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157192"/>
                        <a:ext cx="1193282" cy="81244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9" name="Об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715317"/>
              </p:ext>
            </p:extLst>
          </p:nvPr>
        </p:nvGraphicFramePr>
        <p:xfrm>
          <a:off x="7164288" y="980728"/>
          <a:ext cx="1548728" cy="60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3" name="Equation" r:id="rId13" imgW="774364" imgH="304668" progId="Equation.DSMT4">
                  <p:embed/>
                </p:oleObj>
              </mc:Choice>
              <mc:Fallback>
                <p:oleObj name="Equation" r:id="rId13" imgW="774364" imgH="304668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980728"/>
                        <a:ext cx="1548728" cy="60933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23" name="Об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034094"/>
              </p:ext>
            </p:extLst>
          </p:nvPr>
        </p:nvGraphicFramePr>
        <p:xfrm>
          <a:off x="7164288" y="1688288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4" name="Equation" r:id="rId15" imgW="685800" imgH="241300" progId="Equation.DSMT4">
                  <p:embed/>
                </p:oleObj>
              </mc:Choice>
              <mc:Fallback>
                <p:oleObj name="Equation" r:id="rId15" imgW="685800" imgH="241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688288"/>
                        <a:ext cx="1371600" cy="482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27" name="Об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972801"/>
              </p:ext>
            </p:extLst>
          </p:nvPr>
        </p:nvGraphicFramePr>
        <p:xfrm>
          <a:off x="7164288" y="2276872"/>
          <a:ext cx="1269450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5" name="Equation" r:id="rId17" imgW="634725" imgH="241195" progId="Equation.DSMT4">
                  <p:embed/>
                </p:oleObj>
              </mc:Choice>
              <mc:Fallback>
                <p:oleObj name="Equation" r:id="rId17" imgW="634725" imgH="24119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276872"/>
                        <a:ext cx="1269450" cy="48239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29" name="Об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06425"/>
              </p:ext>
            </p:extLst>
          </p:nvPr>
        </p:nvGraphicFramePr>
        <p:xfrm>
          <a:off x="7164288" y="3789040"/>
          <a:ext cx="126945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6" name="Equation" r:id="rId19" imgW="634725" imgH="431613" progId="Equation.DSMT4">
                  <p:embed/>
                </p:oleObj>
              </mc:Choice>
              <mc:Fallback>
                <p:oleObj name="Equation" r:id="rId19" imgW="634725" imgH="431613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3789040"/>
                        <a:ext cx="1269450" cy="86322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31" name="Об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077442"/>
              </p:ext>
            </p:extLst>
          </p:nvPr>
        </p:nvGraphicFramePr>
        <p:xfrm>
          <a:off x="7164288" y="2855207"/>
          <a:ext cx="1345616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7" name="Equation" r:id="rId21" imgW="672808" imgH="431613" progId="Equation.DSMT4">
                  <p:embed/>
                </p:oleObj>
              </mc:Choice>
              <mc:Fallback>
                <p:oleObj name="Equation" r:id="rId21" imgW="672808" imgH="431613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855207"/>
                        <a:ext cx="1345616" cy="86322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33" name="Об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417610"/>
              </p:ext>
            </p:extLst>
          </p:nvPr>
        </p:nvGraphicFramePr>
        <p:xfrm>
          <a:off x="7164288" y="4725144"/>
          <a:ext cx="1117116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8" name="Equation" r:id="rId23" imgW="558558" imgH="431613" progId="Equation.DSMT4">
                  <p:embed/>
                </p:oleObj>
              </mc:Choice>
              <mc:Fallback>
                <p:oleObj name="Equation" r:id="rId23" imgW="558558" imgH="431613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4725144"/>
                        <a:ext cx="1117116" cy="86322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37" name="Об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317778"/>
              </p:ext>
            </p:extLst>
          </p:nvPr>
        </p:nvGraphicFramePr>
        <p:xfrm>
          <a:off x="7164288" y="5733256"/>
          <a:ext cx="1117116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9" name="Equation" r:id="rId25" imgW="558558" imgH="431613" progId="Equation.DSMT4">
                  <p:embed/>
                </p:oleObj>
              </mc:Choice>
              <mc:Fallback>
                <p:oleObj name="Equation" r:id="rId25" imgW="558558" imgH="431613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5733256"/>
                        <a:ext cx="1117116" cy="86322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9"/>
          <p:cNvPicPr>
            <a:picLocks noChangeAspect="1" noChangeArrowheads="1"/>
          </p:cNvPicPr>
          <p:nvPr/>
        </p:nvPicPr>
        <p:blipFill rotWithShape="1">
          <a:blip r:embed="rId2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22982" r="13123" b="27097"/>
          <a:stretch/>
        </p:blipFill>
        <p:spPr bwMode="auto">
          <a:xfrm>
            <a:off x="3131840" y="1196752"/>
            <a:ext cx="2448272" cy="1897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2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90" r="7599" b="10660"/>
          <a:stretch/>
        </p:blipFill>
        <p:spPr bwMode="auto">
          <a:xfrm>
            <a:off x="3044524" y="3760068"/>
            <a:ext cx="3594503" cy="2304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36172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омпозитни">
  <a:themeElements>
    <a:clrScheme name="Композитни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Композитни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мпозитн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1994</TotalTime>
  <Words>638</Words>
  <Application>Microsoft Office PowerPoint</Application>
  <PresentationFormat>On-screen Show (4:3)</PresentationFormat>
  <Paragraphs>134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Композитни</vt:lpstr>
      <vt:lpstr>Equation</vt:lpstr>
      <vt:lpstr>Документ</vt:lpstr>
      <vt:lpstr>Кинематика на механизмите</vt:lpstr>
      <vt:lpstr>КИНЕМАТИКА НА МЕХАНИЗМИТЕ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Машинознание</dc:title>
  <dc:creator>sasho&amp;yana</dc:creator>
  <cp:lastModifiedBy>Yana Petrova Stoyanova</cp:lastModifiedBy>
  <cp:revision>157</cp:revision>
  <dcterms:created xsi:type="dcterms:W3CDTF">2012-02-08T18:51:19Z</dcterms:created>
  <dcterms:modified xsi:type="dcterms:W3CDTF">2015-03-27T15:23:59Z</dcterms:modified>
</cp:coreProperties>
</file>