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  <p:sldMasterId id="2147483846" r:id="rId2"/>
    <p:sldMasterId id="2147483858" r:id="rId3"/>
    <p:sldMasterId id="2147483870" r:id="rId4"/>
  </p:sldMasterIdLst>
  <p:handoutMasterIdLst>
    <p:handoutMasterId r:id="rId37"/>
  </p:handoutMasterIdLst>
  <p:sldIdLst>
    <p:sldId id="256" r:id="rId5"/>
    <p:sldId id="280" r:id="rId6"/>
    <p:sldId id="257" r:id="rId7"/>
    <p:sldId id="260" r:id="rId8"/>
    <p:sldId id="259" r:id="rId9"/>
    <p:sldId id="261" r:id="rId10"/>
    <p:sldId id="264" r:id="rId11"/>
    <p:sldId id="292" r:id="rId12"/>
    <p:sldId id="293" r:id="rId13"/>
    <p:sldId id="263" r:id="rId14"/>
    <p:sldId id="262" r:id="rId15"/>
    <p:sldId id="281" r:id="rId16"/>
    <p:sldId id="282" r:id="rId17"/>
    <p:sldId id="258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12" r:id="rId33"/>
    <p:sldId id="313" r:id="rId34"/>
    <p:sldId id="314" r:id="rId35"/>
    <p:sldId id="311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8" autoAdjust="0"/>
    <p:restoredTop sz="94660"/>
  </p:normalViewPr>
  <p:slideViewPr>
    <p:cSldViewPr>
      <p:cViewPr>
        <p:scale>
          <a:sx n="100" d="100"/>
          <a:sy n="100" d="100"/>
        </p:scale>
        <p:origin x="24" y="15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243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6" Type="http://schemas.openxmlformats.org/officeDocument/2006/relationships/image" Target="../media/image103.wmf"/><Relationship Id="rId5" Type="http://schemas.openxmlformats.org/officeDocument/2006/relationships/image" Target="../media/image102.wmf"/><Relationship Id="rId4" Type="http://schemas.openxmlformats.org/officeDocument/2006/relationships/image" Target="../media/image10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4" Type="http://schemas.openxmlformats.org/officeDocument/2006/relationships/image" Target="../media/image10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4" Type="http://schemas.openxmlformats.org/officeDocument/2006/relationships/image" Target="../media/image12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6" Type="http://schemas.openxmlformats.org/officeDocument/2006/relationships/image" Target="../media/image133.wmf"/><Relationship Id="rId5" Type="http://schemas.openxmlformats.org/officeDocument/2006/relationships/image" Target="../media/image132.wmf"/><Relationship Id="rId4" Type="http://schemas.openxmlformats.org/officeDocument/2006/relationships/image" Target="../media/image13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4" Type="http://schemas.openxmlformats.org/officeDocument/2006/relationships/image" Target="../media/image14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wmf"/><Relationship Id="rId1" Type="http://schemas.openxmlformats.org/officeDocument/2006/relationships/image" Target="../media/image147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wmf"/><Relationship Id="rId1" Type="http://schemas.openxmlformats.org/officeDocument/2006/relationships/image" Target="../media/image150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wmf"/><Relationship Id="rId3" Type="http://schemas.openxmlformats.org/officeDocument/2006/relationships/image" Target="../media/image156.wmf"/><Relationship Id="rId7" Type="http://schemas.openxmlformats.org/officeDocument/2006/relationships/image" Target="../media/image160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Relationship Id="rId6" Type="http://schemas.openxmlformats.org/officeDocument/2006/relationships/image" Target="../media/image159.wmf"/><Relationship Id="rId11" Type="http://schemas.openxmlformats.org/officeDocument/2006/relationships/image" Target="../media/image164.wmf"/><Relationship Id="rId5" Type="http://schemas.openxmlformats.org/officeDocument/2006/relationships/image" Target="../media/image158.wmf"/><Relationship Id="rId10" Type="http://schemas.openxmlformats.org/officeDocument/2006/relationships/image" Target="../media/image163.wmf"/><Relationship Id="rId4" Type="http://schemas.openxmlformats.org/officeDocument/2006/relationships/image" Target="../media/image157.wmf"/><Relationship Id="rId9" Type="http://schemas.openxmlformats.org/officeDocument/2006/relationships/image" Target="../media/image162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image" Target="../media/image167.wmf"/><Relationship Id="rId1" Type="http://schemas.openxmlformats.org/officeDocument/2006/relationships/image" Target="../media/image166.wmf"/><Relationship Id="rId6" Type="http://schemas.openxmlformats.org/officeDocument/2006/relationships/image" Target="../media/image171.wmf"/><Relationship Id="rId5" Type="http://schemas.openxmlformats.org/officeDocument/2006/relationships/image" Target="../media/image170.wmf"/><Relationship Id="rId4" Type="http://schemas.openxmlformats.org/officeDocument/2006/relationships/image" Target="../media/image16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wmf"/><Relationship Id="rId3" Type="http://schemas.openxmlformats.org/officeDocument/2006/relationships/image" Target="../media/image176.wmf"/><Relationship Id="rId7" Type="http://schemas.openxmlformats.org/officeDocument/2006/relationships/image" Target="../media/image180.wmf"/><Relationship Id="rId2" Type="http://schemas.openxmlformats.org/officeDocument/2006/relationships/image" Target="../media/image175.wmf"/><Relationship Id="rId1" Type="http://schemas.openxmlformats.org/officeDocument/2006/relationships/image" Target="../media/image174.wmf"/><Relationship Id="rId6" Type="http://schemas.openxmlformats.org/officeDocument/2006/relationships/image" Target="../media/image179.wmf"/><Relationship Id="rId11" Type="http://schemas.openxmlformats.org/officeDocument/2006/relationships/image" Target="../media/image184.wmf"/><Relationship Id="rId5" Type="http://schemas.openxmlformats.org/officeDocument/2006/relationships/image" Target="../media/image178.wmf"/><Relationship Id="rId10" Type="http://schemas.openxmlformats.org/officeDocument/2006/relationships/image" Target="../media/image183.wmf"/><Relationship Id="rId4" Type="http://schemas.openxmlformats.org/officeDocument/2006/relationships/image" Target="../media/image177.wmf"/><Relationship Id="rId9" Type="http://schemas.openxmlformats.org/officeDocument/2006/relationships/image" Target="../media/image182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wmf"/><Relationship Id="rId1" Type="http://schemas.openxmlformats.org/officeDocument/2006/relationships/image" Target="../media/image18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wmf"/><Relationship Id="rId1" Type="http://schemas.openxmlformats.org/officeDocument/2006/relationships/image" Target="../media/image192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image" Target="../media/image196.wmf"/><Relationship Id="rId1" Type="http://schemas.openxmlformats.org/officeDocument/2006/relationships/image" Target="../media/image195.wmf"/><Relationship Id="rId4" Type="http://schemas.openxmlformats.org/officeDocument/2006/relationships/image" Target="../media/image198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wmf"/><Relationship Id="rId2" Type="http://schemas.openxmlformats.org/officeDocument/2006/relationships/image" Target="../media/image203.wmf"/><Relationship Id="rId1" Type="http://schemas.openxmlformats.org/officeDocument/2006/relationships/image" Target="../media/image202.wmf"/><Relationship Id="rId5" Type="http://schemas.openxmlformats.org/officeDocument/2006/relationships/image" Target="../media/image206.wmf"/><Relationship Id="rId4" Type="http://schemas.openxmlformats.org/officeDocument/2006/relationships/image" Target="../media/image20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27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7" Type="http://schemas.openxmlformats.org/officeDocument/2006/relationships/image" Target="../media/image97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0B996DB-D4E8-49F9-B34C-3D8C9F1D85C1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8A7704C-E8C0-473D-B92F-30DC7FFC3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94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авоъгъл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авоъгъл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авоъгъл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авоъгъл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авоъгъл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Закръглен правоъгъл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Закръглен правоъгъл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авоъгъл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авоъгъл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ъгъл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авоъгъл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28" name="Контейнер за 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B478371E-7FC5-47AF-8AFC-460BC883C079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17" name="Контейнер за долния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Контейнер за номер на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2D65E92-0A8D-43AB-99AE-16D5A2CD86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3147DC-CEAA-4FF1-81F8-49DBC24C452A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58C7B-B36B-4419-A60E-B85B1023A1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2A06F9-8C5D-4BF1-B562-F8153F56BAEE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18BDD-6032-43F8-A400-B89BF7F152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авоъгъл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авоъгъл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авоъгъл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авоъгъл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Закръглен правоъгъл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Закръглен правоъгъл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авоъгъл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авоъгъл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авоъгъл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авоъгъл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/>
          </a:p>
        </p:txBody>
      </p:sp>
      <p:sp>
        <p:nvSpPr>
          <p:cNvPr id="17" name="Контейнер за 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895A06A-86C0-4B58-BB98-05A1D7E02C0D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18" name="Контейнер за долния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Контейнер за номер на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A7D9B8-69F4-483E-A417-60D298243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59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752D52-7EAA-48F8-9201-7867D1B1DB24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B5FDC9E-2FB0-46BC-AC62-9DED6566E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9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FD52B1A-B8DE-4A29-A47F-66EC1680D715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CB586A9-1BBE-4D02-A24A-D832EF4DA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77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B658A48-9C31-49C5-AFF6-A520C36C02CF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93FA9CA-16A9-4795-88BE-5390FE728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9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Контейнер за 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EB675AB-FA8C-4472-8387-7E816A11B561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8" name="Контейнер за номер на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F396263-75AD-48E2-934A-D90C6BE1B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Контейнер за долния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9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240D4D-08D2-4837-BF73-E9BD73D69222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086B6D9-DBAA-4199-BC8D-C34E412BE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1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6C0F3F9-1186-4D54-8E17-F821EB011D04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3865454-FB4F-4EDD-B6D4-46F7940A4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43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D6AC171-318C-46D4-8848-5D94083EE7CF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18806FA-BB07-42B5-874C-1AA2CE108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9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1904FA-BD7A-418B-9409-E67B1746C97D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EF5D3-D7F4-42A0-A58F-381F78B989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bg-BG" noProof="0" smtClean="0"/>
              <a:t>Щракнете върху иконата, за да добавите картина</a:t>
            </a:r>
            <a:endParaRPr lang="en-US" noProof="0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25F4751-6C9D-4B34-B380-F8CF735FBBB1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AD4E70F-9945-4799-B32C-62099E52B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39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0FB0B76-9B11-4705-9A9F-0A882EB71688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570B968-7403-45AF-9ACA-C4B12D620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7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EB3C4CC-6681-462C-9C89-81CEF673F3F4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2D7F68C-0D7A-4E87-9BDD-7E30CBDC7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02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авоъгъл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авоъгъл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авоъгъл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авоъгъл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Закръглен правоъгъл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Закръглен правоъгъл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авоъгъл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авоъгъл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авоъгъл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авоъгъл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/>
          </a:p>
        </p:txBody>
      </p:sp>
      <p:sp>
        <p:nvSpPr>
          <p:cNvPr id="17" name="Контейнер за 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8FC3422-144F-4C71-8E1F-3CB8F5C4B148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18" name="Контейнер за долния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Контейнер за номер на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E6BA74-082A-4F74-BD4E-42A78F61C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7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5A4CE23-EBD1-415B-B6C4-0AF7B9915EB0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6298405-597B-4E07-BB7C-885A82F96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94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E185642-81F4-4ED2-AF9B-8141FA2FB64F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C1478BC-3B70-40EE-B679-F6E82FB6A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26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22A71FE-3CFD-435F-9EC6-FBA32BD1EF42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8D4BA6F-91CA-4483-8030-34E68A4B2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0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Контейнер за 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41B046F-8854-44D5-9F31-3966C5D8FC30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8" name="Контейнер за номер на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1A0C6BB-210A-4D79-8792-DBBEDFF17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Контейнер за долния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9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B499D92-1D78-4177-A02E-C6CBA1FC3805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1FD024D-3AC9-4699-871D-F1EA98D06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67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A24B79-002A-405F-AF1D-6B78C63642DD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7E4D073-0AFF-4E7F-A851-B21487ACE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88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C6D9F8-3222-4102-85DE-95D47EA55C66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E6ABF-9A1F-4602-B72E-7FDBFCB620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B7379A1-F04D-4150-B7AA-1E04541DC6CB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4FEEFA5-A1F0-4F5D-ABFD-DBD3CABFB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8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bg-BG" noProof="0" smtClean="0"/>
              <a:t>Щракнете върху иконата, за да добавите картина</a:t>
            </a:r>
            <a:endParaRPr lang="en-US" noProof="0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2BEE215-0D7E-4282-A8B9-35319109702F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9DE7C80-1EAF-4F8C-82A5-EB5093FCB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37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566D86-DCE9-421D-8B42-4BA623C58399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37D12D1-7CD5-41A1-B0A9-8328C9B31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14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46AA949-1199-4191-841A-A1A7B28120A7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5498B2A-4DB7-4F3A-8ABF-0931D3B8C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1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авоъгъл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авоъгъл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авоъгъл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авоъгъл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авоъгъл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Закръглен правоъгъл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Закръглен правоъгъл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авоъгъл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авоъгъл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авоъгъл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28" name="Контейнер за 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B478371E-7FC5-47AF-8AFC-460BC883C079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17" name="Контейнер за долния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29" name="Контейнер за номер на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2D65E92-0A8D-43AB-99AE-16D5A2CD86A6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43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1904FA-BD7A-418B-9409-E67B1746C97D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EF5D3-D7F4-42A0-A58F-381F78B989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92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C6D9F8-3222-4102-85DE-95D47EA55C66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E6ABF-9A1F-4602-B72E-7FDBFCB620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13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DF30BD-0E67-4132-82DF-F7DD20E41F03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1DB66-7F06-42AB-B79B-35F89E868F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47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26" name="Контейнер за 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94010B87-D114-45E1-8DA7-D901EDC4D15E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27" name="Контейнер за номер на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3BD943E8-F978-4AC3-8282-B250E0B9AE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" name="Контейнер за долния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65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0345B59B-CEFE-4DA5-A2CB-DFAB5562DC09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2AC760F2-E17A-4E58-A5EC-2A2F3D22C5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0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DF30BD-0E67-4132-82DF-F7DD20E41F03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1DB66-7F06-42AB-B79B-35F89E868F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E583B-6300-46AE-A31F-CCC11C405474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A0690-0E50-442A-9BB3-D960AA0148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31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A44124-36FA-4155-A8A1-288D41056710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B4A53B-B390-4A26-AAD2-E720A7354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415251-0B64-474F-873F-F5CB32DC4FE4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53670-5091-4988-A7E4-261164430B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14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3147DC-CEAA-4FF1-81F8-49DBC24C452A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58C7B-B36B-4419-A60E-B85B1023A1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73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2A06F9-8C5D-4BF1-B562-F8153F56BAEE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18BDD-6032-43F8-A400-B89BF7F152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4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26" name="Контейнер за 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94010B87-D114-45E1-8DA7-D901EDC4D15E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27" name="Контейнер за номер на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3BD943E8-F978-4AC3-8282-B250E0B9AE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" name="Контейнер за долния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0345B59B-CEFE-4DA5-A2CB-DFAB5562DC09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2AC760F2-E17A-4E58-A5EC-2A2F3D22C5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E583B-6300-46AE-A31F-CCC11C405474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A0690-0E50-442A-9BB3-D960AA0148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A44124-36FA-4155-A8A1-288D41056710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B4A53B-B390-4A26-AAD2-E720A73545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415251-0B64-474F-873F-F5CB32DC4FE4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53670-5091-4988-A7E4-261164430B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авоъгъл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авоъгъл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авоъгъл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авоъгъл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авоъгъл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Закръглен правоъгъл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Закръглен правоъгъл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авоъгъл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авоъгъл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авоъгъл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авоъгъл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авоъгъл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авоъгъл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Контейнер за заглавие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3/8/2015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авоъгъл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авоъгъл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авоъгъл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авоъгъл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авоъгъл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Закръглен правоъгъл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Закръглен правоъгъл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авоъгъл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авоъгъл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авоъгъл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авоъгъл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авоъгъл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авоъгъл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Контейнер за заглавие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Редакт. стил загл. образец</a:t>
            </a:r>
            <a:endParaRPr lang="en-US" altLang="bg-BG" smtClean="0"/>
          </a:p>
        </p:txBody>
      </p:sp>
      <p:sp>
        <p:nvSpPr>
          <p:cNvPr id="1040" name="Текстов контейнер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altLang="bg-BG" smtClean="0"/>
              <a:t>Второ ниво</a:t>
            </a:r>
          </a:p>
          <a:p>
            <a:pPr lvl="2"/>
            <a:r>
              <a:rPr lang="bg-BG" altLang="bg-BG" smtClean="0"/>
              <a:t>Трето ниво</a:t>
            </a:r>
          </a:p>
          <a:p>
            <a:pPr lvl="3"/>
            <a:r>
              <a:rPr lang="bg-BG" altLang="bg-BG" smtClean="0"/>
              <a:t>Четвърто ниво</a:t>
            </a:r>
          </a:p>
          <a:p>
            <a:pPr lvl="4"/>
            <a:r>
              <a:rPr lang="bg-BG" altLang="bg-BG" smtClean="0"/>
              <a:t>Пето ниво</a:t>
            </a:r>
            <a:endParaRPr lang="en-US" altLang="bg-BG" smtClean="0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 smtClean="0">
                <a:solidFill>
                  <a:srgbClr val="438086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fld id="{A85D82EC-93BE-42E6-88EA-231AF2D6E3DF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438086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 smtClean="0">
                <a:solidFill>
                  <a:srgbClr val="FFFFFF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fld id="{D16B678B-5B47-4D52-9CDE-0908D2D02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7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авоъгъл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авоъгъл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авоъгъл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авоъгъл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авоъгъл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Закръглен правоъгъл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Закръглен правоъгъл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авоъгъл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авоъгъл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авоъгъл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авоъгъл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авоъгъл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авоъгъл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Контейнер за заглавие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Редакт. стил загл. образец</a:t>
            </a:r>
            <a:endParaRPr lang="en-US" altLang="bg-BG" smtClean="0"/>
          </a:p>
        </p:txBody>
      </p:sp>
      <p:sp>
        <p:nvSpPr>
          <p:cNvPr id="1040" name="Текстов контейнер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altLang="bg-BG" smtClean="0"/>
              <a:t>Второ ниво</a:t>
            </a:r>
          </a:p>
          <a:p>
            <a:pPr lvl="2"/>
            <a:r>
              <a:rPr lang="bg-BG" altLang="bg-BG" smtClean="0"/>
              <a:t>Трето ниво</a:t>
            </a:r>
          </a:p>
          <a:p>
            <a:pPr lvl="3"/>
            <a:r>
              <a:rPr lang="bg-BG" altLang="bg-BG" smtClean="0"/>
              <a:t>Четвърто ниво</a:t>
            </a:r>
          </a:p>
          <a:p>
            <a:pPr lvl="4"/>
            <a:r>
              <a:rPr lang="bg-BG" altLang="bg-BG" smtClean="0"/>
              <a:t>Пето ниво</a:t>
            </a:r>
            <a:endParaRPr lang="en-US" altLang="bg-BG" smtClean="0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 smtClean="0">
                <a:solidFill>
                  <a:srgbClr val="438086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fld id="{994A003F-1D08-4B6E-8D40-F76AF785AF2C}" type="datetimeFigureOut">
              <a:rPr lang="en-US"/>
              <a:pPr>
                <a:defRPr/>
              </a:pPr>
              <a:t>3/8/2015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438086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 smtClean="0">
                <a:solidFill>
                  <a:srgbClr val="FFFFFF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fld id="{E80ACC31-2EAD-4492-9C8D-A749A85F2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авоъгъл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авоъгъл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авоъгъл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авоъгъл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авоъгъл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Закръглен правоъгъл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Закръглен правоъгъл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авоъгъл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авоъгъл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авоъгъл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авоъгъл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авоъгъл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авоъгъл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Контейнер за заглавие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B02E8EF3-4F3D-48CB-8949-C0A50BA25B8B}" type="datetimeFigureOut">
              <a:rPr lang="en-US" smtClean="0">
                <a:solidFill>
                  <a:srgbClr val="438086"/>
                </a:solidFill>
              </a:rPr>
              <a:pPr>
                <a:defRPr/>
              </a:pPr>
              <a:t>3/8/2015</a:t>
            </a:fld>
            <a:endParaRPr lang="en-US">
              <a:solidFill>
                <a:srgbClr val="438086"/>
              </a:solidFill>
            </a:endParaRPr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6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88.jpe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31.wmf"/><Relationship Id="rId5" Type="http://schemas.openxmlformats.org/officeDocument/2006/relationships/image" Target="../media/image90.jpeg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89.jpeg"/><Relationship Id="rId9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94.wmf"/><Relationship Id="rId4" Type="http://schemas.openxmlformats.org/officeDocument/2006/relationships/image" Target="../media/image91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9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10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101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10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oleObject" Target="../embeddings/oleObject39.bin"/><Relationship Id="rId21" Type="http://schemas.openxmlformats.org/officeDocument/2006/relationships/image" Target="../media/image118.png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5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5.wmf"/><Relationship Id="rId11" Type="http://schemas.openxmlformats.org/officeDocument/2006/relationships/image" Target="../media/image108.png"/><Relationship Id="rId24" Type="http://schemas.openxmlformats.org/officeDocument/2006/relationships/image" Target="../media/image121.png"/><Relationship Id="rId5" Type="http://schemas.openxmlformats.org/officeDocument/2006/relationships/oleObject" Target="../embeddings/oleObject40.bin"/><Relationship Id="rId15" Type="http://schemas.openxmlformats.org/officeDocument/2006/relationships/image" Target="../media/image112.png"/><Relationship Id="rId23" Type="http://schemas.openxmlformats.org/officeDocument/2006/relationships/image" Target="../media/image120.png"/><Relationship Id="rId10" Type="http://schemas.openxmlformats.org/officeDocument/2006/relationships/image" Target="../media/image107.wmf"/><Relationship Id="rId19" Type="http://schemas.openxmlformats.org/officeDocument/2006/relationships/image" Target="../media/image116.png"/><Relationship Id="rId4" Type="http://schemas.openxmlformats.org/officeDocument/2006/relationships/image" Target="../media/image104.w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111.png"/><Relationship Id="rId22" Type="http://schemas.openxmlformats.org/officeDocument/2006/relationships/image" Target="../media/image1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image" Target="../media/image127.jpg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126.wmf"/><Relationship Id="rId5" Type="http://schemas.openxmlformats.org/officeDocument/2006/relationships/image" Target="../media/image123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12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13" Type="http://schemas.openxmlformats.org/officeDocument/2006/relationships/oleObject" Target="../embeddings/oleObject51.bin"/><Relationship Id="rId3" Type="http://schemas.openxmlformats.org/officeDocument/2006/relationships/image" Target="../media/image134.jpeg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131.w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33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8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130.wmf"/><Relationship Id="rId4" Type="http://schemas.openxmlformats.org/officeDocument/2006/relationships/image" Target="../media/image135.jpeg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13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image" Target="../media/image138.jpeg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6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143.wmf"/><Relationship Id="rId3" Type="http://schemas.openxmlformats.org/officeDocument/2006/relationships/image" Target="../media/image144.png"/><Relationship Id="rId7" Type="http://schemas.openxmlformats.org/officeDocument/2006/relationships/image" Target="../media/image140.wmf"/><Relationship Id="rId12" Type="http://schemas.openxmlformats.org/officeDocument/2006/relationships/oleObject" Target="../embeddings/oleObject58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142.wmf"/><Relationship Id="rId5" Type="http://schemas.openxmlformats.org/officeDocument/2006/relationships/image" Target="../media/image146.jpeg"/><Relationship Id="rId10" Type="http://schemas.openxmlformats.org/officeDocument/2006/relationships/oleObject" Target="../embeddings/oleObject57.bin"/><Relationship Id="rId4" Type="http://schemas.openxmlformats.org/officeDocument/2006/relationships/image" Target="../media/image145.jpeg"/><Relationship Id="rId9" Type="http://schemas.openxmlformats.org/officeDocument/2006/relationships/image" Target="../media/image14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48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147.wmf"/><Relationship Id="rId4" Type="http://schemas.openxmlformats.org/officeDocument/2006/relationships/oleObject" Target="../embeddings/oleObject5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image" Target="../media/image152.jpg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50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1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13" Type="http://schemas.openxmlformats.org/officeDocument/2006/relationships/image" Target="../media/image158.wmf"/><Relationship Id="rId18" Type="http://schemas.openxmlformats.org/officeDocument/2006/relationships/oleObject" Target="../embeddings/oleObject70.bin"/><Relationship Id="rId3" Type="http://schemas.openxmlformats.org/officeDocument/2006/relationships/image" Target="../media/image165.png"/><Relationship Id="rId21" Type="http://schemas.openxmlformats.org/officeDocument/2006/relationships/image" Target="../media/image162.wmf"/><Relationship Id="rId7" Type="http://schemas.openxmlformats.org/officeDocument/2006/relationships/image" Target="../media/image155.wmf"/><Relationship Id="rId12" Type="http://schemas.openxmlformats.org/officeDocument/2006/relationships/oleObject" Target="../embeddings/oleObject67.bin"/><Relationship Id="rId17" Type="http://schemas.openxmlformats.org/officeDocument/2006/relationships/image" Target="../media/image160.wmf"/><Relationship Id="rId25" Type="http://schemas.openxmlformats.org/officeDocument/2006/relationships/image" Target="../media/image164.w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69.bin"/><Relationship Id="rId20" Type="http://schemas.openxmlformats.org/officeDocument/2006/relationships/oleObject" Target="../embeddings/oleObject71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4.bin"/><Relationship Id="rId11" Type="http://schemas.openxmlformats.org/officeDocument/2006/relationships/image" Target="../media/image157.wmf"/><Relationship Id="rId24" Type="http://schemas.openxmlformats.org/officeDocument/2006/relationships/oleObject" Target="../embeddings/oleObject73.bin"/><Relationship Id="rId5" Type="http://schemas.openxmlformats.org/officeDocument/2006/relationships/image" Target="../media/image154.wmf"/><Relationship Id="rId15" Type="http://schemas.openxmlformats.org/officeDocument/2006/relationships/image" Target="../media/image159.wmf"/><Relationship Id="rId23" Type="http://schemas.openxmlformats.org/officeDocument/2006/relationships/image" Target="../media/image163.wmf"/><Relationship Id="rId10" Type="http://schemas.openxmlformats.org/officeDocument/2006/relationships/oleObject" Target="../embeddings/oleObject66.bin"/><Relationship Id="rId19" Type="http://schemas.openxmlformats.org/officeDocument/2006/relationships/image" Target="../media/image161.wmf"/><Relationship Id="rId4" Type="http://schemas.openxmlformats.org/officeDocument/2006/relationships/oleObject" Target="../embeddings/oleObject63.bin"/><Relationship Id="rId9" Type="http://schemas.openxmlformats.org/officeDocument/2006/relationships/image" Target="../media/image156.wmf"/><Relationship Id="rId14" Type="http://schemas.openxmlformats.org/officeDocument/2006/relationships/oleObject" Target="../embeddings/oleObject68.bin"/><Relationship Id="rId22" Type="http://schemas.openxmlformats.org/officeDocument/2006/relationships/oleObject" Target="../embeddings/oleObject7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wmf"/><Relationship Id="rId13" Type="http://schemas.openxmlformats.org/officeDocument/2006/relationships/oleObject" Target="../embeddings/oleObject78.bin"/><Relationship Id="rId3" Type="http://schemas.openxmlformats.org/officeDocument/2006/relationships/image" Target="../media/image172.png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169.w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71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66.wmf"/><Relationship Id="rId11" Type="http://schemas.openxmlformats.org/officeDocument/2006/relationships/oleObject" Target="../embeddings/oleObject77.bin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79.bin"/><Relationship Id="rId10" Type="http://schemas.openxmlformats.org/officeDocument/2006/relationships/image" Target="../media/image168.wmf"/><Relationship Id="rId4" Type="http://schemas.openxmlformats.org/officeDocument/2006/relationships/image" Target="../media/image173.png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17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13" Type="http://schemas.openxmlformats.org/officeDocument/2006/relationships/oleObject" Target="../embeddings/oleObject85.bin"/><Relationship Id="rId18" Type="http://schemas.openxmlformats.org/officeDocument/2006/relationships/image" Target="../media/image181.wmf"/><Relationship Id="rId3" Type="http://schemas.openxmlformats.org/officeDocument/2006/relationships/oleObject" Target="../embeddings/oleObject80.bin"/><Relationship Id="rId21" Type="http://schemas.openxmlformats.org/officeDocument/2006/relationships/oleObject" Target="../embeddings/oleObject89.bin"/><Relationship Id="rId7" Type="http://schemas.openxmlformats.org/officeDocument/2006/relationships/oleObject" Target="../embeddings/oleObject82.bin"/><Relationship Id="rId12" Type="http://schemas.openxmlformats.org/officeDocument/2006/relationships/image" Target="../media/image178.wmf"/><Relationship Id="rId17" Type="http://schemas.openxmlformats.org/officeDocument/2006/relationships/oleObject" Target="../embeddings/oleObject87.bin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80.wmf"/><Relationship Id="rId20" Type="http://schemas.openxmlformats.org/officeDocument/2006/relationships/image" Target="../media/image182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75.wmf"/><Relationship Id="rId11" Type="http://schemas.openxmlformats.org/officeDocument/2006/relationships/oleObject" Target="../embeddings/oleObject84.bin"/><Relationship Id="rId24" Type="http://schemas.openxmlformats.org/officeDocument/2006/relationships/image" Target="../media/image184.wmf"/><Relationship Id="rId5" Type="http://schemas.openxmlformats.org/officeDocument/2006/relationships/oleObject" Target="../embeddings/oleObject81.bin"/><Relationship Id="rId15" Type="http://schemas.openxmlformats.org/officeDocument/2006/relationships/oleObject" Target="../embeddings/oleObject86.bin"/><Relationship Id="rId23" Type="http://schemas.openxmlformats.org/officeDocument/2006/relationships/oleObject" Target="../embeddings/oleObject90.bin"/><Relationship Id="rId10" Type="http://schemas.openxmlformats.org/officeDocument/2006/relationships/image" Target="../media/image177.wmf"/><Relationship Id="rId19" Type="http://schemas.openxmlformats.org/officeDocument/2006/relationships/oleObject" Target="../embeddings/oleObject88.bin"/><Relationship Id="rId4" Type="http://schemas.openxmlformats.org/officeDocument/2006/relationships/image" Target="../media/image174.wmf"/><Relationship Id="rId9" Type="http://schemas.openxmlformats.org/officeDocument/2006/relationships/oleObject" Target="../embeddings/oleObject83.bin"/><Relationship Id="rId14" Type="http://schemas.openxmlformats.org/officeDocument/2006/relationships/image" Target="../media/image179.wmf"/><Relationship Id="rId22" Type="http://schemas.openxmlformats.org/officeDocument/2006/relationships/image" Target="../media/image18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7" Type="http://schemas.openxmlformats.org/officeDocument/2006/relationships/image" Target="../media/image186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92.bin"/><Relationship Id="rId5" Type="http://schemas.openxmlformats.org/officeDocument/2006/relationships/image" Target="../media/image185.wmf"/><Relationship Id="rId4" Type="http://schemas.openxmlformats.org/officeDocument/2006/relationships/oleObject" Target="../embeddings/oleObject9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88.wmf"/><Relationship Id="rId4" Type="http://schemas.openxmlformats.org/officeDocument/2006/relationships/oleObject" Target="../embeddings/oleObject9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3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95.bin"/><Relationship Id="rId5" Type="http://schemas.openxmlformats.org/officeDocument/2006/relationships/image" Target="../media/image192.wmf"/><Relationship Id="rId4" Type="http://schemas.openxmlformats.org/officeDocument/2006/relationships/oleObject" Target="../embeddings/oleObject9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13" Type="http://schemas.openxmlformats.org/officeDocument/2006/relationships/image" Target="../media/image198.wmf"/><Relationship Id="rId3" Type="http://schemas.openxmlformats.org/officeDocument/2006/relationships/image" Target="../media/image199.jpeg"/><Relationship Id="rId7" Type="http://schemas.openxmlformats.org/officeDocument/2006/relationships/image" Target="../media/image195.wmf"/><Relationship Id="rId12" Type="http://schemas.openxmlformats.org/officeDocument/2006/relationships/oleObject" Target="../embeddings/oleObject9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96.bin"/><Relationship Id="rId11" Type="http://schemas.openxmlformats.org/officeDocument/2006/relationships/image" Target="../media/image197.wmf"/><Relationship Id="rId5" Type="http://schemas.openxmlformats.org/officeDocument/2006/relationships/image" Target="../media/image201.jpeg"/><Relationship Id="rId10" Type="http://schemas.openxmlformats.org/officeDocument/2006/relationships/oleObject" Target="../embeddings/oleObject98.bin"/><Relationship Id="rId4" Type="http://schemas.openxmlformats.org/officeDocument/2006/relationships/image" Target="../media/image200.jpeg"/><Relationship Id="rId9" Type="http://schemas.openxmlformats.org/officeDocument/2006/relationships/image" Target="../media/image196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wmf"/><Relationship Id="rId13" Type="http://schemas.openxmlformats.org/officeDocument/2006/relationships/oleObject" Target="../embeddings/oleObject104.bin"/><Relationship Id="rId3" Type="http://schemas.openxmlformats.org/officeDocument/2006/relationships/image" Target="../media/image207.png"/><Relationship Id="rId7" Type="http://schemas.openxmlformats.org/officeDocument/2006/relationships/oleObject" Target="../embeddings/oleObject101.bin"/><Relationship Id="rId12" Type="http://schemas.openxmlformats.org/officeDocument/2006/relationships/image" Target="../media/image205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02.wmf"/><Relationship Id="rId11" Type="http://schemas.openxmlformats.org/officeDocument/2006/relationships/oleObject" Target="../embeddings/oleObject103.bin"/><Relationship Id="rId5" Type="http://schemas.openxmlformats.org/officeDocument/2006/relationships/oleObject" Target="../embeddings/oleObject100.bin"/><Relationship Id="rId10" Type="http://schemas.openxmlformats.org/officeDocument/2006/relationships/image" Target="../media/image204.wmf"/><Relationship Id="rId4" Type="http://schemas.openxmlformats.org/officeDocument/2006/relationships/image" Target="../media/image201.jpeg"/><Relationship Id="rId9" Type="http://schemas.openxmlformats.org/officeDocument/2006/relationships/oleObject" Target="../embeddings/oleObject102.bin"/><Relationship Id="rId14" Type="http://schemas.openxmlformats.org/officeDocument/2006/relationships/image" Target="../media/image20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oleObject" Target="../embeddings/oleObject1.bin"/><Relationship Id="rId21" Type="http://schemas.openxmlformats.org/officeDocument/2006/relationships/image" Target="../media/image16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image" Target="../media/image6.wmf"/><Relationship Id="rId24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5.wmf"/><Relationship Id="rId19" Type="http://schemas.openxmlformats.org/officeDocument/2006/relationships/image" Target="../media/image14.png"/><Relationship Id="rId31" Type="http://schemas.openxmlformats.org/officeDocument/2006/relationships/image" Target="../media/image26.png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oleObject" Target="../embeddings/oleObject7.bin"/><Relationship Id="rId21" Type="http://schemas.openxmlformats.org/officeDocument/2006/relationships/image" Target="../media/image36.pn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24" Type="http://schemas.openxmlformats.org/officeDocument/2006/relationships/image" Target="../media/image39.png"/><Relationship Id="rId5" Type="http://schemas.openxmlformats.org/officeDocument/2006/relationships/oleObject" Target="../embeddings/oleObject8.bin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27.wmf"/><Relationship Id="rId19" Type="http://schemas.openxmlformats.org/officeDocument/2006/relationships/image" Target="../media/image34.png"/><Relationship Id="rId4" Type="http://schemas.openxmlformats.org/officeDocument/2006/relationships/image" Target="../media/image24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oleObject" Target="../embeddings/oleObject13.bin"/><Relationship Id="rId21" Type="http://schemas.openxmlformats.org/officeDocument/2006/relationships/image" Target="../media/image57.png"/><Relationship Id="rId7" Type="http://schemas.openxmlformats.org/officeDocument/2006/relationships/image" Target="../media/image32.wm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wmf"/><Relationship Id="rId11" Type="http://schemas.openxmlformats.org/officeDocument/2006/relationships/image" Target="../media/image35.png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51.png"/><Relationship Id="rId10" Type="http://schemas.openxmlformats.org/officeDocument/2006/relationships/image" Target="../media/image32.png"/><Relationship Id="rId19" Type="http://schemas.openxmlformats.org/officeDocument/2006/relationships/image" Target="../media/image55.png"/><Relationship Id="rId4" Type="http://schemas.openxmlformats.org/officeDocument/2006/relationships/image" Target="../media/image30.wmf"/><Relationship Id="rId9" Type="http://schemas.openxmlformats.org/officeDocument/2006/relationships/image" Target="../media/image31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1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oleObject" Target="../embeddings/oleObject20.bin"/><Relationship Id="rId21" Type="http://schemas.openxmlformats.org/officeDocument/2006/relationships/image" Target="../media/image69.png"/><Relationship Id="rId7" Type="http://schemas.openxmlformats.org/officeDocument/2006/relationships/image" Target="../media/image4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wmf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28.wmf"/><Relationship Id="rId9" Type="http://schemas.openxmlformats.org/officeDocument/2006/relationships/image" Target="../media/image4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7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g-BG" sz="7200" dirty="0" smtClean="0">
                <a:solidFill>
                  <a:schemeClr val="bg2">
                    <a:lumMod val="50000"/>
                  </a:schemeClr>
                </a:solidFill>
              </a:rPr>
              <a:t>Кинематика на механизмите</a:t>
            </a:r>
            <a:endParaRPr lang="en-US" sz="7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артина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4070"/>
            <a:ext cx="3779912" cy="3023930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79745"/>
            <a:ext cx="4214242" cy="3371394"/>
          </a:xfrm>
          <a:prstGeom prst="rect">
            <a:avLst/>
          </a:prstGeom>
        </p:spPr>
      </p:pic>
      <p:sp>
        <p:nvSpPr>
          <p:cNvPr id="5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КИНЕМАТИКА НА ТОЧКА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6" name="Контейнер за съдържание 5"/>
          <p:cNvSpPr txBox="1">
            <a:spLocks/>
          </p:cNvSpPr>
          <p:nvPr/>
        </p:nvSpPr>
        <p:spPr bwMode="auto">
          <a:xfrm>
            <a:off x="1523811" y="476672"/>
            <a:ext cx="7620189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r>
              <a:rPr lang="bg-BG" dirty="0" smtClean="0">
                <a:solidFill>
                  <a:srgbClr val="00B0F0"/>
                </a:solidFill>
              </a:rPr>
              <a:t>Криволинейно движение на точка</a:t>
            </a:r>
            <a:endParaRPr lang="bg-BG" dirty="0">
              <a:solidFill>
                <a:srgbClr val="00B0F0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78" y="814263"/>
            <a:ext cx="3858804" cy="3087043"/>
          </a:xfrm>
          <a:prstGeom prst="rect">
            <a:avLst/>
          </a:prstGeom>
        </p:spPr>
      </p:pic>
      <p:graphicFrame>
        <p:nvGraphicFramePr>
          <p:cNvPr id="11" name="Об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137616"/>
              </p:ext>
            </p:extLst>
          </p:nvPr>
        </p:nvGraphicFramePr>
        <p:xfrm>
          <a:off x="5580112" y="3669358"/>
          <a:ext cx="1800225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0" name="Equation" r:id="rId6" imgW="634725" imgH="203112" progId="Equation.DSMT4">
                  <p:embed/>
                </p:oleObj>
              </mc:Choice>
              <mc:Fallback>
                <p:oleObj name="Equation" r:id="rId6" imgW="634725" imgH="203112" progId="Equation.DSMT4">
                  <p:embed/>
                  <p:pic>
                    <p:nvPicPr>
                      <p:cNvPr id="0" name="Об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3669358"/>
                        <a:ext cx="1800225" cy="56356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040600"/>
              </p:ext>
            </p:extLst>
          </p:nvPr>
        </p:nvGraphicFramePr>
        <p:xfrm>
          <a:off x="4464496" y="4437112"/>
          <a:ext cx="3836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1" name="Equation" r:id="rId8" imgW="1396394" imgH="406224" progId="Equation.DSMT4">
                  <p:embed/>
                </p:oleObj>
              </mc:Choice>
              <mc:Fallback>
                <p:oleObj name="Equation" r:id="rId8" imgW="1396394" imgH="406224" progId="Equation.DSMT4">
                  <p:embed/>
                  <p:pic>
                    <p:nvPicPr>
                      <p:cNvPr id="0" name="Обект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496" y="4437112"/>
                        <a:ext cx="3836988" cy="112395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290837"/>
              </p:ext>
            </p:extLst>
          </p:nvPr>
        </p:nvGraphicFramePr>
        <p:xfrm>
          <a:off x="4464496" y="5661248"/>
          <a:ext cx="3860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2" name="Equation" r:id="rId10" imgW="1637589" imgH="406224" progId="Equation.DSMT4">
                  <p:embed/>
                </p:oleObj>
              </mc:Choice>
              <mc:Fallback>
                <p:oleObj name="Equation" r:id="rId10" imgW="1637589" imgH="406224" progId="Equation.DSMT4">
                  <p:embed/>
                  <p:pic>
                    <p:nvPicPr>
                      <p:cNvPr id="0" name="Об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496" y="5661248"/>
                        <a:ext cx="3860800" cy="9652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9226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251520" y="1056382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2"/>
                </a:solidFill>
              </a:rPr>
              <a:t>Компоненти</a:t>
            </a:r>
            <a:r>
              <a:rPr lang="ru-RU" dirty="0">
                <a:solidFill>
                  <a:schemeClr val="accent2"/>
                </a:solidFill>
              </a:rPr>
              <a:t> на </a:t>
            </a:r>
            <a:r>
              <a:rPr lang="ru-RU" dirty="0" err="1">
                <a:solidFill>
                  <a:schemeClr val="accent2"/>
                </a:solidFill>
              </a:rPr>
              <a:t>скоростта</a:t>
            </a:r>
            <a:r>
              <a:rPr lang="ru-RU" dirty="0">
                <a:solidFill>
                  <a:schemeClr val="accent2"/>
                </a:solidFill>
              </a:rPr>
              <a:t> и </a:t>
            </a:r>
            <a:r>
              <a:rPr lang="ru-RU" dirty="0" err="1">
                <a:solidFill>
                  <a:schemeClr val="accent2"/>
                </a:solidFill>
              </a:rPr>
              <a:t>ускорението</a:t>
            </a:r>
            <a:r>
              <a:rPr lang="ru-RU" dirty="0">
                <a:solidFill>
                  <a:schemeClr val="accent2"/>
                </a:solidFill>
              </a:rPr>
              <a:t> в декартова </a:t>
            </a:r>
            <a:r>
              <a:rPr lang="ru-RU" dirty="0" err="1">
                <a:solidFill>
                  <a:schemeClr val="accent2"/>
                </a:solidFill>
              </a:rPr>
              <a:t>координатна</a:t>
            </a:r>
            <a:r>
              <a:rPr lang="ru-RU" dirty="0">
                <a:solidFill>
                  <a:schemeClr val="accent2"/>
                </a:solidFill>
              </a:rPr>
              <a:t> система</a:t>
            </a:r>
            <a:endParaRPr lang="bg-BG" dirty="0">
              <a:solidFill>
                <a:schemeClr val="accent2"/>
              </a:solidFill>
            </a:endParaRPr>
          </a:p>
        </p:txBody>
      </p:sp>
      <p:sp>
        <p:nvSpPr>
          <p:cNvPr id="6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КИНЕМАТИКА НА ТОЧКА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7" name="Контейнер за съдържание 5"/>
          <p:cNvSpPr txBox="1">
            <a:spLocks/>
          </p:cNvSpPr>
          <p:nvPr/>
        </p:nvSpPr>
        <p:spPr bwMode="auto">
          <a:xfrm>
            <a:off x="1523811" y="476672"/>
            <a:ext cx="7620189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r>
              <a:rPr lang="bg-BG" dirty="0" smtClean="0">
                <a:solidFill>
                  <a:srgbClr val="00B0F0"/>
                </a:solidFill>
              </a:rPr>
              <a:t>Криволинейно движение на точка</a:t>
            </a:r>
            <a:endParaRPr lang="bg-BG" dirty="0">
              <a:solidFill>
                <a:srgbClr val="00B0F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9" name="Об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538477"/>
              </p:ext>
            </p:extLst>
          </p:nvPr>
        </p:nvGraphicFramePr>
        <p:xfrm>
          <a:off x="2688299" y="1457054"/>
          <a:ext cx="3552394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3" name="Equation" r:id="rId3" imgW="1409700" imgH="228600" progId="Equation.DSMT4">
                  <p:embed/>
                </p:oleObj>
              </mc:Choice>
              <mc:Fallback>
                <p:oleObj name="Equation" r:id="rId3" imgW="14097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8299" y="1457054"/>
                        <a:ext cx="3552394" cy="576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1" name="Об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587904"/>
              </p:ext>
            </p:extLst>
          </p:nvPr>
        </p:nvGraphicFramePr>
        <p:xfrm>
          <a:off x="827584" y="2132856"/>
          <a:ext cx="703738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4" name="Equation" r:id="rId5" imgW="2857320" imgH="368280" progId="Equation.DSMT4">
                  <p:embed/>
                </p:oleObj>
              </mc:Choice>
              <mc:Fallback>
                <p:oleObj name="Equation" r:id="rId5" imgW="2857320" imgH="3682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132856"/>
                        <a:ext cx="7037387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3" name="Об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40229"/>
              </p:ext>
            </p:extLst>
          </p:nvPr>
        </p:nvGraphicFramePr>
        <p:xfrm>
          <a:off x="2789142" y="3068960"/>
          <a:ext cx="3350708" cy="729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5" name="Equation" r:id="rId7" imgW="1180588" imgH="253890" progId="Equation.DSMT4">
                  <p:embed/>
                </p:oleObj>
              </mc:Choice>
              <mc:Fallback>
                <p:oleObj name="Equation" r:id="rId7" imgW="1180588" imgH="25389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142" y="3068960"/>
                        <a:ext cx="3350708" cy="7295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5" name="Об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749919"/>
              </p:ext>
            </p:extLst>
          </p:nvPr>
        </p:nvGraphicFramePr>
        <p:xfrm>
          <a:off x="416347" y="3861048"/>
          <a:ext cx="3631802" cy="648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6" name="Equation" r:id="rId9" imgW="1282680" imgH="228600" progId="Equation.DSMT4">
                  <p:embed/>
                </p:oleObj>
              </mc:Choice>
              <mc:Fallback>
                <p:oleObj name="Equation" r:id="rId9" imgW="128268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347" y="3861048"/>
                        <a:ext cx="3631802" cy="6487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7" name="Об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110568"/>
              </p:ext>
            </p:extLst>
          </p:nvPr>
        </p:nvGraphicFramePr>
        <p:xfrm>
          <a:off x="4211960" y="3717032"/>
          <a:ext cx="4777281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7" name="Equation" r:id="rId11" imgW="1841500" imgH="304800" progId="Equation.DSMT4">
                  <p:embed/>
                </p:oleObj>
              </mc:Choice>
              <mc:Fallback>
                <p:oleObj name="Equation" r:id="rId11" imgW="1841500" imgH="3048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3717032"/>
                        <a:ext cx="4777281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9" name="Об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139150"/>
              </p:ext>
            </p:extLst>
          </p:nvPr>
        </p:nvGraphicFramePr>
        <p:xfrm>
          <a:off x="825532" y="4437112"/>
          <a:ext cx="7888472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8" name="Equation" r:id="rId13" imgW="2984500" imgH="381000" progId="Equation.DSMT4">
                  <p:embed/>
                </p:oleObj>
              </mc:Choice>
              <mc:Fallback>
                <p:oleObj name="Equation" r:id="rId13" imgW="2984500" imgH="3810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32" y="4437112"/>
                        <a:ext cx="7888472" cy="10081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1" name="Об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348142"/>
              </p:ext>
            </p:extLst>
          </p:nvPr>
        </p:nvGraphicFramePr>
        <p:xfrm>
          <a:off x="1907704" y="5301208"/>
          <a:ext cx="7110841" cy="1233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9" name="Equation" r:id="rId15" imgW="2578100" imgH="444500" progId="Equation.DSMT4">
                  <p:embed/>
                </p:oleObj>
              </mc:Choice>
              <mc:Fallback>
                <p:oleObj name="Equation" r:id="rId15" imgW="2578100" imgH="4445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5301208"/>
                        <a:ext cx="7110841" cy="1233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5669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251520" y="1056382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2"/>
                </a:solidFill>
              </a:rPr>
              <a:t>Компоненти</a:t>
            </a:r>
            <a:r>
              <a:rPr lang="ru-RU" dirty="0">
                <a:solidFill>
                  <a:schemeClr val="accent2"/>
                </a:solidFill>
              </a:rPr>
              <a:t> на </a:t>
            </a:r>
            <a:r>
              <a:rPr lang="ru-RU" dirty="0" err="1">
                <a:solidFill>
                  <a:schemeClr val="accent2"/>
                </a:solidFill>
              </a:rPr>
              <a:t>скоростта</a:t>
            </a:r>
            <a:r>
              <a:rPr lang="ru-RU" dirty="0">
                <a:solidFill>
                  <a:schemeClr val="accent2"/>
                </a:solidFill>
              </a:rPr>
              <a:t> и </a:t>
            </a:r>
            <a:r>
              <a:rPr lang="ru-RU" dirty="0" err="1">
                <a:solidFill>
                  <a:schemeClr val="accent2"/>
                </a:solidFill>
              </a:rPr>
              <a:t>ускорението</a:t>
            </a:r>
            <a:r>
              <a:rPr lang="ru-RU" dirty="0">
                <a:solidFill>
                  <a:schemeClr val="accent2"/>
                </a:solidFill>
              </a:rPr>
              <a:t> в декартова </a:t>
            </a:r>
            <a:r>
              <a:rPr lang="ru-RU" dirty="0" err="1">
                <a:solidFill>
                  <a:schemeClr val="accent2"/>
                </a:solidFill>
              </a:rPr>
              <a:t>координатна</a:t>
            </a:r>
            <a:r>
              <a:rPr lang="ru-RU" dirty="0">
                <a:solidFill>
                  <a:schemeClr val="accent2"/>
                </a:solidFill>
              </a:rPr>
              <a:t> система</a:t>
            </a:r>
            <a:endParaRPr lang="bg-BG" dirty="0">
              <a:solidFill>
                <a:schemeClr val="accent2"/>
              </a:solidFill>
            </a:endParaRPr>
          </a:p>
        </p:txBody>
      </p:sp>
      <p:sp>
        <p:nvSpPr>
          <p:cNvPr id="6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КИНЕМАТИКА НА ТОЧКА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7" name="Контейнер за съдържание 5"/>
          <p:cNvSpPr txBox="1">
            <a:spLocks/>
          </p:cNvSpPr>
          <p:nvPr/>
        </p:nvSpPr>
        <p:spPr bwMode="auto">
          <a:xfrm>
            <a:off x="1523811" y="476672"/>
            <a:ext cx="7620189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r>
              <a:rPr lang="bg-BG" dirty="0" smtClean="0">
                <a:solidFill>
                  <a:srgbClr val="00B0F0"/>
                </a:solidFill>
              </a:rPr>
              <a:t>Криволинейно движение на точка</a:t>
            </a:r>
            <a:endParaRPr lang="bg-BG" dirty="0">
              <a:solidFill>
                <a:srgbClr val="00B0F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9" name="Об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958842"/>
              </p:ext>
            </p:extLst>
          </p:nvPr>
        </p:nvGraphicFramePr>
        <p:xfrm>
          <a:off x="2703958" y="1700808"/>
          <a:ext cx="352107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9" name="Equation" r:id="rId3" imgW="1396800" imgH="228600" progId="Equation.DSMT4">
                  <p:embed/>
                </p:oleObj>
              </mc:Choice>
              <mc:Fallback>
                <p:oleObj name="Equation" r:id="rId3" imgW="1396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958" y="1700808"/>
                        <a:ext cx="3521075" cy="576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1" name="Об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015738"/>
              </p:ext>
            </p:extLst>
          </p:nvPr>
        </p:nvGraphicFramePr>
        <p:xfrm>
          <a:off x="586233" y="2420888"/>
          <a:ext cx="7756525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0" name="Equation" r:id="rId5" imgW="3149280" imgH="406080" progId="Equation.DSMT4">
                  <p:embed/>
                </p:oleObj>
              </mc:Choice>
              <mc:Fallback>
                <p:oleObj name="Equation" r:id="rId5" imgW="31492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233" y="2420888"/>
                        <a:ext cx="7756525" cy="1008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3" name="Об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763068"/>
              </p:ext>
            </p:extLst>
          </p:nvPr>
        </p:nvGraphicFramePr>
        <p:xfrm>
          <a:off x="2807146" y="3501008"/>
          <a:ext cx="33147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1" name="Equation" r:id="rId7" imgW="1168200" imgH="253800" progId="Equation.DSMT4">
                  <p:embed/>
                </p:oleObj>
              </mc:Choice>
              <mc:Fallback>
                <p:oleObj name="Equation" r:id="rId7" imgW="11682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7146" y="3501008"/>
                        <a:ext cx="3314700" cy="730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5" name="Об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953288"/>
              </p:ext>
            </p:extLst>
          </p:nvPr>
        </p:nvGraphicFramePr>
        <p:xfrm>
          <a:off x="451866" y="4437112"/>
          <a:ext cx="356076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2" name="Equation" r:id="rId9" imgW="1257120" imgH="228600" progId="Equation.DSMT4">
                  <p:embed/>
                </p:oleObj>
              </mc:Choice>
              <mc:Fallback>
                <p:oleObj name="Equation" r:id="rId9" imgW="12571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66" y="4437112"/>
                        <a:ext cx="3560763" cy="649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7" name="Об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264352"/>
              </p:ext>
            </p:extLst>
          </p:nvPr>
        </p:nvGraphicFramePr>
        <p:xfrm>
          <a:off x="4211960" y="4293096"/>
          <a:ext cx="4777281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3" name="Equation" r:id="rId11" imgW="1841400" imgH="304560" progId="Equation.DSMT4">
                  <p:embed/>
                </p:oleObj>
              </mc:Choice>
              <mc:Fallback>
                <p:oleObj name="Equation" r:id="rId11" imgW="18414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4293096"/>
                        <a:ext cx="4777281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9" name="Об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883384"/>
              </p:ext>
            </p:extLst>
          </p:nvPr>
        </p:nvGraphicFramePr>
        <p:xfrm>
          <a:off x="825624" y="5229200"/>
          <a:ext cx="7888288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4" name="Equation" r:id="rId13" imgW="2984400" imgH="393480" progId="Equation.DSMT4">
                  <p:embed/>
                </p:oleObj>
              </mc:Choice>
              <mc:Fallback>
                <p:oleObj name="Equation" r:id="rId13" imgW="2984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624" y="5229200"/>
                        <a:ext cx="7888288" cy="1041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23784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251520" y="1056382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DA1F28"/>
                </a:solidFill>
              </a:rPr>
              <a:t>Компоненти</a:t>
            </a:r>
            <a:r>
              <a:rPr lang="ru-RU" dirty="0">
                <a:solidFill>
                  <a:srgbClr val="DA1F28"/>
                </a:solidFill>
              </a:rPr>
              <a:t> на </a:t>
            </a:r>
            <a:r>
              <a:rPr lang="ru-RU" dirty="0" err="1">
                <a:solidFill>
                  <a:srgbClr val="DA1F28"/>
                </a:solidFill>
              </a:rPr>
              <a:t>скоростта</a:t>
            </a:r>
            <a:r>
              <a:rPr lang="ru-RU" dirty="0">
                <a:solidFill>
                  <a:srgbClr val="DA1F28"/>
                </a:solidFill>
              </a:rPr>
              <a:t> и </a:t>
            </a:r>
            <a:r>
              <a:rPr lang="ru-RU" dirty="0" err="1">
                <a:solidFill>
                  <a:srgbClr val="DA1F28"/>
                </a:solidFill>
              </a:rPr>
              <a:t>ускорението</a:t>
            </a:r>
            <a:r>
              <a:rPr lang="ru-RU" dirty="0">
                <a:solidFill>
                  <a:srgbClr val="DA1F28"/>
                </a:solidFill>
              </a:rPr>
              <a:t> в </a:t>
            </a:r>
            <a:r>
              <a:rPr lang="ru-RU" dirty="0" err="1" smtClean="0">
                <a:solidFill>
                  <a:srgbClr val="DA1F28"/>
                </a:solidFill>
              </a:rPr>
              <a:t>естествена</a:t>
            </a:r>
            <a:r>
              <a:rPr lang="ru-RU" dirty="0" smtClean="0">
                <a:solidFill>
                  <a:srgbClr val="DA1F28"/>
                </a:solidFill>
              </a:rPr>
              <a:t> </a:t>
            </a:r>
            <a:r>
              <a:rPr lang="ru-RU" dirty="0" err="1">
                <a:solidFill>
                  <a:srgbClr val="DA1F28"/>
                </a:solidFill>
              </a:rPr>
              <a:t>координатна</a:t>
            </a:r>
            <a:r>
              <a:rPr lang="ru-RU" dirty="0">
                <a:solidFill>
                  <a:srgbClr val="DA1F28"/>
                </a:solidFill>
              </a:rPr>
              <a:t> система</a:t>
            </a:r>
            <a:endParaRPr lang="bg-BG" dirty="0">
              <a:solidFill>
                <a:srgbClr val="DA1F28"/>
              </a:solidFill>
            </a:endParaRPr>
          </a:p>
        </p:txBody>
      </p:sp>
      <p:sp>
        <p:nvSpPr>
          <p:cNvPr id="6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КИНЕМАТИКА НА ТОЧКА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7" name="Контейнер за съдържание 5"/>
          <p:cNvSpPr txBox="1">
            <a:spLocks/>
          </p:cNvSpPr>
          <p:nvPr/>
        </p:nvSpPr>
        <p:spPr bwMode="auto">
          <a:xfrm>
            <a:off x="1523811" y="476672"/>
            <a:ext cx="7620189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Clr>
                <a:srgbClr val="2DA2BF"/>
              </a:buClr>
              <a:buFont typeface="Wingdings 3" pitchFamily="18" charset="2"/>
              <a:buNone/>
            </a:pPr>
            <a:r>
              <a:rPr lang="bg-BG" dirty="0" smtClean="0">
                <a:solidFill>
                  <a:srgbClr val="00B0F0"/>
                </a:solidFill>
              </a:rPr>
              <a:t>Криволинейно движение на точка</a:t>
            </a:r>
            <a:endParaRPr lang="bg-BG" dirty="0">
              <a:solidFill>
                <a:srgbClr val="00B0F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>
              <a:solidFill>
                <a:prstClr val="black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>
              <a:solidFill>
                <a:prstClr val="black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>
              <a:solidFill>
                <a:prstClr val="black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>
              <a:solidFill>
                <a:prstClr val="black"/>
              </a:solidFill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>
              <a:solidFill>
                <a:prstClr val="black"/>
              </a:solidFill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>
              <a:solidFill>
                <a:prstClr val="black"/>
              </a:solidFill>
            </a:endParaRP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3" name="Об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716639"/>
              </p:ext>
            </p:extLst>
          </p:nvPr>
        </p:nvGraphicFramePr>
        <p:xfrm>
          <a:off x="414226" y="1556792"/>
          <a:ext cx="1826007" cy="635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0" name="Equation" r:id="rId3" imgW="660240" imgH="228600" progId="Equation.DSMT4">
                  <p:embed/>
                </p:oleObj>
              </mc:Choice>
              <mc:Fallback>
                <p:oleObj name="Equation" r:id="rId3" imgW="66024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26" y="1556792"/>
                        <a:ext cx="1826007" cy="63513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2" name="Об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629869"/>
              </p:ext>
            </p:extLst>
          </p:nvPr>
        </p:nvGraphicFramePr>
        <p:xfrm>
          <a:off x="218435" y="2348880"/>
          <a:ext cx="2610751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1" name="Equation" r:id="rId5" imgW="965200" imgH="368300" progId="Equation.DSMT4">
                  <p:embed/>
                </p:oleObj>
              </mc:Choice>
              <mc:Fallback>
                <p:oleObj name="Equation" r:id="rId5" imgW="965200" imgH="368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35" y="2348880"/>
                        <a:ext cx="2610751" cy="100811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4" name="Об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243208"/>
              </p:ext>
            </p:extLst>
          </p:nvPr>
        </p:nvGraphicFramePr>
        <p:xfrm>
          <a:off x="114904" y="3429000"/>
          <a:ext cx="2817813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2" name="Equation" r:id="rId7" imgW="1041120" imgH="609480" progId="Equation.DSMT4">
                  <p:embed/>
                </p:oleObj>
              </mc:Choice>
              <mc:Fallback>
                <p:oleObj name="Equation" r:id="rId7" imgW="1041120" imgH="609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04" y="3429000"/>
                        <a:ext cx="2817813" cy="166846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6" name="Об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055076"/>
              </p:ext>
            </p:extLst>
          </p:nvPr>
        </p:nvGraphicFramePr>
        <p:xfrm>
          <a:off x="251520" y="5229200"/>
          <a:ext cx="2520280" cy="1156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3" name="Equation" r:id="rId9" imgW="812447" imgH="368140" progId="Equation.DSMT4">
                  <p:embed/>
                </p:oleObj>
              </mc:Choice>
              <mc:Fallback>
                <p:oleObj name="Equation" r:id="rId9" imgW="812447" imgH="3681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229200"/>
                        <a:ext cx="2520280" cy="1156364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cxnSp>
        <p:nvCxnSpPr>
          <p:cNvPr id="54" name="Извито съединение 53"/>
          <p:cNvCxnSpPr/>
          <p:nvPr/>
        </p:nvCxnSpPr>
        <p:spPr>
          <a:xfrm rot="10800000" flipV="1">
            <a:off x="5506864" y="2909842"/>
            <a:ext cx="2551280" cy="1191759"/>
          </a:xfrm>
          <a:prstGeom prst="curvedConnector4">
            <a:avLst>
              <a:gd name="adj1" fmla="val 47884"/>
              <a:gd name="adj2" fmla="val 119182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ъединител &quot;права стрелка&quot; 54"/>
          <p:cNvCxnSpPr>
            <a:stCxn id="87" idx="5"/>
          </p:cNvCxnSpPr>
          <p:nvPr/>
        </p:nvCxnSpPr>
        <p:spPr>
          <a:xfrm>
            <a:off x="5982585" y="3429162"/>
            <a:ext cx="766306" cy="3338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Съединител &quot;права стрелка&quot; 55"/>
          <p:cNvCxnSpPr/>
          <p:nvPr/>
        </p:nvCxnSpPr>
        <p:spPr>
          <a:xfrm flipH="1">
            <a:off x="5601359" y="3343214"/>
            <a:ext cx="304894" cy="7385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Съединител &quot;права стрелка&quot; 56"/>
          <p:cNvCxnSpPr>
            <a:stCxn id="65" idx="7"/>
            <a:endCxn id="66" idx="3"/>
          </p:cNvCxnSpPr>
          <p:nvPr/>
        </p:nvCxnSpPr>
        <p:spPr>
          <a:xfrm flipV="1">
            <a:off x="5656567" y="3844362"/>
            <a:ext cx="1090059" cy="2447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Дъга 61"/>
          <p:cNvSpPr/>
          <p:nvPr/>
        </p:nvSpPr>
        <p:spPr>
          <a:xfrm rot="13198480">
            <a:off x="4612689" y="3448233"/>
            <a:ext cx="2587128" cy="859678"/>
          </a:xfrm>
          <a:prstGeom prst="arc">
            <a:avLst>
              <a:gd name="adj1" fmla="val 16498660"/>
              <a:gd name="adj2" fmla="val 2100567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black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4780486" y="3203900"/>
            <a:ext cx="215900" cy="230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sp>
        <p:nvSpPr>
          <p:cNvPr id="65" name="Овал 64"/>
          <p:cNvSpPr/>
          <p:nvPr/>
        </p:nvSpPr>
        <p:spPr>
          <a:xfrm>
            <a:off x="5472285" y="4055212"/>
            <a:ext cx="215900" cy="231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6715008" y="3647884"/>
            <a:ext cx="215900" cy="230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cxnSp>
        <p:nvCxnSpPr>
          <p:cNvPr id="70" name="Съединител &quot;права стрелка&quot; 69"/>
          <p:cNvCxnSpPr/>
          <p:nvPr/>
        </p:nvCxnSpPr>
        <p:spPr>
          <a:xfrm>
            <a:off x="5168316" y="3941404"/>
            <a:ext cx="1901504" cy="1097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7" name="Овал 86"/>
          <p:cNvSpPr/>
          <p:nvPr/>
        </p:nvSpPr>
        <p:spPr>
          <a:xfrm>
            <a:off x="5798303" y="3232684"/>
            <a:ext cx="215900" cy="230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cxnSp>
        <p:nvCxnSpPr>
          <p:cNvPr id="89" name="Право съединение 88"/>
          <p:cNvCxnSpPr/>
          <p:nvPr/>
        </p:nvCxnSpPr>
        <p:spPr>
          <a:xfrm flipV="1">
            <a:off x="4638808" y="3033212"/>
            <a:ext cx="532408" cy="44336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Плюс 92"/>
          <p:cNvSpPr/>
          <p:nvPr/>
        </p:nvSpPr>
        <p:spPr>
          <a:xfrm>
            <a:off x="5095944" y="3135404"/>
            <a:ext cx="228680" cy="20781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4" name="Минус 93"/>
          <p:cNvSpPr/>
          <p:nvPr/>
        </p:nvSpPr>
        <p:spPr>
          <a:xfrm>
            <a:off x="4944108" y="2858816"/>
            <a:ext cx="167859" cy="2348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77" name="Съединител &quot;права стрелка&quot; 76"/>
          <p:cNvCxnSpPr/>
          <p:nvPr/>
        </p:nvCxnSpPr>
        <p:spPr>
          <a:xfrm>
            <a:off x="5656567" y="4251302"/>
            <a:ext cx="610514" cy="31579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1" name="Съединител &quot;права стрелка&quot; 70"/>
          <p:cNvCxnSpPr/>
          <p:nvPr/>
        </p:nvCxnSpPr>
        <p:spPr>
          <a:xfrm>
            <a:off x="5601358" y="4196241"/>
            <a:ext cx="371652" cy="23401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1" name="Съединител &quot;права стрелка&quot; 150"/>
          <p:cNvCxnSpPr/>
          <p:nvPr/>
        </p:nvCxnSpPr>
        <p:spPr>
          <a:xfrm flipV="1">
            <a:off x="6715008" y="2053121"/>
            <a:ext cx="596478" cy="2211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2" name="Съединител &quot;права стрелка&quot; 151"/>
          <p:cNvCxnSpPr/>
          <p:nvPr/>
        </p:nvCxnSpPr>
        <p:spPr>
          <a:xfrm flipV="1">
            <a:off x="6899290" y="3023042"/>
            <a:ext cx="162235" cy="57302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3" name="Съединител &quot;права стрелка&quot; 152"/>
          <p:cNvCxnSpPr/>
          <p:nvPr/>
        </p:nvCxnSpPr>
        <p:spPr>
          <a:xfrm flipV="1">
            <a:off x="6834568" y="3371722"/>
            <a:ext cx="129443" cy="39125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6" name="Текстово поле 175"/>
              <p:cNvSpPr txBox="1"/>
              <p:nvPr/>
            </p:nvSpPr>
            <p:spPr>
              <a:xfrm>
                <a:off x="4289953" y="2976259"/>
                <a:ext cx="549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176" name="Текстово поле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953" y="2976259"/>
                <a:ext cx="549381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7" name="Текстово поле 176"/>
              <p:cNvSpPr txBox="1"/>
              <p:nvPr/>
            </p:nvSpPr>
            <p:spPr>
              <a:xfrm>
                <a:off x="4982043" y="4128582"/>
                <a:ext cx="620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𝑀</m:t>
                          </m:r>
                        </m:e>
                        <m:sub/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177" name="Текстово поле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043" y="4128582"/>
                <a:ext cx="620619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8" name="Текстово поле 177"/>
              <p:cNvSpPr txBox="1"/>
              <p:nvPr/>
            </p:nvSpPr>
            <p:spPr>
              <a:xfrm>
                <a:off x="6822958" y="3826909"/>
                <a:ext cx="544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178" name="Текстово поле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958" y="3826909"/>
                <a:ext cx="544060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Текстово поле 178"/>
              <p:cNvSpPr txBox="1"/>
              <p:nvPr/>
            </p:nvSpPr>
            <p:spPr>
              <a:xfrm>
                <a:off x="5758266" y="2903340"/>
                <a:ext cx="4195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179" name="Текстово поле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266" y="2903340"/>
                <a:ext cx="419538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0" name="Текстово поле 179"/>
              <p:cNvSpPr txBox="1"/>
              <p:nvPr/>
            </p:nvSpPr>
            <p:spPr>
              <a:xfrm>
                <a:off x="5413453" y="3508740"/>
                <a:ext cx="403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180" name="Текстово поле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453" y="3508740"/>
                <a:ext cx="403805" cy="369332"/>
              </a:xfrm>
              <a:prstGeom prst="rect">
                <a:avLst/>
              </a:prstGeom>
              <a:blipFill rotWithShape="1">
                <a:blip r:embed="rId15"/>
                <a:stretch>
                  <a:fillRect t="-26667" r="-30303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Текстово поле 47"/>
              <p:cNvSpPr txBox="1"/>
              <p:nvPr/>
            </p:nvSpPr>
            <p:spPr>
              <a:xfrm>
                <a:off x="6226820" y="3254892"/>
                <a:ext cx="403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48" name="Текстово поле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820" y="3254892"/>
                <a:ext cx="403805" cy="369332"/>
              </a:xfrm>
              <a:prstGeom prst="rect">
                <a:avLst/>
              </a:prstGeom>
              <a:blipFill rotWithShape="1">
                <a:blip r:embed="rId16"/>
                <a:stretch>
                  <a:fillRect t="-26230" r="-19403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Текстово поле 48"/>
              <p:cNvSpPr txBox="1"/>
              <p:nvPr/>
            </p:nvSpPr>
            <p:spPr>
              <a:xfrm>
                <a:off x="5982585" y="3676342"/>
                <a:ext cx="403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49" name="Текстово поле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585" y="3676342"/>
                <a:ext cx="403805" cy="369332"/>
              </a:xfrm>
              <a:prstGeom prst="rect">
                <a:avLst/>
              </a:prstGeom>
              <a:blipFill rotWithShape="1">
                <a:blip r:embed="rId17"/>
                <a:stretch>
                  <a:fillRect t="-26230" r="-49254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Текстово поле 49"/>
              <p:cNvSpPr txBox="1"/>
              <p:nvPr/>
            </p:nvSpPr>
            <p:spPr>
              <a:xfrm>
                <a:off x="5486282" y="4313248"/>
                <a:ext cx="403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acc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50" name="Текстово поле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282" y="4313248"/>
                <a:ext cx="403805" cy="369332"/>
              </a:xfrm>
              <a:prstGeom prst="rect">
                <a:avLst/>
              </a:prstGeom>
              <a:blipFill rotWithShape="1">
                <a:blip r:embed="rId18"/>
                <a:stretch>
                  <a:fillRect t="-26667" r="-28788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Текстово поле 50"/>
              <p:cNvSpPr txBox="1"/>
              <p:nvPr/>
            </p:nvSpPr>
            <p:spPr>
              <a:xfrm>
                <a:off x="6907001" y="3393646"/>
                <a:ext cx="403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51" name="Текстово поле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001" y="3393646"/>
                <a:ext cx="403805" cy="369332"/>
              </a:xfrm>
              <a:prstGeom prst="rect">
                <a:avLst/>
              </a:prstGeom>
              <a:blipFill rotWithShape="1">
                <a:blip r:embed="rId19"/>
                <a:stretch>
                  <a:fillRect t="-26667" r="-18182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Текстово поле 51"/>
              <p:cNvSpPr txBox="1"/>
              <p:nvPr/>
            </p:nvSpPr>
            <p:spPr>
              <a:xfrm>
                <a:off x="6621055" y="2942660"/>
                <a:ext cx="403805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52" name="Текстово поле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055" y="2942660"/>
                <a:ext cx="403805" cy="402931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Текстово поле 52"/>
              <p:cNvSpPr txBox="1"/>
              <p:nvPr/>
            </p:nvSpPr>
            <p:spPr>
              <a:xfrm>
                <a:off x="6875795" y="1868455"/>
                <a:ext cx="4662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53" name="Текстово поле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795" y="1868455"/>
                <a:ext cx="466217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Текстово поле 57"/>
              <p:cNvSpPr txBox="1"/>
              <p:nvPr/>
            </p:nvSpPr>
            <p:spPr>
              <a:xfrm>
                <a:off x="6569944" y="4860070"/>
                <a:ext cx="5292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/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58" name="Текстово поле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944" y="4860070"/>
                <a:ext cx="529247" cy="36933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Текстово поле 58"/>
              <p:cNvSpPr txBox="1"/>
              <p:nvPr/>
            </p:nvSpPr>
            <p:spPr>
              <a:xfrm>
                <a:off x="5917165" y="4545802"/>
                <a:ext cx="403805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</m:e>
                        <m:sub/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59" name="Текстово поле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65" y="4545802"/>
                <a:ext cx="403805" cy="402931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Текстово поле 59"/>
              <p:cNvSpPr txBox="1"/>
              <p:nvPr/>
            </p:nvSpPr>
            <p:spPr>
              <a:xfrm>
                <a:off x="6320970" y="4243619"/>
                <a:ext cx="403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60" name="Текстово поле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970" y="4243619"/>
                <a:ext cx="403805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Текстово поле 60"/>
              <p:cNvSpPr txBox="1"/>
              <p:nvPr/>
            </p:nvSpPr>
            <p:spPr>
              <a:xfrm>
                <a:off x="4758755" y="3597426"/>
                <a:ext cx="403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bg-BG" dirty="0"/>
              </a:p>
            </p:txBody>
          </p:sp>
        </mc:Choice>
        <mc:Fallback>
          <p:sp>
            <p:nvSpPr>
              <p:cNvPr id="61" name="Текстово поле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755" y="3597426"/>
                <a:ext cx="403805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8452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  <p:bldP spid="66" grpId="0" animBg="1"/>
      <p:bldP spid="87" grpId="0" animBg="1"/>
      <p:bldP spid="93" grpId="0" animBg="1"/>
      <p:bldP spid="94" grpId="0" animBg="1"/>
      <p:bldP spid="176" grpId="0"/>
      <p:bldP spid="177" grpId="0"/>
      <p:bldP spid="178" grpId="0"/>
      <p:bldP spid="179" grpId="0"/>
      <p:bldP spid="180" grpId="0"/>
      <p:bldP spid="48" grpId="0"/>
      <p:bldP spid="49" grpId="0"/>
      <p:bldP spid="50" grpId="0"/>
      <p:bldP spid="51" grpId="0"/>
      <p:bldP spid="52" grpId="0"/>
      <p:bldP spid="53" grpId="0"/>
      <p:bldP spid="58" grpId="0"/>
      <p:bldP spid="59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" y="764704"/>
            <a:ext cx="5580620" cy="4464496"/>
          </a:xfrm>
          <a:prstGeom prst="rect">
            <a:avLst/>
          </a:prstGeom>
        </p:spPr>
      </p:pic>
      <p:graphicFrame>
        <p:nvGraphicFramePr>
          <p:cNvPr id="5" name="Об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962548"/>
              </p:ext>
            </p:extLst>
          </p:nvPr>
        </p:nvGraphicFramePr>
        <p:xfrm>
          <a:off x="5796136" y="2348880"/>
          <a:ext cx="2741612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5" name="Equation" r:id="rId4" imgW="939800" imgH="368300" progId="Equation.DSMT4">
                  <p:embed/>
                </p:oleObj>
              </mc:Choice>
              <mc:Fallback>
                <p:oleObj name="Equation" r:id="rId4" imgW="939800" imgH="368300" progId="Equation.DSMT4">
                  <p:embed/>
                  <p:pic>
                    <p:nvPicPr>
                      <p:cNvPr id="0" name="Об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348880"/>
                        <a:ext cx="2741612" cy="10795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КИНЕМАТИКА НА ТОЧКА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8" name="Контейнер за съдържание 5"/>
          <p:cNvSpPr txBox="1">
            <a:spLocks/>
          </p:cNvSpPr>
          <p:nvPr/>
        </p:nvSpPr>
        <p:spPr bwMode="auto">
          <a:xfrm>
            <a:off x="1523811" y="476672"/>
            <a:ext cx="7620189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Clr>
                <a:srgbClr val="2DA2BF"/>
              </a:buClr>
              <a:buFont typeface="Wingdings 3" pitchFamily="18" charset="2"/>
              <a:buNone/>
            </a:pPr>
            <a:r>
              <a:rPr lang="bg-BG" dirty="0" smtClean="0">
                <a:solidFill>
                  <a:srgbClr val="00B0F0"/>
                </a:solidFill>
              </a:rPr>
              <a:t>Криволинейно движение на точка</a:t>
            </a:r>
            <a:endParaRPr lang="bg-BG" dirty="0">
              <a:solidFill>
                <a:srgbClr val="00B0F0"/>
              </a:solidFill>
            </a:endParaRPr>
          </a:p>
        </p:txBody>
      </p:sp>
      <p:graphicFrame>
        <p:nvGraphicFramePr>
          <p:cNvPr id="4" name="Об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152739"/>
              </p:ext>
            </p:extLst>
          </p:nvPr>
        </p:nvGraphicFramePr>
        <p:xfrm>
          <a:off x="4067944" y="1056382"/>
          <a:ext cx="4833937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6" name="Equation" r:id="rId6" imgW="1778000" imgH="368300" progId="Equation.DSMT4">
                  <p:embed/>
                </p:oleObj>
              </mc:Choice>
              <mc:Fallback>
                <p:oleObj name="Equation" r:id="rId6" imgW="1778000" imgH="368300" progId="Equation.DSMT4">
                  <p:embed/>
                  <p:pic>
                    <p:nvPicPr>
                      <p:cNvPr id="0" name="Обект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1056382"/>
                        <a:ext cx="4833937" cy="100806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1" name="Об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797941"/>
              </p:ext>
            </p:extLst>
          </p:nvPr>
        </p:nvGraphicFramePr>
        <p:xfrm>
          <a:off x="5591073" y="3717032"/>
          <a:ext cx="3212665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7" name="Equation" r:id="rId8" imgW="1104900" imgH="368300" progId="Equation.DSMT4">
                  <p:embed/>
                </p:oleObj>
              </mc:Choice>
              <mc:Fallback>
                <p:oleObj name="Equation" r:id="rId8" imgW="1104900" imgH="3683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1073" y="3717032"/>
                        <a:ext cx="3212665" cy="108012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3" name="Об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958454"/>
              </p:ext>
            </p:extLst>
          </p:nvPr>
        </p:nvGraphicFramePr>
        <p:xfrm>
          <a:off x="5940152" y="5085184"/>
          <a:ext cx="2432375" cy="1031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8" name="Equation" r:id="rId10" imgW="876300" imgH="368300" progId="Equation.DSMT4">
                  <p:embed/>
                </p:oleObj>
              </mc:Choice>
              <mc:Fallback>
                <p:oleObj name="Equation" r:id="rId10" imgW="876300" imgH="368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5085184"/>
                        <a:ext cx="2432375" cy="103111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63277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Картина 19"/>
          <p:cNvPicPr>
            <a:picLocks noChangeAspect="1"/>
          </p:cNvPicPr>
          <p:nvPr/>
        </p:nvPicPr>
        <p:blipFill rotWithShape="1">
          <a:blip r:embed="rId3"/>
          <a:srcRect l="5667" t="15333"/>
          <a:stretch/>
        </p:blipFill>
        <p:spPr>
          <a:xfrm>
            <a:off x="-6350" y="3644900"/>
            <a:ext cx="4211638" cy="302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/>
          <a:srcRect t="8765" r="22030"/>
          <a:stretch/>
        </p:blipFill>
        <p:spPr>
          <a:xfrm>
            <a:off x="142875" y="481013"/>
            <a:ext cx="3257550" cy="304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КИНЕМАТИКА НА ТОЧКА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26629" name="Контейнер за съдържание 5"/>
          <p:cNvSpPr txBox="1">
            <a:spLocks/>
          </p:cNvSpPr>
          <p:nvPr/>
        </p:nvSpPr>
        <p:spPr bwMode="auto">
          <a:xfrm>
            <a:off x="1524000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None/>
            </a:pPr>
            <a:r>
              <a:rPr lang="bg-BG" altLang="bg-BG" sz="2700" smtClean="0">
                <a:solidFill>
                  <a:srgbClr val="00B0F0"/>
                </a:solidFill>
              </a:rPr>
              <a:t>Криволинейно движение на точка</a:t>
            </a:r>
          </a:p>
        </p:txBody>
      </p:sp>
      <p:sp>
        <p:nvSpPr>
          <p:cNvPr id="266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9" name="Обект 8"/>
          <p:cNvGraphicFramePr>
            <a:graphicFrameLocks noChangeAspect="1"/>
          </p:cNvGraphicFramePr>
          <p:nvPr/>
        </p:nvGraphicFramePr>
        <p:xfrm>
          <a:off x="3813175" y="2122488"/>
          <a:ext cx="1303338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6" name="Equation" r:id="rId5" imgW="457200" imgH="368300" progId="Equation.DSMT4">
                  <p:embed/>
                </p:oleObj>
              </mc:Choice>
              <mc:Fallback>
                <p:oleObj name="Equation" r:id="rId5" imgW="4572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3175" y="2122488"/>
                        <a:ext cx="1303338" cy="105886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ект 9"/>
          <p:cNvGraphicFramePr>
            <a:graphicFrameLocks noChangeAspect="1"/>
          </p:cNvGraphicFramePr>
          <p:nvPr/>
        </p:nvGraphicFramePr>
        <p:xfrm>
          <a:off x="3871913" y="908050"/>
          <a:ext cx="480377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Equation" r:id="rId7" imgW="1701800" imgH="368300" progId="Equation.DSMT4">
                  <p:embed/>
                </p:oleObj>
              </mc:Choice>
              <mc:Fallback>
                <p:oleObj name="Equation" r:id="rId7" imgW="17018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1913" y="908050"/>
                        <a:ext cx="4803775" cy="104775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2" name="Обект 11"/>
          <p:cNvGraphicFramePr>
            <a:graphicFrameLocks noChangeAspect="1"/>
          </p:cNvGraphicFramePr>
          <p:nvPr/>
        </p:nvGraphicFramePr>
        <p:xfrm>
          <a:off x="5334000" y="2079625"/>
          <a:ext cx="1639888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8" name="Equation" r:id="rId9" imgW="583947" imgH="393529" progId="Equation.DSMT4">
                  <p:embed/>
                </p:oleObj>
              </mc:Choice>
              <mc:Fallback>
                <p:oleObj name="Equation" r:id="rId9" imgW="58394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079625"/>
                        <a:ext cx="1639888" cy="110172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5" name="Обект 14"/>
          <p:cNvGraphicFramePr>
            <a:graphicFrameLocks noChangeAspect="1"/>
          </p:cNvGraphicFramePr>
          <p:nvPr/>
        </p:nvGraphicFramePr>
        <p:xfrm>
          <a:off x="4859338" y="3268663"/>
          <a:ext cx="3168650" cy="134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name="Equation" r:id="rId11" imgW="990600" imgH="419100" progId="Equation.DSMT4">
                  <p:embed/>
                </p:oleObj>
              </mc:Choice>
              <mc:Fallback>
                <p:oleObj name="Equation" r:id="rId11" imgW="990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3268663"/>
                        <a:ext cx="3168650" cy="134143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7" name="Обект 16"/>
          <p:cNvGraphicFramePr>
            <a:graphicFrameLocks noChangeAspect="1"/>
          </p:cNvGraphicFramePr>
          <p:nvPr/>
        </p:nvGraphicFramePr>
        <p:xfrm>
          <a:off x="5360988" y="4652963"/>
          <a:ext cx="2946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0" name="Equation" r:id="rId13" imgW="876300" imgH="241300" progId="Equation.DSMT4">
                  <p:embed/>
                </p:oleObj>
              </mc:Choice>
              <mc:Fallback>
                <p:oleObj name="Equation" r:id="rId13" imgW="8763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988" y="4652963"/>
                        <a:ext cx="2946400" cy="8001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9" name="Обект 18"/>
          <p:cNvGraphicFramePr>
            <a:graphicFrameLocks noChangeAspect="1"/>
          </p:cNvGraphicFramePr>
          <p:nvPr/>
        </p:nvGraphicFramePr>
        <p:xfrm>
          <a:off x="3844925" y="5516563"/>
          <a:ext cx="5299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Equation" r:id="rId15" imgW="1714320" imgH="419040" progId="Equation.DSMT4">
                  <p:embed/>
                </p:oleObj>
              </mc:Choice>
              <mc:Fallback>
                <p:oleObj name="Equation" r:id="rId15" imgW="17143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4925" y="5516563"/>
                        <a:ext cx="5299075" cy="12954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0983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04" y="1712247"/>
            <a:ext cx="4756231" cy="3804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1916113"/>
            <a:ext cx="3992563" cy="319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КИНЕМАТИКА НА ТОЧКА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27653" name="Контейнер за съдържание 5"/>
          <p:cNvSpPr txBox="1">
            <a:spLocks/>
          </p:cNvSpPr>
          <p:nvPr/>
        </p:nvSpPr>
        <p:spPr bwMode="auto">
          <a:xfrm>
            <a:off x="1524000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None/>
            </a:pPr>
            <a:r>
              <a:rPr lang="bg-BG" altLang="bg-BG" sz="2700" smtClean="0">
                <a:solidFill>
                  <a:srgbClr val="00B0F0"/>
                </a:solidFill>
              </a:rPr>
              <a:t>Сложно движение на точка</a:t>
            </a:r>
          </a:p>
        </p:txBody>
      </p:sp>
      <p:sp>
        <p:nvSpPr>
          <p:cNvPr id="27654" name="Правоъгълник 6"/>
          <p:cNvSpPr>
            <a:spLocks noChangeArrowheads="1"/>
          </p:cNvSpPr>
          <p:nvPr/>
        </p:nvSpPr>
        <p:spPr bwMode="auto">
          <a:xfrm>
            <a:off x="0" y="1055688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just"/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Движение на една точка спрямо две подвижни една спрямо друга координатни системи, една от които може да се приеме за неподвижна.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276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7656" name="Обект 10"/>
          <p:cNvGraphicFramePr>
            <a:graphicFrameLocks noChangeAspect="1"/>
          </p:cNvGraphicFramePr>
          <p:nvPr/>
        </p:nvGraphicFramePr>
        <p:xfrm>
          <a:off x="106363" y="5629275"/>
          <a:ext cx="41370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2" name="Equation" r:id="rId5" imgW="1460500" imgH="228600" progId="Equation.DSMT4">
                  <p:embed/>
                </p:oleObj>
              </mc:Choice>
              <mc:Fallback>
                <p:oleObj name="Equation" r:id="rId5" imgW="146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63" y="5629275"/>
                        <a:ext cx="4137025" cy="64928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7658" name="Обект 12"/>
          <p:cNvGraphicFramePr>
            <a:graphicFrameLocks noChangeAspect="1"/>
          </p:cNvGraphicFramePr>
          <p:nvPr/>
        </p:nvGraphicFramePr>
        <p:xfrm>
          <a:off x="5540375" y="5876925"/>
          <a:ext cx="2303463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" name="Equation" r:id="rId7" imgW="685800" imgH="203200" progId="Equation.DSMT4">
                  <p:embed/>
                </p:oleObj>
              </mc:Choice>
              <mc:Fallback>
                <p:oleObj name="Equation" r:id="rId7" imgW="6858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75" y="5876925"/>
                        <a:ext cx="2303463" cy="6731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880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4" y="3155510"/>
            <a:ext cx="4071207" cy="35858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935538" y="773113"/>
            <a:ext cx="4103687" cy="3595687"/>
            <a:chOff x="2815" y="2767"/>
            <a:chExt cx="2690" cy="2244"/>
          </a:xfrm>
        </p:grpSpPr>
        <p:pic>
          <p:nvPicPr>
            <p:cNvPr id="28687" name="Picture 8" descr="A:\Section 16.1-16.3\figure 16-1a.JPG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89"/>
            <a:stretch>
              <a:fillRect/>
            </a:stretch>
          </p:blipFill>
          <p:spPr bwMode="auto">
            <a:xfrm>
              <a:off x="2815" y="2767"/>
              <a:ext cx="2690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8" name="Picture 9" descr="A:\Section 16.1-16.3\figure 16-1b.JPG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42"/>
            <a:stretch>
              <a:fillRect/>
            </a:stretch>
          </p:blipFill>
          <p:spPr bwMode="auto">
            <a:xfrm>
              <a:off x="2964" y="3773"/>
              <a:ext cx="2476" cy="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Заглавие 2"/>
          <p:cNvSpPr txBox="1">
            <a:spLocks/>
          </p:cNvSpPr>
          <p:nvPr/>
        </p:nvSpPr>
        <p:spPr>
          <a:xfrm>
            <a:off x="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ПРОСТИ ДВИЖЕНИЯ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28677" name="Контейнер за съдържание 5"/>
          <p:cNvSpPr txBox="1">
            <a:spLocks/>
          </p:cNvSpPr>
          <p:nvPr/>
        </p:nvSpPr>
        <p:spPr bwMode="auto">
          <a:xfrm>
            <a:off x="1524000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None/>
            </a:pPr>
            <a:r>
              <a:rPr lang="bg-BG" altLang="bg-BG" sz="2700" smtClean="0">
                <a:solidFill>
                  <a:srgbClr val="00B0F0"/>
                </a:solidFill>
              </a:rPr>
              <a:t>Транслация на твърдо тяло</a:t>
            </a:r>
          </a:p>
        </p:txBody>
      </p:sp>
      <p:sp>
        <p:nvSpPr>
          <p:cNvPr id="28678" name="Правоъгълник 6"/>
          <p:cNvSpPr>
            <a:spLocks noChangeArrowheads="1"/>
          </p:cNvSpPr>
          <p:nvPr/>
        </p:nvSpPr>
        <p:spPr bwMode="auto">
          <a:xfrm>
            <a:off x="84138" y="869950"/>
            <a:ext cx="52498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just"/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Едно тяло извършва транслационно движение, когато </a:t>
            </a:r>
            <a:r>
              <a:rPr lang="ru-RU" altLang="bg-BG" smtClean="0">
                <a:solidFill>
                  <a:srgbClr val="FF0000"/>
                </a:solidFill>
                <a:latin typeface="Lucida Sans Unicode" pitchFamily="34" charset="0"/>
              </a:rPr>
              <a:t>две произволни неуспоредни прави от тялото остават успоредни на себе си </a:t>
            </a:r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по време на движението. Следователно всяка отсечка   от тялото във всеки момент остава успоредна на първоначалното си положение 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286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3" name="Обект 12"/>
          <p:cNvGraphicFramePr>
            <a:graphicFrameLocks noChangeAspect="1"/>
          </p:cNvGraphicFramePr>
          <p:nvPr/>
        </p:nvGraphicFramePr>
        <p:xfrm>
          <a:off x="5162550" y="4119563"/>
          <a:ext cx="2551113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0" name="Equation" r:id="rId6" imgW="749300" imgH="228600" progId="Equation.DSMT4">
                  <p:embed/>
                </p:oleObj>
              </mc:Choice>
              <mc:Fallback>
                <p:oleObj name="Equation" r:id="rId6" imgW="7493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2550" y="4119563"/>
                        <a:ext cx="2551113" cy="7747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5" name="Обект 14"/>
          <p:cNvGraphicFramePr>
            <a:graphicFrameLocks noChangeAspect="1"/>
          </p:cNvGraphicFramePr>
          <p:nvPr/>
        </p:nvGraphicFramePr>
        <p:xfrm>
          <a:off x="5162550" y="5013325"/>
          <a:ext cx="3328988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1" name="Equation" r:id="rId8" imgW="1257300" imgH="368300" progId="Equation.DSMT4">
                  <p:embed/>
                </p:oleObj>
              </mc:Choice>
              <mc:Fallback>
                <p:oleObj name="Equation" r:id="rId8" imgW="12573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2550" y="5013325"/>
                        <a:ext cx="3328988" cy="98266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7" name="Обект 16"/>
          <p:cNvGraphicFramePr>
            <a:graphicFrameLocks noChangeAspect="1"/>
          </p:cNvGraphicFramePr>
          <p:nvPr/>
        </p:nvGraphicFramePr>
        <p:xfrm>
          <a:off x="5162550" y="6092825"/>
          <a:ext cx="164147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Equation" r:id="rId10" imgW="494870" imgH="203024" progId="Equation.DSMT4">
                  <p:embed/>
                </p:oleObj>
              </mc:Choice>
              <mc:Fallback>
                <p:oleObj name="Equation" r:id="rId10" imgW="494870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2550" y="6092825"/>
                        <a:ext cx="1641475" cy="66357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9" name="Обект 18"/>
          <p:cNvGraphicFramePr>
            <a:graphicFrameLocks noChangeAspect="1"/>
          </p:cNvGraphicFramePr>
          <p:nvPr/>
        </p:nvGraphicFramePr>
        <p:xfrm>
          <a:off x="7051675" y="6092825"/>
          <a:ext cx="15748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3" name="Equation" r:id="rId12" imgW="482391" imgH="203112" progId="Equation.DSMT4">
                  <p:embed/>
                </p:oleObj>
              </mc:Choice>
              <mc:Fallback>
                <p:oleObj name="Equation" r:id="rId12" imgW="482391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1675" y="6092825"/>
                        <a:ext cx="1574800" cy="64928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7386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9" y="2728340"/>
            <a:ext cx="4566235" cy="365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лавие 2"/>
          <p:cNvSpPr txBox="1">
            <a:spLocks/>
          </p:cNvSpPr>
          <p:nvPr/>
        </p:nvSpPr>
        <p:spPr>
          <a:xfrm>
            <a:off x="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ПРОСТИ ДВИЖЕНИЯ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29700" name="Контейнер за съдържание 5"/>
          <p:cNvSpPr txBox="1">
            <a:spLocks/>
          </p:cNvSpPr>
          <p:nvPr/>
        </p:nvSpPr>
        <p:spPr bwMode="auto">
          <a:xfrm>
            <a:off x="1524000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None/>
            </a:pPr>
            <a:r>
              <a:rPr lang="bg-BG" altLang="bg-BG" sz="2700" smtClean="0">
                <a:solidFill>
                  <a:srgbClr val="00B0F0"/>
                </a:solidFill>
              </a:rPr>
              <a:t>Транслация на твърдо тяло</a:t>
            </a:r>
          </a:p>
        </p:txBody>
      </p:sp>
      <p:sp>
        <p:nvSpPr>
          <p:cNvPr id="5" name="Правоъгълник 4"/>
          <p:cNvSpPr>
            <a:spLocks noChangeArrowheads="1"/>
          </p:cNvSpPr>
          <p:nvPr/>
        </p:nvSpPr>
        <p:spPr bwMode="auto">
          <a:xfrm>
            <a:off x="73025" y="1055688"/>
            <a:ext cx="8891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Теорема. </a:t>
            </a:r>
            <a:r>
              <a:rPr lang="ru-RU" altLang="bg-BG" smtClean="0">
                <a:solidFill>
                  <a:srgbClr val="FF0000"/>
                </a:solidFill>
                <a:latin typeface="Lucida Sans Unicode" pitchFamily="34" charset="0"/>
              </a:rPr>
              <a:t>При транслация на твърдо тяло скоростите и ускоренията на всички точки са еднакви.</a:t>
            </a:r>
            <a:endParaRPr lang="bg-BG" altLang="bg-BG" smtClean="0">
              <a:solidFill>
                <a:srgbClr val="FF0000"/>
              </a:solidFill>
              <a:latin typeface="Lucida Sans Unicode" pitchFamily="34" charset="0"/>
            </a:endParaRPr>
          </a:p>
        </p:txBody>
      </p:sp>
      <p:sp>
        <p:nvSpPr>
          <p:cNvPr id="8" name="Правоъгълник 7"/>
          <p:cNvSpPr>
            <a:spLocks noChangeArrowheads="1"/>
          </p:cNvSpPr>
          <p:nvPr/>
        </p:nvSpPr>
        <p:spPr bwMode="auto">
          <a:xfrm>
            <a:off x="36513" y="1844675"/>
            <a:ext cx="9072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Съгласно теоремата законът на движение на тялото се определя чрез закона на движение на една точка  от тялото, наречена полюс. 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2970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1" name="Обект 10"/>
          <p:cNvGraphicFramePr>
            <a:graphicFrameLocks noChangeAspect="1"/>
          </p:cNvGraphicFramePr>
          <p:nvPr/>
        </p:nvGraphicFramePr>
        <p:xfrm>
          <a:off x="4602163" y="2490788"/>
          <a:ext cx="1974850" cy="176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0" name="Equation" r:id="rId4" imgW="698400" imgH="634680" progId="Equation.DSMT4">
                  <p:embed/>
                </p:oleObj>
              </mc:Choice>
              <mc:Fallback>
                <p:oleObj name="Equation" r:id="rId4" imgW="69840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163" y="2490788"/>
                        <a:ext cx="1974850" cy="176688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3" name="Обект 12"/>
          <p:cNvGraphicFramePr>
            <a:graphicFrameLocks noChangeAspect="1"/>
          </p:cNvGraphicFramePr>
          <p:nvPr/>
        </p:nvGraphicFramePr>
        <p:xfrm>
          <a:off x="6584950" y="3281363"/>
          <a:ext cx="25558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1" name="Equation" r:id="rId6" imgW="1041120" imgH="634680" progId="Equation.DSMT4">
                  <p:embed/>
                </p:oleObj>
              </mc:Choice>
              <mc:Fallback>
                <p:oleObj name="Equation" r:id="rId6" imgW="104112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4950" y="3281363"/>
                        <a:ext cx="2555875" cy="1676400"/>
                      </a:xfrm>
                      <a:prstGeom prst="rect">
                        <a:avLst/>
                      </a:prstGeom>
                      <a:solidFill>
                        <a:srgbClr val="EDDAEE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авоъгълник 13"/>
          <p:cNvSpPr>
            <a:spLocks noChangeArrowheads="1"/>
          </p:cNvSpPr>
          <p:nvPr/>
        </p:nvSpPr>
        <p:spPr bwMode="auto">
          <a:xfrm>
            <a:off x="4573588" y="4994275"/>
            <a:ext cx="4467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just"/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Следователно транслационното движение на твърдо тяло се определя еднозначно от движението на една точка от тялото.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048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Картина 10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r="24176"/>
          <a:stretch/>
        </p:blipFill>
        <p:spPr>
          <a:xfrm>
            <a:off x="4656058" y="1518047"/>
            <a:ext cx="4487942" cy="5102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Заглавие 2"/>
          <p:cNvSpPr txBox="1">
            <a:spLocks/>
          </p:cNvSpPr>
          <p:nvPr/>
        </p:nvSpPr>
        <p:spPr>
          <a:xfrm>
            <a:off x="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ПРОСТИ ДВИЖЕНИЯ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30724" name="Контейнер за съдържание 5"/>
          <p:cNvSpPr txBox="1">
            <a:spLocks/>
          </p:cNvSpPr>
          <p:nvPr/>
        </p:nvSpPr>
        <p:spPr bwMode="auto">
          <a:xfrm>
            <a:off x="1524000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None/>
            </a:pPr>
            <a:r>
              <a:rPr lang="bg-BG" altLang="bg-BG" sz="2700" smtClean="0">
                <a:solidFill>
                  <a:srgbClr val="00B0F0"/>
                </a:solidFill>
              </a:rPr>
              <a:t>Ротация на твърдо тяло</a:t>
            </a:r>
          </a:p>
        </p:txBody>
      </p:sp>
      <p:pic>
        <p:nvPicPr>
          <p:cNvPr id="7" name="Picture 4" descr="A:\Section 16.1-16.3\figure 16-1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92" b="8855"/>
          <a:stretch>
            <a:fillRect/>
          </a:stretch>
        </p:blipFill>
        <p:spPr bwMode="auto">
          <a:xfrm>
            <a:off x="7524750" y="120650"/>
            <a:ext cx="1436688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авоъгълник 7"/>
          <p:cNvSpPr>
            <a:spLocks noChangeArrowheads="1"/>
          </p:cNvSpPr>
          <p:nvPr/>
        </p:nvSpPr>
        <p:spPr bwMode="auto">
          <a:xfrm>
            <a:off x="15875" y="1055688"/>
            <a:ext cx="5310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Едно тяло извършва </a:t>
            </a:r>
            <a:r>
              <a:rPr lang="ru-RU" altLang="bg-BG" smtClean="0">
                <a:solidFill>
                  <a:srgbClr val="FF0000"/>
                </a:solidFill>
                <a:latin typeface="Lucida Sans Unicode" pitchFamily="34" charset="0"/>
              </a:rPr>
              <a:t>ротационно движение, когато една права  от тялото остава винаги неподвижна. </a:t>
            </a:r>
            <a:endParaRPr lang="bg-BG" altLang="bg-BG" smtClean="0">
              <a:solidFill>
                <a:srgbClr val="FF0000"/>
              </a:solidFill>
              <a:latin typeface="Lucida Sans Unicode" pitchFamily="34" charset="0"/>
            </a:endParaRPr>
          </a:p>
        </p:txBody>
      </p:sp>
      <p:sp>
        <p:nvSpPr>
          <p:cNvPr id="9" name="Правоъгълник 8"/>
          <p:cNvSpPr>
            <a:spLocks noChangeArrowheads="1"/>
          </p:cNvSpPr>
          <p:nvPr/>
        </p:nvSpPr>
        <p:spPr bwMode="auto">
          <a:xfrm>
            <a:off x="15875" y="1979613"/>
            <a:ext cx="50609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Тази права се нарича </a:t>
            </a:r>
            <a:r>
              <a:rPr lang="ru-RU" altLang="bg-BG" smtClean="0">
                <a:solidFill>
                  <a:srgbClr val="FF0000"/>
                </a:solidFill>
                <a:latin typeface="Lucida Sans Unicode" pitchFamily="34" charset="0"/>
              </a:rPr>
              <a:t>ос на ротация (ос на въртене)</a:t>
            </a:r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. Всички точки от тялото описват окръжности в равнини, перпендикулярни на оста на ротация и с центрове върху тази ос.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12" name="Правоъгълник 11"/>
          <p:cNvSpPr>
            <a:spLocks noChangeArrowheads="1"/>
          </p:cNvSpPr>
          <p:nvPr/>
        </p:nvSpPr>
        <p:spPr bwMode="auto">
          <a:xfrm>
            <a:off x="15875" y="3462338"/>
            <a:ext cx="506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Законът на движение на тялото се определя от 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07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4" name="Обект 13"/>
          <p:cNvGraphicFramePr>
            <a:graphicFrameLocks noChangeAspect="1"/>
          </p:cNvGraphicFramePr>
          <p:nvPr/>
        </p:nvGraphicFramePr>
        <p:xfrm>
          <a:off x="1928813" y="3857625"/>
          <a:ext cx="12350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Equation" r:id="rId5" imgW="469696" imgH="190417" progId="Equation.DSMT4">
                  <p:embed/>
                </p:oleObj>
              </mc:Choice>
              <mc:Fallback>
                <p:oleObj name="Equation" r:id="rId5" imgW="469696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3857625"/>
                        <a:ext cx="12350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авоъгълник 14"/>
          <p:cNvSpPr>
            <a:spLocks noChangeArrowheads="1"/>
          </p:cNvSpPr>
          <p:nvPr/>
        </p:nvSpPr>
        <p:spPr bwMode="auto">
          <a:xfrm>
            <a:off x="23813" y="4437063"/>
            <a:ext cx="5310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Законът на движение на произволна точка от тялото се описва чрез 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07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7" name="Обект 16"/>
          <p:cNvGraphicFramePr>
            <a:graphicFrameLocks noChangeAspect="1"/>
          </p:cNvGraphicFramePr>
          <p:nvPr/>
        </p:nvGraphicFramePr>
        <p:xfrm>
          <a:off x="1331913" y="5157788"/>
          <a:ext cx="3046412" cy="153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" name="Equation" r:id="rId7" imgW="1231366" imgH="622030" progId="Equation.DSMT4">
                  <p:embed/>
                </p:oleObj>
              </mc:Choice>
              <mc:Fallback>
                <p:oleObj name="Equation" r:id="rId7" imgW="1231366" imgH="62203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5157788"/>
                        <a:ext cx="3046412" cy="153511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6860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0872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КИНЕМАТИКА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НА МЕХАНИЗМИТЕ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2739950"/>
          </a:xfr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0070C0"/>
                </a:solidFill>
              </a:rPr>
              <a:t>Кинематика на точка</a:t>
            </a:r>
          </a:p>
          <a:p>
            <a:pPr marL="109537" indent="0">
              <a:buNone/>
            </a:pPr>
            <a:endParaRPr lang="bg-BG" dirty="0" smtClean="0">
              <a:solidFill>
                <a:srgbClr val="0070C0"/>
              </a:solidFill>
            </a:endParaRPr>
          </a:p>
          <a:p>
            <a:r>
              <a:rPr lang="bg-BG" dirty="0" smtClean="0">
                <a:solidFill>
                  <a:srgbClr val="0070C0"/>
                </a:solidFill>
              </a:rPr>
              <a:t>Прости движения на твърдо тяло</a:t>
            </a:r>
          </a:p>
          <a:p>
            <a:pPr marL="109537" indent="0">
              <a:buNone/>
            </a:pPr>
            <a:endParaRPr lang="bg-BG" dirty="0" smtClean="0">
              <a:solidFill>
                <a:srgbClr val="0070C0"/>
              </a:solidFill>
            </a:endParaRPr>
          </a:p>
          <a:p>
            <a:r>
              <a:rPr lang="bg-BG" dirty="0" smtClean="0">
                <a:solidFill>
                  <a:srgbClr val="0070C0"/>
                </a:solidFill>
              </a:rPr>
              <a:t>Общо равнинно движение на твърдо тяло</a:t>
            </a:r>
          </a:p>
          <a:p>
            <a:pPr marL="109537" indent="0">
              <a:buNone/>
            </a:pPr>
            <a:endParaRPr lang="bg-BG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11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6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513013"/>
            <a:ext cx="3417887" cy="429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лавие 2"/>
          <p:cNvSpPr txBox="1">
            <a:spLocks/>
          </p:cNvSpPr>
          <p:nvPr/>
        </p:nvSpPr>
        <p:spPr>
          <a:xfrm>
            <a:off x="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ПРОСТИ ДВИЖЕНИЯ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31748" name="Контейнер за съдържание 5"/>
          <p:cNvSpPr txBox="1">
            <a:spLocks/>
          </p:cNvSpPr>
          <p:nvPr/>
        </p:nvSpPr>
        <p:spPr bwMode="auto">
          <a:xfrm>
            <a:off x="1524000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None/>
            </a:pPr>
            <a:r>
              <a:rPr lang="bg-BG" altLang="bg-BG" sz="2700" smtClean="0">
                <a:solidFill>
                  <a:srgbClr val="00B0F0"/>
                </a:solidFill>
              </a:rPr>
              <a:t>Ротация на твърдо тяло</a:t>
            </a:r>
          </a:p>
        </p:txBody>
      </p: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8" name="Обект 7"/>
          <p:cNvGraphicFramePr>
            <a:graphicFrameLocks noChangeAspect="1"/>
          </p:cNvGraphicFramePr>
          <p:nvPr/>
        </p:nvGraphicFramePr>
        <p:xfrm>
          <a:off x="33338" y="1435100"/>
          <a:ext cx="206216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6" name="Equation" r:id="rId4" imgW="838200" imgH="368300" progId="Equation.DSMT4">
                  <p:embed/>
                </p:oleObj>
              </mc:Choice>
              <mc:Fallback>
                <p:oleObj name="Equation" r:id="rId4" imgW="8382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8" y="1435100"/>
                        <a:ext cx="2062162" cy="9144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Правоъгълник 8"/>
          <p:cNvSpPr>
            <a:spLocks noChangeArrowheads="1"/>
          </p:cNvSpPr>
          <p:nvPr/>
        </p:nvSpPr>
        <p:spPr bwMode="auto">
          <a:xfrm>
            <a:off x="1588" y="1033463"/>
            <a:ext cx="871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Скоростта на изменение на ъгъла   се характеризира с ъгловата скорост 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17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2" name="Обект 11"/>
          <p:cNvGraphicFramePr>
            <a:graphicFrameLocks noChangeAspect="1"/>
          </p:cNvGraphicFramePr>
          <p:nvPr/>
        </p:nvGraphicFramePr>
        <p:xfrm>
          <a:off x="2124075" y="1557338"/>
          <a:ext cx="197643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7" name="Equation" r:id="rId6" imgW="812520" imgH="304560" progId="Equation.DSMT4">
                  <p:embed/>
                </p:oleObj>
              </mc:Choice>
              <mc:Fallback>
                <p:oleObj name="Equation" r:id="rId6" imgW="81252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557338"/>
                        <a:ext cx="1976438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4" name="Обект 13"/>
          <p:cNvGraphicFramePr>
            <a:graphicFrameLocks noChangeAspect="1"/>
          </p:cNvGraphicFramePr>
          <p:nvPr/>
        </p:nvGraphicFramePr>
        <p:xfrm>
          <a:off x="4140200" y="1403350"/>
          <a:ext cx="28082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8" name="Equation" r:id="rId8" imgW="1231366" imgH="406224" progId="Equation.DSMT4">
                  <p:embed/>
                </p:oleObj>
              </mc:Choice>
              <mc:Fallback>
                <p:oleObj name="Equation" r:id="rId8" imgW="1231366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1403350"/>
                        <a:ext cx="2808288" cy="93662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ект 14"/>
          <p:cNvGraphicFramePr>
            <a:graphicFrameLocks noChangeAspect="1"/>
          </p:cNvGraphicFramePr>
          <p:nvPr/>
        </p:nvGraphicFramePr>
        <p:xfrm>
          <a:off x="6934200" y="1557338"/>
          <a:ext cx="219233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9" name="Equation" r:id="rId10" imgW="901440" imgH="304560" progId="Equation.DSMT4">
                  <p:embed/>
                </p:oleObj>
              </mc:Choice>
              <mc:Fallback>
                <p:oleObj name="Equation" r:id="rId10" imgW="9014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557338"/>
                        <a:ext cx="2192338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7" name="Обект 16"/>
          <p:cNvGraphicFramePr>
            <a:graphicFrameLocks noChangeAspect="1"/>
          </p:cNvGraphicFramePr>
          <p:nvPr/>
        </p:nvGraphicFramePr>
        <p:xfrm>
          <a:off x="179388" y="2678113"/>
          <a:ext cx="16478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0" name="Equation" r:id="rId12" imgW="583947" imgH="152334" progId="Equation.DSMT4">
                  <p:embed/>
                </p:oleObj>
              </mc:Choice>
              <mc:Fallback>
                <p:oleObj name="Equation" r:id="rId12" imgW="583947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678113"/>
                        <a:ext cx="1647825" cy="4318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Текстово поле 17"/>
          <p:cNvSpPr txBox="1">
            <a:spLocks noChangeArrowheads="1"/>
          </p:cNvSpPr>
          <p:nvPr/>
        </p:nvSpPr>
        <p:spPr bwMode="auto">
          <a:xfrm>
            <a:off x="139700" y="2311400"/>
            <a:ext cx="3654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bg-BG" altLang="bg-BG" smtClean="0">
                <a:solidFill>
                  <a:srgbClr val="000000"/>
                </a:solidFill>
                <a:latin typeface="Lucida Sans Unicode" pitchFamily="34" charset="0"/>
              </a:rPr>
              <a:t>Равномерна ротация</a:t>
            </a:r>
          </a:p>
        </p:txBody>
      </p:sp>
      <p:graphicFrame>
        <p:nvGraphicFramePr>
          <p:cNvPr id="19" name="Обект 18"/>
          <p:cNvGraphicFramePr>
            <a:graphicFrameLocks noChangeAspect="1"/>
          </p:cNvGraphicFramePr>
          <p:nvPr/>
        </p:nvGraphicFramePr>
        <p:xfrm>
          <a:off x="395288" y="3148013"/>
          <a:ext cx="981075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1" name="Equation" r:id="rId14" imgW="330120" imgH="164880" progId="Equation.DSMT4">
                  <p:embed/>
                </p:oleObj>
              </mc:Choice>
              <mc:Fallback>
                <p:oleObj name="Equation" r:id="rId14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148013"/>
                        <a:ext cx="981075" cy="49688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1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1" name="Обект 20"/>
          <p:cNvGraphicFramePr>
            <a:graphicFrameLocks noChangeAspect="1"/>
          </p:cNvGraphicFramePr>
          <p:nvPr/>
        </p:nvGraphicFramePr>
        <p:xfrm>
          <a:off x="2454275" y="2852738"/>
          <a:ext cx="1271588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2" name="Equation" r:id="rId16" imgW="431425" imgH="177646" progId="Equation.DSMT4">
                  <p:embed/>
                </p:oleObj>
              </mc:Choice>
              <mc:Fallback>
                <p:oleObj name="Equation" r:id="rId16" imgW="431425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4275" y="2852738"/>
                        <a:ext cx="1271588" cy="53816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3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3" name="Обект 22"/>
          <p:cNvGraphicFramePr>
            <a:graphicFrameLocks noChangeAspect="1"/>
          </p:cNvGraphicFramePr>
          <p:nvPr/>
        </p:nvGraphicFramePr>
        <p:xfrm>
          <a:off x="4032250" y="2617788"/>
          <a:ext cx="1079500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3" name="Equation" r:id="rId18" imgW="393529" imgH="368140" progId="Equation.DSMT4">
                  <p:embed/>
                </p:oleObj>
              </mc:Choice>
              <mc:Fallback>
                <p:oleObj name="Equation" r:id="rId18" imgW="393529" imgH="3681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2617788"/>
                        <a:ext cx="1079500" cy="102711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Правоъгълник 23"/>
          <p:cNvSpPr>
            <a:spLocks noChangeArrowheads="1"/>
          </p:cNvSpPr>
          <p:nvPr/>
        </p:nvSpPr>
        <p:spPr bwMode="auto">
          <a:xfrm>
            <a:off x="0" y="3644900"/>
            <a:ext cx="59785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В техниката скоростта на равномерна ротация (или средната скорост на неравномерната, но еднопосочна ротация) често се задава чрез ъгловата честота на въртене, измервана в обороти     за минута [        ] на тялото. Преходът от   към   се извършва с помощта на израза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31766" name="Обект 24"/>
          <p:cNvGraphicFramePr>
            <a:graphicFrameLocks noChangeAspect="1"/>
          </p:cNvGraphicFramePr>
          <p:nvPr/>
        </p:nvGraphicFramePr>
        <p:xfrm>
          <a:off x="2701925" y="4692650"/>
          <a:ext cx="574675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4" name="Equation" r:id="rId20" imgW="368140" imgH="203112" progId="Equation.DSMT4">
                  <p:embed/>
                </p:oleObj>
              </mc:Choice>
              <mc:Fallback>
                <p:oleObj name="Equation" r:id="rId20" imgW="368140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4692650"/>
                        <a:ext cx="574675" cy="30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7" name="Обект 25"/>
          <p:cNvGraphicFramePr>
            <a:graphicFrameLocks noChangeAspect="1"/>
          </p:cNvGraphicFramePr>
          <p:nvPr/>
        </p:nvGraphicFramePr>
        <p:xfrm>
          <a:off x="1116013" y="4797425"/>
          <a:ext cx="287337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5" name="Equation" r:id="rId22" imgW="114102" imgH="126780" progId="Equation.DSMT4">
                  <p:embed/>
                </p:oleObj>
              </mc:Choice>
              <mc:Fallback>
                <p:oleObj name="Equation" r:id="rId22" imgW="114102" imgH="126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4797425"/>
                        <a:ext cx="287337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ект 26"/>
          <p:cNvGraphicFramePr>
            <a:graphicFrameLocks noChangeAspect="1"/>
          </p:cNvGraphicFramePr>
          <p:nvPr/>
        </p:nvGraphicFramePr>
        <p:xfrm>
          <a:off x="2984500" y="5399088"/>
          <a:ext cx="1357313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6" name="Equation" r:id="rId24" imgW="520700" imgH="368300" progId="Equation.DSMT4">
                  <p:embed/>
                </p:oleObj>
              </mc:Choice>
              <mc:Fallback>
                <p:oleObj name="Equation" r:id="rId24" imgW="5207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4500" y="5399088"/>
                        <a:ext cx="1357313" cy="97313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5075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013"/>
            <a:ext cx="2370138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15888"/>
            <a:ext cx="5157787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лавие 2"/>
          <p:cNvSpPr txBox="1">
            <a:spLocks/>
          </p:cNvSpPr>
          <p:nvPr/>
        </p:nvSpPr>
        <p:spPr>
          <a:xfrm>
            <a:off x="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ПРОСТИ ДВИЖЕНИЯ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32773" name="Контейнер за съдържание 5"/>
          <p:cNvSpPr txBox="1">
            <a:spLocks/>
          </p:cNvSpPr>
          <p:nvPr/>
        </p:nvSpPr>
        <p:spPr bwMode="auto">
          <a:xfrm>
            <a:off x="1524000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None/>
            </a:pPr>
            <a:r>
              <a:rPr lang="bg-BG" altLang="bg-BG" sz="2700" smtClean="0">
                <a:solidFill>
                  <a:srgbClr val="00B0F0"/>
                </a:solidFill>
              </a:rPr>
              <a:t>Ротация на твърдо тяло</a:t>
            </a:r>
          </a:p>
        </p:txBody>
      </p:sp>
      <p:sp>
        <p:nvSpPr>
          <p:cNvPr id="327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277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277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8" name="Обект 17"/>
          <p:cNvGraphicFramePr>
            <a:graphicFrameLocks noChangeAspect="1"/>
          </p:cNvGraphicFramePr>
          <p:nvPr/>
        </p:nvGraphicFramePr>
        <p:xfrm>
          <a:off x="2668588" y="2924175"/>
          <a:ext cx="109378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0" name="Equation" r:id="rId5" imgW="406048" imgH="164957" progId="Equation.DSMT4">
                  <p:embed/>
                </p:oleObj>
              </mc:Choice>
              <mc:Fallback>
                <p:oleObj name="Equation" r:id="rId5" imgW="40604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588" y="2924175"/>
                        <a:ext cx="1093787" cy="43338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0" name="Обект 19"/>
          <p:cNvGraphicFramePr>
            <a:graphicFrameLocks noChangeAspect="1"/>
          </p:cNvGraphicFramePr>
          <p:nvPr/>
        </p:nvGraphicFramePr>
        <p:xfrm>
          <a:off x="2195513" y="3573463"/>
          <a:ext cx="22161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1" name="Equation" r:id="rId7" imgW="952087" imgH="368140" progId="Equation.DSMT4">
                  <p:embed/>
                </p:oleObj>
              </mc:Choice>
              <mc:Fallback>
                <p:oleObj name="Equation" r:id="rId7" imgW="952087" imgH="3681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573463"/>
                        <a:ext cx="2216150" cy="8636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2" name="Обект 21"/>
          <p:cNvGraphicFramePr>
            <a:graphicFrameLocks noChangeAspect="1"/>
          </p:cNvGraphicFramePr>
          <p:nvPr/>
        </p:nvGraphicFramePr>
        <p:xfrm>
          <a:off x="1279525" y="4521200"/>
          <a:ext cx="40544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2" name="Equation" r:id="rId9" imgW="1739900" imgH="368300" progId="Equation.DSMT4">
                  <p:embed/>
                </p:oleObj>
              </mc:Choice>
              <mc:Fallback>
                <p:oleObj name="Equation" r:id="rId9" imgW="17399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4521200"/>
                        <a:ext cx="4054475" cy="8636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3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4" name="Обект 23"/>
          <p:cNvGraphicFramePr>
            <a:graphicFrameLocks noChangeAspect="1"/>
          </p:cNvGraphicFramePr>
          <p:nvPr/>
        </p:nvGraphicFramePr>
        <p:xfrm>
          <a:off x="1793875" y="5516563"/>
          <a:ext cx="3540125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3" name="Equation" r:id="rId11" imgW="1371600" imgH="393700" progId="Equation.DSMT4">
                  <p:embed/>
                </p:oleObj>
              </mc:Choice>
              <mc:Fallback>
                <p:oleObj name="Equation" r:id="rId11" imgW="1371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5" y="5516563"/>
                        <a:ext cx="3540125" cy="100806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5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6" name="Обект 25"/>
          <p:cNvGraphicFramePr>
            <a:graphicFrameLocks noChangeAspect="1"/>
          </p:cNvGraphicFramePr>
          <p:nvPr/>
        </p:nvGraphicFramePr>
        <p:xfrm>
          <a:off x="6300788" y="4975225"/>
          <a:ext cx="21288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4" name="Equation" r:id="rId13" imgW="875920" imgH="266584" progId="Equation.DSMT4">
                  <p:embed/>
                </p:oleObj>
              </mc:Choice>
              <mc:Fallback>
                <p:oleObj name="Equation" r:id="rId13" imgW="875920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4975225"/>
                        <a:ext cx="2128837" cy="6477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7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30" name="Обект 29"/>
          <p:cNvGraphicFramePr>
            <a:graphicFrameLocks noChangeAspect="1"/>
          </p:cNvGraphicFramePr>
          <p:nvPr/>
        </p:nvGraphicFramePr>
        <p:xfrm>
          <a:off x="6372225" y="5732463"/>
          <a:ext cx="201612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5" name="Equation" r:id="rId15" imgW="825500" imgH="381000" progId="Equation.DSMT4">
                  <p:embed/>
                </p:oleObj>
              </mc:Choice>
              <mc:Fallback>
                <p:oleObj name="Equation" r:id="rId15" imgW="8255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5732463"/>
                        <a:ext cx="2016125" cy="9271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9819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ект 11"/>
          <p:cNvGraphicFramePr>
            <a:graphicFrameLocks noChangeAspect="1"/>
          </p:cNvGraphicFramePr>
          <p:nvPr/>
        </p:nvGraphicFramePr>
        <p:xfrm>
          <a:off x="1692275" y="1081088"/>
          <a:ext cx="2547938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4" name="Equation" r:id="rId3" imgW="1028520" imgH="469800" progId="Equation.DSMT4">
                  <p:embed/>
                </p:oleObj>
              </mc:Choice>
              <mc:Fallback>
                <p:oleObj name="Equation" r:id="rId3" imgW="10285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081088"/>
                        <a:ext cx="2547938" cy="115252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лавие 2"/>
          <p:cNvSpPr txBox="1">
            <a:spLocks/>
          </p:cNvSpPr>
          <p:nvPr/>
        </p:nvSpPr>
        <p:spPr>
          <a:xfrm>
            <a:off x="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ПРОСТИ ДВИЖЕНИЯ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33796" name="Контейнер за съдържание 5"/>
          <p:cNvSpPr txBox="1">
            <a:spLocks/>
          </p:cNvSpPr>
          <p:nvPr/>
        </p:nvSpPr>
        <p:spPr bwMode="auto">
          <a:xfrm>
            <a:off x="1524000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None/>
            </a:pPr>
            <a:r>
              <a:rPr lang="bg-BG" altLang="bg-BG" sz="2700" smtClean="0">
                <a:solidFill>
                  <a:srgbClr val="00B0F0"/>
                </a:solidFill>
              </a:rPr>
              <a:t>Ротация на твърдо тяло</a:t>
            </a:r>
          </a:p>
        </p:txBody>
      </p:sp>
      <p:sp>
        <p:nvSpPr>
          <p:cNvPr id="33797" name="Правоъгълник 7"/>
          <p:cNvSpPr>
            <a:spLocks noChangeArrowheads="1"/>
          </p:cNvSpPr>
          <p:nvPr/>
        </p:nvSpPr>
        <p:spPr bwMode="auto">
          <a:xfrm>
            <a:off x="395288" y="1055688"/>
            <a:ext cx="1550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bg-BG" smtClean="0">
                <a:solidFill>
                  <a:srgbClr val="000000"/>
                </a:solidFill>
                <a:latin typeface="Lucida Sans Unicode" pitchFamily="34" charset="0"/>
              </a:rPr>
              <a:t>O</a:t>
            </a:r>
            <a:r>
              <a:rPr lang="bg-BG" altLang="bg-BG" smtClean="0">
                <a:solidFill>
                  <a:srgbClr val="000000"/>
                </a:solidFill>
                <a:latin typeface="Lucida Sans Unicode" pitchFamily="34" charset="0"/>
              </a:rPr>
              <a:t>бщ случай</a:t>
            </a:r>
          </a:p>
        </p:txBody>
      </p:sp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0" name="Обект 9"/>
          <p:cNvGraphicFramePr>
            <a:graphicFrameLocks noChangeAspect="1"/>
          </p:cNvGraphicFramePr>
          <p:nvPr/>
        </p:nvGraphicFramePr>
        <p:xfrm>
          <a:off x="246063" y="1425575"/>
          <a:ext cx="1277937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5" name="Equation" r:id="rId5" imgW="482391" imgH="190417" progId="Equation.DSMT4">
                  <p:embed/>
                </p:oleObj>
              </mc:Choice>
              <mc:Fallback>
                <p:oleObj name="Equation" r:id="rId5" imgW="482391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3" y="1425575"/>
                        <a:ext cx="1277937" cy="50165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4" name="Обект 13"/>
          <p:cNvGraphicFramePr>
            <a:graphicFrameLocks noChangeAspect="1"/>
          </p:cNvGraphicFramePr>
          <p:nvPr/>
        </p:nvGraphicFramePr>
        <p:xfrm>
          <a:off x="4356100" y="1079500"/>
          <a:ext cx="4471988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6" name="Equation" r:id="rId7" imgW="2006600" imgH="469900" progId="Equation.DSMT4">
                  <p:embed/>
                </p:oleObj>
              </mc:Choice>
              <mc:Fallback>
                <p:oleObj name="Equation" r:id="rId7" imgW="20066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079500"/>
                        <a:ext cx="4471988" cy="103981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авоъгълник 14"/>
          <p:cNvSpPr>
            <a:spLocks noChangeArrowheads="1"/>
          </p:cNvSpPr>
          <p:nvPr/>
        </p:nvSpPr>
        <p:spPr bwMode="auto">
          <a:xfrm>
            <a:off x="311150" y="2349500"/>
            <a:ext cx="3268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bg-BG" altLang="bg-BG" smtClean="0">
                <a:solidFill>
                  <a:srgbClr val="000000"/>
                </a:solidFill>
                <a:latin typeface="Lucida Sans Unicode" pitchFamily="34" charset="0"/>
              </a:rPr>
              <a:t>Равнопроменлива ротация</a:t>
            </a:r>
          </a:p>
        </p:txBody>
      </p:sp>
      <p:sp>
        <p:nvSpPr>
          <p:cNvPr id="3380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7" name="Обект 16"/>
          <p:cNvGraphicFramePr>
            <a:graphicFrameLocks noChangeAspect="1"/>
          </p:cNvGraphicFramePr>
          <p:nvPr/>
        </p:nvGraphicFramePr>
        <p:xfrm>
          <a:off x="311150" y="2852738"/>
          <a:ext cx="1635125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7" name="Equation" r:id="rId9" imgW="558558" imgH="152334" progId="Equation.DSMT4">
                  <p:embed/>
                </p:oleObj>
              </mc:Choice>
              <mc:Fallback>
                <p:oleObj name="Equation" r:id="rId9" imgW="558558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" y="2852738"/>
                        <a:ext cx="1635125" cy="44291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9" name="Обект 18"/>
          <p:cNvGraphicFramePr>
            <a:graphicFrameLocks noChangeAspect="1"/>
          </p:cNvGraphicFramePr>
          <p:nvPr/>
        </p:nvGraphicFramePr>
        <p:xfrm>
          <a:off x="2124075" y="2852738"/>
          <a:ext cx="25685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8" name="Equation" r:id="rId11" imgW="1016000" imgH="203200" progId="Equation.DSMT4">
                  <p:embed/>
                </p:oleObj>
              </mc:Choice>
              <mc:Fallback>
                <p:oleObj name="Equation" r:id="rId11" imgW="1016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2852738"/>
                        <a:ext cx="2568575" cy="50482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1" name="Обект 20"/>
          <p:cNvGraphicFramePr>
            <a:graphicFrameLocks noChangeAspect="1"/>
          </p:cNvGraphicFramePr>
          <p:nvPr/>
        </p:nvGraphicFramePr>
        <p:xfrm>
          <a:off x="4932363" y="2562225"/>
          <a:ext cx="3976687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9" name="Equation" r:id="rId13" imgW="1752600" imgH="406400" progId="Equation.DSMT4">
                  <p:embed/>
                </p:oleObj>
              </mc:Choice>
              <mc:Fallback>
                <p:oleObj name="Equation" r:id="rId13" imgW="17526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562225"/>
                        <a:ext cx="3976687" cy="93027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Правоъгълник 21"/>
          <p:cNvSpPr>
            <a:spLocks noChangeArrowheads="1"/>
          </p:cNvSpPr>
          <p:nvPr/>
        </p:nvSpPr>
        <p:spPr bwMode="auto">
          <a:xfrm>
            <a:off x="0" y="357346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Ако     и    имат еднакви знаци, ротационното движение е </a:t>
            </a:r>
            <a:r>
              <a:rPr lang="ru-RU" altLang="bg-BG" smtClean="0">
                <a:solidFill>
                  <a:srgbClr val="FF0000"/>
                </a:solidFill>
                <a:latin typeface="Lucida Sans Unicode" pitchFamily="34" charset="0"/>
              </a:rPr>
              <a:t>равноускорително</a:t>
            </a:r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, а в противен случай – </a:t>
            </a:r>
            <a:r>
              <a:rPr lang="ru-RU" altLang="bg-BG" smtClean="0">
                <a:solidFill>
                  <a:srgbClr val="FF0000"/>
                </a:solidFill>
                <a:latin typeface="Lucida Sans Unicode" pitchFamily="34" charset="0"/>
              </a:rPr>
              <a:t>равнозакъснително</a:t>
            </a:r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.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381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33812" name="Обект 23"/>
          <p:cNvGraphicFramePr>
            <a:graphicFrameLocks noChangeAspect="1"/>
          </p:cNvGraphicFramePr>
          <p:nvPr/>
        </p:nvGraphicFramePr>
        <p:xfrm>
          <a:off x="539750" y="3608388"/>
          <a:ext cx="280988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0" name="Equation" r:id="rId15" imgW="139680" imgH="126720" progId="Equation.DSMT4">
                  <p:embed/>
                </p:oleObj>
              </mc:Choice>
              <mc:Fallback>
                <p:oleObj name="Equation" r:id="rId15" imgW="13968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608388"/>
                        <a:ext cx="280988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3" name="Обект 24"/>
          <p:cNvGraphicFramePr>
            <a:graphicFrameLocks noChangeAspect="1"/>
          </p:cNvGraphicFramePr>
          <p:nvPr/>
        </p:nvGraphicFramePr>
        <p:xfrm>
          <a:off x="1055688" y="3608388"/>
          <a:ext cx="230187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1" name="Equation" r:id="rId17" imgW="114120" imgH="126720" progId="Equation.DSMT4">
                  <p:embed/>
                </p:oleObj>
              </mc:Choice>
              <mc:Fallback>
                <p:oleObj name="Equation" r:id="rId17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88" y="3608388"/>
                        <a:ext cx="230187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авоъгълник 25"/>
          <p:cNvSpPr>
            <a:spLocks noChangeArrowheads="1"/>
          </p:cNvSpPr>
          <p:nvPr/>
        </p:nvSpPr>
        <p:spPr bwMode="auto">
          <a:xfrm>
            <a:off x="395288" y="4371975"/>
            <a:ext cx="2581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bg-BG" altLang="bg-BG" smtClean="0">
                <a:solidFill>
                  <a:srgbClr val="000000"/>
                </a:solidFill>
                <a:latin typeface="Lucida Sans Unicode" pitchFamily="34" charset="0"/>
              </a:rPr>
              <a:t>Равномерна ротация</a:t>
            </a:r>
          </a:p>
        </p:txBody>
      </p:sp>
      <p:sp>
        <p:nvSpPr>
          <p:cNvPr id="33815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8" name="Обект 27"/>
          <p:cNvGraphicFramePr>
            <a:graphicFrameLocks noChangeAspect="1"/>
          </p:cNvGraphicFramePr>
          <p:nvPr/>
        </p:nvGraphicFramePr>
        <p:xfrm>
          <a:off x="458788" y="4748213"/>
          <a:ext cx="84931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2" name="Equation" r:id="rId19" imgW="330057" imgH="165028" progId="Equation.DSMT4">
                  <p:embed/>
                </p:oleObj>
              </mc:Choice>
              <mc:Fallback>
                <p:oleObj name="Equation" r:id="rId19" imgW="330057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8" y="4748213"/>
                        <a:ext cx="849312" cy="41275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17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30" name="Обект 29"/>
          <p:cNvGraphicFramePr>
            <a:graphicFrameLocks noChangeAspect="1"/>
          </p:cNvGraphicFramePr>
          <p:nvPr/>
        </p:nvGraphicFramePr>
        <p:xfrm>
          <a:off x="1924050" y="4740275"/>
          <a:ext cx="1052513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3" name="Equation" r:id="rId21" imgW="418918" imgH="203112" progId="Equation.DSMT4">
                  <p:embed/>
                </p:oleObj>
              </mc:Choice>
              <mc:Fallback>
                <p:oleObj name="Equation" r:id="rId21" imgW="418918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050" y="4740275"/>
                        <a:ext cx="1052513" cy="50323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1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32768" name="Обект 32767"/>
          <p:cNvGraphicFramePr>
            <a:graphicFrameLocks noChangeAspect="1"/>
          </p:cNvGraphicFramePr>
          <p:nvPr/>
        </p:nvGraphicFramePr>
        <p:xfrm>
          <a:off x="3762375" y="4740275"/>
          <a:ext cx="304165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4" name="Equation" r:id="rId23" imgW="1054100" imgH="203200" progId="Equation.DSMT4">
                  <p:embed/>
                </p:oleObj>
              </mc:Choice>
              <mc:Fallback>
                <p:oleObj name="Equation" r:id="rId23" imgW="10541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75" y="4740275"/>
                        <a:ext cx="3041650" cy="57626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6975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2"/>
          <p:cNvSpPr txBox="1">
            <a:spLocks/>
          </p:cNvSpPr>
          <p:nvPr/>
        </p:nvSpPr>
        <p:spPr>
          <a:xfrm>
            <a:off x="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ПРОСТИ ДВИЖЕНИЯ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34819" name="Контейнер за съдържание 5"/>
          <p:cNvSpPr txBox="1">
            <a:spLocks/>
          </p:cNvSpPr>
          <p:nvPr/>
        </p:nvSpPr>
        <p:spPr bwMode="auto">
          <a:xfrm>
            <a:off x="1524000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None/>
            </a:pPr>
            <a:r>
              <a:rPr lang="bg-BG" altLang="bg-BG" sz="2700" smtClean="0">
                <a:solidFill>
                  <a:srgbClr val="00B0F0"/>
                </a:solidFill>
              </a:rPr>
              <a:t>Ротация на твърдо тяло</a:t>
            </a:r>
          </a:p>
        </p:txBody>
      </p:sp>
      <p:sp>
        <p:nvSpPr>
          <p:cNvPr id="34820" name="Правоъгълник 6"/>
          <p:cNvSpPr>
            <a:spLocks noChangeArrowheads="1"/>
          </p:cNvSpPr>
          <p:nvPr/>
        </p:nvSpPr>
        <p:spPr bwMode="auto">
          <a:xfrm>
            <a:off x="179388" y="103822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Разпределението на скоростите и ускоренията на тяло, което извършва </a:t>
            </a:r>
            <a:r>
              <a:rPr lang="ru-RU" altLang="bg-BG" smtClean="0">
                <a:solidFill>
                  <a:srgbClr val="FF0000"/>
                </a:solidFill>
                <a:latin typeface="Lucida Sans Unicode" pitchFamily="34" charset="0"/>
              </a:rPr>
              <a:t>равнинно движение </a:t>
            </a:r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(звено от равнинен механизъм)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3"/>
          <a:srcRect t="22047"/>
          <a:stretch/>
        </p:blipFill>
        <p:spPr>
          <a:xfrm>
            <a:off x="25400" y="1844675"/>
            <a:ext cx="5195888" cy="32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4" name="Обект 3"/>
          <p:cNvGraphicFramePr>
            <a:graphicFrameLocks noChangeAspect="1"/>
          </p:cNvGraphicFramePr>
          <p:nvPr/>
        </p:nvGraphicFramePr>
        <p:xfrm>
          <a:off x="6529388" y="2060575"/>
          <a:ext cx="1990725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0" name="Equation" r:id="rId4" imgW="711000" imgH="850680" progId="Equation.DSMT4">
                  <p:embed/>
                </p:oleObj>
              </mc:Choice>
              <mc:Fallback>
                <p:oleObj name="Equation" r:id="rId4" imgW="711000" imgH="850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9388" y="2060575"/>
                        <a:ext cx="1990725" cy="234632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9" name="Обект 8"/>
          <p:cNvGraphicFramePr>
            <a:graphicFrameLocks noChangeAspect="1"/>
          </p:cNvGraphicFramePr>
          <p:nvPr/>
        </p:nvGraphicFramePr>
        <p:xfrm>
          <a:off x="4751388" y="4879975"/>
          <a:ext cx="440690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1" name="Equation" r:id="rId6" imgW="1790700" imgH="406400" progId="Equation.DSMT4">
                  <p:embed/>
                </p:oleObj>
              </mc:Choice>
              <mc:Fallback>
                <p:oleObj name="Equation" r:id="rId6" imgW="17907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388" y="4879975"/>
                        <a:ext cx="4406900" cy="100806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авоъгълник 9"/>
          <p:cNvSpPr>
            <a:spLocks noChangeArrowheads="1"/>
          </p:cNvSpPr>
          <p:nvPr/>
        </p:nvSpPr>
        <p:spPr bwMode="auto">
          <a:xfrm>
            <a:off x="3992563" y="5903913"/>
            <a:ext cx="51482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Скоростите на точките от тялото се разпределят линейно (пропорционално) на разстоянието им до точка </a:t>
            </a:r>
            <a:r>
              <a:rPr lang="ru-RU" altLang="bg-BG" i="1" smtClean="0">
                <a:solidFill>
                  <a:srgbClr val="000000"/>
                </a:solidFill>
                <a:latin typeface="Lucida Sans Unicode" pitchFamily="34" charset="0"/>
              </a:rPr>
              <a:t>О.</a:t>
            </a:r>
            <a:endParaRPr lang="bg-BG" altLang="bg-BG" i="1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29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2"/>
          <p:cNvSpPr txBox="1">
            <a:spLocks/>
          </p:cNvSpPr>
          <p:nvPr/>
        </p:nvSpPr>
        <p:spPr>
          <a:xfrm>
            <a:off x="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ПРОСТИ ДВИЖЕНИЯ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35843" name="Контейнер за съдържание 5"/>
          <p:cNvSpPr txBox="1">
            <a:spLocks/>
          </p:cNvSpPr>
          <p:nvPr/>
        </p:nvSpPr>
        <p:spPr bwMode="auto">
          <a:xfrm>
            <a:off x="1524000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None/>
            </a:pPr>
            <a:r>
              <a:rPr lang="bg-BG" altLang="bg-BG" sz="2700" smtClean="0">
                <a:solidFill>
                  <a:srgbClr val="00B0F0"/>
                </a:solidFill>
              </a:rPr>
              <a:t>Ротация на твърдо тяло</a:t>
            </a: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3"/>
          <a:srcRect t="21309"/>
          <a:stretch/>
        </p:blipFill>
        <p:spPr>
          <a:xfrm>
            <a:off x="539750" y="1031875"/>
            <a:ext cx="6805613" cy="428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9" name="Обект 8"/>
          <p:cNvGraphicFramePr>
            <a:graphicFrameLocks noChangeAspect="1"/>
          </p:cNvGraphicFramePr>
          <p:nvPr/>
        </p:nvGraphicFramePr>
        <p:xfrm>
          <a:off x="5303838" y="5448300"/>
          <a:ext cx="366077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2" name="Equation" r:id="rId4" imgW="1548728" imgH="406224" progId="Equation.DSMT4">
                  <p:embed/>
                </p:oleObj>
              </mc:Choice>
              <mc:Fallback>
                <p:oleObj name="Equation" r:id="rId4" imgW="1548728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838" y="5448300"/>
                        <a:ext cx="3660775" cy="9652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2202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2"/>
          <p:cNvSpPr txBox="1">
            <a:spLocks/>
          </p:cNvSpPr>
          <p:nvPr/>
        </p:nvSpPr>
        <p:spPr>
          <a:xfrm>
            <a:off x="25152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ОБЩО РАВНИННО ДВИЖЕНИЕ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6"/>
          <a:stretch>
            <a:fillRect/>
          </a:stretch>
        </p:blipFill>
        <p:spPr bwMode="auto">
          <a:xfrm>
            <a:off x="5091113" y="768350"/>
            <a:ext cx="3992562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Правоъгълник 5"/>
          <p:cNvSpPr>
            <a:spLocks noChangeArrowheads="1"/>
          </p:cNvSpPr>
          <p:nvPr/>
        </p:nvSpPr>
        <p:spPr bwMode="auto">
          <a:xfrm>
            <a:off x="395288" y="1052513"/>
            <a:ext cx="5529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Едно тяло извършва (общо) равнинно движение, когато всяка негова точка се движи в равнина, успоредна на дадена неподвижна равнина.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3"/>
          <a:srcRect r="23801"/>
          <a:stretch/>
        </p:blipFill>
        <p:spPr>
          <a:xfrm>
            <a:off x="539750" y="2312988"/>
            <a:ext cx="4308475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авоъгълник 7"/>
          <p:cNvSpPr>
            <a:spLocks noChangeArrowheads="1"/>
          </p:cNvSpPr>
          <p:nvPr/>
        </p:nvSpPr>
        <p:spPr bwMode="auto">
          <a:xfrm>
            <a:off x="5470525" y="3357563"/>
            <a:ext cx="3421063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Равнинното движение има голямо практическо значение, тъй като значителна част от механизмите, използвани в съвременната техника, са съставени от звена, извършващи равнинни движения.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85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2"/>
          <p:cNvSpPr txBox="1">
            <a:spLocks/>
          </p:cNvSpPr>
          <p:nvPr/>
        </p:nvSpPr>
        <p:spPr>
          <a:xfrm>
            <a:off x="25152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ОБЩО РАВНИННО ДВИЖЕНИЕ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sp>
        <p:nvSpPr>
          <p:cNvPr id="37891" name="Правоъгълник 1"/>
          <p:cNvSpPr>
            <a:spLocks noChangeArrowheads="1"/>
          </p:cNvSpPr>
          <p:nvPr/>
        </p:nvSpPr>
        <p:spPr bwMode="auto">
          <a:xfrm>
            <a:off x="107950" y="765175"/>
            <a:ext cx="8928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За да се изследва равнинното движение на твърдо тяло е достатъчно да се изучи движението на равнинна фигура в собствената й равнина на движение.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3"/>
          <a:srcRect r="24176"/>
          <a:stretch/>
        </p:blipFill>
        <p:spPr>
          <a:xfrm>
            <a:off x="4140200" y="1687513"/>
            <a:ext cx="4502150" cy="4751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7894" name="Правоъгълник 6"/>
          <p:cNvSpPr>
            <a:spLocks noChangeArrowheads="1"/>
          </p:cNvSpPr>
          <p:nvPr/>
        </p:nvSpPr>
        <p:spPr bwMode="auto">
          <a:xfrm>
            <a:off x="223838" y="2060575"/>
            <a:ext cx="37798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Равнинното движение на тялото може да се представи като резултат от наслагване на две движения – транслация и ротация.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7895" name="Правоъгълник 7"/>
          <p:cNvSpPr>
            <a:spLocks noChangeArrowheads="1"/>
          </p:cNvSpPr>
          <p:nvPr/>
        </p:nvSpPr>
        <p:spPr bwMode="auto">
          <a:xfrm>
            <a:off x="107950" y="3890963"/>
            <a:ext cx="38957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Достатъчно е проследяването на движението на една </a:t>
            </a:r>
          </a:p>
          <a:p>
            <a:pPr>
              <a:lnSpc>
                <a:spcPct val="150000"/>
              </a:lnSpc>
            </a:pPr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произволна отсечка        , принадлежаща на 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37896" name="Обект 8"/>
          <p:cNvGraphicFramePr>
            <a:graphicFrameLocks noChangeAspect="1"/>
          </p:cNvGraphicFramePr>
          <p:nvPr/>
        </p:nvGraphicFramePr>
        <p:xfrm>
          <a:off x="2555875" y="4784725"/>
          <a:ext cx="50323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" name="Equation" r:id="rId4" imgW="215640" imgH="139680" progId="Equation.DSMT4">
                  <p:embed/>
                </p:oleObj>
              </mc:Choice>
              <mc:Fallback>
                <p:oleObj name="Equation" r:id="rId4" imgW="21564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4784725"/>
                        <a:ext cx="503238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7" name="Обект 9"/>
          <p:cNvGraphicFramePr>
            <a:graphicFrameLocks noChangeAspect="1"/>
          </p:cNvGraphicFramePr>
          <p:nvPr/>
        </p:nvGraphicFramePr>
        <p:xfrm>
          <a:off x="2339975" y="5229225"/>
          <a:ext cx="36512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9" name="Equation" r:id="rId6" imgW="152280" imgH="139680" progId="Equation.DSMT4">
                  <p:embed/>
                </p:oleObj>
              </mc:Choice>
              <mc:Fallback>
                <p:oleObj name="Equation" r:id="rId6" imgW="1522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5229225"/>
                        <a:ext cx="36512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2833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/>
          <a:srcRect l="1569" t="6849" r="41393" b="-424"/>
          <a:stretch/>
        </p:blipFill>
        <p:spPr>
          <a:xfrm>
            <a:off x="6227763" y="765175"/>
            <a:ext cx="2771775" cy="377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лавие 2"/>
          <p:cNvSpPr txBox="1">
            <a:spLocks/>
          </p:cNvSpPr>
          <p:nvPr/>
        </p:nvSpPr>
        <p:spPr>
          <a:xfrm>
            <a:off x="25152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ОБЩО РАВНИННО ДВИЖЕНИЕ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4"/>
          <a:srcRect r="36901"/>
          <a:stretch/>
        </p:blipFill>
        <p:spPr>
          <a:xfrm>
            <a:off x="22225" y="765175"/>
            <a:ext cx="3179763" cy="40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5"/>
          <a:srcRect l="3622" r="38048"/>
          <a:stretch/>
        </p:blipFill>
        <p:spPr>
          <a:xfrm>
            <a:off x="3276600" y="763588"/>
            <a:ext cx="2847975" cy="390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7" name="Обект 6"/>
          <p:cNvGraphicFramePr>
            <a:graphicFrameLocks noChangeAspect="1"/>
          </p:cNvGraphicFramePr>
          <p:nvPr/>
        </p:nvGraphicFramePr>
        <p:xfrm>
          <a:off x="25400" y="4941888"/>
          <a:ext cx="2089150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6" name="Equation" r:id="rId6" imgW="748975" imgH="203112" progId="Equation.DSMT4">
                  <p:embed/>
                </p:oleObj>
              </mc:Choice>
              <mc:Fallback>
                <p:oleObj name="Equation" r:id="rId6" imgW="748975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4941888"/>
                        <a:ext cx="2089150" cy="55403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9" name="Обект 8"/>
          <p:cNvGraphicFramePr>
            <a:graphicFrameLocks noChangeAspect="1"/>
          </p:cNvGraphicFramePr>
          <p:nvPr/>
        </p:nvGraphicFramePr>
        <p:xfrm>
          <a:off x="3378200" y="4868863"/>
          <a:ext cx="238760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7" name="Equation" r:id="rId8" imgW="825500" imgH="203200" progId="Equation.DSMT4">
                  <p:embed/>
                </p:oleObj>
              </mc:Choice>
              <mc:Fallback>
                <p:oleObj name="Equation" r:id="rId8" imgW="825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8200" y="4868863"/>
                        <a:ext cx="2387600" cy="57626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1" name="Обект 10"/>
          <p:cNvGraphicFramePr>
            <a:graphicFrameLocks noChangeAspect="1"/>
          </p:cNvGraphicFramePr>
          <p:nvPr/>
        </p:nvGraphicFramePr>
        <p:xfrm>
          <a:off x="2627313" y="5805488"/>
          <a:ext cx="4491037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8" name="Equation" r:id="rId10" imgW="1562040" imgH="203040" progId="Equation.DSMT4">
                  <p:embed/>
                </p:oleObj>
              </mc:Choice>
              <mc:Fallback>
                <p:oleObj name="Equation" r:id="rId10" imgW="1562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805488"/>
                        <a:ext cx="4491037" cy="57626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3" name="Обект 12"/>
          <p:cNvGraphicFramePr>
            <a:graphicFrameLocks noChangeAspect="1"/>
          </p:cNvGraphicFramePr>
          <p:nvPr/>
        </p:nvGraphicFramePr>
        <p:xfrm>
          <a:off x="6570663" y="4781550"/>
          <a:ext cx="2411412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9" name="Equation" r:id="rId12" imgW="812447" imgH="203112" progId="Equation.DSMT4">
                  <p:embed/>
                </p:oleObj>
              </mc:Choice>
              <mc:Fallback>
                <p:oleObj name="Equation" r:id="rId12" imgW="812447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0663" y="4781550"/>
                        <a:ext cx="2411412" cy="59531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638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/>
          <a:srcRect t="6425" r="39334"/>
          <a:stretch/>
        </p:blipFill>
        <p:spPr>
          <a:xfrm>
            <a:off x="6022975" y="2803525"/>
            <a:ext cx="3063875" cy="377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лавие 2"/>
          <p:cNvSpPr txBox="1">
            <a:spLocks/>
          </p:cNvSpPr>
          <p:nvPr/>
        </p:nvSpPr>
        <p:spPr>
          <a:xfrm>
            <a:off x="251520" y="116632"/>
            <a:ext cx="7524328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F5FA">
                    <a:lumMod val="50000"/>
                  </a:srgbClr>
                </a:solidFill>
                <a:effectLst/>
              </a:rPr>
              <a:t>ОБЩО РАВНИННО ДВИЖЕНИЕ НА ТВЪРДО ТЯЛО</a:t>
            </a:r>
            <a:endParaRPr lang="en-US" sz="2400" dirty="0">
              <a:solidFill>
                <a:srgbClr val="DEF5FA">
                  <a:lumMod val="50000"/>
                </a:srgbClr>
              </a:solidFill>
              <a:effectLst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4"/>
          <a:srcRect l="3315" r="38744"/>
          <a:stretch/>
        </p:blipFill>
        <p:spPr>
          <a:xfrm>
            <a:off x="0" y="758825"/>
            <a:ext cx="2828925" cy="390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994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99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5" name="Обект 14"/>
          <p:cNvGraphicFramePr>
            <a:graphicFrameLocks noChangeAspect="1"/>
          </p:cNvGraphicFramePr>
          <p:nvPr/>
        </p:nvGraphicFramePr>
        <p:xfrm>
          <a:off x="3563938" y="981075"/>
          <a:ext cx="541337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2" name="Equation" r:id="rId5" imgW="1879560" imgH="203040" progId="Equation.DSMT4">
                  <p:embed/>
                </p:oleObj>
              </mc:Choice>
              <mc:Fallback>
                <p:oleObj name="Equation" r:id="rId5" imgW="18795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981075"/>
                        <a:ext cx="5413375" cy="57626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авоъгълник 15"/>
          <p:cNvSpPr>
            <a:spLocks noChangeArrowheads="1"/>
          </p:cNvSpPr>
          <p:nvPr/>
        </p:nvSpPr>
        <p:spPr bwMode="auto">
          <a:xfrm>
            <a:off x="3060700" y="1752600"/>
            <a:ext cx="6049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altLang="bg-BG" smtClean="0">
                <a:solidFill>
                  <a:srgbClr val="FF0000"/>
                </a:solidFill>
                <a:latin typeface="Lucida Sans Unicode" pitchFamily="34" charset="0"/>
              </a:rPr>
              <a:t>Теорема за проектираните скорости</a:t>
            </a:r>
            <a:r>
              <a:rPr lang="ru-RU" altLang="bg-BG" smtClean="0">
                <a:solidFill>
                  <a:srgbClr val="000000"/>
                </a:solidFill>
                <a:latin typeface="Lucida Sans Unicode" pitchFamily="34" charset="0"/>
              </a:rPr>
              <a:t>: проекциите на скоростите на две точки от твърдо тяло върху свързващата ги права са равни</a:t>
            </a:r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399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18" name="Обект 17"/>
          <p:cNvGraphicFramePr>
            <a:graphicFrameLocks noChangeAspect="1"/>
          </p:cNvGraphicFramePr>
          <p:nvPr/>
        </p:nvGraphicFramePr>
        <p:xfrm>
          <a:off x="3060700" y="2806700"/>
          <a:ext cx="25146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3" name="Equation" r:id="rId7" imgW="927100" imgH="241300" progId="Equation.DSMT4">
                  <p:embed/>
                </p:oleObj>
              </mc:Choice>
              <mc:Fallback>
                <p:oleObj name="Equation" r:id="rId7" imgW="927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0700" y="2806700"/>
                        <a:ext cx="2514600" cy="6477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0" name="Обект 19"/>
          <p:cNvGraphicFramePr>
            <a:graphicFrameLocks noChangeAspect="1"/>
          </p:cNvGraphicFramePr>
          <p:nvPr/>
        </p:nvGraphicFramePr>
        <p:xfrm>
          <a:off x="3060700" y="3716338"/>
          <a:ext cx="20923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4" name="Equation" r:id="rId9" imgW="672808" imgH="241195" progId="Equation.DSMT4">
                  <p:embed/>
                </p:oleObj>
              </mc:Choice>
              <mc:Fallback>
                <p:oleObj name="Equation" r:id="rId9" imgW="672808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0700" y="3716338"/>
                        <a:ext cx="2092325" cy="7366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2" name="Обект 21"/>
          <p:cNvGraphicFramePr>
            <a:graphicFrameLocks noChangeAspect="1"/>
          </p:cNvGraphicFramePr>
          <p:nvPr/>
        </p:nvGraphicFramePr>
        <p:xfrm>
          <a:off x="3055938" y="4692650"/>
          <a:ext cx="22748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5" name="Equation" r:id="rId11" imgW="748975" imgH="241195" progId="Equation.DSMT4">
                  <p:embed/>
                </p:oleObj>
              </mc:Choice>
              <mc:Fallback>
                <p:oleObj name="Equation" r:id="rId11" imgW="748975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5938" y="4692650"/>
                        <a:ext cx="2274887" cy="72072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endParaRPr lang="bg-BG" altLang="bg-BG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aphicFrame>
        <p:nvGraphicFramePr>
          <p:cNvPr id="24" name="Обект 23"/>
          <p:cNvGraphicFramePr>
            <a:graphicFrameLocks noChangeAspect="1"/>
          </p:cNvGraphicFramePr>
          <p:nvPr/>
        </p:nvGraphicFramePr>
        <p:xfrm>
          <a:off x="2700338" y="5661025"/>
          <a:ext cx="30861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6" name="Equation" r:id="rId13" imgW="1143000" imgH="266700" progId="Equation.DSMT4">
                  <p:embed/>
                </p:oleObj>
              </mc:Choice>
              <mc:Fallback>
                <p:oleObj name="Equation" r:id="rId13" imgW="11430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5661025"/>
                        <a:ext cx="3086100" cy="72072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4055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M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88640"/>
            <a:ext cx="8123397" cy="63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5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0" y="0"/>
            <a:ext cx="4502067" cy="90872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</a:rPr>
              <a:t>КИНЕМАТИКА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НА ТОЧКА</a:t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1421182" y="419969"/>
            <a:ext cx="7724891" cy="579710"/>
          </a:xfrm>
        </p:spPr>
        <p:txBody>
          <a:bodyPr/>
          <a:lstStyle/>
          <a:p>
            <a:pPr marL="109537" indent="0">
              <a:buNone/>
            </a:pPr>
            <a:r>
              <a:rPr lang="bg-BG" dirty="0" smtClean="0">
                <a:solidFill>
                  <a:srgbClr val="00B0F0"/>
                </a:solidFill>
              </a:rPr>
              <a:t>Закон за движение и траектория на точка</a:t>
            </a:r>
            <a:endParaRPr lang="bg-BG" dirty="0">
              <a:solidFill>
                <a:srgbClr val="00B0F0"/>
              </a:solidFill>
            </a:endParaRPr>
          </a:p>
        </p:txBody>
      </p:sp>
      <p:sp>
        <p:nvSpPr>
          <p:cNvPr id="11" name="Правоъгълник 10"/>
          <p:cNvSpPr/>
          <p:nvPr/>
        </p:nvSpPr>
        <p:spPr>
          <a:xfrm>
            <a:off x="697671" y="4263477"/>
            <a:ext cx="2565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i="1" dirty="0"/>
              <a:t>Траектория на точка</a:t>
            </a:r>
            <a:endParaRPr lang="bg-BG" dirty="0"/>
          </a:p>
        </p:txBody>
      </p:sp>
      <p:sp>
        <p:nvSpPr>
          <p:cNvPr id="12" name="Правоъгълник 11"/>
          <p:cNvSpPr/>
          <p:nvPr/>
        </p:nvSpPr>
        <p:spPr>
          <a:xfrm>
            <a:off x="5298581" y="3410977"/>
            <a:ext cx="3453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i="1" dirty="0"/>
              <a:t>Движение на точка по криволинейна абсциса</a:t>
            </a:r>
            <a:endParaRPr lang="bg-BG" dirty="0"/>
          </a:p>
        </p:txBody>
      </p:sp>
      <p:sp>
        <p:nvSpPr>
          <p:cNvPr id="16" name="Правоъгълник 15"/>
          <p:cNvSpPr/>
          <p:nvPr/>
        </p:nvSpPr>
        <p:spPr>
          <a:xfrm>
            <a:off x="362076" y="5301208"/>
            <a:ext cx="349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в </a:t>
            </a:r>
            <a:r>
              <a:rPr lang="ru-RU" dirty="0" err="1" smtClean="0">
                <a:solidFill>
                  <a:schemeClr val="accent2"/>
                </a:solidFill>
              </a:rPr>
              <a:t>декартови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ru-RU" dirty="0" err="1" smtClean="0">
                <a:solidFill>
                  <a:schemeClr val="accent2"/>
                </a:solidFill>
              </a:rPr>
              <a:t>координати</a:t>
            </a:r>
            <a:r>
              <a:rPr lang="ru-RU" dirty="0" smtClean="0">
                <a:solidFill>
                  <a:schemeClr val="accent2"/>
                </a:solidFill>
              </a:rPr>
              <a:t>,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в </a:t>
            </a:r>
            <a:r>
              <a:rPr lang="ru-RU" dirty="0" err="1" smtClean="0">
                <a:solidFill>
                  <a:schemeClr val="accent2"/>
                </a:solidFill>
              </a:rPr>
              <a:t>цилидрични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ru-RU" dirty="0" err="1" smtClean="0">
                <a:solidFill>
                  <a:schemeClr val="accent2"/>
                </a:solidFill>
              </a:rPr>
              <a:t>координати</a:t>
            </a:r>
            <a:r>
              <a:rPr lang="ru-RU" dirty="0" smtClean="0">
                <a:solidFill>
                  <a:schemeClr val="accent2"/>
                </a:solidFill>
              </a:rPr>
              <a:t>,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bg-BG" dirty="0">
                <a:solidFill>
                  <a:schemeClr val="accent2"/>
                </a:solidFill>
              </a:rPr>
              <a:t>в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ru-RU" dirty="0" err="1" smtClean="0">
                <a:solidFill>
                  <a:schemeClr val="accent2"/>
                </a:solidFill>
              </a:rPr>
              <a:t>сферични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ru-RU" dirty="0" err="1" smtClean="0">
                <a:solidFill>
                  <a:schemeClr val="accent2"/>
                </a:solidFill>
              </a:rPr>
              <a:t>координати</a:t>
            </a:r>
            <a:r>
              <a:rPr lang="ru-RU" dirty="0" smtClean="0">
                <a:solidFill>
                  <a:schemeClr val="accent2"/>
                </a:solidFill>
              </a:rPr>
              <a:t>.</a:t>
            </a:r>
            <a:endParaRPr lang="bg-BG" dirty="0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8" name="Об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417893"/>
              </p:ext>
            </p:extLst>
          </p:nvPr>
        </p:nvGraphicFramePr>
        <p:xfrm>
          <a:off x="889264" y="4671653"/>
          <a:ext cx="1072753" cy="53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7" name="Equation" r:id="rId3" imgW="469696" imgH="190417" progId="Equation.DSMT4">
                  <p:embed/>
                </p:oleObj>
              </mc:Choice>
              <mc:Fallback>
                <p:oleObj name="Equation" r:id="rId3" imgW="469696" imgH="190417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264" y="4671653"/>
                        <a:ext cx="1072753" cy="537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0" name="Об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579307"/>
              </p:ext>
            </p:extLst>
          </p:nvPr>
        </p:nvGraphicFramePr>
        <p:xfrm>
          <a:off x="3963401" y="5073572"/>
          <a:ext cx="4294956" cy="4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8" name="Equation" r:id="rId5" imgW="1663560" imgH="190440" progId="Equation.DSMT4">
                  <p:embed/>
                </p:oleObj>
              </mc:Choice>
              <mc:Fallback>
                <p:oleObj name="Equation" r:id="rId5" imgW="1663560" imgH="1904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401" y="5073572"/>
                        <a:ext cx="4294956" cy="492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2" name="Об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14251"/>
              </p:ext>
            </p:extLst>
          </p:nvPr>
        </p:nvGraphicFramePr>
        <p:xfrm>
          <a:off x="3920281" y="5517232"/>
          <a:ext cx="38957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9" name="Equation" r:id="rId7" imgW="1714320" imgH="190440" progId="Equation.DSMT4">
                  <p:embed/>
                </p:oleObj>
              </mc:Choice>
              <mc:Fallback>
                <p:oleObj name="Equation" r:id="rId7" imgW="1714320" imgH="1904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0281" y="5517232"/>
                        <a:ext cx="3895725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4" name="Об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824991"/>
              </p:ext>
            </p:extLst>
          </p:nvPr>
        </p:nvGraphicFramePr>
        <p:xfrm>
          <a:off x="3954633" y="6021288"/>
          <a:ext cx="3662209" cy="476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0" name="Equation" r:id="rId9" imgW="1727200" imgH="190500" progId="Equation.DSMT4">
                  <p:embed/>
                </p:oleObj>
              </mc:Choice>
              <mc:Fallback>
                <p:oleObj name="Equation" r:id="rId9" imgW="1727200" imgH="1905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633" y="6021288"/>
                        <a:ext cx="3662209" cy="4766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82" name="Picture 2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84" y="4057308"/>
            <a:ext cx="1198578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Arrow Connector 2"/>
          <p:cNvCxnSpPr/>
          <p:nvPr/>
        </p:nvCxnSpPr>
        <p:spPr>
          <a:xfrm>
            <a:off x="1380409" y="2861937"/>
            <a:ext cx="2736304" cy="7200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57150" dist="38100" dir="5400000" algn="ctr" rotWithShape="0">
              <a:sysClr val="windowText" lastClr="000000">
                <a:shade val="9000"/>
                <a:alpha val="48000"/>
                <a:satMod val="105000"/>
              </a:sysClr>
            </a:outerShdw>
          </a:effectLst>
        </p:spPr>
      </p:cxnSp>
      <p:cxnSp>
        <p:nvCxnSpPr>
          <p:cNvPr id="51" name="Straight Arrow Connector 5"/>
          <p:cNvCxnSpPr/>
          <p:nvPr/>
        </p:nvCxnSpPr>
        <p:spPr>
          <a:xfrm flipH="1">
            <a:off x="660329" y="2861937"/>
            <a:ext cx="720080" cy="108012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57150" dist="38100" dir="5400000" algn="ctr" rotWithShape="0">
              <a:sysClr val="windowText" lastClr="000000">
                <a:shade val="9000"/>
                <a:alpha val="48000"/>
                <a:satMod val="105000"/>
              </a:sysClr>
            </a:outerShdw>
          </a:effectLst>
        </p:spPr>
      </p:cxnSp>
      <p:cxnSp>
        <p:nvCxnSpPr>
          <p:cNvPr id="52" name="Straight Arrow Connector 8"/>
          <p:cNvCxnSpPr/>
          <p:nvPr/>
        </p:nvCxnSpPr>
        <p:spPr>
          <a:xfrm flipV="1">
            <a:off x="1380409" y="1106341"/>
            <a:ext cx="0" cy="175559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57150" dist="38100" dir="5400000" algn="ctr" rotWithShape="0">
              <a:sysClr val="windowText" lastClr="000000">
                <a:shade val="9000"/>
                <a:alpha val="48000"/>
                <a:satMod val="105000"/>
              </a:sys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10"/>
              <p:cNvSpPr/>
              <p:nvPr/>
            </p:nvSpPr>
            <p:spPr>
              <a:xfrm>
                <a:off x="681988" y="3872642"/>
                <a:ext cx="381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bg-BG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3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88" y="3872642"/>
                <a:ext cx="381835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22"/>
              <p:cNvSpPr/>
              <p:nvPr/>
            </p:nvSpPr>
            <p:spPr>
              <a:xfrm>
                <a:off x="3767290" y="3037353"/>
                <a:ext cx="3922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4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290" y="3037353"/>
                <a:ext cx="392223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25"/>
              <p:cNvSpPr/>
              <p:nvPr/>
            </p:nvSpPr>
            <p:spPr>
              <a:xfrm>
                <a:off x="948361" y="2668021"/>
                <a:ext cx="419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5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61" y="2668021"/>
                <a:ext cx="419538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Freeform 11"/>
          <p:cNvSpPr/>
          <p:nvPr/>
        </p:nvSpPr>
        <p:spPr>
          <a:xfrm>
            <a:off x="1622147" y="1079156"/>
            <a:ext cx="2372007" cy="1547386"/>
          </a:xfrm>
          <a:custGeom>
            <a:avLst/>
            <a:gdLst>
              <a:gd name="connsiteX0" fmla="*/ 0 w 2191640"/>
              <a:gd name="connsiteY0" fmla="*/ 0 h 1321806"/>
              <a:gd name="connsiteX1" fmla="*/ 2073243 w 2191640"/>
              <a:gd name="connsiteY1" fmla="*/ 1104523 h 1321806"/>
              <a:gd name="connsiteX2" fmla="*/ 1874067 w 2191640"/>
              <a:gd name="connsiteY2" fmla="*/ 1321806 h 1321806"/>
              <a:gd name="connsiteX0" fmla="*/ 0 w 2021285"/>
              <a:gd name="connsiteY0" fmla="*/ 0 h 1321806"/>
              <a:gd name="connsiteX1" fmla="*/ 1837853 w 2021285"/>
              <a:gd name="connsiteY1" fmla="*/ 570369 h 1321806"/>
              <a:gd name="connsiteX2" fmla="*/ 1874067 w 2021285"/>
              <a:gd name="connsiteY2" fmla="*/ 1321806 h 1321806"/>
              <a:gd name="connsiteX0" fmla="*/ 0 w 2207514"/>
              <a:gd name="connsiteY0" fmla="*/ 0 h 1756372"/>
              <a:gd name="connsiteX1" fmla="*/ 1837853 w 2207514"/>
              <a:gd name="connsiteY1" fmla="*/ 570369 h 1756372"/>
              <a:gd name="connsiteX2" fmla="*/ 2154724 w 2207514"/>
              <a:gd name="connsiteY2" fmla="*/ 1756372 h 1756372"/>
              <a:gd name="connsiteX0" fmla="*/ 0 w 2049337"/>
              <a:gd name="connsiteY0" fmla="*/ 0 h 1339912"/>
              <a:gd name="connsiteX1" fmla="*/ 1683944 w 2049337"/>
              <a:gd name="connsiteY1" fmla="*/ 153909 h 1339912"/>
              <a:gd name="connsiteX2" fmla="*/ 2000815 w 2049337"/>
              <a:gd name="connsiteY2" fmla="*/ 1339912 h 1339912"/>
              <a:gd name="connsiteX0" fmla="*/ 0 w 2049337"/>
              <a:gd name="connsiteY0" fmla="*/ 243820 h 1583732"/>
              <a:gd name="connsiteX1" fmla="*/ 1683944 w 2049337"/>
              <a:gd name="connsiteY1" fmla="*/ 397729 h 1583732"/>
              <a:gd name="connsiteX2" fmla="*/ 2000815 w 2049337"/>
              <a:gd name="connsiteY2" fmla="*/ 1583732 h 1583732"/>
              <a:gd name="connsiteX0" fmla="*/ 0 w 2017647"/>
              <a:gd name="connsiteY0" fmla="*/ 191672 h 1531584"/>
              <a:gd name="connsiteX1" fmla="*/ 1231270 w 2017647"/>
              <a:gd name="connsiteY1" fmla="*/ 590025 h 1531584"/>
              <a:gd name="connsiteX2" fmla="*/ 2000815 w 2017647"/>
              <a:gd name="connsiteY2" fmla="*/ 1531584 h 1531584"/>
              <a:gd name="connsiteX0" fmla="*/ 0 w 2195570"/>
              <a:gd name="connsiteY0" fmla="*/ 185853 h 1290375"/>
              <a:gd name="connsiteX1" fmla="*/ 1231270 w 2195570"/>
              <a:gd name="connsiteY1" fmla="*/ 584206 h 1290375"/>
              <a:gd name="connsiteX2" fmla="*/ 2181885 w 2195570"/>
              <a:gd name="connsiteY2" fmla="*/ 1290375 h 1290375"/>
              <a:gd name="connsiteX0" fmla="*/ 0 w 2181885"/>
              <a:gd name="connsiteY0" fmla="*/ 185853 h 1381340"/>
              <a:gd name="connsiteX1" fmla="*/ 1231270 w 2181885"/>
              <a:gd name="connsiteY1" fmla="*/ 584206 h 1381340"/>
              <a:gd name="connsiteX2" fmla="*/ 2181885 w 2181885"/>
              <a:gd name="connsiteY2" fmla="*/ 1290375 h 1381340"/>
              <a:gd name="connsiteX0" fmla="*/ 0 w 2181885"/>
              <a:gd name="connsiteY0" fmla="*/ 195015 h 1386503"/>
              <a:gd name="connsiteX1" fmla="*/ 1358018 w 2181885"/>
              <a:gd name="connsiteY1" fmla="*/ 539047 h 1386503"/>
              <a:gd name="connsiteX2" fmla="*/ 2181885 w 2181885"/>
              <a:gd name="connsiteY2" fmla="*/ 1299537 h 1386503"/>
              <a:gd name="connsiteX0" fmla="*/ 0 w 2181885"/>
              <a:gd name="connsiteY0" fmla="*/ 216699 h 1417369"/>
              <a:gd name="connsiteX1" fmla="*/ 1358018 w 2181885"/>
              <a:gd name="connsiteY1" fmla="*/ 560731 h 1417369"/>
              <a:gd name="connsiteX2" fmla="*/ 2181885 w 2181885"/>
              <a:gd name="connsiteY2" fmla="*/ 1321221 h 1417369"/>
              <a:gd name="connsiteX0" fmla="*/ 0 w 2181885"/>
              <a:gd name="connsiteY0" fmla="*/ 260679 h 1480697"/>
              <a:gd name="connsiteX1" fmla="*/ 1358018 w 2181885"/>
              <a:gd name="connsiteY1" fmla="*/ 604711 h 1480697"/>
              <a:gd name="connsiteX2" fmla="*/ 2181885 w 2181885"/>
              <a:gd name="connsiteY2" fmla="*/ 1365201 h 1480697"/>
              <a:gd name="connsiteX0" fmla="*/ 0 w 2372007"/>
              <a:gd name="connsiteY0" fmla="*/ 197415 h 1474371"/>
              <a:gd name="connsiteX1" fmla="*/ 1358018 w 2372007"/>
              <a:gd name="connsiteY1" fmla="*/ 541447 h 1474371"/>
              <a:gd name="connsiteX2" fmla="*/ 2372007 w 2372007"/>
              <a:gd name="connsiteY2" fmla="*/ 1392471 h 1474371"/>
              <a:gd name="connsiteX0" fmla="*/ 0 w 2372007"/>
              <a:gd name="connsiteY0" fmla="*/ 227282 h 1496071"/>
              <a:gd name="connsiteX1" fmla="*/ 1312751 w 2372007"/>
              <a:gd name="connsiteY1" fmla="*/ 426459 h 1496071"/>
              <a:gd name="connsiteX2" fmla="*/ 2372007 w 2372007"/>
              <a:gd name="connsiteY2" fmla="*/ 1422338 h 1496071"/>
              <a:gd name="connsiteX0" fmla="*/ 0 w 2372007"/>
              <a:gd name="connsiteY0" fmla="*/ 268786 h 1547386"/>
              <a:gd name="connsiteX1" fmla="*/ 1312751 w 2372007"/>
              <a:gd name="connsiteY1" fmla="*/ 467963 h 1547386"/>
              <a:gd name="connsiteX2" fmla="*/ 2372007 w 2372007"/>
              <a:gd name="connsiteY2" fmla="*/ 1463842 h 15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007" h="1547386">
                <a:moveTo>
                  <a:pt x="0" y="268786"/>
                </a:moveTo>
                <a:cubicBezTo>
                  <a:pt x="1025305" y="-257824"/>
                  <a:pt x="1044165" y="87718"/>
                  <a:pt x="1312751" y="467963"/>
                </a:cubicBezTo>
                <a:cubicBezTo>
                  <a:pt x="1581337" y="848208"/>
                  <a:pt x="1560213" y="1839561"/>
                  <a:pt x="2372007" y="1463842"/>
                </a:cubicBezTo>
              </a:path>
            </a:pathLst>
          </a:custGeom>
          <a:noFill/>
          <a:ln w="38100" cap="flat" cmpd="sng" algn="ctr">
            <a:solidFill>
              <a:srgbClr val="98C723"/>
            </a:solidFill>
            <a:prstDash val="solid"/>
          </a:ln>
          <a:effectLst>
            <a:outerShdw blurRad="57150" dist="38100" dir="5400000" algn="ctr" rotWithShape="0">
              <a:srgbClr val="98C723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7" name="Oval 12"/>
          <p:cNvSpPr/>
          <p:nvPr/>
        </p:nvSpPr>
        <p:spPr>
          <a:xfrm>
            <a:off x="2813497" y="1384440"/>
            <a:ext cx="151088" cy="172160"/>
          </a:xfrm>
          <a:prstGeom prst="ellipse">
            <a:avLst/>
          </a:prstGeom>
          <a:solidFill>
            <a:srgbClr val="E0773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7150" dist="38100" dir="5400000" algn="ctr" rotWithShape="0">
              <a:srgbClr val="E0773C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26"/>
              <p:cNvSpPr/>
              <p:nvPr/>
            </p:nvSpPr>
            <p:spPr>
              <a:xfrm>
                <a:off x="2977420" y="1154627"/>
                <a:ext cx="3394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8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420" y="1154627"/>
                <a:ext cx="339452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14"/>
          <p:cNvCxnSpPr>
            <a:endCxn id="57" idx="3"/>
          </p:cNvCxnSpPr>
          <p:nvPr/>
        </p:nvCxnSpPr>
        <p:spPr>
          <a:xfrm flipV="1">
            <a:off x="1380409" y="1531388"/>
            <a:ext cx="1455214" cy="1330550"/>
          </a:xfrm>
          <a:prstGeom prst="straightConnector1">
            <a:avLst/>
          </a:prstGeom>
          <a:noFill/>
          <a:ln w="31750" cap="flat" cmpd="sng" algn="ctr">
            <a:solidFill>
              <a:srgbClr val="B77BB4">
                <a:lumMod val="75000"/>
              </a:srgbClr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29"/>
              <p:cNvSpPr/>
              <p:nvPr/>
            </p:nvSpPr>
            <p:spPr>
              <a:xfrm>
                <a:off x="1658218" y="1668183"/>
                <a:ext cx="7708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bg-BG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bg-BG" i="1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i="1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218" y="1668183"/>
                <a:ext cx="770852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12287"/>
          <p:cNvCxnSpPr>
            <a:stCxn id="55" idx="3"/>
          </p:cNvCxnSpPr>
          <p:nvPr/>
        </p:nvCxnSpPr>
        <p:spPr>
          <a:xfrm>
            <a:off x="1367899" y="2852687"/>
            <a:ext cx="1596686" cy="979094"/>
          </a:xfrm>
          <a:prstGeom prst="straightConnector1">
            <a:avLst/>
          </a:prstGeom>
          <a:noFill/>
          <a:ln w="31750" cap="flat" cmpd="sng" algn="ctr">
            <a:solidFill>
              <a:srgbClr val="B77BB4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62" name="Straight Connector 12298"/>
          <p:cNvCxnSpPr>
            <a:stCxn id="57" idx="4"/>
          </p:cNvCxnSpPr>
          <p:nvPr/>
        </p:nvCxnSpPr>
        <p:spPr>
          <a:xfrm>
            <a:off x="2889041" y="1556600"/>
            <a:ext cx="65410" cy="2275181"/>
          </a:xfrm>
          <a:prstGeom prst="line">
            <a:avLst/>
          </a:prstGeom>
          <a:noFill/>
          <a:ln w="25400" cap="flat" cmpd="sng" algn="ctr">
            <a:solidFill>
              <a:srgbClr val="B77BB4">
                <a:lumMod val="75000"/>
              </a:srgbClr>
            </a:solidFill>
            <a:prstDash val="das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12301"/>
              <p:cNvSpPr/>
              <p:nvPr/>
            </p:nvSpPr>
            <p:spPr>
              <a:xfrm>
                <a:off x="1740202" y="3333719"/>
                <a:ext cx="3882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bg-BG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accPr>
                        <m:e>
                          <m:r>
                            <a:rPr kumimoji="0" lang="bg-BG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𝜌</m:t>
                          </m:r>
                        </m:e>
                      </m:acc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3" name="Rectangle 123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202" y="3333719"/>
                <a:ext cx="388247" cy="369332"/>
              </a:xfrm>
              <a:prstGeom prst="rect">
                <a:avLst/>
              </a:prstGeom>
              <a:blipFill rotWithShape="1">
                <a:blip r:embed="rId17"/>
                <a:stretch>
                  <a:fillRect t="-26667" r="-29688" b="-3333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12307"/>
          <p:cNvCxnSpPr>
            <a:stCxn id="57" idx="2"/>
          </p:cNvCxnSpPr>
          <p:nvPr/>
        </p:nvCxnSpPr>
        <p:spPr>
          <a:xfrm flipH="1">
            <a:off x="1380409" y="1470520"/>
            <a:ext cx="1433088" cy="0"/>
          </a:xfrm>
          <a:prstGeom prst="line">
            <a:avLst/>
          </a:prstGeom>
          <a:noFill/>
          <a:ln w="25400" cap="flat" cmpd="sng" algn="ctr">
            <a:solidFill>
              <a:srgbClr val="B77BB4">
                <a:lumMod val="75000"/>
              </a:srgbClr>
            </a:solidFill>
            <a:prstDash val="dash"/>
          </a:ln>
          <a:effectLst/>
        </p:spPr>
      </p:cxnSp>
      <p:cxnSp>
        <p:nvCxnSpPr>
          <p:cNvPr id="66" name="Straight Connector 55"/>
          <p:cNvCxnSpPr/>
          <p:nvPr/>
        </p:nvCxnSpPr>
        <p:spPr>
          <a:xfrm flipH="1">
            <a:off x="732337" y="3823030"/>
            <a:ext cx="2189409" cy="0"/>
          </a:xfrm>
          <a:prstGeom prst="line">
            <a:avLst/>
          </a:prstGeom>
          <a:noFill/>
          <a:ln w="25400" cap="flat" cmpd="sng" algn="ctr">
            <a:solidFill>
              <a:srgbClr val="B77BB4">
                <a:lumMod val="75000"/>
              </a:srgbClr>
            </a:solidFill>
            <a:prstDash val="dash"/>
          </a:ln>
          <a:effectLst/>
        </p:spPr>
      </p:cxnSp>
      <p:cxnSp>
        <p:nvCxnSpPr>
          <p:cNvPr id="67" name="Straight Connector 12311"/>
          <p:cNvCxnSpPr/>
          <p:nvPr/>
        </p:nvCxnSpPr>
        <p:spPr>
          <a:xfrm flipH="1">
            <a:off x="2956374" y="2933945"/>
            <a:ext cx="586542" cy="898336"/>
          </a:xfrm>
          <a:prstGeom prst="line">
            <a:avLst/>
          </a:prstGeom>
          <a:noFill/>
          <a:ln w="25400" cap="flat" cmpd="sng" algn="ctr">
            <a:solidFill>
              <a:srgbClr val="B77BB4">
                <a:lumMod val="75000"/>
              </a:srgbClr>
            </a:solidFill>
            <a:prstDash val="dash"/>
          </a:ln>
          <a:effectLst/>
        </p:spPr>
      </p:cxnSp>
      <p:sp>
        <p:nvSpPr>
          <p:cNvPr id="71" name="Curved Down Arrow 73"/>
          <p:cNvSpPr/>
          <p:nvPr/>
        </p:nvSpPr>
        <p:spPr>
          <a:xfrm>
            <a:off x="1367427" y="2309604"/>
            <a:ext cx="446632" cy="192293"/>
          </a:xfrm>
          <a:prstGeom prst="curvedDownArrow">
            <a:avLst/>
          </a:prstGeom>
          <a:solidFill>
            <a:srgbClr val="98C723"/>
          </a:solidFill>
          <a:ln w="25400" cap="flat" cmpd="sng" algn="ctr">
            <a:noFill/>
            <a:prstDash val="solid"/>
            <a:beve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2" name="Curved Up Arrow 74"/>
          <p:cNvSpPr/>
          <p:nvPr/>
        </p:nvSpPr>
        <p:spPr>
          <a:xfrm>
            <a:off x="1253031" y="3037353"/>
            <a:ext cx="441197" cy="145016"/>
          </a:xfrm>
          <a:prstGeom prst="curvedUpArrow">
            <a:avLst/>
          </a:prstGeom>
          <a:solidFill>
            <a:srgbClr val="98C72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5"/>
              <p:cNvSpPr/>
              <p:nvPr/>
            </p:nvSpPr>
            <p:spPr>
              <a:xfrm>
                <a:off x="1405882" y="1978566"/>
                <a:ext cx="3882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bg-BG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3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82" y="1978566"/>
                <a:ext cx="388247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6"/>
              <p:cNvSpPr/>
              <p:nvPr/>
            </p:nvSpPr>
            <p:spPr>
              <a:xfrm>
                <a:off x="1257147" y="3109861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bg-BG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𝜑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4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147" y="3109861"/>
                <a:ext cx="415498" cy="369332"/>
              </a:xfrm>
              <a:prstGeom prst="rect">
                <a:avLst/>
              </a:prstGeom>
              <a:blipFill rotWithShape="1">
                <a:blip r:embed="rId1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12"/>
          <p:cNvSpPr/>
          <p:nvPr/>
        </p:nvSpPr>
        <p:spPr>
          <a:xfrm>
            <a:off x="1994328" y="1029925"/>
            <a:ext cx="151088" cy="172160"/>
          </a:xfrm>
          <a:prstGeom prst="ellipse">
            <a:avLst/>
          </a:prstGeom>
          <a:solidFill>
            <a:srgbClr val="E0773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7150" dist="38100" dir="5400000" algn="ctr" rotWithShape="0">
              <a:srgbClr val="E0773C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6" name="Oval 12"/>
          <p:cNvSpPr/>
          <p:nvPr/>
        </p:nvSpPr>
        <p:spPr>
          <a:xfrm>
            <a:off x="2483768" y="1020261"/>
            <a:ext cx="151088" cy="172160"/>
          </a:xfrm>
          <a:prstGeom prst="ellipse">
            <a:avLst/>
          </a:prstGeom>
          <a:solidFill>
            <a:srgbClr val="E0773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7150" dist="38100" dir="5400000" algn="ctr" rotWithShape="0">
              <a:srgbClr val="E0773C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7" name="Oval 12"/>
          <p:cNvSpPr/>
          <p:nvPr/>
        </p:nvSpPr>
        <p:spPr>
          <a:xfrm>
            <a:off x="1725208" y="1154627"/>
            <a:ext cx="151088" cy="172160"/>
          </a:xfrm>
          <a:prstGeom prst="ellipse">
            <a:avLst/>
          </a:prstGeom>
          <a:solidFill>
            <a:srgbClr val="E0773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7150" dist="38100" dir="5400000" algn="ctr" rotWithShape="0">
              <a:srgbClr val="E0773C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8" name="Oval 12"/>
          <p:cNvSpPr/>
          <p:nvPr/>
        </p:nvSpPr>
        <p:spPr>
          <a:xfrm>
            <a:off x="3031569" y="1766769"/>
            <a:ext cx="151088" cy="172160"/>
          </a:xfrm>
          <a:prstGeom prst="ellipse">
            <a:avLst/>
          </a:prstGeom>
          <a:solidFill>
            <a:srgbClr val="E0773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7150" dist="38100" dir="5400000" algn="ctr" rotWithShape="0">
              <a:srgbClr val="E0773C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9" name="Oval 12"/>
          <p:cNvSpPr/>
          <p:nvPr/>
        </p:nvSpPr>
        <p:spPr>
          <a:xfrm>
            <a:off x="3174101" y="2188519"/>
            <a:ext cx="151088" cy="172160"/>
          </a:xfrm>
          <a:prstGeom prst="ellipse">
            <a:avLst/>
          </a:prstGeom>
          <a:solidFill>
            <a:srgbClr val="E0773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7150" dist="38100" dir="5400000" algn="ctr" rotWithShape="0">
              <a:srgbClr val="E0773C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26"/>
              <p:cNvSpPr/>
              <p:nvPr/>
            </p:nvSpPr>
            <p:spPr>
              <a:xfrm>
                <a:off x="1464896" y="871375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0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896" y="871375"/>
                <a:ext cx="386644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26"/>
              <p:cNvSpPr/>
              <p:nvPr/>
            </p:nvSpPr>
            <p:spPr>
              <a:xfrm>
                <a:off x="1876296" y="760758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1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296" y="760758"/>
                <a:ext cx="386644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26"/>
              <p:cNvSpPr/>
              <p:nvPr/>
            </p:nvSpPr>
            <p:spPr>
              <a:xfrm>
                <a:off x="3339261" y="2089933"/>
                <a:ext cx="3954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2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261" y="2089933"/>
                <a:ext cx="395429" cy="36933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Oval 12"/>
          <p:cNvSpPr/>
          <p:nvPr/>
        </p:nvSpPr>
        <p:spPr>
          <a:xfrm>
            <a:off x="3376860" y="2495861"/>
            <a:ext cx="151088" cy="172160"/>
          </a:xfrm>
          <a:prstGeom prst="ellipse">
            <a:avLst/>
          </a:prstGeom>
          <a:solidFill>
            <a:srgbClr val="E0773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7150" dist="38100" dir="5400000" algn="ctr" rotWithShape="0">
              <a:srgbClr val="E0773C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авоъгълник 1"/>
              <p:cNvSpPr/>
              <p:nvPr/>
            </p:nvSpPr>
            <p:spPr>
              <a:xfrm>
                <a:off x="3240333" y="3198447"/>
                <a:ext cx="4542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2" name="Правоъгъл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333" y="3198447"/>
                <a:ext cx="454227" cy="36933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авоъгълник 3"/>
              <p:cNvSpPr/>
              <p:nvPr/>
            </p:nvSpPr>
            <p:spPr>
              <a:xfrm>
                <a:off x="1706378" y="3811502"/>
                <a:ext cx="4558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4" name="Правоъгъл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378" y="3811502"/>
                <a:ext cx="455894" cy="369332"/>
              </a:xfrm>
              <a:prstGeom prst="rect">
                <a:avLst/>
              </a:prstGeom>
              <a:blipFill rotWithShape="1">
                <a:blip r:embed="rId2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10"/>
              <p:cNvSpPr/>
              <p:nvPr/>
            </p:nvSpPr>
            <p:spPr>
              <a:xfrm>
                <a:off x="834388" y="1240707"/>
                <a:ext cx="381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88" y="1240707"/>
                <a:ext cx="381835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Freeform 11"/>
          <p:cNvSpPr/>
          <p:nvPr/>
        </p:nvSpPr>
        <p:spPr>
          <a:xfrm>
            <a:off x="4928054" y="1887359"/>
            <a:ext cx="3993733" cy="613865"/>
          </a:xfrm>
          <a:custGeom>
            <a:avLst/>
            <a:gdLst>
              <a:gd name="connsiteX0" fmla="*/ 0 w 2191640"/>
              <a:gd name="connsiteY0" fmla="*/ 0 h 1321806"/>
              <a:gd name="connsiteX1" fmla="*/ 2073243 w 2191640"/>
              <a:gd name="connsiteY1" fmla="*/ 1104523 h 1321806"/>
              <a:gd name="connsiteX2" fmla="*/ 1874067 w 2191640"/>
              <a:gd name="connsiteY2" fmla="*/ 1321806 h 1321806"/>
              <a:gd name="connsiteX0" fmla="*/ 0 w 2021285"/>
              <a:gd name="connsiteY0" fmla="*/ 0 h 1321806"/>
              <a:gd name="connsiteX1" fmla="*/ 1837853 w 2021285"/>
              <a:gd name="connsiteY1" fmla="*/ 570369 h 1321806"/>
              <a:gd name="connsiteX2" fmla="*/ 1874067 w 2021285"/>
              <a:gd name="connsiteY2" fmla="*/ 1321806 h 1321806"/>
              <a:gd name="connsiteX0" fmla="*/ 0 w 2207514"/>
              <a:gd name="connsiteY0" fmla="*/ 0 h 1756372"/>
              <a:gd name="connsiteX1" fmla="*/ 1837853 w 2207514"/>
              <a:gd name="connsiteY1" fmla="*/ 570369 h 1756372"/>
              <a:gd name="connsiteX2" fmla="*/ 2154724 w 2207514"/>
              <a:gd name="connsiteY2" fmla="*/ 1756372 h 1756372"/>
              <a:gd name="connsiteX0" fmla="*/ 0 w 2049337"/>
              <a:gd name="connsiteY0" fmla="*/ 0 h 1339912"/>
              <a:gd name="connsiteX1" fmla="*/ 1683944 w 2049337"/>
              <a:gd name="connsiteY1" fmla="*/ 153909 h 1339912"/>
              <a:gd name="connsiteX2" fmla="*/ 2000815 w 2049337"/>
              <a:gd name="connsiteY2" fmla="*/ 1339912 h 1339912"/>
              <a:gd name="connsiteX0" fmla="*/ 0 w 2049337"/>
              <a:gd name="connsiteY0" fmla="*/ 243820 h 1583732"/>
              <a:gd name="connsiteX1" fmla="*/ 1683944 w 2049337"/>
              <a:gd name="connsiteY1" fmla="*/ 397729 h 1583732"/>
              <a:gd name="connsiteX2" fmla="*/ 2000815 w 2049337"/>
              <a:gd name="connsiteY2" fmla="*/ 1583732 h 1583732"/>
              <a:gd name="connsiteX0" fmla="*/ 0 w 2017647"/>
              <a:gd name="connsiteY0" fmla="*/ 191672 h 1531584"/>
              <a:gd name="connsiteX1" fmla="*/ 1231270 w 2017647"/>
              <a:gd name="connsiteY1" fmla="*/ 590025 h 1531584"/>
              <a:gd name="connsiteX2" fmla="*/ 2000815 w 2017647"/>
              <a:gd name="connsiteY2" fmla="*/ 1531584 h 1531584"/>
              <a:gd name="connsiteX0" fmla="*/ 0 w 2195570"/>
              <a:gd name="connsiteY0" fmla="*/ 185853 h 1290375"/>
              <a:gd name="connsiteX1" fmla="*/ 1231270 w 2195570"/>
              <a:gd name="connsiteY1" fmla="*/ 584206 h 1290375"/>
              <a:gd name="connsiteX2" fmla="*/ 2181885 w 2195570"/>
              <a:gd name="connsiteY2" fmla="*/ 1290375 h 1290375"/>
              <a:gd name="connsiteX0" fmla="*/ 0 w 2181885"/>
              <a:gd name="connsiteY0" fmla="*/ 185853 h 1381340"/>
              <a:gd name="connsiteX1" fmla="*/ 1231270 w 2181885"/>
              <a:gd name="connsiteY1" fmla="*/ 584206 h 1381340"/>
              <a:gd name="connsiteX2" fmla="*/ 2181885 w 2181885"/>
              <a:gd name="connsiteY2" fmla="*/ 1290375 h 1381340"/>
              <a:gd name="connsiteX0" fmla="*/ 0 w 2181885"/>
              <a:gd name="connsiteY0" fmla="*/ 195015 h 1386503"/>
              <a:gd name="connsiteX1" fmla="*/ 1358018 w 2181885"/>
              <a:gd name="connsiteY1" fmla="*/ 539047 h 1386503"/>
              <a:gd name="connsiteX2" fmla="*/ 2181885 w 2181885"/>
              <a:gd name="connsiteY2" fmla="*/ 1299537 h 1386503"/>
              <a:gd name="connsiteX0" fmla="*/ 0 w 2181885"/>
              <a:gd name="connsiteY0" fmla="*/ 216699 h 1417369"/>
              <a:gd name="connsiteX1" fmla="*/ 1358018 w 2181885"/>
              <a:gd name="connsiteY1" fmla="*/ 560731 h 1417369"/>
              <a:gd name="connsiteX2" fmla="*/ 2181885 w 2181885"/>
              <a:gd name="connsiteY2" fmla="*/ 1321221 h 1417369"/>
              <a:gd name="connsiteX0" fmla="*/ 0 w 2181885"/>
              <a:gd name="connsiteY0" fmla="*/ 260679 h 1480697"/>
              <a:gd name="connsiteX1" fmla="*/ 1358018 w 2181885"/>
              <a:gd name="connsiteY1" fmla="*/ 604711 h 1480697"/>
              <a:gd name="connsiteX2" fmla="*/ 2181885 w 2181885"/>
              <a:gd name="connsiteY2" fmla="*/ 1365201 h 1480697"/>
              <a:gd name="connsiteX0" fmla="*/ 0 w 2372007"/>
              <a:gd name="connsiteY0" fmla="*/ 197415 h 1474371"/>
              <a:gd name="connsiteX1" fmla="*/ 1358018 w 2372007"/>
              <a:gd name="connsiteY1" fmla="*/ 541447 h 1474371"/>
              <a:gd name="connsiteX2" fmla="*/ 2372007 w 2372007"/>
              <a:gd name="connsiteY2" fmla="*/ 1392471 h 1474371"/>
              <a:gd name="connsiteX0" fmla="*/ 0 w 2372007"/>
              <a:gd name="connsiteY0" fmla="*/ 227282 h 1496071"/>
              <a:gd name="connsiteX1" fmla="*/ 1312751 w 2372007"/>
              <a:gd name="connsiteY1" fmla="*/ 426459 h 1496071"/>
              <a:gd name="connsiteX2" fmla="*/ 2372007 w 2372007"/>
              <a:gd name="connsiteY2" fmla="*/ 1422338 h 1496071"/>
              <a:gd name="connsiteX0" fmla="*/ 0 w 2372007"/>
              <a:gd name="connsiteY0" fmla="*/ 268786 h 1547386"/>
              <a:gd name="connsiteX1" fmla="*/ 1312751 w 2372007"/>
              <a:gd name="connsiteY1" fmla="*/ 467963 h 1547386"/>
              <a:gd name="connsiteX2" fmla="*/ 2372007 w 2372007"/>
              <a:gd name="connsiteY2" fmla="*/ 1463842 h 1547386"/>
              <a:gd name="connsiteX0" fmla="*/ 0 w 2372007"/>
              <a:gd name="connsiteY0" fmla="*/ 123129 h 1586211"/>
              <a:gd name="connsiteX1" fmla="*/ 804682 w 2372007"/>
              <a:gd name="connsiteY1" fmla="*/ 1286402 h 1586211"/>
              <a:gd name="connsiteX2" fmla="*/ 2372007 w 2372007"/>
              <a:gd name="connsiteY2" fmla="*/ 1318185 h 1586211"/>
              <a:gd name="connsiteX0" fmla="*/ 0 w 2565875"/>
              <a:gd name="connsiteY0" fmla="*/ 218167 h 915936"/>
              <a:gd name="connsiteX1" fmla="*/ 998550 w 2565875"/>
              <a:gd name="connsiteY1" fmla="*/ 616127 h 915936"/>
              <a:gd name="connsiteX2" fmla="*/ 2565875 w 2565875"/>
              <a:gd name="connsiteY2" fmla="*/ 647910 h 915936"/>
              <a:gd name="connsiteX0" fmla="*/ 0 w 2686207"/>
              <a:gd name="connsiteY0" fmla="*/ 613865 h 1095575"/>
              <a:gd name="connsiteX1" fmla="*/ 998550 w 2686207"/>
              <a:gd name="connsiteY1" fmla="*/ 1011825 h 1095575"/>
              <a:gd name="connsiteX2" fmla="*/ 2686207 w 2686207"/>
              <a:gd name="connsiteY2" fmla="*/ 0 h 1095575"/>
              <a:gd name="connsiteX0" fmla="*/ 0 w 2686207"/>
              <a:gd name="connsiteY0" fmla="*/ 613865 h 613865"/>
              <a:gd name="connsiteX1" fmla="*/ 1259270 w 2686207"/>
              <a:gd name="connsiteY1" fmla="*/ 226633 h 613865"/>
              <a:gd name="connsiteX2" fmla="*/ 2686207 w 2686207"/>
              <a:gd name="connsiteY2" fmla="*/ 0 h 613865"/>
              <a:gd name="connsiteX0" fmla="*/ 0 w 2686207"/>
              <a:gd name="connsiteY0" fmla="*/ 613865 h 613865"/>
              <a:gd name="connsiteX1" fmla="*/ 1259270 w 2686207"/>
              <a:gd name="connsiteY1" fmla="*/ 226633 h 613865"/>
              <a:gd name="connsiteX2" fmla="*/ 2686207 w 2686207"/>
              <a:gd name="connsiteY2" fmla="*/ 0 h 613865"/>
              <a:gd name="connsiteX0" fmla="*/ 0 w 2686207"/>
              <a:gd name="connsiteY0" fmla="*/ 613865 h 613865"/>
              <a:gd name="connsiteX1" fmla="*/ 1259270 w 2686207"/>
              <a:gd name="connsiteY1" fmla="*/ 226633 h 613865"/>
              <a:gd name="connsiteX2" fmla="*/ 2686207 w 2686207"/>
              <a:gd name="connsiteY2" fmla="*/ 0 h 61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6207" h="613865">
                <a:moveTo>
                  <a:pt x="0" y="613865"/>
                </a:moveTo>
                <a:cubicBezTo>
                  <a:pt x="1025305" y="87255"/>
                  <a:pt x="843611" y="-14464"/>
                  <a:pt x="1259270" y="226633"/>
                </a:cubicBezTo>
                <a:cubicBezTo>
                  <a:pt x="1654873" y="408095"/>
                  <a:pt x="1874413" y="375719"/>
                  <a:pt x="2686207" y="0"/>
                </a:cubicBezTo>
              </a:path>
            </a:pathLst>
          </a:custGeom>
          <a:noFill/>
          <a:ln w="38100" cap="flat" cmpd="sng" algn="ctr">
            <a:solidFill>
              <a:srgbClr val="98C723"/>
            </a:solidFill>
            <a:prstDash val="solid"/>
          </a:ln>
          <a:effectLst>
            <a:outerShdw blurRad="57150" dist="38100" dir="5400000" algn="ctr" rotWithShape="0">
              <a:srgbClr val="98C723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5556" name="Picture 196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16301"/>
          <a:stretch/>
        </p:blipFill>
        <p:spPr bwMode="auto">
          <a:xfrm>
            <a:off x="5818246" y="2436630"/>
            <a:ext cx="260405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Oval 12"/>
          <p:cNvSpPr/>
          <p:nvPr/>
        </p:nvSpPr>
        <p:spPr>
          <a:xfrm>
            <a:off x="5547535" y="2159585"/>
            <a:ext cx="151088" cy="172160"/>
          </a:xfrm>
          <a:prstGeom prst="ellipse">
            <a:avLst/>
          </a:prstGeom>
          <a:solidFill>
            <a:srgbClr val="E0773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7150" dist="38100" dir="5400000" algn="ctr" rotWithShape="0">
              <a:srgbClr val="E0773C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7" name="Право съединение 6"/>
          <p:cNvCxnSpPr/>
          <p:nvPr/>
        </p:nvCxnSpPr>
        <p:spPr>
          <a:xfrm flipH="1" flipV="1">
            <a:off x="5571045" y="2089933"/>
            <a:ext cx="297099" cy="844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12"/>
          <p:cNvSpPr/>
          <p:nvPr/>
        </p:nvSpPr>
        <p:spPr>
          <a:xfrm>
            <a:off x="8112820" y="1995544"/>
            <a:ext cx="151088" cy="172160"/>
          </a:xfrm>
          <a:prstGeom prst="ellipse">
            <a:avLst/>
          </a:prstGeom>
          <a:solidFill>
            <a:srgbClr val="E0773C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7150" dist="38100" dir="5400000" algn="ctr" rotWithShape="0">
              <a:srgbClr val="E0773C">
                <a:shade val="9000"/>
                <a:alpha val="48000"/>
                <a:satMod val="10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92" name="Право съединение 91"/>
          <p:cNvCxnSpPr/>
          <p:nvPr/>
        </p:nvCxnSpPr>
        <p:spPr>
          <a:xfrm flipH="1" flipV="1">
            <a:off x="8136330" y="1925892"/>
            <a:ext cx="297099" cy="844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25"/>
              <p:cNvSpPr/>
              <p:nvPr/>
            </p:nvSpPr>
            <p:spPr>
              <a:xfrm>
                <a:off x="7308042" y="2501897"/>
                <a:ext cx="3705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93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042" y="2501897"/>
                <a:ext cx="370551" cy="369332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Правоъгълник 87"/>
              <p:cNvSpPr/>
              <p:nvPr/>
            </p:nvSpPr>
            <p:spPr>
              <a:xfrm>
                <a:off x="8497346" y="2572535"/>
                <a:ext cx="4210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88" name="Правоъгълник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346" y="2572535"/>
                <a:ext cx="421013" cy="369332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Правоъгълник 88"/>
              <p:cNvSpPr/>
              <p:nvPr/>
            </p:nvSpPr>
            <p:spPr>
              <a:xfrm>
                <a:off x="8076333" y="1470520"/>
                <a:ext cx="5166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89" name="Правоъгълник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333" y="1470520"/>
                <a:ext cx="516680" cy="369332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Правоъгълник 89"/>
              <p:cNvSpPr/>
              <p:nvPr/>
            </p:nvSpPr>
            <p:spPr>
              <a:xfrm>
                <a:off x="5298581" y="1686110"/>
                <a:ext cx="4210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90" name="Правоъгълник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581" y="1686110"/>
                <a:ext cx="421013" cy="369332"/>
              </a:xfrm>
              <a:prstGeom prst="rect">
                <a:avLst/>
              </a:prstGeom>
              <a:blipFill rotWithShape="1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Правоъгълник 93"/>
              <p:cNvSpPr/>
              <p:nvPr/>
            </p:nvSpPr>
            <p:spPr>
              <a:xfrm>
                <a:off x="5705479" y="2917619"/>
                <a:ext cx="4537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94" name="Правоъгълник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479" y="2917619"/>
                <a:ext cx="453714" cy="369332"/>
              </a:xfrm>
              <a:prstGeom prst="rect">
                <a:avLst/>
              </a:prstGeom>
              <a:blipFill rotWithShape="1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Правоъгълник 94"/>
          <p:cNvSpPr/>
          <p:nvPr/>
        </p:nvSpPr>
        <p:spPr>
          <a:xfrm>
            <a:off x="2176172" y="4725144"/>
            <a:ext cx="6158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/>
                </a:solidFill>
              </a:rPr>
              <a:t>Закон на движение </a:t>
            </a:r>
            <a:r>
              <a:rPr lang="ru-RU" dirty="0" err="1" smtClean="0">
                <a:solidFill>
                  <a:schemeClr val="accent2"/>
                </a:solidFill>
              </a:rPr>
              <a:t>във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ru-RU" dirty="0" err="1">
                <a:solidFill>
                  <a:schemeClr val="accent2"/>
                </a:solidFill>
              </a:rPr>
              <a:t>векторна</a:t>
            </a:r>
            <a:r>
              <a:rPr lang="ru-RU" dirty="0">
                <a:solidFill>
                  <a:schemeClr val="accent2"/>
                </a:solidFill>
              </a:rPr>
              <a:t> форма</a:t>
            </a:r>
            <a:endParaRPr lang="bg-BG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53" grpId="0"/>
      <p:bldP spid="54" grpId="0"/>
      <p:bldP spid="55" grpId="0"/>
      <p:bldP spid="56" grpId="0" animBg="1"/>
      <p:bldP spid="57" grpId="0" animBg="1"/>
      <p:bldP spid="58" grpId="0"/>
      <p:bldP spid="60" grpId="0"/>
      <p:bldP spid="63" grpId="0"/>
      <p:bldP spid="71" grpId="0" animBg="1"/>
      <p:bldP spid="72" grpId="0" animBg="1"/>
      <p:bldP spid="73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/>
      <p:bldP spid="81" grpId="0"/>
      <p:bldP spid="82" grpId="0"/>
      <p:bldP spid="83" grpId="0" animBg="1"/>
      <p:bldP spid="2" grpId="0"/>
      <p:bldP spid="4" grpId="0"/>
      <p:bldP spid="84" grpId="0"/>
      <p:bldP spid="85" grpId="0" animBg="1"/>
      <p:bldP spid="87" grpId="0" animBg="1"/>
      <p:bldP spid="91" grpId="0" animBg="1"/>
      <p:bldP spid="93" grpId="0"/>
      <p:bldP spid="88" grpId="0"/>
      <p:bldP spid="89" grpId="0"/>
      <p:bldP spid="90" grpId="0"/>
      <p:bldP spid="94" grpId="0"/>
      <p:bldP spid="9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ur_Bar_Mo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16632"/>
            <a:ext cx="8417732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lise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510" y="188640"/>
            <a:ext cx="8335590" cy="653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Текстово поле 2"/>
          <p:cNvSpPr txBox="1">
            <a:spLocks noChangeArrowheads="1"/>
          </p:cNvSpPr>
          <p:nvPr/>
        </p:nvSpPr>
        <p:spPr bwMode="auto">
          <a:xfrm>
            <a:off x="755650" y="2997200"/>
            <a:ext cx="77771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bg-BG" altLang="bg-BG" sz="4400" smtClean="0">
                <a:solidFill>
                  <a:srgbClr val="FF0000"/>
                </a:solidFill>
                <a:latin typeface="Lucida Sans Unicode" pitchFamily="34" charset="0"/>
              </a:rPr>
              <a:t>Благодаря за вниманието!</a:t>
            </a:r>
          </a:p>
        </p:txBody>
      </p:sp>
      <p:sp>
        <p:nvSpPr>
          <p:cNvPr id="4" name="Заглавие 2"/>
          <p:cNvSpPr txBox="1">
            <a:spLocks/>
          </p:cNvSpPr>
          <p:nvPr/>
        </p:nvSpPr>
        <p:spPr>
          <a:xfrm>
            <a:off x="468313" y="260350"/>
            <a:ext cx="8229600" cy="909638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DEDE">
                    <a:lumMod val="50000"/>
                  </a:srgbClr>
                </a:solidFill>
                <a:effectLst/>
              </a:rPr>
              <a:t>КИНЕМАТИКА</a:t>
            </a:r>
            <a:r>
              <a:rPr lang="ru-RU" sz="2400" dirty="0" smtClean="0">
                <a:solidFill>
                  <a:srgbClr val="DEDEDE">
                    <a:lumMod val="50000"/>
                  </a:srgbClr>
                </a:solidFill>
              </a:rPr>
              <a:t> НА МЕХАНИЗМИТЕ</a:t>
            </a:r>
            <a:r>
              <a:rPr lang="en-US" sz="2400" dirty="0" smtClean="0">
                <a:solidFill>
                  <a:srgbClr val="DEDEDE">
                    <a:lumMod val="50000"/>
                  </a:srgbClr>
                </a:solidFill>
              </a:rPr>
              <a:t> </a:t>
            </a:r>
            <a:endParaRPr lang="en-US" sz="2400" dirty="0">
              <a:solidFill>
                <a:srgbClr val="DEDED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0" y="116632"/>
            <a:ext cx="4464496" cy="64807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КИНЕМАТИКА НА ТОЧКА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5256584"/>
          </a:xfrm>
        </p:spPr>
        <p:txBody>
          <a:bodyPr/>
          <a:lstStyle/>
          <a:p>
            <a:pPr marL="109537" indent="0" algn="just"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	</a:t>
            </a:r>
            <a:r>
              <a:rPr lang="bg-BG" sz="2800" dirty="0" smtClean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Геометричното </a:t>
            </a:r>
            <a:r>
              <a:rPr lang="bg-BG" sz="2800" dirty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място на последователните положения</a:t>
            </a:r>
            <a:r>
              <a:rPr lang="bg-BG" sz="2800" dirty="0">
                <a:latin typeface="Arial Narrow"/>
                <a:ea typeface="Times New Roman"/>
                <a:cs typeface="Times New Roman"/>
              </a:rPr>
              <a:t>, през които преминава подвижната точка през време на движението, се </a:t>
            </a:r>
            <a:r>
              <a:rPr lang="bg-BG" sz="2800" dirty="0" smtClean="0">
                <a:latin typeface="Arial Narrow"/>
                <a:ea typeface="Times New Roman"/>
                <a:cs typeface="Times New Roman"/>
              </a:rPr>
              <a:t>нарича </a:t>
            </a:r>
            <a:r>
              <a:rPr lang="bg-BG" sz="2800" i="1" dirty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траектория на </a:t>
            </a:r>
            <a:r>
              <a:rPr lang="bg-BG" sz="2800" i="1" dirty="0" smtClean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точката.</a:t>
            </a:r>
          </a:p>
          <a:p>
            <a:pPr marL="109537" indent="0" algn="just">
              <a:buNone/>
            </a:pPr>
            <a:r>
              <a:rPr lang="en-US" sz="2800" dirty="0" smtClean="0">
                <a:latin typeface="Arial Narrow"/>
                <a:ea typeface="Times New Roman"/>
                <a:cs typeface="Times New Roman"/>
              </a:rPr>
              <a:t>	</a:t>
            </a:r>
            <a:r>
              <a:rPr lang="bg-BG" sz="2800" dirty="0" smtClean="0">
                <a:latin typeface="Arial Narrow"/>
                <a:ea typeface="Times New Roman"/>
                <a:cs typeface="Times New Roman"/>
              </a:rPr>
              <a:t>При </a:t>
            </a:r>
            <a:r>
              <a:rPr lang="bg-BG" sz="2800" dirty="0">
                <a:latin typeface="Arial Narrow"/>
                <a:ea typeface="Times New Roman"/>
                <a:cs typeface="Times New Roman"/>
              </a:rPr>
              <a:t>елиминиране на параметъра </a:t>
            </a:r>
            <a:r>
              <a:rPr lang="en-US" sz="3000" i="1" dirty="0">
                <a:latin typeface="Times New Roman" pitchFamily="18" charset="0"/>
                <a:ea typeface="Times New Roman"/>
                <a:cs typeface="Times New Roman" pitchFamily="18" charset="0"/>
              </a:rPr>
              <a:t>t</a:t>
            </a:r>
            <a:r>
              <a:rPr lang="bg-BG" sz="2800" dirty="0" smtClean="0">
                <a:latin typeface="Arial Narrow"/>
                <a:ea typeface="Times New Roman"/>
                <a:cs typeface="Times New Roman"/>
              </a:rPr>
              <a:t> </a:t>
            </a:r>
            <a:r>
              <a:rPr lang="bg-BG" sz="2800" dirty="0">
                <a:latin typeface="Arial Narrow"/>
                <a:ea typeface="Times New Roman"/>
                <a:cs typeface="Times New Roman"/>
              </a:rPr>
              <a:t>от законите на движение се получава уравнението на т. нар. </a:t>
            </a:r>
            <a:r>
              <a:rPr lang="bg-BG" sz="2800" i="1" dirty="0">
                <a:solidFill>
                  <a:srgbClr val="FF0000"/>
                </a:solidFill>
                <a:latin typeface="Arial Narrow"/>
                <a:ea typeface="Times New Roman"/>
                <a:cs typeface="Times New Roman"/>
              </a:rPr>
              <a:t>крива на движението</a:t>
            </a:r>
            <a:r>
              <a:rPr lang="bg-BG" sz="2800" dirty="0">
                <a:latin typeface="Arial Narrow"/>
                <a:ea typeface="Times New Roman"/>
                <a:cs typeface="Times New Roman"/>
              </a:rPr>
              <a:t>, по която се движи </a:t>
            </a:r>
            <a:r>
              <a:rPr lang="bg-BG" sz="2800" dirty="0" smtClean="0">
                <a:latin typeface="Arial Narrow"/>
                <a:ea typeface="Times New Roman"/>
                <a:cs typeface="Times New Roman"/>
              </a:rPr>
              <a:t>точката</a:t>
            </a:r>
            <a:r>
              <a:rPr lang="en-US" sz="2800" dirty="0" smtClean="0">
                <a:latin typeface="Arial Narrow"/>
                <a:ea typeface="Times New Roman"/>
                <a:cs typeface="Times New Roman"/>
              </a:rPr>
              <a:t>:</a:t>
            </a:r>
          </a:p>
          <a:p>
            <a:pPr marL="109537" indent="0" algn="just">
              <a:buNone/>
            </a:pPr>
            <a:endParaRPr lang="bg-BG" dirty="0">
              <a:solidFill>
                <a:srgbClr val="FF0000"/>
              </a:solidFill>
            </a:endParaRPr>
          </a:p>
        </p:txBody>
      </p:sp>
      <p:graphicFrame>
        <p:nvGraphicFramePr>
          <p:cNvPr id="4" name="Об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471831"/>
              </p:ext>
            </p:extLst>
          </p:nvPr>
        </p:nvGraphicFramePr>
        <p:xfrm>
          <a:off x="3131840" y="4509120"/>
          <a:ext cx="1843405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4" name="Equation" r:id="rId3" imgW="609480" imgH="190440" progId="Equation.DSMT4">
                  <p:embed/>
                </p:oleObj>
              </mc:Choice>
              <mc:Fallback>
                <p:oleObj name="Equation" r:id="rId3" imgW="609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31840" y="4509120"/>
                        <a:ext cx="1843405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331788"/>
              </p:ext>
            </p:extLst>
          </p:nvPr>
        </p:nvGraphicFramePr>
        <p:xfrm>
          <a:off x="2771800" y="5301208"/>
          <a:ext cx="2678113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5" name="Equation" r:id="rId5" imgW="787320" imgH="393480" progId="Equation.DSMT4">
                  <p:embed/>
                </p:oleObj>
              </mc:Choice>
              <mc:Fallback>
                <p:oleObj name="Equation" r:id="rId5" imgW="787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1800" y="5301208"/>
                        <a:ext cx="2678113" cy="1338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Текстово поле 5"/>
          <p:cNvSpPr txBox="1"/>
          <p:nvPr/>
        </p:nvSpPr>
        <p:spPr>
          <a:xfrm>
            <a:off x="6194793" y="458112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р</a:t>
            </a:r>
            <a:r>
              <a:rPr lang="bg-BG" dirty="0" smtClean="0"/>
              <a:t>авнинна крива</a:t>
            </a:r>
            <a:endParaRPr lang="bg-BG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6033029" y="581234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пространствена крива</a:t>
            </a:r>
            <a:endParaRPr lang="bg-BG" dirty="0"/>
          </a:p>
        </p:txBody>
      </p:sp>
      <p:sp>
        <p:nvSpPr>
          <p:cNvPr id="8" name="Контейнер за съдържание 5"/>
          <p:cNvSpPr txBox="1">
            <a:spLocks/>
          </p:cNvSpPr>
          <p:nvPr/>
        </p:nvSpPr>
        <p:spPr bwMode="auto">
          <a:xfrm>
            <a:off x="1523811" y="476672"/>
            <a:ext cx="7620189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r>
              <a:rPr lang="bg-BG" dirty="0" smtClean="0">
                <a:solidFill>
                  <a:srgbClr val="00B0F0"/>
                </a:solidFill>
              </a:rPr>
              <a:t>Закон за движение и траектория на точка</a:t>
            </a:r>
            <a:endParaRPr lang="bg-B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24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Право съединение 35"/>
          <p:cNvCxnSpPr/>
          <p:nvPr/>
        </p:nvCxnSpPr>
        <p:spPr>
          <a:xfrm>
            <a:off x="1229104" y="2327538"/>
            <a:ext cx="0" cy="188656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аво съединение 33"/>
          <p:cNvCxnSpPr/>
          <p:nvPr/>
        </p:nvCxnSpPr>
        <p:spPr>
          <a:xfrm>
            <a:off x="2309224" y="1581163"/>
            <a:ext cx="0" cy="263293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аво съединение 11"/>
          <p:cNvCxnSpPr/>
          <p:nvPr/>
        </p:nvCxnSpPr>
        <p:spPr>
          <a:xfrm>
            <a:off x="581032" y="1638816"/>
            <a:ext cx="0" cy="263293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КИНЕМАТИКА НА ТОЧКА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5" name="Контейнер за съдържание 5"/>
          <p:cNvSpPr txBox="1">
            <a:spLocks/>
          </p:cNvSpPr>
          <p:nvPr/>
        </p:nvSpPr>
        <p:spPr bwMode="auto">
          <a:xfrm>
            <a:off x="1523811" y="476672"/>
            <a:ext cx="7620189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r>
              <a:rPr lang="bg-BG" dirty="0" smtClean="0">
                <a:solidFill>
                  <a:srgbClr val="00B0F0"/>
                </a:solidFill>
              </a:rPr>
              <a:t>Праволинейно движение на точка</a:t>
            </a:r>
            <a:endParaRPr lang="bg-BG" dirty="0">
              <a:solidFill>
                <a:srgbClr val="00B0F0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8" name="Об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783538"/>
              </p:ext>
            </p:extLst>
          </p:nvPr>
        </p:nvGraphicFramePr>
        <p:xfrm>
          <a:off x="6278933" y="1556411"/>
          <a:ext cx="166687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8" name="Equation" r:id="rId3" imgW="533160" imgH="190440" progId="Equation.DSMT4">
                  <p:embed/>
                </p:oleObj>
              </mc:Choice>
              <mc:Fallback>
                <p:oleObj name="Equation" r:id="rId3" imgW="533160" imgH="1904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933" y="1556411"/>
                        <a:ext cx="1666875" cy="574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Текстово поле 18"/>
          <p:cNvSpPr txBox="1"/>
          <p:nvPr/>
        </p:nvSpPr>
        <p:spPr>
          <a:xfrm>
            <a:off x="6497796" y="11874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Време</a:t>
            </a:r>
            <a:endParaRPr lang="bg-BG" dirty="0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1" name="Об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790259"/>
              </p:ext>
            </p:extLst>
          </p:nvPr>
        </p:nvGraphicFramePr>
        <p:xfrm>
          <a:off x="6278933" y="2611198"/>
          <a:ext cx="1783055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9" name="Equation" r:id="rId5" imgW="622030" imgH="203112" progId="Equation.DSMT4">
                  <p:embed/>
                </p:oleObj>
              </mc:Choice>
              <mc:Fallback>
                <p:oleObj name="Equation" r:id="rId5" imgW="622030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933" y="2611198"/>
                        <a:ext cx="1783055" cy="576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Текстово поле 21"/>
          <p:cNvSpPr txBox="1"/>
          <p:nvPr/>
        </p:nvSpPr>
        <p:spPr>
          <a:xfrm>
            <a:off x="6191381" y="2236222"/>
            <a:ext cx="24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Алгебрична мярка</a:t>
            </a:r>
            <a:endParaRPr lang="bg-BG" dirty="0"/>
          </a:p>
        </p:txBody>
      </p:sp>
      <p:sp>
        <p:nvSpPr>
          <p:cNvPr id="23" name="Правоъгълник 22"/>
          <p:cNvSpPr/>
          <p:nvPr/>
        </p:nvSpPr>
        <p:spPr>
          <a:xfrm>
            <a:off x="4769487" y="3540000"/>
            <a:ext cx="1128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Скорост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5" name="Об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160452"/>
              </p:ext>
            </p:extLst>
          </p:nvPr>
        </p:nvGraphicFramePr>
        <p:xfrm>
          <a:off x="6191381" y="3246628"/>
          <a:ext cx="1489335" cy="1025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0" name="Equation" r:id="rId7" imgW="558800" imgH="368300" progId="Equation.DSMT4">
                  <p:embed/>
                </p:oleObj>
              </mc:Choice>
              <mc:Fallback>
                <p:oleObj name="Equation" r:id="rId7" imgW="558800" imgH="368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81" y="3246628"/>
                        <a:ext cx="1489335" cy="10251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7" name="Об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524788"/>
              </p:ext>
            </p:extLst>
          </p:nvPr>
        </p:nvGraphicFramePr>
        <p:xfrm>
          <a:off x="4464496" y="4689392"/>
          <a:ext cx="3837572" cy="1122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1" name="Equation" r:id="rId9" imgW="1396394" imgH="406224" progId="Equation.DSMT4">
                  <p:embed/>
                </p:oleObj>
              </mc:Choice>
              <mc:Fallback>
                <p:oleObj name="Equation" r:id="rId9" imgW="1396394" imgH="406224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496" y="4689392"/>
                        <a:ext cx="3837572" cy="11225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92236"/>
              </p:ext>
            </p:extLst>
          </p:nvPr>
        </p:nvGraphicFramePr>
        <p:xfrm>
          <a:off x="3923928" y="1556792"/>
          <a:ext cx="1800200" cy="564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2" name="Equation" r:id="rId11" imgW="634725" imgH="203112" progId="Equation.DSMT4">
                  <p:embed/>
                </p:oleObj>
              </mc:Choice>
              <mc:Fallback>
                <p:oleObj name="Equation" r:id="rId11" imgW="634725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1556792"/>
                        <a:ext cx="1800200" cy="5642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Текстово поле 14"/>
          <p:cNvSpPr txBox="1"/>
          <p:nvPr/>
        </p:nvSpPr>
        <p:spPr>
          <a:xfrm>
            <a:off x="3923928" y="11874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Преместване</a:t>
            </a:r>
            <a:endParaRPr lang="bg-BG" dirty="0"/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9" name="Об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844376"/>
              </p:ext>
            </p:extLst>
          </p:nvPr>
        </p:nvGraphicFramePr>
        <p:xfrm>
          <a:off x="6197061" y="5793272"/>
          <a:ext cx="1683381" cy="1010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3" name="Equation" r:id="rId13" imgW="622030" imgH="368140" progId="Equation.DSMT4">
                  <p:embed/>
                </p:oleObj>
              </mc:Choice>
              <mc:Fallback>
                <p:oleObj name="Equation" r:id="rId13" imgW="622030" imgH="36814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061" y="5793272"/>
                        <a:ext cx="1683381" cy="10100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Съединител &quot;права стрелка&quot; 2"/>
          <p:cNvCxnSpPr/>
          <p:nvPr/>
        </p:nvCxnSpPr>
        <p:spPr>
          <a:xfrm>
            <a:off x="527026" y="3088268"/>
            <a:ext cx="3096344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527026" y="3026422"/>
            <a:ext cx="108012" cy="123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0" name="Овал 29"/>
          <p:cNvSpPr/>
          <p:nvPr/>
        </p:nvSpPr>
        <p:spPr>
          <a:xfrm>
            <a:off x="1175098" y="3026422"/>
            <a:ext cx="108012" cy="1236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1" name="Овал 30"/>
          <p:cNvSpPr/>
          <p:nvPr/>
        </p:nvSpPr>
        <p:spPr>
          <a:xfrm>
            <a:off x="2255218" y="3026421"/>
            <a:ext cx="108012" cy="1236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40" name="Съединител &quot;права стрелка&quot; 39"/>
          <p:cNvCxnSpPr/>
          <p:nvPr/>
        </p:nvCxnSpPr>
        <p:spPr>
          <a:xfrm>
            <a:off x="581032" y="4127738"/>
            <a:ext cx="64807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Съединител &quot;права стрелка&quot; 41"/>
          <p:cNvCxnSpPr/>
          <p:nvPr/>
        </p:nvCxnSpPr>
        <p:spPr>
          <a:xfrm>
            <a:off x="1229104" y="4127738"/>
            <a:ext cx="108012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Съединител &quot;права стрелка&quot; 43"/>
          <p:cNvCxnSpPr/>
          <p:nvPr/>
        </p:nvCxnSpPr>
        <p:spPr>
          <a:xfrm>
            <a:off x="581032" y="2399546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5" name="Съединител &quot;права стрелка&quot; 44"/>
          <p:cNvCxnSpPr/>
          <p:nvPr/>
        </p:nvCxnSpPr>
        <p:spPr>
          <a:xfrm>
            <a:off x="1229104" y="2399546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7" name="Съединител &quot;права стрелка&quot; 46"/>
          <p:cNvCxnSpPr/>
          <p:nvPr/>
        </p:nvCxnSpPr>
        <p:spPr>
          <a:xfrm>
            <a:off x="581032" y="1751474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25"/>
              <p:cNvSpPr/>
              <p:nvPr/>
            </p:nvSpPr>
            <p:spPr>
              <a:xfrm>
                <a:off x="168626" y="2718936"/>
                <a:ext cx="419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8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26" y="2718936"/>
                <a:ext cx="419538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25"/>
              <p:cNvSpPr/>
              <p:nvPr/>
            </p:nvSpPr>
            <p:spPr>
              <a:xfrm>
                <a:off x="1255726" y="2712966"/>
                <a:ext cx="4612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9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726" y="2712966"/>
                <a:ext cx="461215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25"/>
              <p:cNvSpPr/>
              <p:nvPr/>
            </p:nvSpPr>
            <p:spPr>
              <a:xfrm>
                <a:off x="2255218" y="2712966"/>
                <a:ext cx="5440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0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218" y="2712966"/>
                <a:ext cx="544060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авоъгълник 50"/>
              <p:cNvSpPr/>
              <p:nvPr/>
            </p:nvSpPr>
            <p:spPr>
              <a:xfrm>
                <a:off x="712707" y="3695690"/>
                <a:ext cx="3847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1" name="Правоъгъл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07" y="3695690"/>
                <a:ext cx="384721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авоъгълник 51"/>
              <p:cNvSpPr/>
              <p:nvPr/>
            </p:nvSpPr>
            <p:spPr>
              <a:xfrm>
                <a:off x="1486333" y="3702536"/>
                <a:ext cx="5225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2" name="Правоъгъл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333" y="3702536"/>
                <a:ext cx="522579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авоъгълник 52"/>
              <p:cNvSpPr/>
              <p:nvPr/>
            </p:nvSpPr>
            <p:spPr>
              <a:xfrm>
                <a:off x="3212846" y="3166484"/>
                <a:ext cx="3847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" name="Правоъгъл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846" y="3166484"/>
                <a:ext cx="384721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авоъгълник 53"/>
              <p:cNvSpPr/>
              <p:nvPr/>
            </p:nvSpPr>
            <p:spPr>
              <a:xfrm>
                <a:off x="712707" y="1958206"/>
                <a:ext cx="3724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Правоъгъл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07" y="1958206"/>
                <a:ext cx="372474" cy="369332"/>
              </a:xfrm>
              <a:prstGeom prst="rect">
                <a:avLst/>
              </a:prstGeom>
              <a:blipFill rotWithShape="1">
                <a:blip r:embed="rId21"/>
                <a:stretch>
                  <a:fillRect t="-26230" r="-26230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Правоъгълник 54"/>
              <p:cNvSpPr/>
              <p:nvPr/>
            </p:nvSpPr>
            <p:spPr>
              <a:xfrm>
                <a:off x="1486333" y="1970643"/>
                <a:ext cx="5103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5" name="Правоъгълник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333" y="1970643"/>
                <a:ext cx="510333" cy="369332"/>
              </a:xfrm>
              <a:prstGeom prst="rect">
                <a:avLst/>
              </a:prstGeom>
              <a:blipFill rotWithShape="1">
                <a:blip r:embed="rId22"/>
                <a:stretch>
                  <a:fillRect t="-26230" r="-46429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Правоъгълник 55"/>
              <p:cNvSpPr/>
              <p:nvPr/>
            </p:nvSpPr>
            <p:spPr>
              <a:xfrm>
                <a:off x="1264135" y="1298029"/>
                <a:ext cx="4440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dirty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kern="0" dirty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 kern="0" dirty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kern="0" dirty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6" name="Правоъгълник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135" y="1298029"/>
                <a:ext cx="444032" cy="369332"/>
              </a:xfrm>
              <a:prstGeom prst="rect">
                <a:avLst/>
              </a:prstGeom>
              <a:blipFill rotWithShape="1">
                <a:blip r:embed="rId23"/>
                <a:stretch>
                  <a:fillRect t="-26230" r="-23288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Право съединение 68"/>
          <p:cNvCxnSpPr>
            <a:stCxn id="73" idx="4"/>
          </p:cNvCxnSpPr>
          <p:nvPr/>
        </p:nvCxnSpPr>
        <p:spPr>
          <a:xfrm>
            <a:off x="1358610" y="5234299"/>
            <a:ext cx="0" cy="106398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аво съединение 69"/>
          <p:cNvCxnSpPr>
            <a:stCxn id="74" idx="4"/>
          </p:cNvCxnSpPr>
          <p:nvPr/>
        </p:nvCxnSpPr>
        <p:spPr>
          <a:xfrm>
            <a:off x="2438730" y="5234298"/>
            <a:ext cx="0" cy="106398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Съединител &quot;права стрелка&quot; 70"/>
          <p:cNvCxnSpPr/>
          <p:nvPr/>
        </p:nvCxnSpPr>
        <p:spPr>
          <a:xfrm>
            <a:off x="656532" y="5172454"/>
            <a:ext cx="3096344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Овал 71"/>
          <p:cNvSpPr/>
          <p:nvPr/>
        </p:nvSpPr>
        <p:spPr>
          <a:xfrm>
            <a:off x="656532" y="5110608"/>
            <a:ext cx="108012" cy="123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3" name="Овал 72"/>
          <p:cNvSpPr/>
          <p:nvPr/>
        </p:nvSpPr>
        <p:spPr>
          <a:xfrm>
            <a:off x="1304604" y="5110608"/>
            <a:ext cx="108012" cy="1236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4" name="Овал 73"/>
          <p:cNvSpPr/>
          <p:nvPr/>
        </p:nvSpPr>
        <p:spPr>
          <a:xfrm>
            <a:off x="2384724" y="5110607"/>
            <a:ext cx="108012" cy="1236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75" name="Съединител &quot;права стрелка&quot; 74"/>
          <p:cNvCxnSpPr/>
          <p:nvPr/>
        </p:nvCxnSpPr>
        <p:spPr>
          <a:xfrm>
            <a:off x="1358610" y="6211924"/>
            <a:ext cx="108012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25"/>
              <p:cNvSpPr/>
              <p:nvPr/>
            </p:nvSpPr>
            <p:spPr>
              <a:xfrm>
                <a:off x="298132" y="4803122"/>
                <a:ext cx="419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32" y="4803122"/>
                <a:ext cx="419538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25"/>
              <p:cNvSpPr/>
              <p:nvPr/>
            </p:nvSpPr>
            <p:spPr>
              <a:xfrm>
                <a:off x="1128002" y="4790149"/>
                <a:ext cx="4612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7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002" y="4790149"/>
                <a:ext cx="461215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25"/>
              <p:cNvSpPr/>
              <p:nvPr/>
            </p:nvSpPr>
            <p:spPr>
              <a:xfrm>
                <a:off x="2384724" y="4797152"/>
                <a:ext cx="5440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8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724" y="4797152"/>
                <a:ext cx="544060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Правоъгълник 78"/>
              <p:cNvSpPr/>
              <p:nvPr/>
            </p:nvSpPr>
            <p:spPr>
              <a:xfrm>
                <a:off x="1615839" y="5786722"/>
                <a:ext cx="5225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9" name="Правоъгълник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839" y="5786722"/>
                <a:ext cx="522579" cy="369332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Правоъгълник 79"/>
              <p:cNvSpPr/>
              <p:nvPr/>
            </p:nvSpPr>
            <p:spPr>
              <a:xfrm>
                <a:off x="3342352" y="5250670"/>
                <a:ext cx="3847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0" name="Правоъгълник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352" y="5250670"/>
                <a:ext cx="384721" cy="369332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Стрелка надясно 84"/>
          <p:cNvSpPr/>
          <p:nvPr/>
        </p:nvSpPr>
        <p:spPr>
          <a:xfrm>
            <a:off x="1397913" y="5118671"/>
            <a:ext cx="638056" cy="1075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Правоъгълник 85"/>
              <p:cNvSpPr/>
              <p:nvPr/>
            </p:nvSpPr>
            <p:spPr>
              <a:xfrm>
                <a:off x="1598928" y="4707676"/>
                <a:ext cx="409984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6" name="Правоъгълник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928" y="4707676"/>
                <a:ext cx="409984" cy="402931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928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15" grpId="0"/>
      <p:bldP spid="8" grpId="0" animBg="1"/>
      <p:bldP spid="30" grpId="0" animBg="1"/>
      <p:bldP spid="31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72" grpId="0" animBg="1"/>
      <p:bldP spid="73" grpId="0" animBg="1"/>
      <p:bldP spid="74" grpId="0" animBg="1"/>
      <p:bldP spid="76" grpId="0"/>
      <p:bldP spid="77" grpId="0"/>
      <p:bldP spid="78" grpId="0"/>
      <p:bldP spid="79" grpId="0"/>
      <p:bldP spid="80" grpId="0"/>
      <p:bldP spid="85" grpId="0" animBg="1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КИНЕМАТИКА НА ТОЧКА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6" name="Контейнер за съдържание 5"/>
          <p:cNvSpPr txBox="1">
            <a:spLocks/>
          </p:cNvSpPr>
          <p:nvPr/>
        </p:nvSpPr>
        <p:spPr bwMode="auto">
          <a:xfrm>
            <a:off x="1523811" y="476672"/>
            <a:ext cx="7620189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r>
              <a:rPr lang="bg-BG" dirty="0" smtClean="0">
                <a:solidFill>
                  <a:srgbClr val="00B0F0"/>
                </a:solidFill>
              </a:rPr>
              <a:t>Праволинейно движение на точка</a:t>
            </a:r>
            <a:endParaRPr lang="bg-BG" dirty="0">
              <a:solidFill>
                <a:srgbClr val="00B0F0"/>
              </a:solidFill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4066204" y="19396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Ускорение</a:t>
            </a:r>
            <a:endParaRPr lang="bg-BG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0" name="Об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925676"/>
              </p:ext>
            </p:extLst>
          </p:nvPr>
        </p:nvGraphicFramePr>
        <p:xfrm>
          <a:off x="6155767" y="1631140"/>
          <a:ext cx="1440160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1" name="Equation" r:id="rId3" imgW="571500" imgH="368300" progId="Equation.DSMT4">
                  <p:embed/>
                </p:oleObj>
              </mc:Choice>
              <mc:Fallback>
                <p:oleObj name="Equation" r:id="rId3" imgW="571500" imgH="368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5767" y="1631140"/>
                        <a:ext cx="1440160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2" name="Об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197461"/>
              </p:ext>
            </p:extLst>
          </p:nvPr>
        </p:nvGraphicFramePr>
        <p:xfrm>
          <a:off x="4635719" y="2858316"/>
          <a:ext cx="3860512" cy="965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2" name="Equation" r:id="rId5" imgW="1637589" imgH="406224" progId="Equation.DSMT4">
                  <p:embed/>
                </p:oleObj>
              </mc:Choice>
              <mc:Fallback>
                <p:oleObj name="Equation" r:id="rId5" imgW="1637589" imgH="4062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719" y="2858316"/>
                        <a:ext cx="3860512" cy="9651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58776"/>
            <a:ext cx="2440392" cy="103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аво съединение 12"/>
          <p:cNvCxnSpPr>
            <a:endCxn id="18" idx="4"/>
          </p:cNvCxnSpPr>
          <p:nvPr/>
        </p:nvCxnSpPr>
        <p:spPr>
          <a:xfrm>
            <a:off x="1229104" y="2327538"/>
            <a:ext cx="0" cy="8225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аво съединение 13"/>
          <p:cNvCxnSpPr>
            <a:endCxn id="19" idx="4"/>
          </p:cNvCxnSpPr>
          <p:nvPr/>
        </p:nvCxnSpPr>
        <p:spPr>
          <a:xfrm>
            <a:off x="2309224" y="1581163"/>
            <a:ext cx="0" cy="156894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аво съединение 14"/>
          <p:cNvCxnSpPr>
            <a:endCxn id="17" idx="4"/>
          </p:cNvCxnSpPr>
          <p:nvPr/>
        </p:nvCxnSpPr>
        <p:spPr>
          <a:xfrm>
            <a:off x="581032" y="1638816"/>
            <a:ext cx="0" cy="151129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Съединител &quot;права стрелка&quot; 15"/>
          <p:cNvCxnSpPr/>
          <p:nvPr/>
        </p:nvCxnSpPr>
        <p:spPr>
          <a:xfrm>
            <a:off x="527026" y="3088268"/>
            <a:ext cx="3096344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527026" y="3026422"/>
            <a:ext cx="108012" cy="123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8" name="Овал 17"/>
          <p:cNvSpPr/>
          <p:nvPr/>
        </p:nvSpPr>
        <p:spPr>
          <a:xfrm>
            <a:off x="1175098" y="3026422"/>
            <a:ext cx="108012" cy="1236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" name="Овал 18"/>
          <p:cNvSpPr/>
          <p:nvPr/>
        </p:nvSpPr>
        <p:spPr>
          <a:xfrm>
            <a:off x="2255218" y="3026421"/>
            <a:ext cx="108012" cy="1236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22" name="Съединител &quot;права стрелка&quot; 21"/>
          <p:cNvCxnSpPr/>
          <p:nvPr/>
        </p:nvCxnSpPr>
        <p:spPr>
          <a:xfrm>
            <a:off x="581032" y="2399546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Съединител &quot;права стрелка&quot; 22"/>
          <p:cNvCxnSpPr/>
          <p:nvPr/>
        </p:nvCxnSpPr>
        <p:spPr>
          <a:xfrm>
            <a:off x="1229104" y="2399546"/>
            <a:ext cx="108012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Съединител &quot;права стрелка&quot; 23"/>
          <p:cNvCxnSpPr/>
          <p:nvPr/>
        </p:nvCxnSpPr>
        <p:spPr>
          <a:xfrm>
            <a:off x="581032" y="1751474"/>
            <a:ext cx="17281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5"/>
              <p:cNvSpPr/>
              <p:nvPr/>
            </p:nvSpPr>
            <p:spPr>
              <a:xfrm>
                <a:off x="168626" y="2718936"/>
                <a:ext cx="419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5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26" y="2718936"/>
                <a:ext cx="419538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55726" y="2712966"/>
                <a:ext cx="4612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726" y="2712966"/>
                <a:ext cx="461215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5"/>
              <p:cNvSpPr/>
              <p:nvPr/>
            </p:nvSpPr>
            <p:spPr>
              <a:xfrm>
                <a:off x="2255218" y="2712966"/>
                <a:ext cx="5440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7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218" y="2712966"/>
                <a:ext cx="544060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авоъгълник 29"/>
              <p:cNvSpPr/>
              <p:nvPr/>
            </p:nvSpPr>
            <p:spPr>
              <a:xfrm>
                <a:off x="3212846" y="3166484"/>
                <a:ext cx="3847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0" name="Правоъгъл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846" y="3166484"/>
                <a:ext cx="384721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авоъгълник 30"/>
              <p:cNvSpPr/>
              <p:nvPr/>
            </p:nvSpPr>
            <p:spPr>
              <a:xfrm>
                <a:off x="712707" y="1958206"/>
                <a:ext cx="409984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1" name="Правоъгъл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07" y="1958206"/>
                <a:ext cx="409984" cy="40293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авоъгълник 31"/>
              <p:cNvSpPr/>
              <p:nvPr/>
            </p:nvSpPr>
            <p:spPr>
              <a:xfrm>
                <a:off x="1486333" y="1970643"/>
                <a:ext cx="547842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2" name="Правоъгъл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333" y="1970643"/>
                <a:ext cx="547842" cy="402931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авоъгълник 32"/>
              <p:cNvSpPr/>
              <p:nvPr/>
            </p:nvSpPr>
            <p:spPr>
              <a:xfrm>
                <a:off x="1264135" y="1298029"/>
                <a:ext cx="474041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dirty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kern="0" dirty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kern="0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b="0" i="1" kern="0" dirty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3" name="Правоъгъл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135" y="1298029"/>
                <a:ext cx="474041" cy="402931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Съединител &quot;права стрелка&quot; 35"/>
          <p:cNvCxnSpPr/>
          <p:nvPr/>
        </p:nvCxnSpPr>
        <p:spPr>
          <a:xfrm flipV="1">
            <a:off x="470220" y="4164482"/>
            <a:ext cx="3669732" cy="597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470220" y="4108606"/>
            <a:ext cx="108012" cy="123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8" name="Овал 37"/>
          <p:cNvSpPr/>
          <p:nvPr/>
        </p:nvSpPr>
        <p:spPr>
          <a:xfrm>
            <a:off x="1118292" y="4108606"/>
            <a:ext cx="108012" cy="1236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9" name="Овал 38"/>
          <p:cNvSpPr/>
          <p:nvPr/>
        </p:nvSpPr>
        <p:spPr>
          <a:xfrm>
            <a:off x="2198412" y="4108605"/>
            <a:ext cx="108012" cy="1236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40" name="Съединител &quot;права стрелка&quot; 39"/>
          <p:cNvCxnSpPr/>
          <p:nvPr/>
        </p:nvCxnSpPr>
        <p:spPr>
          <a:xfrm>
            <a:off x="1172298" y="5046423"/>
            <a:ext cx="108012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25"/>
              <p:cNvSpPr/>
              <p:nvPr/>
            </p:nvSpPr>
            <p:spPr>
              <a:xfrm>
                <a:off x="111820" y="3801120"/>
                <a:ext cx="419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1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20" y="3801120"/>
                <a:ext cx="419538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25"/>
              <p:cNvSpPr/>
              <p:nvPr/>
            </p:nvSpPr>
            <p:spPr>
              <a:xfrm>
                <a:off x="941690" y="3788147"/>
                <a:ext cx="4612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2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690" y="3788147"/>
                <a:ext cx="461215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25"/>
              <p:cNvSpPr/>
              <p:nvPr/>
            </p:nvSpPr>
            <p:spPr>
              <a:xfrm>
                <a:off x="2198412" y="3795150"/>
                <a:ext cx="5440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bg-BG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3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412" y="3795150"/>
                <a:ext cx="544060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авоъгълник 43"/>
              <p:cNvSpPr/>
              <p:nvPr/>
            </p:nvSpPr>
            <p:spPr>
              <a:xfrm>
                <a:off x="1429527" y="4621221"/>
                <a:ext cx="3922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Правоъгъл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527" y="4621221"/>
                <a:ext cx="392287" cy="369332"/>
              </a:xfrm>
              <a:prstGeom prst="rect">
                <a:avLst/>
              </a:prstGeom>
              <a:blipFill rotWithShape="1">
                <a:blip r:embed="rId18"/>
                <a:stretch>
                  <a:fillRect t="-26230" r="-26563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авоъгълник 44"/>
              <p:cNvSpPr/>
              <p:nvPr/>
            </p:nvSpPr>
            <p:spPr>
              <a:xfrm>
                <a:off x="3702862" y="4251889"/>
                <a:ext cx="3847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5" name="Правоъгъл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862" y="4251889"/>
                <a:ext cx="384721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Стрелка надясно 45"/>
          <p:cNvSpPr/>
          <p:nvPr/>
        </p:nvSpPr>
        <p:spPr>
          <a:xfrm>
            <a:off x="1211601" y="4116669"/>
            <a:ext cx="638056" cy="1075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авоъгълник 46"/>
              <p:cNvSpPr/>
              <p:nvPr/>
            </p:nvSpPr>
            <p:spPr>
              <a:xfrm>
                <a:off x="1412616" y="3705674"/>
                <a:ext cx="409984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7" name="Правоъгъл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616" y="3705674"/>
                <a:ext cx="409984" cy="402931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Стрелка надясно 50"/>
          <p:cNvSpPr/>
          <p:nvPr/>
        </p:nvSpPr>
        <p:spPr>
          <a:xfrm>
            <a:off x="2301980" y="4116669"/>
            <a:ext cx="1321389" cy="995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авоъгълник 51"/>
              <p:cNvSpPr/>
              <p:nvPr/>
            </p:nvSpPr>
            <p:spPr>
              <a:xfrm>
                <a:off x="2796792" y="3664228"/>
                <a:ext cx="474041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dirty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kern="0" dirty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kern="0" dirty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b="0" i="1" kern="0" dirty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bg-BG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2" name="Правоъгъл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6792" y="3664228"/>
                <a:ext cx="474041" cy="402931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32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 animBg="1"/>
      <p:bldP spid="19" grpId="0" animBg="1"/>
      <p:bldP spid="25" grpId="0"/>
      <p:bldP spid="26" grpId="0"/>
      <p:bldP spid="27" grpId="0"/>
      <p:bldP spid="30" grpId="0"/>
      <p:bldP spid="31" grpId="0"/>
      <p:bldP spid="33" grpId="0"/>
      <p:bldP spid="37" grpId="0" animBg="1"/>
      <p:bldP spid="38" grpId="0" animBg="1"/>
      <p:bldP spid="39" grpId="0" animBg="1"/>
      <p:bldP spid="41" grpId="0"/>
      <p:bldP spid="42" grpId="0"/>
      <p:bldP spid="43" grpId="0"/>
      <p:bldP spid="44" grpId="0"/>
      <p:bldP spid="45" grpId="0"/>
      <p:bldP spid="46" grpId="0" animBg="1"/>
      <p:bldP spid="47" grpId="0"/>
      <p:bldP spid="51" grpId="0" animBg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КИНЕМАТИКА НА ТОЧКА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7" name="Контейнер за съдържание 5"/>
          <p:cNvSpPr txBox="1">
            <a:spLocks/>
          </p:cNvSpPr>
          <p:nvPr/>
        </p:nvSpPr>
        <p:spPr bwMode="auto">
          <a:xfrm>
            <a:off x="1523811" y="476672"/>
            <a:ext cx="7620189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r>
              <a:rPr lang="bg-BG" dirty="0" smtClean="0">
                <a:solidFill>
                  <a:srgbClr val="00B0F0"/>
                </a:solidFill>
              </a:rPr>
              <a:t>Праволинейно движение на точка</a:t>
            </a:r>
            <a:endParaRPr lang="bg-BG" dirty="0">
              <a:solidFill>
                <a:srgbClr val="00B0F0"/>
              </a:solidFill>
            </a:endParaRPr>
          </a:p>
        </p:txBody>
      </p:sp>
      <p:sp>
        <p:nvSpPr>
          <p:cNvPr id="16" name="Правоъгълник 15"/>
          <p:cNvSpPr/>
          <p:nvPr/>
        </p:nvSpPr>
        <p:spPr>
          <a:xfrm>
            <a:off x="179512" y="126876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2"/>
                </a:solidFill>
              </a:rPr>
              <a:t>Обратната</a:t>
            </a:r>
            <a:r>
              <a:rPr lang="ru-RU" dirty="0">
                <a:solidFill>
                  <a:schemeClr val="accent2"/>
                </a:solidFill>
              </a:rPr>
              <a:t> задача на </a:t>
            </a:r>
            <a:r>
              <a:rPr lang="ru-RU" dirty="0" err="1">
                <a:solidFill>
                  <a:schemeClr val="accent2"/>
                </a:solidFill>
              </a:rPr>
              <a:t>кинематиката</a:t>
            </a:r>
            <a:r>
              <a:rPr lang="ru-RU" dirty="0">
                <a:solidFill>
                  <a:schemeClr val="accent2"/>
                </a:solidFill>
              </a:rPr>
              <a:t> на точка </a:t>
            </a:r>
            <a:r>
              <a:rPr lang="ru-RU" dirty="0"/>
              <a:t>се </a:t>
            </a:r>
            <a:r>
              <a:rPr lang="ru-RU" dirty="0" err="1"/>
              <a:t>състои</a:t>
            </a:r>
            <a:r>
              <a:rPr lang="ru-RU" dirty="0"/>
              <a:t> в </a:t>
            </a:r>
            <a:r>
              <a:rPr lang="ru-RU" dirty="0" err="1"/>
              <a:t>намиране</a:t>
            </a:r>
            <a:r>
              <a:rPr lang="ru-RU" dirty="0"/>
              <a:t> на закона на </a:t>
            </a:r>
            <a:r>
              <a:rPr lang="ru-RU" dirty="0" err="1"/>
              <a:t>движението</a:t>
            </a:r>
            <a:r>
              <a:rPr lang="ru-RU" dirty="0"/>
              <a:t> й по </a:t>
            </a:r>
            <a:r>
              <a:rPr lang="ru-RU" dirty="0" err="1"/>
              <a:t>зададени</a:t>
            </a:r>
            <a:r>
              <a:rPr lang="ru-RU" dirty="0"/>
              <a:t> </a:t>
            </a:r>
            <a:r>
              <a:rPr lang="ru-RU" dirty="0" err="1"/>
              <a:t>кинематични</a:t>
            </a:r>
            <a:r>
              <a:rPr lang="ru-RU" dirty="0"/>
              <a:t> характеристики (</a:t>
            </a:r>
            <a:r>
              <a:rPr lang="ru-RU" dirty="0" err="1"/>
              <a:t>скорост</a:t>
            </a:r>
            <a:r>
              <a:rPr lang="ru-RU" dirty="0"/>
              <a:t>, ускорение) или </a:t>
            </a:r>
            <a:r>
              <a:rPr lang="ru-RU" dirty="0" err="1"/>
              <a:t>геометрични</a:t>
            </a:r>
            <a:r>
              <a:rPr lang="ru-RU" dirty="0"/>
              <a:t> характеристики, от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законът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определен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7" name="Правоъгълник 16"/>
          <p:cNvSpPr/>
          <p:nvPr/>
        </p:nvSpPr>
        <p:spPr>
          <a:xfrm>
            <a:off x="539552" y="3105835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Задача 1. </a:t>
            </a:r>
            <a:r>
              <a:rPr lang="ru-RU" dirty="0" err="1"/>
              <a:t>Ускорението</a:t>
            </a:r>
            <a:r>
              <a:rPr lang="ru-RU" dirty="0"/>
              <a:t> е </a:t>
            </a:r>
            <a:r>
              <a:rPr lang="ru-RU" dirty="0" err="1"/>
              <a:t>зададена</a:t>
            </a:r>
            <a:r>
              <a:rPr lang="ru-RU" dirty="0"/>
              <a:t> функция </a:t>
            </a:r>
            <a:r>
              <a:rPr lang="ru-RU" dirty="0" smtClean="0"/>
              <a:t>  </a:t>
            </a:r>
            <a:endParaRPr lang="bg-BG" dirty="0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9" name="Об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775194"/>
              </p:ext>
            </p:extLst>
          </p:nvPr>
        </p:nvGraphicFramePr>
        <p:xfrm>
          <a:off x="5759450" y="3025775"/>
          <a:ext cx="1139825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9" name="Equation" r:id="rId3" imgW="482400" imgH="190440" progId="Equation.DSMT4">
                  <p:embed/>
                </p:oleObj>
              </mc:Choice>
              <mc:Fallback>
                <p:oleObj name="Equation" r:id="rId3" imgW="482400" imgH="1904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3025775"/>
                        <a:ext cx="1139825" cy="449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авоъгълник 19"/>
          <p:cNvSpPr/>
          <p:nvPr/>
        </p:nvSpPr>
        <p:spPr>
          <a:xfrm>
            <a:off x="561982" y="3685584"/>
            <a:ext cx="6386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Задача 2. </a:t>
            </a:r>
            <a:r>
              <a:rPr lang="ru-RU" dirty="0" err="1"/>
              <a:t>Ускорението</a:t>
            </a:r>
            <a:r>
              <a:rPr lang="ru-RU" dirty="0"/>
              <a:t> е </a:t>
            </a:r>
            <a:r>
              <a:rPr lang="ru-RU" dirty="0" err="1"/>
              <a:t>зададена</a:t>
            </a:r>
            <a:r>
              <a:rPr lang="ru-RU" dirty="0"/>
              <a:t> функция </a:t>
            </a:r>
            <a:endParaRPr lang="bg-BG" dirty="0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2" name="Об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724616"/>
              </p:ext>
            </p:extLst>
          </p:nvPr>
        </p:nvGraphicFramePr>
        <p:xfrm>
          <a:off x="5764213" y="3584575"/>
          <a:ext cx="12160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50" name="Equation" r:id="rId5" imgW="495000" imgH="190440" progId="Equation.DSMT4">
                  <p:embed/>
                </p:oleObj>
              </mc:Choice>
              <mc:Fallback>
                <p:oleObj name="Equation" r:id="rId5" imgW="495000" imgH="1904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4213" y="3584575"/>
                        <a:ext cx="1216025" cy="469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авоъгълник 22"/>
          <p:cNvSpPr/>
          <p:nvPr/>
        </p:nvSpPr>
        <p:spPr>
          <a:xfrm>
            <a:off x="561982" y="4149080"/>
            <a:ext cx="5594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Задача 3. </a:t>
            </a:r>
            <a:r>
              <a:rPr lang="ru-RU" dirty="0" err="1"/>
              <a:t>Ускорението</a:t>
            </a:r>
            <a:r>
              <a:rPr lang="ru-RU" dirty="0"/>
              <a:t> е </a:t>
            </a:r>
            <a:r>
              <a:rPr lang="ru-RU" dirty="0" err="1"/>
              <a:t>зададена</a:t>
            </a:r>
            <a:r>
              <a:rPr lang="ru-RU" dirty="0"/>
              <a:t> функция </a:t>
            </a:r>
            <a:endParaRPr lang="bg-BG" dirty="0"/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25" name="Об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225178"/>
              </p:ext>
            </p:extLst>
          </p:nvPr>
        </p:nvGraphicFramePr>
        <p:xfrm>
          <a:off x="5778797" y="4095079"/>
          <a:ext cx="1169467" cy="477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51" name="Equation" r:id="rId7" imgW="469696" imgH="190417" progId="Equation.DSMT4">
                  <p:embed/>
                </p:oleObj>
              </mc:Choice>
              <mc:Fallback>
                <p:oleObj name="Equation" r:id="rId7" imgW="469696" imgH="190417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797" y="4095079"/>
                        <a:ext cx="1169467" cy="4773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066482"/>
              </p:ext>
            </p:extLst>
          </p:nvPr>
        </p:nvGraphicFramePr>
        <p:xfrm>
          <a:off x="2232248" y="4653136"/>
          <a:ext cx="3490912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52" name="Equation" r:id="rId9" imgW="1307880" imgH="215640" progId="Equation.DSMT4">
                  <p:embed/>
                </p:oleObj>
              </mc:Choice>
              <mc:Fallback>
                <p:oleObj name="Equation" r:id="rId9" imgW="13078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32248" y="4653136"/>
                        <a:ext cx="3490912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026275"/>
              </p:ext>
            </p:extLst>
          </p:nvPr>
        </p:nvGraphicFramePr>
        <p:xfrm>
          <a:off x="3251200" y="5541963"/>
          <a:ext cx="1922463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53" name="Equation" r:id="rId11" imgW="482400" imgH="177480" progId="Equation.DSMT4">
                  <p:embed/>
                </p:oleObj>
              </mc:Choice>
              <mc:Fallback>
                <p:oleObj name="Equation" r:id="rId11" imgW="482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51200" y="5541963"/>
                        <a:ext cx="1922463" cy="70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0767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DEDE">
                    <a:lumMod val="50000"/>
                  </a:srgbClr>
                </a:solidFill>
                <a:effectLst/>
              </a:rPr>
              <a:t>КИНЕМАТИКА НА ТОЧКА</a:t>
            </a:r>
            <a:endParaRPr lang="en-US" sz="2400" dirty="0">
              <a:solidFill>
                <a:srgbClr val="DEDEDE">
                  <a:lumMod val="50000"/>
                </a:srgbClr>
              </a:solidFill>
              <a:effectLst/>
            </a:endParaRPr>
          </a:p>
        </p:txBody>
      </p:sp>
      <p:sp>
        <p:nvSpPr>
          <p:cNvPr id="20483" name="Контейнер за съдържание 5"/>
          <p:cNvSpPr txBox="1">
            <a:spLocks/>
          </p:cNvSpPr>
          <p:nvPr/>
        </p:nvSpPr>
        <p:spPr bwMode="auto">
          <a:xfrm>
            <a:off x="2332038" y="471927"/>
            <a:ext cx="6834129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53548A"/>
              </a:buClr>
              <a:buSzPct val="68000"/>
              <a:buFont typeface="Wingdings 3" pitchFamily="18" charset="2"/>
              <a:buNone/>
            </a:pPr>
            <a:r>
              <a:rPr lang="bg-BG" altLang="bg-BG" sz="2700" dirty="0" smtClean="0">
                <a:solidFill>
                  <a:srgbClr val="00B0F0"/>
                </a:solidFill>
              </a:rPr>
              <a:t>Криволинейно движение на точка</a:t>
            </a:r>
          </a:p>
        </p:txBody>
      </p:sp>
      <p:graphicFrame>
        <p:nvGraphicFramePr>
          <p:cNvPr id="11" name="Обект 10"/>
          <p:cNvGraphicFramePr>
            <a:graphicFrameLocks noChangeAspect="1"/>
          </p:cNvGraphicFramePr>
          <p:nvPr/>
        </p:nvGraphicFramePr>
        <p:xfrm>
          <a:off x="1216025" y="3875088"/>
          <a:ext cx="1800225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4" name="Equation" r:id="rId3" imgW="634725" imgH="203112" progId="Equation.DSMT4">
                  <p:embed/>
                </p:oleObj>
              </mc:Choice>
              <mc:Fallback>
                <p:oleObj name="Equation" r:id="rId3" imgW="634725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025" y="3875088"/>
                        <a:ext cx="1800225" cy="56356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ект 11"/>
          <p:cNvGraphicFramePr>
            <a:graphicFrameLocks noChangeAspect="1"/>
          </p:cNvGraphicFramePr>
          <p:nvPr/>
        </p:nvGraphicFramePr>
        <p:xfrm>
          <a:off x="4541838" y="5373688"/>
          <a:ext cx="3836987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5" name="Equation" r:id="rId5" imgW="1396394" imgH="406224" progId="Equation.DSMT4">
                  <p:embed/>
                </p:oleObj>
              </mc:Choice>
              <mc:Fallback>
                <p:oleObj name="Equation" r:id="rId5" imgW="1396394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838" y="5373688"/>
                        <a:ext cx="3836987" cy="112395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Извито съединение 35"/>
          <p:cNvCxnSpPr/>
          <p:nvPr/>
        </p:nvCxnSpPr>
        <p:spPr>
          <a:xfrm>
            <a:off x="2174875" y="1223963"/>
            <a:ext cx="1800225" cy="1704975"/>
          </a:xfrm>
          <a:prstGeom prst="curvedConnector3">
            <a:avLst>
              <a:gd name="adj1" fmla="val 2543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ъединител &quot;права стрелка&quot; 36"/>
          <p:cNvCxnSpPr/>
          <p:nvPr/>
        </p:nvCxnSpPr>
        <p:spPr>
          <a:xfrm>
            <a:off x="1033463" y="3273425"/>
            <a:ext cx="33131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Съединител &quot;права стрелка&quot; 37"/>
          <p:cNvCxnSpPr/>
          <p:nvPr/>
        </p:nvCxnSpPr>
        <p:spPr>
          <a:xfrm flipV="1">
            <a:off x="1033463" y="682625"/>
            <a:ext cx="0" cy="2590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Съединител &quot;права стрелка&quot; 38"/>
          <p:cNvCxnSpPr/>
          <p:nvPr/>
        </p:nvCxnSpPr>
        <p:spPr>
          <a:xfrm flipH="1">
            <a:off x="98425" y="3273425"/>
            <a:ext cx="935038" cy="1081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4868" y="2904825"/>
            <a:ext cx="559213" cy="46166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41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115221" y="3814217"/>
            <a:ext cx="426399" cy="46166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42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0052" y="3451263"/>
            <a:ext cx="426399" cy="461665"/>
          </a:xfrm>
          <a:prstGeom prst="rect">
            <a:avLst/>
          </a:prstGeom>
          <a:blipFill rotWithShape="1">
            <a:blip r:embed="rId9"/>
            <a:stretch>
              <a:fillRect b="-5263"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43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1602" y="681869"/>
            <a:ext cx="407932" cy="461665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44" name="Дъга 43"/>
          <p:cNvSpPr/>
          <p:nvPr/>
        </p:nvSpPr>
        <p:spPr>
          <a:xfrm>
            <a:off x="782638" y="925513"/>
            <a:ext cx="1512887" cy="777875"/>
          </a:xfrm>
          <a:prstGeom prst="arc">
            <a:avLst>
              <a:gd name="adj1" fmla="val 16200000"/>
              <a:gd name="adj2" fmla="val 2100567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black"/>
              </a:solidFill>
            </a:endParaRPr>
          </a:p>
        </p:txBody>
      </p:sp>
      <p:sp>
        <p:nvSpPr>
          <p:cNvPr id="45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33463" y="1070508"/>
            <a:ext cx="639470" cy="461665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46" name="Овал 45"/>
          <p:cNvSpPr/>
          <p:nvPr/>
        </p:nvSpPr>
        <p:spPr>
          <a:xfrm>
            <a:off x="1360488" y="785813"/>
            <a:ext cx="215900" cy="231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2116138" y="1084263"/>
            <a:ext cx="215900" cy="230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2552700" y="2138363"/>
            <a:ext cx="215900" cy="231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sp>
        <p:nvSpPr>
          <p:cNvPr id="49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68715" y="1969822"/>
            <a:ext cx="632353" cy="461665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50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27656" y="825885"/>
            <a:ext cx="522387" cy="461665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51" name="Правоъгълник 5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56793" y="1873936"/>
            <a:ext cx="406200" cy="461665"/>
          </a:xfrm>
          <a:prstGeom prst="rect">
            <a:avLst/>
          </a:prstGeom>
          <a:blipFill rotWithShape="1">
            <a:blip r:embed="rId14"/>
            <a:stretch>
              <a:fillRect t="-23684" r="-31818"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52" name="Правоъгълник 5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95383" y="1685674"/>
            <a:ext cx="588944" cy="461665"/>
          </a:xfrm>
          <a:prstGeom prst="rect">
            <a:avLst/>
          </a:prstGeom>
          <a:blipFill rotWithShape="1">
            <a:blip r:embed="rId15"/>
            <a:stretch>
              <a:fillRect t="-24000" r="-52577"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53" name="Правоъгълник 5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93444" y="2574046"/>
            <a:ext cx="501163" cy="461665"/>
          </a:xfrm>
          <a:prstGeom prst="rect">
            <a:avLst/>
          </a:prstGeom>
          <a:blipFill rotWithShape="1">
            <a:blip r:embed="rId16"/>
            <a:stretch>
              <a:fillRect t="-23684" r="-26829"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54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21301" y="530814"/>
            <a:ext cx="402546" cy="461665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cxnSp>
        <p:nvCxnSpPr>
          <p:cNvPr id="55" name="Съединител &quot;права стрелка&quot; 54"/>
          <p:cNvCxnSpPr/>
          <p:nvPr/>
        </p:nvCxnSpPr>
        <p:spPr>
          <a:xfrm flipV="1">
            <a:off x="1033463" y="1281113"/>
            <a:ext cx="1114425" cy="1992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6" name="Съединител &quot;права стрелка&quot; 55"/>
          <p:cNvCxnSpPr>
            <a:endCxn id="48" idx="3"/>
          </p:cNvCxnSpPr>
          <p:nvPr/>
        </p:nvCxnSpPr>
        <p:spPr>
          <a:xfrm flipV="1">
            <a:off x="1033463" y="2335213"/>
            <a:ext cx="1550987" cy="938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Съединител &quot;права стрелка&quot; 56"/>
          <p:cNvCxnSpPr/>
          <p:nvPr/>
        </p:nvCxnSpPr>
        <p:spPr>
          <a:xfrm>
            <a:off x="2244725" y="1236663"/>
            <a:ext cx="431800" cy="1055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8" name="Извито съединение 57"/>
          <p:cNvCxnSpPr/>
          <p:nvPr/>
        </p:nvCxnSpPr>
        <p:spPr>
          <a:xfrm>
            <a:off x="6551613" y="2022475"/>
            <a:ext cx="1800225" cy="1704975"/>
          </a:xfrm>
          <a:prstGeom prst="curvedConnector3">
            <a:avLst>
              <a:gd name="adj1" fmla="val 2543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ъединител &quot;права стрелка&quot; 58"/>
          <p:cNvCxnSpPr/>
          <p:nvPr/>
        </p:nvCxnSpPr>
        <p:spPr>
          <a:xfrm>
            <a:off x="5411788" y="4071938"/>
            <a:ext cx="33115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Съединител &quot;права стрелка&quot; 59"/>
          <p:cNvCxnSpPr/>
          <p:nvPr/>
        </p:nvCxnSpPr>
        <p:spPr>
          <a:xfrm flipV="1">
            <a:off x="5411788" y="1479550"/>
            <a:ext cx="0" cy="25923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Съединител &quot;права стрелка&quot; 60"/>
          <p:cNvCxnSpPr/>
          <p:nvPr/>
        </p:nvCxnSpPr>
        <p:spPr>
          <a:xfrm flipH="1">
            <a:off x="4475163" y="4071938"/>
            <a:ext cx="936625" cy="1079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52234" y="3702687"/>
            <a:ext cx="559213" cy="461665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63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62145" y="4612079"/>
            <a:ext cx="426399" cy="461665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64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297418" y="4249125"/>
            <a:ext cx="426399" cy="461665"/>
          </a:xfrm>
          <a:prstGeom prst="rect">
            <a:avLst/>
          </a:prstGeom>
          <a:blipFill rotWithShape="1">
            <a:blip r:embed="rId20"/>
            <a:stretch>
              <a:fillRect b="-5263"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65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78968" y="1479731"/>
            <a:ext cx="407932" cy="461665"/>
          </a:xfrm>
          <a:prstGeom prst="rect">
            <a:avLst/>
          </a:prstGeom>
          <a:blipFill rotWithShape="1">
            <a:blip r:embed="rId21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66" name="Дъга 65"/>
          <p:cNvSpPr/>
          <p:nvPr/>
        </p:nvSpPr>
        <p:spPr>
          <a:xfrm>
            <a:off x="5160963" y="1724025"/>
            <a:ext cx="1511300" cy="777875"/>
          </a:xfrm>
          <a:prstGeom prst="arc">
            <a:avLst>
              <a:gd name="adj1" fmla="val 16200000"/>
              <a:gd name="adj2" fmla="val 2100567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black"/>
              </a:solidFill>
            </a:endParaRPr>
          </a:p>
        </p:txBody>
      </p:sp>
      <p:sp>
        <p:nvSpPr>
          <p:cNvPr id="67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10829" y="1868370"/>
            <a:ext cx="639470" cy="461665"/>
          </a:xfrm>
          <a:prstGeom prst="rect">
            <a:avLst/>
          </a:prstGeom>
          <a:blipFill rotWithShape="1">
            <a:blip r:embed="rId22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68" name="Овал 67"/>
          <p:cNvSpPr/>
          <p:nvPr/>
        </p:nvSpPr>
        <p:spPr>
          <a:xfrm>
            <a:off x="5737225" y="1584325"/>
            <a:ext cx="215900" cy="230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6494463" y="1881188"/>
            <a:ext cx="215900" cy="231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sp>
        <p:nvSpPr>
          <p:cNvPr id="72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05022" y="1623747"/>
            <a:ext cx="522387" cy="461665"/>
          </a:xfrm>
          <a:prstGeom prst="rect">
            <a:avLst/>
          </a:prstGeom>
          <a:blipFill rotWithShape="1">
            <a:blip r:embed="rId23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73" name="Правоъгълник 7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34159" y="2671798"/>
            <a:ext cx="406200" cy="461665"/>
          </a:xfrm>
          <a:prstGeom prst="rect">
            <a:avLst/>
          </a:prstGeom>
          <a:blipFill rotWithShape="1">
            <a:blip r:embed="rId24"/>
            <a:stretch>
              <a:fillRect t="-23684" r="-31818"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76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48926" y="1259217"/>
            <a:ext cx="402546" cy="461665"/>
          </a:xfrm>
          <a:prstGeom prst="rect">
            <a:avLst/>
          </a:prstGeom>
          <a:blipFill rotWithShape="1">
            <a:blip r:embed="rId25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cxnSp>
        <p:nvCxnSpPr>
          <p:cNvPr id="77" name="Съединител &quot;права стрелка&quot; 76"/>
          <p:cNvCxnSpPr>
            <a:endCxn id="69" idx="3"/>
          </p:cNvCxnSpPr>
          <p:nvPr/>
        </p:nvCxnSpPr>
        <p:spPr>
          <a:xfrm flipV="1">
            <a:off x="5411788" y="2079625"/>
            <a:ext cx="1114425" cy="1992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" name="Съединител &quot;права стрелка&quot; 2"/>
          <p:cNvCxnSpPr/>
          <p:nvPr/>
        </p:nvCxnSpPr>
        <p:spPr>
          <a:xfrm>
            <a:off x="6672263" y="2032000"/>
            <a:ext cx="747712" cy="788988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1" name="Правоъгълник 8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27409" y="2078951"/>
            <a:ext cx="484556" cy="506421"/>
          </a:xfrm>
          <a:prstGeom prst="rect">
            <a:avLst/>
          </a:prstGeom>
          <a:blipFill rotWithShape="1">
            <a:blip r:embed="rId26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84648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68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Извито съединение 1"/>
          <p:cNvCxnSpPr/>
          <p:nvPr/>
        </p:nvCxnSpPr>
        <p:spPr>
          <a:xfrm>
            <a:off x="2444750" y="2947988"/>
            <a:ext cx="1801813" cy="1706562"/>
          </a:xfrm>
          <a:prstGeom prst="curvedConnector3">
            <a:avLst>
              <a:gd name="adj1" fmla="val 2543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Съединител &quot;права стрелка&quot; 2"/>
          <p:cNvCxnSpPr/>
          <p:nvPr/>
        </p:nvCxnSpPr>
        <p:spPr>
          <a:xfrm>
            <a:off x="1304925" y="4999038"/>
            <a:ext cx="331311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Съединител &quot;права стрелка&quot; 3"/>
          <p:cNvCxnSpPr/>
          <p:nvPr/>
        </p:nvCxnSpPr>
        <p:spPr>
          <a:xfrm flipV="1">
            <a:off x="1304925" y="2406650"/>
            <a:ext cx="0" cy="25923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Съединител &quot;права стрелка&quot; 4"/>
          <p:cNvCxnSpPr/>
          <p:nvPr/>
        </p:nvCxnSpPr>
        <p:spPr>
          <a:xfrm flipH="1">
            <a:off x="746125" y="4999038"/>
            <a:ext cx="558800" cy="638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5921" y="4629617"/>
            <a:ext cx="559213" cy="46166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7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6365" y="5176055"/>
            <a:ext cx="426399" cy="46166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8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45961" y="5084055"/>
            <a:ext cx="426399" cy="461665"/>
          </a:xfrm>
          <a:prstGeom prst="rect">
            <a:avLst/>
          </a:prstGeom>
          <a:blipFill rotWithShape="1">
            <a:blip r:embed="rId5"/>
            <a:stretch>
              <a:fillRect b="-5263"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9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2655" y="2406661"/>
            <a:ext cx="407932" cy="46166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10" name="Дъга 9"/>
          <p:cNvSpPr/>
          <p:nvPr/>
        </p:nvSpPr>
        <p:spPr>
          <a:xfrm>
            <a:off x="1054100" y="2651125"/>
            <a:ext cx="1512888" cy="777875"/>
          </a:xfrm>
          <a:prstGeom prst="arc">
            <a:avLst>
              <a:gd name="adj1" fmla="val 16200000"/>
              <a:gd name="adj2" fmla="val 2100567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black"/>
              </a:solidFill>
            </a:endParaRPr>
          </a:p>
        </p:txBody>
      </p:sp>
      <p:sp>
        <p:nvSpPr>
          <p:cNvPr id="11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04516" y="2795300"/>
            <a:ext cx="639470" cy="46166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12" name="Овал 11"/>
          <p:cNvSpPr/>
          <p:nvPr/>
        </p:nvSpPr>
        <p:spPr>
          <a:xfrm>
            <a:off x="1630363" y="2511425"/>
            <a:ext cx="215900" cy="230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387600" y="2808288"/>
            <a:ext cx="215900" cy="231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070225" y="4210050"/>
            <a:ext cx="215900" cy="230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g-BG">
              <a:solidFill>
                <a:prstClr val="white"/>
              </a:solidFill>
            </a:endParaRPr>
          </a:p>
        </p:txBody>
      </p:sp>
      <p:sp>
        <p:nvSpPr>
          <p:cNvPr id="15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87478" y="4209613"/>
            <a:ext cx="632353" cy="46166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16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98709" y="2550677"/>
            <a:ext cx="522387" cy="461665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17" name="Правоъгълник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27846" y="3598728"/>
            <a:ext cx="406200" cy="461665"/>
          </a:xfrm>
          <a:prstGeom prst="rect">
            <a:avLst/>
          </a:prstGeom>
          <a:blipFill rotWithShape="1">
            <a:blip r:embed="rId10"/>
            <a:stretch>
              <a:fillRect t="-23684" r="-31343"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cxnSp>
        <p:nvCxnSpPr>
          <p:cNvPr id="18" name="Съединител &quot;права стрелка&quot; 17"/>
          <p:cNvCxnSpPr>
            <a:endCxn id="13" idx="3"/>
          </p:cNvCxnSpPr>
          <p:nvPr/>
        </p:nvCxnSpPr>
        <p:spPr>
          <a:xfrm flipV="1">
            <a:off x="1304925" y="3005138"/>
            <a:ext cx="1114425" cy="199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Съединител &quot;права стрелка&quot; 18"/>
          <p:cNvCxnSpPr>
            <a:endCxn id="24" idx="0"/>
          </p:cNvCxnSpPr>
          <p:nvPr/>
        </p:nvCxnSpPr>
        <p:spPr>
          <a:xfrm>
            <a:off x="2514600" y="2914650"/>
            <a:ext cx="720429" cy="591805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Правоъгълник 1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48609" y="2904069"/>
            <a:ext cx="484556" cy="506421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cxnSp>
        <p:nvCxnSpPr>
          <p:cNvPr id="21" name="Съединител &quot;права стрелка&quot; 20"/>
          <p:cNvCxnSpPr/>
          <p:nvPr/>
        </p:nvCxnSpPr>
        <p:spPr>
          <a:xfrm flipH="1">
            <a:off x="3019831" y="3469481"/>
            <a:ext cx="206252" cy="145092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Правоъгълник 2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90093" y="3449594"/>
            <a:ext cx="540597" cy="506421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cxnSp>
        <p:nvCxnSpPr>
          <p:cNvPr id="23" name="Съединител &quot;права стрелка&quot; 22"/>
          <p:cNvCxnSpPr/>
          <p:nvPr/>
        </p:nvCxnSpPr>
        <p:spPr>
          <a:xfrm>
            <a:off x="2495550" y="2914650"/>
            <a:ext cx="524281" cy="699923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Правоъгълник 2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15806" y="3506455"/>
            <a:ext cx="638445" cy="506421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cxnSp>
        <p:nvCxnSpPr>
          <p:cNvPr id="25" name="Съединител &quot;права стрелка&quot; 24"/>
          <p:cNvCxnSpPr/>
          <p:nvPr/>
        </p:nvCxnSpPr>
        <p:spPr>
          <a:xfrm>
            <a:off x="3235029" y="4375256"/>
            <a:ext cx="644053" cy="716026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Правоъгълник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55545" y="5084055"/>
            <a:ext cx="540597" cy="506421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graphicFrame>
        <p:nvGraphicFramePr>
          <p:cNvPr id="27" name="Обект 26"/>
          <p:cNvGraphicFramePr>
            <a:graphicFrameLocks noChangeAspect="1"/>
          </p:cNvGraphicFramePr>
          <p:nvPr/>
        </p:nvGraphicFramePr>
        <p:xfrm>
          <a:off x="5148263" y="3094038"/>
          <a:ext cx="3860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0" name="Equation" r:id="rId15" imgW="1637589" imgH="406224" progId="Equation.DSMT4">
                  <p:embed/>
                </p:oleObj>
              </mc:Choice>
              <mc:Fallback>
                <p:oleObj name="Equation" r:id="rId15" imgW="1637589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3094038"/>
                        <a:ext cx="3860800" cy="9652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90093" y="2175828"/>
            <a:ext cx="402546" cy="461665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</p:spPr>
        <p:txBody>
          <a:bodyPr/>
          <a:lstStyle/>
          <a:p>
            <a:r>
              <a:rPr lang="bg-BG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29" name="Заглавие 2"/>
          <p:cNvSpPr txBox="1">
            <a:spLocks/>
          </p:cNvSpPr>
          <p:nvPr/>
        </p:nvSpPr>
        <p:spPr>
          <a:xfrm>
            <a:off x="0" y="116632"/>
            <a:ext cx="4464496" cy="64807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DEDEDE">
                    <a:lumMod val="50000"/>
                  </a:srgbClr>
                </a:solidFill>
                <a:effectLst/>
              </a:rPr>
              <a:t>КИНЕМАТИКА НА ТОЧКА</a:t>
            </a:r>
            <a:endParaRPr lang="en-US" sz="2400" dirty="0">
              <a:solidFill>
                <a:srgbClr val="DEDEDE">
                  <a:lumMod val="50000"/>
                </a:srgbClr>
              </a:solidFill>
              <a:effectLst/>
            </a:endParaRPr>
          </a:p>
        </p:txBody>
      </p:sp>
      <p:sp>
        <p:nvSpPr>
          <p:cNvPr id="21534" name="Контейнер за съдържание 5"/>
          <p:cNvSpPr txBox="1">
            <a:spLocks/>
          </p:cNvSpPr>
          <p:nvPr/>
        </p:nvSpPr>
        <p:spPr bwMode="auto">
          <a:xfrm>
            <a:off x="1524000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ts val="400"/>
              </a:spcBef>
              <a:buClr>
                <a:srgbClr val="53548A"/>
              </a:buClr>
              <a:buSzPct val="68000"/>
              <a:buFont typeface="Wingdings 3" pitchFamily="18" charset="2"/>
              <a:buNone/>
            </a:pPr>
            <a:r>
              <a:rPr lang="bg-BG" altLang="bg-BG" sz="2700" smtClean="0">
                <a:solidFill>
                  <a:srgbClr val="00B0F0"/>
                </a:solidFill>
              </a:rPr>
              <a:t>Криволинейно движение на точка</a:t>
            </a:r>
          </a:p>
        </p:txBody>
      </p:sp>
    </p:spTree>
    <p:extLst>
      <p:ext uri="{BB962C8B-B14F-4D97-AF65-F5344CB8AC3E}">
        <p14:creationId xmlns:p14="http://schemas.microsoft.com/office/powerpoint/2010/main" val="294489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адски">
  <a:themeElements>
    <a:clrScheme name="Градски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радски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радски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радски">
  <a:themeElements>
    <a:clrScheme name="Градски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радски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радски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Градски">
  <a:themeElements>
    <a:clrScheme name="Градски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радски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радски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Градски">
  <a:themeElements>
    <a:clrScheme name="Градски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радски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радски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1385</TotalTime>
  <Words>954</Words>
  <Application>Microsoft Office PowerPoint</Application>
  <PresentationFormat>Презентация на цял екран (4:3)</PresentationFormat>
  <Paragraphs>200</Paragraphs>
  <Slides>32</Slides>
  <Notes>0</Notes>
  <HiddenSlides>0</HiddenSlides>
  <MMClips>3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32</vt:i4>
      </vt:variant>
    </vt:vector>
  </HeadingPairs>
  <TitlesOfParts>
    <vt:vector size="37" baseType="lpstr">
      <vt:lpstr>Градски</vt:lpstr>
      <vt:lpstr>1_Градски</vt:lpstr>
      <vt:lpstr>2_Градски</vt:lpstr>
      <vt:lpstr>3_Градски</vt:lpstr>
      <vt:lpstr>Equation</vt:lpstr>
      <vt:lpstr>Кинематика на механизмите</vt:lpstr>
      <vt:lpstr>КИНЕМАТИКА НА МЕХАНИЗМИТЕ </vt:lpstr>
      <vt:lpstr>КИНЕМАТИКА НА ТОЧКА </vt:lpstr>
      <vt:lpstr>КИНЕМАТИКА НА ТОЧКА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Машинознание</dc:title>
  <dc:creator>sasho&amp;yana</dc:creator>
  <cp:lastModifiedBy>sasho&amp;yana</cp:lastModifiedBy>
  <cp:revision>113</cp:revision>
  <dcterms:created xsi:type="dcterms:W3CDTF">2012-02-08T18:51:19Z</dcterms:created>
  <dcterms:modified xsi:type="dcterms:W3CDTF">2015-03-08T18:43:04Z</dcterms:modified>
</cp:coreProperties>
</file>