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_rels/presentation.xml.rels" ContentType="application/vnd.openxmlformats-package.relationships+xml"/>
  <Override PartName="/ppt/media/image56.png" ContentType="image/png"/>
  <Override PartName="/ppt/media/media55.wmv" ContentType="video/x-ms-wmv"/>
  <Override PartName="/ppt/media/image37.png" ContentType="image/png"/>
  <Override PartName="/ppt/media/image54.png" ContentType="image/png"/>
  <Override PartName="/ppt/media/image11.wmf" ContentType="image/x-wmf"/>
  <Override PartName="/ppt/media/image52.png" ContentType="image/png"/>
  <Override PartName="/ppt/media/image48.png" ContentType="image/png"/>
  <Override PartName="/ppt/media/media57.gif" ContentType="application/vnd.sun.star.media"/>
  <Override PartName="/ppt/media/media66.wmv" ContentType="video/x-ms-wmv"/>
  <Override PartName="/ppt/media/image15.png" ContentType="image/png"/>
  <Override PartName="/ppt/media/image3.png" ContentType="image/png"/>
  <Override PartName="/ppt/media/image26.png" ContentType="image/png"/>
  <Override PartName="/ppt/media/image6.wmf" ContentType="image/x-wmf"/>
  <Override PartName="/ppt/media/image17.png" ContentType="image/png"/>
  <Override PartName="/ppt/media/image5.png" ContentType="image/png"/>
  <Override PartName="/ppt/media/image28.png" ContentType="image/png"/>
  <Override PartName="/ppt/media/image32.png" ContentType="image/png"/>
  <Override PartName="/ppt/media/image2.png" ContentType="image/png"/>
  <Override PartName="/ppt/media/image14.png" ContentType="image/png"/>
  <Override PartName="/ppt/media/image18.png" ContentType="image/png"/>
  <Override PartName="/ppt/media/image60.png" ContentType="image/png"/>
  <Override PartName="/ppt/media/image20.png" ContentType="image/png"/>
  <Override PartName="/ppt/media/image67.png" ContentType="image/png"/>
  <Override PartName="/ppt/media/image30.png" ContentType="image/png"/>
  <Override PartName="/ppt/media/image10.png" ContentType="image/png"/>
  <Override PartName="/ppt/media/image65.wmf" ContentType="image/x-wmf"/>
  <Override PartName="/ppt/media/image64.png" ContentType="image/png"/>
  <Override PartName="/ppt/media/image31.png" ContentType="image/png"/>
  <Override PartName="/ppt/media/image25.wmf" ContentType="image/x-wmf"/>
  <Override PartName="/ppt/media/image68.png" ContentType="image/png"/>
  <Override PartName="/ppt/media/image29.png" ContentType="image/png"/>
  <Override PartName="/ppt/media/image24.png" ContentType="image/png"/>
  <Override PartName="/ppt/media/image61.png" ContentType="image/png"/>
  <Override PartName="/ppt/media/image19.png" ContentType="image/png"/>
  <Override PartName="/ppt/media/image62.wmf" ContentType="image/x-wmf"/>
  <Override PartName="/ppt/media/image22.png" ContentType="image/png"/>
  <Override PartName="/ppt/media/image23.png" ContentType="image/png"/>
  <Override PartName="/ppt/media/image58.png" ContentType="image/png"/>
  <Override PartName="/ppt/media/image21.png" ContentType="image/png"/>
  <Override PartName="/ppt/media/image50.png" ContentType="image/png"/>
  <Override PartName="/ppt/media/media59.wmv" ContentType="video/x-ms-wmv"/>
  <Override PartName="/ppt/media/image7.wmf" ContentType="image/x-wmf"/>
  <Override PartName="/ppt/media/image27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12.wmf" ContentType="image/x-wmf"/>
  <Override PartName="/ppt/media/image1.png" ContentType="image/png"/>
  <Override PartName="/ppt/media/image13.png" ContentType="image/png"/>
  <Override PartName="/ppt/media/image8.wmf" ContentType="image/x-wmf"/>
  <Override PartName="/ppt/media/image40.png" ContentType="image/png"/>
  <Override PartName="/ppt/media/media49.wmv" ContentType="video/x-ms-wmv"/>
  <Override PartName="/ppt/media/image9.png" ContentType="image/png"/>
  <Override PartName="/ppt/media/image39.png" ContentType="image/png"/>
  <Override PartName="/ppt/media/image35.png" ContentType="image/png"/>
  <Override PartName="/ppt/media/media53.wmv" ContentType="video/x-ms-wmv"/>
  <Override PartName="/ppt/media/image36.png" ContentType="image/png"/>
  <Override PartName="/ppt/media/image33.png" ContentType="image/png"/>
  <Override PartName="/ppt/media/media51.wmv" ContentType="video/x-ms-wmv"/>
  <Override PartName="/ppt/media/image38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media63.wmv" ContentType="video/x-ms-wmv"/>
  <Override PartName="/ppt/media/image45.png" ContentType="image/png"/>
  <Override PartName="/ppt/media/image46.wmf" ContentType="image/x-wmf"/>
  <Override PartName="/ppt/media/image47.wmf" ContentType="image/x-wmf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4E3AC-C4BA-4BD1-8F73-0B6D273B11C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bg-BG"/>
        </a:p>
      </dgm:t>
    </dgm:pt>
    <dgm:pt modelId="{74E6FB69-6A2F-4BD5-B2FE-65AC91F49EF9}">
      <dgm:prSet/>
      <dgm:spPr/>
      <dgm:t>
        <a:bodyPr/>
        <a:lstStyle/>
        <a:p>
          <a:pPr rtl="0"/>
          <a:r>
            <a:rPr lang="bg-BG" b="1" dirty="0" smtClean="0">
              <a:solidFill>
                <a:srgbClr val="FF0000"/>
              </a:solidFill>
            </a:rPr>
            <a:t>Механично движение </a:t>
          </a:r>
          <a:r>
            <a:rPr lang="bg-BG" dirty="0" smtClean="0"/>
            <a:t>е промяната на положението на даден материален обект спрямо друг с течение на времето. </a:t>
          </a:r>
          <a:endParaRPr lang="bg-BG" dirty="0"/>
        </a:p>
      </dgm:t>
    </dgm:pt>
    <dgm:pt modelId="{84BAB94F-E470-44AB-A605-626EF8D753F9}" type="parTrans" cxnId="{1A5BD784-E2DC-4935-B3E6-167A261FFC7D}">
      <dgm:prSet/>
      <dgm:spPr/>
      <dgm:t>
        <a:bodyPr/>
        <a:lstStyle/>
        <a:p>
          <a:endParaRPr lang="bg-BG"/>
        </a:p>
      </dgm:t>
    </dgm:pt>
    <dgm:pt modelId="{51D4D87A-62D2-457E-A528-26843E334315}" type="sibTrans" cxnId="{1A5BD784-E2DC-4935-B3E6-167A261FFC7D}">
      <dgm:prSet/>
      <dgm:spPr/>
      <dgm:t>
        <a:bodyPr/>
        <a:lstStyle/>
        <a:p>
          <a:endParaRPr lang="bg-BG"/>
        </a:p>
      </dgm:t>
    </dgm:pt>
    <dgm:pt modelId="{55810021-EB1A-4B44-AA5F-F9EAEBA9F1D2}">
      <dgm:prSet/>
      <dgm:spPr/>
      <dgm:t>
        <a:bodyPr/>
        <a:lstStyle/>
        <a:p>
          <a:pPr rtl="0"/>
          <a:r>
            <a:rPr lang="bg-BG" smtClean="0"/>
            <a:t>Материални обекти са:</a:t>
          </a:r>
          <a:endParaRPr lang="bg-BG"/>
        </a:p>
      </dgm:t>
    </dgm:pt>
    <dgm:pt modelId="{56E75F04-28C0-4165-8F80-AA679B206FCE}" type="parTrans" cxnId="{7831CB40-416B-4832-A472-BD6059ACECEC}">
      <dgm:prSet/>
      <dgm:spPr/>
      <dgm:t>
        <a:bodyPr/>
        <a:lstStyle/>
        <a:p>
          <a:endParaRPr lang="bg-BG"/>
        </a:p>
      </dgm:t>
    </dgm:pt>
    <dgm:pt modelId="{56E59967-0503-4E3A-BDE9-335243D6BFA5}" type="sibTrans" cxnId="{7831CB40-416B-4832-A472-BD6059ACECEC}">
      <dgm:prSet/>
      <dgm:spPr/>
      <dgm:t>
        <a:bodyPr/>
        <a:lstStyle/>
        <a:p>
          <a:endParaRPr lang="bg-BG"/>
        </a:p>
      </dgm:t>
    </dgm:pt>
    <dgm:pt modelId="{E7CB1817-4885-4875-88D0-E1F18C72D0F8}">
      <dgm:prSet/>
      <dgm:spPr/>
      <dgm:t>
        <a:bodyPr/>
        <a:lstStyle/>
        <a:p>
          <a:pPr rtl="0"/>
          <a:r>
            <a:rPr lang="bg-BG" b="1" i="1" dirty="0" smtClean="0">
              <a:solidFill>
                <a:srgbClr val="FF0000"/>
              </a:solidFill>
            </a:rPr>
            <a:t>материална точка</a:t>
          </a:r>
          <a:r>
            <a:rPr lang="bg-BG" b="1" dirty="0" smtClean="0">
              <a:solidFill>
                <a:srgbClr val="FF0000"/>
              </a:solidFill>
            </a:rPr>
            <a:t> (частица) </a:t>
          </a:r>
          <a:r>
            <a:rPr lang="bg-BG" dirty="0" smtClean="0"/>
            <a:t>– обект, характеризиращ се с маса, но размерите и формата му се пренебрегват при определени условия;</a:t>
          </a:r>
          <a:endParaRPr lang="bg-BG" dirty="0"/>
        </a:p>
      </dgm:t>
    </dgm:pt>
    <dgm:pt modelId="{9071369E-7C96-48AF-B895-48E99AE515EA}" type="parTrans" cxnId="{369BE94D-398F-4215-A55E-537C298BD7DA}">
      <dgm:prSet/>
      <dgm:spPr/>
      <dgm:t>
        <a:bodyPr/>
        <a:lstStyle/>
        <a:p>
          <a:endParaRPr lang="bg-BG"/>
        </a:p>
      </dgm:t>
    </dgm:pt>
    <dgm:pt modelId="{97389CCB-EC1E-4362-BDB3-9744BCCE1A05}" type="sibTrans" cxnId="{369BE94D-398F-4215-A55E-537C298BD7DA}">
      <dgm:prSet/>
      <dgm:spPr/>
      <dgm:t>
        <a:bodyPr/>
        <a:lstStyle/>
        <a:p>
          <a:endParaRPr lang="bg-BG"/>
        </a:p>
      </dgm:t>
    </dgm:pt>
    <dgm:pt modelId="{1A05C34A-6506-471A-97A4-704D0A9F5DC4}">
      <dgm:prSet/>
      <dgm:spPr/>
      <dgm:t>
        <a:bodyPr/>
        <a:lstStyle/>
        <a:p>
          <a:pPr rtl="0"/>
          <a:r>
            <a:rPr lang="bg-BG" b="1" i="1" dirty="0" smtClean="0">
              <a:solidFill>
                <a:srgbClr val="FF0000"/>
              </a:solidFill>
            </a:rPr>
            <a:t>твърдо тяло</a:t>
          </a:r>
          <a:r>
            <a:rPr lang="bg-BG" b="1" dirty="0" smtClean="0">
              <a:solidFill>
                <a:srgbClr val="FF0000"/>
              </a:solidFill>
            </a:rPr>
            <a:t> </a:t>
          </a:r>
          <a:r>
            <a:rPr lang="bg-BG" dirty="0" smtClean="0"/>
            <a:t>– обект, който не променя формата и размерите си, независимо от приложените механични въздействия (сили) на други тела;</a:t>
          </a:r>
          <a:endParaRPr lang="bg-BG" dirty="0"/>
        </a:p>
      </dgm:t>
    </dgm:pt>
    <dgm:pt modelId="{CD20D699-DBA9-4A80-AE91-58A2F042ED41}" type="parTrans" cxnId="{11654170-2C7C-4A2B-A6A2-61BF574FE929}">
      <dgm:prSet/>
      <dgm:spPr/>
      <dgm:t>
        <a:bodyPr/>
        <a:lstStyle/>
        <a:p>
          <a:endParaRPr lang="bg-BG"/>
        </a:p>
      </dgm:t>
    </dgm:pt>
    <dgm:pt modelId="{A2CEC9DB-5B25-4357-B55E-AF1235F600AD}" type="sibTrans" cxnId="{11654170-2C7C-4A2B-A6A2-61BF574FE929}">
      <dgm:prSet/>
      <dgm:spPr/>
      <dgm:t>
        <a:bodyPr/>
        <a:lstStyle/>
        <a:p>
          <a:endParaRPr lang="bg-BG"/>
        </a:p>
      </dgm:t>
    </dgm:pt>
    <dgm:pt modelId="{2F9081A5-FEDD-4BB1-9CB5-F31F5FC15582}">
      <dgm:prSet/>
      <dgm:spPr/>
      <dgm:t>
        <a:bodyPr/>
        <a:lstStyle/>
        <a:p>
          <a:pPr rtl="0"/>
          <a:r>
            <a:rPr lang="bg-BG" b="1" i="1" dirty="0" smtClean="0">
              <a:solidFill>
                <a:srgbClr val="FF0000"/>
              </a:solidFill>
            </a:rPr>
            <a:t>система от материални точки или твърди тела</a:t>
          </a:r>
          <a:r>
            <a:rPr lang="bg-BG" dirty="0" smtClean="0">
              <a:solidFill>
                <a:srgbClr val="FF0000"/>
              </a:solidFill>
            </a:rPr>
            <a:t> </a:t>
          </a:r>
          <a:r>
            <a:rPr lang="bg-BG" dirty="0" smtClean="0"/>
            <a:t>– съвкупност от точки или съответно от тела, положенията и движенията на които са взаимно свързани (например подвижно свързаните звена на механизмите);</a:t>
          </a:r>
          <a:endParaRPr lang="bg-BG" dirty="0"/>
        </a:p>
      </dgm:t>
    </dgm:pt>
    <dgm:pt modelId="{B6E641C6-6F81-4E01-8B43-59F2C7A293D6}" type="parTrans" cxnId="{49B32A19-C19B-40C2-88B4-5E1C917E8A79}">
      <dgm:prSet/>
      <dgm:spPr/>
      <dgm:t>
        <a:bodyPr/>
        <a:lstStyle/>
        <a:p>
          <a:endParaRPr lang="bg-BG"/>
        </a:p>
      </dgm:t>
    </dgm:pt>
    <dgm:pt modelId="{87043020-85C7-477D-902A-254C75334A03}" type="sibTrans" cxnId="{49B32A19-C19B-40C2-88B4-5E1C917E8A79}">
      <dgm:prSet/>
      <dgm:spPr/>
      <dgm:t>
        <a:bodyPr/>
        <a:lstStyle/>
        <a:p>
          <a:endParaRPr lang="bg-BG"/>
        </a:p>
      </dgm:t>
    </dgm:pt>
    <dgm:pt modelId="{442B44D8-CD43-4485-94D3-0F3ADE30137A}">
      <dgm:prSet/>
      <dgm:spPr/>
      <dgm:t>
        <a:bodyPr/>
        <a:lstStyle/>
        <a:p>
          <a:pPr rtl="0"/>
          <a:r>
            <a:rPr lang="bg-BG" b="1" i="1" dirty="0" smtClean="0">
              <a:solidFill>
                <a:srgbClr val="FF0000"/>
              </a:solidFill>
            </a:rPr>
            <a:t>машина</a:t>
          </a:r>
          <a:r>
            <a:rPr lang="bg-BG" dirty="0" smtClean="0"/>
            <a:t> – техническа система, която формообразува материали (обработваеми и транспортирани материални обекти), като предава и преобразува механични движения, сили, енергия и информация;</a:t>
          </a:r>
          <a:endParaRPr lang="bg-BG" dirty="0"/>
        </a:p>
      </dgm:t>
    </dgm:pt>
    <dgm:pt modelId="{D28D41CA-3F43-4ADC-8182-2ACA7C080550}" type="parTrans" cxnId="{8002194E-4E46-4164-BBF4-64CF7F78D85A}">
      <dgm:prSet/>
      <dgm:spPr/>
      <dgm:t>
        <a:bodyPr/>
        <a:lstStyle/>
        <a:p>
          <a:endParaRPr lang="bg-BG"/>
        </a:p>
      </dgm:t>
    </dgm:pt>
    <dgm:pt modelId="{78B0183B-9C4E-40BD-B4F0-632770B3B3DE}" type="sibTrans" cxnId="{8002194E-4E46-4164-BBF4-64CF7F78D85A}">
      <dgm:prSet/>
      <dgm:spPr/>
      <dgm:t>
        <a:bodyPr/>
        <a:lstStyle/>
        <a:p>
          <a:endParaRPr lang="bg-BG"/>
        </a:p>
      </dgm:t>
    </dgm:pt>
    <dgm:pt modelId="{47FE468B-EDC0-4F16-A717-0A7DD6D254E0}">
      <dgm:prSet/>
      <dgm:spPr/>
      <dgm:t>
        <a:bodyPr/>
        <a:lstStyle/>
        <a:p>
          <a:pPr rtl="0"/>
          <a:r>
            <a:rPr lang="bg-BG" b="1" i="1" dirty="0" smtClean="0">
              <a:solidFill>
                <a:srgbClr val="FF0000"/>
              </a:solidFill>
            </a:rPr>
            <a:t>механизъм</a:t>
          </a:r>
          <a:r>
            <a:rPr lang="bg-BG" dirty="0" smtClean="0"/>
            <a:t> – система от подвижно свързани тела (звена), предназначени за преобразуване на движения на едно или няколко тела и на действащите им сили в необходими движения и действащи сили на други тела. </a:t>
          </a:r>
          <a:endParaRPr lang="bg-BG" dirty="0"/>
        </a:p>
      </dgm:t>
    </dgm:pt>
    <dgm:pt modelId="{F4397EBC-3BA9-4028-89DD-DAFD4A6DB902}" type="parTrans" cxnId="{72622F31-535E-4E7F-B105-7FFE6160155E}">
      <dgm:prSet/>
      <dgm:spPr/>
      <dgm:t>
        <a:bodyPr/>
        <a:lstStyle/>
        <a:p>
          <a:endParaRPr lang="bg-BG"/>
        </a:p>
      </dgm:t>
    </dgm:pt>
    <dgm:pt modelId="{B8CC9240-C7A9-4AA8-91E5-F47741097561}" type="sibTrans" cxnId="{72622F31-535E-4E7F-B105-7FFE6160155E}">
      <dgm:prSet/>
      <dgm:spPr/>
      <dgm:t>
        <a:bodyPr/>
        <a:lstStyle/>
        <a:p>
          <a:endParaRPr lang="bg-BG"/>
        </a:p>
      </dgm:t>
    </dgm:pt>
    <dgm:pt modelId="{240B23B4-85D3-43F1-A750-51A37F23393C}" type="pres">
      <dgm:prSet presAssocID="{6684E3AC-C4BA-4BD1-8F73-0B6D273B11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13CD040F-DDDC-487A-AFC7-3C072747647F}" type="pres">
      <dgm:prSet presAssocID="{74E6FB69-6A2F-4BD5-B2FE-65AC91F49E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B68A064-403B-41CE-8BDA-9A11ED573AEC}" type="pres">
      <dgm:prSet presAssocID="{51D4D87A-62D2-457E-A528-26843E334315}" presName="spacer" presStyleCnt="0"/>
      <dgm:spPr/>
    </dgm:pt>
    <dgm:pt modelId="{A9BA5DB4-0F73-43A8-B5A4-FDF967A351CC}" type="pres">
      <dgm:prSet presAssocID="{55810021-EB1A-4B44-AA5F-F9EAEBA9F1D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4FC4119-0307-4977-AF2A-C057EE15756B}" type="pres">
      <dgm:prSet presAssocID="{55810021-EB1A-4B44-AA5F-F9EAEBA9F1D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8002194E-4E46-4164-BBF4-64CF7F78D85A}" srcId="{55810021-EB1A-4B44-AA5F-F9EAEBA9F1D2}" destId="{442B44D8-CD43-4485-94D3-0F3ADE30137A}" srcOrd="3" destOrd="0" parTransId="{D28D41CA-3F43-4ADC-8182-2ACA7C080550}" sibTransId="{78B0183B-9C4E-40BD-B4F0-632770B3B3DE}"/>
    <dgm:cxn modelId="{ECE65ED5-9241-4F0E-A53B-A26092BA0AA2}" type="presOf" srcId="{47FE468B-EDC0-4F16-A717-0A7DD6D254E0}" destId="{24FC4119-0307-4977-AF2A-C057EE15756B}" srcOrd="0" destOrd="4" presId="urn:microsoft.com/office/officeart/2005/8/layout/vList2"/>
    <dgm:cxn modelId="{4DA0A662-4B9B-4532-A7FC-3CB9F5A79906}" type="presOf" srcId="{442B44D8-CD43-4485-94D3-0F3ADE30137A}" destId="{24FC4119-0307-4977-AF2A-C057EE15756B}" srcOrd="0" destOrd="3" presId="urn:microsoft.com/office/officeart/2005/8/layout/vList2"/>
    <dgm:cxn modelId="{7831CB40-416B-4832-A472-BD6059ACECEC}" srcId="{6684E3AC-C4BA-4BD1-8F73-0B6D273B11C4}" destId="{55810021-EB1A-4B44-AA5F-F9EAEBA9F1D2}" srcOrd="1" destOrd="0" parTransId="{56E75F04-28C0-4165-8F80-AA679B206FCE}" sibTransId="{56E59967-0503-4E3A-BDE9-335243D6BFA5}"/>
    <dgm:cxn modelId="{369BE94D-398F-4215-A55E-537C298BD7DA}" srcId="{55810021-EB1A-4B44-AA5F-F9EAEBA9F1D2}" destId="{E7CB1817-4885-4875-88D0-E1F18C72D0F8}" srcOrd="0" destOrd="0" parTransId="{9071369E-7C96-48AF-B895-48E99AE515EA}" sibTransId="{97389CCB-EC1E-4362-BDB3-9744BCCE1A05}"/>
    <dgm:cxn modelId="{079BA14F-AE25-457C-B2B2-6CF13A18DA5C}" type="presOf" srcId="{E7CB1817-4885-4875-88D0-E1F18C72D0F8}" destId="{24FC4119-0307-4977-AF2A-C057EE15756B}" srcOrd="0" destOrd="0" presId="urn:microsoft.com/office/officeart/2005/8/layout/vList2"/>
    <dgm:cxn modelId="{70185BE6-D359-42D1-82E4-58F5B2243C71}" type="presOf" srcId="{55810021-EB1A-4B44-AA5F-F9EAEBA9F1D2}" destId="{A9BA5DB4-0F73-43A8-B5A4-FDF967A351CC}" srcOrd="0" destOrd="0" presId="urn:microsoft.com/office/officeart/2005/8/layout/vList2"/>
    <dgm:cxn modelId="{74C3A4A0-2140-4F07-8690-24CF2DDF4A28}" type="presOf" srcId="{6684E3AC-C4BA-4BD1-8F73-0B6D273B11C4}" destId="{240B23B4-85D3-43F1-A750-51A37F23393C}" srcOrd="0" destOrd="0" presId="urn:microsoft.com/office/officeart/2005/8/layout/vList2"/>
    <dgm:cxn modelId="{D41E7B01-8082-406E-AE0F-7BDE7B757887}" type="presOf" srcId="{1A05C34A-6506-471A-97A4-704D0A9F5DC4}" destId="{24FC4119-0307-4977-AF2A-C057EE15756B}" srcOrd="0" destOrd="1" presId="urn:microsoft.com/office/officeart/2005/8/layout/vList2"/>
    <dgm:cxn modelId="{F4E017E4-49C7-4DAB-9C5C-0B6FB7AE0954}" type="presOf" srcId="{74E6FB69-6A2F-4BD5-B2FE-65AC91F49EF9}" destId="{13CD040F-DDDC-487A-AFC7-3C072747647F}" srcOrd="0" destOrd="0" presId="urn:microsoft.com/office/officeart/2005/8/layout/vList2"/>
    <dgm:cxn modelId="{49B32A19-C19B-40C2-88B4-5E1C917E8A79}" srcId="{55810021-EB1A-4B44-AA5F-F9EAEBA9F1D2}" destId="{2F9081A5-FEDD-4BB1-9CB5-F31F5FC15582}" srcOrd="2" destOrd="0" parTransId="{B6E641C6-6F81-4E01-8B43-59F2C7A293D6}" sibTransId="{87043020-85C7-477D-902A-254C75334A03}"/>
    <dgm:cxn modelId="{1A5BD784-E2DC-4935-B3E6-167A261FFC7D}" srcId="{6684E3AC-C4BA-4BD1-8F73-0B6D273B11C4}" destId="{74E6FB69-6A2F-4BD5-B2FE-65AC91F49EF9}" srcOrd="0" destOrd="0" parTransId="{84BAB94F-E470-44AB-A605-626EF8D753F9}" sibTransId="{51D4D87A-62D2-457E-A528-26843E334315}"/>
    <dgm:cxn modelId="{28E21990-5EEF-4398-8A93-4E31A83284C4}" type="presOf" srcId="{2F9081A5-FEDD-4BB1-9CB5-F31F5FC15582}" destId="{24FC4119-0307-4977-AF2A-C057EE15756B}" srcOrd="0" destOrd="2" presId="urn:microsoft.com/office/officeart/2005/8/layout/vList2"/>
    <dgm:cxn modelId="{11654170-2C7C-4A2B-A6A2-61BF574FE929}" srcId="{55810021-EB1A-4B44-AA5F-F9EAEBA9F1D2}" destId="{1A05C34A-6506-471A-97A4-704D0A9F5DC4}" srcOrd="1" destOrd="0" parTransId="{CD20D699-DBA9-4A80-AE91-58A2F042ED41}" sibTransId="{A2CEC9DB-5B25-4357-B55E-AF1235F600AD}"/>
    <dgm:cxn modelId="{72622F31-535E-4E7F-B105-7FFE6160155E}" srcId="{55810021-EB1A-4B44-AA5F-F9EAEBA9F1D2}" destId="{47FE468B-EDC0-4F16-A717-0A7DD6D254E0}" srcOrd="4" destOrd="0" parTransId="{F4397EBC-3BA9-4028-89DD-DAFD4A6DB902}" sibTransId="{B8CC9240-C7A9-4AA8-91E5-F47741097561}"/>
    <dgm:cxn modelId="{EFA57BCE-2275-4029-99F3-4977688E6FEC}" type="presParOf" srcId="{240B23B4-85D3-43F1-A750-51A37F23393C}" destId="{13CD040F-DDDC-487A-AFC7-3C072747647F}" srcOrd="0" destOrd="0" presId="urn:microsoft.com/office/officeart/2005/8/layout/vList2"/>
    <dgm:cxn modelId="{FE7F788B-6DCD-43F2-BA5B-9665EF5A431E}" type="presParOf" srcId="{240B23B4-85D3-43F1-A750-51A37F23393C}" destId="{FB68A064-403B-41CE-8BDA-9A11ED573AEC}" srcOrd="1" destOrd="0" presId="urn:microsoft.com/office/officeart/2005/8/layout/vList2"/>
    <dgm:cxn modelId="{7BD012C4-4CB4-4E31-A72C-5723F69ED366}" type="presParOf" srcId="{240B23B4-85D3-43F1-A750-51A37F23393C}" destId="{A9BA5DB4-0F73-43A8-B5A4-FDF967A351CC}" srcOrd="2" destOrd="0" presId="urn:microsoft.com/office/officeart/2005/8/layout/vList2"/>
    <dgm:cxn modelId="{E968DF65-518E-4A48-AF66-5F957C036C3F}" type="presParOf" srcId="{240B23B4-85D3-43F1-A750-51A37F23393C}" destId="{24FC4119-0307-4977-AF2A-C057EE15756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D040F-DDDC-487A-AFC7-3C072747647F}">
      <dsp:nvSpPr>
        <dsp:cNvPr id="0" name=""/>
        <dsp:cNvSpPr/>
      </dsp:nvSpPr>
      <dsp:spPr>
        <a:xfrm>
          <a:off x="0" y="14535"/>
          <a:ext cx="8569325" cy="914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300" b="1" kern="1200" dirty="0" smtClean="0">
              <a:solidFill>
                <a:srgbClr val="FF0000"/>
              </a:solidFill>
            </a:rPr>
            <a:t>Механично движение </a:t>
          </a:r>
          <a:r>
            <a:rPr lang="bg-BG" sz="2300" kern="1200" dirty="0" smtClean="0"/>
            <a:t>е промяната на положението на даден материален обект спрямо друг с течение на времето. </a:t>
          </a:r>
          <a:endParaRPr lang="bg-BG" sz="2300" kern="1200" dirty="0"/>
        </a:p>
      </dsp:txBody>
      <dsp:txXfrm>
        <a:off x="44664" y="59199"/>
        <a:ext cx="8479997" cy="825612"/>
      </dsp:txXfrm>
    </dsp:sp>
    <dsp:sp modelId="{A9BA5DB4-0F73-43A8-B5A4-FDF967A351CC}">
      <dsp:nvSpPr>
        <dsp:cNvPr id="0" name=""/>
        <dsp:cNvSpPr/>
      </dsp:nvSpPr>
      <dsp:spPr>
        <a:xfrm>
          <a:off x="0" y="995715"/>
          <a:ext cx="8569325" cy="914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300" kern="1200" smtClean="0"/>
            <a:t>Материални обекти са:</a:t>
          </a:r>
          <a:endParaRPr lang="bg-BG" sz="2300" kern="1200"/>
        </a:p>
      </dsp:txBody>
      <dsp:txXfrm>
        <a:off x="44664" y="1040379"/>
        <a:ext cx="8479997" cy="825612"/>
      </dsp:txXfrm>
    </dsp:sp>
    <dsp:sp modelId="{24FC4119-0307-4977-AF2A-C057EE15756B}">
      <dsp:nvSpPr>
        <dsp:cNvPr id="0" name=""/>
        <dsp:cNvSpPr/>
      </dsp:nvSpPr>
      <dsp:spPr>
        <a:xfrm>
          <a:off x="0" y="1910655"/>
          <a:ext cx="8569325" cy="361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076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1800" b="1" i="1" kern="1200" dirty="0" smtClean="0">
              <a:solidFill>
                <a:srgbClr val="FF0000"/>
              </a:solidFill>
            </a:rPr>
            <a:t>материална точка</a:t>
          </a:r>
          <a:r>
            <a:rPr lang="bg-BG" sz="1800" b="1" kern="1200" dirty="0" smtClean="0">
              <a:solidFill>
                <a:srgbClr val="FF0000"/>
              </a:solidFill>
            </a:rPr>
            <a:t> (частица) </a:t>
          </a:r>
          <a:r>
            <a:rPr lang="bg-BG" sz="1800" kern="1200" dirty="0" smtClean="0"/>
            <a:t>– обект, характеризиращ се с маса, но размерите и формата му се пренебрегват при определени условия;</a:t>
          </a:r>
          <a:endParaRPr lang="bg-BG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1800" b="1" i="1" kern="1200" dirty="0" smtClean="0">
              <a:solidFill>
                <a:srgbClr val="FF0000"/>
              </a:solidFill>
            </a:rPr>
            <a:t>твърдо тяло</a:t>
          </a:r>
          <a:r>
            <a:rPr lang="bg-BG" sz="1800" b="1" kern="1200" dirty="0" smtClean="0">
              <a:solidFill>
                <a:srgbClr val="FF0000"/>
              </a:solidFill>
            </a:rPr>
            <a:t> </a:t>
          </a:r>
          <a:r>
            <a:rPr lang="bg-BG" sz="1800" kern="1200" dirty="0" smtClean="0"/>
            <a:t>– обект, който не променя формата и размерите си, независимо от приложените механични въздействия (сили) на други тела;</a:t>
          </a:r>
          <a:endParaRPr lang="bg-BG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1800" b="1" i="1" kern="1200" dirty="0" smtClean="0">
              <a:solidFill>
                <a:srgbClr val="FF0000"/>
              </a:solidFill>
            </a:rPr>
            <a:t>система от материални точки или твърди тела</a:t>
          </a:r>
          <a:r>
            <a:rPr lang="bg-BG" sz="1800" kern="1200" dirty="0" smtClean="0">
              <a:solidFill>
                <a:srgbClr val="FF0000"/>
              </a:solidFill>
            </a:rPr>
            <a:t> </a:t>
          </a:r>
          <a:r>
            <a:rPr lang="bg-BG" sz="1800" kern="1200" dirty="0" smtClean="0"/>
            <a:t>– съвкупност от точки или съответно от тела, положенията и движенията на които са взаимно свързани (например подвижно свързаните звена на механизмите);</a:t>
          </a:r>
          <a:endParaRPr lang="bg-BG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1800" b="1" i="1" kern="1200" dirty="0" smtClean="0">
              <a:solidFill>
                <a:srgbClr val="FF0000"/>
              </a:solidFill>
            </a:rPr>
            <a:t>машина</a:t>
          </a:r>
          <a:r>
            <a:rPr lang="bg-BG" sz="1800" kern="1200" dirty="0" smtClean="0"/>
            <a:t> – техническа система, която формообразува материали (обработваеми и транспортирани материални обекти), като предава и преобразува механични движения, сили, енергия и информация;</a:t>
          </a:r>
          <a:endParaRPr lang="bg-BG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1800" b="1" i="1" kern="1200" dirty="0" smtClean="0">
              <a:solidFill>
                <a:srgbClr val="FF0000"/>
              </a:solidFill>
            </a:rPr>
            <a:t>механизъм</a:t>
          </a:r>
          <a:r>
            <a:rPr lang="bg-BG" sz="1800" kern="1200" dirty="0" smtClean="0"/>
            <a:t> – система от подвижно свързани тела (звена), предназначени за преобразуване на движения на едно или няколко тела и на действащите им сили в необходими движения и действащи сили на други тела. </a:t>
          </a:r>
          <a:endParaRPr lang="bg-BG" sz="1800" kern="1200" dirty="0"/>
        </a:p>
      </dsp:txBody>
      <dsp:txXfrm>
        <a:off x="0" y="1910655"/>
        <a:ext cx="8569325" cy="3618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AU" sz="4400" spc="-1" strike="noStrike">
              <a:latin typeface="DejaVu Sans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latin typeface="DejaVu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3a888f">
                  <a:alpha val="45098"/>
                </a:srgbClr>
              </a:gs>
              <a:gs pos="100000">
                <a:srgbClr val="c99d00">
                  <a:alpha val="55294"/>
                </a:srgbClr>
              </a:gs>
            </a:gsLst>
            <a:lin ang="54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3da9b4">
                  <a:alpha val="45098"/>
                </a:srgbClr>
              </a:gs>
              <a:gs pos="100000">
                <a:srgbClr val="a48000">
                  <a:alpha val="30196"/>
                </a:srgbClr>
              </a:gs>
            </a:gsLst>
            <a:lin ang="162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3" name="CustomShape 4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c399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98c72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AU" sz="1800" spc="-1" strike="noStrike">
                <a:latin typeface="DejaVu Sans"/>
              </a:rPr>
              <a:t>Click to edit the title text format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3200" spc="-1" strike="noStrike">
                <a:latin typeface="DejaVu Sans"/>
              </a:rPr>
              <a:t>Click to edit the outline text format</a:t>
            </a:r>
            <a:endParaRPr b="0" lang="en-AU" sz="3200" spc="-1" strike="noStrike">
              <a:latin typeface="DejaVu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800" spc="-1" strike="noStrike">
                <a:latin typeface="DejaVu Sans"/>
              </a:rPr>
              <a:t>Second Outline Level</a:t>
            </a:r>
            <a:endParaRPr b="0" lang="en-AU" sz="2800" spc="-1" strike="noStrike">
              <a:latin typeface="DejaVu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400" spc="-1" strike="noStrike">
                <a:latin typeface="DejaVu Sans"/>
              </a:rPr>
              <a:t>Third Outline Level</a:t>
            </a:r>
            <a:endParaRPr b="0" lang="en-AU" sz="2400" spc="-1" strike="noStrike">
              <a:latin typeface="DejaVu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000" spc="-1" strike="noStrike">
                <a:latin typeface="DejaVu Sans"/>
              </a:rPr>
              <a:t>Fourth Outline Level</a:t>
            </a:r>
            <a:endParaRPr b="0" lang="en-AU" sz="2000" spc="-1" strike="noStrike">
              <a:latin typeface="DejaVu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Fifth Outline Level</a:t>
            </a:r>
            <a:endParaRPr b="0" lang="en-AU" sz="2000" spc="-1" strike="noStrike">
              <a:latin typeface="DejaVu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Sixth Outline Level</a:t>
            </a:r>
            <a:endParaRPr b="0" lang="en-AU" sz="2000" spc="-1" strike="noStrike">
              <a:latin typeface="DejaVu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Seventh Outline Level</a:t>
            </a:r>
            <a:endParaRPr b="0" lang="en-AU" sz="2000" spc="-1" strike="noStrike">
              <a:latin typeface="DejaVu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3a888f">
                  <a:alpha val="45098"/>
                </a:srgbClr>
              </a:gs>
              <a:gs pos="100000">
                <a:srgbClr val="c99d00">
                  <a:alpha val="55294"/>
                </a:srgbClr>
              </a:gs>
            </a:gsLst>
            <a:lin ang="54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2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3da9b4">
                  <a:alpha val="45098"/>
                </a:srgbClr>
              </a:gs>
              <a:gs pos="100000">
                <a:srgbClr val="a48000">
                  <a:alpha val="30196"/>
                </a:srgbClr>
              </a:gs>
            </a:gsLst>
            <a:lin ang="162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5" name="Group 3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46" name="CustomShape 4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c399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" name="CustomShape 5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98c72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AU" sz="4400" spc="-1" strike="noStrike">
                <a:latin typeface="DejaVu Sans"/>
              </a:rPr>
              <a:t>Click to edit the title text format</a:t>
            </a:r>
            <a:endParaRPr b="0" lang="en-AU" sz="4400" spc="-1" strike="noStrike">
              <a:latin typeface="DejaVu Sans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3200" spc="-1" strike="noStrike">
                <a:latin typeface="DejaVu Sans"/>
              </a:rPr>
              <a:t>Click to edit the outline text format</a:t>
            </a:r>
            <a:endParaRPr b="0" lang="en-AU" sz="3200" spc="-1" strike="noStrike">
              <a:latin typeface="DejaVu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800" spc="-1" strike="noStrike">
                <a:latin typeface="DejaVu Sans"/>
              </a:rPr>
              <a:t>Second Outline Level</a:t>
            </a:r>
            <a:endParaRPr b="0" lang="en-AU" sz="2800" spc="-1" strike="noStrike">
              <a:latin typeface="DejaVu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400" spc="-1" strike="noStrike">
                <a:latin typeface="DejaVu Sans"/>
              </a:rPr>
              <a:t>Third Outline Level</a:t>
            </a:r>
            <a:endParaRPr b="0" lang="en-AU" sz="2400" spc="-1" strike="noStrike">
              <a:latin typeface="DejaVu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000" spc="-1" strike="noStrike">
                <a:latin typeface="DejaVu Sans"/>
              </a:rPr>
              <a:t>Fourth Outline Level</a:t>
            </a:r>
            <a:endParaRPr b="0" lang="en-AU" sz="2000" spc="-1" strike="noStrike">
              <a:latin typeface="DejaVu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Fifth Outline Level</a:t>
            </a:r>
            <a:endParaRPr b="0" lang="en-AU" sz="2000" spc="-1" strike="noStrike">
              <a:latin typeface="DejaVu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Sixth Outline Level</a:t>
            </a:r>
            <a:endParaRPr b="0" lang="en-AU" sz="2000" spc="-1" strike="noStrike">
              <a:latin typeface="DejaVu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Seventh Outline Level</a:t>
            </a:r>
            <a:endParaRPr b="0" lang="en-AU" sz="2000" spc="-1" strike="noStrike">
              <a:latin typeface="DejaVu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3a888f">
                  <a:alpha val="45098"/>
                </a:srgbClr>
              </a:gs>
              <a:gs pos="100000">
                <a:srgbClr val="c99d00">
                  <a:alpha val="55294"/>
                </a:srgbClr>
              </a:gs>
            </a:gsLst>
            <a:lin ang="5400000"/>
          </a:gradFill>
          <a:ln w="9360">
            <a:noFill/>
          </a:ln>
          <a:effectLst>
            <a:outerShdw algn="ctr" blurRad="57150" dir="5400000" dist="38160" rotWithShape="0">
              <a:schemeClr val="accent1">
                <a:hueOff val="0"/>
                <a:satOff val="0"/>
                <a:lumOff val="0"/>
                <a:alphaOff val="0"/>
                <a:shade val="9000"/>
                <a:alpha val="48000"/>
                <a:satMod val="105000"/>
              </a:scheme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0"/>
          <a:fontRef idx="minor"/>
        </p:style>
      </p:sp>
      <p:sp>
        <p:nvSpPr>
          <p:cNvPr id="87" name="CustomShape 2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3da9b4">
                  <a:alpha val="45098"/>
                </a:srgbClr>
              </a:gs>
              <a:gs pos="100000">
                <a:srgbClr val="a48000">
                  <a:alpha val="30196"/>
                </a:srgbClr>
              </a:gs>
            </a:gsLst>
            <a:lin ang="162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8" name="Group 3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89" name="CustomShape 4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c399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5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98c72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1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AU" sz="4400" spc="-1" strike="noStrike">
                <a:latin typeface="DejaVu Sans"/>
              </a:rPr>
              <a:t>Click to edit the title text format</a:t>
            </a:r>
            <a:endParaRPr b="0" lang="en-AU" sz="4400" spc="-1" strike="noStrike">
              <a:latin typeface="DejaVu Sans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3200" spc="-1" strike="noStrike">
                <a:latin typeface="DejaVu Sans"/>
              </a:rPr>
              <a:t>Click to edit the outline text format</a:t>
            </a:r>
            <a:endParaRPr b="0" lang="en-AU" sz="3200" spc="-1" strike="noStrike">
              <a:latin typeface="DejaVu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800" spc="-1" strike="noStrike">
                <a:latin typeface="DejaVu Sans"/>
              </a:rPr>
              <a:t>Second Outline Level</a:t>
            </a:r>
            <a:endParaRPr b="0" lang="en-AU" sz="2800" spc="-1" strike="noStrike">
              <a:latin typeface="DejaVu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400" spc="-1" strike="noStrike">
                <a:latin typeface="DejaVu Sans"/>
              </a:rPr>
              <a:t>Third Outline Level</a:t>
            </a:r>
            <a:endParaRPr b="0" lang="en-AU" sz="2400" spc="-1" strike="noStrike">
              <a:latin typeface="DejaVu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000" spc="-1" strike="noStrike">
                <a:latin typeface="DejaVu Sans"/>
              </a:rPr>
              <a:t>Fourth Outline Level</a:t>
            </a:r>
            <a:endParaRPr b="0" lang="en-AU" sz="2000" spc="-1" strike="noStrike">
              <a:latin typeface="DejaVu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Fifth Outline Level</a:t>
            </a:r>
            <a:endParaRPr b="0" lang="en-AU" sz="2000" spc="-1" strike="noStrike">
              <a:latin typeface="DejaVu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Sixth Outline Level</a:t>
            </a:r>
            <a:endParaRPr b="0" lang="en-AU" sz="2000" spc="-1" strike="noStrike">
              <a:latin typeface="DejaVu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Seventh Outline Level</a:t>
            </a:r>
            <a:endParaRPr b="0" lang="en-AU" sz="2000" spc="-1" strike="noStrike">
              <a:latin typeface="DejaVu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3a888f">
                  <a:alpha val="45098"/>
                </a:srgbClr>
              </a:gs>
              <a:gs pos="100000">
                <a:srgbClr val="c99d00">
                  <a:alpha val="55294"/>
                </a:srgbClr>
              </a:gs>
            </a:gsLst>
            <a:lin ang="54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2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3da9b4">
                  <a:alpha val="45098"/>
                </a:srgbClr>
              </a:gs>
              <a:gs pos="100000">
                <a:srgbClr val="a48000">
                  <a:alpha val="30196"/>
                </a:srgbClr>
              </a:gs>
            </a:gsLst>
            <a:lin ang="162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1" name="Group 3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132" name="CustomShape 4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c399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" name="CustomShape 5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98c72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4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AU" sz="1800" spc="-1" strike="noStrike">
                <a:latin typeface="DejaVu Sans"/>
              </a:rPr>
              <a:t>Click to edit the title text format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3200" spc="-1" strike="noStrike">
                <a:latin typeface="DejaVu Sans"/>
              </a:rPr>
              <a:t>Click to edit the outline text format</a:t>
            </a:r>
            <a:endParaRPr b="0" lang="en-AU" sz="3200" spc="-1" strike="noStrike">
              <a:latin typeface="DejaVu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800" spc="-1" strike="noStrike">
                <a:latin typeface="DejaVu Sans"/>
              </a:rPr>
              <a:t>Second Outline Level</a:t>
            </a:r>
            <a:endParaRPr b="0" lang="en-AU" sz="2800" spc="-1" strike="noStrike">
              <a:latin typeface="DejaVu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400" spc="-1" strike="noStrike">
                <a:latin typeface="DejaVu Sans"/>
              </a:rPr>
              <a:t>Third Outline Level</a:t>
            </a:r>
            <a:endParaRPr b="0" lang="en-AU" sz="2400" spc="-1" strike="noStrike">
              <a:latin typeface="DejaVu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000" spc="-1" strike="noStrike">
                <a:latin typeface="DejaVu Sans"/>
              </a:rPr>
              <a:t>Fourth Outline Level</a:t>
            </a:r>
            <a:endParaRPr b="0" lang="en-AU" sz="2000" spc="-1" strike="noStrike">
              <a:latin typeface="DejaVu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Fifth Outline Level</a:t>
            </a:r>
            <a:endParaRPr b="0" lang="en-AU" sz="2000" spc="-1" strike="noStrike">
              <a:latin typeface="DejaVu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Sixth Outline Level</a:t>
            </a:r>
            <a:endParaRPr b="0" lang="en-AU" sz="2000" spc="-1" strike="noStrike">
              <a:latin typeface="DejaVu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latin typeface="DejaVu Sans"/>
              </a:rPr>
              <a:t>Seventh Outline Level</a:t>
            </a:r>
            <a:endParaRPr b="0" lang="en-AU" sz="2000" spc="-1" strike="noStrike">
              <a:latin typeface="DejaVu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Relationship Id="rId3" Type="http://schemas.openxmlformats.org/officeDocument/2006/relationships/image" Target="../media/image8.wmf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wmf"/><Relationship Id="rId1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video" Target="../media/media49.wmv"/><Relationship Id="rId2" Type="http://schemas.microsoft.com/office/2007/relationships/media" Target="../media/media49.wmv"/><Relationship Id="rId3" Type="http://schemas.openxmlformats.org/officeDocument/2006/relationships/image" Target="../media/image50.png"/><Relationship Id="rId4" Type="http://schemas.openxmlformats.org/officeDocument/2006/relationships/video" Target="../media/media51.wmv"/><Relationship Id="rId5" Type="http://schemas.microsoft.com/office/2007/relationships/media" Target="../media/media51.wmv"/><Relationship Id="rId6" Type="http://schemas.openxmlformats.org/officeDocument/2006/relationships/image" Target="../media/image52.png"/><Relationship Id="rId7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video" Target="../media/media53.wmv"/><Relationship Id="rId2" Type="http://schemas.microsoft.com/office/2007/relationships/media" Target="../media/media53.wmv"/><Relationship Id="rId3" Type="http://schemas.openxmlformats.org/officeDocument/2006/relationships/image" Target="../media/image54.png"/><Relationship Id="rId4" Type="http://schemas.openxmlformats.org/officeDocument/2006/relationships/video" Target="../media/media55.wmv"/><Relationship Id="rId5" Type="http://schemas.microsoft.com/office/2007/relationships/media" Target="../media/media55.wmv"/><Relationship Id="rId6" Type="http://schemas.openxmlformats.org/officeDocument/2006/relationships/image" Target="../media/image56.png"/><Relationship Id="rId7" Type="http://schemas.openxmlformats.org/officeDocument/2006/relationships/video" Target="../media/media57.gif"/><Relationship Id="rId8" Type="http://schemas.microsoft.com/office/2007/relationships/media" Target="../media/media57.gif"/><Relationship Id="rId9" Type="http://schemas.openxmlformats.org/officeDocument/2006/relationships/image" Target="../media/image58.png"/><Relationship Id="rId10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video" Target="../media/media59.wmv"/><Relationship Id="rId2" Type="http://schemas.microsoft.com/office/2007/relationships/media" Target="../media/media59.wmv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4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2.wmf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video" Target="../media/media63.wmv"/><Relationship Id="rId2" Type="http://schemas.microsoft.com/office/2007/relationships/media" Target="../media/media63.wmv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4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video" Target="../media/media66.wmv"/><Relationship Id="rId2" Type="http://schemas.microsoft.com/office/2007/relationships/media" Target="../media/media66.wmv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561600" y="825120"/>
            <a:ext cx="7850880" cy="201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18360" tIns="0" bIns="0" anchor="b">
            <a:normAutofit fontScale="38000"/>
          </a:bodyPr>
          <a:p>
            <a:pPr algn="r">
              <a:lnSpc>
                <a:spcPct val="100000"/>
              </a:lnSpc>
            </a:pPr>
            <a:br/>
            <a:br/>
            <a:r>
              <a:rPr b="1" lang="bg-BG" sz="7200" spc="-1" strike="noStrike">
                <a:solidFill>
                  <a:srgbClr val="648086"/>
                </a:solidFill>
                <a:latin typeface="Calibri"/>
              </a:rPr>
              <a:t>Машинознание</a:t>
            </a:r>
            <a:br/>
            <a:r>
              <a:rPr b="1" lang="bg-BG" sz="7200" spc="-1" strike="noStrike">
                <a:solidFill>
                  <a:srgbClr val="648086"/>
                </a:solidFill>
                <a:latin typeface="Calibri"/>
              </a:rPr>
              <a:t> </a:t>
            </a:r>
            <a:endParaRPr b="0" lang="en-AU" sz="7200" spc="-1" strike="noStrike">
              <a:latin typeface="DejaVu Sans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5220000" y="3645000"/>
            <a:ext cx="323964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Лектор: Яна Стоянова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Каб. 4211А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Приемно време: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Сряда  1</a:t>
            </a:r>
            <a:r>
              <a:rPr b="0" lang="en-US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0</a:t>
            </a: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.00 – 1</a:t>
            </a:r>
            <a:r>
              <a:rPr b="0" lang="en-US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2</a:t>
            </a: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.</a:t>
            </a:r>
            <a:r>
              <a:rPr b="0" lang="en-US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0</a:t>
            </a: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0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Петък   1</a:t>
            </a:r>
            <a:r>
              <a:rPr b="0" lang="en-US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0</a:t>
            </a: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.00 -1</a:t>
            </a:r>
            <a:r>
              <a:rPr b="0" lang="en-US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2</a:t>
            </a: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.</a:t>
            </a:r>
            <a:r>
              <a:rPr b="0" lang="en-US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0</a:t>
            </a: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0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e-mail: yast@tu-sofia.bg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2720520" y="2349000"/>
            <a:ext cx="572328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за студенти в бакалавърска степен, специалност „КСИ“, Ф</a:t>
            </a:r>
            <a:r>
              <a:rPr b="0" lang="bg-BG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КСУ</a:t>
            </a:r>
            <a:r>
              <a:rPr b="0" lang="ru-RU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, ТУ-София,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2060"/>
                </a:solidFill>
                <a:latin typeface="Lucida Sans Unicode"/>
                <a:ea typeface="DejaVu Sans"/>
              </a:rPr>
              <a:t>2014/2015 учебна година</a:t>
            </a:r>
            <a:endParaRPr b="0" lang="en-AU" sz="1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179280" y="1170000"/>
            <a:ext cx="46792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Степени на свобода на точка</a:t>
            </a:r>
            <a:endParaRPr b="0" lang="en-AU" sz="2000" spc="-1" strike="noStrike">
              <a:latin typeface="DejaVu Sans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4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5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6"/>
          <p:cNvSpPr/>
          <p:nvPr/>
        </p:nvSpPr>
        <p:spPr>
          <a:xfrm>
            <a:off x="227160" y="5084640"/>
            <a:ext cx="870984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Обобщените координати (независими параметри) на дадена точка е прието да се наричат още степени на свобода на точката. Точка в </a:t>
            </a:r>
            <a:r>
              <a:rPr b="0" lang="ru-RU" sz="20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тримерно</a:t>
            </a: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то </a:t>
            </a:r>
            <a:r>
              <a:rPr b="0" lang="ru-RU" sz="20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пространство</a:t>
            </a: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има </a:t>
            </a:r>
            <a:r>
              <a:rPr b="0" lang="ru-RU" sz="20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3 степени </a:t>
            </a: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на свобода, а в </a:t>
            </a:r>
            <a:r>
              <a:rPr b="0" lang="ru-RU" sz="20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двумерно</a:t>
            </a: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то </a:t>
            </a:r>
            <a:r>
              <a:rPr b="0" lang="ru-RU" sz="20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пространство</a:t>
            </a: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– </a:t>
            </a:r>
            <a:r>
              <a:rPr b="0" lang="ru-RU" sz="20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2 степени </a:t>
            </a: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на свобода.</a:t>
            </a:r>
            <a:endParaRPr b="0" lang="en-AU" sz="2000" spc="-1" strike="noStrike">
              <a:latin typeface="DejaVu Sans"/>
            </a:endParaRPr>
          </a:p>
        </p:txBody>
      </p:sp>
      <p:sp>
        <p:nvSpPr>
          <p:cNvPr id="200" name="CustomShape 7"/>
          <p:cNvSpPr/>
          <p:nvPr/>
        </p:nvSpPr>
        <p:spPr>
          <a:xfrm>
            <a:off x="6084000" y="3141000"/>
            <a:ext cx="2735640" cy="7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201" name="CustomShape 8"/>
          <p:cNvSpPr/>
          <p:nvPr/>
        </p:nvSpPr>
        <p:spPr>
          <a:xfrm flipH="1">
            <a:off x="5363280" y="3141000"/>
            <a:ext cx="719280" cy="107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202" name="CustomShape 9"/>
          <p:cNvSpPr/>
          <p:nvPr/>
        </p:nvSpPr>
        <p:spPr>
          <a:xfrm flipV="1">
            <a:off x="6084000" y="1384560"/>
            <a:ext cx="360" cy="175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mc:AlternateContent>
        <mc:Choice xmlns:a14="http://schemas.microsoft.com/office/drawing/2010/main" Requires="a14">
          <p:sp>
            <p:nvSpPr>
              <p:cNvPr id="203" name="Formula 10"/>
              <p:cNvSpPr txBox="1"/>
              <p:nvPr/>
            </p:nvSpPr>
            <p:spPr>
              <a:xfrm>
                <a:off x="5385600" y="4151520"/>
                <a:ext cx="3812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𝑥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04" name="Formula 11"/>
              <p:cNvSpPr txBox="1"/>
              <p:nvPr/>
            </p:nvSpPr>
            <p:spPr>
              <a:xfrm>
                <a:off x="8471160" y="3316320"/>
                <a:ext cx="39168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𝑦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05" name="Formula 12"/>
              <p:cNvSpPr txBox="1"/>
              <p:nvPr/>
            </p:nvSpPr>
            <p:spPr>
              <a:xfrm>
                <a:off x="5688000" y="1294200"/>
                <a:ext cx="3740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𝑧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06" name="Formula 13"/>
              <p:cNvSpPr txBox="1"/>
              <p:nvPr/>
            </p:nvSpPr>
            <p:spPr>
              <a:xfrm>
                <a:off x="5652000" y="2946960"/>
                <a:ext cx="41868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𝑂</m:t>
                    </m:r>
                  </m:oMath>
                </a14:m>
              </a:p>
            </p:txBody>
          </p:sp>
        </mc:Choice>
        <mc:Fallback/>
      </mc:AlternateContent>
      <p:sp>
        <p:nvSpPr>
          <p:cNvPr id="207" name="CustomShape 14"/>
          <p:cNvSpPr/>
          <p:nvPr/>
        </p:nvSpPr>
        <p:spPr>
          <a:xfrm>
            <a:off x="6325920" y="1358280"/>
            <a:ext cx="2371320" cy="1546560"/>
          </a:xfrm>
          <a:custGeom>
            <a:avLst/>
            <a:gdLst/>
            <a:ahLst/>
            <a:rect l="l" t="t" r="r" b="b"/>
            <a:pathLst>
              <a:path w="2372007" h="1547386">
                <a:moveTo>
                  <a:pt x="0" y="268786"/>
                </a:moveTo>
                <a:cubicBezTo>
                  <a:pt x="1025305" y="-257824"/>
                  <a:pt x="1044165" y="87718"/>
                  <a:pt x="1312751" y="467963"/>
                </a:cubicBezTo>
                <a:cubicBezTo>
                  <a:pt x="1581337" y="848208"/>
                  <a:pt x="1560213" y="1839561"/>
                  <a:pt x="2372007" y="1463842"/>
                </a:cubicBezTo>
              </a:path>
            </a:pathLst>
          </a:custGeom>
          <a:noFill/>
          <a:ln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8" name="CustomShape 15"/>
          <p:cNvSpPr/>
          <p:nvPr/>
        </p:nvSpPr>
        <p:spPr>
          <a:xfrm>
            <a:off x="7517160" y="1663560"/>
            <a:ext cx="150480" cy="171360"/>
          </a:xfrm>
          <a:prstGeom prst="ellipse">
            <a:avLst/>
          </a:prstGeom>
          <a:ln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</p:sp>
      <mc:AlternateContent>
        <mc:Choice xmlns:a14="http://schemas.microsoft.com/office/drawing/2010/main" Requires="a14">
          <p:sp>
            <p:nvSpPr>
              <p:cNvPr id="209" name="Formula 16"/>
              <p:cNvSpPr txBox="1"/>
              <p:nvPr/>
            </p:nvSpPr>
            <p:spPr>
              <a:xfrm>
                <a:off x="7681320" y="1385280"/>
                <a:ext cx="4604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𝑀</m:t>
                    </m:r>
                  </m:oMath>
                </a14:m>
              </a:p>
            </p:txBody>
          </p:sp>
        </mc:Choice>
        <mc:Fallback/>
      </mc:AlternateContent>
      <p:sp>
        <p:nvSpPr>
          <p:cNvPr id="210" name="CustomShape 17"/>
          <p:cNvSpPr/>
          <p:nvPr/>
        </p:nvSpPr>
        <p:spPr>
          <a:xfrm flipV="1">
            <a:off x="6084000" y="1809000"/>
            <a:ext cx="1454400" cy="132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chemeClr val="accent4">
                <a:lumMod val="75000"/>
              </a:schemeClr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>
        <mc:Choice xmlns:a14="http://schemas.microsoft.com/office/drawing/2010/main" Requires="a14">
          <p:sp>
            <p:nvSpPr>
              <p:cNvPr id="211" name="Formula 18"/>
              <p:cNvSpPr txBox="1"/>
              <p:nvPr/>
            </p:nvSpPr>
            <p:spPr>
              <a:xfrm>
                <a:off x="6406200" y="2131920"/>
                <a:ext cx="3668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𝑟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sp>
        <p:nvSpPr>
          <p:cNvPr id="212" name="CustomShape 19"/>
          <p:cNvSpPr/>
          <p:nvPr/>
        </p:nvSpPr>
        <p:spPr>
          <a:xfrm>
            <a:off x="6071760" y="3131640"/>
            <a:ext cx="1595880" cy="97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chemeClr val="accent4">
                <a:lumMod val="75000"/>
              </a:schemeClr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Line 20"/>
          <p:cNvSpPr/>
          <p:nvPr/>
        </p:nvSpPr>
        <p:spPr>
          <a:xfrm>
            <a:off x="7592760" y="1835280"/>
            <a:ext cx="65160" cy="2275200"/>
          </a:xfrm>
          <a:prstGeom prst="line">
            <a:avLst/>
          </a:prstGeom>
          <a:ln w="25560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>
        <mc:Choice xmlns:a14="http://schemas.microsoft.com/office/drawing/2010/main" Requires="a14">
          <p:sp>
            <p:nvSpPr>
              <p:cNvPr id="214" name="Formula 21"/>
              <p:cNvSpPr txBox="1"/>
              <p:nvPr/>
            </p:nvSpPr>
            <p:spPr>
              <a:xfrm>
                <a:off x="6444000" y="3612600"/>
                <a:ext cx="38736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𝜌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15" name="Formula 22"/>
              <p:cNvSpPr txBox="1"/>
              <p:nvPr/>
            </p:nvSpPr>
            <p:spPr>
              <a:xfrm>
                <a:off x="8100360" y="2863440"/>
                <a:ext cx="5486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𝑀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216" name="Line 23"/>
          <p:cNvSpPr/>
          <p:nvPr/>
        </p:nvSpPr>
        <p:spPr>
          <a:xfrm flipH="1">
            <a:off x="6084000" y="1749240"/>
            <a:ext cx="1433160" cy="0"/>
          </a:xfrm>
          <a:prstGeom prst="line">
            <a:avLst/>
          </a:prstGeom>
          <a:ln w="25560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Line 24"/>
          <p:cNvSpPr/>
          <p:nvPr/>
        </p:nvSpPr>
        <p:spPr>
          <a:xfrm flipH="1">
            <a:off x="5436000" y="4101840"/>
            <a:ext cx="2189160" cy="0"/>
          </a:xfrm>
          <a:prstGeom prst="line">
            <a:avLst/>
          </a:prstGeom>
          <a:ln w="25560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Line 25"/>
          <p:cNvSpPr/>
          <p:nvPr/>
        </p:nvSpPr>
        <p:spPr>
          <a:xfrm flipH="1">
            <a:off x="7660080" y="3212640"/>
            <a:ext cx="586440" cy="898560"/>
          </a:xfrm>
          <a:prstGeom prst="line">
            <a:avLst/>
          </a:prstGeom>
          <a:ln w="25560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>
        <mc:Choice xmlns:a14="http://schemas.microsoft.com/office/drawing/2010/main" Requires="a14">
          <p:sp>
            <p:nvSpPr>
              <p:cNvPr id="219" name="Formula 26"/>
              <p:cNvSpPr txBox="1"/>
              <p:nvPr/>
            </p:nvSpPr>
            <p:spPr>
              <a:xfrm>
                <a:off x="4932000" y="3755160"/>
                <a:ext cx="5486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𝑀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20" name="Formula 27"/>
              <p:cNvSpPr txBox="1"/>
              <p:nvPr/>
            </p:nvSpPr>
            <p:spPr>
              <a:xfrm>
                <a:off x="5603400" y="1576440"/>
                <a:ext cx="5486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𝑀</m:t>
                        </m:r>
                      </m:e>
                      <m:sub>
                        <m:r>
                          <m:t xml:space="preserve">4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21" name="Formula 28"/>
              <p:cNvSpPr txBox="1"/>
              <p:nvPr/>
            </p:nvSpPr>
            <p:spPr>
              <a:xfrm>
                <a:off x="7702560" y="3981960"/>
                <a:ext cx="54324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𝑀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222" name="CustomShape 29"/>
          <p:cNvSpPr/>
          <p:nvPr/>
        </p:nvSpPr>
        <p:spPr>
          <a:xfrm>
            <a:off x="6071040" y="2588760"/>
            <a:ext cx="446040" cy="1915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CustomShape 30"/>
          <p:cNvSpPr/>
          <p:nvPr/>
        </p:nvSpPr>
        <p:spPr>
          <a:xfrm>
            <a:off x="5956920" y="3316320"/>
            <a:ext cx="440640" cy="14436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mc:AlternateContent>
        <mc:Choice xmlns:a14="http://schemas.microsoft.com/office/drawing/2010/main" Requires="a14">
          <p:sp>
            <p:nvSpPr>
              <p:cNvPr id="224" name="Formula 31"/>
              <p:cNvSpPr txBox="1"/>
              <p:nvPr/>
            </p:nvSpPr>
            <p:spPr>
              <a:xfrm>
                <a:off x="6109560" y="2257560"/>
                <a:ext cx="38736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𝜃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25" name="Formula 32"/>
              <p:cNvSpPr txBox="1"/>
              <p:nvPr/>
            </p:nvSpPr>
            <p:spPr>
              <a:xfrm>
                <a:off x="5960880" y="3389040"/>
                <a:ext cx="414720" cy="368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𝜑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216000" y="1828800"/>
            <a:ext cx="1854000" cy="151092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2260440" y="1803240"/>
            <a:ext cx="2730240" cy="1650600"/>
          </a:xfrm>
          <a:prstGeom prst="rect">
            <a:avLst/>
          </a:prstGeom>
          <a:ln>
            <a:noFill/>
          </a:ln>
        </p:spPr>
      </p:pic>
      <p:pic>
        <p:nvPicPr>
          <p:cNvPr id="228" name="" descr=""/>
          <p:cNvPicPr/>
          <p:nvPr/>
        </p:nvPicPr>
        <p:blipFill>
          <a:blip r:embed="rId3"/>
          <a:stretch/>
        </p:blipFill>
        <p:spPr>
          <a:xfrm>
            <a:off x="419040" y="3835440"/>
            <a:ext cx="3949200" cy="67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82320" y="865080"/>
            <a:ext cx="4551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Степени на свобода на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твърдо</a:t>
            </a: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тяло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Картина 3" descr=""/>
          <p:cNvPicPr/>
          <p:nvPr/>
        </p:nvPicPr>
        <p:blipFill>
          <a:blip r:embed="rId1"/>
          <a:stretch/>
        </p:blipFill>
        <p:spPr>
          <a:xfrm>
            <a:off x="195480" y="1239480"/>
            <a:ext cx="4340880" cy="331812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  <a:scene3d>
            <a:camera prst="obliqueTopLeft"/>
            <a:lightRig dir="t" rig="balanced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2" name="Картина 4" descr=""/>
          <p:cNvPicPr/>
          <p:nvPr/>
        </p:nvPicPr>
        <p:blipFill>
          <a:blip r:embed="rId2"/>
          <a:stretch/>
        </p:blipFill>
        <p:spPr>
          <a:xfrm>
            <a:off x="4821840" y="1256400"/>
            <a:ext cx="4185360" cy="327204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  <a:scene3d>
            <a:camera prst="obliqueTopRight"/>
            <a:lightRig dir="t" rig="balanced">
              <a:rot lat="0" lon="0" rev="8700000"/>
            </a:lightRig>
          </a:scene3d>
          <a:sp3d>
            <a:bevelT w="190500" h="38100"/>
          </a:sp3d>
        </p:spPr>
      </p:pic>
      <p:sp>
        <p:nvSpPr>
          <p:cNvPr id="233" name="CustomShape 3"/>
          <p:cNvSpPr/>
          <p:nvPr/>
        </p:nvSpPr>
        <p:spPr>
          <a:xfrm>
            <a:off x="468360" y="260280"/>
            <a:ext cx="8228880" cy="80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5000"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br/>
            <a:endParaRPr b="0" lang="en-AU" sz="2400" spc="-1" strike="noStrike">
              <a:latin typeface="DejaVu Sans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3"/>
          <a:stretch/>
        </p:blipFill>
        <p:spPr>
          <a:xfrm>
            <a:off x="101520" y="4863960"/>
            <a:ext cx="4812840" cy="163800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4"/>
          <a:stretch/>
        </p:blipFill>
        <p:spPr>
          <a:xfrm>
            <a:off x="5283360" y="5372280"/>
            <a:ext cx="3580920" cy="52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2" descr=""/>
          <p:cNvPicPr/>
          <p:nvPr/>
        </p:nvPicPr>
        <p:blipFill>
          <a:blip r:embed="rId1"/>
          <a:stretch/>
        </p:blipFill>
        <p:spPr>
          <a:xfrm>
            <a:off x="3067200" y="4843800"/>
            <a:ext cx="2576520" cy="180900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251640" y="908640"/>
            <a:ext cx="82083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Степени на свобода на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кинематични</a:t>
            </a: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двоици</a:t>
            </a: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 –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класификация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4"/>
          <p:cNvSpPr/>
          <p:nvPr/>
        </p:nvSpPr>
        <p:spPr>
          <a:xfrm>
            <a:off x="178560" y="1845000"/>
            <a:ext cx="21913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сфера – равнина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41" name="Picture 4" descr=""/>
          <p:cNvPicPr/>
          <p:nvPr/>
        </p:nvPicPr>
        <p:blipFill>
          <a:blip r:embed="rId2"/>
          <a:stretch/>
        </p:blipFill>
        <p:spPr>
          <a:xfrm>
            <a:off x="338400" y="2240280"/>
            <a:ext cx="1870920" cy="1548000"/>
          </a:xfrm>
          <a:prstGeom prst="rect">
            <a:avLst/>
          </a:prstGeom>
          <a:ln>
            <a:noFill/>
          </a:ln>
        </p:spPr>
      </p:pic>
      <p:pic>
        <p:nvPicPr>
          <p:cNvPr id="242" name="Picture 5" descr=""/>
          <p:cNvPicPr/>
          <p:nvPr/>
        </p:nvPicPr>
        <p:blipFill>
          <a:blip r:embed="rId3"/>
          <a:stretch/>
        </p:blipFill>
        <p:spPr>
          <a:xfrm>
            <a:off x="1843920" y="3450960"/>
            <a:ext cx="731160" cy="675720"/>
          </a:xfrm>
          <a:prstGeom prst="rect">
            <a:avLst/>
          </a:prstGeom>
          <a:ln>
            <a:noFill/>
          </a:ln>
        </p:spPr>
      </p:pic>
      <p:sp>
        <p:nvSpPr>
          <p:cNvPr id="243" name="CustomShape 5"/>
          <p:cNvSpPr/>
          <p:nvPr/>
        </p:nvSpPr>
        <p:spPr>
          <a:xfrm>
            <a:off x="3151080" y="1870920"/>
            <a:ext cx="2863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цилиндър – цилиндър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44" name="Picture 6" descr=""/>
          <p:cNvPicPr/>
          <p:nvPr/>
        </p:nvPicPr>
        <p:blipFill>
          <a:blip r:embed="rId4"/>
          <a:stretch/>
        </p:blipFill>
        <p:spPr>
          <a:xfrm>
            <a:off x="2973240" y="2240280"/>
            <a:ext cx="2015640" cy="1907640"/>
          </a:xfrm>
          <a:prstGeom prst="rect">
            <a:avLst/>
          </a:prstGeom>
          <a:ln>
            <a:noFill/>
          </a:ln>
        </p:spPr>
      </p:pic>
      <p:pic>
        <p:nvPicPr>
          <p:cNvPr id="245" name="Picture 7" descr=""/>
          <p:cNvPicPr/>
          <p:nvPr/>
        </p:nvPicPr>
        <p:blipFill>
          <a:blip r:embed="rId5"/>
          <a:stretch/>
        </p:blipFill>
        <p:spPr>
          <a:xfrm>
            <a:off x="5061600" y="3553920"/>
            <a:ext cx="731160" cy="572400"/>
          </a:xfrm>
          <a:prstGeom prst="rect">
            <a:avLst/>
          </a:prstGeom>
          <a:ln>
            <a:noFill/>
          </a:ln>
        </p:spPr>
      </p:pic>
      <p:sp>
        <p:nvSpPr>
          <p:cNvPr id="246" name="CustomShape 6"/>
          <p:cNvSpPr/>
          <p:nvPr/>
        </p:nvSpPr>
        <p:spPr>
          <a:xfrm>
            <a:off x="6275520" y="1845000"/>
            <a:ext cx="2625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цилиндър - равнина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47" name="Picture 8" descr=""/>
          <p:cNvPicPr/>
          <p:nvPr/>
        </p:nvPicPr>
        <p:blipFill>
          <a:blip r:embed="rId6"/>
          <a:stretch/>
        </p:blipFill>
        <p:spPr>
          <a:xfrm>
            <a:off x="6030000" y="2240280"/>
            <a:ext cx="1956600" cy="1621080"/>
          </a:xfrm>
          <a:prstGeom prst="rect">
            <a:avLst/>
          </a:prstGeom>
          <a:ln>
            <a:noFill/>
          </a:ln>
        </p:spPr>
      </p:pic>
      <p:pic>
        <p:nvPicPr>
          <p:cNvPr id="248" name="Картина 15" descr="t_1_2_o"/>
          <p:cNvPicPr/>
          <p:nvPr/>
        </p:nvPicPr>
        <p:blipFill>
          <a:blip r:embed="rId7"/>
          <a:stretch/>
        </p:blipFill>
        <p:spPr>
          <a:xfrm>
            <a:off x="7895520" y="3638520"/>
            <a:ext cx="732600" cy="447120"/>
          </a:xfrm>
          <a:prstGeom prst="rect">
            <a:avLst/>
          </a:prstGeom>
          <a:ln>
            <a:noFill/>
          </a:ln>
        </p:spPr>
      </p:pic>
      <p:pic>
        <p:nvPicPr>
          <p:cNvPr id="249" name="Picture 9" descr=""/>
          <p:cNvPicPr/>
          <p:nvPr/>
        </p:nvPicPr>
        <p:blipFill>
          <a:blip r:embed="rId8"/>
          <a:stretch/>
        </p:blipFill>
        <p:spPr>
          <a:xfrm>
            <a:off x="338400" y="4945320"/>
            <a:ext cx="1478880" cy="1606320"/>
          </a:xfrm>
          <a:prstGeom prst="rect">
            <a:avLst/>
          </a:prstGeom>
          <a:ln>
            <a:noFill/>
          </a:ln>
        </p:spPr>
      </p:pic>
      <p:sp>
        <p:nvSpPr>
          <p:cNvPr id="250" name="CustomShape 7"/>
          <p:cNvSpPr/>
          <p:nvPr/>
        </p:nvSpPr>
        <p:spPr>
          <a:xfrm>
            <a:off x="-19800" y="4360320"/>
            <a:ext cx="290160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сфера в цилиндричен </a:t>
            </a:r>
            <a:endParaRPr b="0" lang="en-AU" sz="1800" spc="-1" strike="noStrike"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отвор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51" name="Picture 11" descr=""/>
          <p:cNvPicPr/>
          <p:nvPr/>
        </p:nvPicPr>
        <p:blipFill>
          <a:blip r:embed="rId9"/>
          <a:stretch/>
        </p:blipFill>
        <p:spPr>
          <a:xfrm>
            <a:off x="1963800" y="5359680"/>
            <a:ext cx="731160" cy="816840"/>
          </a:xfrm>
          <a:prstGeom prst="rect">
            <a:avLst/>
          </a:prstGeom>
          <a:ln>
            <a:noFill/>
          </a:ln>
        </p:spPr>
      </p:pic>
      <p:sp>
        <p:nvSpPr>
          <p:cNvPr id="252" name="CustomShape 8"/>
          <p:cNvSpPr/>
          <p:nvPr/>
        </p:nvSpPr>
        <p:spPr>
          <a:xfrm>
            <a:off x="3478320" y="4498920"/>
            <a:ext cx="17553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сферична (</a:t>
            </a:r>
            <a:r>
              <a:rPr b="0" lang="en-US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S)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53" name="Picture 13" descr=""/>
          <p:cNvPicPr/>
          <p:nvPr/>
        </p:nvPicPr>
        <p:blipFill>
          <a:blip r:embed="rId10"/>
          <a:stretch/>
        </p:blipFill>
        <p:spPr>
          <a:xfrm>
            <a:off x="4977720" y="6262920"/>
            <a:ext cx="731160" cy="420120"/>
          </a:xfrm>
          <a:prstGeom prst="rect">
            <a:avLst/>
          </a:prstGeom>
          <a:ln>
            <a:noFill/>
          </a:ln>
        </p:spPr>
      </p:pic>
      <p:sp>
        <p:nvSpPr>
          <p:cNvPr id="254" name="CustomShape 9"/>
          <p:cNvSpPr/>
          <p:nvPr/>
        </p:nvSpPr>
        <p:spPr>
          <a:xfrm>
            <a:off x="6303600" y="4498920"/>
            <a:ext cx="17326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равнинна (</a:t>
            </a:r>
            <a:r>
              <a:rPr b="0" lang="en-US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E)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55" name="Picture 14" descr=""/>
          <p:cNvPicPr/>
          <p:nvPr/>
        </p:nvPicPr>
        <p:blipFill>
          <a:blip r:embed="rId11"/>
          <a:stretch/>
        </p:blipFill>
        <p:spPr>
          <a:xfrm>
            <a:off x="6279840" y="4858920"/>
            <a:ext cx="1819800" cy="1571400"/>
          </a:xfrm>
          <a:prstGeom prst="rect">
            <a:avLst/>
          </a:prstGeom>
          <a:ln>
            <a:noFill/>
          </a:ln>
        </p:spPr>
      </p:pic>
      <p:pic>
        <p:nvPicPr>
          <p:cNvPr id="256" name="Picture 16" descr=""/>
          <p:cNvPicPr/>
          <p:nvPr/>
        </p:nvPicPr>
        <p:blipFill>
          <a:blip r:embed="rId12"/>
          <a:stretch/>
        </p:blipFill>
        <p:spPr>
          <a:xfrm>
            <a:off x="8144640" y="6132960"/>
            <a:ext cx="731160" cy="37080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13"/>
          <a:stretch/>
        </p:blipFill>
        <p:spPr>
          <a:xfrm>
            <a:off x="3174840" y="1409760"/>
            <a:ext cx="1383840" cy="49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3" dur="indefinite" restart="never" nodeType="tmRoot">
          <p:childTnLst>
            <p:seq>
              <p:cTn id="154" dur="indefinite" nodeType="mainSeq">
                <p:childTnLst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04040" y="985320"/>
            <a:ext cx="28314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сферична с палец (</a:t>
            </a:r>
            <a:r>
              <a:rPr b="0" lang="en-US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S’)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pic>
        <p:nvPicPr>
          <p:cNvPr id="260" name="Picture 2" descr=""/>
          <p:cNvPicPr/>
          <p:nvPr/>
        </p:nvPicPr>
        <p:blipFill>
          <a:blip r:embed="rId1"/>
          <a:stretch/>
        </p:blipFill>
        <p:spPr>
          <a:xfrm>
            <a:off x="468720" y="1559160"/>
            <a:ext cx="3088800" cy="2087640"/>
          </a:xfrm>
          <a:prstGeom prst="rect">
            <a:avLst/>
          </a:prstGeom>
          <a:ln>
            <a:noFill/>
          </a:ln>
        </p:spPr>
      </p:pic>
      <p:pic>
        <p:nvPicPr>
          <p:cNvPr id="261" name="Картина 4" descr="t_1_4_o"/>
          <p:cNvPicPr/>
          <p:nvPr/>
        </p:nvPicPr>
        <p:blipFill>
          <a:blip r:embed="rId2"/>
          <a:stretch/>
        </p:blipFill>
        <p:spPr>
          <a:xfrm>
            <a:off x="2860200" y="3286080"/>
            <a:ext cx="1159560" cy="759600"/>
          </a:xfrm>
          <a:prstGeom prst="rect">
            <a:avLst/>
          </a:prstGeom>
          <a:ln>
            <a:noFill/>
          </a:ln>
        </p:spPr>
      </p:pic>
      <p:sp>
        <p:nvSpPr>
          <p:cNvPr id="262" name="CustomShape 3"/>
          <p:cNvSpPr/>
          <p:nvPr/>
        </p:nvSpPr>
        <p:spPr>
          <a:xfrm>
            <a:off x="5105520" y="985320"/>
            <a:ext cx="2215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цилиндрична (</a:t>
            </a:r>
            <a:r>
              <a:rPr b="0" lang="en-US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C)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63" name="Picture 3" descr=""/>
          <p:cNvPicPr/>
          <p:nvPr/>
        </p:nvPicPr>
        <p:blipFill>
          <a:blip r:embed="rId3"/>
          <a:stretch/>
        </p:blipFill>
        <p:spPr>
          <a:xfrm>
            <a:off x="7493040" y="3286080"/>
            <a:ext cx="1650240" cy="721800"/>
          </a:xfrm>
          <a:prstGeom prst="rect">
            <a:avLst/>
          </a:prstGeom>
          <a:ln>
            <a:noFill/>
          </a:ln>
        </p:spPr>
      </p:pic>
      <p:pic>
        <p:nvPicPr>
          <p:cNvPr id="264" name="Picture 4" descr=""/>
          <p:cNvPicPr/>
          <p:nvPr/>
        </p:nvPicPr>
        <p:blipFill>
          <a:blip r:embed="rId4"/>
          <a:stretch/>
        </p:blipFill>
        <p:spPr>
          <a:xfrm>
            <a:off x="4668840" y="1444680"/>
            <a:ext cx="2418120" cy="2316600"/>
          </a:xfrm>
          <a:prstGeom prst="rect">
            <a:avLst/>
          </a:prstGeom>
          <a:ln>
            <a:noFill/>
          </a:ln>
        </p:spPr>
      </p:pic>
      <p:sp>
        <p:nvSpPr>
          <p:cNvPr id="265" name="CustomShape 4"/>
          <p:cNvSpPr/>
          <p:nvPr/>
        </p:nvSpPr>
        <p:spPr>
          <a:xfrm>
            <a:off x="691560" y="4066560"/>
            <a:ext cx="16563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въртяща (</a:t>
            </a:r>
            <a:r>
              <a:rPr b="0" lang="en-US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R)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66" name="CustomShape 5"/>
          <p:cNvSpPr/>
          <p:nvPr/>
        </p:nvSpPr>
        <p:spPr>
          <a:xfrm>
            <a:off x="5490000" y="4074120"/>
            <a:ext cx="17647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плъзгаща (</a:t>
            </a:r>
            <a:r>
              <a:rPr b="0" lang="en-US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P)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67" name="Picture 6" descr=""/>
          <p:cNvPicPr/>
          <p:nvPr/>
        </p:nvPicPr>
        <p:blipFill>
          <a:blip r:embed="rId5"/>
          <a:stretch/>
        </p:blipFill>
        <p:spPr>
          <a:xfrm>
            <a:off x="421920" y="4443480"/>
            <a:ext cx="2437560" cy="2089800"/>
          </a:xfrm>
          <a:prstGeom prst="rect">
            <a:avLst/>
          </a:prstGeom>
          <a:ln>
            <a:noFill/>
          </a:ln>
        </p:spPr>
      </p:pic>
      <p:pic>
        <p:nvPicPr>
          <p:cNvPr id="268" name="Picture 7" descr=""/>
          <p:cNvPicPr/>
          <p:nvPr/>
        </p:nvPicPr>
        <p:blipFill>
          <a:blip r:embed="rId6"/>
          <a:stretch/>
        </p:blipFill>
        <p:spPr>
          <a:xfrm>
            <a:off x="2961000" y="5511240"/>
            <a:ext cx="1710360" cy="797400"/>
          </a:xfrm>
          <a:prstGeom prst="rect">
            <a:avLst/>
          </a:prstGeom>
          <a:ln>
            <a:noFill/>
          </a:ln>
        </p:spPr>
      </p:pic>
      <p:pic>
        <p:nvPicPr>
          <p:cNvPr id="269" name="Picture 8" descr=""/>
          <p:cNvPicPr/>
          <p:nvPr/>
        </p:nvPicPr>
        <p:blipFill>
          <a:blip r:embed="rId7"/>
          <a:stretch/>
        </p:blipFill>
        <p:spPr>
          <a:xfrm>
            <a:off x="5061960" y="4644720"/>
            <a:ext cx="2126520" cy="1888560"/>
          </a:xfrm>
          <a:prstGeom prst="rect">
            <a:avLst/>
          </a:prstGeom>
          <a:ln>
            <a:noFill/>
          </a:ln>
        </p:spPr>
      </p:pic>
      <p:pic>
        <p:nvPicPr>
          <p:cNvPr id="270" name="Picture 9" descr=""/>
          <p:cNvPicPr/>
          <p:nvPr/>
        </p:nvPicPr>
        <p:blipFill>
          <a:blip r:embed="rId8"/>
          <a:stretch/>
        </p:blipFill>
        <p:spPr>
          <a:xfrm>
            <a:off x="7368120" y="5852880"/>
            <a:ext cx="1900080" cy="71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5" dur="indefinite" restart="never" nodeType="tmRoot">
          <p:childTnLst>
            <p:seq>
              <p:cTn id="216" dur="indefinite" nodeType="mainSeq">
                <p:childTnLst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272880" y="1412640"/>
            <a:ext cx="8424360" cy="365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Низши кинематични двоици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са тези, при които допирането на телата, образуващи двоицата, е по повърхнина.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Висши кинематични двоици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са тези, при които допирането на телата, образуващи двоицата, е по линия или в точка. Сред тях най-разпространени са споменатите контурни двоици (гърбични и зъбни).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Затварянето на кинематичните двоици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(осигуряването на допиране между телата, образуващи двоицата) може да бъде силово, когато се осъществява от външна сила (тегловна, пружинна, електромагнитна), или геометрично, когато се осигурява от геометричните форми на двоиците. 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7" dur="indefinite" restart="never" nodeType="tmRoot">
          <p:childTnLst>
            <p:seq>
              <p:cTn id="248" dur="indefinite" nodeType="mainSeq">
                <p:childTnLst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pic>
        <p:nvPicPr>
          <p:cNvPr id="274" name="Picture 2" descr=""/>
          <p:cNvPicPr/>
          <p:nvPr/>
        </p:nvPicPr>
        <p:blipFill>
          <a:blip r:embed="rId1"/>
          <a:stretch/>
        </p:blipFill>
        <p:spPr>
          <a:xfrm>
            <a:off x="0" y="1524960"/>
            <a:ext cx="2015640" cy="2779560"/>
          </a:xfrm>
          <a:prstGeom prst="rect">
            <a:avLst/>
          </a:prstGeom>
          <a:ln>
            <a:noFill/>
          </a:ln>
        </p:spPr>
      </p:pic>
      <p:pic>
        <p:nvPicPr>
          <p:cNvPr id="275" name="Picture 3" descr=""/>
          <p:cNvPicPr/>
          <p:nvPr/>
        </p:nvPicPr>
        <p:blipFill>
          <a:blip r:embed="rId2"/>
          <a:stretch/>
        </p:blipFill>
        <p:spPr>
          <a:xfrm>
            <a:off x="2035440" y="1811520"/>
            <a:ext cx="1742040" cy="2402640"/>
          </a:xfrm>
          <a:prstGeom prst="rect">
            <a:avLst/>
          </a:prstGeom>
          <a:ln>
            <a:noFill/>
          </a:ln>
        </p:spPr>
      </p:pic>
      <p:pic>
        <p:nvPicPr>
          <p:cNvPr id="276" name="Picture 4" descr=""/>
          <p:cNvPicPr/>
          <p:nvPr/>
        </p:nvPicPr>
        <p:blipFill>
          <a:blip r:embed="rId3"/>
          <a:stretch/>
        </p:blipFill>
        <p:spPr>
          <a:xfrm>
            <a:off x="4200480" y="1412640"/>
            <a:ext cx="1943640" cy="2680560"/>
          </a:xfrm>
          <a:prstGeom prst="rect">
            <a:avLst/>
          </a:prstGeom>
          <a:ln>
            <a:noFill/>
          </a:ln>
        </p:spPr>
      </p:pic>
      <p:pic>
        <p:nvPicPr>
          <p:cNvPr id="277" name="Picture 5" descr=""/>
          <p:cNvPicPr/>
          <p:nvPr/>
        </p:nvPicPr>
        <p:blipFill>
          <a:blip r:embed="rId4"/>
          <a:stretch/>
        </p:blipFill>
        <p:spPr>
          <a:xfrm>
            <a:off x="6619320" y="1572120"/>
            <a:ext cx="2188440" cy="3018240"/>
          </a:xfrm>
          <a:prstGeom prst="rect">
            <a:avLst/>
          </a:prstGeom>
          <a:ln>
            <a:noFill/>
          </a:ln>
        </p:spPr>
      </p:pic>
      <p:sp>
        <p:nvSpPr>
          <p:cNvPr id="278" name="CustomShape 2"/>
          <p:cNvSpPr/>
          <p:nvPr/>
        </p:nvSpPr>
        <p:spPr>
          <a:xfrm>
            <a:off x="1008000" y="884880"/>
            <a:ext cx="76104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Схематични изображения на висши (гърбични, зъбни) двоици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79" name="Picture 4" descr=""/>
          <p:cNvPicPr/>
          <p:nvPr/>
        </p:nvPicPr>
        <p:blipFill>
          <a:blip r:embed="rId5"/>
          <a:stretch/>
        </p:blipFill>
        <p:spPr>
          <a:xfrm>
            <a:off x="323640" y="4437000"/>
            <a:ext cx="2395080" cy="1223280"/>
          </a:xfrm>
          <a:prstGeom prst="rect">
            <a:avLst/>
          </a:prstGeom>
          <a:ln>
            <a:noFill/>
          </a:ln>
        </p:spPr>
      </p:pic>
      <p:pic>
        <p:nvPicPr>
          <p:cNvPr id="280" name="Picture 5" descr=""/>
          <p:cNvPicPr/>
          <p:nvPr/>
        </p:nvPicPr>
        <p:blipFill>
          <a:blip r:embed="rId6"/>
          <a:stretch/>
        </p:blipFill>
        <p:spPr>
          <a:xfrm>
            <a:off x="2910960" y="4509000"/>
            <a:ext cx="2663640" cy="1818360"/>
          </a:xfrm>
          <a:prstGeom prst="rect">
            <a:avLst/>
          </a:prstGeom>
          <a:ln>
            <a:noFill/>
          </a:ln>
        </p:spPr>
      </p:pic>
      <p:pic>
        <p:nvPicPr>
          <p:cNvPr id="281" name="Picture 6" descr=""/>
          <p:cNvPicPr/>
          <p:nvPr/>
        </p:nvPicPr>
        <p:blipFill>
          <a:blip r:embed="rId7"/>
          <a:stretch/>
        </p:blipFill>
        <p:spPr>
          <a:xfrm>
            <a:off x="5682960" y="4869000"/>
            <a:ext cx="3363840" cy="167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251640" y="848520"/>
            <a:ext cx="8712360" cy="557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Звено на механизъм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се нарича всяко едно от телата на механизма, носещо елементи на една или на няколко кинематични двоици</a:t>
            </a:r>
            <a:r>
              <a:rPr b="0" lang="en-US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Стойка на механизъм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(стойка) се нарича звеното, прието за неподвижно.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Входно (водещо, задвижващо) звено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или съкратено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вход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е звеното, посредством което механизмът се задвижва.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Изходно (водимо, задвижвано, изпълнително)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или съкратено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изход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е звено, от което се получават необходимите движения и сили.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Коляно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се нарича звено, образуващо въртящи двоици с подвижно звено и със стойката, което може да се превърта около неподвижната си ос.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Кобилица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е звено, образуващо въртящи двоици с подвижно звено и със стойката, което не може да се превърта около неподвижната си ос.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Кулиса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се нарича звено, представляващо подвижна направляваща на плъзгаща двоица.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Плъзгач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е звено, образуващо плъзгаща двоица с подвижна (кулиса) или неподвижна направляваща (стойка).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Мотовилка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е звено, образуващо въртящи двоици с две подвижни звена.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51640" y="5360400"/>
            <a:ext cx="871236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Кинематичните вериги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са съвкупност от звена, свързани с кинематични двоици. Една кинематична верига е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затворена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, ако всяко звено участва в състава поне на две кинематични двоици. В противен случай веригата е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отворена.</a:t>
            </a:r>
            <a:endParaRPr b="0" lang="en-AU" sz="1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1" dur="indefinite" restart="never" nodeType="tmRoot">
          <p:childTnLst>
            <p:seq>
              <p:cTn id="262" dur="indefinite" nodeType="mainSeq">
                <p:childTnLst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pic>
        <p:nvPicPr>
          <p:cNvPr id="286" name="Picture 2" descr=""/>
          <p:cNvPicPr/>
          <p:nvPr/>
        </p:nvPicPr>
        <p:blipFill>
          <a:blip r:embed="rId1"/>
          <a:stretch/>
        </p:blipFill>
        <p:spPr>
          <a:xfrm>
            <a:off x="323640" y="1484640"/>
            <a:ext cx="3407760" cy="2807640"/>
          </a:xfrm>
          <a:prstGeom prst="rect">
            <a:avLst/>
          </a:prstGeom>
          <a:ln>
            <a:noFill/>
          </a:ln>
          <a:effectLst>
            <a:outerShdw algn="ctr" dir="2700000" dist="35638" rotWithShape="0">
              <a:schemeClr val="bg2"/>
            </a:outerShdw>
          </a:effectLst>
        </p:spPr>
      </p:pic>
      <p:sp>
        <p:nvSpPr>
          <p:cNvPr id="287" name="CustomShape 2"/>
          <p:cNvSpPr/>
          <p:nvPr/>
        </p:nvSpPr>
        <p:spPr>
          <a:xfrm>
            <a:off x="2235240" y="985320"/>
            <a:ext cx="59000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Бинарни  и тернарни звена 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288" name="Picture 3" descr="3a"/>
          <p:cNvPicPr/>
          <p:nvPr/>
        </p:nvPicPr>
        <p:blipFill>
          <a:blip r:embed="rId2"/>
          <a:stretch/>
        </p:blipFill>
        <p:spPr>
          <a:xfrm>
            <a:off x="4965840" y="1484640"/>
            <a:ext cx="3500280" cy="2375640"/>
          </a:xfrm>
          <a:prstGeom prst="rect">
            <a:avLst/>
          </a:prstGeom>
          <a:ln>
            <a:noFill/>
          </a:ln>
        </p:spPr>
      </p:pic>
      <p:pic>
        <p:nvPicPr>
          <p:cNvPr id="289" name="Picture 4" descr="3b"/>
          <p:cNvPicPr/>
          <p:nvPr/>
        </p:nvPicPr>
        <p:blipFill>
          <a:blip r:embed="rId3"/>
          <a:stretch/>
        </p:blipFill>
        <p:spPr>
          <a:xfrm>
            <a:off x="1907640" y="4450680"/>
            <a:ext cx="2984760" cy="2035080"/>
          </a:xfrm>
          <a:prstGeom prst="rect">
            <a:avLst/>
          </a:prstGeom>
          <a:ln>
            <a:noFill/>
          </a:ln>
        </p:spPr>
      </p:pic>
      <p:pic>
        <p:nvPicPr>
          <p:cNvPr id="290" name="Picture 5" descr="3c"/>
          <p:cNvPicPr/>
          <p:nvPr/>
        </p:nvPicPr>
        <p:blipFill>
          <a:blip r:embed="rId4"/>
          <a:stretch/>
        </p:blipFill>
        <p:spPr>
          <a:xfrm>
            <a:off x="6306840" y="4365000"/>
            <a:ext cx="2159640" cy="2120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3" dur="indefinite" restart="never" nodeType="tmRoot">
          <p:childTnLst>
            <p:seq>
              <p:cTn id="304" dur="indefinite" nodeType="mainSeq">
                <p:childTnLst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pic>
        <p:nvPicPr>
          <p:cNvPr id="292" name="Picture 5" descr=""/>
          <p:cNvPicPr/>
          <p:nvPr/>
        </p:nvPicPr>
        <p:blipFill>
          <a:blip r:embed="rId1"/>
          <a:stretch/>
        </p:blipFill>
        <p:spPr>
          <a:xfrm>
            <a:off x="5580000" y="1170000"/>
            <a:ext cx="2375640" cy="5015880"/>
          </a:xfrm>
          <a:prstGeom prst="rect">
            <a:avLst/>
          </a:prstGeom>
          <a:ln>
            <a:noFill/>
          </a:ln>
        </p:spPr>
      </p:pic>
      <p:sp>
        <p:nvSpPr>
          <p:cNvPr id="293" name="CustomShape 2"/>
          <p:cNvSpPr/>
          <p:nvPr/>
        </p:nvSpPr>
        <p:spPr>
          <a:xfrm>
            <a:off x="251640" y="725040"/>
            <a:ext cx="84456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Коляно-мотовилков механизъм като игловодител на шевна машина</a:t>
            </a:r>
            <a:endParaRPr b="0" lang="en-AU" sz="1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1" dur="indefinite" restart="never" nodeType="tmRoot">
          <p:childTnLst>
            <p:seq>
              <p:cTn id="322" dur="indefinite" nodeType="mainSeq">
                <p:childTnLst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583920" y="985320"/>
            <a:ext cx="4651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Степени на свобода на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механизмите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683640" y="1582200"/>
            <a:ext cx="801360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Под </a:t>
            </a: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степени на свобода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на механизъм се разбира броя на независимите координати (входни геометрични параметри), необходими за пълно определяне на конфигурацията на механизма в кой да е момент от времето. Тъй като двигателите задвижват входни звена с просто движение (ротация или праволинейна транслация), следва, че за всеки механизъм броят на входните звена е равен на броя на степените му на свобода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5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1104840" y="4000680"/>
            <a:ext cx="5092200" cy="495000"/>
          </a:xfrm>
          <a:prstGeom prst="rect">
            <a:avLst/>
          </a:prstGeom>
          <a:ln>
            <a:noFill/>
          </a:ln>
        </p:spPr>
      </p:pic>
      <p:pic>
        <p:nvPicPr>
          <p:cNvPr id="300" name="" descr=""/>
          <p:cNvPicPr/>
          <p:nvPr/>
        </p:nvPicPr>
        <p:blipFill>
          <a:blip r:embed="rId2"/>
          <a:stretch/>
        </p:blipFill>
        <p:spPr>
          <a:xfrm>
            <a:off x="1181160" y="4724280"/>
            <a:ext cx="2615760" cy="49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7" dur="indefinite" restart="never" nodeType="tmRoot">
          <p:childTnLst>
            <p:seq>
              <p:cTn id="328" dur="indefinite" nodeType="mainSeq">
                <p:childTnLst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bg-BG" sz="5000" spc="-1" strike="noStrike">
                <a:solidFill>
                  <a:srgbClr val="5b6973"/>
                </a:solidFill>
                <a:latin typeface="Calibri"/>
              </a:rPr>
              <a:t>ЛЕКЦИИ</a:t>
            </a:r>
            <a:endParaRPr b="0" lang="en-AU" sz="5000" spc="-1" strike="noStrike">
              <a:latin typeface="DejaVu Sans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457200" y="1935360"/>
            <a:ext cx="8228880" cy="43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Общи сведения за машините и механизмите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Кинематика на механизмите 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Статика на твърдо тяло 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Геометрични и масови характеристики на телата 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Сили на триене в кинематичните двоици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Якост на телата 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Еластични елементи 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Машинни съединения 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Съединители </a:t>
            </a:r>
            <a:endParaRPr b="0" lang="en-AU" sz="26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endParaRPr b="0" lang="en-AU" sz="26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1579320" y="800640"/>
            <a:ext cx="40093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Класификации на механизмите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03" name="CustomShape 3"/>
          <p:cNvSpPr/>
          <p:nvPr/>
        </p:nvSpPr>
        <p:spPr>
          <a:xfrm>
            <a:off x="6618600" y="1124640"/>
            <a:ext cx="257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Лостови механизми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04" name="CustomShape 4"/>
          <p:cNvSpPr/>
          <p:nvPr/>
        </p:nvSpPr>
        <p:spPr>
          <a:xfrm>
            <a:off x="59040" y="1124640"/>
            <a:ext cx="3844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Конструктивна класификация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05" name="CustomShape 5"/>
          <p:cNvSpPr/>
          <p:nvPr/>
        </p:nvSpPr>
        <p:spPr>
          <a:xfrm>
            <a:off x="323640" y="5675040"/>
            <a:ext cx="824364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1. Шарнирен четиризвенен механизъм;   </a:t>
            </a:r>
            <a:r>
              <a:rPr b="0" lang="bg-BG" sz="1800" spc="-1" strike="noStrike">
                <a:solidFill>
                  <a:srgbClr val="633661"/>
                </a:solidFill>
                <a:latin typeface="Lucida Sans Unicode"/>
                <a:ea typeface="DejaVu Sans"/>
              </a:rPr>
              <a:t>2. Кулисен механизъм;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633661"/>
                </a:solidFill>
                <a:latin typeface="Lucida Sans Unicode"/>
                <a:ea typeface="DejaVu Sans"/>
              </a:rPr>
              <a:t>3. Коляно-мотовилков механизъм;          </a:t>
            </a:r>
            <a:r>
              <a:rPr b="0" lang="bg-BG" sz="1800" spc="-1" strike="noStrike">
                <a:solidFill>
                  <a:srgbClr val="4c6312"/>
                </a:solidFill>
                <a:latin typeface="Lucida Sans Unicode"/>
                <a:ea typeface="DejaVu Sans"/>
              </a:rPr>
              <a:t>4. Тангенсен механизъм;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                                           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e0773c"/>
                </a:solidFill>
                <a:latin typeface="Lucida Sans Unicode"/>
                <a:ea typeface="DejaVu Sans"/>
              </a:rPr>
              <a:t>5. Синусен механизъм;                            6. Елипсографен механизъм;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e0773c"/>
                </a:solidFill>
                <a:latin typeface="Lucida Sans Unicode"/>
                <a:ea typeface="DejaVu Sans"/>
              </a:rPr>
              <a:t>7. Механизъм на Олдхамовия съединител.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306" name="Picture 7" descr=""/>
          <p:cNvPicPr/>
          <p:nvPr/>
        </p:nvPicPr>
        <p:blipFill>
          <a:blip r:embed="rId1"/>
          <a:stretch/>
        </p:blipFill>
        <p:spPr>
          <a:xfrm>
            <a:off x="686520" y="1448640"/>
            <a:ext cx="7517520" cy="422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p14:dur="100"/>
    </mc:Choice>
    <mc:Fallback>
      <p:transition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251640" y="985320"/>
            <a:ext cx="7992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Механизми с висши кинематични двоици (контурни механизми)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185400" y="1556640"/>
            <a:ext cx="879516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Гърбични механизми 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– преобразуват най-често ротация на входното звено, </a:t>
            </a: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наречено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гърбица, във възвратно движение на изходното звено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185400" y="2203200"/>
            <a:ext cx="86346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Зъбни механизми 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– служат за предаване и преобразуване на ротационни движения между успоредни, пресичащи се или кръстосани оси.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11" name="CustomShape 5"/>
          <p:cNvSpPr/>
          <p:nvPr/>
        </p:nvSpPr>
        <p:spPr>
          <a:xfrm>
            <a:off x="185400" y="2849400"/>
            <a:ext cx="868176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Механизми с гъвкаво звено 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– предават движение посредством неразтегливи елементи (ленти, ремъци, вериги, въжета, корди и др.), които частично или напълно обхващат едно или повече профилирани звена. 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12" name="CustomShape 6"/>
          <p:cNvSpPr/>
          <p:nvPr/>
        </p:nvSpPr>
        <p:spPr>
          <a:xfrm>
            <a:off x="251640" y="4059720"/>
            <a:ext cx="856836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Фрикционни механизми 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– използват се за предаване и преобразуване на въртеливи движения чрез силите на триене между звената на механизма.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13" name="CustomShape 7"/>
          <p:cNvSpPr/>
          <p:nvPr/>
        </p:nvSpPr>
        <p:spPr>
          <a:xfrm>
            <a:off x="279720" y="5157360"/>
            <a:ext cx="87004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Малтийски механизми 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– преобразуват непрекъсната ротация на входното звено в прекъсната ротация на изходното звено. </a:t>
            </a:r>
            <a:endParaRPr b="0" lang="en-AU" sz="1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3" dur="indefinite" restart="never" nodeType="tmRoot">
          <p:childTnLst>
            <p:seq>
              <p:cTn id="334" dur="indefinite" nodeType="mainSeq">
                <p:childTnLst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461520" y="1052640"/>
            <a:ext cx="8228880" cy="585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Функционална класификация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Функционалната класификация се прави според вида на основната техническа задача, която се решава посредством механизма.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Първа основна задача е </a:t>
            </a: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генериране на функция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. Ако входът и изходът на механизма са звена с прости движения, свързани с предварително зададена функционална зависимост, тогава механизмът, който я реализира, се нарича </a:t>
            </a: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предавателен механизъм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Втора основна задача е </a:t>
            </a: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генериране на траектория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. Механизмът, който генерира предварително зададена траектория с една своя точка от звено с общо равнинно движение, се нарича </a:t>
            </a: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направляващ механизъм.</a:t>
            </a: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endParaRPr b="0" lang="en-AU" sz="1800" spc="-1" strike="noStrike">
              <a:latin typeface="DejaVu Sans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Трета основна задача е </a:t>
            </a: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генериране на движение (преместване). 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Механизмът, който генерира зададена траектория с една своя точка от звено с общо равнинно движение и ориентация на това звено по зададен закон, се нарича </a:t>
            </a:r>
            <a:r>
              <a:rPr b="0" lang="ru-RU" sz="1800" spc="-1" strike="noStrike">
                <a:solidFill>
                  <a:srgbClr val="00b0f0"/>
                </a:solidFill>
                <a:latin typeface="Lucida Sans Unicode"/>
                <a:ea typeface="DejaVu Sans"/>
              </a:rPr>
              <a:t>преместващ механизъм</a:t>
            </a:r>
            <a:r>
              <a:rPr b="0" lang="ru-RU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.</a:t>
            </a:r>
            <a:endParaRPr b="0" lang="en-AU" sz="1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5" dur="indefinite" restart="never" nodeType="tmRoot">
          <p:childTnLst>
            <p:seq>
              <p:cTn id="356" dur="indefinite" nodeType="mainSeq">
                <p:childTnLst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63360" y="-888840"/>
            <a:ext cx="2437560" cy="182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8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977760" y="1845000"/>
            <a:ext cx="3047400" cy="2285280"/>
          </a:xfrm>
          <a:prstGeom prst="rect">
            <a:avLst/>
          </a:prstGeom>
          <a:ln>
            <a:noFill/>
          </a:ln>
        </p:spPr>
      </p:pic>
      <p:pic>
        <p:nvPicPr>
          <p:cNvPr id="319" name="Picture 2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5148000" y="1340640"/>
            <a:ext cx="3209400" cy="347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9" dur="indefinite" restart="never" nodeType="tmRoot">
          <p:childTnLst>
            <p:seq>
              <p:cTn id="370" restart="whenNotActive" nodeType="interactiveSeq" fill="hold">
                <p:stCondLst>
                  <p:cond delay="0" evt="onClick">
                    <p:tgtEl>
                      <p:spTgt spid="318"/>
                    </p:tgtEl>
                  </p:cond>
                </p:stCondLst>
                <p:childTnLst>
                  <p:par>
                    <p:cTn id="371" fill="hold">
                      <p:stCondLst>
                        <p:cond delay="0" evt="onClick">
                          <p:tgtEl>
                            <p:spTgt spid="318"/>
                          </p:tgtEl>
                        </p:cond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4" dur="1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75" restart="whenNotActive" nodeType="interactiveSeq" fill="hold">
                <p:stCondLst>
                  <p:cond delay="0" evt="onClick">
                    <p:tgtEl>
                      <p:spTgt spid="319"/>
                    </p:tgtEl>
                  </p:cond>
                </p:stCondLst>
                <p:childTnLst>
                  <p:par>
                    <p:cTn id="376" fill="hold">
                      <p:stCondLst>
                        <p:cond delay="0" evt="onClick">
                          <p:tgtEl>
                            <p:spTgt spid="319"/>
                          </p:tgtEl>
                        </p:cond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9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pic>
        <p:nvPicPr>
          <p:cNvPr id="321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99160" y="908640"/>
            <a:ext cx="3485520" cy="3380760"/>
          </a:xfrm>
          <a:prstGeom prst="rect">
            <a:avLst/>
          </a:prstGeom>
          <a:ln>
            <a:noFill/>
          </a:ln>
        </p:spPr>
      </p:pic>
      <p:pic>
        <p:nvPicPr>
          <p:cNvPr id="322" name="Picture 2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5148000" y="764640"/>
            <a:ext cx="3753720" cy="2463480"/>
          </a:xfrm>
          <a:prstGeom prst="rect">
            <a:avLst/>
          </a:prstGeom>
          <a:ln>
            <a:noFill/>
          </a:ln>
        </p:spPr>
      </p:pic>
      <p:pic>
        <p:nvPicPr>
          <p:cNvPr id="323" name="Picture 3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</p:blipFill>
        <p:spPr>
          <a:xfrm>
            <a:off x="3924000" y="3429000"/>
            <a:ext cx="3809160" cy="314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0" dur="indefinite" restart="never" nodeType="tmRoot">
          <p:childTnLst>
            <p:seq>
              <p:cTn id="381" restart="whenNotActive" nodeType="interactiveSeq" fill="hold">
                <p:stCondLst>
                  <p:cond delay="0" evt="onClick">
                    <p:tgtEl>
                      <p:spTgt spid="321"/>
                    </p:tgtEl>
                  </p:cond>
                </p:stCondLst>
                <p:childTnLst>
                  <p:par>
                    <p:cTn id="382" fill="hold">
                      <p:stCondLst>
                        <p:cond delay="0" evt="onClick">
                          <p:tgtEl>
                            <p:spTgt spid="321"/>
                          </p:tgtEl>
                        </p:cond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5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86" restart="whenNotActive" nodeType="interactiveSeq" fill="hold">
                <p:stCondLst>
                  <p:cond delay="0" evt="onClick">
                    <p:tgtEl>
                      <p:spTgt spid="322"/>
                    </p:tgtEl>
                  </p:cond>
                </p:stCondLst>
                <p:childTnLst>
                  <p:par>
                    <p:cTn id="387" fill="hold">
                      <p:stCondLst>
                        <p:cond delay="0" evt="onClick">
                          <p:tgtEl>
                            <p:spTgt spid="322"/>
                          </p:tgtEl>
                        </p:cond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0" dur="1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91" restart="whenNotActive" nodeType="interactiveSeq" fill="hold">
                <p:stCondLst>
                  <p:cond delay="0" evt="onClick">
                    <p:tgtEl>
                      <p:spTgt spid="323"/>
                    </p:tgtEl>
                  </p:cond>
                </p:stCondLst>
                <p:childTnLst>
                  <p:par>
                    <p:cTn id="392" fill="hold">
                      <p:stCondLst>
                        <p:cond delay="0" evt="onClick">
                          <p:tgtEl>
                            <p:spTgt spid="323"/>
                          </p:tgtEl>
                        </p:cond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5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986040" y="1463040"/>
            <a:ext cx="6840000" cy="4103640"/>
          </a:xfrm>
          <a:prstGeom prst="rect">
            <a:avLst/>
          </a:prstGeom>
          <a:ln>
            <a:noFill/>
          </a:ln>
        </p:spPr>
      </p:pic>
      <p:sp>
        <p:nvSpPr>
          <p:cNvPr id="325" name="CustomShape 1"/>
          <p:cNvSpPr/>
          <p:nvPr/>
        </p:nvSpPr>
        <p:spPr>
          <a:xfrm>
            <a:off x="1619640" y="2853000"/>
            <a:ext cx="1943640" cy="1026720"/>
          </a:xfrm>
          <a:prstGeom prst="ellipse">
            <a:avLst/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2"/>
          <p:cNvSpPr/>
          <p:nvPr/>
        </p:nvSpPr>
        <p:spPr>
          <a:xfrm>
            <a:off x="1979640" y="3323160"/>
            <a:ext cx="3887640" cy="1113120"/>
          </a:xfrm>
          <a:prstGeom prst="ellipse">
            <a:avLst/>
          </a:prstGeom>
          <a:noFill/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" name="Картина 5" descr=""/>
          <p:cNvPicPr/>
          <p:nvPr/>
        </p:nvPicPr>
        <p:blipFill>
          <a:blip r:embed="rId4"/>
          <a:stretch/>
        </p:blipFill>
        <p:spPr>
          <a:xfrm>
            <a:off x="6372360" y="5075280"/>
            <a:ext cx="2770920" cy="178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6" dur="indefinite" restart="never" nodeType="tmRoot">
          <p:childTnLst>
            <p:seq>
              <p:cTn id="397" dur="indefinite" nodeType="mainSeq">
                <p:childTnLst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01" dur="800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2308320" y="835200"/>
            <a:ext cx="3637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Класификация на машините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1"/>
          <a:stretch/>
        </p:blipFill>
        <p:spPr>
          <a:xfrm>
            <a:off x="609480" y="838080"/>
            <a:ext cx="7772040" cy="6108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457200" y="704160"/>
            <a:ext cx="830520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0" y="0"/>
            <a:ext cx="9141480" cy="685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8" dur="indefinite" restart="never" nodeType="tmRoot">
          <p:childTnLst>
            <p:seq>
              <p:cTn id="419" dur="indefinite" nodeType="mainSeq">
                <p:childTnLst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23" dur="184041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1691640" y="985320"/>
            <a:ext cx="62344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Обобщена блок-схема на промишлен робот</a:t>
            </a:r>
            <a:endParaRPr b="0" lang="en-AU" sz="1800" spc="-1" strike="noStrike">
              <a:latin typeface="DejaVu Sans"/>
            </a:endParaRPr>
          </a:p>
        </p:txBody>
      </p:sp>
      <p:pic>
        <p:nvPicPr>
          <p:cNvPr id="335" name="" descr=""/>
          <p:cNvPicPr/>
          <p:nvPr/>
        </p:nvPicPr>
        <p:blipFill>
          <a:blip r:embed="rId1"/>
          <a:stretch/>
        </p:blipFill>
        <p:spPr>
          <a:xfrm>
            <a:off x="228600" y="1765440"/>
            <a:ext cx="8699040" cy="459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761840" y="1628640"/>
            <a:ext cx="5461920" cy="4096440"/>
          </a:xfrm>
          <a:prstGeom prst="rect">
            <a:avLst/>
          </a:prstGeom>
          <a:ln>
            <a:noFill/>
          </a:ln>
        </p:spPr>
      </p:pic>
      <p:sp>
        <p:nvSpPr>
          <p:cNvPr id="337" name="CustomShape 1"/>
          <p:cNvSpPr/>
          <p:nvPr/>
        </p:nvSpPr>
        <p:spPr>
          <a:xfrm>
            <a:off x="468360" y="260280"/>
            <a:ext cx="822888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5000"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4" dur="indefinite" restart="never" nodeType="tmRoot">
          <p:childTnLst>
            <p:seq>
              <p:cTn id="425" restart="whenNotActive" nodeType="interactiveSeq" fill="hold">
                <p:stCondLst>
                  <p:cond delay="0" evt="onClick">
                    <p:tgtEl>
                      <p:spTgt spid="336"/>
                    </p:tgtEl>
                  </p:cond>
                </p:stCondLst>
                <p:childTnLst>
                  <p:par>
                    <p:cTn id="426" fill="hold">
                      <p:stCondLst>
                        <p:cond delay="0" evt="onClick">
                          <p:tgtEl>
                            <p:spTgt spid="336"/>
                          </p:tgtEl>
                        </p:cond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9" dur="1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bg-BG" sz="5000" spc="-1" strike="noStrike">
                <a:solidFill>
                  <a:srgbClr val="5b6973"/>
                </a:solidFill>
                <a:latin typeface="Calibri"/>
              </a:rPr>
              <a:t>ЛЕКЦИИ</a:t>
            </a:r>
            <a:endParaRPr b="0" lang="en-AU" sz="5000" spc="-1" strike="noStrike">
              <a:latin typeface="DejaVu Sans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457200" y="1935360"/>
            <a:ext cx="8228880" cy="43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0000"/>
          </a:bodyPr>
          <a:p>
            <a:pPr marL="274320" indent="-273600">
              <a:lnSpc>
                <a:spcPct val="100000"/>
              </a:lnSpc>
              <a:spcBef>
                <a:spcPts val="740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3700" spc="-1" strike="noStrike">
                <a:solidFill>
                  <a:srgbClr val="000000"/>
                </a:solidFill>
                <a:latin typeface="Constantia"/>
              </a:rPr>
              <a:t>Лагерни опори </a:t>
            </a:r>
            <a:endParaRPr b="0" lang="en-AU" sz="37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740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3700" spc="-1" strike="noStrike">
                <a:solidFill>
                  <a:srgbClr val="000000"/>
                </a:solidFill>
                <a:latin typeface="Constantia"/>
              </a:rPr>
              <a:t>Механизми с постоянно предавателно отношение </a:t>
            </a:r>
            <a:endParaRPr b="0" lang="en-AU" sz="37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740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3700" spc="-1" strike="noStrike">
                <a:solidFill>
                  <a:srgbClr val="000000"/>
                </a:solidFill>
                <a:latin typeface="Constantia"/>
              </a:rPr>
              <a:t>Динамика на механични системи </a:t>
            </a:r>
            <a:endParaRPr b="0" lang="en-AU" sz="37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740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3700" spc="-1" strike="noStrike">
                <a:solidFill>
                  <a:srgbClr val="000000"/>
                </a:solidFill>
                <a:latin typeface="Constantia"/>
              </a:rPr>
              <a:t>Механични трептения </a:t>
            </a:r>
            <a:endParaRPr b="0" lang="en-AU" sz="37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endParaRPr b="0" lang="en-AU" sz="37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1239"/>
              </a:spcBef>
              <a:tabLst>
                <a:tab algn="l" pos="0"/>
              </a:tabLst>
            </a:pPr>
            <a:r>
              <a:rPr b="0" lang="ru-RU" sz="6200" spc="-1" strike="noStrike">
                <a:solidFill>
                  <a:srgbClr val="444f56"/>
                </a:solidFill>
                <a:latin typeface="Calibri"/>
              </a:rPr>
              <a:t>ЛИТЕРАТУРА</a:t>
            </a:r>
            <a:endParaRPr b="0" lang="en-AU" sz="62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Гълъбов, В., Долчинков, Р., Николов Н. Машинознание. Янита Я С, 2010.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Гълъбов, В., Гарабитов, С., Тодоров,Т. и др. Ръководство за лабораторни упражнения по машинознание. Софттрейд, 2011.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Недев, Ц., Гълъбов, В., Лилов, А., Андонов, А. Машинознание. Софттрейд, 2002.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Живков, В., Павлов, С., Андонов, А. Механика (Машинознание) I и II част. ТУ-София, 2005.</a:t>
            </a:r>
            <a:endParaRPr b="0" lang="en-AU" sz="26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en-AU" sz="26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6497280" y="2914920"/>
            <a:ext cx="676440" cy="5616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CustomShape 2"/>
          <p:cNvSpPr/>
          <p:nvPr/>
        </p:nvSpPr>
        <p:spPr>
          <a:xfrm>
            <a:off x="6372360" y="3446640"/>
            <a:ext cx="526320" cy="8424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CustomShape 3"/>
          <p:cNvSpPr/>
          <p:nvPr/>
        </p:nvSpPr>
        <p:spPr>
          <a:xfrm>
            <a:off x="6536520" y="5595840"/>
            <a:ext cx="477720" cy="6264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1" name="CustomShape 4"/>
          <p:cNvSpPr/>
          <p:nvPr/>
        </p:nvSpPr>
        <p:spPr>
          <a:xfrm>
            <a:off x="4720320" y="5549400"/>
            <a:ext cx="477720" cy="6264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Picture 44" descr=""/>
          <p:cNvPicPr/>
          <p:nvPr/>
        </p:nvPicPr>
        <p:blipFill>
          <a:blip r:embed="rId1"/>
          <a:stretch/>
        </p:blipFill>
        <p:spPr>
          <a:xfrm>
            <a:off x="7342560" y="4908960"/>
            <a:ext cx="383400" cy="48600"/>
          </a:xfrm>
          <a:prstGeom prst="rect">
            <a:avLst/>
          </a:prstGeom>
          <a:ln>
            <a:noFill/>
          </a:ln>
        </p:spPr>
      </p:pic>
      <p:sp>
        <p:nvSpPr>
          <p:cNvPr id="343" name="CustomShape 5"/>
          <p:cNvSpPr/>
          <p:nvPr/>
        </p:nvSpPr>
        <p:spPr>
          <a:xfrm>
            <a:off x="5308200" y="4894560"/>
            <a:ext cx="477720" cy="6264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CustomShape 6"/>
          <p:cNvSpPr/>
          <p:nvPr/>
        </p:nvSpPr>
        <p:spPr>
          <a:xfrm>
            <a:off x="461160" y="360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45" name="CustomShape 7"/>
          <p:cNvSpPr/>
          <p:nvPr/>
        </p:nvSpPr>
        <p:spPr>
          <a:xfrm>
            <a:off x="14760" y="487440"/>
            <a:ext cx="91285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Класификация на промишлените роботи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46" name="CustomShape 8"/>
          <p:cNvSpPr/>
          <p:nvPr/>
        </p:nvSpPr>
        <p:spPr>
          <a:xfrm>
            <a:off x="179640" y="959400"/>
            <a:ext cx="345564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Класификационен 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признак 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47" name="CustomShape 9"/>
          <p:cNvSpPr/>
          <p:nvPr/>
        </p:nvSpPr>
        <p:spPr>
          <a:xfrm>
            <a:off x="4860000" y="913320"/>
            <a:ext cx="30236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bg-BG" sz="18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ПРОМИШЛЕНИ РОБОТИ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48" name="CustomShape 10"/>
          <p:cNvSpPr/>
          <p:nvPr/>
        </p:nvSpPr>
        <p:spPr>
          <a:xfrm>
            <a:off x="214200" y="1942200"/>
            <a:ext cx="2093760" cy="638640"/>
          </a:xfrm>
          <a:prstGeom prst="rect">
            <a:avLst/>
          </a:prstGeom>
          <a:gradFill rotWithShape="0">
            <a:gsLst>
              <a:gs pos="0">
                <a:srgbClr val="a13600"/>
              </a:gs>
              <a:gs pos="100000">
                <a:srgbClr val="fcc3b3"/>
              </a:gs>
            </a:gsLst>
            <a:path path="circle">
              <a:fillToRect l="50000" t="150000" r="50000" b="-50000"/>
            </a:path>
          </a:gradFill>
          <a:ln>
            <a:solidFill>
              <a:srgbClr val="a7582a"/>
            </a:solidFill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степен на специализация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49" name="CustomShape 11"/>
          <p:cNvSpPr/>
          <p:nvPr/>
        </p:nvSpPr>
        <p:spPr>
          <a:xfrm>
            <a:off x="199440" y="2734200"/>
            <a:ext cx="2159640" cy="364320"/>
          </a:xfrm>
          <a:prstGeom prst="rect">
            <a:avLst/>
          </a:prstGeom>
          <a:gradFill rotWithShape="0">
            <a:gsLst>
              <a:gs pos="0">
                <a:srgbClr val="a13600"/>
              </a:gs>
              <a:gs pos="100000">
                <a:srgbClr val="fcc3b3"/>
              </a:gs>
            </a:gsLst>
            <a:path path="circle">
              <a:fillToRect l="50000" t="150000" r="50000" b="-50000"/>
            </a:path>
          </a:gradFill>
          <a:ln>
            <a:solidFill>
              <a:srgbClr val="a7582a"/>
            </a:solidFill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товароносимост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50" name="CustomShape 12"/>
          <p:cNvSpPr/>
          <p:nvPr/>
        </p:nvSpPr>
        <p:spPr>
          <a:xfrm>
            <a:off x="189720" y="3238200"/>
            <a:ext cx="2303640" cy="364320"/>
          </a:xfrm>
          <a:prstGeom prst="rect">
            <a:avLst/>
          </a:prstGeom>
          <a:gradFill rotWithShape="0">
            <a:gsLst>
              <a:gs pos="0">
                <a:srgbClr val="a13600"/>
              </a:gs>
              <a:gs pos="100000">
                <a:srgbClr val="fcc3b3"/>
              </a:gs>
            </a:gsLst>
            <a:path path="circle">
              <a:fillToRect l="50000" t="150000" r="50000" b="-50000"/>
            </a:path>
          </a:gradFill>
          <a:ln>
            <a:solidFill>
              <a:srgbClr val="a7582a"/>
            </a:solidFill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тип задвижване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51" name="CustomShape 13"/>
          <p:cNvSpPr/>
          <p:nvPr/>
        </p:nvSpPr>
        <p:spPr>
          <a:xfrm>
            <a:off x="209880" y="4057560"/>
            <a:ext cx="2735640" cy="364320"/>
          </a:xfrm>
          <a:prstGeom prst="rect">
            <a:avLst/>
          </a:prstGeom>
          <a:gradFill rotWithShape="0">
            <a:gsLst>
              <a:gs pos="0">
                <a:srgbClr val="a13600"/>
              </a:gs>
              <a:gs pos="100000">
                <a:srgbClr val="fcc3b3"/>
              </a:gs>
            </a:gsLst>
            <a:path path="circle">
              <a:fillToRect l="50000" t="150000" r="50000" b="-50000"/>
            </a:path>
          </a:gradFill>
          <a:ln>
            <a:solidFill>
              <a:srgbClr val="a7582a"/>
            </a:solidFill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вид програмиране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52" name="CustomShape 14"/>
          <p:cNvSpPr/>
          <p:nvPr/>
        </p:nvSpPr>
        <p:spPr>
          <a:xfrm>
            <a:off x="229320" y="4709880"/>
            <a:ext cx="2879640" cy="364320"/>
          </a:xfrm>
          <a:prstGeom prst="rect">
            <a:avLst/>
          </a:prstGeom>
          <a:gradFill rotWithShape="0">
            <a:gsLst>
              <a:gs pos="0">
                <a:srgbClr val="a13600"/>
              </a:gs>
              <a:gs pos="100000">
                <a:srgbClr val="fcc3b3"/>
              </a:gs>
            </a:gsLst>
            <a:path path="circle">
              <a:fillToRect l="50000" t="150000" r="50000" b="-50000"/>
            </a:path>
          </a:gradFill>
          <a:ln>
            <a:solidFill>
              <a:srgbClr val="a7582a"/>
            </a:solidFill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начин на управление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53" name="CustomShape 15"/>
          <p:cNvSpPr/>
          <p:nvPr/>
        </p:nvSpPr>
        <p:spPr>
          <a:xfrm>
            <a:off x="232920" y="5396400"/>
            <a:ext cx="2497320" cy="364320"/>
          </a:xfrm>
          <a:prstGeom prst="rect">
            <a:avLst/>
          </a:prstGeom>
          <a:gradFill rotWithShape="0">
            <a:gsLst>
              <a:gs pos="0">
                <a:srgbClr val="a13600"/>
              </a:gs>
              <a:gs pos="100000">
                <a:srgbClr val="fcc3b3"/>
              </a:gs>
            </a:gsLst>
            <a:path path="circle">
              <a:fillToRect l="50000" t="150000" r="50000" b="-50000"/>
            </a:path>
          </a:gradFill>
          <a:ln>
            <a:solidFill>
              <a:srgbClr val="a7582a"/>
            </a:solidFill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вид на сигнала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54" name="CustomShape 16"/>
          <p:cNvSpPr/>
          <p:nvPr/>
        </p:nvSpPr>
        <p:spPr>
          <a:xfrm>
            <a:off x="3099240" y="1978200"/>
            <a:ext cx="1489680" cy="57348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СПЕЦИАЛНИ</a:t>
            </a:r>
            <a:endParaRPr b="0" lang="en-AU" sz="1400" spc="-1" strike="noStrike"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1</a:t>
            </a:r>
            <a:r>
              <a:rPr b="0" lang="en-US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-3</a:t>
            </a:r>
            <a:endParaRPr b="0" lang="en-AU" sz="1400" spc="-1" strike="noStrike">
              <a:latin typeface="DejaVu Sans"/>
            </a:endParaRPr>
          </a:p>
        </p:txBody>
      </p:sp>
      <p:sp>
        <p:nvSpPr>
          <p:cNvPr id="355" name="CustomShape 17"/>
          <p:cNvSpPr/>
          <p:nvPr/>
        </p:nvSpPr>
        <p:spPr>
          <a:xfrm>
            <a:off x="4726440" y="1978200"/>
            <a:ext cx="2087640" cy="57348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СПЕЦИАЛИЗИРАНИ</a:t>
            </a:r>
            <a:endParaRPr b="0" lang="en-AU" sz="1400" spc="-1" strike="noStrike"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3-5</a:t>
            </a:r>
            <a:endParaRPr b="0" lang="en-AU" sz="1400" spc="-1" strike="noStrike">
              <a:latin typeface="DejaVu Sans"/>
            </a:endParaRPr>
          </a:p>
        </p:txBody>
      </p:sp>
      <p:sp>
        <p:nvSpPr>
          <p:cNvPr id="356" name="CustomShape 18"/>
          <p:cNvSpPr/>
          <p:nvPr/>
        </p:nvSpPr>
        <p:spPr>
          <a:xfrm>
            <a:off x="6886440" y="1978200"/>
            <a:ext cx="1655640" cy="57348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УНИВЕРСАЛНИ</a:t>
            </a:r>
            <a:endParaRPr b="0" lang="en-AU" sz="1400" spc="-1" strike="noStrike">
              <a:latin typeface="DejaVu Sans"/>
            </a:endParaRPr>
          </a:p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alibri"/>
                <a:ea typeface="DejaVu Sans"/>
              </a:rPr>
              <a:t>≥</a:t>
            </a:r>
            <a:r>
              <a:rPr b="0" lang="bg-BG" sz="1400" spc="-1" strike="noStrike">
                <a:solidFill>
                  <a:srgbClr val="ffffff"/>
                </a:solidFill>
                <a:latin typeface="Calibri"/>
                <a:ea typeface="DejaVu Sans"/>
              </a:rPr>
              <a:t>6</a:t>
            </a:r>
            <a:endParaRPr b="0" lang="en-AU" sz="1400" spc="-1" strike="noStrike">
              <a:latin typeface="DejaVu Sans"/>
            </a:endParaRPr>
          </a:p>
        </p:txBody>
      </p:sp>
      <p:sp>
        <p:nvSpPr>
          <p:cNvPr id="357" name="CustomShape 19"/>
          <p:cNvSpPr/>
          <p:nvPr/>
        </p:nvSpPr>
        <p:spPr>
          <a:xfrm>
            <a:off x="3194280" y="2770200"/>
            <a:ext cx="1299600" cy="296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600" spc="-1" strike="noStrike">
                <a:solidFill>
                  <a:srgbClr val="ffffff"/>
                </a:solidFill>
                <a:latin typeface="Constantia"/>
                <a:ea typeface="DejaVu Sans"/>
              </a:rPr>
              <a:t>ЛЕКИ</a:t>
            </a:r>
            <a:endParaRPr b="0" lang="en-AU" sz="1600" spc="-1" strike="noStrike">
              <a:latin typeface="DejaVu Sans"/>
            </a:endParaRPr>
          </a:p>
        </p:txBody>
      </p:sp>
      <p:sp>
        <p:nvSpPr>
          <p:cNvPr id="358" name="CustomShape 20"/>
          <p:cNvSpPr/>
          <p:nvPr/>
        </p:nvSpPr>
        <p:spPr>
          <a:xfrm>
            <a:off x="5082480" y="2806200"/>
            <a:ext cx="1515600" cy="296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600" spc="-1" strike="noStrike">
                <a:solidFill>
                  <a:srgbClr val="ffffff"/>
                </a:solidFill>
                <a:latin typeface="Constantia"/>
                <a:ea typeface="DejaVu Sans"/>
              </a:rPr>
              <a:t>СРЕДНИ</a:t>
            </a:r>
            <a:endParaRPr b="0" lang="en-AU" sz="1600" spc="-1" strike="noStrike">
              <a:latin typeface="DejaVu Sans"/>
            </a:endParaRPr>
          </a:p>
        </p:txBody>
      </p:sp>
      <p:sp>
        <p:nvSpPr>
          <p:cNvPr id="359" name="CustomShape 21"/>
          <p:cNvSpPr/>
          <p:nvPr/>
        </p:nvSpPr>
        <p:spPr>
          <a:xfrm>
            <a:off x="7064640" y="2806200"/>
            <a:ext cx="1405440" cy="296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600" spc="-1" strike="noStrike">
                <a:solidFill>
                  <a:srgbClr val="ffffff"/>
                </a:solidFill>
                <a:latin typeface="Constantia"/>
                <a:ea typeface="DejaVu Sans"/>
              </a:rPr>
              <a:t>ТЕЖКИ</a:t>
            </a:r>
            <a:endParaRPr b="0" lang="en-AU" sz="1600" spc="-1" strike="noStrike">
              <a:latin typeface="DejaVu Sans"/>
            </a:endParaRPr>
          </a:p>
        </p:txBody>
      </p:sp>
      <p:sp>
        <p:nvSpPr>
          <p:cNvPr id="360" name="CustomShape 22"/>
          <p:cNvSpPr/>
          <p:nvPr/>
        </p:nvSpPr>
        <p:spPr>
          <a:xfrm>
            <a:off x="2494080" y="2157480"/>
            <a:ext cx="359280" cy="215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1" name="CustomShape 23"/>
          <p:cNvSpPr/>
          <p:nvPr/>
        </p:nvSpPr>
        <p:spPr>
          <a:xfrm>
            <a:off x="2562120" y="2810880"/>
            <a:ext cx="359280" cy="215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2" name="CustomShape 24"/>
          <p:cNvSpPr/>
          <p:nvPr/>
        </p:nvSpPr>
        <p:spPr>
          <a:xfrm>
            <a:off x="2646360" y="3314880"/>
            <a:ext cx="359280" cy="215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CustomShape 25"/>
          <p:cNvSpPr/>
          <p:nvPr/>
        </p:nvSpPr>
        <p:spPr>
          <a:xfrm>
            <a:off x="3109680" y="4133880"/>
            <a:ext cx="359280" cy="215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26"/>
          <p:cNvSpPr/>
          <p:nvPr/>
        </p:nvSpPr>
        <p:spPr>
          <a:xfrm>
            <a:off x="3175920" y="4792680"/>
            <a:ext cx="359280" cy="215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27"/>
          <p:cNvSpPr/>
          <p:nvPr/>
        </p:nvSpPr>
        <p:spPr>
          <a:xfrm>
            <a:off x="2836440" y="5473080"/>
            <a:ext cx="359280" cy="215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CustomShape 28"/>
          <p:cNvSpPr/>
          <p:nvPr/>
        </p:nvSpPr>
        <p:spPr>
          <a:xfrm>
            <a:off x="3099240" y="3314880"/>
            <a:ext cx="1626480" cy="2919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ПНЕВМАТИЧНИ</a:t>
            </a:r>
            <a:endParaRPr b="0" lang="en-AU" sz="1400" spc="-1" strike="noStrike">
              <a:latin typeface="DejaVu Sans"/>
            </a:endParaRPr>
          </a:p>
        </p:txBody>
      </p:sp>
      <p:sp>
        <p:nvSpPr>
          <p:cNvPr id="367" name="CustomShape 29"/>
          <p:cNvSpPr/>
          <p:nvPr/>
        </p:nvSpPr>
        <p:spPr>
          <a:xfrm>
            <a:off x="4870440" y="3321000"/>
            <a:ext cx="1626480" cy="2919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ХИДРАВЛИЧНИ</a:t>
            </a:r>
            <a:endParaRPr b="0" lang="en-AU" sz="1400" spc="-1" strike="noStrike">
              <a:latin typeface="DejaVu Sans"/>
            </a:endParaRPr>
          </a:p>
        </p:txBody>
      </p:sp>
      <p:sp>
        <p:nvSpPr>
          <p:cNvPr id="368" name="CustomShape 30"/>
          <p:cNvSpPr/>
          <p:nvPr/>
        </p:nvSpPr>
        <p:spPr>
          <a:xfrm>
            <a:off x="6802920" y="3321000"/>
            <a:ext cx="2243160" cy="2919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ЕЛЕКТРОМЕХАНИЧНИ</a:t>
            </a:r>
            <a:endParaRPr b="0" lang="en-AU" sz="1400" spc="-1" strike="noStrike">
              <a:latin typeface="DejaVu Sans"/>
            </a:endParaRPr>
          </a:p>
        </p:txBody>
      </p:sp>
      <p:sp>
        <p:nvSpPr>
          <p:cNvPr id="369" name="CustomShape 31"/>
          <p:cNvSpPr/>
          <p:nvPr/>
        </p:nvSpPr>
        <p:spPr>
          <a:xfrm>
            <a:off x="7419600" y="3760200"/>
            <a:ext cx="1626480" cy="2919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400" spc="-1" strike="noStrike">
                <a:solidFill>
                  <a:srgbClr val="ffffff"/>
                </a:solidFill>
                <a:latin typeface="Constantia"/>
                <a:ea typeface="DejaVu Sans"/>
              </a:rPr>
              <a:t>КОМБИНИРАНИ</a:t>
            </a:r>
            <a:endParaRPr b="0" lang="en-AU" sz="1400" spc="-1" strike="noStrike">
              <a:latin typeface="DejaVu Sans"/>
            </a:endParaRPr>
          </a:p>
        </p:txBody>
      </p:sp>
      <p:sp>
        <p:nvSpPr>
          <p:cNvPr id="370" name="CustomShape 32"/>
          <p:cNvSpPr/>
          <p:nvPr/>
        </p:nvSpPr>
        <p:spPr>
          <a:xfrm>
            <a:off x="4723200" y="3446640"/>
            <a:ext cx="143280" cy="4500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1" name="CustomShape 33"/>
          <p:cNvSpPr/>
          <p:nvPr/>
        </p:nvSpPr>
        <p:spPr>
          <a:xfrm flipV="1" rot="16200000">
            <a:off x="7669800" y="3656160"/>
            <a:ext cx="160200" cy="4500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2" name="CustomShape 34"/>
          <p:cNvSpPr/>
          <p:nvPr/>
        </p:nvSpPr>
        <p:spPr>
          <a:xfrm>
            <a:off x="4366440" y="2914920"/>
            <a:ext cx="831600" cy="4500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CustomShape 35"/>
          <p:cNvSpPr/>
          <p:nvPr/>
        </p:nvSpPr>
        <p:spPr>
          <a:xfrm>
            <a:off x="4589640" y="2265480"/>
            <a:ext cx="135720" cy="4500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4" name="CustomShape 36"/>
          <p:cNvSpPr/>
          <p:nvPr/>
        </p:nvSpPr>
        <p:spPr>
          <a:xfrm>
            <a:off x="6802920" y="2265480"/>
            <a:ext cx="83160" cy="4500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5" name="CustomShape 37"/>
          <p:cNvSpPr/>
          <p:nvPr/>
        </p:nvSpPr>
        <p:spPr>
          <a:xfrm>
            <a:off x="4998960" y="4220280"/>
            <a:ext cx="684000" cy="6264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CustomShape 38"/>
          <p:cNvSpPr/>
          <p:nvPr/>
        </p:nvSpPr>
        <p:spPr>
          <a:xfrm>
            <a:off x="6955560" y="4238280"/>
            <a:ext cx="676440" cy="56160"/>
          </a:xfrm>
          <a:prstGeom prst="mathMin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39"/>
          <p:cNvSpPr/>
          <p:nvPr/>
        </p:nvSpPr>
        <p:spPr>
          <a:xfrm>
            <a:off x="3571200" y="3958560"/>
            <a:ext cx="1510560" cy="575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обучение от оператор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78" name="CustomShape 40"/>
          <p:cNvSpPr/>
          <p:nvPr/>
        </p:nvSpPr>
        <p:spPr>
          <a:xfrm>
            <a:off x="5198760" y="3988800"/>
            <a:ext cx="1865160" cy="5551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програмируемо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79" name="CustomShape 41"/>
          <p:cNvSpPr/>
          <p:nvPr/>
        </p:nvSpPr>
        <p:spPr>
          <a:xfrm>
            <a:off x="7390800" y="4133880"/>
            <a:ext cx="1655640" cy="399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самообучение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80" name="CustomShape 42"/>
          <p:cNvSpPr/>
          <p:nvPr/>
        </p:nvSpPr>
        <p:spPr>
          <a:xfrm>
            <a:off x="3571200" y="4642920"/>
            <a:ext cx="1874520" cy="5799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контурно (непрекъснато)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81" name="CustomShape 43"/>
          <p:cNvSpPr/>
          <p:nvPr/>
        </p:nvSpPr>
        <p:spPr>
          <a:xfrm>
            <a:off x="5598720" y="4642920"/>
            <a:ext cx="1874520" cy="5799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позиционно (прекъснато)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82" name="CustomShape 44"/>
          <p:cNvSpPr/>
          <p:nvPr/>
        </p:nvSpPr>
        <p:spPr>
          <a:xfrm>
            <a:off x="7605000" y="4642920"/>
            <a:ext cx="1441080" cy="5799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 </a:t>
            </a: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комбини-рано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83" name="CustomShape 45"/>
          <p:cNvSpPr/>
          <p:nvPr/>
        </p:nvSpPr>
        <p:spPr>
          <a:xfrm>
            <a:off x="3224520" y="5367240"/>
            <a:ext cx="1641960" cy="426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аналогов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84" name="CustomShape 46"/>
          <p:cNvSpPr/>
          <p:nvPr/>
        </p:nvSpPr>
        <p:spPr>
          <a:xfrm>
            <a:off x="5082480" y="5396400"/>
            <a:ext cx="1641960" cy="426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цифров</a:t>
            </a:r>
            <a:endParaRPr b="0" lang="en-AU" sz="1800" spc="-1" strike="noStrike">
              <a:latin typeface="DejaVu Sans"/>
            </a:endParaRPr>
          </a:p>
        </p:txBody>
      </p:sp>
      <p:sp>
        <p:nvSpPr>
          <p:cNvPr id="385" name="CustomShape 47"/>
          <p:cNvSpPr/>
          <p:nvPr/>
        </p:nvSpPr>
        <p:spPr>
          <a:xfrm>
            <a:off x="6814440" y="5396400"/>
            <a:ext cx="2231640" cy="426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bg-BG" sz="1800" spc="-1" strike="noStrike">
                <a:solidFill>
                  <a:srgbClr val="ffffff"/>
                </a:solidFill>
                <a:latin typeface="Constantia"/>
                <a:ea typeface="DejaVu Sans"/>
              </a:rPr>
              <a:t>комбиниран</a:t>
            </a:r>
            <a:endParaRPr b="0" lang="en-AU" sz="1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0" dur="indefinite" restart="never" nodeType="tmRoot">
          <p:childTnLst>
            <p:seq>
              <p:cTn id="431" dur="indefinite" nodeType="mainSeq">
                <p:childTnLst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468360" y="260280"/>
            <a:ext cx="8228880" cy="90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48086"/>
                </a:solidFill>
                <a:latin typeface="Calibri"/>
                <a:ea typeface="DejaVu Sans"/>
              </a:rPr>
              <a:t>ОБЩИ СВЕДЕНИЯ ЗА МАШИНИТЕ И МЕХАНИЗМИТЕ</a:t>
            </a:r>
            <a:endParaRPr b="0" lang="en-AU" sz="2400" spc="-1" strike="noStrike">
              <a:latin typeface="DejaVu Sans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755640" y="2997000"/>
            <a:ext cx="777600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bg-BG" sz="4400" spc="-1" strike="noStrike">
                <a:solidFill>
                  <a:srgbClr val="ff0000"/>
                </a:solidFill>
                <a:latin typeface="Lucida Sans Unicode"/>
                <a:ea typeface="DejaVu Sans"/>
              </a:rPr>
              <a:t>Благодаря за вниманието!</a:t>
            </a:r>
            <a:endParaRPr b="0" lang="en-AU" sz="44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bg-BG" sz="5000" spc="-1" strike="noStrike">
                <a:solidFill>
                  <a:srgbClr val="5b6973"/>
                </a:solidFill>
                <a:latin typeface="Calibri"/>
              </a:rPr>
              <a:t>ЛАБОРАТОРНИ УПРАЖНЕНИЯ</a:t>
            </a:r>
            <a:endParaRPr b="0" lang="en-AU" sz="5000" spc="-1" strike="noStrike">
              <a:latin typeface="DejaVu Sans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107640" y="1935360"/>
            <a:ext cx="8856360" cy="43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1000"/>
          </a:bodyPr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Идентификация и степени на свобода на механизмите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Геометричен и кинематичен анализ на равнинни лостови механизми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Гърбични механизми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Коефициент на триене при плъзгане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Механичен коефициент на полезно действие при зъбни предавки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Сили, деформации и напрежения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Експериментално определяне на приведен масов инерционен момент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Статично уравновесяване на елементарен лостов механизъм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Динамично балансиране на ротори</a:t>
            </a:r>
            <a:endParaRPr b="0" lang="en-AU" sz="26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bg-BG" sz="5000" spc="-1" strike="noStrike">
                <a:solidFill>
                  <a:srgbClr val="5b6973"/>
                </a:solidFill>
                <a:latin typeface="Calibri"/>
              </a:rPr>
              <a:t>КУРСОВА РАБОТА</a:t>
            </a:r>
            <a:endParaRPr b="0" lang="en-AU" sz="5000" spc="-1" strike="noStrike">
              <a:latin typeface="DejaVu Sans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457200" y="1935360"/>
            <a:ext cx="8228880" cy="43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3000"/>
          </a:bodyPr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r>
              <a:rPr b="0" lang="bg-BG" sz="2600" spc="-1" strike="noStrike">
                <a:solidFill>
                  <a:srgbClr val="000000"/>
                </a:solidFill>
                <a:latin typeface="Constantia"/>
              </a:rPr>
              <a:t>Обхваща взаимно свързани задачи за определяне на:</a:t>
            </a:r>
            <a:endParaRPr b="0" lang="en-AU" sz="26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360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</a:rPr>
              <a:t>структурата и степените на свобода на механична система, съставена от последователно свързани електродвигател, зъбен механизъм и елементарен лостов механизъм;</a:t>
            </a:r>
            <a:endParaRPr b="0" lang="en-AU" sz="18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360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</a:rPr>
              <a:t>скоростта и ускорението на изходното звено по зададена скорост на двигателя (права кинематична задача);</a:t>
            </a:r>
            <a:endParaRPr b="0" lang="en-AU" sz="18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360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</a:rPr>
              <a:t>скоростта и ускорението на входното звено по зададена скорост и ускорение на изходното звено (обратна кинематична задача);</a:t>
            </a:r>
            <a:endParaRPr b="0" lang="en-AU" sz="18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360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</a:rPr>
              <a:t>подбор на електродвигател (мощност и пусков момент) по зададено натоварване, средна скорост на изходното звено и прогнозна стойност на к.п.д.;</a:t>
            </a:r>
            <a:endParaRPr b="0" lang="en-AU" sz="18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360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</a:rPr>
              <a:t>инерционно натоварване, реакции в кинематичните двоици, уточняване на механичния  к.п.д. и якостни проверки на детайли;</a:t>
            </a:r>
            <a:endParaRPr b="0" lang="en-AU" sz="18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360"/>
              </a:spcBef>
              <a:buClr>
                <a:srgbClr val="deae00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</a:rPr>
              <a:t>определяне на приведените сили и маси, създаване на динамичен модел и изследване закона на движение.</a:t>
            </a:r>
            <a:endParaRPr b="0" lang="en-AU" sz="18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en-AU" sz="1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bg-BG" sz="5000" spc="-1" strike="noStrike">
                <a:solidFill>
                  <a:srgbClr val="5b6973"/>
                </a:solidFill>
                <a:latin typeface="Calibri"/>
              </a:rPr>
              <a:t>ОЦЕНЯВАНЕ</a:t>
            </a:r>
            <a:endParaRPr b="0" lang="en-AU" sz="5000" spc="-1" strike="noStrike">
              <a:latin typeface="DejaVu Sans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457200" y="1935360"/>
            <a:ext cx="8228880" cy="43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5000"/>
          </a:bodyPr>
          <a:p>
            <a:pPr marL="274320" indent="-273600">
              <a:lnSpc>
                <a:spcPct val="100000"/>
              </a:lnSpc>
              <a:spcBef>
                <a:spcPts val="641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Оценка на лабораторни упражнения: 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0-10 точки.</a:t>
            </a:r>
            <a:endParaRPr b="0" lang="en-AU" sz="32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641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Оценка на курсовата работа: 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0-20 точки.</a:t>
            </a:r>
            <a:endParaRPr b="0" lang="en-AU" sz="32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641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Оценка на изпитния тест: 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0-70 точки. </a:t>
            </a:r>
            <a:endParaRPr b="0" lang="en-AU" sz="32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Общо: 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0-100 точки.</a:t>
            </a:r>
            <a:endParaRPr b="0" lang="en-AU" sz="32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AU" sz="32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Calibri"/>
              </a:rPr>
              <a:t>Слаб (2.00)  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ru-RU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ru-RU" sz="3200" spc="-1" strike="noStrike">
                <a:solidFill>
                  <a:srgbClr val="000000"/>
                </a:solidFill>
                <a:latin typeface="Calibri"/>
              </a:rPr>
              <a:t>0   – 49  точки</a:t>
            </a:r>
            <a:endParaRPr b="0" lang="en-AU" sz="32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Среден (3.00) 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50 – 63  точки</a:t>
            </a:r>
            <a:endParaRPr b="0" lang="en-AU" sz="32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Добър  (4.00)  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6</a:t>
            </a:r>
            <a:r>
              <a:rPr b="1" lang="en-US" sz="3200" spc="-1" strike="noStrike">
                <a:solidFill>
                  <a:srgbClr val="ff0000"/>
                </a:solidFill>
                <a:latin typeface="Calibri"/>
              </a:rPr>
              <a:t>4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 – 75  точки</a:t>
            </a:r>
            <a:endParaRPr b="0" lang="en-AU" sz="32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Много добър (5.00) 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1" lang="bg-BG" sz="3200" spc="-1" strike="noStrike">
                <a:solidFill>
                  <a:srgbClr val="ff0000"/>
                </a:solidFill>
                <a:latin typeface="Calibri"/>
              </a:rPr>
              <a:t>76 – 89   точки</a:t>
            </a:r>
            <a:endParaRPr b="0" lang="en-AU" sz="32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AU" sz="3200" spc="-1" strike="noStrike">
              <a:latin typeface="DejaVu Sans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3778920" y="4028040"/>
            <a:ext cx="863280" cy="287280"/>
          </a:xfrm>
          <a:prstGeom prst="leftRightArrow">
            <a:avLst>
              <a:gd name="adj1" fmla="val 50000"/>
              <a:gd name="adj2" fmla="val 50000"/>
            </a:avLst>
          </a:prstGeom>
          <a:ln>
            <a:round/>
          </a:ln>
          <a:effectLst>
            <a:outerShdw algn="ctr" blurRad="57150" dir="5400000" dist="38160" rotWithShape="0">
              <a:schemeClr val="phClr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186" name="CustomShape 4"/>
          <p:cNvSpPr/>
          <p:nvPr/>
        </p:nvSpPr>
        <p:spPr>
          <a:xfrm>
            <a:off x="3780000" y="4460400"/>
            <a:ext cx="863280" cy="287280"/>
          </a:xfrm>
          <a:prstGeom prst="left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5"/>
          <p:cNvSpPr/>
          <p:nvPr/>
        </p:nvSpPr>
        <p:spPr>
          <a:xfrm>
            <a:off x="3778920" y="4863960"/>
            <a:ext cx="863280" cy="287280"/>
          </a:xfrm>
          <a:prstGeom prst="left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ustomShape 6"/>
          <p:cNvSpPr/>
          <p:nvPr/>
        </p:nvSpPr>
        <p:spPr>
          <a:xfrm>
            <a:off x="3780000" y="5289120"/>
            <a:ext cx="863280" cy="287280"/>
          </a:xfrm>
          <a:prstGeom prst="left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Picture 2" descr=""/>
          <p:cNvPicPr/>
          <p:nvPr/>
        </p:nvPicPr>
        <p:blipFill>
          <a:blip r:embed="rId1"/>
          <a:stretch/>
        </p:blipFill>
        <p:spPr>
          <a:xfrm>
            <a:off x="3780000" y="5661360"/>
            <a:ext cx="889920" cy="310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0" y="764640"/>
            <a:ext cx="9143280" cy="64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rmAutofit fontScale="50000"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5b6973"/>
                </a:solidFill>
                <a:latin typeface="Calibri"/>
              </a:rPr>
              <a:t>ОБЩИ СВЕДЕНИЯ ЗА МАШИНИТЕ И МЕХАНИЗМИТЕ</a:t>
            </a:r>
            <a:endParaRPr b="0" lang="en-AU" sz="3200" spc="-1" strike="noStrike">
              <a:latin typeface="DejaVu Sans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107640" y="1845000"/>
            <a:ext cx="8928360" cy="43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1000"/>
          </a:bodyPr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Подвижни съединения – кинематични двоици</a:t>
            </a:r>
            <a:endParaRPr b="0" lang="en-AU" sz="26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bg-BG" sz="2400" spc="-1" strike="noStrike">
                <a:solidFill>
                  <a:srgbClr val="000000"/>
                </a:solidFill>
                <a:latin typeface="Constantia"/>
              </a:rPr>
              <a:t>Въвеждащи понятия</a:t>
            </a:r>
            <a:endParaRPr b="0" lang="en-AU" sz="24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000000"/>
                </a:solidFill>
                <a:latin typeface="Constantia"/>
              </a:rPr>
              <a:t>Степени на свобода на точка </a:t>
            </a:r>
            <a:endParaRPr b="0" lang="en-AU" sz="24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000000"/>
                </a:solidFill>
                <a:latin typeface="Constantia"/>
              </a:rPr>
              <a:t>Степени на свобода на твърдо тяло</a:t>
            </a:r>
            <a:endParaRPr b="0" lang="en-AU" sz="24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000000"/>
                </a:solidFill>
                <a:latin typeface="Constantia"/>
              </a:rPr>
              <a:t>Степени на свобода на кинематични двоици – класификация</a:t>
            </a:r>
            <a:endParaRPr b="0" lang="en-AU" sz="2400" spc="-1" strike="noStrike">
              <a:latin typeface="DejaVu Sans"/>
            </a:endParaRPr>
          </a:p>
          <a:p>
            <a:pPr marL="274320" indent="-273600">
              <a:lnSpc>
                <a:spcPct val="100000"/>
              </a:lnSpc>
              <a:spcBef>
                <a:spcPts val="519"/>
              </a:spcBef>
              <a:buClr>
                <a:srgbClr val="deae00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Звена, кинематични вериги и механизми</a:t>
            </a:r>
            <a:endParaRPr b="0" lang="en-AU" sz="26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000000"/>
                </a:solidFill>
                <a:latin typeface="Constantia"/>
              </a:rPr>
              <a:t>Степени на свобода на механизмите</a:t>
            </a:r>
            <a:endParaRPr b="0" lang="en-AU" sz="24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bg-BG" sz="2400" spc="-1" strike="noStrike">
                <a:solidFill>
                  <a:srgbClr val="000000"/>
                </a:solidFill>
                <a:latin typeface="Constantia"/>
              </a:rPr>
              <a:t>Класификация на механизмите</a:t>
            </a:r>
            <a:endParaRPr b="0" lang="en-AU" sz="24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bg-BG" sz="2400" spc="-1" strike="noStrike">
                <a:solidFill>
                  <a:srgbClr val="000000"/>
                </a:solidFill>
                <a:latin typeface="Constantia"/>
              </a:rPr>
              <a:t>Класификация на машините</a:t>
            </a:r>
            <a:endParaRPr b="0" lang="en-AU" sz="2400" spc="-1" strike="noStrike">
              <a:latin typeface="DejaVu Sans"/>
            </a:endParaRPr>
          </a:p>
          <a:p>
            <a:pPr lvl="1" marL="640080" indent="-246240">
              <a:lnSpc>
                <a:spcPct val="100000"/>
              </a:lnSpc>
              <a:spcBef>
                <a:spcPts val="479"/>
              </a:spcBef>
              <a:buClr>
                <a:srgbClr val="98c723"/>
              </a:buClr>
              <a:buSzPct val="85000"/>
              <a:buFont typeface="Wingdings 2" charset="2"/>
              <a:buChar char=""/>
            </a:pPr>
            <a:r>
              <a:rPr b="0" lang="bg-BG" sz="2400" spc="-1" strike="noStrike">
                <a:solidFill>
                  <a:srgbClr val="000000"/>
                </a:solidFill>
                <a:latin typeface="Constantia"/>
              </a:rPr>
              <a:t>Класификация на промишлените роботи</a:t>
            </a:r>
            <a:endParaRPr b="0" lang="en-AU" sz="24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endParaRPr b="0" lang="en-AU" sz="2400" spc="-1" strike="noStrike">
              <a:latin typeface="DejaVu Sans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endParaRPr b="0" lang="en-AU" sz="24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536491104"/>
              </p:ext>
            </p:extLst>
          </p:nvPr>
        </p:nvGraphicFramePr>
        <p:xfrm>
          <a:off x="251640" y="1196640"/>
          <a:ext cx="8568720" cy="554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92" name="CustomShape 1"/>
          <p:cNvSpPr/>
          <p:nvPr/>
        </p:nvSpPr>
        <p:spPr>
          <a:xfrm>
            <a:off x="0" y="44640"/>
            <a:ext cx="9143280" cy="1007280"/>
          </a:xfrm>
          <a:prstGeom prst="rect">
            <a:avLst/>
          </a:prstGeom>
          <a:noFill/>
          <a:ln>
            <a:noFill/>
          </a:ln>
          <a:effectLst>
            <a:outerShdw algn="ctr" blurRad="57150" dir="5400000" dist="38160" rotWithShape="0">
              <a:schemeClr val="accent1">
                <a:hueOff val="0"/>
                <a:satOff val="0"/>
                <a:lumOff val="0"/>
                <a:alphaOff val="0"/>
                <a:shade val="9000"/>
                <a:alpha val="48000"/>
                <a:satMod val="105000"/>
              </a:scheme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rmAutofit fontScale="57000"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5b6973"/>
                </a:solidFill>
                <a:latin typeface="Calibri"/>
              </a:rPr>
              <a:t>ОБЩИ СВЕДЕНИЯ ЗА МАШИНИТЕ И МЕХАНИЗМИТЕ</a:t>
            </a:r>
            <a:br/>
            <a:r>
              <a:rPr b="0" lang="ru-RU" sz="2800" spc="-1" strike="noStrike">
                <a:solidFill>
                  <a:srgbClr val="5b6973"/>
                </a:solidFill>
                <a:latin typeface="Calibri"/>
              </a:rPr>
              <a:t>Подвижни съединения – кинематични двоици</a:t>
            </a:r>
            <a:endParaRPr b="0" lang="en-AU" sz="28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648086"/>
                </a:solidFill>
                <a:latin typeface="Calibri"/>
              </a:rPr>
              <a:t>ОБЩИ СВЕДЕНИЯ ЗА МАШИНИТЕ И МЕХАНИЗМИТЕ</a:t>
            </a:r>
            <a:br/>
            <a:r>
              <a:rPr b="0" lang="bg-BG" sz="2000" spc="-1" strike="noStrike">
                <a:solidFill>
                  <a:srgbClr val="648086"/>
                </a:solidFill>
                <a:latin typeface="Calibri"/>
              </a:rPr>
              <a:t>Въвеждащи понятия</a:t>
            </a:r>
            <a:endParaRPr b="0" lang="en-AU" sz="2000" spc="-1" strike="noStrike">
              <a:latin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1329</TotalTime>
  <Application>LibreOffice/6.4.6.2$Linux_X86_64 LibreOffice_project/40$Build-2</Application>
  <Words>1645</Words>
  <Paragraphs>205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2012-02-08T18:51:19Z</dcterms:created>
  <dc:creator>sasho&amp;yana</dc:creator>
  <dc:description/>
  <dc:language>en-AU</dc:language>
  <cp:lastModifiedBy/>
  <dcterms:modified xsi:type="dcterms:W3CDTF">2020-10-30T22:10:04Z</dcterms:modified>
  <cp:revision>102</cp:revision>
  <dc:subject/>
  <dc:title>Машинознание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10</vt:i4>
  </property>
  <property fmtid="{D5CDD505-2E9C-101B-9397-08002B2CF9AE}" pid="7" name="Notes">
    <vt:i4>0</vt:i4>
  </property>
  <property fmtid="{D5CDD505-2E9C-101B-9397-08002B2CF9AE}" pid="8" name="PresentationFormat">
    <vt:lpwstr>Презентация на цял екран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31</vt:i4>
  </property>
</Properties>
</file>