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buChar char="●"/>
              <a:defRPr b="0" i="0" sz="1100" u="none" cap="none" strike="noStrike"/>
            </a:lvl1pPr>
            <a:lvl2pPr indent="0" lvl="1" marL="0" marR="0" rtl="0" algn="l">
              <a:spcBef>
                <a:spcPts val="0"/>
              </a:spcBef>
              <a:buChar char="○"/>
              <a:defRPr b="0" i="0" sz="1100" u="none" cap="none" strike="noStrike"/>
            </a:lvl2pPr>
            <a:lvl3pPr indent="0" lvl="2" marL="0" marR="0" rtl="0" algn="l">
              <a:spcBef>
                <a:spcPts val="0"/>
              </a:spcBef>
              <a:buChar char="■"/>
              <a:defRPr b="0" i="0" sz="1100" u="none" cap="none" strike="noStrike"/>
            </a:lvl3pPr>
            <a:lvl4pPr indent="0" lvl="3" marL="0" marR="0" rtl="0" algn="l">
              <a:spcBef>
                <a:spcPts val="0"/>
              </a:spcBef>
              <a:buChar char="●"/>
              <a:defRPr b="0" i="0" sz="1100" u="none" cap="none" strike="noStrike"/>
            </a:lvl4pPr>
            <a:lvl5pPr indent="0" lvl="4" marL="0" marR="0" rtl="0" algn="l">
              <a:spcBef>
                <a:spcPts val="0"/>
              </a:spcBef>
              <a:buChar char="○"/>
              <a:defRPr b="0" i="0" sz="1100" u="none" cap="none" strike="noStrike"/>
            </a:lvl5pPr>
            <a:lvl6pPr indent="0" lvl="5" marL="0" marR="0" rtl="0" algn="l">
              <a:spcBef>
                <a:spcPts val="0"/>
              </a:spcBef>
              <a:buChar char="■"/>
              <a:defRPr b="0" i="0" sz="1100" u="none" cap="none" strike="noStrike"/>
            </a:lvl6pPr>
            <a:lvl7pPr indent="0" lvl="6" marL="0" marR="0" rtl="0" algn="l">
              <a:spcBef>
                <a:spcPts val="0"/>
              </a:spcBef>
              <a:buChar char="●"/>
              <a:defRPr b="0" i="0" sz="1100" u="none" cap="none" strike="noStrike"/>
            </a:lvl7pPr>
            <a:lvl8pPr indent="0" lvl="7" marL="0" marR="0" rtl="0" algn="l">
              <a:spcBef>
                <a:spcPts val="0"/>
              </a:spcBef>
              <a:buChar char="○"/>
              <a:defRPr b="0" i="0" sz="1100" u="none" cap="none" strike="noStrike"/>
            </a:lvl8pPr>
            <a:lvl9pPr indent="0" lvl="8" marL="0" marR="0" rtl="0" algn="l">
              <a:spcBef>
                <a:spcPts val="0"/>
              </a:spcBef>
              <a:buChar char="■"/>
              <a:defRPr b="0" i="0" sz="11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7" name="Shape 1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99" name="Shape 19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216" name="Shape 21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242" name="Shape 24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258" name="Shape 25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273" name="Shape 27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22" name="Shape 2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59" name="Shape 5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74" name="Shape 7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90" name="Shape 9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38" name="Shape 13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57" name="Shape 15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72" name="Shape 17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88" name="Shape 18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4800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6629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5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jpg"/><Relationship Id="rId4" Type="http://schemas.openxmlformats.org/officeDocument/2006/relationships/image" Target="../media/image14.jpg"/><Relationship Id="rId5" Type="http://schemas.openxmlformats.org/officeDocument/2006/relationships/image" Target="../media/image15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jpg"/><Relationship Id="rId4" Type="http://schemas.openxmlformats.org/officeDocument/2006/relationships/image" Target="../media/image19.jpg"/><Relationship Id="rId5" Type="http://schemas.openxmlformats.org/officeDocument/2006/relationships/image" Target="../media/image17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jpg"/><Relationship Id="rId4" Type="http://schemas.openxmlformats.org/officeDocument/2006/relationships/image" Target="../media/image21.jpg"/><Relationship Id="rId5" Type="http://schemas.openxmlformats.org/officeDocument/2006/relationships/image" Target="../media/image24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jpg"/><Relationship Id="rId4" Type="http://schemas.openxmlformats.org/officeDocument/2006/relationships/image" Target="../media/image23.jpg"/><Relationship Id="rId5" Type="http://schemas.openxmlformats.org/officeDocument/2006/relationships/image" Target="../media/image22.jpg"/><Relationship Id="rId6" Type="http://schemas.openxmlformats.org/officeDocument/2006/relationships/image" Target="../media/image20.jpg"/><Relationship Id="rId7" Type="http://schemas.openxmlformats.org/officeDocument/2006/relationships/image" Target="../media/image27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Relationship Id="rId4" Type="http://schemas.openxmlformats.org/officeDocument/2006/relationships/image" Target="../media/image1.jpg"/><Relationship Id="rId5" Type="http://schemas.openxmlformats.org/officeDocument/2006/relationships/image" Target="../media/image8.jpg"/><Relationship Id="rId6" Type="http://schemas.openxmlformats.org/officeDocument/2006/relationships/image" Target="../media/image4.jpg"/><Relationship Id="rId7" Type="http://schemas.openxmlformats.org/officeDocument/2006/relationships/image" Target="../media/image13.jpg"/><Relationship Id="rId8" Type="http://schemas.openxmlformats.org/officeDocument/2006/relationships/image" Target="../media/image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Relationship Id="rId4" Type="http://schemas.openxmlformats.org/officeDocument/2006/relationships/image" Target="../media/image5.jpg"/><Relationship Id="rId5" Type="http://schemas.openxmlformats.org/officeDocument/2006/relationships/image" Target="../media/image7.jpg"/><Relationship Id="rId6" Type="http://schemas.openxmlformats.org/officeDocument/2006/relationships/image" Target="../media/image6.jpg"/><Relationship Id="rId7" Type="http://schemas.openxmlformats.org/officeDocument/2006/relationships/image" Target="../media/image9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g"/><Relationship Id="rId4" Type="http://schemas.openxmlformats.org/officeDocument/2006/relationships/image" Target="../media/image11.jpg"/><Relationship Id="rId5" Type="http://schemas.openxmlformats.org/officeDocument/2006/relationships/image" Target="../media/image10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jpg"/><Relationship Id="rId4" Type="http://schemas.openxmlformats.org/officeDocument/2006/relationships/image" Target="../media/image26.jpg"/><Relationship Id="rId5" Type="http://schemas.openxmlformats.org/officeDocument/2006/relationships/image" Target="../media/image18.jpg"/><Relationship Id="rId6" Type="http://schemas.openxmlformats.org/officeDocument/2006/relationships/image" Target="../media/image12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jpg"/><Relationship Id="rId4" Type="http://schemas.openxmlformats.org/officeDocument/2006/relationships/image" Target="../media/image16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/>
        </p:nvSpPr>
        <p:spPr>
          <a:xfrm>
            <a:off x="228600" y="2667000"/>
            <a:ext cx="8647112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Times New Roman"/>
              <a:buNone/>
            </a:pPr>
            <a:r>
              <a:rPr b="1" i="0" lang="en-US" sz="4400" u="none" cap="none" strike="noStrike">
                <a:solidFill>
                  <a:srgbClr val="FFFF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Видове проводникови материали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/>
          <p:nvPr/>
        </p:nvSpPr>
        <p:spPr>
          <a:xfrm>
            <a:off x="5911850" y="6307137"/>
            <a:ext cx="3011487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Times New Roman"/>
              <a:buNone/>
            </a:pPr>
            <a:r>
              <a:rPr b="1" i="0" lang="en-US" sz="1400" u="none" cap="none" strike="noStrik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Проводникови материали       11/16</a:t>
            </a:r>
          </a:p>
        </p:txBody>
      </p:sp>
      <p:sp>
        <p:nvSpPr>
          <p:cNvPr id="202" name="Shape 202"/>
          <p:cNvSpPr txBox="1"/>
          <p:nvPr/>
        </p:nvSpPr>
        <p:spPr>
          <a:xfrm>
            <a:off x="3014661" y="234950"/>
            <a:ext cx="310832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Припои и флюсове</a:t>
            </a:r>
          </a:p>
        </p:txBody>
      </p:sp>
      <p:sp>
        <p:nvSpPr>
          <p:cNvPr id="203" name="Shape 203"/>
          <p:cNvSpPr txBox="1"/>
          <p:nvPr/>
        </p:nvSpPr>
        <p:spPr>
          <a:xfrm>
            <a:off x="412750" y="692150"/>
            <a:ext cx="4352924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Основни изисквания към припоите </a:t>
            </a:r>
          </a:p>
        </p:txBody>
      </p:sp>
      <p:sp>
        <p:nvSpPr>
          <p:cNvPr id="204" name="Shape 204"/>
          <p:cNvSpPr txBox="1"/>
          <p:nvPr/>
        </p:nvSpPr>
        <p:spPr>
          <a:xfrm>
            <a:off x="1587500" y="2024061"/>
            <a:ext cx="4886325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ans Symbols"/>
              <a:buChar char="➢"/>
            </a:pPr>
            <a:r>
              <a:rPr b="1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малко специфично съпротивление  ρ</a:t>
            </a:r>
          </a:p>
        </p:txBody>
      </p:sp>
      <p:sp>
        <p:nvSpPr>
          <p:cNvPr id="205" name="Shape 205"/>
          <p:cNvSpPr txBox="1"/>
          <p:nvPr/>
        </p:nvSpPr>
        <p:spPr>
          <a:xfrm>
            <a:off x="1587500" y="1089025"/>
            <a:ext cx="4511675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ans Symbols"/>
              <a:buChar char="➢"/>
            </a:pPr>
            <a:r>
              <a:rPr b="1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ниска температура на топене </a:t>
            </a:r>
            <a:r>
              <a:rPr b="1" i="1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</a:t>
            </a:r>
            <a:r>
              <a:rPr b="1" baseline="-2500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</a:t>
            </a:r>
          </a:p>
        </p:txBody>
      </p:sp>
      <p:sp>
        <p:nvSpPr>
          <p:cNvPr id="206" name="Shape 206"/>
          <p:cNvSpPr txBox="1"/>
          <p:nvPr/>
        </p:nvSpPr>
        <p:spPr>
          <a:xfrm>
            <a:off x="1587500" y="1555750"/>
            <a:ext cx="6232525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ans Symbols"/>
              <a:buChar char="➢"/>
            </a:pPr>
            <a:r>
              <a:rPr b="1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галванична съвместимост със спояваните метали</a:t>
            </a:r>
          </a:p>
        </p:txBody>
      </p:sp>
      <p:sp>
        <p:nvSpPr>
          <p:cNvPr id="207" name="Shape 207"/>
          <p:cNvSpPr txBox="1"/>
          <p:nvPr/>
        </p:nvSpPr>
        <p:spPr>
          <a:xfrm>
            <a:off x="1587500" y="2492375"/>
            <a:ext cx="4886325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ans Symbols"/>
              <a:buChar char="➢"/>
            </a:pPr>
            <a:r>
              <a:rPr b="1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голяма механична якост</a:t>
            </a:r>
          </a:p>
        </p:txBody>
      </p:sp>
      <p:sp>
        <p:nvSpPr>
          <p:cNvPr id="208" name="Shape 208"/>
          <p:cNvSpPr txBox="1"/>
          <p:nvPr/>
        </p:nvSpPr>
        <p:spPr>
          <a:xfrm>
            <a:off x="1587500" y="2960686"/>
            <a:ext cx="4886325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ans Symbols"/>
              <a:buChar char="➢"/>
            </a:pPr>
            <a:r>
              <a:rPr b="1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добра корозоустойчивост</a:t>
            </a:r>
          </a:p>
        </p:txBody>
      </p:sp>
      <p:sp>
        <p:nvSpPr>
          <p:cNvPr id="209" name="Shape 209"/>
          <p:cNvSpPr txBox="1"/>
          <p:nvPr/>
        </p:nvSpPr>
        <p:spPr>
          <a:xfrm>
            <a:off x="1587500" y="3429000"/>
            <a:ext cx="4886325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ans Symbols"/>
              <a:buChar char="➢"/>
            </a:pPr>
            <a:r>
              <a:rPr b="1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ниска цена</a:t>
            </a:r>
          </a:p>
        </p:txBody>
      </p:sp>
      <p:sp>
        <p:nvSpPr>
          <p:cNvPr id="210" name="Shape 210"/>
          <p:cNvSpPr txBox="1"/>
          <p:nvPr/>
        </p:nvSpPr>
        <p:spPr>
          <a:xfrm>
            <a:off x="412750" y="3978275"/>
            <a:ext cx="4438650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Основни изисквания към флюсовете</a:t>
            </a:r>
          </a:p>
        </p:txBody>
      </p:sp>
      <p:sp>
        <p:nvSpPr>
          <p:cNvPr id="211" name="Shape 211"/>
          <p:cNvSpPr txBox="1"/>
          <p:nvPr/>
        </p:nvSpPr>
        <p:spPr>
          <a:xfrm>
            <a:off x="1524000" y="4375150"/>
            <a:ext cx="6772275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ans Symbols"/>
              <a:buChar char="➢"/>
            </a:pPr>
            <a:r>
              <a:rPr b="1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да осигурят добро умокряне на спояваните метали </a:t>
            </a:r>
          </a:p>
        </p:txBody>
      </p:sp>
      <p:sp>
        <p:nvSpPr>
          <p:cNvPr id="212" name="Shape 212"/>
          <p:cNvSpPr txBox="1"/>
          <p:nvPr/>
        </p:nvSpPr>
        <p:spPr>
          <a:xfrm>
            <a:off x="1524000" y="5000625"/>
            <a:ext cx="6099175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ans Symbols"/>
              <a:buChar char="➢"/>
            </a:pPr>
            <a:r>
              <a:rPr b="1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да отделят оксидния слой от повърхността им</a:t>
            </a:r>
          </a:p>
        </p:txBody>
      </p:sp>
      <p:sp>
        <p:nvSpPr>
          <p:cNvPr id="213" name="Shape 213"/>
          <p:cNvSpPr txBox="1"/>
          <p:nvPr/>
        </p:nvSpPr>
        <p:spPr>
          <a:xfrm>
            <a:off x="1524000" y="5626100"/>
            <a:ext cx="6496049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ans Symbols"/>
              <a:buChar char="➢"/>
            </a:pPr>
            <a:r>
              <a:rPr b="1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да защитават от оксидиране по време на запояване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/>
          <p:nvPr/>
        </p:nvSpPr>
        <p:spPr>
          <a:xfrm>
            <a:off x="5911850" y="6307137"/>
            <a:ext cx="3011487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Times New Roman"/>
              <a:buNone/>
            </a:pPr>
            <a:r>
              <a:rPr b="1" i="0" lang="en-US" sz="1400" u="none" cap="none" strike="noStrik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Проводникови материали       12/16</a:t>
            </a:r>
          </a:p>
        </p:txBody>
      </p:sp>
      <p:sp>
        <p:nvSpPr>
          <p:cNvPr id="219" name="Shape 219"/>
          <p:cNvSpPr txBox="1"/>
          <p:nvPr/>
        </p:nvSpPr>
        <p:spPr>
          <a:xfrm>
            <a:off x="3003550" y="234950"/>
            <a:ext cx="310832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Припои и флюсове</a:t>
            </a:r>
          </a:p>
        </p:txBody>
      </p:sp>
      <p:pic>
        <p:nvPicPr>
          <p:cNvPr id="220" name="Shape 2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164012" y="4246562"/>
            <a:ext cx="2424112" cy="16192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21" name="Shape 22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42937" y="4019550"/>
            <a:ext cx="1662111" cy="1662111"/>
          </a:xfrm>
          <a:prstGeom prst="rect">
            <a:avLst/>
          </a:prstGeom>
          <a:noFill/>
          <a:ln>
            <a:noFill/>
          </a:ln>
        </p:spPr>
      </p:pic>
      <p:sp>
        <p:nvSpPr>
          <p:cNvPr id="222" name="Shape 222"/>
          <p:cNvSpPr/>
          <p:nvPr/>
        </p:nvSpPr>
        <p:spPr>
          <a:xfrm>
            <a:off x="1625600" y="1733550"/>
            <a:ext cx="2132011" cy="942975"/>
          </a:xfrm>
          <a:prstGeom prst="roundRect">
            <a:avLst>
              <a:gd fmla="val 16667" name="adj"/>
            </a:avLst>
          </a:prstGeom>
          <a:solidFill>
            <a:srgbClr val="0000FF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Меки припои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(Т</a:t>
            </a:r>
            <a:r>
              <a:rPr b="1" baseline="-25000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</a:t>
            </a:r>
            <a:r>
              <a:rPr b="1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&lt; 400 °C)</a:t>
            </a:r>
          </a:p>
        </p:txBody>
      </p:sp>
      <p:sp>
        <p:nvSpPr>
          <p:cNvPr id="223" name="Shape 223"/>
          <p:cNvSpPr/>
          <p:nvPr/>
        </p:nvSpPr>
        <p:spPr>
          <a:xfrm>
            <a:off x="5810250" y="1733550"/>
            <a:ext cx="2132011" cy="942975"/>
          </a:xfrm>
          <a:prstGeom prst="roundRect">
            <a:avLst>
              <a:gd fmla="val 16667" name="adj"/>
            </a:avLst>
          </a:prstGeom>
          <a:solidFill>
            <a:srgbClr val="FF6600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Твърди припои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(Т</a:t>
            </a:r>
            <a:r>
              <a:rPr b="1" baseline="-25000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</a:t>
            </a:r>
            <a:r>
              <a:rPr b="1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&gt; 400 °C)</a:t>
            </a:r>
          </a:p>
        </p:txBody>
      </p:sp>
      <p:grpSp>
        <p:nvGrpSpPr>
          <p:cNvPr id="224" name="Shape 224"/>
          <p:cNvGrpSpPr/>
          <p:nvPr/>
        </p:nvGrpSpPr>
        <p:grpSpPr>
          <a:xfrm>
            <a:off x="2517775" y="744537"/>
            <a:ext cx="4132261" cy="958850"/>
            <a:chOff x="2517775" y="744537"/>
            <a:chExt cx="4132261" cy="958850"/>
          </a:xfrm>
        </p:grpSpPr>
        <p:sp>
          <p:nvSpPr>
            <p:cNvPr id="225" name="Shape 225"/>
            <p:cNvSpPr/>
            <p:nvPr/>
          </p:nvSpPr>
          <p:spPr>
            <a:xfrm>
              <a:off x="2517775" y="744537"/>
              <a:ext cx="4132261" cy="588962"/>
            </a:xfrm>
            <a:prstGeom prst="roundRect">
              <a:avLst>
                <a:gd fmla="val 16667" name="adj"/>
              </a:avLst>
            </a:prstGeom>
            <a:solidFill>
              <a:srgbClr val="008000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Times New Roman"/>
                <a:buNone/>
              </a:pPr>
              <a:r>
                <a:rPr b="1" i="0" lang="en-US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Сплави за припои</a:t>
              </a:r>
            </a:p>
          </p:txBody>
        </p:sp>
        <p:cxnSp>
          <p:nvCxnSpPr>
            <p:cNvPr id="226" name="Shape 226"/>
            <p:cNvCxnSpPr/>
            <p:nvPr/>
          </p:nvCxnSpPr>
          <p:spPr>
            <a:xfrm flipH="1">
              <a:off x="3014661" y="1322387"/>
              <a:ext cx="388936" cy="381000"/>
            </a:xfrm>
            <a:prstGeom prst="straightConnector1">
              <a:avLst/>
            </a:prstGeom>
            <a:noFill/>
            <a:ln cap="flat" cmpd="sng" w="50800">
              <a:solidFill>
                <a:srgbClr val="00CC00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  <p:cxnSp>
          <p:nvCxnSpPr>
            <p:cNvPr id="227" name="Shape 227"/>
            <p:cNvCxnSpPr/>
            <p:nvPr/>
          </p:nvCxnSpPr>
          <p:spPr>
            <a:xfrm>
              <a:off x="6137275" y="1322387"/>
              <a:ext cx="249237" cy="369886"/>
            </a:xfrm>
            <a:prstGeom prst="straightConnector1">
              <a:avLst/>
            </a:prstGeom>
            <a:noFill/>
            <a:ln cap="flat" cmpd="sng" w="50800">
              <a:solidFill>
                <a:srgbClr val="00CC00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</p:grpSp>
      <p:grpSp>
        <p:nvGrpSpPr>
          <p:cNvPr id="228" name="Shape 228"/>
          <p:cNvGrpSpPr/>
          <p:nvPr/>
        </p:nvGrpSpPr>
        <p:grpSpPr>
          <a:xfrm>
            <a:off x="492125" y="2654300"/>
            <a:ext cx="2266949" cy="1127124"/>
            <a:chOff x="492125" y="2654300"/>
            <a:chExt cx="2266949" cy="1127124"/>
          </a:xfrm>
        </p:grpSpPr>
        <p:sp>
          <p:nvSpPr>
            <p:cNvPr id="229" name="Shape 229"/>
            <p:cNvSpPr txBox="1"/>
            <p:nvPr/>
          </p:nvSpPr>
          <p:spPr>
            <a:xfrm>
              <a:off x="492125" y="3079750"/>
              <a:ext cx="2266949" cy="7016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99"/>
                </a:buClr>
                <a:buSzPct val="25000"/>
                <a:buFont typeface="Times New Roman"/>
                <a:buNone/>
              </a:pPr>
              <a:r>
                <a:rPr b="1" i="0" lang="en-US" sz="2000" u="none" cap="none" strike="noStrike">
                  <a:solidFill>
                    <a:srgbClr val="000099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безоловни припои</a:t>
              </a: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99"/>
                </a:buClr>
                <a:buSzPct val="25000"/>
                <a:buFont typeface="Times New Roman"/>
                <a:buNone/>
              </a:pPr>
              <a:r>
                <a:rPr b="1" i="0" lang="en-US" sz="2000" u="none" cap="none" strike="noStrike">
                  <a:solidFill>
                    <a:srgbClr val="000099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Sn + Ag + Cu</a:t>
              </a:r>
            </a:p>
          </p:txBody>
        </p:sp>
        <p:cxnSp>
          <p:nvCxnSpPr>
            <p:cNvPr id="230" name="Shape 230"/>
            <p:cNvCxnSpPr/>
            <p:nvPr/>
          </p:nvCxnSpPr>
          <p:spPr>
            <a:xfrm flipH="1">
              <a:off x="1782761" y="2654300"/>
              <a:ext cx="431799" cy="523874"/>
            </a:xfrm>
            <a:prstGeom prst="straightConnector1">
              <a:avLst/>
            </a:prstGeom>
            <a:noFill/>
            <a:ln cap="flat" cmpd="sng" w="50800">
              <a:solidFill>
                <a:srgbClr val="00CCFF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</p:grpSp>
      <p:grpSp>
        <p:nvGrpSpPr>
          <p:cNvPr id="231" name="Shape 231"/>
          <p:cNvGrpSpPr/>
          <p:nvPr/>
        </p:nvGrpSpPr>
        <p:grpSpPr>
          <a:xfrm>
            <a:off x="3014661" y="2652711"/>
            <a:ext cx="2085975" cy="1128713"/>
            <a:chOff x="3014661" y="2652711"/>
            <a:chExt cx="2085975" cy="1128713"/>
          </a:xfrm>
        </p:grpSpPr>
        <p:sp>
          <p:nvSpPr>
            <p:cNvPr id="232" name="Shape 232"/>
            <p:cNvSpPr txBox="1"/>
            <p:nvPr/>
          </p:nvSpPr>
          <p:spPr>
            <a:xfrm>
              <a:off x="3014661" y="3079750"/>
              <a:ext cx="2085975" cy="7016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99"/>
                </a:buClr>
                <a:buSzPct val="25000"/>
                <a:buFont typeface="Times New Roman"/>
                <a:buNone/>
              </a:pPr>
              <a:r>
                <a:rPr b="1" i="0" lang="en-US" sz="2000" u="none" cap="none" strike="noStrike">
                  <a:solidFill>
                    <a:srgbClr val="000099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калаено-оловни </a:t>
              </a: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99"/>
                </a:buClr>
                <a:buSzPct val="25000"/>
                <a:buFont typeface="Times New Roman"/>
                <a:buNone/>
              </a:pPr>
              <a:r>
                <a:rPr b="1" i="0" lang="en-US" sz="2000" u="none" cap="none" strike="noStrike">
                  <a:solidFill>
                    <a:srgbClr val="000099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(Sn-Pb) сплави</a:t>
              </a:r>
            </a:p>
          </p:txBody>
        </p:sp>
        <p:cxnSp>
          <p:nvCxnSpPr>
            <p:cNvPr id="233" name="Shape 233"/>
            <p:cNvCxnSpPr/>
            <p:nvPr/>
          </p:nvCxnSpPr>
          <p:spPr>
            <a:xfrm>
              <a:off x="3171825" y="2652711"/>
              <a:ext cx="504824" cy="523874"/>
            </a:xfrm>
            <a:prstGeom prst="straightConnector1">
              <a:avLst/>
            </a:prstGeom>
            <a:noFill/>
            <a:ln cap="flat" cmpd="sng" w="50800">
              <a:solidFill>
                <a:srgbClr val="00CCFF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</p:grpSp>
      <p:grpSp>
        <p:nvGrpSpPr>
          <p:cNvPr id="234" name="Shape 234"/>
          <p:cNvGrpSpPr/>
          <p:nvPr/>
        </p:nvGrpSpPr>
        <p:grpSpPr>
          <a:xfrm>
            <a:off x="5662612" y="2608261"/>
            <a:ext cx="1138236" cy="1127124"/>
            <a:chOff x="5662612" y="2608261"/>
            <a:chExt cx="1138236" cy="1127124"/>
          </a:xfrm>
        </p:grpSpPr>
        <p:sp>
          <p:nvSpPr>
            <p:cNvPr id="235" name="Shape 235"/>
            <p:cNvSpPr txBox="1"/>
            <p:nvPr/>
          </p:nvSpPr>
          <p:spPr>
            <a:xfrm>
              <a:off x="5662612" y="3033711"/>
              <a:ext cx="1138236" cy="7016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3300"/>
                </a:buClr>
                <a:buSzPct val="25000"/>
                <a:buFont typeface="Times New Roman"/>
                <a:buNone/>
              </a:pPr>
              <a:r>
                <a:rPr b="1" i="0" lang="en-US" sz="2000" u="none" cap="none" strike="noStrike">
                  <a:solidFill>
                    <a:srgbClr val="CC33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Cu – Zn </a:t>
              </a: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3300"/>
                </a:buClr>
                <a:buSzPct val="25000"/>
                <a:buFont typeface="Times New Roman"/>
                <a:buNone/>
              </a:pPr>
              <a:r>
                <a:rPr b="1" i="0" lang="en-US" sz="2000" u="none" cap="none" strike="noStrike">
                  <a:solidFill>
                    <a:srgbClr val="CC33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сплави</a:t>
              </a:r>
            </a:p>
          </p:txBody>
        </p:sp>
        <p:cxnSp>
          <p:nvCxnSpPr>
            <p:cNvPr id="236" name="Shape 236"/>
            <p:cNvCxnSpPr/>
            <p:nvPr/>
          </p:nvCxnSpPr>
          <p:spPr>
            <a:xfrm flipH="1">
              <a:off x="6022974" y="2608261"/>
              <a:ext cx="444500" cy="512762"/>
            </a:xfrm>
            <a:prstGeom prst="straightConnector1">
              <a:avLst/>
            </a:prstGeom>
            <a:noFill/>
            <a:ln cap="flat" cmpd="sng" w="50800">
              <a:solidFill>
                <a:srgbClr val="FF9933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</p:grpSp>
      <p:grpSp>
        <p:nvGrpSpPr>
          <p:cNvPr id="237" name="Shape 237"/>
          <p:cNvGrpSpPr/>
          <p:nvPr/>
        </p:nvGrpSpPr>
        <p:grpSpPr>
          <a:xfrm>
            <a:off x="7216775" y="2597150"/>
            <a:ext cx="1370012" cy="833435"/>
            <a:chOff x="7216775" y="2597150"/>
            <a:chExt cx="1370012" cy="833435"/>
          </a:xfrm>
        </p:grpSpPr>
        <p:sp>
          <p:nvSpPr>
            <p:cNvPr id="238" name="Shape 238"/>
            <p:cNvSpPr txBox="1"/>
            <p:nvPr/>
          </p:nvSpPr>
          <p:spPr>
            <a:xfrm>
              <a:off x="7216775" y="3033711"/>
              <a:ext cx="1370012" cy="3968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3300"/>
                </a:buClr>
                <a:buSzPct val="25000"/>
                <a:buFont typeface="Times New Roman"/>
                <a:buNone/>
              </a:pPr>
              <a:r>
                <a:rPr b="1" i="0" lang="en-US" sz="2000" u="none" cap="none" strike="noStrike">
                  <a:solidFill>
                    <a:srgbClr val="CC33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Ag сплави</a:t>
              </a:r>
            </a:p>
          </p:txBody>
        </p:sp>
        <p:cxnSp>
          <p:nvCxnSpPr>
            <p:cNvPr id="239" name="Shape 239"/>
            <p:cNvCxnSpPr/>
            <p:nvPr/>
          </p:nvCxnSpPr>
          <p:spPr>
            <a:xfrm>
              <a:off x="7456486" y="2597150"/>
              <a:ext cx="317500" cy="523874"/>
            </a:xfrm>
            <a:prstGeom prst="straightConnector1">
              <a:avLst/>
            </a:prstGeom>
            <a:noFill/>
            <a:ln cap="flat" cmpd="sng" w="50800">
              <a:solidFill>
                <a:srgbClr val="FF9933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/>
          <p:nvPr/>
        </p:nvSpPr>
        <p:spPr>
          <a:xfrm>
            <a:off x="5945187" y="6307137"/>
            <a:ext cx="3011487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Times New Roman"/>
              <a:buNone/>
            </a:pPr>
            <a:r>
              <a:rPr b="1" i="0" lang="en-US" sz="1400" u="none" cap="none" strike="noStrik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Проводникови материали       13/16</a:t>
            </a:r>
          </a:p>
        </p:txBody>
      </p:sp>
      <p:sp>
        <p:nvSpPr>
          <p:cNvPr id="245" name="Shape 245"/>
          <p:cNvSpPr txBox="1"/>
          <p:nvPr/>
        </p:nvSpPr>
        <p:spPr>
          <a:xfrm>
            <a:off x="2270125" y="234950"/>
            <a:ext cx="4600574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Метали и сплави за контакти</a:t>
            </a:r>
          </a:p>
        </p:txBody>
      </p:sp>
      <p:pic>
        <p:nvPicPr>
          <p:cNvPr id="246" name="Shape 24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981325" y="1257300"/>
            <a:ext cx="2597150" cy="1912936"/>
          </a:xfrm>
          <a:prstGeom prst="rect">
            <a:avLst/>
          </a:prstGeom>
          <a:noFill/>
          <a:ln>
            <a:noFill/>
          </a:ln>
        </p:spPr>
      </p:pic>
      <p:pic>
        <p:nvPicPr>
          <p:cNvPr id="247" name="Shape 24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58775" y="712787"/>
            <a:ext cx="2414586" cy="2406649"/>
          </a:xfrm>
          <a:prstGeom prst="rect">
            <a:avLst/>
          </a:prstGeom>
          <a:noFill/>
          <a:ln>
            <a:noFill/>
          </a:ln>
        </p:spPr>
      </p:pic>
      <p:sp>
        <p:nvSpPr>
          <p:cNvPr id="248" name="Shape 248"/>
          <p:cNvSpPr txBox="1"/>
          <p:nvPr/>
        </p:nvSpPr>
        <p:spPr>
          <a:xfrm>
            <a:off x="347662" y="3441700"/>
            <a:ext cx="2605086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Основни изисквания</a:t>
            </a:r>
          </a:p>
        </p:txBody>
      </p:sp>
      <p:sp>
        <p:nvSpPr>
          <p:cNvPr id="249" name="Shape 249"/>
          <p:cNvSpPr txBox="1"/>
          <p:nvPr/>
        </p:nvSpPr>
        <p:spPr>
          <a:xfrm>
            <a:off x="431800" y="3937000"/>
            <a:ext cx="6772275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ans Symbols"/>
              <a:buChar char="➢"/>
            </a:pPr>
            <a:r>
              <a:rPr b="1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малко механично износване</a:t>
            </a:r>
          </a:p>
        </p:txBody>
      </p:sp>
      <p:sp>
        <p:nvSpPr>
          <p:cNvPr id="250" name="Shape 250"/>
          <p:cNvSpPr txBox="1"/>
          <p:nvPr/>
        </p:nvSpPr>
        <p:spPr>
          <a:xfrm>
            <a:off x="431800" y="4848225"/>
            <a:ext cx="6772275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ans Symbols"/>
              <a:buChar char="➢"/>
            </a:pPr>
            <a:r>
              <a:rPr b="1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добра корозоустойчивост</a:t>
            </a:r>
          </a:p>
        </p:txBody>
      </p:sp>
      <p:sp>
        <p:nvSpPr>
          <p:cNvPr id="251" name="Shape 251"/>
          <p:cNvSpPr txBox="1"/>
          <p:nvPr/>
        </p:nvSpPr>
        <p:spPr>
          <a:xfrm>
            <a:off x="431800" y="4392612"/>
            <a:ext cx="7456486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ans Symbols"/>
              <a:buChar char="➢"/>
            </a:pPr>
            <a:r>
              <a:rPr b="1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висока температура на топене </a:t>
            </a:r>
            <a:r>
              <a:rPr b="1" i="1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</a:t>
            </a:r>
            <a:r>
              <a:rPr b="1" baseline="-2500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</a:t>
            </a:r>
            <a:r>
              <a:rPr b="1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(да не се запои контакта)</a:t>
            </a:r>
          </a:p>
        </p:txBody>
      </p:sp>
      <p:sp>
        <p:nvSpPr>
          <p:cNvPr id="252" name="Shape 252"/>
          <p:cNvSpPr txBox="1"/>
          <p:nvPr/>
        </p:nvSpPr>
        <p:spPr>
          <a:xfrm>
            <a:off x="431800" y="5761037"/>
            <a:ext cx="6772275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ans Symbols"/>
              <a:buChar char="➢"/>
            </a:pPr>
            <a:r>
              <a:rPr b="1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голяма химическа устойчивост</a:t>
            </a:r>
          </a:p>
        </p:txBody>
      </p:sp>
      <p:sp>
        <p:nvSpPr>
          <p:cNvPr id="253" name="Shape 253"/>
          <p:cNvSpPr txBox="1"/>
          <p:nvPr/>
        </p:nvSpPr>
        <p:spPr>
          <a:xfrm>
            <a:off x="431800" y="5303837"/>
            <a:ext cx="6772275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ans Symbols"/>
              <a:buChar char="➢"/>
            </a:pPr>
            <a:r>
              <a:rPr b="1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малко специфично съпротивление  ρ</a:t>
            </a:r>
          </a:p>
        </p:txBody>
      </p:sp>
      <p:sp>
        <p:nvSpPr>
          <p:cNvPr id="254" name="Shape 254"/>
          <p:cNvSpPr txBox="1"/>
          <p:nvPr/>
        </p:nvSpPr>
        <p:spPr>
          <a:xfrm>
            <a:off x="6065837" y="1587500"/>
            <a:ext cx="2703512" cy="1006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сплави на метали с висока </a:t>
            </a:r>
            <a:r>
              <a:rPr b="0" i="1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</a:t>
            </a:r>
            <a:r>
              <a:rPr b="0" baseline="-2500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като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W, Mo, Cr, Cd и др.</a:t>
            </a: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sp>
        <p:nvSpPr>
          <p:cNvPr id="255" name="Shape 255"/>
          <p:cNvSpPr txBox="1"/>
          <p:nvPr/>
        </p:nvSpPr>
        <p:spPr>
          <a:xfrm>
            <a:off x="6065837" y="1152525"/>
            <a:ext cx="1101725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00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rgbClr val="0099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Състав: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0" name="Shape 26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962650" y="519112"/>
            <a:ext cx="2551111" cy="2551111"/>
          </a:xfrm>
          <a:prstGeom prst="rect">
            <a:avLst/>
          </a:prstGeom>
          <a:noFill/>
          <a:ln>
            <a:noFill/>
          </a:ln>
        </p:spPr>
      </p:pic>
      <p:sp>
        <p:nvSpPr>
          <p:cNvPr id="261" name="Shape 261"/>
          <p:cNvSpPr txBox="1"/>
          <p:nvPr/>
        </p:nvSpPr>
        <p:spPr>
          <a:xfrm>
            <a:off x="5900737" y="6307137"/>
            <a:ext cx="3011487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Times New Roman"/>
              <a:buNone/>
            </a:pPr>
            <a:r>
              <a:rPr b="1" i="0" lang="en-US" sz="1400" u="none" cap="none" strike="noStrik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Проводникови материали       14/16</a:t>
            </a:r>
          </a:p>
        </p:txBody>
      </p:sp>
      <p:sp>
        <p:nvSpPr>
          <p:cNvPr id="262" name="Shape 262"/>
          <p:cNvSpPr txBox="1"/>
          <p:nvPr/>
        </p:nvSpPr>
        <p:spPr>
          <a:xfrm>
            <a:off x="2638425" y="234950"/>
            <a:ext cx="3863974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 Термоустойчиви сплави</a:t>
            </a:r>
          </a:p>
        </p:txBody>
      </p:sp>
      <p:pic>
        <p:nvPicPr>
          <p:cNvPr id="263" name="Shape 26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859212" y="1725611"/>
            <a:ext cx="1720850" cy="1720850"/>
          </a:xfrm>
          <a:prstGeom prst="rect">
            <a:avLst/>
          </a:prstGeom>
          <a:noFill/>
          <a:ln>
            <a:noFill/>
          </a:ln>
        </p:spPr>
      </p:pic>
      <p:sp>
        <p:nvSpPr>
          <p:cNvPr id="264" name="Shape 264"/>
          <p:cNvSpPr/>
          <p:nvPr/>
        </p:nvSpPr>
        <p:spPr>
          <a:xfrm>
            <a:off x="338137" y="1033462"/>
            <a:ext cx="2403474" cy="479425"/>
          </a:xfrm>
          <a:prstGeom prst="roundRect">
            <a:avLst>
              <a:gd fmla="val 16667" name="adj"/>
            </a:avLst>
          </a:prstGeom>
          <a:solidFill>
            <a:srgbClr val="33CC33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Приложения</a:t>
            </a:r>
          </a:p>
        </p:txBody>
      </p:sp>
      <p:sp>
        <p:nvSpPr>
          <p:cNvPr id="265" name="Shape 265"/>
          <p:cNvSpPr txBox="1"/>
          <p:nvPr/>
        </p:nvSpPr>
        <p:spPr>
          <a:xfrm>
            <a:off x="2797175" y="1073150"/>
            <a:ext cx="2954337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rgbClr val="008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нагревателни елементи</a:t>
            </a:r>
            <a:r>
              <a:rPr b="0" i="0" lang="en-US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sp>
        <p:nvSpPr>
          <p:cNvPr id="266" name="Shape 266"/>
          <p:cNvSpPr txBox="1"/>
          <p:nvPr/>
        </p:nvSpPr>
        <p:spPr>
          <a:xfrm>
            <a:off x="620712" y="3486150"/>
            <a:ext cx="2605086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Основни изисквания</a:t>
            </a:r>
          </a:p>
        </p:txBody>
      </p:sp>
      <p:sp>
        <p:nvSpPr>
          <p:cNvPr id="267" name="Shape 267"/>
          <p:cNvSpPr txBox="1"/>
          <p:nvPr/>
        </p:nvSpPr>
        <p:spPr>
          <a:xfrm>
            <a:off x="730250" y="4537075"/>
            <a:ext cx="5726112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ans Symbols"/>
              <a:buChar char="➢"/>
            </a:pPr>
            <a:r>
              <a:rPr b="1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да образуват стабилен оксид</a:t>
            </a:r>
          </a:p>
        </p:txBody>
      </p:sp>
      <p:sp>
        <p:nvSpPr>
          <p:cNvPr id="268" name="Shape 268"/>
          <p:cNvSpPr txBox="1"/>
          <p:nvPr/>
        </p:nvSpPr>
        <p:spPr>
          <a:xfrm>
            <a:off x="3074986" y="5443537"/>
            <a:ext cx="3019424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3300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rgbClr val="CC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Cr-Ni сплави (нихром)</a:t>
            </a:r>
          </a:p>
        </p:txBody>
      </p:sp>
      <p:sp>
        <p:nvSpPr>
          <p:cNvPr id="269" name="Shape 269"/>
          <p:cNvSpPr/>
          <p:nvPr/>
        </p:nvSpPr>
        <p:spPr>
          <a:xfrm>
            <a:off x="490537" y="5391150"/>
            <a:ext cx="2403474" cy="479425"/>
          </a:xfrm>
          <a:prstGeom prst="roundRect">
            <a:avLst>
              <a:gd fmla="val 16667" name="adj"/>
            </a:avLst>
          </a:prstGeom>
          <a:solidFill>
            <a:srgbClr val="CC3300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Представители</a:t>
            </a:r>
          </a:p>
        </p:txBody>
      </p:sp>
      <p:sp>
        <p:nvSpPr>
          <p:cNvPr id="270" name="Shape 270"/>
          <p:cNvSpPr txBox="1"/>
          <p:nvPr/>
        </p:nvSpPr>
        <p:spPr>
          <a:xfrm>
            <a:off x="730250" y="4051300"/>
            <a:ext cx="5726112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ans Symbols"/>
              <a:buChar char="➢"/>
            </a:pPr>
            <a:r>
              <a:rPr b="1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висока работна температура (над 1000 °С)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 txBox="1"/>
          <p:nvPr/>
        </p:nvSpPr>
        <p:spPr>
          <a:xfrm>
            <a:off x="5911850" y="6307137"/>
            <a:ext cx="3011487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Times New Roman"/>
              <a:buNone/>
            </a:pPr>
            <a:r>
              <a:rPr b="1" i="0" lang="en-US" sz="1400" u="none" cap="none" strike="noStrik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Проводникови материали       15/16</a:t>
            </a:r>
          </a:p>
        </p:txBody>
      </p:sp>
      <p:sp>
        <p:nvSpPr>
          <p:cNvPr id="276" name="Shape 276"/>
          <p:cNvSpPr txBox="1"/>
          <p:nvPr/>
        </p:nvSpPr>
        <p:spPr>
          <a:xfrm>
            <a:off x="2019300" y="234950"/>
            <a:ext cx="5106987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6. Метали и сплави за термодвойки</a:t>
            </a:r>
          </a:p>
        </p:txBody>
      </p:sp>
      <p:pic>
        <p:nvPicPr>
          <p:cNvPr id="277" name="Shape 27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210175" y="903287"/>
            <a:ext cx="1143000" cy="1989136"/>
          </a:xfrm>
          <a:prstGeom prst="rect">
            <a:avLst/>
          </a:prstGeom>
          <a:noFill/>
          <a:ln>
            <a:noFill/>
          </a:ln>
        </p:spPr>
      </p:pic>
      <p:pic>
        <p:nvPicPr>
          <p:cNvPr id="278" name="Shape 27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52437" y="903287"/>
            <a:ext cx="1816099" cy="2560636"/>
          </a:xfrm>
          <a:prstGeom prst="rect">
            <a:avLst/>
          </a:prstGeom>
          <a:noFill/>
          <a:ln>
            <a:noFill/>
          </a:ln>
        </p:spPr>
      </p:pic>
      <p:pic>
        <p:nvPicPr>
          <p:cNvPr id="279" name="Shape 27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665911" y="903287"/>
            <a:ext cx="2084387" cy="2335211"/>
          </a:xfrm>
          <a:prstGeom prst="rect">
            <a:avLst/>
          </a:prstGeom>
          <a:noFill/>
          <a:ln>
            <a:noFill/>
          </a:ln>
        </p:spPr>
      </p:pic>
      <p:pic>
        <p:nvPicPr>
          <p:cNvPr id="280" name="Shape 28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611436" y="903287"/>
            <a:ext cx="2282825" cy="2201862"/>
          </a:xfrm>
          <a:prstGeom prst="rect">
            <a:avLst/>
          </a:prstGeom>
          <a:noFill/>
          <a:ln>
            <a:noFill/>
          </a:ln>
        </p:spPr>
      </p:pic>
      <p:sp>
        <p:nvSpPr>
          <p:cNvPr id="281" name="Shape 281"/>
          <p:cNvSpPr txBox="1"/>
          <p:nvPr/>
        </p:nvSpPr>
        <p:spPr>
          <a:xfrm>
            <a:off x="620712" y="3729037"/>
            <a:ext cx="2605086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Основни изисквания</a:t>
            </a:r>
          </a:p>
        </p:txBody>
      </p:sp>
      <p:sp>
        <p:nvSpPr>
          <p:cNvPr id="282" name="Shape 282"/>
          <p:cNvSpPr txBox="1"/>
          <p:nvPr/>
        </p:nvSpPr>
        <p:spPr>
          <a:xfrm>
            <a:off x="649287" y="4371975"/>
            <a:ext cx="6894511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ans Symbols"/>
              <a:buChar char="➢"/>
            </a:pPr>
            <a:r>
              <a:rPr b="1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висока стойност</a:t>
            </a:r>
            <a:r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</a:t>
            </a:r>
            <a:r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термо-е. д. н. </a:t>
            </a:r>
          </a:p>
        </p:txBody>
      </p:sp>
      <p:sp>
        <p:nvSpPr>
          <p:cNvPr id="283" name="Shape 283"/>
          <p:cNvSpPr txBox="1"/>
          <p:nvPr/>
        </p:nvSpPr>
        <p:spPr>
          <a:xfrm>
            <a:off x="649287" y="5026025"/>
            <a:ext cx="6894511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ans Symbols"/>
              <a:buChar char="➢"/>
            </a:pPr>
            <a:r>
              <a:rPr b="1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висока температурна стабилност на параметрите им </a:t>
            </a:r>
          </a:p>
        </p:txBody>
      </p:sp>
      <p:sp>
        <p:nvSpPr>
          <p:cNvPr id="284" name="Shape 284"/>
          <p:cNvSpPr txBox="1"/>
          <p:nvPr/>
        </p:nvSpPr>
        <p:spPr>
          <a:xfrm>
            <a:off x="649287" y="5680075"/>
            <a:ext cx="6894511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ans Symbols"/>
              <a:buChar char="➢"/>
            </a:pPr>
            <a:r>
              <a:rPr b="1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висока работна температура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/>
        </p:nvSpPr>
        <p:spPr>
          <a:xfrm>
            <a:off x="6011862" y="6307137"/>
            <a:ext cx="2922586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Times New Roman"/>
              <a:buNone/>
            </a:pPr>
            <a:r>
              <a:rPr b="1" i="0" lang="en-US" sz="1400" u="none" cap="none" strike="noStrik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Проводникови материали       2/16</a:t>
            </a:r>
          </a:p>
        </p:txBody>
      </p:sp>
      <p:sp>
        <p:nvSpPr>
          <p:cNvPr id="25" name="Shape 25"/>
          <p:cNvSpPr txBox="1"/>
          <p:nvPr/>
        </p:nvSpPr>
        <p:spPr>
          <a:xfrm>
            <a:off x="1111250" y="234950"/>
            <a:ext cx="69024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Класификация на проводниковите материали</a:t>
            </a:r>
          </a:p>
        </p:txBody>
      </p:sp>
      <p:sp>
        <p:nvSpPr>
          <p:cNvPr id="26" name="Shape 26"/>
          <p:cNvSpPr/>
          <p:nvPr/>
        </p:nvSpPr>
        <p:spPr>
          <a:xfrm>
            <a:off x="850900" y="1233487"/>
            <a:ext cx="2971799" cy="990599"/>
          </a:xfrm>
          <a:prstGeom prst="roundRect">
            <a:avLst>
              <a:gd fmla="val 16667" name="adj"/>
            </a:avLst>
          </a:prstGeom>
          <a:solidFill>
            <a:srgbClr val="CC0000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Според свойствата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(стойност на ρ)</a:t>
            </a:r>
          </a:p>
        </p:txBody>
      </p:sp>
      <p:sp>
        <p:nvSpPr>
          <p:cNvPr id="27" name="Shape 27"/>
          <p:cNvSpPr/>
          <p:nvPr/>
        </p:nvSpPr>
        <p:spPr>
          <a:xfrm>
            <a:off x="5053012" y="1233487"/>
            <a:ext cx="3465512" cy="755649"/>
          </a:xfrm>
          <a:prstGeom prst="roundRect">
            <a:avLst>
              <a:gd fmla="val 16667" name="adj"/>
            </a:avLst>
          </a:prstGeom>
          <a:solidFill>
            <a:srgbClr val="006600"/>
          </a:solidFill>
          <a:ln cap="flat" cmpd="sng" w="9525">
            <a:solidFill>
              <a:srgbClr val="003300"/>
            </a:solidFill>
            <a:prstDash val="solid"/>
            <a:miter lim="8000"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Според приложението</a:t>
            </a:r>
          </a:p>
        </p:txBody>
      </p:sp>
      <p:grpSp>
        <p:nvGrpSpPr>
          <p:cNvPr id="28" name="Shape 28"/>
          <p:cNvGrpSpPr/>
          <p:nvPr/>
        </p:nvGrpSpPr>
        <p:grpSpPr>
          <a:xfrm>
            <a:off x="2636836" y="2205036"/>
            <a:ext cx="2209799" cy="1382714"/>
            <a:chOff x="2636836" y="2205036"/>
            <a:chExt cx="2209799" cy="1382714"/>
          </a:xfrm>
        </p:grpSpPr>
        <p:sp>
          <p:nvSpPr>
            <p:cNvPr id="29" name="Shape 29"/>
            <p:cNvSpPr/>
            <p:nvPr/>
          </p:nvSpPr>
          <p:spPr>
            <a:xfrm>
              <a:off x="2636836" y="2673350"/>
              <a:ext cx="2209799" cy="914400"/>
            </a:xfrm>
            <a:prstGeom prst="roundRect">
              <a:avLst>
                <a:gd fmla="val 16667" name="adj"/>
              </a:avLst>
            </a:prstGeom>
            <a:noFill/>
            <a:ln cap="flat" cmpd="sng" w="25400">
              <a:solidFill>
                <a:srgbClr val="CC0000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Times New Roman"/>
                <a:buNone/>
              </a:pPr>
              <a:r>
                <a:rPr b="1" i="0" lang="en-US" sz="20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Метали и сплави</a:t>
              </a: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Times New Roman"/>
                <a:buNone/>
              </a:pPr>
              <a:r>
                <a:rPr b="1" i="0" lang="en-US" sz="20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с голямо ρ</a:t>
              </a:r>
            </a:p>
          </p:txBody>
        </p:sp>
        <p:cxnSp>
          <p:nvCxnSpPr>
            <p:cNvPr id="30" name="Shape 30"/>
            <p:cNvCxnSpPr/>
            <p:nvPr/>
          </p:nvCxnSpPr>
          <p:spPr>
            <a:xfrm>
              <a:off x="2708275" y="2205036"/>
              <a:ext cx="431799" cy="431799"/>
            </a:xfrm>
            <a:prstGeom prst="straightConnector1">
              <a:avLst/>
            </a:prstGeom>
            <a:noFill/>
            <a:ln cap="flat" cmpd="sng" w="50800">
              <a:solidFill>
                <a:srgbClr val="FF0000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</p:grpSp>
      <p:grpSp>
        <p:nvGrpSpPr>
          <p:cNvPr id="31" name="Shape 31"/>
          <p:cNvGrpSpPr/>
          <p:nvPr/>
        </p:nvGrpSpPr>
        <p:grpSpPr>
          <a:xfrm>
            <a:off x="646112" y="3551237"/>
            <a:ext cx="2871787" cy="2646363"/>
            <a:chOff x="646112" y="3551237"/>
            <a:chExt cx="2871787" cy="2646363"/>
          </a:xfrm>
        </p:grpSpPr>
        <p:sp>
          <p:nvSpPr>
            <p:cNvPr id="32" name="Shape 32"/>
            <p:cNvSpPr txBox="1"/>
            <p:nvPr/>
          </p:nvSpPr>
          <p:spPr>
            <a:xfrm>
              <a:off x="1079500" y="5556250"/>
              <a:ext cx="2438399" cy="6413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6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0000"/>
                </a:buClr>
                <a:buSzPct val="25000"/>
                <a:buFont typeface="Times New Roman"/>
                <a:buNone/>
              </a:pPr>
              <a:r>
                <a:rPr b="1" i="0" lang="en-US" sz="2000" u="none" cap="none" strike="noStrike">
                  <a:solidFill>
                    <a:srgbClr val="CC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благородни метали  </a:t>
              </a:r>
            </a:p>
            <a:p>
              <a:pPr indent="0" lvl="0" marL="0" marR="0" rtl="0" algn="l">
                <a:lnSpc>
                  <a:spcPct val="65000"/>
                </a:lnSpc>
                <a:spcBef>
                  <a:spcPts val="1000"/>
                </a:spcBef>
                <a:spcAft>
                  <a:spcPts val="0"/>
                </a:spcAft>
                <a:buClr>
                  <a:srgbClr val="CC0000"/>
                </a:buClr>
                <a:buSzPct val="25000"/>
                <a:buFont typeface="Times New Roman"/>
                <a:buNone/>
              </a:pPr>
              <a:r>
                <a:rPr b="1" i="0" lang="en-US" sz="2000" u="none" cap="none" strike="noStrike">
                  <a:solidFill>
                    <a:srgbClr val="CC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(Ag, Au, Pt, Pd)</a:t>
              </a:r>
            </a:p>
          </p:txBody>
        </p:sp>
        <p:grpSp>
          <p:nvGrpSpPr>
            <p:cNvPr id="33" name="Shape 33"/>
            <p:cNvGrpSpPr/>
            <p:nvPr/>
          </p:nvGrpSpPr>
          <p:grpSpPr>
            <a:xfrm>
              <a:off x="646112" y="3551237"/>
              <a:ext cx="2262188" cy="2143125"/>
              <a:chOff x="646112" y="3551237"/>
              <a:chExt cx="2262188" cy="2143125"/>
            </a:xfrm>
          </p:grpSpPr>
          <p:sp>
            <p:nvSpPr>
              <p:cNvPr id="34" name="Shape 34"/>
              <p:cNvSpPr/>
              <p:nvPr/>
            </p:nvSpPr>
            <p:spPr>
              <a:xfrm>
                <a:off x="1079500" y="3590925"/>
                <a:ext cx="1371599" cy="539749"/>
              </a:xfrm>
              <a:prstGeom prst="roundRect">
                <a:avLst>
                  <a:gd fmla="val 16667" name="adj"/>
                </a:avLst>
              </a:prstGeom>
              <a:noFill/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CC0000"/>
                  </a:buClr>
                  <a:buSzPct val="25000"/>
                  <a:buFont typeface="Times New Roman"/>
                  <a:buNone/>
                </a:pPr>
                <a:r>
                  <a:rPr b="1" i="0" lang="en-US" sz="2000" u="none" cap="none" strike="noStrike">
                    <a:solidFill>
                      <a:srgbClr val="CC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мед (Cu)</a:t>
                </a:r>
              </a:p>
            </p:txBody>
          </p:sp>
          <p:cxnSp>
            <p:nvCxnSpPr>
              <p:cNvPr id="35" name="Shape 35"/>
              <p:cNvCxnSpPr/>
              <p:nvPr/>
            </p:nvCxnSpPr>
            <p:spPr>
              <a:xfrm>
                <a:off x="673100" y="3551237"/>
                <a:ext cx="0" cy="2143125"/>
              </a:xfrm>
              <a:prstGeom prst="straightConnector1">
                <a:avLst/>
              </a:prstGeom>
              <a:noFill/>
              <a:ln cap="flat" cmpd="sng" w="50800">
                <a:solidFill>
                  <a:srgbClr val="FF0000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36" name="Shape 36"/>
              <p:cNvCxnSpPr/>
              <p:nvPr/>
            </p:nvCxnSpPr>
            <p:spPr>
              <a:xfrm>
                <a:off x="685800" y="3894137"/>
                <a:ext cx="454024" cy="0"/>
              </a:xfrm>
              <a:prstGeom prst="straightConnector1">
                <a:avLst/>
              </a:prstGeom>
              <a:noFill/>
              <a:ln cap="flat" cmpd="sng" w="50800">
                <a:solidFill>
                  <a:srgbClr val="FF0000"/>
                </a:solidFill>
                <a:prstDash val="solid"/>
                <a:miter lim="8000"/>
                <a:headEnd len="med" w="med" type="none"/>
                <a:tailEnd len="lg" w="lg" type="triangle"/>
              </a:ln>
            </p:spPr>
          </p:cxnSp>
          <p:cxnSp>
            <p:nvCxnSpPr>
              <p:cNvPr id="37" name="Shape 37"/>
              <p:cNvCxnSpPr/>
              <p:nvPr/>
            </p:nvCxnSpPr>
            <p:spPr>
              <a:xfrm>
                <a:off x="693737" y="4876800"/>
                <a:ext cx="381000" cy="0"/>
              </a:xfrm>
              <a:prstGeom prst="straightConnector1">
                <a:avLst/>
              </a:prstGeom>
              <a:noFill/>
              <a:ln cap="flat" cmpd="sng" w="50800">
                <a:solidFill>
                  <a:srgbClr val="FF0000"/>
                </a:solidFill>
                <a:prstDash val="solid"/>
                <a:miter lim="8000"/>
                <a:headEnd len="med" w="med" type="none"/>
                <a:tailEnd len="lg" w="lg" type="triangle"/>
              </a:ln>
            </p:spPr>
          </p:cxnSp>
          <p:sp>
            <p:nvSpPr>
              <p:cNvPr id="38" name="Shape 38"/>
              <p:cNvSpPr txBox="1"/>
              <p:nvPr/>
            </p:nvSpPr>
            <p:spPr>
              <a:xfrm>
                <a:off x="1079500" y="4633912"/>
                <a:ext cx="1828800" cy="39687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CC0000"/>
                  </a:buClr>
                  <a:buSzPct val="25000"/>
                  <a:buFont typeface="Times New Roman"/>
                  <a:buNone/>
                </a:pPr>
                <a:r>
                  <a:rPr b="1" i="0" lang="en-US" sz="2000" u="none" cap="none" strike="noStrike">
                    <a:solidFill>
                      <a:srgbClr val="CC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алуминий (Al)</a:t>
                </a:r>
              </a:p>
            </p:txBody>
          </p:sp>
          <p:cxnSp>
            <p:nvCxnSpPr>
              <p:cNvPr id="39" name="Shape 39"/>
              <p:cNvCxnSpPr/>
              <p:nvPr/>
            </p:nvCxnSpPr>
            <p:spPr>
              <a:xfrm>
                <a:off x="646112" y="5694362"/>
                <a:ext cx="454024" cy="0"/>
              </a:xfrm>
              <a:prstGeom prst="straightConnector1">
                <a:avLst/>
              </a:prstGeom>
              <a:noFill/>
              <a:ln cap="flat" cmpd="sng" w="50800">
                <a:solidFill>
                  <a:srgbClr val="FF0000"/>
                </a:solidFill>
                <a:prstDash val="solid"/>
                <a:miter lim="8000"/>
                <a:headEnd len="med" w="med" type="none"/>
                <a:tailEnd len="lg" w="lg" type="triangle"/>
              </a:ln>
            </p:spPr>
          </p:cxnSp>
        </p:grpSp>
      </p:grpSp>
      <p:grpSp>
        <p:nvGrpSpPr>
          <p:cNvPr id="40" name="Shape 40"/>
          <p:cNvGrpSpPr/>
          <p:nvPr/>
        </p:nvGrpSpPr>
        <p:grpSpPr>
          <a:xfrm>
            <a:off x="476250" y="2190750"/>
            <a:ext cx="1600199" cy="1360486"/>
            <a:chOff x="476250" y="2190750"/>
            <a:chExt cx="1600199" cy="1360486"/>
          </a:xfrm>
        </p:grpSpPr>
        <p:sp>
          <p:nvSpPr>
            <p:cNvPr id="41" name="Shape 41"/>
            <p:cNvSpPr/>
            <p:nvPr/>
          </p:nvSpPr>
          <p:spPr>
            <a:xfrm>
              <a:off x="476250" y="2636836"/>
              <a:ext cx="1600199" cy="914400"/>
            </a:xfrm>
            <a:prstGeom prst="roundRect">
              <a:avLst>
                <a:gd fmla="val 16667" name="adj"/>
              </a:avLst>
            </a:prstGeom>
            <a:noFill/>
            <a:ln cap="flat" cmpd="sng" w="25400">
              <a:solidFill>
                <a:srgbClr val="CC0000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Times New Roman"/>
                <a:buNone/>
              </a:pPr>
              <a:r>
                <a:rPr b="1" i="0" lang="en-US" sz="20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Метали </a:t>
              </a: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Times New Roman"/>
                <a:buNone/>
              </a:pPr>
              <a:r>
                <a:rPr b="1" i="0" lang="en-US" sz="20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с малко ρ</a:t>
              </a:r>
            </a:p>
          </p:txBody>
        </p:sp>
        <p:cxnSp>
          <p:nvCxnSpPr>
            <p:cNvPr id="42" name="Shape 42"/>
            <p:cNvCxnSpPr/>
            <p:nvPr/>
          </p:nvCxnSpPr>
          <p:spPr>
            <a:xfrm flipH="1">
              <a:off x="1357311" y="2190750"/>
              <a:ext cx="431799" cy="431799"/>
            </a:xfrm>
            <a:prstGeom prst="straightConnector1">
              <a:avLst/>
            </a:prstGeom>
            <a:noFill/>
            <a:ln cap="flat" cmpd="sng" w="50800">
              <a:solidFill>
                <a:srgbClr val="FF0000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</p:grpSp>
      <p:grpSp>
        <p:nvGrpSpPr>
          <p:cNvPr id="43" name="Shape 43"/>
          <p:cNvGrpSpPr/>
          <p:nvPr/>
        </p:nvGrpSpPr>
        <p:grpSpPr>
          <a:xfrm>
            <a:off x="5400675" y="1989136"/>
            <a:ext cx="2825750" cy="3778250"/>
            <a:chOff x="5400675" y="1989136"/>
            <a:chExt cx="2825750" cy="3778250"/>
          </a:xfrm>
        </p:grpSpPr>
        <p:sp>
          <p:nvSpPr>
            <p:cNvPr id="44" name="Shape 44"/>
            <p:cNvSpPr/>
            <p:nvPr/>
          </p:nvSpPr>
          <p:spPr>
            <a:xfrm>
              <a:off x="6108700" y="2103436"/>
              <a:ext cx="1752600" cy="533399"/>
            </a:xfrm>
            <a:prstGeom prst="roundRect">
              <a:avLst>
                <a:gd fmla="val 16667" name="adj"/>
              </a:avLst>
            </a:prstGeom>
            <a:noFill/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8000"/>
                </a:buClr>
                <a:buSzPct val="25000"/>
                <a:buFont typeface="Times New Roman"/>
                <a:buNone/>
              </a:pPr>
              <a:r>
                <a:rPr b="1" i="0" lang="en-US" sz="2000" u="none" cap="none" strike="noStrike">
                  <a:solidFill>
                    <a:srgbClr val="008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Проводящи</a:t>
              </a:r>
            </a:p>
          </p:txBody>
        </p:sp>
        <p:cxnSp>
          <p:nvCxnSpPr>
            <p:cNvPr id="45" name="Shape 45"/>
            <p:cNvCxnSpPr/>
            <p:nvPr/>
          </p:nvCxnSpPr>
          <p:spPr>
            <a:xfrm>
              <a:off x="5419725" y="1989136"/>
              <a:ext cx="0" cy="3611561"/>
            </a:xfrm>
            <a:prstGeom prst="straightConnector1">
              <a:avLst/>
            </a:prstGeom>
            <a:noFill/>
            <a:ln cap="flat" cmpd="sng" w="50800">
              <a:solidFill>
                <a:srgbClr val="009900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46" name="Shape 46"/>
            <p:cNvCxnSpPr/>
            <p:nvPr/>
          </p:nvCxnSpPr>
          <p:spPr>
            <a:xfrm>
              <a:off x="5419725" y="2368550"/>
              <a:ext cx="727074" cy="0"/>
            </a:xfrm>
            <a:prstGeom prst="straightConnector1">
              <a:avLst/>
            </a:prstGeom>
            <a:noFill/>
            <a:ln cap="flat" cmpd="sng" w="50800">
              <a:solidFill>
                <a:srgbClr val="009900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  <p:sp>
          <p:nvSpPr>
            <p:cNvPr id="47" name="Shape 47"/>
            <p:cNvSpPr txBox="1"/>
            <p:nvPr/>
          </p:nvSpPr>
          <p:spPr>
            <a:xfrm>
              <a:off x="6108700" y="2865436"/>
              <a:ext cx="1512886" cy="3968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8000"/>
                </a:buClr>
                <a:buSzPct val="25000"/>
                <a:buFont typeface="Times New Roman"/>
                <a:buNone/>
              </a:pPr>
              <a:r>
                <a:rPr b="1" i="0" lang="en-US" sz="2000" u="none" cap="none" strike="noStrike">
                  <a:solidFill>
                    <a:srgbClr val="008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Резистивни</a:t>
              </a:r>
            </a:p>
          </p:txBody>
        </p:sp>
        <p:sp>
          <p:nvSpPr>
            <p:cNvPr id="48" name="Shape 48"/>
            <p:cNvSpPr txBox="1"/>
            <p:nvPr/>
          </p:nvSpPr>
          <p:spPr>
            <a:xfrm>
              <a:off x="6108700" y="3490912"/>
              <a:ext cx="1360487" cy="3968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8000"/>
                </a:buClr>
                <a:buSzPct val="25000"/>
                <a:buFont typeface="Times New Roman"/>
                <a:buNone/>
              </a:pPr>
              <a:r>
                <a:rPr b="1" i="0" lang="en-US" sz="2000" u="none" cap="none" strike="noStrike">
                  <a:solidFill>
                    <a:srgbClr val="008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За припои</a:t>
              </a:r>
            </a:p>
          </p:txBody>
        </p:sp>
        <p:sp>
          <p:nvSpPr>
            <p:cNvPr id="49" name="Shape 49"/>
            <p:cNvSpPr txBox="1"/>
            <p:nvPr/>
          </p:nvSpPr>
          <p:spPr>
            <a:xfrm>
              <a:off x="6108700" y="4117975"/>
              <a:ext cx="1597024" cy="3968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8000"/>
                </a:buClr>
                <a:buSzPct val="25000"/>
                <a:buFont typeface="Times New Roman"/>
                <a:buNone/>
              </a:pPr>
              <a:r>
                <a:rPr b="1" i="0" lang="en-US" sz="2000" u="none" cap="none" strike="noStrike">
                  <a:solidFill>
                    <a:srgbClr val="008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За контакти</a:t>
              </a:r>
            </a:p>
          </p:txBody>
        </p:sp>
        <p:sp>
          <p:nvSpPr>
            <p:cNvPr id="50" name="Shape 50"/>
            <p:cNvSpPr txBox="1"/>
            <p:nvPr/>
          </p:nvSpPr>
          <p:spPr>
            <a:xfrm>
              <a:off x="6108700" y="4743450"/>
              <a:ext cx="2117725" cy="3968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8000"/>
                </a:buClr>
                <a:buSzPct val="25000"/>
                <a:buFont typeface="Times New Roman"/>
                <a:buNone/>
              </a:pPr>
              <a:r>
                <a:rPr b="1" i="0" lang="en-US" sz="2000" u="none" cap="none" strike="noStrike">
                  <a:solidFill>
                    <a:srgbClr val="008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Термоустойчиви</a:t>
              </a:r>
            </a:p>
          </p:txBody>
        </p:sp>
        <p:sp>
          <p:nvSpPr>
            <p:cNvPr id="51" name="Shape 51"/>
            <p:cNvSpPr txBox="1"/>
            <p:nvPr/>
          </p:nvSpPr>
          <p:spPr>
            <a:xfrm>
              <a:off x="6108700" y="5370512"/>
              <a:ext cx="2101849" cy="3968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8000"/>
                </a:buClr>
                <a:buSzPct val="25000"/>
                <a:buFont typeface="Times New Roman"/>
                <a:buNone/>
              </a:pPr>
              <a:r>
                <a:rPr b="1" i="0" lang="en-US" sz="2000" u="none" cap="none" strike="noStrike">
                  <a:solidFill>
                    <a:srgbClr val="008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За термо-двойки</a:t>
              </a:r>
            </a:p>
          </p:txBody>
        </p:sp>
        <p:cxnSp>
          <p:nvCxnSpPr>
            <p:cNvPr id="52" name="Shape 52"/>
            <p:cNvCxnSpPr/>
            <p:nvPr/>
          </p:nvCxnSpPr>
          <p:spPr>
            <a:xfrm>
              <a:off x="5419725" y="3082925"/>
              <a:ext cx="727074" cy="0"/>
            </a:xfrm>
            <a:prstGeom prst="straightConnector1">
              <a:avLst/>
            </a:prstGeom>
            <a:noFill/>
            <a:ln cap="flat" cmpd="sng" w="50800">
              <a:solidFill>
                <a:srgbClr val="009900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  <p:cxnSp>
          <p:nvCxnSpPr>
            <p:cNvPr id="53" name="Shape 53"/>
            <p:cNvCxnSpPr/>
            <p:nvPr/>
          </p:nvCxnSpPr>
          <p:spPr>
            <a:xfrm>
              <a:off x="5435600" y="3705225"/>
              <a:ext cx="727074" cy="0"/>
            </a:xfrm>
            <a:prstGeom prst="straightConnector1">
              <a:avLst/>
            </a:prstGeom>
            <a:noFill/>
            <a:ln cap="flat" cmpd="sng" w="50800">
              <a:solidFill>
                <a:srgbClr val="009900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  <p:cxnSp>
          <p:nvCxnSpPr>
            <p:cNvPr id="54" name="Shape 54"/>
            <p:cNvCxnSpPr/>
            <p:nvPr/>
          </p:nvCxnSpPr>
          <p:spPr>
            <a:xfrm>
              <a:off x="5435600" y="4333875"/>
              <a:ext cx="727074" cy="0"/>
            </a:xfrm>
            <a:prstGeom prst="straightConnector1">
              <a:avLst/>
            </a:prstGeom>
            <a:noFill/>
            <a:ln cap="flat" cmpd="sng" w="50800">
              <a:solidFill>
                <a:srgbClr val="009900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  <p:cxnSp>
          <p:nvCxnSpPr>
            <p:cNvPr id="55" name="Shape 55"/>
            <p:cNvCxnSpPr/>
            <p:nvPr/>
          </p:nvCxnSpPr>
          <p:spPr>
            <a:xfrm>
              <a:off x="5400675" y="4962525"/>
              <a:ext cx="727074" cy="0"/>
            </a:xfrm>
            <a:prstGeom prst="straightConnector1">
              <a:avLst/>
            </a:prstGeom>
            <a:noFill/>
            <a:ln cap="flat" cmpd="sng" w="50800">
              <a:solidFill>
                <a:srgbClr val="009900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  <p:cxnSp>
          <p:nvCxnSpPr>
            <p:cNvPr id="56" name="Shape 56"/>
            <p:cNvCxnSpPr/>
            <p:nvPr/>
          </p:nvCxnSpPr>
          <p:spPr>
            <a:xfrm>
              <a:off x="5429250" y="5578475"/>
              <a:ext cx="727074" cy="0"/>
            </a:xfrm>
            <a:prstGeom prst="straightConnector1">
              <a:avLst/>
            </a:prstGeom>
            <a:noFill/>
            <a:ln cap="flat" cmpd="sng" w="50800">
              <a:solidFill>
                <a:srgbClr val="009900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/>
        </p:nvSpPr>
        <p:spPr>
          <a:xfrm>
            <a:off x="6011862" y="6307137"/>
            <a:ext cx="2922586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Times New Roman"/>
              <a:buNone/>
            </a:pPr>
            <a:r>
              <a:rPr b="1" i="0" lang="en-US" sz="1400" u="none" cap="none" strike="noStrik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Проводникови материали       3/16</a:t>
            </a:r>
          </a:p>
        </p:txBody>
      </p:sp>
      <p:sp>
        <p:nvSpPr>
          <p:cNvPr id="62" name="Shape 62"/>
          <p:cNvSpPr txBox="1"/>
          <p:nvPr/>
        </p:nvSpPr>
        <p:spPr>
          <a:xfrm>
            <a:off x="1585912" y="234950"/>
            <a:ext cx="5976936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Метали и сплави с висока проводимост</a:t>
            </a:r>
          </a:p>
        </p:txBody>
      </p:sp>
      <p:sp>
        <p:nvSpPr>
          <p:cNvPr id="63" name="Shape 63"/>
          <p:cNvSpPr/>
          <p:nvPr/>
        </p:nvSpPr>
        <p:spPr>
          <a:xfrm>
            <a:off x="430212" y="692150"/>
            <a:ext cx="1371599" cy="539749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Мед (Cu)</a:t>
            </a:r>
          </a:p>
        </p:txBody>
      </p:sp>
      <p:sp>
        <p:nvSpPr>
          <p:cNvPr id="64" name="Shape 64"/>
          <p:cNvSpPr txBox="1"/>
          <p:nvPr/>
        </p:nvSpPr>
        <p:spPr>
          <a:xfrm>
            <a:off x="3449637" y="1231900"/>
            <a:ext cx="2282825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Основни свойства</a:t>
            </a:r>
          </a:p>
        </p:txBody>
      </p:sp>
      <p:sp>
        <p:nvSpPr>
          <p:cNvPr id="65" name="Shape 65"/>
          <p:cNvSpPr txBox="1"/>
          <p:nvPr/>
        </p:nvSpPr>
        <p:spPr>
          <a:xfrm>
            <a:off x="227012" y="3597275"/>
            <a:ext cx="7264399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➢"/>
            </a:pPr>
            <a:r>
              <a:rPr b="1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добра корозоустойчивост</a:t>
            </a:r>
          </a:p>
        </p:txBody>
      </p:sp>
      <p:sp>
        <p:nvSpPr>
          <p:cNvPr id="66" name="Shape 66"/>
          <p:cNvSpPr txBox="1"/>
          <p:nvPr/>
        </p:nvSpPr>
        <p:spPr>
          <a:xfrm>
            <a:off x="3832225" y="4646612"/>
            <a:ext cx="1517650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rgbClr val="008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Особености</a:t>
            </a:r>
          </a:p>
        </p:txBody>
      </p:sp>
      <p:sp>
        <p:nvSpPr>
          <p:cNvPr id="67" name="Shape 67"/>
          <p:cNvSpPr txBox="1"/>
          <p:nvPr/>
        </p:nvSpPr>
        <p:spPr>
          <a:xfrm>
            <a:off x="723900" y="5241925"/>
            <a:ext cx="8075612" cy="7016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ct val="100000"/>
              <a:buFont typeface="Noto Sans Symbols"/>
              <a:buChar char="✓"/>
            </a:pPr>
            <a:r>
              <a:rPr b="1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Силно увеличава специфичното си съпротивление ρ при наличие на примеси – 0,5 % примеси намаляват ρ с от 2 до 4 пъти</a:t>
            </a:r>
          </a:p>
        </p:txBody>
      </p:sp>
      <p:sp>
        <p:nvSpPr>
          <p:cNvPr id="68" name="Shape 68"/>
          <p:cNvSpPr txBox="1"/>
          <p:nvPr/>
        </p:nvSpPr>
        <p:spPr>
          <a:xfrm>
            <a:off x="227012" y="1825625"/>
            <a:ext cx="7264399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➢"/>
            </a:pPr>
            <a:r>
              <a:rPr b="1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малко специфично съпротивление ρ</a:t>
            </a:r>
          </a:p>
        </p:txBody>
      </p:sp>
      <p:sp>
        <p:nvSpPr>
          <p:cNvPr id="69" name="Shape 69"/>
          <p:cNvSpPr txBox="1"/>
          <p:nvPr/>
        </p:nvSpPr>
        <p:spPr>
          <a:xfrm>
            <a:off x="227012" y="2416175"/>
            <a:ext cx="8936036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➢"/>
            </a:pPr>
            <a:r>
              <a:rPr b="1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добра технологичност - лесно се изтегля на тънки проводници и листове</a:t>
            </a:r>
          </a:p>
        </p:txBody>
      </p:sp>
      <p:sp>
        <p:nvSpPr>
          <p:cNvPr id="70" name="Shape 70"/>
          <p:cNvSpPr txBox="1"/>
          <p:nvPr/>
        </p:nvSpPr>
        <p:spPr>
          <a:xfrm>
            <a:off x="227012" y="3006725"/>
            <a:ext cx="7264399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➢"/>
            </a:pPr>
            <a:r>
              <a:rPr b="1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запояване при ниска температура </a:t>
            </a:r>
          </a:p>
        </p:txBody>
      </p:sp>
      <p:sp>
        <p:nvSpPr>
          <p:cNvPr id="71" name="Shape 71"/>
          <p:cNvSpPr txBox="1"/>
          <p:nvPr/>
        </p:nvSpPr>
        <p:spPr>
          <a:xfrm>
            <a:off x="227012" y="4189412"/>
            <a:ext cx="7264399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➢"/>
            </a:pPr>
            <a:r>
              <a:rPr b="1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ниска цена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/>
        </p:nvSpPr>
        <p:spPr>
          <a:xfrm>
            <a:off x="6011862" y="6307137"/>
            <a:ext cx="2922586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Times New Roman"/>
              <a:buNone/>
            </a:pPr>
            <a:r>
              <a:rPr b="1" i="0" lang="en-US" sz="1400" u="none" cap="none" strike="noStrik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Проводникови материали       4/16</a:t>
            </a:r>
          </a:p>
        </p:txBody>
      </p:sp>
      <p:sp>
        <p:nvSpPr>
          <p:cNvPr id="77" name="Shape 77"/>
          <p:cNvSpPr txBox="1"/>
          <p:nvPr/>
        </p:nvSpPr>
        <p:spPr>
          <a:xfrm>
            <a:off x="1585912" y="234950"/>
            <a:ext cx="5976936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Метали и сплави с висока проводимост</a:t>
            </a:r>
          </a:p>
        </p:txBody>
      </p:sp>
      <p:sp>
        <p:nvSpPr>
          <p:cNvPr id="78" name="Shape 78"/>
          <p:cNvSpPr/>
          <p:nvPr/>
        </p:nvSpPr>
        <p:spPr>
          <a:xfrm>
            <a:off x="214312" y="422275"/>
            <a:ext cx="1371599" cy="539749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Times New Roman"/>
              <a:buNone/>
            </a:pPr>
            <a:r>
              <a:rPr b="1" i="0" lang="en-US" sz="1600" u="none" cap="none" strike="noStrik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Мед (Cu)</a:t>
            </a:r>
          </a:p>
        </p:txBody>
      </p:sp>
      <p:pic>
        <p:nvPicPr>
          <p:cNvPr id="79" name="Shape 7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71537" y="1498600"/>
            <a:ext cx="1370012" cy="2068512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Shape 8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57237" y="4300537"/>
            <a:ext cx="2968624" cy="1609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Shape 8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861050" y="3109911"/>
            <a:ext cx="2311400" cy="2379661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Shape 8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861050" y="1027112"/>
            <a:ext cx="2470149" cy="1852611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Shape 83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2549525" y="1498600"/>
            <a:ext cx="2024061" cy="2024061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Shape 84"/>
          <p:cNvSpPr/>
          <p:nvPr/>
        </p:nvSpPr>
        <p:spPr>
          <a:xfrm>
            <a:off x="3159125" y="817562"/>
            <a:ext cx="2403474" cy="479425"/>
          </a:xfrm>
          <a:prstGeom prst="roundRect">
            <a:avLst>
              <a:gd fmla="val 16667" name="adj"/>
            </a:avLst>
          </a:prstGeom>
          <a:solidFill>
            <a:srgbClr val="33CC33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Приложения</a:t>
            </a:r>
          </a:p>
        </p:txBody>
      </p:sp>
      <p:sp>
        <p:nvSpPr>
          <p:cNvPr id="85" name="Shape 85"/>
          <p:cNvSpPr txBox="1"/>
          <p:nvPr/>
        </p:nvSpPr>
        <p:spPr>
          <a:xfrm>
            <a:off x="257175" y="5910262"/>
            <a:ext cx="3967162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проводници за трансформатори</a:t>
            </a:r>
          </a:p>
        </p:txBody>
      </p:sp>
      <p:sp>
        <p:nvSpPr>
          <p:cNvPr id="86" name="Shape 86"/>
          <p:cNvSpPr txBox="1"/>
          <p:nvPr/>
        </p:nvSpPr>
        <p:spPr>
          <a:xfrm>
            <a:off x="4967287" y="5510212"/>
            <a:ext cx="3967162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метализация на печатни платки</a:t>
            </a:r>
            <a:r>
              <a:rPr b="0" i="0" lang="en-US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sp>
        <p:nvSpPr>
          <p:cNvPr id="87" name="Shape 87"/>
          <p:cNvSpPr txBox="1"/>
          <p:nvPr/>
        </p:nvSpPr>
        <p:spPr>
          <a:xfrm>
            <a:off x="757237" y="3567112"/>
            <a:ext cx="3967162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изолирани проводници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/>
        </p:nvSpPr>
        <p:spPr>
          <a:xfrm>
            <a:off x="6011862" y="6307137"/>
            <a:ext cx="2922586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Times New Roman"/>
              <a:buNone/>
            </a:pPr>
            <a:r>
              <a:rPr b="1" i="0" lang="en-US" sz="1400" u="none" cap="none" strike="noStrik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Проводникови материали       5/16</a:t>
            </a:r>
          </a:p>
        </p:txBody>
      </p:sp>
      <p:sp>
        <p:nvSpPr>
          <p:cNvPr id="93" name="Shape 93"/>
          <p:cNvSpPr txBox="1"/>
          <p:nvPr/>
        </p:nvSpPr>
        <p:spPr>
          <a:xfrm>
            <a:off x="1585912" y="234950"/>
            <a:ext cx="5976936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Метали и сплави с висока проводимост</a:t>
            </a:r>
          </a:p>
        </p:txBody>
      </p:sp>
      <p:sp>
        <p:nvSpPr>
          <p:cNvPr id="94" name="Shape 94"/>
          <p:cNvSpPr txBox="1"/>
          <p:nvPr/>
        </p:nvSpPr>
        <p:spPr>
          <a:xfrm>
            <a:off x="465137" y="703262"/>
            <a:ext cx="2362200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Алуминий (Al)</a:t>
            </a:r>
          </a:p>
        </p:txBody>
      </p:sp>
      <p:sp>
        <p:nvSpPr>
          <p:cNvPr id="95" name="Shape 95"/>
          <p:cNvSpPr txBox="1"/>
          <p:nvPr/>
        </p:nvSpPr>
        <p:spPr>
          <a:xfrm>
            <a:off x="3832225" y="904875"/>
            <a:ext cx="1517650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rgbClr val="008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Особености</a:t>
            </a:r>
          </a:p>
        </p:txBody>
      </p:sp>
      <p:sp>
        <p:nvSpPr>
          <p:cNvPr id="96" name="Shape 96"/>
          <p:cNvSpPr txBox="1"/>
          <p:nvPr/>
        </p:nvSpPr>
        <p:spPr>
          <a:xfrm>
            <a:off x="465137" y="1325562"/>
            <a:ext cx="7864475" cy="7016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ct val="100000"/>
              <a:buFont typeface="Noto Sans Symbols"/>
              <a:buChar char="✓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Много бързо се оксидира и се покрива с тънък слой Al</a:t>
            </a:r>
            <a:r>
              <a:rPr b="0" baseline="-2500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</a:t>
            </a:r>
            <a:r>
              <a:rPr b="0" baseline="-2500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който притежава отлични диелектрични и механични свойства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295275" y="2085975"/>
            <a:ext cx="6011861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rgbClr val="FF99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Предимство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този слой предпазва метала от корозия</a:t>
            </a:r>
          </a:p>
        </p:txBody>
      </p:sp>
      <p:sp>
        <p:nvSpPr>
          <p:cNvPr id="98" name="Shape 98"/>
          <p:cNvSpPr txBox="1"/>
          <p:nvPr/>
        </p:nvSpPr>
        <p:spPr>
          <a:xfrm>
            <a:off x="2994025" y="2482850"/>
            <a:ext cx="5729287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CC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rgbClr val="CC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Недостатък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много затруднява запояването на Al </a:t>
            </a:r>
          </a:p>
        </p:txBody>
      </p:sp>
      <p:sp>
        <p:nvSpPr>
          <p:cNvPr id="99" name="Shape 99"/>
          <p:cNvSpPr txBox="1"/>
          <p:nvPr/>
        </p:nvSpPr>
        <p:spPr>
          <a:xfrm>
            <a:off x="465137" y="3214686"/>
            <a:ext cx="2874962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ct val="100000"/>
              <a:buFont typeface="Noto Sans Symbols"/>
              <a:buChar char="✓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 е вентилен метал</a:t>
            </a:r>
          </a:p>
        </p:txBody>
      </p:sp>
      <p:grpSp>
        <p:nvGrpSpPr>
          <p:cNvPr id="100" name="Shape 100"/>
          <p:cNvGrpSpPr/>
          <p:nvPr/>
        </p:nvGrpSpPr>
        <p:grpSpPr>
          <a:xfrm>
            <a:off x="801687" y="4451350"/>
            <a:ext cx="604837" cy="847725"/>
            <a:chOff x="801687" y="4451350"/>
            <a:chExt cx="604837" cy="847725"/>
          </a:xfrm>
        </p:grpSpPr>
        <p:sp>
          <p:nvSpPr>
            <p:cNvPr id="101" name="Shape 101"/>
            <p:cNvSpPr/>
            <p:nvPr/>
          </p:nvSpPr>
          <p:spPr>
            <a:xfrm>
              <a:off x="801687" y="4451350"/>
              <a:ext cx="604837" cy="8477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02" name="Shape 102"/>
            <p:cNvSpPr txBox="1"/>
            <p:nvPr/>
          </p:nvSpPr>
          <p:spPr>
            <a:xfrm>
              <a:off x="879475" y="4635500"/>
              <a:ext cx="438150" cy="3968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Times New Roman"/>
                <a:buNone/>
              </a:pPr>
              <a:r>
                <a:rPr b="1" i="0" lang="en-US" sz="20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Al</a:t>
              </a:r>
            </a:p>
          </p:txBody>
        </p:sp>
      </p:grpSp>
      <p:grpSp>
        <p:nvGrpSpPr>
          <p:cNvPr id="103" name="Shape 103"/>
          <p:cNvGrpSpPr/>
          <p:nvPr/>
        </p:nvGrpSpPr>
        <p:grpSpPr>
          <a:xfrm>
            <a:off x="1403350" y="4451350"/>
            <a:ext cx="2506662" cy="1431924"/>
            <a:chOff x="1403350" y="4451350"/>
            <a:chExt cx="2506662" cy="1431924"/>
          </a:xfrm>
        </p:grpSpPr>
        <p:sp>
          <p:nvSpPr>
            <p:cNvPr id="104" name="Shape 104"/>
            <p:cNvSpPr/>
            <p:nvPr/>
          </p:nvSpPr>
          <p:spPr>
            <a:xfrm>
              <a:off x="1403350" y="4451350"/>
              <a:ext cx="1846261" cy="847725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05" name="Shape 105"/>
            <p:cNvSpPr txBox="1"/>
            <p:nvPr/>
          </p:nvSpPr>
          <p:spPr>
            <a:xfrm>
              <a:off x="1731961" y="4475162"/>
              <a:ext cx="48894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Times New Roman"/>
                <a:buNone/>
              </a:pPr>
              <a:r>
                <a:rPr b="1" i="0" lang="en-US" sz="18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O</a:t>
              </a:r>
              <a:r>
                <a:rPr b="1" baseline="30000" i="0" lang="en-US" sz="18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2-</a:t>
              </a:r>
            </a:p>
          </p:txBody>
        </p:sp>
        <p:sp>
          <p:nvSpPr>
            <p:cNvPr id="106" name="Shape 106"/>
            <p:cNvSpPr txBox="1"/>
            <p:nvPr/>
          </p:nvSpPr>
          <p:spPr>
            <a:xfrm>
              <a:off x="2373311" y="4627562"/>
              <a:ext cx="48894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Times New Roman"/>
                <a:buNone/>
              </a:pPr>
              <a:r>
                <a:rPr b="1" i="0" lang="en-US" sz="18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O</a:t>
              </a:r>
              <a:r>
                <a:rPr b="1" baseline="30000" i="0" lang="en-US" sz="18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2-</a:t>
              </a:r>
            </a:p>
          </p:txBody>
        </p:sp>
        <p:sp>
          <p:nvSpPr>
            <p:cNvPr id="107" name="Shape 107"/>
            <p:cNvSpPr txBox="1"/>
            <p:nvPr/>
          </p:nvSpPr>
          <p:spPr>
            <a:xfrm>
              <a:off x="1976436" y="4932362"/>
              <a:ext cx="48894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Times New Roman"/>
                <a:buNone/>
              </a:pPr>
              <a:r>
                <a:rPr b="1" i="0" lang="en-US" sz="18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O</a:t>
              </a:r>
              <a:r>
                <a:rPr b="1" baseline="30000" i="0" lang="en-US" sz="18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2-</a:t>
              </a:r>
            </a:p>
          </p:txBody>
        </p:sp>
        <p:sp>
          <p:nvSpPr>
            <p:cNvPr id="108" name="Shape 108"/>
            <p:cNvSpPr txBox="1"/>
            <p:nvPr/>
          </p:nvSpPr>
          <p:spPr>
            <a:xfrm>
              <a:off x="2466975" y="5486400"/>
              <a:ext cx="1443037" cy="3968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Times New Roman"/>
                <a:buNone/>
              </a:pPr>
              <a:r>
                <a:rPr b="0" i="0" lang="en-US" sz="20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Електролит</a:t>
              </a:r>
            </a:p>
          </p:txBody>
        </p:sp>
        <p:cxnSp>
          <p:nvCxnSpPr>
            <p:cNvPr id="109" name="Shape 109"/>
            <p:cNvCxnSpPr/>
            <p:nvPr/>
          </p:nvCxnSpPr>
          <p:spPr>
            <a:xfrm rot="10800000">
              <a:off x="2951162" y="5299075"/>
              <a:ext cx="166686" cy="273049"/>
            </a:xfrm>
            <a:prstGeom prst="straightConnector1">
              <a:avLst/>
            </a:prstGeom>
            <a:noFill/>
            <a:ln cap="flat" cmpd="sng" w="1587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</p:grpSp>
      <p:grpSp>
        <p:nvGrpSpPr>
          <p:cNvPr id="110" name="Shape 110"/>
          <p:cNvGrpSpPr/>
          <p:nvPr/>
        </p:nvGrpSpPr>
        <p:grpSpPr>
          <a:xfrm>
            <a:off x="787400" y="4451350"/>
            <a:ext cx="800099" cy="1538286"/>
            <a:chOff x="787400" y="4451350"/>
            <a:chExt cx="800099" cy="1538286"/>
          </a:xfrm>
        </p:grpSpPr>
        <p:sp>
          <p:nvSpPr>
            <p:cNvPr id="111" name="Shape 111"/>
            <p:cNvSpPr/>
            <p:nvPr/>
          </p:nvSpPr>
          <p:spPr>
            <a:xfrm>
              <a:off x="1403350" y="4451350"/>
              <a:ext cx="92074" cy="847725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2" name="Shape 112"/>
            <p:cNvSpPr txBox="1"/>
            <p:nvPr/>
          </p:nvSpPr>
          <p:spPr>
            <a:xfrm>
              <a:off x="787400" y="5592762"/>
              <a:ext cx="800099" cy="3968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0000"/>
                </a:buClr>
                <a:buSzPct val="25000"/>
                <a:buFont typeface="Times New Roman"/>
                <a:buNone/>
              </a:pPr>
              <a:r>
                <a:rPr b="1" i="0" lang="en-US" sz="2000" u="none" cap="none" strike="noStrike">
                  <a:solidFill>
                    <a:srgbClr val="CC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Al</a:t>
              </a:r>
              <a:r>
                <a:rPr b="1" baseline="-25000" i="0" lang="en-US" sz="2000" u="none" cap="none" strike="noStrike">
                  <a:solidFill>
                    <a:srgbClr val="CC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2</a:t>
              </a:r>
              <a:r>
                <a:rPr b="1" i="0" lang="en-US" sz="2000" u="none" cap="none" strike="noStrike">
                  <a:solidFill>
                    <a:srgbClr val="CC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O</a:t>
              </a:r>
              <a:r>
                <a:rPr b="1" baseline="-25000" i="0" lang="en-US" sz="2000" u="none" cap="none" strike="noStrike">
                  <a:solidFill>
                    <a:srgbClr val="CC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3</a:t>
              </a:r>
            </a:p>
          </p:txBody>
        </p:sp>
        <p:cxnSp>
          <p:nvCxnSpPr>
            <p:cNvPr id="113" name="Shape 113"/>
            <p:cNvCxnSpPr/>
            <p:nvPr/>
          </p:nvCxnSpPr>
          <p:spPr>
            <a:xfrm flipH="1">
              <a:off x="1157287" y="5257800"/>
              <a:ext cx="290512" cy="398461"/>
            </a:xfrm>
            <a:prstGeom prst="straightConnector1">
              <a:avLst/>
            </a:prstGeom>
            <a:noFill/>
            <a:ln cap="flat" cmpd="sng" w="22225">
              <a:solidFill>
                <a:srgbClr val="CC0000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</p:grpSp>
      <p:sp>
        <p:nvSpPr>
          <p:cNvPr id="114" name="Shape 114"/>
          <p:cNvSpPr txBox="1"/>
          <p:nvPr/>
        </p:nvSpPr>
        <p:spPr>
          <a:xfrm>
            <a:off x="1447800" y="5989637"/>
            <a:ext cx="1577975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Диелектрик</a:t>
            </a:r>
          </a:p>
        </p:txBody>
      </p:sp>
      <p:grpSp>
        <p:nvGrpSpPr>
          <p:cNvPr id="115" name="Shape 115"/>
          <p:cNvGrpSpPr/>
          <p:nvPr/>
        </p:nvGrpSpPr>
        <p:grpSpPr>
          <a:xfrm>
            <a:off x="5454650" y="4545012"/>
            <a:ext cx="3108323" cy="1412874"/>
            <a:chOff x="5454650" y="4545012"/>
            <a:chExt cx="3108323" cy="1412874"/>
          </a:xfrm>
        </p:grpSpPr>
        <p:sp>
          <p:nvSpPr>
            <p:cNvPr id="116" name="Shape 116"/>
            <p:cNvSpPr/>
            <p:nvPr/>
          </p:nvSpPr>
          <p:spPr>
            <a:xfrm>
              <a:off x="5454650" y="4545012"/>
              <a:ext cx="604837" cy="8477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7" name="Shape 117"/>
            <p:cNvSpPr txBox="1"/>
            <p:nvPr/>
          </p:nvSpPr>
          <p:spPr>
            <a:xfrm>
              <a:off x="5532437" y="4729162"/>
              <a:ext cx="438150" cy="3968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Times New Roman"/>
                <a:buNone/>
              </a:pPr>
              <a:r>
                <a:rPr b="1" i="0" lang="en-US" sz="20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Al</a:t>
              </a:r>
            </a:p>
          </p:txBody>
        </p:sp>
        <p:sp>
          <p:nvSpPr>
            <p:cNvPr id="118" name="Shape 118"/>
            <p:cNvSpPr/>
            <p:nvPr/>
          </p:nvSpPr>
          <p:spPr>
            <a:xfrm>
              <a:off x="6056312" y="4545012"/>
              <a:ext cx="1846261" cy="847725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9" name="Shape 119"/>
            <p:cNvSpPr txBox="1"/>
            <p:nvPr/>
          </p:nvSpPr>
          <p:spPr>
            <a:xfrm>
              <a:off x="6384925" y="4568825"/>
              <a:ext cx="48894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Times New Roman"/>
                <a:buNone/>
              </a:pPr>
              <a:r>
                <a:rPr b="1" i="0" lang="en-US" sz="18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O</a:t>
              </a:r>
              <a:r>
                <a:rPr b="1" baseline="30000" i="0" lang="en-US" sz="18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2-</a:t>
              </a:r>
            </a:p>
          </p:txBody>
        </p:sp>
        <p:sp>
          <p:nvSpPr>
            <p:cNvPr id="120" name="Shape 120"/>
            <p:cNvSpPr txBox="1"/>
            <p:nvPr/>
          </p:nvSpPr>
          <p:spPr>
            <a:xfrm>
              <a:off x="7026275" y="4721225"/>
              <a:ext cx="48894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Times New Roman"/>
                <a:buNone/>
              </a:pPr>
              <a:r>
                <a:rPr b="1" i="0" lang="en-US" sz="18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O</a:t>
              </a:r>
              <a:r>
                <a:rPr b="1" baseline="30000" i="0" lang="en-US" sz="18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2-</a:t>
              </a:r>
            </a:p>
          </p:txBody>
        </p:sp>
        <p:sp>
          <p:nvSpPr>
            <p:cNvPr id="121" name="Shape 121"/>
            <p:cNvSpPr txBox="1"/>
            <p:nvPr/>
          </p:nvSpPr>
          <p:spPr>
            <a:xfrm>
              <a:off x="6629400" y="5026025"/>
              <a:ext cx="48894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Times New Roman"/>
                <a:buNone/>
              </a:pPr>
              <a:r>
                <a:rPr b="1" i="0" lang="en-US" sz="18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O</a:t>
              </a:r>
              <a:r>
                <a:rPr b="1" baseline="30000" i="0" lang="en-US" sz="18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2-</a:t>
              </a:r>
            </a:p>
          </p:txBody>
        </p:sp>
        <p:sp>
          <p:nvSpPr>
            <p:cNvPr id="122" name="Shape 122"/>
            <p:cNvSpPr txBox="1"/>
            <p:nvPr/>
          </p:nvSpPr>
          <p:spPr>
            <a:xfrm>
              <a:off x="7119936" y="5561012"/>
              <a:ext cx="1443037" cy="3968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Times New Roman"/>
                <a:buNone/>
              </a:pPr>
              <a:r>
                <a:rPr b="0" i="0" lang="en-US" sz="20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Електролит</a:t>
              </a:r>
            </a:p>
          </p:txBody>
        </p:sp>
        <p:cxnSp>
          <p:nvCxnSpPr>
            <p:cNvPr id="123" name="Shape 123"/>
            <p:cNvCxnSpPr/>
            <p:nvPr/>
          </p:nvCxnSpPr>
          <p:spPr>
            <a:xfrm rot="10800000">
              <a:off x="7604124" y="5392737"/>
              <a:ext cx="166686" cy="273049"/>
            </a:xfrm>
            <a:prstGeom prst="straightConnector1">
              <a:avLst/>
            </a:prstGeom>
            <a:noFill/>
            <a:ln cap="flat" cmpd="sng" w="1587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</p:grpSp>
      <p:sp>
        <p:nvSpPr>
          <p:cNvPr id="124" name="Shape 124"/>
          <p:cNvSpPr txBox="1"/>
          <p:nvPr/>
        </p:nvSpPr>
        <p:spPr>
          <a:xfrm>
            <a:off x="5394325" y="5759450"/>
            <a:ext cx="1479550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Проводник</a:t>
            </a:r>
          </a:p>
        </p:txBody>
      </p:sp>
      <p:sp>
        <p:nvSpPr>
          <p:cNvPr id="125" name="Shape 125"/>
          <p:cNvSpPr txBox="1"/>
          <p:nvPr/>
        </p:nvSpPr>
        <p:spPr>
          <a:xfrm>
            <a:off x="2922586" y="3214686"/>
            <a:ext cx="6018211" cy="7016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проявява различни свойства в зависимост от поляритета на приложеното напрежение</a:t>
            </a:r>
          </a:p>
        </p:txBody>
      </p:sp>
      <p:grpSp>
        <p:nvGrpSpPr>
          <p:cNvPr id="126" name="Shape 126"/>
          <p:cNvGrpSpPr/>
          <p:nvPr/>
        </p:nvGrpSpPr>
        <p:grpSpPr>
          <a:xfrm>
            <a:off x="801687" y="4165600"/>
            <a:ext cx="2468563" cy="347661"/>
            <a:chOff x="801687" y="4165600"/>
            <a:chExt cx="2468563" cy="347661"/>
          </a:xfrm>
        </p:grpSpPr>
        <p:sp>
          <p:nvSpPr>
            <p:cNvPr id="127" name="Shape 127"/>
            <p:cNvSpPr/>
            <p:nvPr/>
          </p:nvSpPr>
          <p:spPr>
            <a:xfrm>
              <a:off x="801687" y="4165600"/>
              <a:ext cx="246062" cy="246062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Times New Roman"/>
                <a:buNone/>
              </a:pPr>
              <a:r>
                <a:rPr b="1" i="0" lang="en-US" sz="18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+</a:t>
              </a:r>
            </a:p>
          </p:txBody>
        </p:sp>
        <p:grpSp>
          <p:nvGrpSpPr>
            <p:cNvPr id="128" name="Shape 128"/>
            <p:cNvGrpSpPr/>
            <p:nvPr/>
          </p:nvGrpSpPr>
          <p:grpSpPr>
            <a:xfrm>
              <a:off x="2974975" y="4165600"/>
              <a:ext cx="295275" cy="347661"/>
              <a:chOff x="2974975" y="4165600"/>
              <a:chExt cx="295275" cy="347661"/>
            </a:xfrm>
          </p:grpSpPr>
          <p:sp>
            <p:nvSpPr>
              <p:cNvPr id="129" name="Shape 129"/>
              <p:cNvSpPr/>
              <p:nvPr/>
            </p:nvSpPr>
            <p:spPr>
              <a:xfrm>
                <a:off x="2994025" y="4165600"/>
                <a:ext cx="246062" cy="246062"/>
              </a:xfrm>
              <a:prstGeom prst="ellipse">
                <a:avLst/>
              </a:prstGeom>
              <a:solidFill>
                <a:srgbClr val="00CCFF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30" name="Shape 130"/>
              <p:cNvSpPr txBox="1"/>
              <p:nvPr/>
            </p:nvSpPr>
            <p:spPr>
              <a:xfrm>
                <a:off x="2974975" y="4176712"/>
                <a:ext cx="295275" cy="33654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Noto Sans Symbols"/>
                  <a:buNone/>
                </a:pPr>
                <a:r>
                  <a:rPr b="1" baseline="30000" i="0" lang="en-US" sz="2400" u="none" cap="none" strike="noStrike">
                    <a:solidFill>
                      <a:schemeClr val="dk1"/>
                    </a:solidFill>
                    <a:latin typeface="Noto Sans Symbols"/>
                    <a:ea typeface="Noto Sans Symbols"/>
                    <a:cs typeface="Noto Sans Symbols"/>
                    <a:sym typeface="Noto Sans Symbols"/>
                  </a:rPr>
                  <a:t>−</a:t>
                </a:r>
              </a:p>
            </p:txBody>
          </p:sp>
        </p:grpSp>
      </p:grpSp>
      <p:grpSp>
        <p:nvGrpSpPr>
          <p:cNvPr id="131" name="Shape 131"/>
          <p:cNvGrpSpPr/>
          <p:nvPr/>
        </p:nvGrpSpPr>
        <p:grpSpPr>
          <a:xfrm>
            <a:off x="5384800" y="4237036"/>
            <a:ext cx="2465387" cy="347661"/>
            <a:chOff x="5384800" y="4237036"/>
            <a:chExt cx="2465387" cy="347661"/>
          </a:xfrm>
        </p:grpSpPr>
        <p:grpSp>
          <p:nvGrpSpPr>
            <p:cNvPr id="132" name="Shape 132"/>
            <p:cNvGrpSpPr/>
            <p:nvPr/>
          </p:nvGrpSpPr>
          <p:grpSpPr>
            <a:xfrm>
              <a:off x="5384800" y="4237036"/>
              <a:ext cx="295275" cy="347661"/>
              <a:chOff x="2974975" y="4165600"/>
              <a:chExt cx="295275" cy="347661"/>
            </a:xfrm>
          </p:grpSpPr>
          <p:sp>
            <p:nvSpPr>
              <p:cNvPr id="133" name="Shape 133"/>
              <p:cNvSpPr/>
              <p:nvPr/>
            </p:nvSpPr>
            <p:spPr>
              <a:xfrm>
                <a:off x="2994025" y="4165600"/>
                <a:ext cx="246062" cy="246062"/>
              </a:xfrm>
              <a:prstGeom prst="ellipse">
                <a:avLst/>
              </a:prstGeom>
              <a:solidFill>
                <a:srgbClr val="00CCFF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34" name="Shape 134"/>
              <p:cNvSpPr txBox="1"/>
              <p:nvPr/>
            </p:nvSpPr>
            <p:spPr>
              <a:xfrm>
                <a:off x="2974975" y="4176712"/>
                <a:ext cx="295275" cy="33654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Noto Sans Symbols"/>
                  <a:buNone/>
                </a:pPr>
                <a:r>
                  <a:rPr b="1" baseline="30000" i="0" lang="en-US" sz="2400" u="none" cap="none" strike="noStrike">
                    <a:solidFill>
                      <a:schemeClr val="dk1"/>
                    </a:solidFill>
                    <a:latin typeface="Noto Sans Symbols"/>
                    <a:ea typeface="Noto Sans Symbols"/>
                    <a:cs typeface="Noto Sans Symbols"/>
                    <a:sym typeface="Noto Sans Symbols"/>
                  </a:rPr>
                  <a:t>−</a:t>
                </a:r>
              </a:p>
            </p:txBody>
          </p:sp>
        </p:grpSp>
        <p:sp>
          <p:nvSpPr>
            <p:cNvPr id="135" name="Shape 135"/>
            <p:cNvSpPr/>
            <p:nvPr/>
          </p:nvSpPr>
          <p:spPr>
            <a:xfrm>
              <a:off x="7604125" y="4237037"/>
              <a:ext cx="246062" cy="246062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Times New Roman"/>
                <a:buNone/>
              </a:pPr>
              <a:r>
                <a:rPr b="1" i="0" lang="en-US" sz="18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+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/>
        </p:nvSpPr>
        <p:spPr>
          <a:xfrm>
            <a:off x="6011862" y="6307137"/>
            <a:ext cx="2922586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Times New Roman"/>
              <a:buNone/>
            </a:pPr>
            <a:r>
              <a:rPr b="1" i="0" lang="en-US" sz="1400" u="none" cap="none" strike="noStrik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Проводникови материали       6/16</a:t>
            </a:r>
          </a:p>
        </p:txBody>
      </p:sp>
      <p:sp>
        <p:nvSpPr>
          <p:cNvPr id="141" name="Shape 141"/>
          <p:cNvSpPr txBox="1"/>
          <p:nvPr/>
        </p:nvSpPr>
        <p:spPr>
          <a:xfrm>
            <a:off x="1585912" y="234950"/>
            <a:ext cx="5976936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Метали и сплави с висока проводимост</a:t>
            </a:r>
          </a:p>
        </p:txBody>
      </p:sp>
      <p:sp>
        <p:nvSpPr>
          <p:cNvPr id="142" name="Shape 142"/>
          <p:cNvSpPr txBox="1"/>
          <p:nvPr/>
        </p:nvSpPr>
        <p:spPr>
          <a:xfrm>
            <a:off x="255587" y="714375"/>
            <a:ext cx="2063750" cy="336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Times New Roman"/>
              <a:buNone/>
            </a:pPr>
            <a:r>
              <a:rPr b="1" i="0" lang="en-US" sz="1600" u="none" cap="none" strike="noStrik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Алуминий (Al)</a:t>
            </a:r>
          </a:p>
        </p:txBody>
      </p:sp>
      <p:pic>
        <p:nvPicPr>
          <p:cNvPr id="143" name="Shape 14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949825" y="4081462"/>
            <a:ext cx="2122487" cy="15922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Shape 14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71487" y="4062412"/>
            <a:ext cx="1847849" cy="18478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Shape 14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508250" y="3900487"/>
            <a:ext cx="2100261" cy="2009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Shape 14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356475" y="4197350"/>
            <a:ext cx="1130299" cy="1476375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Shape 147"/>
          <p:cNvSpPr/>
          <p:nvPr/>
        </p:nvSpPr>
        <p:spPr>
          <a:xfrm>
            <a:off x="544512" y="3286125"/>
            <a:ext cx="2403474" cy="479425"/>
          </a:xfrm>
          <a:prstGeom prst="roundRect">
            <a:avLst>
              <a:gd fmla="val 16667" name="adj"/>
            </a:avLst>
          </a:prstGeom>
          <a:solidFill>
            <a:srgbClr val="33CC33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Приложения</a:t>
            </a:r>
          </a:p>
        </p:txBody>
      </p:sp>
      <p:sp>
        <p:nvSpPr>
          <p:cNvPr id="148" name="Shape 148"/>
          <p:cNvSpPr txBox="1"/>
          <p:nvPr/>
        </p:nvSpPr>
        <p:spPr>
          <a:xfrm>
            <a:off x="3467100" y="989012"/>
            <a:ext cx="2282825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Основни свойства</a:t>
            </a:r>
          </a:p>
        </p:txBody>
      </p:sp>
      <p:sp>
        <p:nvSpPr>
          <p:cNvPr id="149" name="Shape 149"/>
          <p:cNvSpPr txBox="1"/>
          <p:nvPr/>
        </p:nvSpPr>
        <p:spPr>
          <a:xfrm>
            <a:off x="1566862" y="1385887"/>
            <a:ext cx="5032374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➢"/>
            </a:pPr>
            <a:r>
              <a:rPr b="1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малко специфично съпротивление  ρ </a:t>
            </a:r>
          </a:p>
        </p:txBody>
      </p:sp>
      <p:sp>
        <p:nvSpPr>
          <p:cNvPr id="150" name="Shape 150"/>
          <p:cNvSpPr txBox="1"/>
          <p:nvPr/>
        </p:nvSpPr>
        <p:spPr>
          <a:xfrm>
            <a:off x="2841625" y="5910262"/>
            <a:ext cx="1435100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радиатори </a:t>
            </a:r>
          </a:p>
        </p:txBody>
      </p:sp>
      <p:sp>
        <p:nvSpPr>
          <p:cNvPr id="151" name="Shape 151"/>
          <p:cNvSpPr txBox="1"/>
          <p:nvPr/>
        </p:nvSpPr>
        <p:spPr>
          <a:xfrm>
            <a:off x="5116512" y="5721350"/>
            <a:ext cx="3621086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електролитни кондензатори</a:t>
            </a:r>
          </a:p>
        </p:txBody>
      </p:sp>
      <p:sp>
        <p:nvSpPr>
          <p:cNvPr id="152" name="Shape 152"/>
          <p:cNvSpPr txBox="1"/>
          <p:nvPr/>
        </p:nvSpPr>
        <p:spPr>
          <a:xfrm>
            <a:off x="631825" y="5910262"/>
            <a:ext cx="1620836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вентилатори </a:t>
            </a:r>
          </a:p>
        </p:txBody>
      </p:sp>
      <p:sp>
        <p:nvSpPr>
          <p:cNvPr id="153" name="Shape 153"/>
          <p:cNvSpPr txBox="1"/>
          <p:nvPr/>
        </p:nvSpPr>
        <p:spPr>
          <a:xfrm>
            <a:off x="1566862" y="1984375"/>
            <a:ext cx="5032374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➢"/>
            </a:pPr>
            <a:r>
              <a:rPr b="1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голяма топлопроводност</a:t>
            </a:r>
          </a:p>
        </p:txBody>
      </p:sp>
      <p:sp>
        <p:nvSpPr>
          <p:cNvPr id="154" name="Shape 154"/>
          <p:cNvSpPr txBox="1"/>
          <p:nvPr/>
        </p:nvSpPr>
        <p:spPr>
          <a:xfrm>
            <a:off x="1566862" y="2584450"/>
            <a:ext cx="5032374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➢"/>
            </a:pPr>
            <a:r>
              <a:rPr b="1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малко тегло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/>
          <p:nvPr/>
        </p:nvSpPr>
        <p:spPr>
          <a:xfrm>
            <a:off x="6011862" y="6307137"/>
            <a:ext cx="2922586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Times New Roman"/>
              <a:buNone/>
            </a:pPr>
            <a:r>
              <a:rPr b="1" i="0" lang="en-US" sz="1400" u="none" cap="none" strike="noStrik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Проводникови материали       7/16</a:t>
            </a:r>
          </a:p>
        </p:txBody>
      </p:sp>
      <p:sp>
        <p:nvSpPr>
          <p:cNvPr id="160" name="Shape 160"/>
          <p:cNvSpPr txBox="1"/>
          <p:nvPr/>
        </p:nvSpPr>
        <p:spPr>
          <a:xfrm>
            <a:off x="1585912" y="234950"/>
            <a:ext cx="5976936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Метали и сплави с висока проводимост</a:t>
            </a:r>
          </a:p>
        </p:txBody>
      </p:sp>
      <p:sp>
        <p:nvSpPr>
          <p:cNvPr id="161" name="Shape 161"/>
          <p:cNvSpPr txBox="1"/>
          <p:nvPr/>
        </p:nvSpPr>
        <p:spPr>
          <a:xfrm>
            <a:off x="366712" y="692150"/>
            <a:ext cx="2711449" cy="8223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Благородни метали (Ag, Au, Pt, Pd)</a:t>
            </a:r>
          </a:p>
        </p:txBody>
      </p:sp>
      <p:pic>
        <p:nvPicPr>
          <p:cNvPr id="162" name="Shape 16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655761" y="3030536"/>
            <a:ext cx="3174999" cy="2387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Shape 16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203825" y="2498725"/>
            <a:ext cx="2905125" cy="3017837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Shape 164"/>
          <p:cNvSpPr txBox="1"/>
          <p:nvPr/>
        </p:nvSpPr>
        <p:spPr>
          <a:xfrm>
            <a:off x="3689350" y="989012"/>
            <a:ext cx="2282825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Основни свойства</a:t>
            </a:r>
          </a:p>
        </p:txBody>
      </p:sp>
      <p:sp>
        <p:nvSpPr>
          <p:cNvPr id="165" name="Shape 165"/>
          <p:cNvSpPr txBox="1"/>
          <p:nvPr/>
        </p:nvSpPr>
        <p:spPr>
          <a:xfrm>
            <a:off x="3678237" y="1385887"/>
            <a:ext cx="5032374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➢"/>
            </a:pPr>
            <a:r>
              <a:rPr b="1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малко специфично съпротивление  ρ </a:t>
            </a:r>
          </a:p>
        </p:txBody>
      </p:sp>
      <p:sp>
        <p:nvSpPr>
          <p:cNvPr id="166" name="Shape 166"/>
          <p:cNvSpPr txBox="1"/>
          <p:nvPr/>
        </p:nvSpPr>
        <p:spPr>
          <a:xfrm>
            <a:off x="3678237" y="1728786"/>
            <a:ext cx="5032374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➢"/>
            </a:pPr>
            <a:r>
              <a:rPr b="1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изключителна корозоустойчивост</a:t>
            </a:r>
          </a:p>
        </p:txBody>
      </p:sp>
      <p:sp>
        <p:nvSpPr>
          <p:cNvPr id="167" name="Shape 167"/>
          <p:cNvSpPr/>
          <p:nvPr/>
        </p:nvSpPr>
        <p:spPr>
          <a:xfrm>
            <a:off x="384175" y="2346325"/>
            <a:ext cx="2403474" cy="479425"/>
          </a:xfrm>
          <a:prstGeom prst="roundRect">
            <a:avLst>
              <a:gd fmla="val 16667" name="adj"/>
            </a:avLst>
          </a:prstGeom>
          <a:solidFill>
            <a:srgbClr val="33CC33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Приложения</a:t>
            </a:r>
          </a:p>
        </p:txBody>
      </p:sp>
      <p:sp>
        <p:nvSpPr>
          <p:cNvPr id="168" name="Shape 168"/>
          <p:cNvSpPr txBox="1"/>
          <p:nvPr/>
        </p:nvSpPr>
        <p:spPr>
          <a:xfrm>
            <a:off x="317500" y="5438775"/>
            <a:ext cx="8759824" cy="7016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бондиране на интегрални схеми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(много тънки проводници, които свързват изводите на схемата с изводите на корпуса)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sp>
        <p:nvSpPr>
          <p:cNvPr id="169" name="Shape 169"/>
          <p:cNvSpPr txBox="1"/>
          <p:nvPr/>
        </p:nvSpPr>
        <p:spPr>
          <a:xfrm>
            <a:off x="415925" y="2854325"/>
            <a:ext cx="839787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Злато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/>
          <p:nvPr/>
        </p:nvSpPr>
        <p:spPr>
          <a:xfrm>
            <a:off x="6011862" y="6307137"/>
            <a:ext cx="2922586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Times New Roman"/>
              <a:buNone/>
            </a:pPr>
            <a:r>
              <a:rPr b="1" i="0" lang="en-US" sz="1400" u="none" cap="none" strike="noStrik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Проводникови материали       8/16</a:t>
            </a:r>
          </a:p>
        </p:txBody>
      </p:sp>
      <p:sp>
        <p:nvSpPr>
          <p:cNvPr id="175" name="Shape 175"/>
          <p:cNvSpPr txBox="1"/>
          <p:nvPr/>
        </p:nvSpPr>
        <p:spPr>
          <a:xfrm>
            <a:off x="2741611" y="234950"/>
            <a:ext cx="36528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Резистивни материали</a:t>
            </a:r>
          </a:p>
        </p:txBody>
      </p:sp>
      <p:pic>
        <p:nvPicPr>
          <p:cNvPr id="176" name="Shape 17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394450" y="1306512"/>
            <a:ext cx="1900237" cy="19002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Shape 17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38137" y="1587500"/>
            <a:ext cx="3254374" cy="1638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Shape 17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232275" y="1325562"/>
            <a:ext cx="1900237" cy="1900237"/>
          </a:xfrm>
          <a:prstGeom prst="rect">
            <a:avLst/>
          </a:prstGeom>
          <a:noFill/>
          <a:ln>
            <a:noFill/>
          </a:ln>
        </p:spPr>
      </p:pic>
      <p:sp>
        <p:nvSpPr>
          <p:cNvPr id="179" name="Shape 179"/>
          <p:cNvSpPr/>
          <p:nvPr/>
        </p:nvSpPr>
        <p:spPr>
          <a:xfrm>
            <a:off x="338137" y="827087"/>
            <a:ext cx="2403474" cy="479425"/>
          </a:xfrm>
          <a:prstGeom prst="roundRect">
            <a:avLst>
              <a:gd fmla="val 16667" name="adj"/>
            </a:avLst>
          </a:prstGeom>
          <a:solidFill>
            <a:srgbClr val="33CC33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Приложения</a:t>
            </a:r>
          </a:p>
        </p:txBody>
      </p:sp>
      <p:sp>
        <p:nvSpPr>
          <p:cNvPr id="180" name="Shape 180"/>
          <p:cNvSpPr txBox="1"/>
          <p:nvPr/>
        </p:nvSpPr>
        <p:spPr>
          <a:xfrm>
            <a:off x="2797175" y="793750"/>
            <a:ext cx="5213349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rgbClr val="008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токопровеждащ елемент на резистори</a:t>
            </a:r>
            <a:r>
              <a:rPr b="0" i="0" lang="en-US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sp>
        <p:nvSpPr>
          <p:cNvPr id="181" name="Shape 181"/>
          <p:cNvSpPr txBox="1"/>
          <p:nvPr/>
        </p:nvSpPr>
        <p:spPr>
          <a:xfrm>
            <a:off x="415925" y="3482975"/>
            <a:ext cx="2668586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Основни изисквания </a:t>
            </a:r>
          </a:p>
        </p:txBody>
      </p:sp>
      <p:sp>
        <p:nvSpPr>
          <p:cNvPr id="182" name="Shape 182"/>
          <p:cNvSpPr txBox="1"/>
          <p:nvPr/>
        </p:nvSpPr>
        <p:spPr>
          <a:xfrm>
            <a:off x="704850" y="3957637"/>
            <a:ext cx="8099425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ans Symbols"/>
              <a:buChar char="➢"/>
            </a:pPr>
            <a:r>
              <a:rPr b="1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голямо специфично съпротивление  ρ</a:t>
            </a:r>
          </a:p>
        </p:txBody>
      </p:sp>
      <p:sp>
        <p:nvSpPr>
          <p:cNvPr id="183" name="Shape 183"/>
          <p:cNvSpPr txBox="1"/>
          <p:nvPr/>
        </p:nvSpPr>
        <p:spPr>
          <a:xfrm>
            <a:off x="704850" y="4587875"/>
            <a:ext cx="8099425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ans Symbols"/>
              <a:buChar char="➢"/>
            </a:pPr>
            <a:r>
              <a:rPr b="1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малка стойност на термо-е.д.н. основно спрямо Cu </a:t>
            </a:r>
          </a:p>
        </p:txBody>
      </p:sp>
      <p:sp>
        <p:nvSpPr>
          <p:cNvPr id="184" name="Shape 184"/>
          <p:cNvSpPr txBox="1"/>
          <p:nvPr/>
        </p:nvSpPr>
        <p:spPr>
          <a:xfrm>
            <a:off x="704850" y="5218112"/>
            <a:ext cx="8099425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ans Symbols"/>
              <a:buChar char="➢"/>
            </a:pPr>
            <a:r>
              <a:rPr b="1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висока температурна стабилност на параметрите им (т. е. α</a:t>
            </a:r>
            <a:r>
              <a:rPr b="1" baseline="-2500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ρ </a:t>
            </a:r>
            <a:r>
              <a:rPr b="1" i="0" lang="en-US" sz="2000" u="none" cap="none" strike="noStrik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≈</a:t>
            </a:r>
            <a:r>
              <a:rPr b="1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0)</a:t>
            </a:r>
            <a:r>
              <a:rPr b="0" baseline="-2500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sp>
        <p:nvSpPr>
          <p:cNvPr id="185" name="Shape 185"/>
          <p:cNvSpPr txBox="1"/>
          <p:nvPr/>
        </p:nvSpPr>
        <p:spPr>
          <a:xfrm>
            <a:off x="704850" y="5849937"/>
            <a:ext cx="8099425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ans Symbols"/>
              <a:buChar char="➢"/>
            </a:pPr>
            <a:r>
              <a:rPr b="1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добра технологичност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/>
          <p:nvPr/>
        </p:nvSpPr>
        <p:spPr>
          <a:xfrm>
            <a:off x="5911850" y="6307137"/>
            <a:ext cx="3011487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Times New Roman"/>
              <a:buNone/>
            </a:pPr>
            <a:r>
              <a:rPr b="1" i="0" lang="en-US" sz="1400" u="none" cap="none" strike="noStrik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Проводникови материали       10/16</a:t>
            </a:r>
          </a:p>
        </p:txBody>
      </p:sp>
      <p:sp>
        <p:nvSpPr>
          <p:cNvPr id="191" name="Shape 191"/>
          <p:cNvSpPr txBox="1"/>
          <p:nvPr/>
        </p:nvSpPr>
        <p:spPr>
          <a:xfrm>
            <a:off x="3014661" y="234950"/>
            <a:ext cx="310832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Припои и флюсове</a:t>
            </a:r>
          </a:p>
        </p:txBody>
      </p:sp>
      <p:sp>
        <p:nvSpPr>
          <p:cNvPr id="192" name="Shape 192"/>
          <p:cNvSpPr txBox="1"/>
          <p:nvPr/>
        </p:nvSpPr>
        <p:spPr>
          <a:xfrm>
            <a:off x="352425" y="692150"/>
            <a:ext cx="1087437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rgbClr val="008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Припои</a:t>
            </a:r>
          </a:p>
        </p:txBody>
      </p:sp>
      <p:pic>
        <p:nvPicPr>
          <p:cNvPr id="193" name="Shape 19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714625" y="2971800"/>
            <a:ext cx="3287711" cy="2798762"/>
          </a:xfrm>
          <a:prstGeom prst="rect">
            <a:avLst/>
          </a:prstGeom>
          <a:noFill/>
          <a:ln>
            <a:noFill/>
          </a:ln>
        </p:spPr>
      </p:pic>
      <p:sp>
        <p:nvSpPr>
          <p:cNvPr id="194" name="Shape 194"/>
          <p:cNvSpPr txBox="1"/>
          <p:nvPr/>
        </p:nvSpPr>
        <p:spPr>
          <a:xfrm>
            <a:off x="352425" y="1089025"/>
            <a:ext cx="8421687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Times New Roman"/>
              <a:buNone/>
            </a:pPr>
            <a:r>
              <a:rPr b="1" i="0" lang="en-US" sz="1800" u="none" cap="none" strike="noStrik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Сплави, които се използват за запояване (създаване на механически здрав шев и електрически контакт с малко контактно съпротивление)</a:t>
            </a:r>
          </a:p>
        </p:txBody>
      </p:sp>
      <p:sp>
        <p:nvSpPr>
          <p:cNvPr id="195" name="Shape 195"/>
          <p:cNvSpPr txBox="1"/>
          <p:nvPr/>
        </p:nvSpPr>
        <p:spPr>
          <a:xfrm>
            <a:off x="352425" y="1830386"/>
            <a:ext cx="1227136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rgbClr val="008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Флюсове</a:t>
            </a:r>
          </a:p>
        </p:txBody>
      </p:sp>
      <p:sp>
        <p:nvSpPr>
          <p:cNvPr id="196" name="Shape 196"/>
          <p:cNvSpPr txBox="1"/>
          <p:nvPr/>
        </p:nvSpPr>
        <p:spPr>
          <a:xfrm>
            <a:off x="352425" y="2227261"/>
            <a:ext cx="6003925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Times New Roman"/>
              <a:buNone/>
            </a:pPr>
            <a:r>
              <a:rPr b="1" i="0" lang="en-US" sz="1800" u="none" cap="none" strike="noStrik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Органични материали, които подпомагат запояването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