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42AF776-0CE3-4489-A871-C47A26B42D42}">
  <a:tblStyle styleId="{D42AF776-0CE3-4489-A871-C47A26B42D4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" name="Shape 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8" name="Shape 2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62" name="Shape 2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05" name="Shape 3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60" name="Shape 3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78" name="Shape 3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8" name="Shape 2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9" name="Shape 6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2" name="Shape 1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layout with centered title and subtitle placeholder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Relationship Id="rId4" Type="http://schemas.openxmlformats.org/officeDocument/2006/relationships/image" Target="../media/image8.jpg"/><Relationship Id="rId5" Type="http://schemas.openxmlformats.org/officeDocument/2006/relationships/image" Target="../media/image1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Relationship Id="rId4" Type="http://schemas.openxmlformats.org/officeDocument/2006/relationships/image" Target="../media/image9.jpg"/><Relationship Id="rId5" Type="http://schemas.openxmlformats.org/officeDocument/2006/relationships/image" Target="../media/image15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Relationship Id="rId4" Type="http://schemas.openxmlformats.org/officeDocument/2006/relationships/image" Target="../media/image19.jpg"/><Relationship Id="rId5" Type="http://schemas.openxmlformats.org/officeDocument/2006/relationships/image" Target="../media/image14.jpg"/><Relationship Id="rId6" Type="http://schemas.openxmlformats.org/officeDocument/2006/relationships/image" Target="../media/image11.jpg"/><Relationship Id="rId7" Type="http://schemas.openxmlformats.org/officeDocument/2006/relationships/image" Target="../media/image20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g"/><Relationship Id="rId4" Type="http://schemas.openxmlformats.org/officeDocument/2006/relationships/image" Target="../media/image10.png"/><Relationship Id="rId5" Type="http://schemas.openxmlformats.org/officeDocument/2006/relationships/image" Target="../media/image12.jpg"/><Relationship Id="rId6" Type="http://schemas.openxmlformats.org/officeDocument/2006/relationships/image" Target="../media/image16.jpg"/><Relationship Id="rId7" Type="http://schemas.openxmlformats.org/officeDocument/2006/relationships/image" Target="../media/image1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Relationship Id="rId4" Type="http://schemas.openxmlformats.org/officeDocument/2006/relationships/image" Target="../media/image1.png"/><Relationship Id="rId5" Type="http://schemas.openxmlformats.org/officeDocument/2006/relationships/image" Target="../media/image18.jpg"/><Relationship Id="rId6" Type="http://schemas.openxmlformats.org/officeDocument/2006/relationships/image" Target="../media/image5.jpg"/><Relationship Id="rId7" Type="http://schemas.openxmlformats.org/officeDocument/2006/relationships/image" Target="../media/image7.jpg"/><Relationship Id="rId8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/>
        </p:nvSpPr>
        <p:spPr>
          <a:xfrm>
            <a:off x="342900" y="2719386"/>
            <a:ext cx="8604249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ct val="250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FFCC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Видове диелектрични материали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/>
        </p:nvSpPr>
        <p:spPr>
          <a:xfrm>
            <a:off x="5859462" y="62563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10/19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619500" y="284162"/>
            <a:ext cx="19335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3.1. Компаунди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Shape 208"/>
          <p:cNvSpPr txBox="1"/>
          <p:nvPr/>
        </p:nvSpPr>
        <p:spPr>
          <a:xfrm>
            <a:off x="495300" y="692150"/>
            <a:ext cx="84280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Маса за заливане на елементи и схеми с цел защита от околната среда </a:t>
            </a:r>
          </a:p>
        </p:txBody>
      </p:sp>
      <p:sp>
        <p:nvSpPr>
          <p:cNvPr id="209" name="Shape 209"/>
          <p:cNvSpPr/>
          <p:nvPr/>
        </p:nvSpPr>
        <p:spPr>
          <a:xfrm>
            <a:off x="431800" y="5046662"/>
            <a:ext cx="2643186" cy="419099"/>
          </a:xfrm>
          <a:prstGeom prst="roundRect">
            <a:avLst>
              <a:gd fmla="val 16667" name="adj"/>
            </a:avLst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sp>
        <p:nvSpPr>
          <p:cNvPr id="210" name="Shape 210"/>
          <p:cNvSpPr/>
          <p:nvPr/>
        </p:nvSpPr>
        <p:spPr>
          <a:xfrm>
            <a:off x="398462" y="1270000"/>
            <a:ext cx="2643186" cy="4445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1754186" y="1727200"/>
            <a:ext cx="51165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голямо изолационно съпротивление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1754186" y="3232150"/>
            <a:ext cx="55737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малка влагопроницаемост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754186" y="2228850"/>
            <a:ext cx="55737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малки диелектрични загуби tgδ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754186" y="2730500"/>
            <a:ext cx="55737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малка диелектрична проницаемост ε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1754186" y="3735387"/>
            <a:ext cx="55737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голяма механична якост </a:t>
            </a:r>
          </a:p>
        </p:txBody>
      </p:sp>
      <p:pic>
        <p:nvPicPr>
          <p:cNvPr descr="epoxy" id="216" name="Shape 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40225" y="5003800"/>
            <a:ext cx="1425574" cy="923924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3810000" y="4219575"/>
            <a:ext cx="1955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корпусиране</a:t>
            </a:r>
          </a:p>
        </p:txBody>
      </p:sp>
      <p:pic>
        <p:nvPicPr>
          <p:cNvPr id="218" name="Shape 2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75400" y="3819525"/>
            <a:ext cx="1473199" cy="2151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/>
        </p:nvSpPr>
        <p:spPr>
          <a:xfrm>
            <a:off x="5872162" y="62563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11/19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2619375" y="284162"/>
            <a:ext cx="39512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3.2. Електроизолационни лакове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Shape 226"/>
          <p:cNvSpPr/>
          <p:nvPr/>
        </p:nvSpPr>
        <p:spPr>
          <a:xfrm>
            <a:off x="398462" y="1797050"/>
            <a:ext cx="2643186" cy="4445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</a:t>
            </a:r>
          </a:p>
        </p:txBody>
      </p:sp>
      <p:grpSp>
        <p:nvGrpSpPr>
          <p:cNvPr id="227" name="Shape 227"/>
          <p:cNvGrpSpPr/>
          <p:nvPr/>
        </p:nvGrpSpPr>
        <p:grpSpPr>
          <a:xfrm>
            <a:off x="1754186" y="2451100"/>
            <a:ext cx="5573711" cy="1797049"/>
            <a:chOff x="1754186" y="2451100"/>
            <a:chExt cx="5573711" cy="1797049"/>
          </a:xfrm>
        </p:grpSpPr>
        <p:sp>
          <p:nvSpPr>
            <p:cNvPr id="228" name="Shape 228"/>
            <p:cNvSpPr txBox="1"/>
            <p:nvPr/>
          </p:nvSpPr>
          <p:spPr>
            <a:xfrm>
              <a:off x="1754186" y="2451100"/>
              <a:ext cx="51165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100000"/>
                <a:buFont typeface="Noto Sans Symbols"/>
                <a:buChar char="✓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голямо изолационно съпротивление </a:t>
              </a:r>
              <a:r>
                <a:rPr b="0" i="1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</a:t>
              </a:r>
              <a:r>
                <a:rPr b="0" baseline="-2500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из</a:t>
              </a:r>
            </a:p>
          </p:txBody>
        </p:sp>
        <p:sp>
          <p:nvSpPr>
            <p:cNvPr id="229" name="Shape 229"/>
            <p:cNvSpPr txBox="1"/>
            <p:nvPr/>
          </p:nvSpPr>
          <p:spPr>
            <a:xfrm>
              <a:off x="1754186" y="3851275"/>
              <a:ext cx="55737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100000"/>
                <a:buFont typeface="Noto Sans Symbols"/>
                <a:buChar char="✓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малка влагопроницаемост</a:t>
              </a:r>
            </a:p>
          </p:txBody>
        </p:sp>
        <p:sp>
          <p:nvSpPr>
            <p:cNvPr id="230" name="Shape 230"/>
            <p:cNvSpPr txBox="1"/>
            <p:nvPr/>
          </p:nvSpPr>
          <p:spPr>
            <a:xfrm>
              <a:off x="1754186" y="2917825"/>
              <a:ext cx="55737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100000"/>
                <a:buFont typeface="Noto Sans Symbols"/>
                <a:buChar char="✓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малки диелектрични загуби tgδ</a:t>
              </a:r>
            </a:p>
          </p:txBody>
        </p:sp>
        <p:sp>
          <p:nvSpPr>
            <p:cNvPr id="231" name="Shape 231"/>
            <p:cNvSpPr txBox="1"/>
            <p:nvPr/>
          </p:nvSpPr>
          <p:spPr>
            <a:xfrm>
              <a:off x="1754186" y="3384550"/>
              <a:ext cx="55737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100000"/>
                <a:buFont typeface="Noto Sans Symbols"/>
                <a:buChar char="✓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малка диелектрична проницаемост ε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</a:t>
              </a:r>
            </a:p>
          </p:txBody>
        </p:sp>
      </p:grpSp>
      <p:sp>
        <p:nvSpPr>
          <p:cNvPr id="232" name="Shape 232"/>
          <p:cNvSpPr txBox="1"/>
          <p:nvPr/>
        </p:nvSpPr>
        <p:spPr>
          <a:xfrm>
            <a:off x="1754186" y="4318000"/>
            <a:ext cx="68691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голяма адхезия към материалите, върху които се нанася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398462" y="855662"/>
            <a:ext cx="91440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Полимерен материал, разтворен в разтворител, който се изпарява след нанасяне на лака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754186" y="4784725"/>
            <a:ext cx="68691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възможност за нанасяне на тънък слой 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754186" y="5253037"/>
            <a:ext cx="68691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голяма гъвкавост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/>
        </p:nvSpPr>
        <p:spPr>
          <a:xfrm>
            <a:off x="5884862" y="62563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12/19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2619375" y="284162"/>
            <a:ext cx="39512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3.2. Електроизолационни лакове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398462" y="4221162"/>
            <a:ext cx="2643186" cy="419099"/>
          </a:xfrm>
          <a:prstGeom prst="roundRect">
            <a:avLst>
              <a:gd fmla="val 16667" name="adj"/>
            </a:avLst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398462" y="5053012"/>
            <a:ext cx="29082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климатична защита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6200775" y="3259136"/>
            <a:ext cx="18716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полистиролни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46" name="Shape 246"/>
          <p:cNvSpPr/>
          <p:nvPr/>
        </p:nvSpPr>
        <p:spPr>
          <a:xfrm>
            <a:off x="925512" y="2127250"/>
            <a:ext cx="1774825" cy="79216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Лакове</a:t>
            </a:r>
          </a:p>
        </p:txBody>
      </p:sp>
      <p:grpSp>
        <p:nvGrpSpPr>
          <p:cNvPr id="247" name="Shape 247"/>
          <p:cNvGrpSpPr/>
          <p:nvPr/>
        </p:nvGrpSpPr>
        <p:grpSpPr>
          <a:xfrm>
            <a:off x="1812923" y="1231900"/>
            <a:ext cx="4003676" cy="882648"/>
            <a:chOff x="1812923" y="1231900"/>
            <a:chExt cx="4003676" cy="882648"/>
          </a:xfrm>
        </p:grpSpPr>
        <p:sp>
          <p:nvSpPr>
            <p:cNvPr id="248" name="Shape 248"/>
            <p:cNvSpPr/>
            <p:nvPr/>
          </p:nvSpPr>
          <p:spPr>
            <a:xfrm>
              <a:off x="3638550" y="1231900"/>
              <a:ext cx="2178049" cy="735011"/>
            </a:xfrm>
            <a:prstGeom prst="roundRect">
              <a:avLst>
                <a:gd fmla="val 16667" name="adj"/>
              </a:avLst>
            </a:prstGeom>
            <a:solidFill>
              <a:srgbClr val="0066FF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 общо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предназначение</a:t>
              </a:r>
            </a:p>
          </p:txBody>
        </p:sp>
        <p:cxnSp>
          <p:nvCxnSpPr>
            <p:cNvPr id="249" name="Shape 249"/>
            <p:cNvCxnSpPr/>
            <p:nvPr/>
          </p:nvCxnSpPr>
          <p:spPr>
            <a:xfrm rot="-5400000">
              <a:off x="2468561" y="944561"/>
              <a:ext cx="514350" cy="1825625"/>
            </a:xfrm>
            <a:prstGeom prst="curvedConnector2">
              <a:avLst/>
            </a:prstGeom>
            <a:noFill/>
            <a:ln cap="flat" cmpd="sng" w="381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250" name="Shape 250"/>
          <p:cNvGrpSpPr/>
          <p:nvPr/>
        </p:nvGrpSpPr>
        <p:grpSpPr>
          <a:xfrm>
            <a:off x="2713036" y="2185986"/>
            <a:ext cx="3103563" cy="676275"/>
            <a:chOff x="2713036" y="2185986"/>
            <a:chExt cx="3103563" cy="676275"/>
          </a:xfrm>
        </p:grpSpPr>
        <p:sp>
          <p:nvSpPr>
            <p:cNvPr id="251" name="Shape 251"/>
            <p:cNvSpPr/>
            <p:nvPr/>
          </p:nvSpPr>
          <p:spPr>
            <a:xfrm>
              <a:off x="3638550" y="2185986"/>
              <a:ext cx="2178049" cy="676275"/>
            </a:xfrm>
            <a:prstGeom prst="roundRect">
              <a:avLst>
                <a:gd fmla="val 16667" name="adj"/>
              </a:avLst>
            </a:prstGeom>
            <a:solidFill>
              <a:srgbClr val="FF006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 повишена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топлоустойчивост</a:t>
              </a:r>
            </a:p>
          </p:txBody>
        </p:sp>
        <p:cxnSp>
          <p:nvCxnSpPr>
            <p:cNvPr id="252" name="Shape 252"/>
            <p:cNvCxnSpPr/>
            <p:nvPr/>
          </p:nvCxnSpPr>
          <p:spPr>
            <a:xfrm>
              <a:off x="2713036" y="2524125"/>
              <a:ext cx="925511" cy="0"/>
            </a:xfrm>
            <a:prstGeom prst="straightConnector1">
              <a:avLst/>
            </a:prstGeom>
            <a:noFill/>
            <a:ln cap="flat" cmpd="sng" w="381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253" name="Shape 253"/>
          <p:cNvGrpSpPr/>
          <p:nvPr/>
        </p:nvGrpSpPr>
        <p:grpSpPr>
          <a:xfrm>
            <a:off x="1812923" y="2932112"/>
            <a:ext cx="4003676" cy="852485"/>
            <a:chOff x="1812923" y="2932112"/>
            <a:chExt cx="4003676" cy="852485"/>
          </a:xfrm>
        </p:grpSpPr>
        <p:sp>
          <p:nvSpPr>
            <p:cNvPr id="254" name="Shape 254"/>
            <p:cNvSpPr/>
            <p:nvPr/>
          </p:nvSpPr>
          <p:spPr>
            <a:xfrm>
              <a:off x="3638550" y="3128961"/>
              <a:ext cx="2178049" cy="655636"/>
            </a:xfrm>
            <a:prstGeom prst="roundRect">
              <a:avLst>
                <a:gd fmla="val 16667" name="adj"/>
              </a:avLst>
            </a:prstGeom>
            <a:solidFill>
              <a:srgbClr val="FFCC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</a:t>
              </a:r>
              <a:r>
                <a:rPr b="0" i="0" lang="en-US" sz="12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малки загуби</a:t>
              </a:r>
            </a:p>
          </p:txBody>
        </p:sp>
        <p:cxnSp>
          <p:nvCxnSpPr>
            <p:cNvPr id="255" name="Shape 255"/>
            <p:cNvCxnSpPr/>
            <p:nvPr/>
          </p:nvCxnSpPr>
          <p:spPr>
            <a:xfrm flipH="1" rot="-5400000">
              <a:off x="2463005" y="2282030"/>
              <a:ext cx="525462" cy="1825625"/>
            </a:xfrm>
            <a:prstGeom prst="curvedConnector2">
              <a:avLst/>
            </a:prstGeom>
            <a:noFill/>
            <a:ln cap="flat" cmpd="sng" w="381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sp>
        <p:nvSpPr>
          <p:cNvPr id="256" name="Shape 256"/>
          <p:cNvSpPr txBox="1"/>
          <p:nvPr/>
        </p:nvSpPr>
        <p:spPr>
          <a:xfrm>
            <a:off x="6200775" y="1265237"/>
            <a:ext cx="1935161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полиуретанови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епоксидни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6200775" y="2325686"/>
            <a:ext cx="15605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силиконови</a:t>
            </a:r>
          </a:p>
        </p:txBody>
      </p:sp>
      <p:pic>
        <p:nvPicPr>
          <p:cNvPr id="258" name="Shape 25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38550" y="4325937"/>
            <a:ext cx="1917700" cy="1930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Shape 25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29362" y="4735512"/>
            <a:ext cx="954086" cy="111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/>
        </p:nvSpPr>
        <p:spPr>
          <a:xfrm>
            <a:off x="5922962" y="62690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13/19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3597275" y="234950"/>
            <a:ext cx="19796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Керамики 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Shape 267"/>
          <p:cNvSpPr txBox="1"/>
          <p:nvPr/>
        </p:nvSpPr>
        <p:spPr>
          <a:xfrm>
            <a:off x="325437" y="1111250"/>
            <a:ext cx="177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Структура:</a:t>
            </a:r>
          </a:p>
        </p:txBody>
      </p:sp>
      <p:sp>
        <p:nvSpPr>
          <p:cNvPr id="268" name="Shape 268"/>
          <p:cNvSpPr/>
          <p:nvPr/>
        </p:nvSpPr>
        <p:spPr>
          <a:xfrm flipH="1">
            <a:off x="1392236" y="1665286"/>
            <a:ext cx="2557461" cy="1611312"/>
          </a:xfrm>
          <a:prstGeom prst="chevron">
            <a:avLst>
              <a:gd fmla="val 18310" name="adj"/>
            </a:avLst>
          </a:prstGeom>
          <a:solidFill>
            <a:srgbClr val="0033CC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Кристална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фаза</a:t>
            </a:r>
          </a:p>
        </p:txBody>
      </p:sp>
      <p:sp>
        <p:nvSpPr>
          <p:cNvPr id="269" name="Shape 269"/>
          <p:cNvSpPr/>
          <p:nvPr/>
        </p:nvSpPr>
        <p:spPr>
          <a:xfrm flipH="1">
            <a:off x="3546475" y="1665286"/>
            <a:ext cx="2557461" cy="1611312"/>
          </a:xfrm>
          <a:prstGeom prst="chevron">
            <a:avLst>
              <a:gd fmla="val 18310" name="adj"/>
            </a:avLst>
          </a:prstGeom>
          <a:solidFill>
            <a:srgbClr val="FF33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Аморфна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фаза</a:t>
            </a:r>
          </a:p>
        </p:txBody>
      </p:sp>
      <p:sp>
        <p:nvSpPr>
          <p:cNvPr id="270" name="Shape 270"/>
          <p:cNvSpPr/>
          <p:nvPr/>
        </p:nvSpPr>
        <p:spPr>
          <a:xfrm flipH="1">
            <a:off x="5707062" y="1670050"/>
            <a:ext cx="2557461" cy="1611312"/>
          </a:xfrm>
          <a:prstGeom prst="chevron">
            <a:avLst>
              <a:gd fmla="val 18310" name="adj"/>
            </a:avLst>
          </a:prstGeom>
          <a:solidFill>
            <a:srgbClr val="CC99FF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Газова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фаза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439737" y="3624262"/>
            <a:ext cx="3127374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електрически и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механически свойства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(tgδ, ε</a:t>
            </a:r>
            <a:r>
              <a:rPr b="1" baseline="-25000" i="1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механична якост)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3744912" y="3624262"/>
            <a:ext cx="2341562" cy="1616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технологични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свойства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(температура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изпичане,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степен на свиване)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6024562" y="3624262"/>
            <a:ext cx="2487612" cy="1616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FF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получава се в следствие на технологията и влошава параметрите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/>
        </p:nvSpPr>
        <p:spPr>
          <a:xfrm>
            <a:off x="5910262" y="62690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14/19</a:t>
            </a:r>
          </a:p>
        </p:txBody>
      </p:sp>
      <p:sp>
        <p:nvSpPr>
          <p:cNvPr id="279" name="Shape 279"/>
          <p:cNvSpPr/>
          <p:nvPr/>
        </p:nvSpPr>
        <p:spPr>
          <a:xfrm>
            <a:off x="3125786" y="500062"/>
            <a:ext cx="2730500" cy="555625"/>
          </a:xfrm>
          <a:prstGeom prst="roundRect">
            <a:avLst>
              <a:gd fmla="val 16667" name="adj"/>
            </a:avLst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Керамики</a:t>
            </a:r>
          </a:p>
        </p:txBody>
      </p:sp>
      <p:grpSp>
        <p:nvGrpSpPr>
          <p:cNvPr id="280" name="Shape 280"/>
          <p:cNvGrpSpPr/>
          <p:nvPr/>
        </p:nvGrpSpPr>
        <p:grpSpPr>
          <a:xfrm>
            <a:off x="665162" y="1217612"/>
            <a:ext cx="2316162" cy="854073"/>
            <a:chOff x="665162" y="1217612"/>
            <a:chExt cx="2316162" cy="854073"/>
          </a:xfrm>
        </p:grpSpPr>
        <p:sp>
          <p:nvSpPr>
            <p:cNvPr id="281" name="Shape 281"/>
            <p:cNvSpPr txBox="1"/>
            <p:nvPr/>
          </p:nvSpPr>
          <p:spPr>
            <a:xfrm>
              <a:off x="665162" y="1674811"/>
              <a:ext cx="2316162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A2A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DA2A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малка ε</a:t>
              </a:r>
              <a:r>
                <a:rPr b="1" baseline="-25000" i="1" lang="en-US" sz="2000" u="none" cap="none" strike="noStrike">
                  <a:solidFill>
                    <a:srgbClr val="DA2A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</a:t>
              </a:r>
              <a:r>
                <a:rPr b="0" i="0" lang="en-US" sz="2000" u="none" cap="none" strike="noStrike">
                  <a:solidFill>
                    <a:srgbClr val="DA2A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(ε</a:t>
              </a:r>
              <a:r>
                <a:rPr b="1" baseline="-25000" i="1" lang="en-US" sz="2000" u="none" cap="none" strike="noStrike">
                  <a:solidFill>
                    <a:srgbClr val="DA2A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</a:t>
              </a:r>
              <a:r>
                <a:rPr b="0" i="0" lang="en-US" sz="2000" u="none" cap="none" strike="noStrike">
                  <a:solidFill>
                    <a:srgbClr val="DA2A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 ≈ 3÷12)</a:t>
              </a:r>
            </a:p>
          </p:txBody>
        </p:sp>
        <p:sp>
          <p:nvSpPr>
            <p:cNvPr id="282" name="Shape 282"/>
            <p:cNvSpPr txBox="1"/>
            <p:nvPr/>
          </p:nvSpPr>
          <p:spPr>
            <a:xfrm>
              <a:off x="901700" y="1217612"/>
              <a:ext cx="1843087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A2A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DA2A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Изолаторни</a:t>
              </a:r>
            </a:p>
          </p:txBody>
        </p:sp>
      </p:grpSp>
      <p:cxnSp>
        <p:nvCxnSpPr>
          <p:cNvPr id="283" name="Shape 283"/>
          <p:cNvCxnSpPr/>
          <p:nvPr/>
        </p:nvCxnSpPr>
        <p:spPr>
          <a:xfrm flipH="1">
            <a:off x="2692400" y="1055687"/>
            <a:ext cx="865187" cy="431799"/>
          </a:xfrm>
          <a:prstGeom prst="straightConnector1">
            <a:avLst/>
          </a:prstGeom>
          <a:noFill/>
          <a:ln cap="flat" cmpd="sng" w="50800">
            <a:solidFill>
              <a:srgbClr val="00CC00"/>
            </a:solidFill>
            <a:prstDash val="solid"/>
            <a:miter lim="8000"/>
            <a:headEnd len="med" w="med" type="none"/>
            <a:tailEnd len="med" w="med" type="stealth"/>
          </a:ln>
        </p:spPr>
      </p:cxnSp>
      <p:cxnSp>
        <p:nvCxnSpPr>
          <p:cNvPr id="284" name="Shape 284"/>
          <p:cNvCxnSpPr/>
          <p:nvPr/>
        </p:nvCxnSpPr>
        <p:spPr>
          <a:xfrm>
            <a:off x="5348287" y="1055687"/>
            <a:ext cx="508000" cy="431799"/>
          </a:xfrm>
          <a:prstGeom prst="straightConnector1">
            <a:avLst/>
          </a:prstGeom>
          <a:noFill/>
          <a:ln cap="flat" cmpd="sng" w="50800">
            <a:solidFill>
              <a:srgbClr val="00CC00"/>
            </a:solidFill>
            <a:prstDash val="solid"/>
            <a:miter lim="8000"/>
            <a:headEnd len="med" w="med" type="none"/>
            <a:tailEnd len="med" w="med" type="stealth"/>
          </a:ln>
        </p:spPr>
      </p:cxnSp>
      <p:grpSp>
        <p:nvGrpSpPr>
          <p:cNvPr id="285" name="Shape 285"/>
          <p:cNvGrpSpPr/>
          <p:nvPr/>
        </p:nvGrpSpPr>
        <p:grpSpPr>
          <a:xfrm>
            <a:off x="5764212" y="1217612"/>
            <a:ext cx="2682874" cy="854073"/>
            <a:chOff x="5764212" y="1217612"/>
            <a:chExt cx="2682874" cy="854073"/>
          </a:xfrm>
        </p:grpSpPr>
        <p:sp>
          <p:nvSpPr>
            <p:cNvPr id="286" name="Shape 286"/>
            <p:cNvSpPr txBox="1"/>
            <p:nvPr/>
          </p:nvSpPr>
          <p:spPr>
            <a:xfrm>
              <a:off x="5957887" y="1217612"/>
              <a:ext cx="2297111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CC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33CC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Кондензаторни</a:t>
              </a:r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5764212" y="1674811"/>
              <a:ext cx="268287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голяма ε</a:t>
              </a:r>
              <a:r>
                <a:rPr b="1" baseline="-25000" i="1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</a:t>
              </a:r>
              <a:r>
                <a:rPr b="0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(ε</a:t>
              </a:r>
              <a:r>
                <a:rPr b="1" baseline="-25000" i="1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</a:t>
              </a:r>
              <a:r>
                <a:rPr b="0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 ≈ 20÷200)</a:t>
              </a:r>
            </a:p>
          </p:txBody>
        </p:sp>
      </p:grpSp>
      <p:sp>
        <p:nvSpPr>
          <p:cNvPr id="288" name="Shape 288"/>
          <p:cNvSpPr/>
          <p:nvPr/>
        </p:nvSpPr>
        <p:spPr>
          <a:xfrm>
            <a:off x="3125786" y="2071686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sp>
        <p:nvSpPr>
          <p:cNvPr id="289" name="Shape 289"/>
          <p:cNvSpPr txBox="1"/>
          <p:nvPr/>
        </p:nvSpPr>
        <p:spPr>
          <a:xfrm rot="-5400000">
            <a:off x="-65087" y="4095749"/>
            <a:ext cx="1476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изолация</a:t>
            </a:r>
          </a:p>
        </p:txBody>
      </p:sp>
      <p:sp>
        <p:nvSpPr>
          <p:cNvPr id="290" name="Shape 290"/>
          <p:cNvSpPr txBox="1"/>
          <p:nvPr/>
        </p:nvSpPr>
        <p:spPr>
          <a:xfrm rot="5400000">
            <a:off x="7408861" y="3943349"/>
            <a:ext cx="207644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кондензатори</a:t>
            </a:r>
          </a:p>
        </p:txBody>
      </p:sp>
      <p:grpSp>
        <p:nvGrpSpPr>
          <p:cNvPr id="291" name="Shape 291"/>
          <p:cNvGrpSpPr/>
          <p:nvPr/>
        </p:nvGrpSpPr>
        <p:grpSpPr>
          <a:xfrm>
            <a:off x="5400675" y="4457700"/>
            <a:ext cx="2398712" cy="1846261"/>
            <a:chOff x="5400675" y="4152900"/>
            <a:chExt cx="2398712" cy="1846261"/>
          </a:xfrm>
        </p:grpSpPr>
        <p:sp>
          <p:nvSpPr>
            <p:cNvPr id="292" name="Shape 292"/>
            <p:cNvSpPr txBox="1"/>
            <p:nvPr/>
          </p:nvSpPr>
          <p:spPr>
            <a:xfrm>
              <a:off x="5400675" y="5602287"/>
              <a:ext cx="2398712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CC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чип-кондензатор</a:t>
              </a:r>
            </a:p>
          </p:txBody>
        </p:sp>
        <p:pic>
          <p:nvPicPr>
            <p:cNvPr id="293" name="Shape 29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826125" y="4152900"/>
              <a:ext cx="1546225" cy="131286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4" name="Shape 294"/>
          <p:cNvGrpSpPr/>
          <p:nvPr/>
        </p:nvGrpSpPr>
        <p:grpSpPr>
          <a:xfrm>
            <a:off x="1295400" y="2724150"/>
            <a:ext cx="3040061" cy="1630361"/>
            <a:chOff x="1295400" y="2863850"/>
            <a:chExt cx="3040061" cy="1630361"/>
          </a:xfrm>
        </p:grpSpPr>
        <p:sp>
          <p:nvSpPr>
            <p:cNvPr id="295" name="Shape 295"/>
            <p:cNvSpPr txBox="1"/>
            <p:nvPr/>
          </p:nvSpPr>
          <p:spPr>
            <a:xfrm>
              <a:off x="1295400" y="4097337"/>
              <a:ext cx="304006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изолация на контакти</a:t>
              </a:r>
            </a:p>
          </p:txBody>
        </p:sp>
        <p:pic>
          <p:nvPicPr>
            <p:cNvPr id="296" name="Shape 29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987550" y="2863850"/>
              <a:ext cx="1654174" cy="12414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7" name="Shape 297"/>
          <p:cNvGrpSpPr/>
          <p:nvPr/>
        </p:nvGrpSpPr>
        <p:grpSpPr>
          <a:xfrm>
            <a:off x="1509712" y="4418012"/>
            <a:ext cx="2609849" cy="2003424"/>
            <a:chOff x="1509712" y="4418012"/>
            <a:chExt cx="2609849" cy="2003424"/>
          </a:xfrm>
        </p:grpSpPr>
        <p:sp>
          <p:nvSpPr>
            <p:cNvPr id="298" name="Shape 298"/>
            <p:cNvSpPr txBox="1"/>
            <p:nvPr/>
          </p:nvSpPr>
          <p:spPr>
            <a:xfrm>
              <a:off x="1509712" y="6024562"/>
              <a:ext cx="260984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подложки на схеми</a:t>
              </a:r>
            </a:p>
          </p:txBody>
        </p:sp>
        <p:pic>
          <p:nvPicPr>
            <p:cNvPr id="299" name="Shape 29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38325" y="4418012"/>
              <a:ext cx="1954212" cy="165099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0" name="Shape 300"/>
          <p:cNvGrpSpPr/>
          <p:nvPr/>
        </p:nvGrpSpPr>
        <p:grpSpPr>
          <a:xfrm>
            <a:off x="5130800" y="2628900"/>
            <a:ext cx="2936874" cy="1577974"/>
            <a:chOff x="5130800" y="2628900"/>
            <a:chExt cx="2936874" cy="1577974"/>
          </a:xfrm>
        </p:grpSpPr>
        <p:sp>
          <p:nvSpPr>
            <p:cNvPr id="301" name="Shape 301"/>
            <p:cNvSpPr txBox="1"/>
            <p:nvPr/>
          </p:nvSpPr>
          <p:spPr>
            <a:xfrm>
              <a:off x="5130800" y="3810000"/>
              <a:ext cx="293687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CC"/>
                </a:buClr>
                <a:buSzPct val="100000"/>
                <a:buFont typeface="Noto Sans Symbols"/>
                <a:buChar char="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дисков кондензатор</a:t>
              </a:r>
            </a:p>
          </p:txBody>
        </p:sp>
        <p:pic>
          <p:nvPicPr>
            <p:cNvPr id="302" name="Shape 30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761037" y="2628900"/>
              <a:ext cx="1676399" cy="11811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5897562" y="62817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15/19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2979736" y="284162"/>
            <a:ext cx="32115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4.1. Изолаторни керамики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0" name="Shape 310"/>
          <p:cNvSpPr/>
          <p:nvPr/>
        </p:nvSpPr>
        <p:spPr>
          <a:xfrm>
            <a:off x="3163886" y="2773361"/>
            <a:ext cx="2825749" cy="1074737"/>
          </a:xfrm>
          <a:prstGeom prst="roundRect">
            <a:avLst>
              <a:gd fmla="val 16667" name="adj"/>
            </a:avLst>
          </a:prstGeom>
          <a:solidFill>
            <a:srgbClr val="CC33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Изолаторни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керамики</a:t>
            </a:r>
          </a:p>
        </p:txBody>
      </p:sp>
      <p:grpSp>
        <p:nvGrpSpPr>
          <p:cNvPr id="311" name="Shape 311"/>
          <p:cNvGrpSpPr/>
          <p:nvPr/>
        </p:nvGrpSpPr>
        <p:grpSpPr>
          <a:xfrm>
            <a:off x="617537" y="1466850"/>
            <a:ext cx="3103560" cy="1306511"/>
            <a:chOff x="617537" y="1466850"/>
            <a:chExt cx="3103560" cy="1306511"/>
          </a:xfrm>
        </p:grpSpPr>
        <p:cxnSp>
          <p:nvCxnSpPr>
            <p:cNvPr id="312" name="Shape 312"/>
            <p:cNvCxnSpPr/>
            <p:nvPr/>
          </p:nvCxnSpPr>
          <p:spPr>
            <a:xfrm rot="10800000">
              <a:off x="3163886" y="1879599"/>
              <a:ext cx="557211" cy="893762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313" name="Shape 313"/>
            <p:cNvSpPr txBox="1"/>
            <p:nvPr/>
          </p:nvSpPr>
          <p:spPr>
            <a:xfrm>
              <a:off x="617537" y="1466850"/>
              <a:ext cx="2544762" cy="8223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радиопорцелан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(BaO.Al</a:t>
              </a:r>
              <a:r>
                <a:rPr b="1" baseline="-25000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-25000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.SiO</a:t>
              </a:r>
              <a:r>
                <a:rPr b="1" baseline="-25000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) </a:t>
              </a:r>
            </a:p>
          </p:txBody>
        </p:sp>
      </p:grpSp>
      <p:grpSp>
        <p:nvGrpSpPr>
          <p:cNvPr id="314" name="Shape 314"/>
          <p:cNvGrpSpPr/>
          <p:nvPr/>
        </p:nvGrpSpPr>
        <p:grpSpPr>
          <a:xfrm>
            <a:off x="5246687" y="1644650"/>
            <a:ext cx="3167062" cy="1128711"/>
            <a:chOff x="5246687" y="1644650"/>
            <a:chExt cx="3167062" cy="1128711"/>
          </a:xfrm>
        </p:grpSpPr>
        <p:sp>
          <p:nvSpPr>
            <p:cNvPr id="315" name="Shape 315"/>
            <p:cNvSpPr txBox="1"/>
            <p:nvPr/>
          </p:nvSpPr>
          <p:spPr>
            <a:xfrm>
              <a:off x="5803900" y="1644650"/>
              <a:ext cx="2609849" cy="8223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стеатитова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(MgO.Al</a:t>
              </a:r>
              <a:r>
                <a:rPr b="1" baseline="-25000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b="1" baseline="-25000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.SiO</a:t>
              </a:r>
              <a:r>
                <a:rPr b="1" baseline="-25000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)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</a:p>
          </p:txBody>
        </p:sp>
        <p:cxnSp>
          <p:nvCxnSpPr>
            <p:cNvPr id="316" name="Shape 316"/>
            <p:cNvCxnSpPr/>
            <p:nvPr/>
          </p:nvCxnSpPr>
          <p:spPr>
            <a:xfrm flipH="1" rot="10800000">
              <a:off x="5246687" y="1879599"/>
              <a:ext cx="557211" cy="893762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17" name="Shape 317"/>
          <p:cNvGrpSpPr/>
          <p:nvPr/>
        </p:nvGrpSpPr>
        <p:grpSpPr>
          <a:xfrm>
            <a:off x="1020762" y="3848100"/>
            <a:ext cx="2700335" cy="1350962"/>
            <a:chOff x="1020762" y="3848100"/>
            <a:chExt cx="2700335" cy="1350962"/>
          </a:xfrm>
        </p:grpSpPr>
        <p:sp>
          <p:nvSpPr>
            <p:cNvPr id="318" name="Shape 318"/>
            <p:cNvSpPr txBox="1"/>
            <p:nvPr/>
          </p:nvSpPr>
          <p:spPr>
            <a:xfrm>
              <a:off x="1020762" y="4741862"/>
              <a:ext cx="25336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алуминооксидна</a:t>
              </a:r>
              <a:r>
                <a:rPr b="0" i="0" lang="en-US" sz="12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</a:p>
          </p:txBody>
        </p:sp>
        <p:cxnSp>
          <p:nvCxnSpPr>
            <p:cNvPr id="319" name="Shape 319"/>
            <p:cNvCxnSpPr/>
            <p:nvPr/>
          </p:nvCxnSpPr>
          <p:spPr>
            <a:xfrm flipH="1">
              <a:off x="3163886" y="3848100"/>
              <a:ext cx="557211" cy="893762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20" name="Shape 320"/>
          <p:cNvGrpSpPr/>
          <p:nvPr/>
        </p:nvGrpSpPr>
        <p:grpSpPr>
          <a:xfrm>
            <a:off x="5246687" y="3848100"/>
            <a:ext cx="2943224" cy="1428749"/>
            <a:chOff x="5246687" y="3848100"/>
            <a:chExt cx="2943224" cy="1428749"/>
          </a:xfrm>
        </p:grpSpPr>
        <p:sp>
          <p:nvSpPr>
            <p:cNvPr id="321" name="Shape 321"/>
            <p:cNvSpPr txBox="1"/>
            <p:nvPr/>
          </p:nvSpPr>
          <p:spPr>
            <a:xfrm>
              <a:off x="5449887" y="4637087"/>
              <a:ext cx="2740024" cy="6397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Times New Roman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берилиевооксидна</a:t>
              </a:r>
            </a:p>
          </p:txBody>
        </p:sp>
        <p:cxnSp>
          <p:nvCxnSpPr>
            <p:cNvPr id="322" name="Shape 322"/>
            <p:cNvCxnSpPr/>
            <p:nvPr/>
          </p:nvCxnSpPr>
          <p:spPr>
            <a:xfrm>
              <a:off x="5246687" y="3848100"/>
              <a:ext cx="557211" cy="893762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/>
          <p:nvPr/>
        </p:nvSpPr>
        <p:spPr>
          <a:xfrm>
            <a:off x="5910262" y="62817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17/19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2794000" y="284162"/>
            <a:ext cx="3589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4.2. Кондензаторни керамики</a:t>
            </a:r>
          </a:p>
        </p:txBody>
      </p:sp>
      <p:sp>
        <p:nvSpPr>
          <p:cNvPr id="329" name="Shape 329"/>
          <p:cNvSpPr/>
          <p:nvPr/>
        </p:nvSpPr>
        <p:spPr>
          <a:xfrm>
            <a:off x="3135311" y="881062"/>
            <a:ext cx="2825749" cy="1074737"/>
          </a:xfrm>
          <a:prstGeom prst="roundRect">
            <a:avLst>
              <a:gd fmla="val 16667" name="adj"/>
            </a:avLst>
          </a:prstGeom>
          <a:solidFill>
            <a:srgbClr val="0033CC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Кондензаторни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керамики</a:t>
            </a:r>
          </a:p>
        </p:txBody>
      </p:sp>
      <p:sp>
        <p:nvSpPr>
          <p:cNvPr id="330" name="Shape 330"/>
          <p:cNvSpPr txBox="1"/>
          <p:nvPr/>
        </p:nvSpPr>
        <p:spPr>
          <a:xfrm>
            <a:off x="5064125" y="2349500"/>
            <a:ext cx="3254374" cy="1187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добра температурна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стабилност </a:t>
            </a:r>
            <a:r>
              <a:rPr b="1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1" baseline="-25000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ε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≈ 0,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но малки </a:t>
            </a:r>
            <a:r>
              <a:rPr b="1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ε</a:t>
            </a:r>
            <a:r>
              <a:rPr b="1" baseline="-25000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(14÷25) </a:t>
            </a:r>
          </a:p>
        </p:txBody>
      </p:sp>
      <p:cxnSp>
        <p:nvCxnSpPr>
          <p:cNvPr id="331" name="Shape 331"/>
          <p:cNvCxnSpPr/>
          <p:nvPr/>
        </p:nvCxnSpPr>
        <p:spPr>
          <a:xfrm flipH="1">
            <a:off x="3059111" y="1943100"/>
            <a:ext cx="557211" cy="393700"/>
          </a:xfrm>
          <a:prstGeom prst="straightConnector1">
            <a:avLst/>
          </a:prstGeom>
          <a:noFill/>
          <a:ln cap="flat" cmpd="sng" w="50800">
            <a:solidFill>
              <a:srgbClr val="0000FF"/>
            </a:solidFill>
            <a:prstDash val="solid"/>
            <a:miter lim="8000"/>
            <a:headEnd len="med" w="med" type="none"/>
            <a:tailEnd len="med" w="med" type="stealth"/>
          </a:ln>
        </p:spPr>
      </p:cxnSp>
      <p:sp>
        <p:nvSpPr>
          <p:cNvPr id="332" name="Shape 332"/>
          <p:cNvSpPr txBox="1"/>
          <p:nvPr/>
        </p:nvSpPr>
        <p:spPr>
          <a:xfrm>
            <a:off x="265112" y="2349500"/>
            <a:ext cx="4419599" cy="822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големи стойности на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ε</a:t>
            </a:r>
            <a:r>
              <a:rPr b="1" baseline="-25000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(&gt;70),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но и с голям </a:t>
            </a:r>
            <a:r>
              <a:rPr b="1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1" baseline="-25000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ε</a:t>
            </a:r>
          </a:p>
        </p:txBody>
      </p:sp>
      <p:cxnSp>
        <p:nvCxnSpPr>
          <p:cNvPr id="333" name="Shape 333"/>
          <p:cNvCxnSpPr/>
          <p:nvPr/>
        </p:nvCxnSpPr>
        <p:spPr>
          <a:xfrm>
            <a:off x="5370512" y="1930400"/>
            <a:ext cx="557211" cy="393700"/>
          </a:xfrm>
          <a:prstGeom prst="straightConnector1">
            <a:avLst/>
          </a:prstGeom>
          <a:noFill/>
          <a:ln cap="flat" cmpd="sng" w="50800">
            <a:solidFill>
              <a:srgbClr val="0000FF"/>
            </a:solidFill>
            <a:prstDash val="solid"/>
            <a:miter lim="8000"/>
            <a:headEnd len="med" w="med" type="none"/>
            <a:tailEnd len="med" w="med" type="stealth"/>
          </a:ln>
        </p:spPr>
      </p:cxnSp>
      <p:grpSp>
        <p:nvGrpSpPr>
          <p:cNvPr id="334" name="Shape 334"/>
          <p:cNvGrpSpPr/>
          <p:nvPr/>
        </p:nvGrpSpPr>
        <p:grpSpPr>
          <a:xfrm>
            <a:off x="503237" y="3171825"/>
            <a:ext cx="1473199" cy="719137"/>
            <a:chOff x="503237" y="3171825"/>
            <a:chExt cx="1473199" cy="719137"/>
          </a:xfrm>
        </p:grpSpPr>
        <p:sp>
          <p:nvSpPr>
            <p:cNvPr id="335" name="Shape 335"/>
            <p:cNvSpPr txBox="1"/>
            <p:nvPr/>
          </p:nvSpPr>
          <p:spPr>
            <a:xfrm>
              <a:off x="503237" y="3433762"/>
              <a:ext cx="14731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CC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33CC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рутилова</a:t>
              </a:r>
            </a:p>
          </p:txBody>
        </p:sp>
        <p:cxnSp>
          <p:nvCxnSpPr>
            <p:cNvPr id="336" name="Shape 336"/>
            <p:cNvCxnSpPr/>
            <p:nvPr/>
          </p:nvCxnSpPr>
          <p:spPr>
            <a:xfrm flipH="1">
              <a:off x="1244599" y="3171825"/>
              <a:ext cx="444500" cy="365125"/>
            </a:xfrm>
            <a:prstGeom prst="straightConnector1">
              <a:avLst/>
            </a:prstGeom>
            <a:noFill/>
            <a:ln cap="flat" cmpd="sng" w="381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37" name="Shape 337"/>
          <p:cNvGrpSpPr/>
          <p:nvPr/>
        </p:nvGrpSpPr>
        <p:grpSpPr>
          <a:xfrm>
            <a:off x="4500562" y="3536950"/>
            <a:ext cx="1427162" cy="925512"/>
            <a:chOff x="4500562" y="3536950"/>
            <a:chExt cx="1427162" cy="925512"/>
          </a:xfrm>
        </p:grpSpPr>
        <p:sp>
          <p:nvSpPr>
            <p:cNvPr id="338" name="Shape 338"/>
            <p:cNvSpPr txBox="1"/>
            <p:nvPr/>
          </p:nvSpPr>
          <p:spPr>
            <a:xfrm>
              <a:off x="4500562" y="4005262"/>
              <a:ext cx="14271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станатна</a:t>
              </a:r>
            </a:p>
          </p:txBody>
        </p:sp>
        <p:cxnSp>
          <p:nvCxnSpPr>
            <p:cNvPr id="339" name="Shape 339"/>
            <p:cNvCxnSpPr/>
            <p:nvPr/>
          </p:nvCxnSpPr>
          <p:spPr>
            <a:xfrm flipH="1">
              <a:off x="5370511" y="3536950"/>
              <a:ext cx="557211" cy="468311"/>
            </a:xfrm>
            <a:prstGeom prst="straightConnector1">
              <a:avLst/>
            </a:prstGeom>
            <a:noFill/>
            <a:ln cap="flat" cmpd="sng" w="381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40" name="Shape 340"/>
          <p:cNvGrpSpPr/>
          <p:nvPr/>
        </p:nvGrpSpPr>
        <p:grpSpPr>
          <a:xfrm>
            <a:off x="6027737" y="3536950"/>
            <a:ext cx="2897186" cy="925512"/>
            <a:chOff x="6027737" y="3536950"/>
            <a:chExt cx="2897186" cy="925512"/>
          </a:xfrm>
        </p:grpSpPr>
        <p:sp>
          <p:nvSpPr>
            <p:cNvPr id="341" name="Shape 341"/>
            <p:cNvSpPr txBox="1"/>
            <p:nvPr/>
          </p:nvSpPr>
          <p:spPr>
            <a:xfrm>
              <a:off x="6027737" y="4005262"/>
              <a:ext cx="2897186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титано-циркониева</a:t>
              </a:r>
            </a:p>
          </p:txBody>
        </p:sp>
        <p:cxnSp>
          <p:nvCxnSpPr>
            <p:cNvPr id="342" name="Shape 342"/>
            <p:cNvCxnSpPr/>
            <p:nvPr/>
          </p:nvCxnSpPr>
          <p:spPr>
            <a:xfrm>
              <a:off x="6894511" y="3536950"/>
              <a:ext cx="557211" cy="468311"/>
            </a:xfrm>
            <a:prstGeom prst="straightConnector1">
              <a:avLst/>
            </a:prstGeom>
            <a:noFill/>
            <a:ln cap="flat" cmpd="sng" w="381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43" name="Shape 343"/>
          <p:cNvGrpSpPr/>
          <p:nvPr/>
        </p:nvGrpSpPr>
        <p:grpSpPr>
          <a:xfrm>
            <a:off x="2517775" y="3141661"/>
            <a:ext cx="2238374" cy="749301"/>
            <a:chOff x="2517775" y="3141661"/>
            <a:chExt cx="2238374" cy="749301"/>
          </a:xfrm>
        </p:grpSpPr>
        <p:sp>
          <p:nvSpPr>
            <p:cNvPr id="344" name="Shape 344"/>
            <p:cNvSpPr txBox="1"/>
            <p:nvPr/>
          </p:nvSpPr>
          <p:spPr>
            <a:xfrm>
              <a:off x="2517775" y="3433762"/>
              <a:ext cx="223837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CC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33CC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петровскитова</a:t>
              </a:r>
            </a:p>
          </p:txBody>
        </p:sp>
        <p:cxnSp>
          <p:nvCxnSpPr>
            <p:cNvPr id="345" name="Shape 345"/>
            <p:cNvCxnSpPr/>
            <p:nvPr/>
          </p:nvCxnSpPr>
          <p:spPr>
            <a:xfrm>
              <a:off x="2913061" y="3141661"/>
              <a:ext cx="444500" cy="365125"/>
            </a:xfrm>
            <a:prstGeom prst="straightConnector1">
              <a:avLst/>
            </a:prstGeom>
            <a:noFill/>
            <a:ln cap="flat" cmpd="sng" w="381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46" name="Shape 346"/>
          <p:cNvGrpSpPr/>
          <p:nvPr/>
        </p:nvGrpSpPr>
        <p:grpSpPr>
          <a:xfrm>
            <a:off x="989012" y="3171825"/>
            <a:ext cx="2627312" cy="1290637"/>
            <a:chOff x="989012" y="3171825"/>
            <a:chExt cx="2627312" cy="1290637"/>
          </a:xfrm>
        </p:grpSpPr>
        <p:sp>
          <p:nvSpPr>
            <p:cNvPr id="347" name="Shape 347"/>
            <p:cNvSpPr txBox="1"/>
            <p:nvPr/>
          </p:nvSpPr>
          <p:spPr>
            <a:xfrm>
              <a:off x="989012" y="4005262"/>
              <a:ext cx="262731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сегнето керамика</a:t>
              </a:r>
            </a:p>
          </p:txBody>
        </p:sp>
        <p:cxnSp>
          <p:nvCxnSpPr>
            <p:cNvPr id="348" name="Shape 348"/>
            <p:cNvCxnSpPr/>
            <p:nvPr/>
          </p:nvCxnSpPr>
          <p:spPr>
            <a:xfrm flipH="1">
              <a:off x="1976437" y="3171825"/>
              <a:ext cx="309561" cy="833436"/>
            </a:xfrm>
            <a:prstGeom prst="straightConnector1">
              <a:avLst/>
            </a:prstGeom>
            <a:noFill/>
            <a:ln cap="flat" cmpd="sng" w="381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sp>
        <p:nvSpPr>
          <p:cNvPr id="349" name="Shape 349"/>
          <p:cNvSpPr txBox="1"/>
          <p:nvPr/>
        </p:nvSpPr>
        <p:spPr>
          <a:xfrm>
            <a:off x="1704975" y="5400675"/>
            <a:ext cx="812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ТiO</a:t>
            </a:r>
            <a:r>
              <a:rPr b="1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5586412" y="5400675"/>
            <a:ext cx="88264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SiO</a:t>
            </a:r>
            <a:r>
              <a:rPr b="1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4038600" y="5400675"/>
            <a:ext cx="1193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BaТiO</a:t>
            </a:r>
            <a:r>
              <a:rPr b="1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</a:p>
        </p:txBody>
      </p:sp>
      <p:sp>
        <p:nvSpPr>
          <p:cNvPr id="352" name="Shape 352"/>
          <p:cNvSpPr txBox="1"/>
          <p:nvPr/>
        </p:nvSpPr>
        <p:spPr>
          <a:xfrm>
            <a:off x="2871786" y="5400675"/>
            <a:ext cx="812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CaO</a:t>
            </a:r>
          </a:p>
        </p:txBody>
      </p:sp>
      <p:grpSp>
        <p:nvGrpSpPr>
          <p:cNvPr id="353" name="Shape 353"/>
          <p:cNvGrpSpPr/>
          <p:nvPr/>
        </p:nvGrpSpPr>
        <p:grpSpPr>
          <a:xfrm>
            <a:off x="452437" y="5400675"/>
            <a:ext cx="5135563" cy="457200"/>
            <a:chOff x="452437" y="5400675"/>
            <a:chExt cx="5135563" cy="457200"/>
          </a:xfrm>
        </p:grpSpPr>
        <p:sp>
          <p:nvSpPr>
            <p:cNvPr id="354" name="Shape 354"/>
            <p:cNvSpPr txBox="1"/>
            <p:nvPr/>
          </p:nvSpPr>
          <p:spPr>
            <a:xfrm>
              <a:off x="452437" y="5422900"/>
              <a:ext cx="123666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Състав:</a:t>
              </a:r>
            </a:p>
          </p:txBody>
        </p:sp>
        <p:sp>
          <p:nvSpPr>
            <p:cNvPr id="355" name="Shape 355"/>
            <p:cNvSpPr txBox="1"/>
            <p:nvPr/>
          </p:nvSpPr>
          <p:spPr>
            <a:xfrm>
              <a:off x="2517775" y="5400675"/>
              <a:ext cx="3556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+</a:t>
              </a:r>
            </a:p>
          </p:txBody>
        </p:sp>
        <p:sp>
          <p:nvSpPr>
            <p:cNvPr id="356" name="Shape 356"/>
            <p:cNvSpPr txBox="1"/>
            <p:nvPr/>
          </p:nvSpPr>
          <p:spPr>
            <a:xfrm>
              <a:off x="3684587" y="5400675"/>
              <a:ext cx="3556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+</a:t>
              </a:r>
            </a:p>
          </p:txBody>
        </p:sp>
        <p:sp>
          <p:nvSpPr>
            <p:cNvPr id="357" name="Shape 357"/>
            <p:cNvSpPr txBox="1"/>
            <p:nvPr/>
          </p:nvSpPr>
          <p:spPr>
            <a:xfrm>
              <a:off x="5232400" y="5400675"/>
              <a:ext cx="3556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+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/>
        </p:nvSpPr>
        <p:spPr>
          <a:xfrm>
            <a:off x="5910262" y="62690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18/19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x="3781425" y="234950"/>
            <a:ext cx="16129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Стъкла 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Shape 365"/>
          <p:cNvSpPr txBox="1"/>
          <p:nvPr/>
        </p:nvSpPr>
        <p:spPr>
          <a:xfrm>
            <a:off x="301625" y="1149350"/>
            <a:ext cx="177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Състав:</a:t>
            </a:r>
          </a:p>
        </p:txBody>
      </p:sp>
      <p:sp>
        <p:nvSpPr>
          <p:cNvPr id="366" name="Shape 366"/>
          <p:cNvSpPr/>
          <p:nvPr/>
        </p:nvSpPr>
        <p:spPr>
          <a:xfrm flipH="1">
            <a:off x="1023936" y="1778000"/>
            <a:ext cx="3341686" cy="1506537"/>
          </a:xfrm>
          <a:prstGeom prst="chevron">
            <a:avLst>
              <a:gd fmla="val 19432" name="adj"/>
            </a:avLst>
          </a:prstGeom>
          <a:solidFill>
            <a:srgbClr val="0033CC"/>
          </a:solidFill>
          <a:ln>
            <a:noFill/>
          </a:ln>
        </p:spPr>
        <p:txBody>
          <a:bodyPr anchorCtr="0" anchor="ctr" bIns="0" lIns="0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Стъклообразуващи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оксиди </a:t>
            </a:r>
          </a:p>
        </p:txBody>
      </p:sp>
      <p:sp>
        <p:nvSpPr>
          <p:cNvPr id="367" name="Shape 367"/>
          <p:cNvSpPr/>
          <p:nvPr/>
        </p:nvSpPr>
        <p:spPr>
          <a:xfrm flipH="1">
            <a:off x="4011611" y="1778000"/>
            <a:ext cx="1966911" cy="1506537"/>
          </a:xfrm>
          <a:prstGeom prst="chevron">
            <a:avLst>
              <a:gd fmla="val 19432" name="adj"/>
            </a:avLst>
          </a:prstGeom>
          <a:solidFill>
            <a:srgbClr val="FF3300"/>
          </a:solidFill>
          <a:ln>
            <a:noFill/>
          </a:ln>
        </p:spPr>
        <p:txBody>
          <a:bodyPr anchorCtr="0" anchor="ctr" bIns="0" lIns="0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Примесни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оксиди </a:t>
            </a:r>
          </a:p>
        </p:txBody>
      </p:sp>
      <p:sp>
        <p:nvSpPr>
          <p:cNvPr id="368" name="Shape 368"/>
          <p:cNvSpPr/>
          <p:nvPr/>
        </p:nvSpPr>
        <p:spPr>
          <a:xfrm flipH="1">
            <a:off x="5686425" y="1778000"/>
            <a:ext cx="2632074" cy="1506537"/>
          </a:xfrm>
          <a:prstGeom prst="chevron">
            <a:avLst>
              <a:gd fmla="val 19432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0" lIns="0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Допълнителни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оксиди 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1190625" y="3605212"/>
            <a:ext cx="2620962" cy="1187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SiO</a:t>
            </a:r>
            <a:r>
              <a:rPr b="1" baseline="-25000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(силикатни)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1" baseline="-25000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b="1" baseline="-25000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1" baseline="-25000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b="1" i="0" lang="en-US" sz="2400" u="none" cap="none" strike="noStrik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grpSp>
        <p:nvGrpSpPr>
          <p:cNvPr id="370" name="Shape 370"/>
          <p:cNvGrpSpPr/>
          <p:nvPr/>
        </p:nvGrpSpPr>
        <p:grpSpPr>
          <a:xfrm>
            <a:off x="4254500" y="3427412"/>
            <a:ext cx="2073274" cy="1463674"/>
            <a:chOff x="4254500" y="3427412"/>
            <a:chExt cx="2073274" cy="1463674"/>
          </a:xfrm>
        </p:grpSpPr>
        <p:sp>
          <p:nvSpPr>
            <p:cNvPr id="371" name="Shape 371"/>
            <p:cNvSpPr txBox="1"/>
            <p:nvPr/>
          </p:nvSpPr>
          <p:spPr>
            <a:xfrm>
              <a:off x="4365625" y="3427412"/>
              <a:ext cx="162242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Na</a:t>
              </a:r>
              <a:r>
                <a:rPr b="1" baseline="-25000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O, K</a:t>
              </a:r>
              <a:r>
                <a:rPr b="1" baseline="-25000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</a:p>
          </p:txBody>
        </p:sp>
        <p:sp>
          <p:nvSpPr>
            <p:cNvPr id="372" name="Shape 372"/>
            <p:cNvSpPr txBox="1"/>
            <p:nvPr/>
          </p:nvSpPr>
          <p:spPr>
            <a:xfrm>
              <a:off x="4254500" y="3884612"/>
              <a:ext cx="2073274" cy="10064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влошават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електрическите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свойства</a:t>
              </a:r>
            </a:p>
          </p:txBody>
        </p:sp>
      </p:grpSp>
      <p:grpSp>
        <p:nvGrpSpPr>
          <p:cNvPr id="373" name="Shape 373"/>
          <p:cNvGrpSpPr/>
          <p:nvPr/>
        </p:nvGrpSpPr>
        <p:grpSpPr>
          <a:xfrm>
            <a:off x="6238875" y="3427412"/>
            <a:ext cx="2547936" cy="1438274"/>
            <a:chOff x="6238875" y="3427412"/>
            <a:chExt cx="2547936" cy="1438274"/>
          </a:xfrm>
        </p:grpSpPr>
        <p:sp>
          <p:nvSpPr>
            <p:cNvPr id="374" name="Shape 374"/>
            <p:cNvSpPr txBox="1"/>
            <p:nvPr/>
          </p:nvSpPr>
          <p:spPr>
            <a:xfrm>
              <a:off x="6637336" y="3427412"/>
              <a:ext cx="1520825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BaO, PbO</a:t>
              </a:r>
            </a:p>
          </p:txBody>
        </p:sp>
        <p:sp>
          <p:nvSpPr>
            <p:cNvPr id="375" name="Shape 375"/>
            <p:cNvSpPr txBox="1"/>
            <p:nvPr/>
          </p:nvSpPr>
          <p:spPr>
            <a:xfrm>
              <a:off x="6238875" y="3859212"/>
              <a:ext cx="2547936" cy="10064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FF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компенсират лошото влияние на алкалните примеси</a:t>
              </a:r>
              <a:r>
                <a:rPr b="1" i="0" lang="en-US" sz="20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/>
          <p:nvPr/>
        </p:nvSpPr>
        <p:spPr>
          <a:xfrm>
            <a:off x="5910262" y="6269037"/>
            <a:ext cx="29971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19/19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2" name="Shape 382"/>
          <p:cNvSpPr/>
          <p:nvPr/>
        </p:nvSpPr>
        <p:spPr>
          <a:xfrm>
            <a:off x="2692400" y="500062"/>
            <a:ext cx="3848099" cy="555625"/>
          </a:xfrm>
          <a:prstGeom prst="roundRect">
            <a:avLst>
              <a:gd fmla="val 16667" name="adj"/>
            </a:avLst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Стъкла</a:t>
            </a:r>
          </a:p>
        </p:txBody>
      </p:sp>
      <p:grpSp>
        <p:nvGrpSpPr>
          <p:cNvPr id="383" name="Shape 383"/>
          <p:cNvGrpSpPr/>
          <p:nvPr/>
        </p:nvGrpSpPr>
        <p:grpSpPr>
          <a:xfrm>
            <a:off x="1217612" y="1055687"/>
            <a:ext cx="2339975" cy="914400"/>
            <a:chOff x="1217612" y="1055687"/>
            <a:chExt cx="2339975" cy="914400"/>
          </a:xfrm>
        </p:grpSpPr>
        <p:sp>
          <p:nvSpPr>
            <p:cNvPr id="384" name="Shape 384"/>
            <p:cNvSpPr txBox="1"/>
            <p:nvPr/>
          </p:nvSpPr>
          <p:spPr>
            <a:xfrm>
              <a:off x="1217612" y="1512887"/>
              <a:ext cx="1770061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CC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33CC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безалкални</a:t>
              </a:r>
            </a:p>
          </p:txBody>
        </p:sp>
        <p:cxnSp>
          <p:nvCxnSpPr>
            <p:cNvPr id="385" name="Shape 385"/>
            <p:cNvCxnSpPr/>
            <p:nvPr/>
          </p:nvCxnSpPr>
          <p:spPr>
            <a:xfrm flipH="1">
              <a:off x="2692400" y="1055687"/>
              <a:ext cx="865187" cy="431799"/>
            </a:xfrm>
            <a:prstGeom prst="straightConnector1">
              <a:avLst/>
            </a:prstGeom>
            <a:noFill/>
            <a:ln cap="flat" cmpd="sng" w="50800">
              <a:solidFill>
                <a:srgbClr val="00CC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sp>
        <p:nvSpPr>
          <p:cNvPr id="386" name="Shape 386"/>
          <p:cNvSpPr/>
          <p:nvPr/>
        </p:nvSpPr>
        <p:spPr>
          <a:xfrm>
            <a:off x="344487" y="2474911"/>
            <a:ext cx="2643186" cy="455612"/>
          </a:xfrm>
          <a:prstGeom prst="roundRect">
            <a:avLst>
              <a:gd fmla="val 16667" name="adj"/>
            </a:avLst>
          </a:prstGeom>
          <a:solidFill>
            <a:srgbClr val="33CC33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приложения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561975" y="4433887"/>
            <a:ext cx="17589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изолатори</a:t>
            </a:r>
          </a:p>
        </p:txBody>
      </p:sp>
      <p:grpSp>
        <p:nvGrpSpPr>
          <p:cNvPr id="388" name="Shape 388"/>
          <p:cNvGrpSpPr/>
          <p:nvPr/>
        </p:nvGrpSpPr>
        <p:grpSpPr>
          <a:xfrm>
            <a:off x="5856287" y="1055687"/>
            <a:ext cx="2682875" cy="1279524"/>
            <a:chOff x="5856287" y="1055687"/>
            <a:chExt cx="2682875" cy="1279524"/>
          </a:xfrm>
        </p:grpSpPr>
        <p:sp>
          <p:nvSpPr>
            <p:cNvPr id="389" name="Shape 389"/>
            <p:cNvSpPr txBox="1"/>
            <p:nvPr/>
          </p:nvSpPr>
          <p:spPr>
            <a:xfrm>
              <a:off x="6202362" y="1512887"/>
              <a:ext cx="2336800" cy="8223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алкални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 тежки оксиди</a:t>
              </a:r>
              <a:r>
                <a:rPr b="0" i="0" lang="en-US" sz="12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</a:p>
          </p:txBody>
        </p:sp>
        <p:cxnSp>
          <p:nvCxnSpPr>
            <p:cNvPr id="390" name="Shape 390"/>
            <p:cNvCxnSpPr/>
            <p:nvPr/>
          </p:nvCxnSpPr>
          <p:spPr>
            <a:xfrm>
              <a:off x="5856287" y="1055687"/>
              <a:ext cx="865187" cy="431799"/>
            </a:xfrm>
            <a:prstGeom prst="straightConnector1">
              <a:avLst/>
            </a:prstGeom>
            <a:noFill/>
            <a:ln cap="flat" cmpd="sng" w="50800">
              <a:solidFill>
                <a:srgbClr val="00CC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91" name="Shape 391"/>
          <p:cNvGrpSpPr/>
          <p:nvPr/>
        </p:nvGrpSpPr>
        <p:grpSpPr>
          <a:xfrm>
            <a:off x="3236911" y="1042987"/>
            <a:ext cx="2573337" cy="1292224"/>
            <a:chOff x="3236911" y="1042987"/>
            <a:chExt cx="2573337" cy="1292224"/>
          </a:xfrm>
        </p:grpSpPr>
        <p:sp>
          <p:nvSpPr>
            <p:cNvPr id="392" name="Shape 392"/>
            <p:cNvSpPr txBox="1"/>
            <p:nvPr/>
          </p:nvSpPr>
          <p:spPr>
            <a:xfrm>
              <a:off x="3236911" y="1512887"/>
              <a:ext cx="2573337" cy="8223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алкални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без тежки оксиди</a:t>
              </a:r>
            </a:p>
          </p:txBody>
        </p:sp>
        <p:cxnSp>
          <p:nvCxnSpPr>
            <p:cNvPr id="393" name="Shape 393"/>
            <p:cNvCxnSpPr/>
            <p:nvPr/>
          </p:nvCxnSpPr>
          <p:spPr>
            <a:xfrm>
              <a:off x="4624387" y="1042987"/>
              <a:ext cx="0" cy="431799"/>
            </a:xfrm>
            <a:prstGeom prst="straightConnector1">
              <a:avLst/>
            </a:prstGeom>
            <a:noFill/>
            <a:ln cap="flat" cmpd="sng" w="50800">
              <a:solidFill>
                <a:srgbClr val="00CC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sp>
        <p:nvSpPr>
          <p:cNvPr id="394" name="Shape 394"/>
          <p:cNvSpPr txBox="1"/>
          <p:nvPr/>
        </p:nvSpPr>
        <p:spPr>
          <a:xfrm>
            <a:off x="344487" y="2962275"/>
            <a:ext cx="26162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кондензатори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2692400" y="3008311"/>
            <a:ext cx="2722561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балони на електро-вакуумни лампи</a:t>
            </a:r>
          </a:p>
        </p:txBody>
      </p:sp>
      <p:sp>
        <p:nvSpPr>
          <p:cNvPr id="396" name="Shape 396"/>
          <p:cNvSpPr txBox="1"/>
          <p:nvPr/>
        </p:nvSpPr>
        <p:spPr>
          <a:xfrm>
            <a:off x="5810250" y="3160711"/>
            <a:ext cx="27225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оптически прибори</a:t>
            </a:r>
          </a:p>
        </p:txBody>
      </p:sp>
      <p:pic>
        <p:nvPicPr>
          <p:cNvPr id="397" name="Shape 39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40437" y="3863975"/>
            <a:ext cx="2498724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Shape 39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61975" y="4937125"/>
            <a:ext cx="1725612" cy="1431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Shape 39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7700" y="3557587"/>
            <a:ext cx="1455737" cy="684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Shape 40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960686" y="4027487"/>
            <a:ext cx="1943100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6011862" y="63071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2/19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1119187" y="234950"/>
            <a:ext cx="68770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Класификация на диелектричните материали</a:t>
            </a:r>
          </a:p>
        </p:txBody>
      </p:sp>
      <p:sp>
        <p:nvSpPr>
          <p:cNvPr id="32" name="Shape 32"/>
          <p:cNvSpPr/>
          <p:nvPr/>
        </p:nvSpPr>
        <p:spPr>
          <a:xfrm>
            <a:off x="1187450" y="1233487"/>
            <a:ext cx="2232025" cy="755649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Органични</a:t>
            </a:r>
          </a:p>
        </p:txBody>
      </p:sp>
      <p:sp>
        <p:nvSpPr>
          <p:cNvPr id="33" name="Shape 33"/>
          <p:cNvSpPr/>
          <p:nvPr/>
        </p:nvSpPr>
        <p:spPr>
          <a:xfrm>
            <a:off x="5702300" y="1233487"/>
            <a:ext cx="2232025" cy="755649"/>
          </a:xfrm>
          <a:prstGeom prst="roundRect">
            <a:avLst>
              <a:gd fmla="val 16667" name="adj"/>
            </a:avLst>
          </a:prstGeom>
          <a:solidFill>
            <a:srgbClr val="006600"/>
          </a:solidFill>
          <a:ln cap="flat" cmpd="sng" w="9525">
            <a:solidFill>
              <a:srgbClr val="00330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Неорганични</a:t>
            </a:r>
          </a:p>
        </p:txBody>
      </p:sp>
      <p:grpSp>
        <p:nvGrpSpPr>
          <p:cNvPr id="34" name="Shape 34"/>
          <p:cNvGrpSpPr/>
          <p:nvPr/>
        </p:nvGrpSpPr>
        <p:grpSpPr>
          <a:xfrm>
            <a:off x="539750" y="1989136"/>
            <a:ext cx="1600199" cy="1346200"/>
            <a:chOff x="539750" y="1989136"/>
            <a:chExt cx="1600199" cy="1346200"/>
          </a:xfrm>
        </p:grpSpPr>
        <p:sp>
          <p:nvSpPr>
            <p:cNvPr id="35" name="Shape 35"/>
            <p:cNvSpPr/>
            <p:nvPr/>
          </p:nvSpPr>
          <p:spPr>
            <a:xfrm>
              <a:off x="539750" y="2420936"/>
              <a:ext cx="1600199" cy="914400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Основни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полимери</a:t>
              </a:r>
            </a:p>
          </p:txBody>
        </p:sp>
        <p:cxnSp>
          <p:nvCxnSpPr>
            <p:cNvPr id="36" name="Shape 36"/>
            <p:cNvCxnSpPr/>
            <p:nvPr/>
          </p:nvCxnSpPr>
          <p:spPr>
            <a:xfrm flipH="1">
              <a:off x="1403349" y="1989136"/>
              <a:ext cx="576262" cy="431799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7" name="Shape 37"/>
          <p:cNvGrpSpPr/>
          <p:nvPr/>
        </p:nvGrpSpPr>
        <p:grpSpPr>
          <a:xfrm>
            <a:off x="5183187" y="2000250"/>
            <a:ext cx="1676399" cy="1377949"/>
            <a:chOff x="5183187" y="2000250"/>
            <a:chExt cx="1676399" cy="1377949"/>
          </a:xfrm>
        </p:grpSpPr>
        <p:sp>
          <p:nvSpPr>
            <p:cNvPr id="38" name="Shape 38"/>
            <p:cNvSpPr/>
            <p:nvPr/>
          </p:nvSpPr>
          <p:spPr>
            <a:xfrm>
              <a:off x="5183187" y="2768600"/>
              <a:ext cx="1676399" cy="609599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66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Керамики</a:t>
              </a:r>
            </a:p>
          </p:txBody>
        </p:sp>
        <p:cxnSp>
          <p:nvCxnSpPr>
            <p:cNvPr id="39" name="Shape 39"/>
            <p:cNvCxnSpPr/>
            <p:nvPr/>
          </p:nvCxnSpPr>
          <p:spPr>
            <a:xfrm flipH="1">
              <a:off x="5905499" y="2000250"/>
              <a:ext cx="381000" cy="768349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40" name="Shape 40"/>
          <p:cNvGrpSpPr/>
          <p:nvPr/>
        </p:nvGrpSpPr>
        <p:grpSpPr>
          <a:xfrm>
            <a:off x="2700336" y="1989136"/>
            <a:ext cx="2209799" cy="1382714"/>
            <a:chOff x="2700336" y="1989136"/>
            <a:chExt cx="2209799" cy="1382714"/>
          </a:xfrm>
        </p:grpSpPr>
        <p:sp>
          <p:nvSpPr>
            <p:cNvPr id="41" name="Shape 41"/>
            <p:cNvSpPr/>
            <p:nvPr/>
          </p:nvSpPr>
          <p:spPr>
            <a:xfrm>
              <a:off x="2700336" y="2457450"/>
              <a:ext cx="2209799" cy="914400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Композиционни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диелектрици</a:t>
              </a:r>
            </a:p>
          </p:txBody>
        </p:sp>
        <p:cxnSp>
          <p:nvCxnSpPr>
            <p:cNvPr id="42" name="Shape 42"/>
            <p:cNvCxnSpPr/>
            <p:nvPr/>
          </p:nvCxnSpPr>
          <p:spPr>
            <a:xfrm>
              <a:off x="2771775" y="1989136"/>
              <a:ext cx="576262" cy="468311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43" name="Shape 43"/>
          <p:cNvGrpSpPr/>
          <p:nvPr/>
        </p:nvGrpSpPr>
        <p:grpSpPr>
          <a:xfrm>
            <a:off x="749300" y="3335337"/>
            <a:ext cx="2347911" cy="1525587"/>
            <a:chOff x="749300" y="3335337"/>
            <a:chExt cx="2347911" cy="1525587"/>
          </a:xfrm>
        </p:grpSpPr>
        <p:sp>
          <p:nvSpPr>
            <p:cNvPr id="44" name="Shape 44"/>
            <p:cNvSpPr/>
            <p:nvPr/>
          </p:nvSpPr>
          <p:spPr>
            <a:xfrm>
              <a:off x="1004887" y="3397250"/>
              <a:ext cx="2089150" cy="539749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Нискочестотни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1081087" y="4327525"/>
              <a:ext cx="2016124" cy="533399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Високочестотни</a:t>
              </a:r>
            </a:p>
          </p:txBody>
        </p:sp>
        <p:cxnSp>
          <p:nvCxnSpPr>
            <p:cNvPr id="46" name="Shape 46"/>
            <p:cNvCxnSpPr/>
            <p:nvPr/>
          </p:nvCxnSpPr>
          <p:spPr>
            <a:xfrm>
              <a:off x="769937" y="3335337"/>
              <a:ext cx="0" cy="129540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>
              <a:off x="749300" y="3678237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8" name="Shape 48"/>
            <p:cNvCxnSpPr/>
            <p:nvPr/>
          </p:nvCxnSpPr>
          <p:spPr>
            <a:xfrm>
              <a:off x="782637" y="4606925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grpSp>
        <p:nvGrpSpPr>
          <p:cNvPr id="49" name="Shape 49"/>
          <p:cNvGrpSpPr/>
          <p:nvPr/>
        </p:nvGrpSpPr>
        <p:grpSpPr>
          <a:xfrm>
            <a:off x="3116261" y="3371850"/>
            <a:ext cx="2005014" cy="2717799"/>
            <a:chOff x="3116261" y="3371850"/>
            <a:chExt cx="2005014" cy="2717799"/>
          </a:xfrm>
        </p:grpSpPr>
        <p:sp>
          <p:nvSpPr>
            <p:cNvPr id="50" name="Shape 50"/>
            <p:cNvSpPr/>
            <p:nvPr/>
          </p:nvSpPr>
          <p:spPr>
            <a:xfrm>
              <a:off x="3368675" y="5556250"/>
              <a:ext cx="1752600" cy="533399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Пластмаси</a:t>
              </a:r>
            </a:p>
          </p:txBody>
        </p:sp>
        <p:grpSp>
          <p:nvGrpSpPr>
            <p:cNvPr id="51" name="Shape 51"/>
            <p:cNvGrpSpPr/>
            <p:nvPr/>
          </p:nvGrpSpPr>
          <p:grpSpPr>
            <a:xfrm>
              <a:off x="3116261" y="3371850"/>
              <a:ext cx="1984376" cy="2489199"/>
              <a:chOff x="3116261" y="3371850"/>
              <a:chExt cx="1984376" cy="2489199"/>
            </a:xfrm>
          </p:grpSpPr>
          <p:sp>
            <p:nvSpPr>
              <p:cNvPr id="52" name="Shape 52"/>
              <p:cNvSpPr/>
              <p:nvPr/>
            </p:nvSpPr>
            <p:spPr>
              <a:xfrm>
                <a:off x="3348037" y="3678237"/>
                <a:ext cx="1752600" cy="533399"/>
              </a:xfrm>
              <a:prstGeom prst="roundRect">
                <a:avLst>
                  <a:gd fmla="val 16667" name="adj"/>
                </a:avLst>
              </a:prstGeom>
              <a:noFill/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ct val="25000"/>
                  <a:buFont typeface="Times New Roman"/>
                  <a:buNone/>
                </a:pPr>
                <a:r>
                  <a:rPr b="1" i="0" lang="en-US" sz="2000" u="none" cap="none" strike="noStrike">
                    <a:solidFill>
                      <a:schemeClr val="accent2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Компаунди</a:t>
                </a:r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3116261" y="4629150"/>
                <a:ext cx="1752600" cy="533399"/>
              </a:xfrm>
              <a:prstGeom prst="roundRect">
                <a:avLst>
                  <a:gd fmla="val 16667" name="adj"/>
                </a:avLst>
              </a:prstGeom>
              <a:noFill/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ct val="25000"/>
                  <a:buFont typeface="Times New Roman"/>
                  <a:buNone/>
                </a:pPr>
                <a:r>
                  <a:rPr b="1" i="0" lang="en-US" sz="2000" u="none" cap="none" strike="noStrike">
                    <a:solidFill>
                      <a:schemeClr val="accent2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Лакове</a:t>
                </a:r>
              </a:p>
            </p:txBody>
          </p:sp>
          <p:cxnSp>
            <p:nvCxnSpPr>
              <p:cNvPr id="54" name="Shape 54"/>
              <p:cNvCxnSpPr/>
              <p:nvPr/>
            </p:nvCxnSpPr>
            <p:spPr>
              <a:xfrm>
                <a:off x="3157536" y="3937000"/>
                <a:ext cx="381000" cy="0"/>
              </a:xfrm>
              <a:prstGeom prst="straightConnector1">
                <a:avLst/>
              </a:prstGeom>
              <a:noFill/>
              <a:ln cap="flat" cmpd="sng" w="50800">
                <a:solidFill>
                  <a:srgbClr val="0000FF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55" name="Shape 55"/>
              <p:cNvCxnSpPr/>
              <p:nvPr/>
            </p:nvCxnSpPr>
            <p:spPr>
              <a:xfrm>
                <a:off x="3157536" y="3371850"/>
                <a:ext cx="0" cy="2489199"/>
              </a:xfrm>
              <a:prstGeom prst="straightConnector1">
                <a:avLst/>
              </a:prstGeom>
              <a:noFill/>
              <a:ln cap="flat" cmpd="sng" w="50800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6" name="Shape 56"/>
              <p:cNvCxnSpPr/>
              <p:nvPr/>
            </p:nvCxnSpPr>
            <p:spPr>
              <a:xfrm>
                <a:off x="3154361" y="5835650"/>
                <a:ext cx="381000" cy="0"/>
              </a:xfrm>
              <a:prstGeom prst="straightConnector1">
                <a:avLst/>
              </a:prstGeom>
              <a:noFill/>
              <a:ln cap="flat" cmpd="sng" w="50800">
                <a:solidFill>
                  <a:srgbClr val="0000FF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57" name="Shape 57"/>
              <p:cNvCxnSpPr/>
              <p:nvPr/>
            </p:nvCxnSpPr>
            <p:spPr>
              <a:xfrm>
                <a:off x="3157536" y="4902200"/>
                <a:ext cx="381000" cy="0"/>
              </a:xfrm>
              <a:prstGeom prst="straightConnector1">
                <a:avLst/>
              </a:prstGeom>
              <a:noFill/>
              <a:ln cap="flat" cmpd="sng" w="50800">
                <a:solidFill>
                  <a:srgbClr val="0000FF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</p:grpSp>
      </p:grpSp>
      <p:grpSp>
        <p:nvGrpSpPr>
          <p:cNvPr id="58" name="Shape 58"/>
          <p:cNvGrpSpPr/>
          <p:nvPr/>
        </p:nvGrpSpPr>
        <p:grpSpPr>
          <a:xfrm>
            <a:off x="6978650" y="1989136"/>
            <a:ext cx="1676399" cy="1389063"/>
            <a:chOff x="6978650" y="1989136"/>
            <a:chExt cx="1676399" cy="1389063"/>
          </a:xfrm>
        </p:grpSpPr>
        <p:sp>
          <p:nvSpPr>
            <p:cNvPr id="59" name="Shape 59"/>
            <p:cNvSpPr/>
            <p:nvPr/>
          </p:nvSpPr>
          <p:spPr>
            <a:xfrm>
              <a:off x="6978650" y="2768600"/>
              <a:ext cx="1676399" cy="609599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66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Стъкла</a:t>
              </a:r>
            </a:p>
          </p:txBody>
        </p:sp>
        <p:cxnSp>
          <p:nvCxnSpPr>
            <p:cNvPr id="60" name="Shape 60"/>
            <p:cNvCxnSpPr/>
            <p:nvPr/>
          </p:nvCxnSpPr>
          <p:spPr>
            <a:xfrm>
              <a:off x="7448550" y="1989136"/>
              <a:ext cx="298450" cy="779462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61" name="Shape 61"/>
          <p:cNvGrpSpPr/>
          <p:nvPr/>
        </p:nvGrpSpPr>
        <p:grpSpPr>
          <a:xfrm>
            <a:off x="5573712" y="3390900"/>
            <a:ext cx="2165350" cy="1549399"/>
            <a:chOff x="5573712" y="3390900"/>
            <a:chExt cx="2165350" cy="1549399"/>
          </a:xfrm>
        </p:grpSpPr>
        <p:sp>
          <p:nvSpPr>
            <p:cNvPr id="62" name="Shape 62"/>
            <p:cNvSpPr/>
            <p:nvPr/>
          </p:nvSpPr>
          <p:spPr>
            <a:xfrm>
              <a:off x="5905500" y="3556000"/>
              <a:ext cx="1752600" cy="533399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Изолаторни</a:t>
              </a:r>
            </a:p>
          </p:txBody>
        </p:sp>
        <p:sp>
          <p:nvSpPr>
            <p:cNvPr id="63" name="Shape 63"/>
            <p:cNvSpPr/>
            <p:nvPr/>
          </p:nvSpPr>
          <p:spPr>
            <a:xfrm>
              <a:off x="5986462" y="4406900"/>
              <a:ext cx="1752600" cy="533399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Кондензаторни</a:t>
              </a:r>
            </a:p>
          </p:txBody>
        </p:sp>
        <p:cxnSp>
          <p:nvCxnSpPr>
            <p:cNvPr id="64" name="Shape 64"/>
            <p:cNvCxnSpPr/>
            <p:nvPr/>
          </p:nvCxnSpPr>
          <p:spPr>
            <a:xfrm>
              <a:off x="5580062" y="3390900"/>
              <a:ext cx="0" cy="129540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" name="Shape 65"/>
            <p:cNvCxnSpPr/>
            <p:nvPr/>
          </p:nvCxnSpPr>
          <p:spPr>
            <a:xfrm>
              <a:off x="5580062" y="3822700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6" name="Shape 66"/>
            <p:cNvCxnSpPr/>
            <p:nvPr/>
          </p:nvCxnSpPr>
          <p:spPr>
            <a:xfrm>
              <a:off x="5573712" y="4667250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>
            <a:off x="5961062" y="62690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3/19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1071562" y="23495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Основни полимерни диелектрични материали 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423862" y="4554537"/>
            <a:ext cx="4017961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Неполярни молекули –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симетрична структурна формула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4503737" y="4960937"/>
            <a:ext cx="4276725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Полярни молекули –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несиметрична структурна формула</a:t>
            </a:r>
          </a:p>
        </p:txBody>
      </p:sp>
      <p:sp>
        <p:nvSpPr>
          <p:cNvPr id="76" name="Shape 76"/>
          <p:cNvSpPr/>
          <p:nvPr/>
        </p:nvSpPr>
        <p:spPr>
          <a:xfrm>
            <a:off x="2846386" y="1006475"/>
            <a:ext cx="3387725" cy="763586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полимери</a:t>
            </a:r>
          </a:p>
        </p:txBody>
      </p:sp>
      <p:grpSp>
        <p:nvGrpSpPr>
          <p:cNvPr id="77" name="Shape 77"/>
          <p:cNvGrpSpPr/>
          <p:nvPr/>
        </p:nvGrpSpPr>
        <p:grpSpPr>
          <a:xfrm>
            <a:off x="1282700" y="2325686"/>
            <a:ext cx="2424112" cy="2141538"/>
            <a:chOff x="1282700" y="2325686"/>
            <a:chExt cx="2424112" cy="2141538"/>
          </a:xfrm>
        </p:grpSpPr>
        <p:pic>
          <p:nvPicPr>
            <p:cNvPr id="78" name="Shape 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70061" y="2927350"/>
              <a:ext cx="1449386" cy="15398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Shape 79"/>
            <p:cNvSpPr txBox="1"/>
            <p:nvPr/>
          </p:nvSpPr>
          <p:spPr>
            <a:xfrm>
              <a:off x="1282700" y="2325686"/>
              <a:ext cx="242411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A2A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DA2A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Високочестотни</a:t>
              </a:r>
            </a:p>
          </p:txBody>
        </p:sp>
      </p:grpSp>
      <p:grpSp>
        <p:nvGrpSpPr>
          <p:cNvPr id="80" name="Shape 80"/>
          <p:cNvGrpSpPr/>
          <p:nvPr/>
        </p:nvGrpSpPr>
        <p:grpSpPr>
          <a:xfrm>
            <a:off x="5348287" y="2325686"/>
            <a:ext cx="2305050" cy="2222500"/>
            <a:chOff x="5348287" y="2325686"/>
            <a:chExt cx="2305050" cy="2222500"/>
          </a:xfrm>
        </p:grpSpPr>
        <p:pic>
          <p:nvPicPr>
            <p:cNvPr id="81" name="Shape 8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10237" y="2978150"/>
              <a:ext cx="1581150" cy="15700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2" name="Shape 82"/>
            <p:cNvSpPr txBox="1"/>
            <p:nvPr/>
          </p:nvSpPr>
          <p:spPr>
            <a:xfrm>
              <a:off x="5348287" y="2325686"/>
              <a:ext cx="23050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99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Нискочестотни</a:t>
              </a:r>
            </a:p>
          </p:txBody>
        </p:sp>
      </p:grpSp>
      <p:cxnSp>
        <p:nvCxnSpPr>
          <p:cNvPr id="83" name="Shape 83"/>
          <p:cNvCxnSpPr/>
          <p:nvPr/>
        </p:nvCxnSpPr>
        <p:spPr>
          <a:xfrm flipH="1">
            <a:off x="2981325" y="1773236"/>
            <a:ext cx="576262" cy="431799"/>
          </a:xfrm>
          <a:prstGeom prst="straightConnector1">
            <a:avLst/>
          </a:prstGeom>
          <a:noFill/>
          <a:ln cap="flat" cmpd="sng" w="50800">
            <a:solidFill>
              <a:srgbClr val="0000FF"/>
            </a:solidFill>
            <a:prstDash val="solid"/>
            <a:miter lim="8000"/>
            <a:headEnd len="med" w="med" type="none"/>
            <a:tailEnd len="med" w="med" type="stealth"/>
          </a:ln>
        </p:spPr>
      </p:cxnSp>
      <p:cxnSp>
        <p:nvCxnSpPr>
          <p:cNvPr id="84" name="Shape 84"/>
          <p:cNvCxnSpPr/>
          <p:nvPr/>
        </p:nvCxnSpPr>
        <p:spPr>
          <a:xfrm>
            <a:off x="5448300" y="1773236"/>
            <a:ext cx="419099" cy="552449"/>
          </a:xfrm>
          <a:prstGeom prst="straightConnector1">
            <a:avLst/>
          </a:prstGeom>
          <a:noFill/>
          <a:ln cap="flat" cmpd="sng" w="50800">
            <a:solidFill>
              <a:srgbClr val="0000FF"/>
            </a:solidFill>
            <a:prstDash val="solid"/>
            <a:miter lim="8000"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5948362" y="62944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4/19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1120775" y="234950"/>
            <a:ext cx="69214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2.1. Високочестотни полимерни диелектрични материали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398462" y="2009775"/>
            <a:ext cx="1544636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Неполярни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молекули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846261" y="1295400"/>
            <a:ext cx="5116511" cy="1920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123456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Малки диелектрични загуби tgδ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Малка диелектрична проницаемост ε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</a:p>
        </p:txBody>
      </p:sp>
      <p:grpSp>
        <p:nvGrpSpPr>
          <p:cNvPr id="94" name="Shape 94"/>
          <p:cNvGrpSpPr/>
          <p:nvPr/>
        </p:nvGrpSpPr>
        <p:grpSpPr>
          <a:xfrm>
            <a:off x="3041650" y="1763711"/>
            <a:ext cx="5302249" cy="642938"/>
            <a:chOff x="3041650" y="1763711"/>
            <a:chExt cx="5302249" cy="642938"/>
          </a:xfrm>
        </p:grpSpPr>
        <p:sp>
          <p:nvSpPr>
            <p:cNvPr id="95" name="Shape 95"/>
            <p:cNvSpPr txBox="1"/>
            <p:nvPr/>
          </p:nvSpPr>
          <p:spPr>
            <a:xfrm>
              <a:off x="4029075" y="2009775"/>
              <a:ext cx="43148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могат да работят до високи честоти</a:t>
              </a:r>
            </a:p>
          </p:txBody>
        </p:sp>
        <p:sp>
          <p:nvSpPr>
            <p:cNvPr id="96" name="Shape 96"/>
            <p:cNvSpPr/>
            <p:nvPr/>
          </p:nvSpPr>
          <p:spPr>
            <a:xfrm>
              <a:off x="3041650" y="1763711"/>
              <a:ext cx="987425" cy="474661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97" name="Shape 97"/>
          <p:cNvGrpSpPr/>
          <p:nvPr/>
        </p:nvGrpSpPr>
        <p:grpSpPr>
          <a:xfrm>
            <a:off x="2962275" y="3173411"/>
            <a:ext cx="5302249" cy="673100"/>
            <a:chOff x="2962275" y="3173411"/>
            <a:chExt cx="5302249" cy="673100"/>
          </a:xfrm>
        </p:grpSpPr>
        <p:sp>
          <p:nvSpPr>
            <p:cNvPr id="98" name="Shape 98"/>
            <p:cNvSpPr txBox="1"/>
            <p:nvPr/>
          </p:nvSpPr>
          <p:spPr>
            <a:xfrm>
              <a:off x="3949700" y="3449637"/>
              <a:ext cx="43148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могат да се използват като изолация</a:t>
              </a:r>
            </a:p>
          </p:txBody>
        </p:sp>
        <p:sp>
          <p:nvSpPr>
            <p:cNvPr id="99" name="Shape 99"/>
            <p:cNvSpPr/>
            <p:nvPr/>
          </p:nvSpPr>
          <p:spPr>
            <a:xfrm>
              <a:off x="2962275" y="3173411"/>
              <a:ext cx="987425" cy="474661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chemeClr val="accent2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00" name="Shape 100"/>
          <p:cNvGrpSpPr/>
          <p:nvPr/>
        </p:nvGrpSpPr>
        <p:grpSpPr>
          <a:xfrm>
            <a:off x="398462" y="2465386"/>
            <a:ext cx="7945437" cy="2792414"/>
            <a:chOff x="398462" y="2465386"/>
            <a:chExt cx="7945437" cy="2792414"/>
          </a:xfrm>
        </p:grpSpPr>
        <p:sp>
          <p:nvSpPr>
            <p:cNvPr id="101" name="Shape 101"/>
            <p:cNvSpPr/>
            <p:nvPr/>
          </p:nvSpPr>
          <p:spPr>
            <a:xfrm>
              <a:off x="7543800" y="2465386"/>
              <a:ext cx="800099" cy="2759075"/>
            </a:xfrm>
            <a:prstGeom prst="curvedLeftArrow">
              <a:avLst>
                <a:gd fmla="val 14930" name="adj1"/>
                <a:gd fmla="val 19068" name="adj2"/>
                <a:gd fmla="val 8571" name="adj3"/>
              </a:avLst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398462" y="4610100"/>
              <a:ext cx="2643186" cy="647700"/>
            </a:xfrm>
            <a:prstGeom prst="roundRect">
              <a:avLst>
                <a:gd fmla="val 16667" name="adj"/>
              </a:avLst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Основни приложения</a:t>
              </a:r>
            </a:p>
          </p:txBody>
        </p:sp>
      </p:grpSp>
      <p:sp>
        <p:nvSpPr>
          <p:cNvPr id="103" name="Shape 103"/>
          <p:cNvSpPr txBox="1"/>
          <p:nvPr/>
        </p:nvSpPr>
        <p:spPr>
          <a:xfrm>
            <a:off x="3041650" y="4248150"/>
            <a:ext cx="4392611" cy="14160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Изолация на високочестотни кабели</a:t>
            </a:r>
          </a:p>
          <a:p>
            <a:pPr indent="0" lvl="0" marL="0" marR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Компаунди и лакове с малки загуби</a:t>
            </a:r>
          </a:p>
          <a:p>
            <a:pPr indent="0" lvl="0" marL="0" marR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Високочестотни кондензатори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/>
        </p:nvSpPr>
        <p:spPr>
          <a:xfrm>
            <a:off x="5999162" y="62817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5/19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1120775" y="234950"/>
            <a:ext cx="69214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2.1. Високочестотни полимерни диелектрични материали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3143250" y="2773361"/>
            <a:ext cx="2825749" cy="1074737"/>
          </a:xfrm>
          <a:prstGeom prst="roundRect">
            <a:avLst>
              <a:gd fmla="val 16667" name="adj"/>
            </a:avLst>
          </a:prstGeom>
          <a:solidFill>
            <a:srgbClr val="DA2A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Високочестотни</a:t>
            </a:r>
          </a:p>
        </p:txBody>
      </p:sp>
      <p:grpSp>
        <p:nvGrpSpPr>
          <p:cNvPr id="112" name="Shape 112"/>
          <p:cNvGrpSpPr/>
          <p:nvPr/>
        </p:nvGrpSpPr>
        <p:grpSpPr>
          <a:xfrm>
            <a:off x="1931986" y="3848100"/>
            <a:ext cx="2284412" cy="989012"/>
            <a:chOff x="1931986" y="3848100"/>
            <a:chExt cx="2284412" cy="989012"/>
          </a:xfrm>
        </p:grpSpPr>
        <p:sp>
          <p:nvSpPr>
            <p:cNvPr id="113" name="Shape 113"/>
            <p:cNvSpPr txBox="1"/>
            <p:nvPr/>
          </p:nvSpPr>
          <p:spPr>
            <a:xfrm>
              <a:off x="1931986" y="4379912"/>
              <a:ext cx="228441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полистирол</a:t>
              </a:r>
            </a:p>
          </p:txBody>
        </p:sp>
        <p:cxnSp>
          <p:nvCxnSpPr>
            <p:cNvPr id="114" name="Shape 114"/>
            <p:cNvCxnSpPr/>
            <p:nvPr/>
          </p:nvCxnSpPr>
          <p:spPr>
            <a:xfrm flipH="1">
              <a:off x="3143249" y="3848100"/>
              <a:ext cx="790575" cy="531811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115" name="Shape 115"/>
          <p:cNvGrpSpPr/>
          <p:nvPr/>
        </p:nvGrpSpPr>
        <p:grpSpPr>
          <a:xfrm>
            <a:off x="4932362" y="3848100"/>
            <a:ext cx="3538537" cy="1354136"/>
            <a:chOff x="4932362" y="3848100"/>
            <a:chExt cx="3538537" cy="1354136"/>
          </a:xfrm>
        </p:grpSpPr>
        <p:sp>
          <p:nvSpPr>
            <p:cNvPr id="116" name="Shape 116"/>
            <p:cNvSpPr txBox="1"/>
            <p:nvPr/>
          </p:nvSpPr>
          <p:spPr>
            <a:xfrm>
              <a:off x="4932362" y="4379912"/>
              <a:ext cx="3538537" cy="8223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политетрафлуоретилен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(тефлон)</a:t>
              </a:r>
            </a:p>
          </p:txBody>
        </p:sp>
        <p:cxnSp>
          <p:nvCxnSpPr>
            <p:cNvPr id="117" name="Shape 117"/>
            <p:cNvCxnSpPr/>
            <p:nvPr/>
          </p:nvCxnSpPr>
          <p:spPr>
            <a:xfrm>
              <a:off x="5006975" y="3848100"/>
              <a:ext cx="962024" cy="531811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118" name="Shape 118"/>
          <p:cNvGrpSpPr/>
          <p:nvPr/>
        </p:nvGrpSpPr>
        <p:grpSpPr>
          <a:xfrm>
            <a:off x="1817686" y="1747836"/>
            <a:ext cx="2116138" cy="1025525"/>
            <a:chOff x="1817686" y="1747836"/>
            <a:chExt cx="2116138" cy="1025525"/>
          </a:xfrm>
        </p:grpSpPr>
        <p:sp>
          <p:nvSpPr>
            <p:cNvPr id="119" name="Shape 119"/>
            <p:cNvSpPr txBox="1"/>
            <p:nvPr/>
          </p:nvSpPr>
          <p:spPr>
            <a:xfrm>
              <a:off x="1817686" y="1747836"/>
              <a:ext cx="20700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полиетилен</a:t>
              </a:r>
            </a:p>
          </p:txBody>
        </p:sp>
        <p:cxnSp>
          <p:nvCxnSpPr>
            <p:cNvPr id="120" name="Shape 120"/>
            <p:cNvCxnSpPr/>
            <p:nvPr/>
          </p:nvCxnSpPr>
          <p:spPr>
            <a:xfrm rot="10800000">
              <a:off x="3143249" y="2217736"/>
              <a:ext cx="790575" cy="555625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121" name="Shape 121"/>
          <p:cNvGrpSpPr/>
          <p:nvPr/>
        </p:nvGrpSpPr>
        <p:grpSpPr>
          <a:xfrm>
            <a:off x="4932362" y="1747836"/>
            <a:ext cx="2665412" cy="1025525"/>
            <a:chOff x="4932362" y="1747836"/>
            <a:chExt cx="2665412" cy="1025525"/>
          </a:xfrm>
        </p:grpSpPr>
        <p:sp>
          <p:nvSpPr>
            <p:cNvPr id="122" name="Shape 122"/>
            <p:cNvSpPr txBox="1"/>
            <p:nvPr/>
          </p:nvSpPr>
          <p:spPr>
            <a:xfrm>
              <a:off x="5133975" y="1747836"/>
              <a:ext cx="24637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полипропилен</a:t>
              </a:r>
            </a:p>
          </p:txBody>
        </p:sp>
        <p:cxnSp>
          <p:nvCxnSpPr>
            <p:cNvPr id="123" name="Shape 123"/>
            <p:cNvCxnSpPr/>
            <p:nvPr/>
          </p:nvCxnSpPr>
          <p:spPr>
            <a:xfrm flipH="1" rot="10800000">
              <a:off x="4932362" y="2217736"/>
              <a:ext cx="962024" cy="555625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/>
        </p:nvSpPr>
        <p:spPr>
          <a:xfrm>
            <a:off x="5961062" y="62563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6/19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1120775" y="234950"/>
            <a:ext cx="69214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2.1. Високочестотни полимерни диелектрични материали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334962" y="722312"/>
            <a:ext cx="15700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Тефлон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2287586" y="876300"/>
            <a:ext cx="24987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параметри</a:t>
            </a:r>
          </a:p>
        </p:txBody>
      </p:sp>
      <p:pic>
        <p:nvPicPr>
          <p:cNvPr id="132" name="Shape 1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0862" y="1179512"/>
            <a:ext cx="1138236" cy="120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66875" y="4308475"/>
            <a:ext cx="731837" cy="1158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213225" y="3503612"/>
            <a:ext cx="2543174" cy="190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68437" y="3367087"/>
            <a:ext cx="1350961" cy="817561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 txBox="1"/>
          <p:nvPr/>
        </p:nvSpPr>
        <p:spPr>
          <a:xfrm>
            <a:off x="752475" y="5772150"/>
            <a:ext cx="2940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високочестотна изолация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3995737" y="5467350"/>
            <a:ext cx="5084761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работа в химически активни среди 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тежки климатични условия</a:t>
            </a:r>
          </a:p>
        </p:txBody>
      </p:sp>
      <p:graphicFrame>
        <p:nvGraphicFramePr>
          <p:cNvPr id="138" name="Shape 138"/>
          <p:cNvGraphicFramePr/>
          <p:nvPr/>
        </p:nvGraphicFramePr>
        <p:xfrm>
          <a:off x="4995862" y="81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{D42AF776-0CE3-4489-A871-C47A26B42D42}</a:tableStyleId>
              </a:tblPr>
              <a:tblGrid>
                <a:gridCol w="2155825"/>
                <a:gridCol w="1276350"/>
              </a:tblGrid>
              <a:tr h="393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Noto Sans Symbol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ε</a:t>
                      </a:r>
                      <a:r>
                        <a:rPr b="0" baseline="-25000" i="1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при 50 Hz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68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tg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δ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при 50 Hz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&lt;1.10</a:t>
                      </a:r>
                      <a:r>
                        <a:rPr b="0" baseline="3000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-4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6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Noto Sans Symbol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ρ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&gt; 10</a:t>
                      </a:r>
                      <a:r>
                        <a:rPr b="0" baseline="3000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 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Ω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.m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34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1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b="0" baseline="-2500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 MV/m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6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Топлоустойчивост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300 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6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Студоустойчивост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- 260 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39" name="Shape 139"/>
          <p:cNvSpPr/>
          <p:nvPr/>
        </p:nvSpPr>
        <p:spPr>
          <a:xfrm>
            <a:off x="334962" y="2625725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151686" y="3519487"/>
            <a:ext cx="1454149" cy="1808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5961062" y="62690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7/19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1171575" y="234950"/>
            <a:ext cx="682148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2.2. Нискочестотни полимерни диелектрични материали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Shape 148"/>
          <p:cNvSpPr txBox="1"/>
          <p:nvPr/>
        </p:nvSpPr>
        <p:spPr>
          <a:xfrm>
            <a:off x="520700" y="1887536"/>
            <a:ext cx="1301749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Полярни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молекули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1846261" y="1295400"/>
            <a:ext cx="5451475" cy="1920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3456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Големи диелектрични загуби tgδ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диелектрична проницаемост ε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(5÷9)</a:t>
            </a:r>
          </a:p>
        </p:txBody>
      </p:sp>
      <p:grpSp>
        <p:nvGrpSpPr>
          <p:cNvPr id="150" name="Shape 150"/>
          <p:cNvGrpSpPr/>
          <p:nvPr/>
        </p:nvGrpSpPr>
        <p:grpSpPr>
          <a:xfrm>
            <a:off x="3041650" y="1763711"/>
            <a:ext cx="5302249" cy="642938"/>
            <a:chOff x="3041650" y="1763711"/>
            <a:chExt cx="5302249" cy="642938"/>
          </a:xfrm>
        </p:grpSpPr>
        <p:sp>
          <p:nvSpPr>
            <p:cNvPr id="151" name="Shape 151"/>
            <p:cNvSpPr txBox="1"/>
            <p:nvPr/>
          </p:nvSpPr>
          <p:spPr>
            <a:xfrm>
              <a:off x="4029075" y="2009775"/>
              <a:ext cx="43148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немогат да работят до високи честоти</a:t>
              </a:r>
            </a:p>
          </p:txBody>
        </p:sp>
        <p:sp>
          <p:nvSpPr>
            <p:cNvPr id="152" name="Shape 152"/>
            <p:cNvSpPr/>
            <p:nvPr/>
          </p:nvSpPr>
          <p:spPr>
            <a:xfrm>
              <a:off x="3041650" y="1763711"/>
              <a:ext cx="987425" cy="474661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53" name="Shape 153"/>
          <p:cNvGrpSpPr/>
          <p:nvPr/>
        </p:nvGrpSpPr>
        <p:grpSpPr>
          <a:xfrm>
            <a:off x="2809875" y="3198811"/>
            <a:ext cx="5884862" cy="647700"/>
            <a:chOff x="2809875" y="3198811"/>
            <a:chExt cx="5884862" cy="647700"/>
          </a:xfrm>
        </p:grpSpPr>
        <p:sp>
          <p:nvSpPr>
            <p:cNvPr id="154" name="Shape 154"/>
            <p:cNvSpPr txBox="1"/>
            <p:nvPr/>
          </p:nvSpPr>
          <p:spPr>
            <a:xfrm>
              <a:off x="3771900" y="3449637"/>
              <a:ext cx="49228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могат да се използват като кондензатори</a:t>
              </a:r>
            </a:p>
          </p:txBody>
        </p:sp>
        <p:sp>
          <p:nvSpPr>
            <p:cNvPr id="155" name="Shape 155"/>
            <p:cNvSpPr/>
            <p:nvPr/>
          </p:nvSpPr>
          <p:spPr>
            <a:xfrm>
              <a:off x="2809875" y="3198811"/>
              <a:ext cx="987425" cy="474661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chemeClr val="accent2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56" name="Shape 156"/>
          <p:cNvGrpSpPr/>
          <p:nvPr/>
        </p:nvGrpSpPr>
        <p:grpSpPr>
          <a:xfrm>
            <a:off x="398462" y="2465386"/>
            <a:ext cx="7945437" cy="3127375"/>
            <a:chOff x="398462" y="2465386"/>
            <a:chExt cx="7945437" cy="3127375"/>
          </a:xfrm>
        </p:grpSpPr>
        <p:sp>
          <p:nvSpPr>
            <p:cNvPr id="157" name="Shape 157"/>
            <p:cNvSpPr/>
            <p:nvPr/>
          </p:nvSpPr>
          <p:spPr>
            <a:xfrm>
              <a:off x="7543800" y="2465386"/>
              <a:ext cx="800099" cy="2759075"/>
            </a:xfrm>
            <a:prstGeom prst="curvedLeftArrow">
              <a:avLst>
                <a:gd fmla="val 14930" name="adj1"/>
                <a:gd fmla="val 19068" name="adj2"/>
                <a:gd fmla="val 8571" name="adj3"/>
              </a:avLst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398462" y="4767262"/>
              <a:ext cx="2643186" cy="825499"/>
            </a:xfrm>
            <a:prstGeom prst="roundRect">
              <a:avLst>
                <a:gd fmla="val 16667" name="adj"/>
              </a:avLst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Основни приложения</a:t>
              </a:r>
            </a:p>
          </p:txBody>
        </p:sp>
      </p:grpSp>
      <p:sp>
        <p:nvSpPr>
          <p:cNvPr id="159" name="Shape 159"/>
          <p:cNvSpPr txBox="1"/>
          <p:nvPr/>
        </p:nvSpPr>
        <p:spPr>
          <a:xfrm>
            <a:off x="3079750" y="4584700"/>
            <a:ext cx="4217986" cy="974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Изолация на нискочестотни кабели</a:t>
            </a:r>
          </a:p>
          <a:p>
            <a:pPr indent="0" lvl="0" marL="0" marR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100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Полимерни кондензатори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6011862" y="62817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8/19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1108075" y="234950"/>
            <a:ext cx="69484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2.2. Нисокочестотни полимерни диелектрични материали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3143250" y="2773361"/>
            <a:ext cx="2825749" cy="1074737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Нисокочестотни</a:t>
            </a:r>
          </a:p>
        </p:txBody>
      </p:sp>
      <p:grpSp>
        <p:nvGrpSpPr>
          <p:cNvPr id="168" name="Shape 168"/>
          <p:cNvGrpSpPr/>
          <p:nvPr/>
        </p:nvGrpSpPr>
        <p:grpSpPr>
          <a:xfrm>
            <a:off x="4835525" y="1514475"/>
            <a:ext cx="2217736" cy="1258886"/>
            <a:chOff x="4835525" y="1514475"/>
            <a:chExt cx="2217736" cy="1258886"/>
          </a:xfrm>
        </p:grpSpPr>
        <p:cxnSp>
          <p:nvCxnSpPr>
            <p:cNvPr id="169" name="Shape 169"/>
            <p:cNvCxnSpPr/>
            <p:nvPr/>
          </p:nvCxnSpPr>
          <p:spPr>
            <a:xfrm flipH="1" rot="10800000">
              <a:off x="4932362" y="2217736"/>
              <a:ext cx="962024" cy="555625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70" name="Shape 170"/>
            <p:cNvSpPr txBox="1"/>
            <p:nvPr/>
          </p:nvSpPr>
          <p:spPr>
            <a:xfrm>
              <a:off x="4835525" y="1514475"/>
              <a:ext cx="2217736" cy="6397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поликарбонат </a:t>
              </a:r>
            </a:p>
          </p:txBody>
        </p:sp>
      </p:grpSp>
      <p:grpSp>
        <p:nvGrpSpPr>
          <p:cNvPr id="171" name="Shape 171"/>
          <p:cNvGrpSpPr/>
          <p:nvPr/>
        </p:nvGrpSpPr>
        <p:grpSpPr>
          <a:xfrm>
            <a:off x="4394200" y="3848100"/>
            <a:ext cx="3454399" cy="1390649"/>
            <a:chOff x="4394200" y="3848100"/>
            <a:chExt cx="3454399" cy="1390649"/>
          </a:xfrm>
        </p:grpSpPr>
        <p:cxnSp>
          <p:nvCxnSpPr>
            <p:cNvPr id="172" name="Shape 172"/>
            <p:cNvCxnSpPr/>
            <p:nvPr/>
          </p:nvCxnSpPr>
          <p:spPr>
            <a:xfrm>
              <a:off x="5006975" y="3848100"/>
              <a:ext cx="962024" cy="531811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73" name="Shape 173"/>
            <p:cNvSpPr txBox="1"/>
            <p:nvPr/>
          </p:nvSpPr>
          <p:spPr>
            <a:xfrm>
              <a:off x="4394200" y="4270375"/>
              <a:ext cx="3454399" cy="968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полиетилентерефталат </a:t>
              </a: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(хостафан) </a:t>
              </a:r>
            </a:p>
          </p:txBody>
        </p:sp>
      </p:grpSp>
      <p:grpSp>
        <p:nvGrpSpPr>
          <p:cNvPr id="174" name="Shape 174"/>
          <p:cNvGrpSpPr/>
          <p:nvPr/>
        </p:nvGrpSpPr>
        <p:grpSpPr>
          <a:xfrm>
            <a:off x="2103436" y="3848100"/>
            <a:ext cx="1830388" cy="1062037"/>
            <a:chOff x="2103436" y="3848100"/>
            <a:chExt cx="1830388" cy="1062037"/>
          </a:xfrm>
        </p:grpSpPr>
        <p:cxnSp>
          <p:nvCxnSpPr>
            <p:cNvPr id="175" name="Shape 175"/>
            <p:cNvCxnSpPr/>
            <p:nvPr/>
          </p:nvCxnSpPr>
          <p:spPr>
            <a:xfrm flipH="1">
              <a:off x="3143249" y="3848100"/>
              <a:ext cx="790575" cy="531811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76" name="Shape 176"/>
            <p:cNvSpPr txBox="1"/>
            <p:nvPr/>
          </p:nvSpPr>
          <p:spPr>
            <a:xfrm>
              <a:off x="2103436" y="4270375"/>
              <a:ext cx="1795461" cy="6397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полиуретан</a:t>
              </a:r>
            </a:p>
          </p:txBody>
        </p:sp>
      </p:grpSp>
      <p:grpSp>
        <p:nvGrpSpPr>
          <p:cNvPr id="177" name="Shape 177"/>
          <p:cNvGrpSpPr/>
          <p:nvPr/>
        </p:nvGrpSpPr>
        <p:grpSpPr>
          <a:xfrm>
            <a:off x="1244600" y="1514475"/>
            <a:ext cx="2740024" cy="1258886"/>
            <a:chOff x="1244600" y="1514475"/>
            <a:chExt cx="2740024" cy="1258886"/>
          </a:xfrm>
        </p:grpSpPr>
        <p:cxnSp>
          <p:nvCxnSpPr>
            <p:cNvPr id="178" name="Shape 178"/>
            <p:cNvCxnSpPr/>
            <p:nvPr/>
          </p:nvCxnSpPr>
          <p:spPr>
            <a:xfrm rot="10800000">
              <a:off x="3143249" y="2217736"/>
              <a:ext cx="790575" cy="555625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79" name="Shape 179"/>
            <p:cNvSpPr txBox="1"/>
            <p:nvPr/>
          </p:nvSpPr>
          <p:spPr>
            <a:xfrm>
              <a:off x="1244600" y="1514475"/>
              <a:ext cx="2740024" cy="6397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99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00009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поливинилхлорид</a:t>
              </a:r>
              <a:r>
                <a:rPr b="0" i="0" lang="en-US" sz="12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5986462" y="6269037"/>
            <a:ext cx="29082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2A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DA2A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Диелектрични материали       9/19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1374775" y="234950"/>
            <a:ext cx="6416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Композиционни диелектрични материали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2103436" y="597058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287586" y="1006475"/>
            <a:ext cx="4633911" cy="763586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Композиционни диелектрици</a:t>
            </a:r>
          </a:p>
        </p:txBody>
      </p:sp>
      <p:sp>
        <p:nvSpPr>
          <p:cNvPr id="188" name="Shape 188"/>
          <p:cNvSpPr/>
          <p:nvPr/>
        </p:nvSpPr>
        <p:spPr>
          <a:xfrm>
            <a:off x="952500" y="4589462"/>
            <a:ext cx="3263900" cy="1127124"/>
          </a:xfrm>
          <a:prstGeom prst="flowChartOnlineStorage">
            <a:avLst/>
          </a:prstGeom>
          <a:solidFill>
            <a:srgbClr val="0033CC"/>
          </a:solidFill>
          <a:ln>
            <a:noFill/>
          </a:ln>
        </p:spPr>
        <p:txBody>
          <a:bodyPr anchorCtr="0" anchor="ctr" bIns="45700" lIns="0" rIns="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Основен полимер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(органична смола)</a:t>
            </a:r>
          </a:p>
        </p:txBody>
      </p:sp>
      <p:sp>
        <p:nvSpPr>
          <p:cNvPr id="189" name="Shape 189"/>
          <p:cNvSpPr/>
          <p:nvPr/>
        </p:nvSpPr>
        <p:spPr>
          <a:xfrm>
            <a:off x="3673475" y="4589462"/>
            <a:ext cx="2651124" cy="1127124"/>
          </a:xfrm>
          <a:prstGeom prst="flowChartOnlineStorag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45700" lIns="0" rIns="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Втвърдител</a:t>
            </a:r>
          </a:p>
        </p:txBody>
      </p:sp>
      <p:sp>
        <p:nvSpPr>
          <p:cNvPr id="190" name="Shape 190"/>
          <p:cNvSpPr/>
          <p:nvPr/>
        </p:nvSpPr>
        <p:spPr>
          <a:xfrm>
            <a:off x="5689600" y="4591050"/>
            <a:ext cx="2705100" cy="1127124"/>
          </a:xfrm>
          <a:prstGeom prst="flowChartOnlineStorage">
            <a:avLst/>
          </a:prstGeom>
          <a:solidFill>
            <a:srgbClr val="336600"/>
          </a:solidFill>
          <a:ln>
            <a:noFill/>
          </a:ln>
        </p:spPr>
        <p:txBody>
          <a:bodyPr anchorCtr="0" anchor="ctr" bIns="45700" lIns="0" rIns="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Допълнителни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вещества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398462" y="4027487"/>
            <a:ext cx="12858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Състав:</a:t>
            </a:r>
          </a:p>
        </p:txBody>
      </p:sp>
      <p:grpSp>
        <p:nvGrpSpPr>
          <p:cNvPr id="192" name="Shape 192"/>
          <p:cNvGrpSpPr/>
          <p:nvPr/>
        </p:nvGrpSpPr>
        <p:grpSpPr>
          <a:xfrm>
            <a:off x="5994400" y="1770061"/>
            <a:ext cx="1774825" cy="1366837"/>
            <a:chOff x="5994400" y="1770061"/>
            <a:chExt cx="1774825" cy="1366837"/>
          </a:xfrm>
        </p:grpSpPr>
        <p:cxnSp>
          <p:nvCxnSpPr>
            <p:cNvPr id="193" name="Shape 193"/>
            <p:cNvCxnSpPr/>
            <p:nvPr/>
          </p:nvCxnSpPr>
          <p:spPr>
            <a:xfrm>
              <a:off x="6115050" y="1770061"/>
              <a:ext cx="419099" cy="552449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94" name="Shape 194"/>
            <p:cNvSpPr/>
            <p:nvPr/>
          </p:nvSpPr>
          <p:spPr>
            <a:xfrm>
              <a:off x="5994400" y="2344736"/>
              <a:ext cx="1774825" cy="792162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Пластмаси</a:t>
              </a:r>
            </a:p>
          </p:txBody>
        </p:sp>
      </p:grpSp>
      <p:grpSp>
        <p:nvGrpSpPr>
          <p:cNvPr id="195" name="Shape 195"/>
          <p:cNvGrpSpPr/>
          <p:nvPr/>
        </p:nvGrpSpPr>
        <p:grpSpPr>
          <a:xfrm>
            <a:off x="1257300" y="1770061"/>
            <a:ext cx="1774825" cy="1366837"/>
            <a:chOff x="1257300" y="1770061"/>
            <a:chExt cx="1774825" cy="1366837"/>
          </a:xfrm>
        </p:grpSpPr>
        <p:cxnSp>
          <p:nvCxnSpPr>
            <p:cNvPr id="196" name="Shape 196"/>
            <p:cNvCxnSpPr/>
            <p:nvPr/>
          </p:nvCxnSpPr>
          <p:spPr>
            <a:xfrm flipH="1">
              <a:off x="2287587" y="1770061"/>
              <a:ext cx="576262" cy="574674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97" name="Shape 197"/>
            <p:cNvSpPr/>
            <p:nvPr/>
          </p:nvSpPr>
          <p:spPr>
            <a:xfrm>
              <a:off x="1257300" y="2344736"/>
              <a:ext cx="1774825" cy="792162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Компаунди</a:t>
              </a:r>
            </a:p>
          </p:txBody>
        </p:sp>
      </p:grpSp>
      <p:grpSp>
        <p:nvGrpSpPr>
          <p:cNvPr id="198" name="Shape 198"/>
          <p:cNvGrpSpPr/>
          <p:nvPr/>
        </p:nvGrpSpPr>
        <p:grpSpPr>
          <a:xfrm>
            <a:off x="3633787" y="1770061"/>
            <a:ext cx="1774825" cy="1366837"/>
            <a:chOff x="3633787" y="1770061"/>
            <a:chExt cx="1774825" cy="1366837"/>
          </a:xfrm>
        </p:grpSpPr>
        <p:sp>
          <p:nvSpPr>
            <p:cNvPr id="199" name="Shape 199"/>
            <p:cNvSpPr/>
            <p:nvPr/>
          </p:nvSpPr>
          <p:spPr>
            <a:xfrm>
              <a:off x="3633787" y="2344736"/>
              <a:ext cx="1774825" cy="792162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Лакове</a:t>
              </a:r>
            </a:p>
          </p:txBody>
        </p:sp>
        <p:cxnSp>
          <p:nvCxnSpPr>
            <p:cNvPr id="200" name="Shape 200"/>
            <p:cNvCxnSpPr/>
            <p:nvPr/>
          </p:nvCxnSpPr>
          <p:spPr>
            <a:xfrm>
              <a:off x="4503737" y="1770061"/>
              <a:ext cx="0" cy="552449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