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92B4AEA-2F25-4561-820E-D8F804A21B26}">
  <a:tblStyle styleId="{E92B4AEA-2F25-4561-820E-D8F804A21B2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2" name="Shape 2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8" name="Shape 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5" name="Shape 2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6" name="Shape 2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4770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5930900" y="63849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3124200" y="6477000"/>
            <a:ext cx="18288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2286000" y="3962400"/>
            <a:ext cx="61721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type="ctrTitle"/>
          </p:nvPr>
        </p:nvSpPr>
        <p:spPr>
          <a:xfrm>
            <a:off x="2209800" y="3200400"/>
            <a:ext cx="6400799" cy="682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, text on left, text on righ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0" type="dt"/>
          </p:nvPr>
        </p:nvSpPr>
        <p:spPr>
          <a:xfrm>
            <a:off x="304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2971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533400" y="1219200"/>
            <a:ext cx="83057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304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2971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2133600" y="381000"/>
            <a:ext cx="7010400" cy="533399"/>
          </a:xfrm>
          <a:prstGeom prst="rect">
            <a:avLst/>
          </a:prstGeom>
          <a:gradFill>
            <a:gsLst>
              <a:gs pos="0">
                <a:srgbClr val="6FB4E3">
                  <a:alpha val="31372"/>
                </a:srgbClr>
              </a:gs>
              <a:gs pos="100000">
                <a:srgbClr val="FFFFFF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/>
          <p:nvPr/>
        </p:nvSpPr>
        <p:spPr>
          <a:xfrm>
            <a:off x="1981200" y="457200"/>
            <a:ext cx="7162799" cy="381000"/>
          </a:xfrm>
          <a:prstGeom prst="rect">
            <a:avLst/>
          </a:prstGeom>
          <a:gradFill>
            <a:gsLst>
              <a:gs pos="0">
                <a:srgbClr val="6FB4E3">
                  <a:alpha val="31372"/>
                </a:srgbClr>
              </a:gs>
              <a:gs pos="100000">
                <a:srgbClr val="FFFFFF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533400" y="1219200"/>
            <a:ext cx="83057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304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2971800" y="6553200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x="2209800" y="3200400"/>
            <a:ext cx="6400799" cy="682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x="2286000" y="3962400"/>
            <a:ext cx="61721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 диелектричните материали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228600" y="228600"/>
            <a:ext cx="16017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Въпрос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74" name="Shape 274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381000" y="1219200"/>
            <a:ext cx="25701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Студоустойчивост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457200" y="1752600"/>
            <a:ext cx="50403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 издържат ниски температури – под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−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60°С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457200" y="2438400"/>
            <a:ext cx="81692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ниски температури органичните материали влошават механичните си свойства.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83" name="Shape 283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381000" y="1219200"/>
            <a:ext cx="47434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Коефициент на топлопроводимост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</a:p>
        </p:txBody>
      </p:sp>
      <p:grpSp>
        <p:nvGrpSpPr>
          <p:cNvPr id="285" name="Shape 285"/>
          <p:cNvGrpSpPr/>
          <p:nvPr/>
        </p:nvGrpSpPr>
        <p:grpSpPr>
          <a:xfrm>
            <a:off x="685800" y="1981200"/>
            <a:ext cx="6996112" cy="2387600"/>
            <a:chOff x="1066800" y="1828800"/>
            <a:chExt cx="6996112" cy="2387600"/>
          </a:xfrm>
        </p:grpSpPr>
        <p:sp>
          <p:nvSpPr>
            <p:cNvPr id="286" name="Shape 286"/>
            <p:cNvSpPr txBox="1"/>
            <p:nvPr/>
          </p:nvSpPr>
          <p:spPr>
            <a:xfrm>
              <a:off x="1219200" y="2895600"/>
              <a:ext cx="684371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мощност на топлинния поток през сечението 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;</a:t>
              </a:r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1600200" y="3638550"/>
              <a:ext cx="6242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температурният градиент по дължината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на образеца</a:t>
              </a:r>
            </a:p>
          </p:txBody>
        </p:sp>
        <p:pic>
          <p:nvPicPr>
            <p:cNvPr id="288" name="Shape 28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895600" y="1828800"/>
              <a:ext cx="3581399" cy="815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9" name="Shape 28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066800" y="3429000"/>
              <a:ext cx="582612" cy="787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95" name="Shape 295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381000" y="1219200"/>
            <a:ext cx="47434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Коефициент на топлопроводимост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</a:p>
        </p:txBody>
      </p:sp>
      <p:graphicFrame>
        <p:nvGraphicFramePr>
          <p:cNvPr id="297" name="Shape 297"/>
          <p:cNvGraphicFramePr/>
          <p:nvPr/>
        </p:nvGraphicFramePr>
        <p:xfrm>
          <a:off x="152400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2590800"/>
                <a:gridCol w="2590800"/>
              </a:tblGrid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Материал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r>
                        <a:rPr b="0" baseline="-25000" i="1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</a:t>
                      </a: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W/m.°C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16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Въздух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0,03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Гетинакс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0,35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Кварц (кристален)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12,5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16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Берилиева керамика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218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Мед</a:t>
                      </a:r>
                    </a:p>
                  </a:txBody>
                  <a:tcPr marT="0" marB="0" marR="0" marL="0" anchor="ctr" anchorCtr="1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406</a:t>
                      </a:r>
                    </a:p>
                  </a:txBody>
                  <a:tcPr marT="0" marB="0" marR="0" marL="0" anchor="ctr" anchorCtr="1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41" name="Shape 41"/>
          <p:cNvSpPr txBox="1"/>
          <p:nvPr>
            <p:ph idx="4294967295"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sp>
        <p:nvSpPr>
          <p:cNvPr id="42" name="Shape 42"/>
          <p:cNvSpPr/>
          <p:nvPr/>
        </p:nvSpPr>
        <p:spPr>
          <a:xfrm>
            <a:off x="2209800" y="1752600"/>
            <a:ext cx="4335461" cy="457200"/>
          </a:xfrm>
          <a:prstGeom prst="roundRect">
            <a:avLst>
              <a:gd fmla="val 10800" name="adj"/>
            </a:avLst>
          </a:prstGeom>
          <a:gradFill>
            <a:gsLst>
              <a:gs pos="0">
                <a:srgbClr val="FFFFFF"/>
              </a:gs>
              <a:gs pos="100000">
                <a:srgbClr val="CCEC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Хигроскопичност</a:t>
            </a:r>
          </a:p>
        </p:txBody>
      </p:sp>
      <p:grpSp>
        <p:nvGrpSpPr>
          <p:cNvPr id="43" name="Shape 43"/>
          <p:cNvGrpSpPr/>
          <p:nvPr/>
        </p:nvGrpSpPr>
        <p:grpSpPr>
          <a:xfrm>
            <a:off x="6296024" y="1981199"/>
            <a:ext cx="333375" cy="304800"/>
            <a:chOff x="3298825" y="2667000"/>
            <a:chExt cx="2563812" cy="2563812"/>
          </a:xfrm>
        </p:grpSpPr>
        <p:sp>
          <p:nvSpPr>
            <p:cNvPr id="44" name="Shape 44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CC00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9E6089"/>
                </a:gs>
                <a:gs pos="50000">
                  <a:schemeClr val="hlink"/>
                </a:gs>
                <a:gs pos="100000">
                  <a:srgbClr val="9E60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B79200"/>
                </a:gs>
                <a:gs pos="100000">
                  <a:srgbClr val="FFCC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Shape 50"/>
          <p:cNvSpPr/>
          <p:nvPr/>
        </p:nvSpPr>
        <p:spPr>
          <a:xfrm>
            <a:off x="2209800" y="2438400"/>
            <a:ext cx="4335461" cy="457200"/>
          </a:xfrm>
          <a:prstGeom prst="roundRect">
            <a:avLst>
              <a:gd fmla="val 10800" name="adj"/>
            </a:avLst>
          </a:prstGeom>
          <a:gradFill>
            <a:gsLst>
              <a:gs pos="0">
                <a:srgbClr val="FFFFFF"/>
              </a:gs>
              <a:gs pos="100000">
                <a:srgbClr val="CCEC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Влагопроницаемост</a:t>
            </a:r>
          </a:p>
        </p:txBody>
      </p:sp>
      <p:grpSp>
        <p:nvGrpSpPr>
          <p:cNvPr id="51" name="Shape 51"/>
          <p:cNvGrpSpPr/>
          <p:nvPr/>
        </p:nvGrpSpPr>
        <p:grpSpPr>
          <a:xfrm>
            <a:off x="6296024" y="2666999"/>
            <a:ext cx="333375" cy="304800"/>
            <a:chOff x="3298825" y="2667000"/>
            <a:chExt cx="2563812" cy="2563812"/>
          </a:xfrm>
        </p:grpSpPr>
        <p:sp>
          <p:nvSpPr>
            <p:cNvPr id="52" name="Shape 52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48BE67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9E6089"/>
                </a:gs>
                <a:gs pos="50000">
                  <a:schemeClr val="hlink"/>
                </a:gs>
                <a:gs pos="100000">
                  <a:srgbClr val="9E60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33884A"/>
                </a:gs>
                <a:gs pos="100000">
                  <a:srgbClr val="48BE67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Shape 58"/>
          <p:cNvSpPr/>
          <p:nvPr/>
        </p:nvSpPr>
        <p:spPr>
          <a:xfrm>
            <a:off x="2209800" y="3124200"/>
            <a:ext cx="4335461" cy="457200"/>
          </a:xfrm>
          <a:prstGeom prst="roundRect">
            <a:avLst>
              <a:gd fmla="val 10800" name="adj"/>
            </a:avLst>
          </a:prstGeom>
          <a:gradFill>
            <a:gsLst>
              <a:gs pos="0">
                <a:srgbClr val="FFFFFF"/>
              </a:gs>
              <a:gs pos="100000">
                <a:srgbClr val="CCEC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Топлоустойчивост</a:t>
            </a:r>
          </a:p>
        </p:txBody>
      </p:sp>
      <p:grpSp>
        <p:nvGrpSpPr>
          <p:cNvPr id="59" name="Shape 59"/>
          <p:cNvGrpSpPr/>
          <p:nvPr/>
        </p:nvGrpSpPr>
        <p:grpSpPr>
          <a:xfrm>
            <a:off x="6296024" y="3352799"/>
            <a:ext cx="333375" cy="304800"/>
            <a:chOff x="3298825" y="2667000"/>
            <a:chExt cx="2563812" cy="2563812"/>
          </a:xfrm>
        </p:grpSpPr>
        <p:sp>
          <p:nvSpPr>
            <p:cNvPr id="60" name="Shape 60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21B3E1"/>
                </a:gs>
                <a:gs pos="100000">
                  <a:srgbClr val="177E9E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9E6089"/>
                </a:gs>
                <a:gs pos="50000">
                  <a:schemeClr val="hlink"/>
                </a:gs>
                <a:gs pos="100000">
                  <a:srgbClr val="9E60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1780A2"/>
                </a:gs>
                <a:gs pos="100000">
                  <a:srgbClr val="21B3E1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Shape 66"/>
          <p:cNvSpPr/>
          <p:nvPr/>
        </p:nvSpPr>
        <p:spPr>
          <a:xfrm>
            <a:off x="2209800" y="3810000"/>
            <a:ext cx="4335461" cy="457200"/>
          </a:xfrm>
          <a:prstGeom prst="roundRect">
            <a:avLst>
              <a:gd fmla="val 10800" name="adj"/>
            </a:avLst>
          </a:prstGeom>
          <a:gradFill>
            <a:gsLst>
              <a:gs pos="0">
                <a:srgbClr val="FFFFFF"/>
              </a:gs>
              <a:gs pos="100000">
                <a:srgbClr val="CCEC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Студоустойчивост</a:t>
            </a:r>
          </a:p>
        </p:txBody>
      </p:sp>
      <p:grpSp>
        <p:nvGrpSpPr>
          <p:cNvPr id="67" name="Shape 67"/>
          <p:cNvGrpSpPr/>
          <p:nvPr/>
        </p:nvGrpSpPr>
        <p:grpSpPr>
          <a:xfrm>
            <a:off x="6296024" y="4038599"/>
            <a:ext cx="333375" cy="304800"/>
            <a:chOff x="3298825" y="2667000"/>
            <a:chExt cx="2563812" cy="2563812"/>
          </a:xfrm>
        </p:grpSpPr>
        <p:sp>
          <p:nvSpPr>
            <p:cNvPr id="68" name="Shape 68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8D67E1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9E6089"/>
                </a:gs>
                <a:gs pos="50000">
                  <a:schemeClr val="hlink"/>
                </a:gs>
                <a:gs pos="100000">
                  <a:srgbClr val="9E60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654AA2"/>
                </a:gs>
                <a:gs pos="100000">
                  <a:srgbClr val="8D67E1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4" name="Shape 74"/>
          <p:cNvSpPr/>
          <p:nvPr/>
        </p:nvSpPr>
        <p:spPr>
          <a:xfrm>
            <a:off x="2209800" y="4495800"/>
            <a:ext cx="4335461" cy="457200"/>
          </a:xfrm>
          <a:prstGeom prst="roundRect">
            <a:avLst>
              <a:gd fmla="val 10800" name="adj"/>
            </a:avLst>
          </a:prstGeom>
          <a:gradFill>
            <a:gsLst>
              <a:gs pos="0">
                <a:srgbClr val="FFFFFF"/>
              </a:gs>
              <a:gs pos="100000">
                <a:srgbClr val="CCEC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Топлопроводимост</a:t>
            </a:r>
          </a:p>
        </p:txBody>
      </p:sp>
      <p:grpSp>
        <p:nvGrpSpPr>
          <p:cNvPr id="75" name="Shape 75"/>
          <p:cNvGrpSpPr/>
          <p:nvPr/>
        </p:nvGrpSpPr>
        <p:grpSpPr>
          <a:xfrm>
            <a:off x="6296024" y="4724399"/>
            <a:ext cx="333375" cy="304800"/>
            <a:chOff x="3298825" y="2667000"/>
            <a:chExt cx="2563812" cy="2563812"/>
          </a:xfrm>
        </p:grpSpPr>
        <p:sp>
          <p:nvSpPr>
            <p:cNvPr id="76" name="Shape 76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E35E23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9E6089"/>
                </a:gs>
                <a:gs pos="50000">
                  <a:schemeClr val="hlink"/>
                </a:gs>
                <a:gs pos="100000">
                  <a:srgbClr val="9E60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A34319"/>
                </a:gs>
                <a:gs pos="100000">
                  <a:srgbClr val="E35E23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Влагоустойчивост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381000" y="1219200"/>
            <a:ext cx="4317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Електрически свойства на водата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400" y="2071686"/>
            <a:ext cx="29448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Силно полярна течност с: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1066800" y="2667000"/>
            <a:ext cx="65897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голяма относителна диелектрична проницаемост ε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≈ 80;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1066800" y="3276600"/>
            <a:ext cx="44307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високи загуби (tgδ ≈ 0,08 при 1 MHz);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066800" y="3810000"/>
            <a:ext cx="62706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ниско изолационно съпротивление (ρ ∼ 10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÷ 10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Ω.m).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Влагоустойчивост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81000" y="1219200"/>
            <a:ext cx="27273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Степен на умокряне</a:t>
            </a:r>
          </a:p>
        </p:txBody>
      </p:sp>
      <p:grpSp>
        <p:nvGrpSpPr>
          <p:cNvPr id="100" name="Shape 100"/>
          <p:cNvGrpSpPr/>
          <p:nvPr/>
        </p:nvGrpSpPr>
        <p:grpSpPr>
          <a:xfrm>
            <a:off x="1371600" y="3405187"/>
            <a:ext cx="5668962" cy="895350"/>
            <a:chOff x="1371600" y="3405187"/>
            <a:chExt cx="5668962" cy="895350"/>
          </a:xfrm>
        </p:grpSpPr>
        <p:cxnSp>
          <p:nvCxnSpPr>
            <p:cNvPr id="101" name="Shape 101"/>
            <p:cNvCxnSpPr/>
            <p:nvPr/>
          </p:nvCxnSpPr>
          <p:spPr>
            <a:xfrm>
              <a:off x="1371600" y="4059237"/>
              <a:ext cx="56689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" name="Shape 102"/>
            <p:cNvCxnSpPr/>
            <p:nvPr/>
          </p:nvCxnSpPr>
          <p:spPr>
            <a:xfrm flipH="1">
              <a:off x="4678361" y="3405187"/>
              <a:ext cx="1284287" cy="652462"/>
            </a:xfrm>
            <a:prstGeom prst="curved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" name="Shape 103"/>
            <p:cNvCxnSpPr/>
            <p:nvPr/>
          </p:nvCxnSpPr>
          <p:spPr>
            <a:xfrm>
              <a:off x="1714500" y="3814762"/>
              <a:ext cx="1660525" cy="485775"/>
            </a:xfrm>
            <a:prstGeom prst="curved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" name="Shape 104"/>
            <p:cNvCxnSpPr/>
            <p:nvPr/>
          </p:nvCxnSpPr>
          <p:spPr>
            <a:xfrm flipH="1">
              <a:off x="137160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5" name="Shape 105"/>
            <p:cNvCxnSpPr/>
            <p:nvPr/>
          </p:nvCxnSpPr>
          <p:spPr>
            <a:xfrm flipH="1">
              <a:off x="1477962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" name="Shape 106"/>
            <p:cNvCxnSpPr/>
            <p:nvPr/>
          </p:nvCxnSpPr>
          <p:spPr>
            <a:xfrm flipH="1">
              <a:off x="1585912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" name="Shape 107"/>
            <p:cNvCxnSpPr/>
            <p:nvPr/>
          </p:nvCxnSpPr>
          <p:spPr>
            <a:xfrm flipH="1">
              <a:off x="1692275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" name="Shape 108"/>
            <p:cNvCxnSpPr/>
            <p:nvPr/>
          </p:nvCxnSpPr>
          <p:spPr>
            <a:xfrm flipH="1">
              <a:off x="1800224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9" name="Shape 109"/>
            <p:cNvCxnSpPr/>
            <p:nvPr/>
          </p:nvCxnSpPr>
          <p:spPr>
            <a:xfrm flipH="1">
              <a:off x="1906587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0" name="Shape 110"/>
            <p:cNvCxnSpPr/>
            <p:nvPr/>
          </p:nvCxnSpPr>
          <p:spPr>
            <a:xfrm flipH="1">
              <a:off x="2012950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1" name="Shape 111"/>
            <p:cNvCxnSpPr/>
            <p:nvPr/>
          </p:nvCxnSpPr>
          <p:spPr>
            <a:xfrm flipH="1">
              <a:off x="2120899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2" name="Shape 112"/>
            <p:cNvCxnSpPr/>
            <p:nvPr/>
          </p:nvCxnSpPr>
          <p:spPr>
            <a:xfrm flipH="1">
              <a:off x="2227262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3" name="Shape 113"/>
            <p:cNvCxnSpPr/>
            <p:nvPr/>
          </p:nvCxnSpPr>
          <p:spPr>
            <a:xfrm flipH="1">
              <a:off x="2333625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4" name="Shape 114"/>
            <p:cNvCxnSpPr/>
            <p:nvPr/>
          </p:nvCxnSpPr>
          <p:spPr>
            <a:xfrm flipH="1">
              <a:off x="2441574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5" name="Shape 115"/>
            <p:cNvCxnSpPr/>
            <p:nvPr/>
          </p:nvCxnSpPr>
          <p:spPr>
            <a:xfrm flipH="1">
              <a:off x="2547936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6" name="Shape 116"/>
            <p:cNvCxnSpPr/>
            <p:nvPr/>
          </p:nvCxnSpPr>
          <p:spPr>
            <a:xfrm flipH="1">
              <a:off x="2655887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7" name="Shape 117"/>
            <p:cNvCxnSpPr/>
            <p:nvPr/>
          </p:nvCxnSpPr>
          <p:spPr>
            <a:xfrm flipH="1">
              <a:off x="2762249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8" name="Shape 118"/>
            <p:cNvCxnSpPr/>
            <p:nvPr/>
          </p:nvCxnSpPr>
          <p:spPr>
            <a:xfrm flipH="1">
              <a:off x="2868611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9" name="Shape 119"/>
            <p:cNvCxnSpPr/>
            <p:nvPr/>
          </p:nvCxnSpPr>
          <p:spPr>
            <a:xfrm flipH="1">
              <a:off x="2976562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0" name="Shape 120"/>
            <p:cNvCxnSpPr/>
            <p:nvPr/>
          </p:nvCxnSpPr>
          <p:spPr>
            <a:xfrm flipH="1">
              <a:off x="3082924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1" name="Shape 121"/>
            <p:cNvCxnSpPr/>
            <p:nvPr/>
          </p:nvCxnSpPr>
          <p:spPr>
            <a:xfrm flipH="1">
              <a:off x="3189287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2" name="Shape 122"/>
            <p:cNvCxnSpPr/>
            <p:nvPr/>
          </p:nvCxnSpPr>
          <p:spPr>
            <a:xfrm flipH="1">
              <a:off x="3297236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" name="Shape 123"/>
            <p:cNvCxnSpPr/>
            <p:nvPr/>
          </p:nvCxnSpPr>
          <p:spPr>
            <a:xfrm flipH="1">
              <a:off x="3403600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4" name="Shape 124"/>
            <p:cNvCxnSpPr/>
            <p:nvPr/>
          </p:nvCxnSpPr>
          <p:spPr>
            <a:xfrm flipH="1">
              <a:off x="351155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5" name="Shape 125"/>
            <p:cNvCxnSpPr/>
            <p:nvPr/>
          </p:nvCxnSpPr>
          <p:spPr>
            <a:xfrm flipH="1">
              <a:off x="3617911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6" name="Shape 126"/>
            <p:cNvCxnSpPr/>
            <p:nvPr/>
          </p:nvCxnSpPr>
          <p:spPr>
            <a:xfrm flipH="1">
              <a:off x="3724275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7" name="Shape 127"/>
            <p:cNvCxnSpPr/>
            <p:nvPr/>
          </p:nvCxnSpPr>
          <p:spPr>
            <a:xfrm flipH="1">
              <a:off x="3832225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8" name="Shape 128"/>
            <p:cNvCxnSpPr/>
            <p:nvPr/>
          </p:nvCxnSpPr>
          <p:spPr>
            <a:xfrm flipH="1">
              <a:off x="3938586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9" name="Shape 129"/>
            <p:cNvCxnSpPr/>
            <p:nvPr/>
          </p:nvCxnSpPr>
          <p:spPr>
            <a:xfrm flipH="1">
              <a:off x="4044950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0" name="Shape 130"/>
            <p:cNvCxnSpPr/>
            <p:nvPr/>
          </p:nvCxnSpPr>
          <p:spPr>
            <a:xfrm flipH="1">
              <a:off x="415290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1" name="Shape 131"/>
            <p:cNvCxnSpPr/>
            <p:nvPr/>
          </p:nvCxnSpPr>
          <p:spPr>
            <a:xfrm flipH="1">
              <a:off x="4259262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2" name="Shape 132"/>
            <p:cNvCxnSpPr/>
            <p:nvPr/>
          </p:nvCxnSpPr>
          <p:spPr>
            <a:xfrm flipH="1">
              <a:off x="4367211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3" name="Shape 133"/>
            <p:cNvCxnSpPr/>
            <p:nvPr/>
          </p:nvCxnSpPr>
          <p:spPr>
            <a:xfrm flipH="1">
              <a:off x="4473575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4" name="Shape 134"/>
            <p:cNvCxnSpPr/>
            <p:nvPr/>
          </p:nvCxnSpPr>
          <p:spPr>
            <a:xfrm flipH="1">
              <a:off x="4579937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5" name="Shape 135"/>
            <p:cNvCxnSpPr/>
            <p:nvPr/>
          </p:nvCxnSpPr>
          <p:spPr>
            <a:xfrm flipH="1">
              <a:off x="4687886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6" name="Shape 136"/>
            <p:cNvCxnSpPr/>
            <p:nvPr/>
          </p:nvCxnSpPr>
          <p:spPr>
            <a:xfrm flipH="1">
              <a:off x="479425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7" name="Shape 137"/>
            <p:cNvCxnSpPr/>
            <p:nvPr/>
          </p:nvCxnSpPr>
          <p:spPr>
            <a:xfrm flipH="1">
              <a:off x="4900612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8" name="Shape 138"/>
            <p:cNvCxnSpPr/>
            <p:nvPr/>
          </p:nvCxnSpPr>
          <p:spPr>
            <a:xfrm flipH="1">
              <a:off x="5008561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9" name="Shape 139"/>
            <p:cNvCxnSpPr/>
            <p:nvPr/>
          </p:nvCxnSpPr>
          <p:spPr>
            <a:xfrm flipH="1">
              <a:off x="5114925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0" name="Shape 140"/>
            <p:cNvCxnSpPr/>
            <p:nvPr/>
          </p:nvCxnSpPr>
          <p:spPr>
            <a:xfrm flipH="1">
              <a:off x="5222875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1" name="Shape 141"/>
            <p:cNvCxnSpPr/>
            <p:nvPr/>
          </p:nvCxnSpPr>
          <p:spPr>
            <a:xfrm flipH="1">
              <a:off x="5329236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2" name="Shape 142"/>
            <p:cNvCxnSpPr/>
            <p:nvPr/>
          </p:nvCxnSpPr>
          <p:spPr>
            <a:xfrm flipH="1">
              <a:off x="5435600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3" name="Shape 143"/>
            <p:cNvCxnSpPr/>
            <p:nvPr/>
          </p:nvCxnSpPr>
          <p:spPr>
            <a:xfrm flipH="1">
              <a:off x="554355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4" name="Shape 144"/>
            <p:cNvCxnSpPr/>
            <p:nvPr/>
          </p:nvCxnSpPr>
          <p:spPr>
            <a:xfrm flipH="1">
              <a:off x="5649911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5" name="Shape 145"/>
            <p:cNvCxnSpPr/>
            <p:nvPr/>
          </p:nvCxnSpPr>
          <p:spPr>
            <a:xfrm flipH="1">
              <a:off x="5756275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6" name="Shape 146"/>
            <p:cNvCxnSpPr/>
            <p:nvPr/>
          </p:nvCxnSpPr>
          <p:spPr>
            <a:xfrm flipH="1">
              <a:off x="5864225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7" name="Shape 147"/>
            <p:cNvCxnSpPr/>
            <p:nvPr/>
          </p:nvCxnSpPr>
          <p:spPr>
            <a:xfrm flipH="1">
              <a:off x="5970587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8" name="Shape 148"/>
            <p:cNvCxnSpPr/>
            <p:nvPr/>
          </p:nvCxnSpPr>
          <p:spPr>
            <a:xfrm flipH="1">
              <a:off x="6078536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49" name="Shape 149"/>
            <p:cNvCxnSpPr/>
            <p:nvPr/>
          </p:nvCxnSpPr>
          <p:spPr>
            <a:xfrm flipH="1">
              <a:off x="6184900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0" name="Shape 150"/>
            <p:cNvCxnSpPr/>
            <p:nvPr/>
          </p:nvCxnSpPr>
          <p:spPr>
            <a:xfrm flipH="1">
              <a:off x="6291262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1" name="Shape 151"/>
            <p:cNvCxnSpPr/>
            <p:nvPr/>
          </p:nvCxnSpPr>
          <p:spPr>
            <a:xfrm flipH="1">
              <a:off x="6399211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2" name="Shape 152"/>
            <p:cNvCxnSpPr/>
            <p:nvPr/>
          </p:nvCxnSpPr>
          <p:spPr>
            <a:xfrm flipH="1">
              <a:off x="6505574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3" name="Shape 153"/>
            <p:cNvCxnSpPr/>
            <p:nvPr/>
          </p:nvCxnSpPr>
          <p:spPr>
            <a:xfrm flipH="1">
              <a:off x="6611936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4" name="Shape 154"/>
            <p:cNvCxnSpPr/>
            <p:nvPr/>
          </p:nvCxnSpPr>
          <p:spPr>
            <a:xfrm flipH="1">
              <a:off x="6719887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5" name="Shape 155"/>
            <p:cNvCxnSpPr/>
            <p:nvPr/>
          </p:nvCxnSpPr>
          <p:spPr>
            <a:xfrm flipH="1">
              <a:off x="6826250" y="4059237"/>
              <a:ext cx="107949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6" name="Shape 156"/>
            <p:cNvCxnSpPr/>
            <p:nvPr/>
          </p:nvCxnSpPr>
          <p:spPr>
            <a:xfrm flipH="1">
              <a:off x="6934199" y="4059237"/>
              <a:ext cx="106362" cy="134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7" name="Shape 157"/>
            <p:cNvCxnSpPr/>
            <p:nvPr/>
          </p:nvCxnSpPr>
          <p:spPr>
            <a:xfrm>
              <a:off x="1906586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8" name="Shape 158"/>
            <p:cNvCxnSpPr/>
            <p:nvPr/>
          </p:nvCxnSpPr>
          <p:spPr>
            <a:xfrm>
              <a:off x="2120900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9" name="Shape 159"/>
            <p:cNvCxnSpPr/>
            <p:nvPr/>
          </p:nvCxnSpPr>
          <p:spPr>
            <a:xfrm>
              <a:off x="2333625" y="39798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0" name="Shape 160"/>
            <p:cNvCxnSpPr/>
            <p:nvPr/>
          </p:nvCxnSpPr>
          <p:spPr>
            <a:xfrm>
              <a:off x="2547936" y="39798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1" name="Shape 161"/>
            <p:cNvCxnSpPr/>
            <p:nvPr/>
          </p:nvCxnSpPr>
          <p:spPr>
            <a:xfrm>
              <a:off x="2762250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2" name="Shape 162"/>
            <p:cNvCxnSpPr/>
            <p:nvPr/>
          </p:nvCxnSpPr>
          <p:spPr>
            <a:xfrm>
              <a:off x="2976561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3" name="Shape 163"/>
            <p:cNvCxnSpPr/>
            <p:nvPr/>
          </p:nvCxnSpPr>
          <p:spPr>
            <a:xfrm>
              <a:off x="2049461" y="3919537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4" name="Shape 164"/>
            <p:cNvCxnSpPr/>
            <p:nvPr/>
          </p:nvCxnSpPr>
          <p:spPr>
            <a:xfrm>
              <a:off x="2227261" y="3919537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5" name="Shape 165"/>
            <p:cNvCxnSpPr/>
            <p:nvPr/>
          </p:nvCxnSpPr>
          <p:spPr>
            <a:xfrm>
              <a:off x="2427286" y="3919537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6" name="Shape 166"/>
            <p:cNvCxnSpPr/>
            <p:nvPr/>
          </p:nvCxnSpPr>
          <p:spPr>
            <a:xfrm>
              <a:off x="2628900" y="3919537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7" name="Shape 167"/>
            <p:cNvCxnSpPr/>
            <p:nvPr/>
          </p:nvCxnSpPr>
          <p:spPr>
            <a:xfrm>
              <a:off x="2828925" y="3919537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8" name="Shape 168"/>
            <p:cNvCxnSpPr/>
            <p:nvPr/>
          </p:nvCxnSpPr>
          <p:spPr>
            <a:xfrm>
              <a:off x="2482850" y="38655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69" name="Shape 169"/>
            <p:cNvCxnSpPr/>
            <p:nvPr/>
          </p:nvCxnSpPr>
          <p:spPr>
            <a:xfrm>
              <a:off x="4794250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0" name="Shape 170"/>
            <p:cNvCxnSpPr/>
            <p:nvPr/>
          </p:nvCxnSpPr>
          <p:spPr>
            <a:xfrm>
              <a:off x="5008562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1" name="Shape 171"/>
            <p:cNvCxnSpPr/>
            <p:nvPr/>
          </p:nvCxnSpPr>
          <p:spPr>
            <a:xfrm>
              <a:off x="5222875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2" name="Shape 172"/>
            <p:cNvCxnSpPr/>
            <p:nvPr/>
          </p:nvCxnSpPr>
          <p:spPr>
            <a:xfrm>
              <a:off x="5435600" y="39798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3" name="Shape 173"/>
            <p:cNvCxnSpPr/>
            <p:nvPr/>
          </p:nvCxnSpPr>
          <p:spPr>
            <a:xfrm>
              <a:off x="5649912" y="39798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4" name="Shape 174"/>
            <p:cNvCxnSpPr/>
            <p:nvPr/>
          </p:nvCxnSpPr>
          <p:spPr>
            <a:xfrm>
              <a:off x="4754562" y="389731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5" name="Shape 175"/>
            <p:cNvCxnSpPr/>
            <p:nvPr/>
          </p:nvCxnSpPr>
          <p:spPr>
            <a:xfrm>
              <a:off x="4949825" y="389731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6" name="Shape 176"/>
            <p:cNvCxnSpPr/>
            <p:nvPr/>
          </p:nvCxnSpPr>
          <p:spPr>
            <a:xfrm>
              <a:off x="5146675" y="389731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7" name="Shape 177"/>
            <p:cNvCxnSpPr/>
            <p:nvPr/>
          </p:nvCxnSpPr>
          <p:spPr>
            <a:xfrm>
              <a:off x="5341937" y="389731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8" name="Shape 178"/>
            <p:cNvCxnSpPr/>
            <p:nvPr/>
          </p:nvCxnSpPr>
          <p:spPr>
            <a:xfrm>
              <a:off x="5538787" y="389731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9" name="Shape 179"/>
            <p:cNvCxnSpPr/>
            <p:nvPr/>
          </p:nvCxnSpPr>
          <p:spPr>
            <a:xfrm>
              <a:off x="5734050" y="389731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0" name="Shape 180"/>
            <p:cNvCxnSpPr/>
            <p:nvPr/>
          </p:nvCxnSpPr>
          <p:spPr>
            <a:xfrm>
              <a:off x="4754562" y="38147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1" name="Shape 181"/>
            <p:cNvCxnSpPr/>
            <p:nvPr/>
          </p:nvCxnSpPr>
          <p:spPr>
            <a:xfrm>
              <a:off x="4949825" y="38147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2" name="Shape 182"/>
            <p:cNvCxnSpPr/>
            <p:nvPr/>
          </p:nvCxnSpPr>
          <p:spPr>
            <a:xfrm>
              <a:off x="5146675" y="38147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3" name="Shape 183"/>
            <p:cNvCxnSpPr/>
            <p:nvPr/>
          </p:nvCxnSpPr>
          <p:spPr>
            <a:xfrm>
              <a:off x="5341937" y="38147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4" name="Shape 184"/>
            <p:cNvCxnSpPr/>
            <p:nvPr/>
          </p:nvCxnSpPr>
          <p:spPr>
            <a:xfrm>
              <a:off x="5538787" y="3814762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5" name="Shape 185"/>
            <p:cNvCxnSpPr/>
            <p:nvPr/>
          </p:nvCxnSpPr>
          <p:spPr>
            <a:xfrm>
              <a:off x="5734050" y="3814762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6" name="Shape 186"/>
            <p:cNvCxnSpPr/>
            <p:nvPr/>
          </p:nvCxnSpPr>
          <p:spPr>
            <a:xfrm>
              <a:off x="4722812" y="3733800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7" name="Shape 187"/>
            <p:cNvCxnSpPr/>
            <p:nvPr/>
          </p:nvCxnSpPr>
          <p:spPr>
            <a:xfrm>
              <a:off x="4949825" y="3733800"/>
              <a:ext cx="1079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8" name="Shape 188"/>
            <p:cNvCxnSpPr/>
            <p:nvPr/>
          </p:nvCxnSpPr>
          <p:spPr>
            <a:xfrm>
              <a:off x="5178425" y="3733800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9" name="Shape 189"/>
            <p:cNvCxnSpPr/>
            <p:nvPr/>
          </p:nvCxnSpPr>
          <p:spPr>
            <a:xfrm>
              <a:off x="5405437" y="3733800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0" name="Shape 190"/>
            <p:cNvCxnSpPr/>
            <p:nvPr/>
          </p:nvCxnSpPr>
          <p:spPr>
            <a:xfrm>
              <a:off x="5632450" y="3733800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1" name="Shape 191"/>
            <p:cNvCxnSpPr/>
            <p:nvPr/>
          </p:nvCxnSpPr>
          <p:spPr>
            <a:xfrm>
              <a:off x="4848225" y="365918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2" name="Shape 192"/>
            <p:cNvCxnSpPr/>
            <p:nvPr/>
          </p:nvCxnSpPr>
          <p:spPr>
            <a:xfrm>
              <a:off x="5062537" y="365918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3" name="Shape 193"/>
            <p:cNvCxnSpPr/>
            <p:nvPr/>
          </p:nvCxnSpPr>
          <p:spPr>
            <a:xfrm>
              <a:off x="5284787" y="365918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4" name="Shape 194"/>
            <p:cNvCxnSpPr/>
            <p:nvPr/>
          </p:nvCxnSpPr>
          <p:spPr>
            <a:xfrm>
              <a:off x="5507037" y="3659187"/>
              <a:ext cx="1031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5" name="Shape 195"/>
            <p:cNvCxnSpPr/>
            <p:nvPr/>
          </p:nvCxnSpPr>
          <p:spPr>
            <a:xfrm>
              <a:off x="5730875" y="365918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6" name="Shape 196"/>
            <p:cNvCxnSpPr/>
            <p:nvPr/>
          </p:nvCxnSpPr>
          <p:spPr>
            <a:xfrm>
              <a:off x="4949825" y="3576637"/>
              <a:ext cx="1031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7" name="Shape 197"/>
            <p:cNvCxnSpPr/>
            <p:nvPr/>
          </p:nvCxnSpPr>
          <p:spPr>
            <a:xfrm>
              <a:off x="5178425" y="357663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8" name="Shape 198"/>
            <p:cNvCxnSpPr/>
            <p:nvPr/>
          </p:nvCxnSpPr>
          <p:spPr>
            <a:xfrm>
              <a:off x="5405437" y="357663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9" name="Shape 199"/>
            <p:cNvCxnSpPr/>
            <p:nvPr/>
          </p:nvCxnSpPr>
          <p:spPr>
            <a:xfrm>
              <a:off x="5632450" y="3576637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00" name="Shape 200"/>
            <p:cNvCxnSpPr/>
            <p:nvPr/>
          </p:nvCxnSpPr>
          <p:spPr>
            <a:xfrm>
              <a:off x="5114925" y="3511550"/>
              <a:ext cx="1031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01" name="Shape 201"/>
            <p:cNvCxnSpPr/>
            <p:nvPr/>
          </p:nvCxnSpPr>
          <p:spPr>
            <a:xfrm>
              <a:off x="5386387" y="3511550"/>
              <a:ext cx="1031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202" name="Shape 202"/>
          <p:cNvSpPr txBox="1"/>
          <p:nvPr/>
        </p:nvSpPr>
        <p:spPr>
          <a:xfrm>
            <a:off x="609600" y="1905000"/>
            <a:ext cx="40433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Определя се с т. нар.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капков тест</a:t>
            </a:r>
          </a:p>
        </p:txBody>
      </p:sp>
      <p:grpSp>
        <p:nvGrpSpPr>
          <p:cNvPr id="203" name="Shape 203"/>
          <p:cNvGrpSpPr/>
          <p:nvPr/>
        </p:nvGrpSpPr>
        <p:grpSpPr>
          <a:xfrm>
            <a:off x="1692275" y="3028950"/>
            <a:ext cx="2387599" cy="1031874"/>
            <a:chOff x="1692275" y="3028950"/>
            <a:chExt cx="2387599" cy="1031874"/>
          </a:xfrm>
        </p:grpSpPr>
        <p:cxnSp>
          <p:nvCxnSpPr>
            <p:cNvPr id="204" name="Shape 204"/>
            <p:cNvCxnSpPr/>
            <p:nvPr/>
          </p:nvCxnSpPr>
          <p:spPr>
            <a:xfrm flipH="1" rot="10800000">
              <a:off x="1692275" y="3028950"/>
              <a:ext cx="1508124" cy="103028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05" name="Shape 205"/>
            <p:cNvCxnSpPr/>
            <p:nvPr/>
          </p:nvCxnSpPr>
          <p:spPr>
            <a:xfrm>
              <a:off x="2514600" y="3165475"/>
              <a:ext cx="962024" cy="895349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sp>
          <p:nvSpPr>
            <p:cNvPr id="206" name="Shape 206"/>
            <p:cNvSpPr txBox="1"/>
            <p:nvPr/>
          </p:nvSpPr>
          <p:spPr>
            <a:xfrm>
              <a:off x="3352800" y="3352800"/>
              <a:ext cx="7270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&lt; 90°</a:t>
              </a:r>
            </a:p>
          </p:txBody>
        </p:sp>
      </p:grpSp>
      <p:grpSp>
        <p:nvGrpSpPr>
          <p:cNvPr id="207" name="Shape 207"/>
          <p:cNvGrpSpPr/>
          <p:nvPr/>
        </p:nvGrpSpPr>
        <p:grpSpPr>
          <a:xfrm>
            <a:off x="3632933" y="2354856"/>
            <a:ext cx="3195756" cy="2978549"/>
            <a:chOff x="3632933" y="2354856"/>
            <a:chExt cx="3195756" cy="2978549"/>
          </a:xfrm>
        </p:grpSpPr>
        <p:cxnSp>
          <p:nvCxnSpPr>
            <p:cNvPr id="208" name="Shape 208"/>
            <p:cNvCxnSpPr/>
            <p:nvPr/>
          </p:nvCxnSpPr>
          <p:spPr>
            <a:xfrm rot="-3660000">
              <a:off x="4234656" y="2569368"/>
              <a:ext cx="1992311" cy="2549525"/>
            </a:xfrm>
            <a:prstGeom prst="curvedConnector2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cxnSp>
          <p:nvCxnSpPr>
            <p:cNvPr id="209" name="Shape 209"/>
            <p:cNvCxnSpPr/>
            <p:nvPr/>
          </p:nvCxnSpPr>
          <p:spPr>
            <a:xfrm rot="10800000">
              <a:off x="3938587" y="2849562"/>
              <a:ext cx="828675" cy="120967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10" name="Shape 210"/>
            <p:cNvSpPr txBox="1"/>
            <p:nvPr/>
          </p:nvSpPr>
          <p:spPr>
            <a:xfrm>
              <a:off x="6019800" y="2743200"/>
              <a:ext cx="7270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&gt; 90°</a:t>
              </a:r>
            </a:p>
          </p:txBody>
        </p:sp>
      </p:grpSp>
      <p:sp>
        <p:nvSpPr>
          <p:cNvPr id="211" name="Shape 211"/>
          <p:cNvSpPr txBox="1"/>
          <p:nvPr/>
        </p:nvSpPr>
        <p:spPr>
          <a:xfrm>
            <a:off x="1752600" y="4495800"/>
            <a:ext cx="144144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мокрещи се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(полярни)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4673600" y="4419600"/>
            <a:ext cx="16954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немокрещи се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(неполярни)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18" name="Shape 218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Влагоустойчивост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81000" y="1219200"/>
            <a:ext cx="26463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Хигроскопичност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</a:t>
            </a:r>
          </a:p>
        </p:txBody>
      </p:sp>
      <p:grpSp>
        <p:nvGrpSpPr>
          <p:cNvPr id="220" name="Shape 220"/>
          <p:cNvGrpSpPr/>
          <p:nvPr/>
        </p:nvGrpSpPr>
        <p:grpSpPr>
          <a:xfrm>
            <a:off x="974725" y="2209800"/>
            <a:ext cx="7178674" cy="2135186"/>
            <a:chOff x="974725" y="2209800"/>
            <a:chExt cx="7178674" cy="2135186"/>
          </a:xfrm>
        </p:grpSpPr>
        <p:pic>
          <p:nvPicPr>
            <p:cNvPr id="221" name="Shape 22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667000" y="2209800"/>
              <a:ext cx="2666999" cy="852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2" name="Shape 222"/>
            <p:cNvSpPr txBox="1"/>
            <p:nvPr/>
          </p:nvSpPr>
          <p:spPr>
            <a:xfrm>
              <a:off x="974725" y="3124200"/>
              <a:ext cx="7178674" cy="1220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	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първоначално тегло на образеца;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тегло, след като образеца е престоял достатъчно дълго време (24 или 48 часа) в условия на повишена влажност (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ϕ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= 98% при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20°С)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28" name="Shape 228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Влагоустойчивост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381000" y="1219200"/>
            <a:ext cx="297973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Влагопроницаемост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</a:p>
        </p:txBody>
      </p:sp>
      <p:grpSp>
        <p:nvGrpSpPr>
          <p:cNvPr id="230" name="Shape 230"/>
          <p:cNvGrpSpPr/>
          <p:nvPr/>
        </p:nvGrpSpPr>
        <p:grpSpPr>
          <a:xfrm>
            <a:off x="974725" y="2057400"/>
            <a:ext cx="7178674" cy="2362199"/>
            <a:chOff x="974725" y="2057400"/>
            <a:chExt cx="7178674" cy="2362199"/>
          </a:xfrm>
        </p:grpSpPr>
        <p:pic>
          <p:nvPicPr>
            <p:cNvPr id="231" name="Shape 2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590800" y="2057400"/>
              <a:ext cx="2392361" cy="10144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2" name="Shape 232"/>
            <p:cNvSpPr txBox="1"/>
            <p:nvPr/>
          </p:nvSpPr>
          <p:spPr>
            <a:xfrm>
              <a:off x="974725" y="3228975"/>
              <a:ext cx="7178674" cy="11906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количеството влага, преминало за време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през повърхност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на образец с дебелина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под въздействието на разлика в налягането на водните пари 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от двете страни на образеца.</a:t>
              </a:r>
            </a:p>
          </p:txBody>
        </p:sp>
      </p:grpSp>
      <p:sp>
        <p:nvSpPr>
          <p:cNvPr id="233" name="Shape 233"/>
          <p:cNvSpPr txBox="1"/>
          <p:nvPr/>
        </p:nvSpPr>
        <p:spPr>
          <a:xfrm>
            <a:off x="1066800" y="4724400"/>
            <a:ext cx="47196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7000 за целофана 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0 за стъклото.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39" name="Shape 239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81000" y="1219200"/>
            <a:ext cx="258286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Топлоустойчивост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441325" y="1789111"/>
            <a:ext cx="85502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Свойство на материала да издържа въздействието на висока температура (за кратко време или за време, съизмеримо с експлоатационния срок). 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441325" y="2760661"/>
            <a:ext cx="85502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практика това е температурата, при която параметрите на материала се променят недопустимо (извън определени граници).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41325" y="3733800"/>
            <a:ext cx="53498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Органични материали – механични свойства.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Неорганични – електрически свойства.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49" name="Shape 249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381000" y="1219200"/>
            <a:ext cx="258286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Топлоустойчивост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457200" y="1752600"/>
            <a:ext cx="451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Класове на топлинна устойчивост</a:t>
            </a:r>
          </a:p>
        </p:txBody>
      </p:sp>
      <p:graphicFrame>
        <p:nvGraphicFramePr>
          <p:cNvPr id="252" name="Shape 252"/>
          <p:cNvGraphicFramePr/>
          <p:nvPr/>
        </p:nvGraphicFramePr>
        <p:xfrm>
          <a:off x="457200" y="24844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Клас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Топлоустойчивост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Материали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53" name="Shape 253"/>
          <p:cNvGraphicFramePr/>
          <p:nvPr/>
        </p:nvGraphicFramePr>
        <p:xfrm>
          <a:off x="457200" y="28654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Органични на целулозна основа, полиетилен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54" name="Shape 254"/>
          <p:cNvGraphicFramePr/>
          <p:nvPr/>
        </p:nvGraphicFramePr>
        <p:xfrm>
          <a:off x="457200" y="32464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Като клас Y, но импрегнирани с лак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55" name="Shape 255"/>
          <p:cNvGraphicFramePr/>
          <p:nvPr/>
        </p:nvGraphicFramePr>
        <p:xfrm>
          <a:off x="457200" y="3627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120°C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Гетинакс, текстолит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56" name="Shape 256"/>
          <p:cNvGraphicFramePr/>
          <p:nvPr/>
        </p:nvGraphicFramePr>
        <p:xfrm>
          <a:off x="457200" y="4008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639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Композиционни – неорганична основа (слюда, стъкло и др.) + огранична смола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1" type="ftr"/>
          </p:nvPr>
        </p:nvSpPr>
        <p:spPr>
          <a:xfrm>
            <a:off x="5943600" y="63246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 свойства на диелектричните материали</a:t>
            </a:r>
          </a:p>
        </p:txBody>
      </p:sp>
      <p:sp>
        <p:nvSpPr>
          <p:cNvPr id="262" name="Shape 262"/>
          <p:cNvSpPr txBox="1"/>
          <p:nvPr>
            <p:ph type="title"/>
          </p:nvPr>
        </p:nvSpPr>
        <p:spPr>
          <a:xfrm>
            <a:off x="1828800" y="350837"/>
            <a:ext cx="6934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Топлинни свойства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381000" y="1219200"/>
            <a:ext cx="258286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Топлоустойчивост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457200" y="1828800"/>
            <a:ext cx="451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Класове на топлинна устойчивост</a:t>
            </a:r>
          </a:p>
        </p:txBody>
      </p:sp>
      <p:graphicFrame>
        <p:nvGraphicFramePr>
          <p:cNvPr id="265" name="Shape 265"/>
          <p:cNvGraphicFramePr/>
          <p:nvPr/>
        </p:nvGraphicFramePr>
        <p:xfrm>
          <a:off x="457200" y="2616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Клас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Топлоустойчивост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Материали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6" name="Shape 266"/>
          <p:cNvGraphicFramePr/>
          <p:nvPr/>
        </p:nvGraphicFramePr>
        <p:xfrm>
          <a:off x="457200" y="3009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673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155°C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Композиционни – неорганична + епоксидни, полиуретанови смоли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7" name="Shape 267"/>
          <p:cNvGraphicFramePr/>
          <p:nvPr/>
        </p:nvGraphicFramePr>
        <p:xfrm>
          <a:off x="457200" y="368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673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180°C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Композиционни – неорганична + силиконови смоли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8" name="Shape 268"/>
          <p:cNvGraphicFramePr/>
          <p:nvPr/>
        </p:nvGraphicFramePr>
        <p:xfrm>
          <a:off x="457200" y="4356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{E92B4AEA-2F25-4561-820E-D8F804A21B26}</a:tableStyleId>
              </a:tblPr>
              <a:tblGrid>
                <a:gridCol w="762000"/>
                <a:gridCol w="2362200"/>
                <a:gridCol w="5029200"/>
              </a:tblGrid>
              <a:tr h="444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33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CC33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33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CC33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над 180°C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33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CC33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Неорганични материали, тефлон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190l">
  <a:themeElements>
    <a:clrScheme name="default">
      <a:dk1>
        <a:srgbClr val="000000"/>
      </a:dk1>
      <a:lt1>
        <a:srgbClr val="FFFFFF"/>
      </a:lt1>
      <a:dk2>
        <a:srgbClr val="000066"/>
      </a:dk2>
      <a:lt2>
        <a:srgbClr val="969696"/>
      </a:lt2>
      <a:accent1>
        <a:srgbClr val="6FB4E3"/>
      </a:accent1>
      <a:accent2>
        <a:srgbClr val="5DBDAB"/>
      </a:accent2>
      <a:accent3>
        <a:srgbClr val="FFFFFF"/>
      </a:accent3>
      <a:accent4>
        <a:srgbClr val="6FB4E3"/>
      </a:accent4>
      <a:accent5>
        <a:srgbClr val="5DBDAB"/>
      </a:accent5>
      <a:accent6>
        <a:srgbClr val="FFFFFF"/>
      </a:accent6>
      <a:hlink>
        <a:srgbClr val="D17FB6"/>
      </a:hlink>
      <a:folHlink>
        <a:srgbClr val="E3981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