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y="6858000" cx="9144000"/>
  <p:notesSz cx="7102475" cy="89916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slide" Target="slides/slide18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24" Type="http://schemas.openxmlformats.org/officeDocument/2006/relationships/slide" Target="slides/slide20.xml"/><Relationship Id="rId12" Type="http://schemas.openxmlformats.org/officeDocument/2006/relationships/slide" Target="slides/slide8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Char char="●"/>
              <a:defRPr b="0" i="0" sz="1100" u="none" cap="none" strike="noStrike"/>
            </a:lvl1pPr>
            <a:lvl2pPr indent="0" lvl="1" marL="0" marR="0" rtl="0" algn="l">
              <a:spcBef>
                <a:spcPts val="0"/>
              </a:spcBef>
              <a:buChar char="○"/>
              <a:defRPr b="0" i="0" sz="1100" u="none" cap="none" strike="noStrike"/>
            </a:lvl2pPr>
            <a:lvl3pPr indent="0" lvl="2" marL="0" marR="0" rtl="0" algn="l">
              <a:spcBef>
                <a:spcPts val="0"/>
              </a:spcBef>
              <a:buChar char="■"/>
              <a:defRPr b="0" i="0" sz="1100" u="none" cap="none" strike="noStrike"/>
            </a:lvl3pPr>
            <a:lvl4pPr indent="0" lvl="3" marL="0" marR="0" rtl="0" algn="l">
              <a:spcBef>
                <a:spcPts val="0"/>
              </a:spcBef>
              <a:buChar char="●"/>
              <a:defRPr b="0" i="0" sz="1100" u="none" cap="none" strike="noStrike"/>
            </a:lvl4pPr>
            <a:lvl5pPr indent="0" lvl="4" marL="0" marR="0" rtl="0" algn="l">
              <a:spcBef>
                <a:spcPts val="0"/>
              </a:spcBef>
              <a:buChar char="○"/>
              <a:defRPr b="0" i="0" sz="1100" u="none" cap="none" strike="noStrike"/>
            </a:lvl5pPr>
            <a:lvl6pPr indent="0" lvl="5" marL="0" marR="0" rtl="0" algn="l">
              <a:spcBef>
                <a:spcPts val="0"/>
              </a:spcBef>
              <a:buChar char="■"/>
              <a:defRPr b="0" i="0" sz="1100" u="none" cap="none" strike="noStrike"/>
            </a:lvl6pPr>
            <a:lvl7pPr indent="0" lvl="6" marL="0" marR="0" rtl="0" algn="l">
              <a:spcBef>
                <a:spcPts val="0"/>
              </a:spcBef>
              <a:buChar char="●"/>
              <a:defRPr b="0" i="0" sz="1100" u="none" cap="none" strike="noStrike"/>
            </a:lvl7pPr>
            <a:lvl8pPr indent="0" lvl="7" marL="0" marR="0" rtl="0" algn="l">
              <a:spcBef>
                <a:spcPts val="0"/>
              </a:spcBef>
              <a:buChar char="○"/>
              <a:defRPr b="0" i="0" sz="1100" u="none" cap="none" strike="noStrike"/>
            </a:lvl8pPr>
            <a:lvl9pPr indent="0" lvl="8" marL="0" marR="0" rtl="0" algn="l">
              <a:spcBef>
                <a:spcPts val="0"/>
              </a:spcBef>
              <a:buChar char="■"/>
              <a:defRPr b="0" i="0" sz="11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0" name="Shape 30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05" name="Shape 205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17" name="Shape 217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30" name="Shape 230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41" name="Shape 241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Shape 409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410" name="Shape 410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Shape 422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423" name="Shape 423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7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Shape 578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579" name="Shape 579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8" name="Shape 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Shape 739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740" name="Shape 740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Shape 752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753" name="Shape 753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9" name="Shape 7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Shape 760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761" name="Shape 761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8" name="Shape 38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0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Shape 771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772" name="Shape 772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59" name="Shape 59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69" name="Shape 69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08" name="Shape 108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19" name="Shape 119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72" name="Shape 172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85" name="Shape 185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/>
          <p:nvPr>
            <p:ph idx="1" type="body"/>
          </p:nvPr>
        </p:nvSpPr>
        <p:spPr>
          <a:xfrm>
            <a:off x="710225" y="4271000"/>
            <a:ext cx="5681975" cy="4046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95" name="Shape 195"/>
          <p:cNvSpPr/>
          <p:nvPr>
            <p:ph idx="2" type="sldImg"/>
          </p:nvPr>
        </p:nvSpPr>
        <p:spPr>
          <a:xfrm>
            <a:off x="1183975" y="674350"/>
            <a:ext cx="4735200" cy="3371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idx="10" type="dt"/>
          </p:nvPr>
        </p:nvSpPr>
        <p:spPr>
          <a:xfrm>
            <a:off x="7467600" y="6448425"/>
            <a:ext cx="12191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381000" y="6461125"/>
            <a:ext cx="4572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9" name="Shape 19"/>
          <p:cNvSpPr txBox="1"/>
          <p:nvPr/>
        </p:nvSpPr>
        <p:spPr>
          <a:xfrm>
            <a:off x="2743200" y="6096000"/>
            <a:ext cx="3657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  <p:sp>
        <p:nvSpPr>
          <p:cNvPr id="20" name="Shape 20"/>
          <p:cNvSpPr txBox="1"/>
          <p:nvPr>
            <p:ph idx="1" type="subTitle"/>
          </p:nvPr>
        </p:nvSpPr>
        <p:spPr>
          <a:xfrm>
            <a:off x="2667000" y="3657600"/>
            <a:ext cx="4876799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27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44450" lvl="1" marL="7429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54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54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54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Shape 21"/>
          <p:cNvSpPr txBox="1"/>
          <p:nvPr>
            <p:ph type="ctrTitle"/>
          </p:nvPr>
        </p:nvSpPr>
        <p:spPr>
          <a:xfrm>
            <a:off x="2743200" y="2438400"/>
            <a:ext cx="4800600" cy="11144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tex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2057400" y="704850"/>
            <a:ext cx="5638800" cy="48736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533400" y="1631950"/>
            <a:ext cx="8191499" cy="46926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27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44450" lvl="1" marL="7429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54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54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54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0" type="dt"/>
          </p:nvPr>
        </p:nvSpPr>
        <p:spPr>
          <a:xfrm>
            <a:off x="381000" y="6553200"/>
            <a:ext cx="1904999" cy="26193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1" type="ftr"/>
          </p:nvPr>
        </p:nvSpPr>
        <p:spPr>
          <a:xfrm>
            <a:off x="6934200" y="228600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4191000" y="6553200"/>
            <a:ext cx="838199" cy="2619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3.png"/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hape 6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409575"/>
            <a:ext cx="9144000" cy="12382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hape 7"/>
          <p:cNvSpPr txBox="1"/>
          <p:nvPr>
            <p:ph idx="1" type="body"/>
          </p:nvPr>
        </p:nvSpPr>
        <p:spPr>
          <a:xfrm>
            <a:off x="533400" y="1631950"/>
            <a:ext cx="8191499" cy="46926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27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44450" lvl="1" marL="7429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54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54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54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1" type="ftr"/>
          </p:nvPr>
        </p:nvSpPr>
        <p:spPr>
          <a:xfrm>
            <a:off x="6934200" y="228600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2" type="sldNum"/>
          </p:nvPr>
        </p:nvSpPr>
        <p:spPr>
          <a:xfrm>
            <a:off x="4191000" y="6553200"/>
            <a:ext cx="838199" cy="2619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0" name="Shape 10"/>
          <p:cNvSpPr txBox="1"/>
          <p:nvPr>
            <p:ph type="title"/>
          </p:nvPr>
        </p:nvSpPr>
        <p:spPr>
          <a:xfrm>
            <a:off x="2057400" y="704850"/>
            <a:ext cx="5638800" cy="48736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0" type="dt"/>
          </p:nvPr>
        </p:nvSpPr>
        <p:spPr>
          <a:xfrm>
            <a:off x="381000" y="6553200"/>
            <a:ext cx="1904999" cy="26193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12" name="Shape 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81000" y="152400"/>
            <a:ext cx="1706561" cy="1314449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Shape 13"/>
          <p:cNvSpPr txBox="1"/>
          <p:nvPr/>
        </p:nvSpPr>
        <p:spPr>
          <a:xfrm>
            <a:off x="523875" y="517525"/>
            <a:ext cx="1371599" cy="2746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1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Въпрос 1</a:t>
            </a:r>
          </a:p>
        </p:txBody>
      </p:sp>
      <p:pic>
        <p:nvPicPr>
          <p:cNvPr id="14" name="Shape 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590550"/>
            <a:ext cx="242886" cy="2476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Shape 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76400" y="609600"/>
            <a:ext cx="228600" cy="19685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5"/>
    <p:sldLayoutId id="2147483649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Relationship Id="rId5" Type="http://schemas.openxmlformats.org/officeDocument/2006/relationships/image" Target="../media/image5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9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0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3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ctrTitle"/>
          </p:nvPr>
        </p:nvSpPr>
        <p:spPr>
          <a:xfrm>
            <a:off x="2743200" y="2438400"/>
            <a:ext cx="4800600" cy="11144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Класификация на материалите</a:t>
            </a:r>
          </a:p>
        </p:txBody>
      </p:sp>
      <p:sp>
        <p:nvSpPr>
          <p:cNvPr id="33" name="Shape 33"/>
          <p:cNvSpPr txBox="1"/>
          <p:nvPr>
            <p:ph idx="1" type="subTitle"/>
          </p:nvPr>
        </p:nvSpPr>
        <p:spPr>
          <a:xfrm>
            <a:off x="2667000" y="3962400"/>
            <a:ext cx="4876799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Noto Sans Symbols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Въпрос 1</a:t>
            </a:r>
          </a:p>
        </p:txBody>
      </p:sp>
      <p:pic>
        <p:nvPicPr>
          <p:cNvPr id="34" name="Shape 3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362200" y="2667000"/>
            <a:ext cx="671511" cy="685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Shape 3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62800" y="2806700"/>
            <a:ext cx="635000" cy="546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/>
          <p:nvPr>
            <p:ph idx="11" type="ftr"/>
          </p:nvPr>
        </p:nvSpPr>
        <p:spPr>
          <a:xfrm>
            <a:off x="6934200" y="228600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  <p:sp>
        <p:nvSpPr>
          <p:cNvPr id="208" name="Shape 208"/>
          <p:cNvSpPr txBox="1"/>
          <p:nvPr/>
        </p:nvSpPr>
        <p:spPr>
          <a:xfrm>
            <a:off x="2743200" y="654050"/>
            <a:ext cx="5973761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І. Строеж на материалите</a:t>
            </a:r>
          </a:p>
        </p:txBody>
      </p:sp>
      <p:sp>
        <p:nvSpPr>
          <p:cNvPr id="209" name="Shape 209"/>
          <p:cNvSpPr txBox="1"/>
          <p:nvPr/>
        </p:nvSpPr>
        <p:spPr>
          <a:xfrm>
            <a:off x="76200" y="1508125"/>
            <a:ext cx="563245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3. Особености в строежа на твърдото тяло</a:t>
            </a:r>
          </a:p>
        </p:txBody>
      </p:sp>
      <p:sp>
        <p:nvSpPr>
          <p:cNvPr id="210" name="Shape 210"/>
          <p:cNvSpPr txBox="1"/>
          <p:nvPr/>
        </p:nvSpPr>
        <p:spPr>
          <a:xfrm>
            <a:off x="152400" y="2286000"/>
            <a:ext cx="8759824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Градивните им частици образуват кристална решетка, в която може да се отдели </a:t>
            </a:r>
            <a:r>
              <a:rPr b="1" i="1" lang="en-US" sz="1800" u="none" cap="none" strike="noStrik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основна градивна клетка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</p:txBody>
      </p:sp>
      <p:sp>
        <p:nvSpPr>
          <p:cNvPr id="211" name="Shape 211"/>
          <p:cNvSpPr txBox="1"/>
          <p:nvPr/>
        </p:nvSpPr>
        <p:spPr>
          <a:xfrm>
            <a:off x="76200" y="1828800"/>
            <a:ext cx="330517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3.1. Кристални вещества</a:t>
            </a:r>
          </a:p>
        </p:txBody>
      </p:sp>
      <p:grpSp>
        <p:nvGrpSpPr>
          <p:cNvPr id="212" name="Shape 212"/>
          <p:cNvGrpSpPr/>
          <p:nvPr/>
        </p:nvGrpSpPr>
        <p:grpSpPr>
          <a:xfrm>
            <a:off x="685800" y="3200400"/>
            <a:ext cx="7696199" cy="2981325"/>
            <a:chOff x="685800" y="3200400"/>
            <a:chExt cx="7696199" cy="2981325"/>
          </a:xfrm>
        </p:grpSpPr>
        <p:pic>
          <p:nvPicPr>
            <p:cNvPr id="213" name="Shape 21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685800" y="3200400"/>
              <a:ext cx="3200399" cy="29813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4" name="Shape 214"/>
            <p:cNvSpPr txBox="1"/>
            <p:nvPr/>
          </p:nvSpPr>
          <p:spPr>
            <a:xfrm>
              <a:off x="4191000" y="5638800"/>
              <a:ext cx="419099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Кубична стенноцентрирана решетка 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/>
          <p:nvPr>
            <p:ph idx="11" type="ftr"/>
          </p:nvPr>
        </p:nvSpPr>
        <p:spPr>
          <a:xfrm>
            <a:off x="6934200" y="228600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  <p:sp>
        <p:nvSpPr>
          <p:cNvPr id="220" name="Shape 220"/>
          <p:cNvSpPr txBox="1"/>
          <p:nvPr/>
        </p:nvSpPr>
        <p:spPr>
          <a:xfrm>
            <a:off x="2743200" y="654050"/>
            <a:ext cx="5973761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І. Строеж на материалите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228600" y="5653087"/>
            <a:ext cx="8759824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1500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Монокристали – представляват един кристал;</a:t>
            </a:r>
          </a:p>
        </p:txBody>
      </p:sp>
      <p:sp>
        <p:nvSpPr>
          <p:cNvPr id="222" name="Shape 222"/>
          <p:cNvSpPr txBox="1"/>
          <p:nvPr/>
        </p:nvSpPr>
        <p:spPr>
          <a:xfrm>
            <a:off x="76200" y="1524000"/>
            <a:ext cx="330517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3.1. Кристални вещества</a:t>
            </a:r>
          </a:p>
        </p:txBody>
      </p:sp>
      <p:grpSp>
        <p:nvGrpSpPr>
          <p:cNvPr id="223" name="Shape 223"/>
          <p:cNvGrpSpPr/>
          <p:nvPr/>
        </p:nvGrpSpPr>
        <p:grpSpPr>
          <a:xfrm>
            <a:off x="457200" y="1600200"/>
            <a:ext cx="7377111" cy="2971799"/>
            <a:chOff x="457200" y="1600200"/>
            <a:chExt cx="7377111" cy="2971799"/>
          </a:xfrm>
        </p:grpSpPr>
        <p:sp>
          <p:nvSpPr>
            <p:cNvPr id="224" name="Shape 224"/>
            <p:cNvSpPr txBox="1"/>
            <p:nvPr/>
          </p:nvSpPr>
          <p:spPr>
            <a:xfrm>
              <a:off x="457200" y="3976687"/>
              <a:ext cx="510539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Тетрагонална обемноцентрирана решетка </a:t>
              </a:r>
            </a:p>
          </p:txBody>
        </p:sp>
        <p:pic>
          <p:nvPicPr>
            <p:cNvPr id="225" name="Shape 22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562600" y="1600200"/>
              <a:ext cx="2271711" cy="297179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26" name="Shape 226"/>
          <p:cNvSpPr txBox="1"/>
          <p:nvPr/>
        </p:nvSpPr>
        <p:spPr>
          <a:xfrm>
            <a:off x="228600" y="5119687"/>
            <a:ext cx="384492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Кристалните тела могат да бъдат:</a:t>
            </a:r>
          </a:p>
        </p:txBody>
      </p:sp>
      <p:sp>
        <p:nvSpPr>
          <p:cNvPr id="227" name="Shape 227"/>
          <p:cNvSpPr txBox="1"/>
          <p:nvPr/>
        </p:nvSpPr>
        <p:spPr>
          <a:xfrm>
            <a:off x="152400" y="6216650"/>
            <a:ext cx="8759824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1500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Поликристални – състоят се от много, различноориентирани кристали.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/>
          <p:nvPr>
            <p:ph idx="11" type="ftr"/>
          </p:nvPr>
        </p:nvSpPr>
        <p:spPr>
          <a:xfrm>
            <a:off x="6934200" y="228600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  <p:sp>
        <p:nvSpPr>
          <p:cNvPr id="233" name="Shape 233"/>
          <p:cNvSpPr txBox="1"/>
          <p:nvPr/>
        </p:nvSpPr>
        <p:spPr>
          <a:xfrm>
            <a:off x="2743200" y="654050"/>
            <a:ext cx="5973761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І. Строеж на материалите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76200" y="1690686"/>
            <a:ext cx="31749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3.2. Аморфни вещества</a:t>
            </a:r>
          </a:p>
        </p:txBody>
      </p:sp>
      <p:sp>
        <p:nvSpPr>
          <p:cNvPr id="235" name="Shape 235"/>
          <p:cNvSpPr txBox="1"/>
          <p:nvPr/>
        </p:nvSpPr>
        <p:spPr>
          <a:xfrm>
            <a:off x="228600" y="2147886"/>
            <a:ext cx="5805486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Случайно, хаотично разположени градивни частици.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x="152400" y="3854450"/>
            <a:ext cx="4497387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3.3. Изотропност и анизотропност</a:t>
            </a:r>
          </a:p>
        </p:txBody>
      </p:sp>
      <p:sp>
        <p:nvSpPr>
          <p:cNvPr id="237" name="Shape 237"/>
          <p:cNvSpPr txBox="1"/>
          <p:nvPr/>
        </p:nvSpPr>
        <p:spPr>
          <a:xfrm>
            <a:off x="304800" y="4311650"/>
            <a:ext cx="84582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Изотропни вещества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свойствата им са еднакви във всички посоки. Такива са аморфните и поликристалните тела.</a:t>
            </a:r>
          </a:p>
        </p:txBody>
      </p:sp>
      <p:sp>
        <p:nvSpPr>
          <p:cNvPr id="238" name="Shape 238"/>
          <p:cNvSpPr txBox="1"/>
          <p:nvPr/>
        </p:nvSpPr>
        <p:spPr>
          <a:xfrm>
            <a:off x="304800" y="5149850"/>
            <a:ext cx="84582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Кристалите проявяват </a:t>
            </a:r>
            <a:r>
              <a:rPr b="1" i="1" lang="en-US" sz="1800" u="none" cap="none" strike="noStrik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анизотропност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свойствата им зависят от кристалографската ориентация на решетката им.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/>
          <p:nvPr>
            <p:ph idx="11" type="ftr"/>
          </p:nvPr>
        </p:nvSpPr>
        <p:spPr>
          <a:xfrm>
            <a:off x="6934200" y="228600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  <p:sp>
        <p:nvSpPr>
          <p:cNvPr id="244" name="Shape 244"/>
          <p:cNvSpPr txBox="1"/>
          <p:nvPr/>
        </p:nvSpPr>
        <p:spPr>
          <a:xfrm>
            <a:off x="2743200" y="654050"/>
            <a:ext cx="5973761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І. Строеж на материалите</a:t>
            </a:r>
          </a:p>
        </p:txBody>
      </p:sp>
      <p:sp>
        <p:nvSpPr>
          <p:cNvPr id="245" name="Shape 245"/>
          <p:cNvSpPr txBox="1"/>
          <p:nvPr/>
        </p:nvSpPr>
        <p:spPr>
          <a:xfrm>
            <a:off x="63500" y="1485900"/>
            <a:ext cx="44894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4. Зонна теория на твърдото тяло</a:t>
            </a:r>
          </a:p>
        </p:txBody>
      </p:sp>
      <p:grpSp>
        <p:nvGrpSpPr>
          <p:cNvPr id="246" name="Shape 246"/>
          <p:cNvGrpSpPr/>
          <p:nvPr/>
        </p:nvGrpSpPr>
        <p:grpSpPr>
          <a:xfrm>
            <a:off x="2173286" y="2057399"/>
            <a:ext cx="3662362" cy="4267199"/>
            <a:chOff x="2319336" y="715962"/>
            <a:chExt cx="2611437" cy="3043236"/>
          </a:xfrm>
        </p:grpSpPr>
        <p:cxnSp>
          <p:nvCxnSpPr>
            <p:cNvPr id="247" name="Shape 247"/>
            <p:cNvCxnSpPr/>
            <p:nvPr/>
          </p:nvCxnSpPr>
          <p:spPr>
            <a:xfrm>
              <a:off x="2438400" y="3306762"/>
              <a:ext cx="762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48" name="Shape 248"/>
            <p:cNvCxnSpPr/>
            <p:nvPr/>
          </p:nvCxnSpPr>
          <p:spPr>
            <a:xfrm>
              <a:off x="2438400" y="1249362"/>
              <a:ext cx="9905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49" name="Shape 249"/>
            <p:cNvCxnSpPr/>
            <p:nvPr/>
          </p:nvCxnSpPr>
          <p:spPr>
            <a:xfrm>
              <a:off x="2319336" y="1554162"/>
              <a:ext cx="957261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50" name="Shape 250"/>
            <p:cNvCxnSpPr/>
            <p:nvPr/>
          </p:nvCxnSpPr>
          <p:spPr>
            <a:xfrm>
              <a:off x="2681286" y="2241550"/>
              <a:ext cx="595311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51" name="Shape 251"/>
            <p:cNvCxnSpPr/>
            <p:nvPr/>
          </p:nvCxnSpPr>
          <p:spPr>
            <a:xfrm flipH="1" rot="10800000">
              <a:off x="2438400" y="2544762"/>
              <a:ext cx="720724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52" name="Shape 252"/>
            <p:cNvCxnSpPr/>
            <p:nvPr/>
          </p:nvCxnSpPr>
          <p:spPr>
            <a:xfrm rot="10800000">
              <a:off x="3143250" y="895349"/>
              <a:ext cx="0" cy="259080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cxnSp>
          <p:nvCxnSpPr>
            <p:cNvPr id="253" name="Shape 253"/>
            <p:cNvCxnSpPr/>
            <p:nvPr/>
          </p:nvCxnSpPr>
          <p:spPr>
            <a:xfrm>
              <a:off x="3159125" y="3308350"/>
              <a:ext cx="747711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54" name="Shape 254"/>
            <p:cNvCxnSpPr/>
            <p:nvPr/>
          </p:nvCxnSpPr>
          <p:spPr>
            <a:xfrm flipH="1" rot="10800000">
              <a:off x="3159125" y="2539999"/>
              <a:ext cx="747711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55" name="Shape 255"/>
            <p:cNvCxnSpPr/>
            <p:nvPr/>
          </p:nvCxnSpPr>
          <p:spPr>
            <a:xfrm>
              <a:off x="3159125" y="2239961"/>
              <a:ext cx="657224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56" name="Shape 256"/>
            <p:cNvCxnSpPr/>
            <p:nvPr/>
          </p:nvCxnSpPr>
          <p:spPr>
            <a:xfrm>
              <a:off x="3143250" y="1554162"/>
              <a:ext cx="538161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57" name="Shape 257"/>
            <p:cNvCxnSpPr/>
            <p:nvPr/>
          </p:nvCxnSpPr>
          <p:spPr>
            <a:xfrm>
              <a:off x="3143250" y="1249362"/>
              <a:ext cx="55562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258" name="Shape 258"/>
            <p:cNvSpPr txBox="1"/>
            <p:nvPr/>
          </p:nvSpPr>
          <p:spPr>
            <a:xfrm>
              <a:off x="2741611" y="715962"/>
              <a:ext cx="284162" cy="2619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</a:p>
          </p:txBody>
        </p:sp>
        <p:cxnSp>
          <p:nvCxnSpPr>
            <p:cNvPr id="259" name="Shape 259"/>
            <p:cNvCxnSpPr/>
            <p:nvPr/>
          </p:nvCxnSpPr>
          <p:spPr>
            <a:xfrm>
              <a:off x="3143250" y="3486150"/>
              <a:ext cx="173354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260" name="Shape 260"/>
            <p:cNvSpPr txBox="1"/>
            <p:nvPr/>
          </p:nvSpPr>
          <p:spPr>
            <a:xfrm>
              <a:off x="4745037" y="3497262"/>
              <a:ext cx="185736" cy="2619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</a:p>
          </p:txBody>
        </p:sp>
        <p:sp>
          <p:nvSpPr>
            <p:cNvPr id="261" name="Shape 261"/>
            <p:cNvSpPr/>
            <p:nvPr/>
          </p:nvSpPr>
          <p:spPr>
            <a:xfrm>
              <a:off x="3916362" y="3308350"/>
              <a:ext cx="669925" cy="101599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0552" y="15000"/>
                    <a:pt x="43435" y="65625"/>
                    <a:pt x="63312" y="86250"/>
                  </a:cubicBezTo>
                  <a:cubicBezTo>
                    <a:pt x="83190" y="106875"/>
                    <a:pt x="108220" y="112500"/>
                    <a:pt x="120000" y="120000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Shape 262"/>
            <p:cNvSpPr/>
            <p:nvPr/>
          </p:nvSpPr>
          <p:spPr>
            <a:xfrm>
              <a:off x="3916362" y="3219450"/>
              <a:ext cx="654050" cy="80961"/>
            </a:xfrm>
            <a:custGeom>
              <a:pathLst>
                <a:path extrusionOk="0" h="120000" w="120000">
                  <a:moveTo>
                    <a:pt x="0" y="120000"/>
                  </a:moveTo>
                  <a:cubicBezTo>
                    <a:pt x="12670" y="49411"/>
                    <a:pt x="24596" y="51764"/>
                    <a:pt x="44472" y="32941"/>
                  </a:cubicBezTo>
                  <a:cubicBezTo>
                    <a:pt x="64347" y="14117"/>
                    <a:pt x="104347" y="7058"/>
                    <a:pt x="120000" y="0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63" name="Shape 263"/>
            <p:cNvCxnSpPr/>
            <p:nvPr/>
          </p:nvCxnSpPr>
          <p:spPr>
            <a:xfrm>
              <a:off x="4062412" y="3265486"/>
              <a:ext cx="523874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64" name="Shape 264"/>
            <p:cNvCxnSpPr/>
            <p:nvPr/>
          </p:nvCxnSpPr>
          <p:spPr>
            <a:xfrm>
              <a:off x="3948112" y="3287712"/>
              <a:ext cx="63817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65" name="Shape 265"/>
            <p:cNvCxnSpPr/>
            <p:nvPr/>
          </p:nvCxnSpPr>
          <p:spPr>
            <a:xfrm>
              <a:off x="3833812" y="3309937"/>
              <a:ext cx="7365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66" name="Shape 266"/>
            <p:cNvCxnSpPr/>
            <p:nvPr/>
          </p:nvCxnSpPr>
          <p:spPr>
            <a:xfrm>
              <a:off x="4046537" y="3332162"/>
              <a:ext cx="523874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67" name="Shape 267"/>
            <p:cNvCxnSpPr/>
            <p:nvPr/>
          </p:nvCxnSpPr>
          <p:spPr>
            <a:xfrm>
              <a:off x="4154487" y="3354387"/>
              <a:ext cx="415925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268" name="Shape 268"/>
            <p:cNvSpPr/>
            <p:nvPr/>
          </p:nvSpPr>
          <p:spPr>
            <a:xfrm>
              <a:off x="3905250" y="2540000"/>
              <a:ext cx="669925" cy="101599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0552" y="15000"/>
                    <a:pt x="43435" y="65625"/>
                    <a:pt x="63312" y="86250"/>
                  </a:cubicBezTo>
                  <a:cubicBezTo>
                    <a:pt x="83190" y="106875"/>
                    <a:pt x="108220" y="112500"/>
                    <a:pt x="120000" y="120000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Shape 269"/>
            <p:cNvSpPr/>
            <p:nvPr/>
          </p:nvSpPr>
          <p:spPr>
            <a:xfrm>
              <a:off x="3816350" y="2241550"/>
              <a:ext cx="762000" cy="125412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1750" y="16708"/>
                    <a:pt x="51000" y="83544"/>
                    <a:pt x="71000" y="101772"/>
                  </a:cubicBezTo>
                  <a:cubicBezTo>
                    <a:pt x="91000" y="120000"/>
                    <a:pt x="109750" y="106329"/>
                    <a:pt x="120000" y="106329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Shape 270"/>
            <p:cNvSpPr/>
            <p:nvPr/>
          </p:nvSpPr>
          <p:spPr>
            <a:xfrm>
              <a:off x="3902075" y="2293936"/>
              <a:ext cx="674687" cy="244474"/>
            </a:xfrm>
            <a:custGeom>
              <a:pathLst>
                <a:path extrusionOk="0" h="120000" w="120000">
                  <a:moveTo>
                    <a:pt x="0" y="120000"/>
                  </a:moveTo>
                  <a:cubicBezTo>
                    <a:pt x="12423" y="96623"/>
                    <a:pt x="33317" y="101298"/>
                    <a:pt x="53364" y="88831"/>
                  </a:cubicBezTo>
                  <a:cubicBezTo>
                    <a:pt x="73411" y="68571"/>
                    <a:pt x="106164" y="9350"/>
                    <a:pt x="120000" y="0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71" name="Shape 271"/>
            <p:cNvCxnSpPr/>
            <p:nvPr/>
          </p:nvCxnSpPr>
          <p:spPr>
            <a:xfrm>
              <a:off x="4049712" y="2187575"/>
              <a:ext cx="523874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272" name="Shape 272"/>
            <p:cNvSpPr/>
            <p:nvPr/>
          </p:nvSpPr>
          <p:spPr>
            <a:xfrm>
              <a:off x="3816350" y="2160586"/>
              <a:ext cx="762000" cy="80961"/>
            </a:xfrm>
            <a:custGeom>
              <a:pathLst>
                <a:path extrusionOk="0" h="120000" w="120000">
                  <a:moveTo>
                    <a:pt x="0" y="120000"/>
                  </a:moveTo>
                  <a:cubicBezTo>
                    <a:pt x="12670" y="49411"/>
                    <a:pt x="24596" y="51764"/>
                    <a:pt x="44472" y="32941"/>
                  </a:cubicBezTo>
                  <a:cubicBezTo>
                    <a:pt x="64347" y="14117"/>
                    <a:pt x="104347" y="7058"/>
                    <a:pt x="120000" y="0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73" name="Shape 273"/>
            <p:cNvCxnSpPr/>
            <p:nvPr/>
          </p:nvCxnSpPr>
          <p:spPr>
            <a:xfrm>
              <a:off x="3916362" y="2211386"/>
              <a:ext cx="66357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74" name="Shape 274"/>
            <p:cNvCxnSpPr/>
            <p:nvPr/>
          </p:nvCxnSpPr>
          <p:spPr>
            <a:xfrm>
              <a:off x="3833812" y="2232025"/>
              <a:ext cx="752474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75" name="Shape 275"/>
            <p:cNvCxnSpPr/>
            <p:nvPr/>
          </p:nvCxnSpPr>
          <p:spPr>
            <a:xfrm>
              <a:off x="3902075" y="2254250"/>
              <a:ext cx="690561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76" name="Shape 276"/>
            <p:cNvCxnSpPr/>
            <p:nvPr/>
          </p:nvCxnSpPr>
          <p:spPr>
            <a:xfrm>
              <a:off x="3948112" y="2276475"/>
              <a:ext cx="650874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77" name="Shape 277"/>
            <p:cNvCxnSpPr/>
            <p:nvPr/>
          </p:nvCxnSpPr>
          <p:spPr>
            <a:xfrm>
              <a:off x="4052887" y="2298700"/>
              <a:ext cx="523874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78" name="Shape 278"/>
            <p:cNvCxnSpPr/>
            <p:nvPr/>
          </p:nvCxnSpPr>
          <p:spPr>
            <a:xfrm>
              <a:off x="4173537" y="2320925"/>
              <a:ext cx="400049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79" name="Shape 279"/>
            <p:cNvCxnSpPr/>
            <p:nvPr/>
          </p:nvCxnSpPr>
          <p:spPr>
            <a:xfrm>
              <a:off x="4273550" y="2343150"/>
              <a:ext cx="304799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80" name="Shape 280"/>
            <p:cNvCxnSpPr/>
            <p:nvPr/>
          </p:nvCxnSpPr>
          <p:spPr>
            <a:xfrm>
              <a:off x="4425950" y="2366961"/>
              <a:ext cx="150811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81" name="Shape 281"/>
            <p:cNvCxnSpPr/>
            <p:nvPr/>
          </p:nvCxnSpPr>
          <p:spPr>
            <a:xfrm>
              <a:off x="4371975" y="2389186"/>
              <a:ext cx="19685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82" name="Shape 282"/>
            <p:cNvCxnSpPr/>
            <p:nvPr/>
          </p:nvCxnSpPr>
          <p:spPr>
            <a:xfrm>
              <a:off x="4349750" y="2409825"/>
              <a:ext cx="223837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83" name="Shape 283"/>
            <p:cNvCxnSpPr/>
            <p:nvPr/>
          </p:nvCxnSpPr>
          <p:spPr>
            <a:xfrm>
              <a:off x="4302125" y="2433636"/>
              <a:ext cx="26987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84" name="Shape 284"/>
            <p:cNvCxnSpPr/>
            <p:nvPr/>
          </p:nvCxnSpPr>
          <p:spPr>
            <a:xfrm>
              <a:off x="4273550" y="2454275"/>
              <a:ext cx="304799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85" name="Shape 285"/>
            <p:cNvCxnSpPr/>
            <p:nvPr/>
          </p:nvCxnSpPr>
          <p:spPr>
            <a:xfrm>
              <a:off x="4197350" y="2476500"/>
              <a:ext cx="371474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86" name="Shape 286"/>
            <p:cNvCxnSpPr/>
            <p:nvPr/>
          </p:nvCxnSpPr>
          <p:spPr>
            <a:xfrm>
              <a:off x="4044950" y="2498725"/>
              <a:ext cx="523874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87" name="Shape 287"/>
            <p:cNvCxnSpPr/>
            <p:nvPr/>
          </p:nvCxnSpPr>
          <p:spPr>
            <a:xfrm>
              <a:off x="3948112" y="2520950"/>
              <a:ext cx="630236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88" name="Shape 288"/>
            <p:cNvCxnSpPr/>
            <p:nvPr/>
          </p:nvCxnSpPr>
          <p:spPr>
            <a:xfrm>
              <a:off x="3916362" y="2541586"/>
              <a:ext cx="652462" cy="317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89" name="Shape 289"/>
            <p:cNvCxnSpPr/>
            <p:nvPr/>
          </p:nvCxnSpPr>
          <p:spPr>
            <a:xfrm>
              <a:off x="4051300" y="2565400"/>
              <a:ext cx="523874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90" name="Shape 290"/>
            <p:cNvCxnSpPr/>
            <p:nvPr/>
          </p:nvCxnSpPr>
          <p:spPr>
            <a:xfrm>
              <a:off x="4154487" y="2589211"/>
              <a:ext cx="427037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91" name="Shape 291"/>
            <p:cNvCxnSpPr/>
            <p:nvPr/>
          </p:nvCxnSpPr>
          <p:spPr>
            <a:xfrm>
              <a:off x="4273550" y="2609850"/>
              <a:ext cx="314324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92" name="Shape 292"/>
            <p:cNvCxnSpPr/>
            <p:nvPr/>
          </p:nvCxnSpPr>
          <p:spPr>
            <a:xfrm>
              <a:off x="4294187" y="3378200"/>
              <a:ext cx="27463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293" name="Shape 293"/>
            <p:cNvSpPr/>
            <p:nvPr/>
          </p:nvSpPr>
          <p:spPr>
            <a:xfrm>
              <a:off x="3679825" y="1554162"/>
              <a:ext cx="893762" cy="101599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0552" y="15000"/>
                    <a:pt x="43435" y="65625"/>
                    <a:pt x="63312" y="86250"/>
                  </a:cubicBezTo>
                  <a:cubicBezTo>
                    <a:pt x="83190" y="106875"/>
                    <a:pt x="108220" y="112500"/>
                    <a:pt x="120000" y="120000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" name="Shape 294"/>
            <p:cNvSpPr/>
            <p:nvPr/>
          </p:nvSpPr>
          <p:spPr>
            <a:xfrm>
              <a:off x="3681412" y="1371600"/>
              <a:ext cx="896937" cy="182561"/>
            </a:xfrm>
            <a:custGeom>
              <a:pathLst>
                <a:path extrusionOk="0" h="120000" w="120000">
                  <a:moveTo>
                    <a:pt x="0" y="120000"/>
                  </a:moveTo>
                  <a:cubicBezTo>
                    <a:pt x="12670" y="49411"/>
                    <a:pt x="24596" y="51764"/>
                    <a:pt x="44472" y="32941"/>
                  </a:cubicBezTo>
                  <a:cubicBezTo>
                    <a:pt x="64347" y="14117"/>
                    <a:pt x="104347" y="7058"/>
                    <a:pt x="120000" y="0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" name="Shape 295"/>
            <p:cNvSpPr/>
            <p:nvPr/>
          </p:nvSpPr>
          <p:spPr>
            <a:xfrm>
              <a:off x="3698875" y="1249362"/>
              <a:ext cx="865187" cy="260350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9247" y="16829"/>
                    <a:pt x="35669" y="83414"/>
                    <a:pt x="55706" y="101707"/>
                  </a:cubicBezTo>
                  <a:cubicBezTo>
                    <a:pt x="75743" y="120000"/>
                    <a:pt x="106568" y="109024"/>
                    <a:pt x="120000" y="110487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Shape 296"/>
            <p:cNvSpPr/>
            <p:nvPr/>
          </p:nvSpPr>
          <p:spPr>
            <a:xfrm>
              <a:off x="3702050" y="1098550"/>
              <a:ext cx="884236" cy="150811"/>
            </a:xfrm>
            <a:custGeom>
              <a:pathLst>
                <a:path extrusionOk="0" h="120000" w="120000">
                  <a:moveTo>
                    <a:pt x="0" y="120000"/>
                  </a:moveTo>
                  <a:cubicBezTo>
                    <a:pt x="12926" y="34105"/>
                    <a:pt x="29946" y="48000"/>
                    <a:pt x="49766" y="30315"/>
                  </a:cubicBezTo>
                  <a:cubicBezTo>
                    <a:pt x="69802" y="10105"/>
                    <a:pt x="105565" y="2526"/>
                    <a:pt x="120000" y="0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97" name="Shape 297"/>
            <p:cNvCxnSpPr/>
            <p:nvPr/>
          </p:nvCxnSpPr>
          <p:spPr>
            <a:xfrm>
              <a:off x="4119562" y="1127125"/>
              <a:ext cx="4572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98" name="Shape 298"/>
            <p:cNvCxnSpPr/>
            <p:nvPr/>
          </p:nvCxnSpPr>
          <p:spPr>
            <a:xfrm>
              <a:off x="3911600" y="1149350"/>
              <a:ext cx="66357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99" name="Shape 299"/>
            <p:cNvCxnSpPr/>
            <p:nvPr/>
          </p:nvCxnSpPr>
          <p:spPr>
            <a:xfrm>
              <a:off x="3833812" y="1171575"/>
              <a:ext cx="73977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00" name="Shape 300"/>
            <p:cNvCxnSpPr/>
            <p:nvPr/>
          </p:nvCxnSpPr>
          <p:spPr>
            <a:xfrm>
              <a:off x="3787775" y="1193800"/>
              <a:ext cx="7874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01" name="Shape 301"/>
            <p:cNvCxnSpPr/>
            <p:nvPr/>
          </p:nvCxnSpPr>
          <p:spPr>
            <a:xfrm>
              <a:off x="3744912" y="1216025"/>
              <a:ext cx="83185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02" name="Shape 302"/>
            <p:cNvCxnSpPr/>
            <p:nvPr/>
          </p:nvCxnSpPr>
          <p:spPr>
            <a:xfrm>
              <a:off x="3702050" y="1238250"/>
              <a:ext cx="876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03" name="Shape 303"/>
            <p:cNvCxnSpPr/>
            <p:nvPr/>
          </p:nvCxnSpPr>
          <p:spPr>
            <a:xfrm>
              <a:off x="3744912" y="1260475"/>
              <a:ext cx="83185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04" name="Shape 304"/>
            <p:cNvCxnSpPr/>
            <p:nvPr/>
          </p:nvCxnSpPr>
          <p:spPr>
            <a:xfrm>
              <a:off x="3762375" y="1282700"/>
              <a:ext cx="8127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05" name="Shape 305"/>
            <p:cNvCxnSpPr/>
            <p:nvPr/>
          </p:nvCxnSpPr>
          <p:spPr>
            <a:xfrm>
              <a:off x="3787775" y="1304925"/>
              <a:ext cx="79374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06" name="Shape 306"/>
            <p:cNvCxnSpPr/>
            <p:nvPr/>
          </p:nvCxnSpPr>
          <p:spPr>
            <a:xfrm>
              <a:off x="3819525" y="1327150"/>
              <a:ext cx="75564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07" name="Shape 307"/>
            <p:cNvCxnSpPr/>
            <p:nvPr/>
          </p:nvCxnSpPr>
          <p:spPr>
            <a:xfrm>
              <a:off x="3870325" y="1349375"/>
              <a:ext cx="7112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08" name="Shape 308"/>
            <p:cNvCxnSpPr/>
            <p:nvPr/>
          </p:nvCxnSpPr>
          <p:spPr>
            <a:xfrm>
              <a:off x="3905250" y="1371600"/>
              <a:ext cx="66357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09" name="Shape 309"/>
            <p:cNvCxnSpPr/>
            <p:nvPr/>
          </p:nvCxnSpPr>
          <p:spPr>
            <a:xfrm>
              <a:off x="3948112" y="1393825"/>
              <a:ext cx="62547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10" name="Shape 310"/>
            <p:cNvCxnSpPr/>
            <p:nvPr/>
          </p:nvCxnSpPr>
          <p:spPr>
            <a:xfrm>
              <a:off x="3973512" y="1416050"/>
              <a:ext cx="60007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11" name="Shape 311"/>
            <p:cNvCxnSpPr/>
            <p:nvPr/>
          </p:nvCxnSpPr>
          <p:spPr>
            <a:xfrm>
              <a:off x="3913187" y="1438275"/>
              <a:ext cx="66357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12" name="Shape 312"/>
            <p:cNvCxnSpPr/>
            <p:nvPr/>
          </p:nvCxnSpPr>
          <p:spPr>
            <a:xfrm>
              <a:off x="3833812" y="1460500"/>
              <a:ext cx="744537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13" name="Shape 313"/>
            <p:cNvCxnSpPr/>
            <p:nvPr/>
          </p:nvCxnSpPr>
          <p:spPr>
            <a:xfrm>
              <a:off x="3762375" y="1482725"/>
              <a:ext cx="80645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14" name="Shape 314"/>
            <p:cNvCxnSpPr/>
            <p:nvPr/>
          </p:nvCxnSpPr>
          <p:spPr>
            <a:xfrm>
              <a:off x="3744912" y="1504950"/>
              <a:ext cx="830261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15" name="Shape 315"/>
            <p:cNvCxnSpPr/>
            <p:nvPr/>
          </p:nvCxnSpPr>
          <p:spPr>
            <a:xfrm>
              <a:off x="3702050" y="1527175"/>
              <a:ext cx="87153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16" name="Shape 316"/>
            <p:cNvCxnSpPr/>
            <p:nvPr/>
          </p:nvCxnSpPr>
          <p:spPr>
            <a:xfrm>
              <a:off x="3702050" y="1549400"/>
              <a:ext cx="87312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17" name="Shape 317"/>
            <p:cNvCxnSpPr/>
            <p:nvPr/>
          </p:nvCxnSpPr>
          <p:spPr>
            <a:xfrm>
              <a:off x="3816350" y="1571625"/>
              <a:ext cx="760411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18" name="Shape 318"/>
            <p:cNvCxnSpPr/>
            <p:nvPr/>
          </p:nvCxnSpPr>
          <p:spPr>
            <a:xfrm>
              <a:off x="3914775" y="1593850"/>
              <a:ext cx="66357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19" name="Shape 319"/>
            <p:cNvCxnSpPr/>
            <p:nvPr/>
          </p:nvCxnSpPr>
          <p:spPr>
            <a:xfrm>
              <a:off x="4062412" y="1616075"/>
              <a:ext cx="51435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grpSp>
        <p:nvGrpSpPr>
          <p:cNvPr id="320" name="Shape 320"/>
          <p:cNvGrpSpPr/>
          <p:nvPr/>
        </p:nvGrpSpPr>
        <p:grpSpPr>
          <a:xfrm>
            <a:off x="1143000" y="2024061"/>
            <a:ext cx="2082800" cy="4605337"/>
            <a:chOff x="1143000" y="2024061"/>
            <a:chExt cx="2082800" cy="4605337"/>
          </a:xfrm>
        </p:grpSpPr>
        <p:sp>
          <p:nvSpPr>
            <p:cNvPr id="321" name="Shape 321"/>
            <p:cNvSpPr txBox="1"/>
            <p:nvPr/>
          </p:nvSpPr>
          <p:spPr>
            <a:xfrm>
              <a:off x="1447800" y="6262687"/>
              <a:ext cx="177800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единичен атом</a:t>
              </a:r>
            </a:p>
          </p:txBody>
        </p:sp>
        <p:grpSp>
          <p:nvGrpSpPr>
            <p:cNvPr id="322" name="Shape 322"/>
            <p:cNvGrpSpPr/>
            <p:nvPr/>
          </p:nvGrpSpPr>
          <p:grpSpPr>
            <a:xfrm>
              <a:off x="1143000" y="2024061"/>
              <a:ext cx="1552574" cy="4294187"/>
              <a:chOff x="1095375" y="692150"/>
              <a:chExt cx="1595436" cy="3062286"/>
            </a:xfrm>
          </p:grpSpPr>
          <p:cxnSp>
            <p:nvCxnSpPr>
              <p:cNvPr id="323" name="Shape 323"/>
              <p:cNvCxnSpPr/>
              <p:nvPr/>
            </p:nvCxnSpPr>
            <p:spPr>
              <a:xfrm rot="10800000">
                <a:off x="1628775" y="838199"/>
                <a:ext cx="0" cy="2590800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stealth"/>
              </a:ln>
            </p:spPr>
          </p:cxnSp>
          <p:cxnSp>
            <p:nvCxnSpPr>
              <p:cNvPr id="324" name="Shape 324"/>
              <p:cNvCxnSpPr/>
              <p:nvPr/>
            </p:nvCxnSpPr>
            <p:spPr>
              <a:xfrm>
                <a:off x="1638300" y="3306762"/>
                <a:ext cx="895349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sp>
            <p:nvSpPr>
              <p:cNvPr id="325" name="Shape 325"/>
              <p:cNvSpPr txBox="1"/>
              <p:nvPr/>
            </p:nvSpPr>
            <p:spPr>
              <a:xfrm>
                <a:off x="1147762" y="3128961"/>
                <a:ext cx="436562" cy="26193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1s</a:t>
                </a:r>
              </a:p>
            </p:txBody>
          </p:sp>
          <p:cxnSp>
            <p:nvCxnSpPr>
              <p:cNvPr id="326" name="Shape 326"/>
              <p:cNvCxnSpPr/>
              <p:nvPr/>
            </p:nvCxnSpPr>
            <p:spPr>
              <a:xfrm>
                <a:off x="1638300" y="2544761"/>
                <a:ext cx="1052511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sp>
            <p:nvSpPr>
              <p:cNvPr id="327" name="Shape 327"/>
              <p:cNvSpPr txBox="1"/>
              <p:nvPr/>
            </p:nvSpPr>
            <p:spPr>
              <a:xfrm>
                <a:off x="1147762" y="2368550"/>
                <a:ext cx="436562" cy="26193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2s</a:t>
                </a:r>
              </a:p>
            </p:txBody>
          </p:sp>
          <p:cxnSp>
            <p:nvCxnSpPr>
              <p:cNvPr id="328" name="Shape 328"/>
              <p:cNvCxnSpPr/>
              <p:nvPr/>
            </p:nvCxnSpPr>
            <p:spPr>
              <a:xfrm>
                <a:off x="1638300" y="2239961"/>
                <a:ext cx="1052511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sp>
            <p:nvSpPr>
              <p:cNvPr id="329" name="Shape 329"/>
              <p:cNvSpPr txBox="1"/>
              <p:nvPr/>
            </p:nvSpPr>
            <p:spPr>
              <a:xfrm>
                <a:off x="1135062" y="2063750"/>
                <a:ext cx="449262" cy="26193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2p</a:t>
                </a:r>
              </a:p>
            </p:txBody>
          </p:sp>
          <p:cxnSp>
            <p:nvCxnSpPr>
              <p:cNvPr id="330" name="Shape 330"/>
              <p:cNvCxnSpPr/>
              <p:nvPr/>
            </p:nvCxnSpPr>
            <p:spPr>
              <a:xfrm>
                <a:off x="1662111" y="1554162"/>
                <a:ext cx="87153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sp>
            <p:nvSpPr>
              <p:cNvPr id="331" name="Shape 331"/>
              <p:cNvSpPr txBox="1"/>
              <p:nvPr/>
            </p:nvSpPr>
            <p:spPr>
              <a:xfrm>
                <a:off x="1147762" y="1377950"/>
                <a:ext cx="436562" cy="26193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3s</a:t>
                </a:r>
              </a:p>
            </p:txBody>
          </p:sp>
          <p:cxnSp>
            <p:nvCxnSpPr>
              <p:cNvPr id="332" name="Shape 332"/>
              <p:cNvCxnSpPr/>
              <p:nvPr/>
            </p:nvCxnSpPr>
            <p:spPr>
              <a:xfrm>
                <a:off x="1662111" y="1249362"/>
                <a:ext cx="87153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sp>
            <p:nvSpPr>
              <p:cNvPr id="333" name="Shape 333"/>
              <p:cNvSpPr txBox="1"/>
              <p:nvPr/>
            </p:nvSpPr>
            <p:spPr>
              <a:xfrm>
                <a:off x="1135062" y="1073150"/>
                <a:ext cx="449262" cy="26193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3p</a:t>
                </a:r>
              </a:p>
            </p:txBody>
          </p:sp>
          <p:sp>
            <p:nvSpPr>
              <p:cNvPr id="334" name="Shape 334"/>
              <p:cNvSpPr txBox="1"/>
              <p:nvPr/>
            </p:nvSpPr>
            <p:spPr>
              <a:xfrm>
                <a:off x="1095375" y="692150"/>
                <a:ext cx="411161" cy="26193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W</a:t>
                </a:r>
              </a:p>
            </p:txBody>
          </p:sp>
          <p:sp>
            <p:nvSpPr>
              <p:cNvPr id="335" name="Shape 335"/>
              <p:cNvSpPr txBox="1"/>
              <p:nvPr/>
            </p:nvSpPr>
            <p:spPr>
              <a:xfrm>
                <a:off x="1757361" y="3492500"/>
                <a:ext cx="798512" cy="26193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r</a:t>
                </a:r>
                <a:r>
                  <a:rPr b="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→ ∞</a:t>
                </a:r>
              </a:p>
            </p:txBody>
          </p:sp>
        </p:grpSp>
      </p:grpSp>
      <p:grpSp>
        <p:nvGrpSpPr>
          <p:cNvPr id="336" name="Shape 336"/>
          <p:cNvGrpSpPr/>
          <p:nvPr/>
        </p:nvGrpSpPr>
        <p:grpSpPr>
          <a:xfrm>
            <a:off x="4695825" y="2633661"/>
            <a:ext cx="1652587" cy="3119437"/>
            <a:chOff x="4117975" y="1127125"/>
            <a:chExt cx="1177924" cy="2224087"/>
          </a:xfrm>
        </p:grpSpPr>
        <p:cxnSp>
          <p:nvCxnSpPr>
            <p:cNvPr id="337" name="Shape 337"/>
            <p:cNvCxnSpPr/>
            <p:nvPr/>
          </p:nvCxnSpPr>
          <p:spPr>
            <a:xfrm>
              <a:off x="4119562" y="3351212"/>
              <a:ext cx="1174749" cy="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38" name="Shape 338"/>
            <p:cNvCxnSpPr/>
            <p:nvPr/>
          </p:nvCxnSpPr>
          <p:spPr>
            <a:xfrm>
              <a:off x="4121150" y="3248025"/>
              <a:ext cx="1174749" cy="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39" name="Shape 339"/>
            <p:cNvCxnSpPr/>
            <p:nvPr/>
          </p:nvCxnSpPr>
          <p:spPr>
            <a:xfrm>
              <a:off x="4121150" y="2587625"/>
              <a:ext cx="1174749" cy="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40" name="Shape 340"/>
            <p:cNvCxnSpPr/>
            <p:nvPr/>
          </p:nvCxnSpPr>
          <p:spPr>
            <a:xfrm>
              <a:off x="4121150" y="2489200"/>
              <a:ext cx="1174749" cy="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41" name="Shape 341"/>
            <p:cNvCxnSpPr/>
            <p:nvPr/>
          </p:nvCxnSpPr>
          <p:spPr>
            <a:xfrm>
              <a:off x="4121150" y="2182811"/>
              <a:ext cx="1174749" cy="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42" name="Shape 342"/>
            <p:cNvCxnSpPr/>
            <p:nvPr/>
          </p:nvCxnSpPr>
          <p:spPr>
            <a:xfrm>
              <a:off x="4121150" y="2316161"/>
              <a:ext cx="1174749" cy="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43" name="Shape 343"/>
            <p:cNvCxnSpPr/>
            <p:nvPr/>
          </p:nvCxnSpPr>
          <p:spPr>
            <a:xfrm>
              <a:off x="4117975" y="1127125"/>
              <a:ext cx="1174749" cy="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44" name="Shape 344"/>
            <p:cNvCxnSpPr/>
            <p:nvPr/>
          </p:nvCxnSpPr>
          <p:spPr>
            <a:xfrm>
              <a:off x="4121150" y="1622425"/>
              <a:ext cx="1174749" cy="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grpSp>
        <p:nvGrpSpPr>
          <p:cNvPr id="345" name="Shape 345"/>
          <p:cNvGrpSpPr/>
          <p:nvPr/>
        </p:nvGrpSpPr>
        <p:grpSpPr>
          <a:xfrm>
            <a:off x="4403725" y="2308224"/>
            <a:ext cx="681037" cy="4073524"/>
            <a:chOff x="4403725" y="2308224"/>
            <a:chExt cx="681037" cy="4073524"/>
          </a:xfrm>
        </p:grpSpPr>
        <p:grpSp>
          <p:nvGrpSpPr>
            <p:cNvPr id="346" name="Shape 346"/>
            <p:cNvGrpSpPr/>
            <p:nvPr/>
          </p:nvGrpSpPr>
          <p:grpSpPr>
            <a:xfrm>
              <a:off x="4672012" y="2308224"/>
              <a:ext cx="57150" cy="3767136"/>
              <a:chOff x="4100512" y="895350"/>
              <a:chExt cx="41275" cy="2686049"/>
            </a:xfrm>
          </p:grpSpPr>
          <p:cxnSp>
            <p:nvCxnSpPr>
              <p:cNvPr id="347" name="Shape 347"/>
              <p:cNvCxnSpPr/>
              <p:nvPr/>
            </p:nvCxnSpPr>
            <p:spPr>
              <a:xfrm>
                <a:off x="4121150" y="895350"/>
                <a:ext cx="0" cy="2686049"/>
              </a:xfrm>
              <a:prstGeom prst="straightConnector1">
                <a:avLst/>
              </a:prstGeom>
              <a:noFill/>
              <a:ln cap="flat" cmpd="sng" w="9525">
                <a:solidFill>
                  <a:srgbClr val="CC3300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sp>
            <p:nvSpPr>
              <p:cNvPr id="348" name="Shape 348"/>
              <p:cNvSpPr/>
              <p:nvPr/>
            </p:nvSpPr>
            <p:spPr>
              <a:xfrm>
                <a:off x="4103687" y="3333750"/>
                <a:ext cx="36512" cy="3651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9" name="Shape 349"/>
              <p:cNvSpPr/>
              <p:nvPr/>
            </p:nvSpPr>
            <p:spPr>
              <a:xfrm>
                <a:off x="4103687" y="3225800"/>
                <a:ext cx="36512" cy="3651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0" name="Shape 350"/>
              <p:cNvSpPr/>
              <p:nvPr/>
            </p:nvSpPr>
            <p:spPr>
              <a:xfrm>
                <a:off x="4102100" y="2568575"/>
                <a:ext cx="36512" cy="3651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1" name="Shape 351"/>
              <p:cNvSpPr/>
              <p:nvPr/>
            </p:nvSpPr>
            <p:spPr>
              <a:xfrm>
                <a:off x="4103687" y="2470150"/>
                <a:ext cx="36512" cy="3651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2" name="Shape 352"/>
              <p:cNvSpPr/>
              <p:nvPr/>
            </p:nvSpPr>
            <p:spPr>
              <a:xfrm>
                <a:off x="4105275" y="2298700"/>
                <a:ext cx="36512" cy="3651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3" name="Shape 353"/>
              <p:cNvSpPr/>
              <p:nvPr/>
            </p:nvSpPr>
            <p:spPr>
              <a:xfrm>
                <a:off x="4100512" y="2163761"/>
                <a:ext cx="36512" cy="3651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4" name="Shape 354"/>
              <p:cNvSpPr/>
              <p:nvPr/>
            </p:nvSpPr>
            <p:spPr>
              <a:xfrm>
                <a:off x="4102100" y="1108075"/>
                <a:ext cx="36512" cy="3651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5" name="Shape 355"/>
              <p:cNvSpPr/>
              <p:nvPr/>
            </p:nvSpPr>
            <p:spPr>
              <a:xfrm>
                <a:off x="4102100" y="1606550"/>
                <a:ext cx="36512" cy="3651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56" name="Shape 356"/>
            <p:cNvSpPr txBox="1"/>
            <p:nvPr/>
          </p:nvSpPr>
          <p:spPr>
            <a:xfrm>
              <a:off x="4403725" y="6015037"/>
              <a:ext cx="681037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 = r</a:t>
              </a:r>
              <a:r>
                <a:rPr b="0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0</a:t>
              </a:r>
            </a:p>
          </p:txBody>
        </p:sp>
      </p:grpSp>
      <p:cxnSp>
        <p:nvCxnSpPr>
          <p:cNvPr id="357" name="Shape 357"/>
          <p:cNvCxnSpPr/>
          <p:nvPr/>
        </p:nvCxnSpPr>
        <p:spPr>
          <a:xfrm>
            <a:off x="5226050" y="2327275"/>
            <a:ext cx="0" cy="3765550"/>
          </a:xfrm>
          <a:prstGeom prst="straightConnector1">
            <a:avLst/>
          </a:prstGeom>
          <a:noFill/>
          <a:ln cap="flat" cmpd="sng" w="9525">
            <a:solidFill>
              <a:srgbClr val="008000"/>
            </a:solidFill>
            <a:prstDash val="solid"/>
            <a:miter lim="8000"/>
            <a:headEnd len="med" w="med" type="none"/>
            <a:tailEnd len="med" w="med" type="none"/>
          </a:ln>
        </p:spPr>
      </p:cxnSp>
      <p:grpSp>
        <p:nvGrpSpPr>
          <p:cNvPr id="358" name="Shape 358"/>
          <p:cNvGrpSpPr/>
          <p:nvPr/>
        </p:nvGrpSpPr>
        <p:grpSpPr>
          <a:xfrm>
            <a:off x="5816600" y="1884361"/>
            <a:ext cx="2001836" cy="4502150"/>
            <a:chOff x="5816600" y="1884361"/>
            <a:chExt cx="2001836" cy="4502150"/>
          </a:xfrm>
        </p:grpSpPr>
        <p:grpSp>
          <p:nvGrpSpPr>
            <p:cNvPr id="359" name="Shape 359"/>
            <p:cNvGrpSpPr/>
            <p:nvPr/>
          </p:nvGrpSpPr>
          <p:grpSpPr>
            <a:xfrm>
              <a:off x="5816600" y="1884361"/>
              <a:ext cx="1803399" cy="3976688"/>
              <a:chOff x="4916487" y="592137"/>
              <a:chExt cx="1285874" cy="2836862"/>
            </a:xfrm>
          </p:grpSpPr>
          <p:cxnSp>
            <p:nvCxnSpPr>
              <p:cNvPr id="360" name="Shape 360"/>
              <p:cNvCxnSpPr/>
              <p:nvPr/>
            </p:nvCxnSpPr>
            <p:spPr>
              <a:xfrm rot="10800000">
                <a:off x="5297487" y="838199"/>
                <a:ext cx="0" cy="2590800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stealth"/>
              </a:ln>
            </p:spPr>
          </p:cxnSp>
          <p:cxnSp>
            <p:nvCxnSpPr>
              <p:cNvPr id="361" name="Shape 361"/>
              <p:cNvCxnSpPr/>
              <p:nvPr/>
            </p:nvCxnSpPr>
            <p:spPr>
              <a:xfrm>
                <a:off x="5294312" y="3246436"/>
                <a:ext cx="895349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62" name="Shape 362"/>
              <p:cNvCxnSpPr/>
              <p:nvPr/>
            </p:nvCxnSpPr>
            <p:spPr>
              <a:xfrm>
                <a:off x="5297487" y="2316161"/>
                <a:ext cx="876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63" name="Shape 363"/>
              <p:cNvCxnSpPr/>
              <p:nvPr/>
            </p:nvCxnSpPr>
            <p:spPr>
              <a:xfrm>
                <a:off x="5299075" y="2181225"/>
                <a:ext cx="874711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64" name="Shape 364"/>
              <p:cNvCxnSpPr/>
              <p:nvPr/>
            </p:nvCxnSpPr>
            <p:spPr>
              <a:xfrm>
                <a:off x="5295900" y="1620837"/>
                <a:ext cx="87153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65" name="Shape 365"/>
              <p:cNvCxnSpPr/>
              <p:nvPr/>
            </p:nvCxnSpPr>
            <p:spPr>
              <a:xfrm>
                <a:off x="5295900" y="1127125"/>
                <a:ext cx="87153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sp>
            <p:nvSpPr>
              <p:cNvPr id="366" name="Shape 366"/>
              <p:cNvSpPr txBox="1"/>
              <p:nvPr/>
            </p:nvSpPr>
            <p:spPr>
              <a:xfrm>
                <a:off x="4916487" y="592137"/>
                <a:ext cx="285750" cy="26193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W</a:t>
                </a:r>
              </a:p>
            </p:txBody>
          </p:sp>
          <p:cxnSp>
            <p:nvCxnSpPr>
              <p:cNvPr id="367" name="Shape 367"/>
              <p:cNvCxnSpPr/>
              <p:nvPr/>
            </p:nvCxnSpPr>
            <p:spPr>
              <a:xfrm>
                <a:off x="5292725" y="1144587"/>
                <a:ext cx="874711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FF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68" name="Shape 368"/>
              <p:cNvCxnSpPr/>
              <p:nvPr/>
            </p:nvCxnSpPr>
            <p:spPr>
              <a:xfrm>
                <a:off x="5295900" y="1174750"/>
                <a:ext cx="874711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FF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69" name="Shape 369"/>
              <p:cNvCxnSpPr/>
              <p:nvPr/>
            </p:nvCxnSpPr>
            <p:spPr>
              <a:xfrm>
                <a:off x="5299075" y="1204912"/>
                <a:ext cx="874711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FF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70" name="Shape 370"/>
              <p:cNvCxnSpPr/>
              <p:nvPr/>
            </p:nvCxnSpPr>
            <p:spPr>
              <a:xfrm>
                <a:off x="5299075" y="1235075"/>
                <a:ext cx="874711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FF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71" name="Shape 371"/>
              <p:cNvCxnSpPr/>
              <p:nvPr/>
            </p:nvCxnSpPr>
            <p:spPr>
              <a:xfrm>
                <a:off x="5299075" y="1265237"/>
                <a:ext cx="874711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FF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72" name="Shape 372"/>
              <p:cNvCxnSpPr/>
              <p:nvPr/>
            </p:nvCxnSpPr>
            <p:spPr>
              <a:xfrm>
                <a:off x="5299075" y="1295400"/>
                <a:ext cx="874711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FF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73" name="Shape 373"/>
              <p:cNvCxnSpPr/>
              <p:nvPr/>
            </p:nvCxnSpPr>
            <p:spPr>
              <a:xfrm>
                <a:off x="5299075" y="1325562"/>
                <a:ext cx="874711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FF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74" name="Shape 374"/>
              <p:cNvCxnSpPr/>
              <p:nvPr/>
            </p:nvCxnSpPr>
            <p:spPr>
              <a:xfrm>
                <a:off x="5299075" y="1355725"/>
                <a:ext cx="874711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FF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75" name="Shape 375"/>
              <p:cNvCxnSpPr/>
              <p:nvPr/>
            </p:nvCxnSpPr>
            <p:spPr>
              <a:xfrm>
                <a:off x="5299075" y="1385887"/>
                <a:ext cx="874711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FF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76" name="Shape 376"/>
              <p:cNvCxnSpPr/>
              <p:nvPr/>
            </p:nvCxnSpPr>
            <p:spPr>
              <a:xfrm>
                <a:off x="5299075" y="1416050"/>
                <a:ext cx="874711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FF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77" name="Shape 377"/>
              <p:cNvCxnSpPr/>
              <p:nvPr/>
            </p:nvCxnSpPr>
            <p:spPr>
              <a:xfrm>
                <a:off x="5299075" y="1446212"/>
                <a:ext cx="874711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FF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78" name="Shape 378"/>
              <p:cNvCxnSpPr/>
              <p:nvPr/>
            </p:nvCxnSpPr>
            <p:spPr>
              <a:xfrm>
                <a:off x="5299075" y="1476375"/>
                <a:ext cx="874711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FF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79" name="Shape 379"/>
              <p:cNvCxnSpPr/>
              <p:nvPr/>
            </p:nvCxnSpPr>
            <p:spPr>
              <a:xfrm>
                <a:off x="5299075" y="1506537"/>
                <a:ext cx="874711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FF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80" name="Shape 380"/>
              <p:cNvCxnSpPr/>
              <p:nvPr/>
            </p:nvCxnSpPr>
            <p:spPr>
              <a:xfrm>
                <a:off x="5299075" y="1536700"/>
                <a:ext cx="874711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FF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81" name="Shape 381"/>
              <p:cNvCxnSpPr/>
              <p:nvPr/>
            </p:nvCxnSpPr>
            <p:spPr>
              <a:xfrm>
                <a:off x="5299075" y="1566862"/>
                <a:ext cx="874711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FF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82" name="Shape 382"/>
              <p:cNvCxnSpPr/>
              <p:nvPr/>
            </p:nvCxnSpPr>
            <p:spPr>
              <a:xfrm>
                <a:off x="5299075" y="1597025"/>
                <a:ext cx="874711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FF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83" name="Shape 383"/>
              <p:cNvCxnSpPr/>
              <p:nvPr/>
            </p:nvCxnSpPr>
            <p:spPr>
              <a:xfrm>
                <a:off x="5299075" y="2487611"/>
                <a:ext cx="882649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84" name="Shape 384"/>
              <p:cNvCxnSpPr/>
              <p:nvPr/>
            </p:nvCxnSpPr>
            <p:spPr>
              <a:xfrm flipH="1" rot="10800000">
                <a:off x="5300662" y="2587624"/>
                <a:ext cx="873125" cy="158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85" name="Shape 385"/>
              <p:cNvCxnSpPr/>
              <p:nvPr/>
            </p:nvCxnSpPr>
            <p:spPr>
              <a:xfrm>
                <a:off x="5307012" y="2206625"/>
                <a:ext cx="874711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FF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86" name="Shape 386"/>
              <p:cNvCxnSpPr/>
              <p:nvPr/>
            </p:nvCxnSpPr>
            <p:spPr>
              <a:xfrm>
                <a:off x="5299075" y="2232025"/>
                <a:ext cx="874711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FF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87" name="Shape 387"/>
              <p:cNvCxnSpPr/>
              <p:nvPr/>
            </p:nvCxnSpPr>
            <p:spPr>
              <a:xfrm>
                <a:off x="5297487" y="2257425"/>
                <a:ext cx="874711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FF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88" name="Shape 388"/>
              <p:cNvCxnSpPr/>
              <p:nvPr/>
            </p:nvCxnSpPr>
            <p:spPr>
              <a:xfrm>
                <a:off x="5299075" y="2282825"/>
                <a:ext cx="874711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FF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89" name="Shape 389"/>
              <p:cNvCxnSpPr/>
              <p:nvPr/>
            </p:nvCxnSpPr>
            <p:spPr>
              <a:xfrm>
                <a:off x="5300662" y="2501900"/>
                <a:ext cx="874711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FF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90" name="Shape 390"/>
              <p:cNvCxnSpPr/>
              <p:nvPr/>
            </p:nvCxnSpPr>
            <p:spPr>
              <a:xfrm>
                <a:off x="5299075" y="2520950"/>
                <a:ext cx="874711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FF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91" name="Shape 391"/>
              <p:cNvCxnSpPr/>
              <p:nvPr/>
            </p:nvCxnSpPr>
            <p:spPr>
              <a:xfrm>
                <a:off x="5297487" y="2540000"/>
                <a:ext cx="874711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FF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92" name="Shape 392"/>
              <p:cNvCxnSpPr/>
              <p:nvPr/>
            </p:nvCxnSpPr>
            <p:spPr>
              <a:xfrm>
                <a:off x="5295900" y="2559050"/>
                <a:ext cx="874711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FF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93" name="Shape 393"/>
              <p:cNvCxnSpPr/>
              <p:nvPr/>
            </p:nvCxnSpPr>
            <p:spPr>
              <a:xfrm>
                <a:off x="5300662" y="3262311"/>
                <a:ext cx="874711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FF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94" name="Shape 394"/>
              <p:cNvCxnSpPr/>
              <p:nvPr/>
            </p:nvCxnSpPr>
            <p:spPr>
              <a:xfrm>
                <a:off x="5307012" y="3351212"/>
                <a:ext cx="895349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95" name="Shape 395"/>
              <p:cNvCxnSpPr/>
              <p:nvPr/>
            </p:nvCxnSpPr>
            <p:spPr>
              <a:xfrm>
                <a:off x="5297487" y="3282950"/>
                <a:ext cx="874711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FF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96" name="Shape 396"/>
              <p:cNvCxnSpPr/>
              <p:nvPr/>
            </p:nvCxnSpPr>
            <p:spPr>
              <a:xfrm>
                <a:off x="5300662" y="3303587"/>
                <a:ext cx="874711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FF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97" name="Shape 397"/>
              <p:cNvCxnSpPr/>
              <p:nvPr/>
            </p:nvCxnSpPr>
            <p:spPr>
              <a:xfrm>
                <a:off x="5297487" y="3324225"/>
                <a:ext cx="874711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FF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sp>
          <p:nvSpPr>
            <p:cNvPr id="398" name="Shape 398"/>
            <p:cNvSpPr txBox="1"/>
            <p:nvPr/>
          </p:nvSpPr>
          <p:spPr>
            <a:xfrm>
              <a:off x="6324600" y="6019800"/>
              <a:ext cx="1493836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твърдо тяло</a:t>
              </a:r>
            </a:p>
          </p:txBody>
        </p:sp>
      </p:grpSp>
      <p:grpSp>
        <p:nvGrpSpPr>
          <p:cNvPr id="399" name="Shape 399"/>
          <p:cNvGrpSpPr/>
          <p:nvPr/>
        </p:nvGrpSpPr>
        <p:grpSpPr>
          <a:xfrm>
            <a:off x="6781800" y="2855911"/>
            <a:ext cx="1454150" cy="2935287"/>
            <a:chOff x="6781800" y="2855911"/>
            <a:chExt cx="1454150" cy="2935287"/>
          </a:xfrm>
        </p:grpSpPr>
        <p:sp>
          <p:nvSpPr>
            <p:cNvPr id="400" name="Shape 400"/>
            <p:cNvSpPr txBox="1"/>
            <p:nvPr/>
          </p:nvSpPr>
          <p:spPr>
            <a:xfrm>
              <a:off x="7756525" y="2855911"/>
              <a:ext cx="479425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hlink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hlink"/>
                  </a:solidFill>
                  <a:latin typeface="Arial"/>
                  <a:ea typeface="Arial"/>
                  <a:cs typeface="Arial"/>
                  <a:sym typeface="Arial"/>
                </a:rPr>
                <a:t>РЗ</a:t>
              </a:r>
            </a:p>
          </p:txBody>
        </p:sp>
        <p:sp>
          <p:nvSpPr>
            <p:cNvPr id="401" name="Shape 401"/>
            <p:cNvSpPr txBox="1"/>
            <p:nvPr/>
          </p:nvSpPr>
          <p:spPr>
            <a:xfrm>
              <a:off x="7620000" y="4000500"/>
              <a:ext cx="479425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hlink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hlink"/>
                  </a:solidFill>
                  <a:latin typeface="Arial"/>
                  <a:ea typeface="Arial"/>
                  <a:cs typeface="Arial"/>
                  <a:sym typeface="Arial"/>
                </a:rPr>
                <a:t>РЗ</a:t>
              </a:r>
            </a:p>
          </p:txBody>
        </p:sp>
        <p:sp>
          <p:nvSpPr>
            <p:cNvPr id="402" name="Shape 402"/>
            <p:cNvSpPr txBox="1"/>
            <p:nvPr/>
          </p:nvSpPr>
          <p:spPr>
            <a:xfrm>
              <a:off x="7673975" y="4419600"/>
              <a:ext cx="479425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hlink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hlink"/>
                  </a:solidFill>
                  <a:latin typeface="Arial"/>
                  <a:ea typeface="Arial"/>
                  <a:cs typeface="Arial"/>
                  <a:sym typeface="Arial"/>
                </a:rPr>
                <a:t>РЗ</a:t>
              </a:r>
            </a:p>
          </p:txBody>
        </p:sp>
        <p:sp>
          <p:nvSpPr>
            <p:cNvPr id="403" name="Shape 403"/>
            <p:cNvSpPr txBox="1"/>
            <p:nvPr/>
          </p:nvSpPr>
          <p:spPr>
            <a:xfrm>
              <a:off x="7696200" y="5424487"/>
              <a:ext cx="479425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hlink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hlink"/>
                  </a:solidFill>
                  <a:latin typeface="Arial"/>
                  <a:ea typeface="Arial"/>
                  <a:cs typeface="Arial"/>
                  <a:sym typeface="Arial"/>
                </a:rPr>
                <a:t>РЗ</a:t>
              </a:r>
            </a:p>
          </p:txBody>
        </p:sp>
        <p:sp>
          <p:nvSpPr>
            <p:cNvPr id="404" name="Shape 404"/>
            <p:cNvSpPr txBox="1"/>
            <p:nvPr/>
          </p:nvSpPr>
          <p:spPr>
            <a:xfrm>
              <a:off x="6781800" y="3505200"/>
              <a:ext cx="46989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14343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F14343"/>
                  </a:solidFill>
                  <a:latin typeface="Arial"/>
                  <a:ea typeface="Arial"/>
                  <a:cs typeface="Arial"/>
                  <a:sym typeface="Arial"/>
                </a:rPr>
                <a:t>ЗЗ</a:t>
              </a:r>
            </a:p>
          </p:txBody>
        </p:sp>
        <p:sp>
          <p:nvSpPr>
            <p:cNvPr id="405" name="Shape 405"/>
            <p:cNvSpPr txBox="1"/>
            <p:nvPr/>
          </p:nvSpPr>
          <p:spPr>
            <a:xfrm>
              <a:off x="6934200" y="4243387"/>
              <a:ext cx="46989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14343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F14343"/>
                  </a:solidFill>
                  <a:latin typeface="Arial"/>
                  <a:ea typeface="Arial"/>
                  <a:cs typeface="Arial"/>
                  <a:sym typeface="Arial"/>
                </a:rPr>
                <a:t>ЗЗ</a:t>
              </a:r>
            </a:p>
          </p:txBody>
        </p:sp>
        <p:sp>
          <p:nvSpPr>
            <p:cNvPr id="406" name="Shape 406"/>
            <p:cNvSpPr txBox="1"/>
            <p:nvPr/>
          </p:nvSpPr>
          <p:spPr>
            <a:xfrm>
              <a:off x="6781800" y="4967287"/>
              <a:ext cx="46989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14343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F14343"/>
                  </a:solidFill>
                  <a:latin typeface="Arial"/>
                  <a:ea typeface="Arial"/>
                  <a:cs typeface="Arial"/>
                  <a:sym typeface="Arial"/>
                </a:rPr>
                <a:t>ЗЗ</a:t>
              </a:r>
            </a:p>
          </p:txBody>
        </p:sp>
      </p:grpSp>
      <p:sp>
        <p:nvSpPr>
          <p:cNvPr id="407" name="Shape 407"/>
          <p:cNvSpPr txBox="1"/>
          <p:nvPr/>
        </p:nvSpPr>
        <p:spPr>
          <a:xfrm>
            <a:off x="7070725" y="1941511"/>
            <a:ext cx="2005012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99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rgbClr val="CC0099"/>
                </a:solidFill>
                <a:latin typeface="Arial"/>
                <a:ea typeface="Arial"/>
                <a:cs typeface="Arial"/>
                <a:sym typeface="Arial"/>
              </a:rPr>
              <a:t>Зонна диаграма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Shape 412"/>
          <p:cNvSpPr txBox="1"/>
          <p:nvPr>
            <p:ph idx="11" type="ftr"/>
          </p:nvPr>
        </p:nvSpPr>
        <p:spPr>
          <a:xfrm>
            <a:off x="6934200" y="228600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  <p:sp>
        <p:nvSpPr>
          <p:cNvPr id="413" name="Shape 413"/>
          <p:cNvSpPr txBox="1"/>
          <p:nvPr/>
        </p:nvSpPr>
        <p:spPr>
          <a:xfrm>
            <a:off x="2743200" y="654050"/>
            <a:ext cx="5973761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І. Строеж на материалите</a:t>
            </a:r>
          </a:p>
        </p:txBody>
      </p:sp>
      <p:sp>
        <p:nvSpPr>
          <p:cNvPr id="414" name="Shape 414"/>
          <p:cNvSpPr txBox="1"/>
          <p:nvPr/>
        </p:nvSpPr>
        <p:spPr>
          <a:xfrm>
            <a:off x="288925" y="1752600"/>
            <a:ext cx="15240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Особености:</a:t>
            </a:r>
          </a:p>
        </p:txBody>
      </p:sp>
      <p:sp>
        <p:nvSpPr>
          <p:cNvPr id="415" name="Shape 415"/>
          <p:cNvSpPr txBox="1"/>
          <p:nvPr/>
        </p:nvSpPr>
        <p:spPr>
          <a:xfrm>
            <a:off x="365125" y="2209800"/>
            <a:ext cx="855027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140000"/>
              <a:buFont typeface="Noto Sans Symbols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Броят на енергетичните нива във всяка зона е равен на броят на атомите в кристала;</a:t>
            </a:r>
          </a:p>
        </p:txBody>
      </p:sp>
      <p:sp>
        <p:nvSpPr>
          <p:cNvPr id="416" name="Shape 416"/>
          <p:cNvSpPr txBox="1"/>
          <p:nvPr/>
        </p:nvSpPr>
        <p:spPr>
          <a:xfrm>
            <a:off x="381000" y="2863850"/>
            <a:ext cx="855027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140000"/>
              <a:buFont typeface="Noto Sans Symbols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Широчината на зоните не зависи от броя на атомите, а от взаимодействието между тях.</a:t>
            </a:r>
          </a:p>
        </p:txBody>
      </p:sp>
      <p:sp>
        <p:nvSpPr>
          <p:cNvPr id="417" name="Shape 417"/>
          <p:cNvSpPr txBox="1"/>
          <p:nvPr/>
        </p:nvSpPr>
        <p:spPr>
          <a:xfrm>
            <a:off x="304800" y="3778250"/>
            <a:ext cx="8626474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Ако материалът има идеална кристална решетка и се намира при абсолютна температурна нула, то се дефинират следните зони:</a:t>
            </a:r>
          </a:p>
        </p:txBody>
      </p:sp>
      <p:sp>
        <p:nvSpPr>
          <p:cNvPr id="418" name="Shape 418"/>
          <p:cNvSpPr txBox="1"/>
          <p:nvPr/>
        </p:nvSpPr>
        <p:spPr>
          <a:xfrm>
            <a:off x="1066800" y="4554537"/>
            <a:ext cx="755967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A00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rgbClr val="008A00"/>
                </a:solidFill>
                <a:latin typeface="Arial"/>
                <a:ea typeface="Arial"/>
                <a:cs typeface="Arial"/>
                <a:sym typeface="Arial"/>
              </a:rPr>
              <a:t>Валентна зона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(ВЗ) – в нея са разположени всички валентни електрони т. е. всички енергетични нива са заети;</a:t>
            </a:r>
          </a:p>
        </p:txBody>
      </p:sp>
      <p:sp>
        <p:nvSpPr>
          <p:cNvPr id="419" name="Shape 419"/>
          <p:cNvSpPr txBox="1"/>
          <p:nvPr/>
        </p:nvSpPr>
        <p:spPr>
          <a:xfrm>
            <a:off x="1066800" y="5332412"/>
            <a:ext cx="755967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Свободна зона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(СЗ) – получена от разрешени и незаети нива;</a:t>
            </a:r>
          </a:p>
        </p:txBody>
      </p:sp>
      <p:sp>
        <p:nvSpPr>
          <p:cNvPr id="420" name="Shape 420"/>
          <p:cNvSpPr txBox="1"/>
          <p:nvPr/>
        </p:nvSpPr>
        <p:spPr>
          <a:xfrm>
            <a:off x="1066800" y="5835650"/>
            <a:ext cx="755967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14343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rgbClr val="F14343"/>
                </a:solidFill>
                <a:latin typeface="Arial"/>
                <a:ea typeface="Arial"/>
                <a:cs typeface="Arial"/>
                <a:sym typeface="Arial"/>
              </a:rPr>
              <a:t>Забранена зона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(ЗЗ) – енергетичен интервал между ВЗ и СЗ, в който няма разрешени нива.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Shape 425"/>
          <p:cNvSpPr txBox="1"/>
          <p:nvPr>
            <p:ph idx="11" type="ftr"/>
          </p:nvPr>
        </p:nvSpPr>
        <p:spPr>
          <a:xfrm>
            <a:off x="6934200" y="228600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  <p:sp>
        <p:nvSpPr>
          <p:cNvPr id="426" name="Shape 426"/>
          <p:cNvSpPr txBox="1"/>
          <p:nvPr/>
        </p:nvSpPr>
        <p:spPr>
          <a:xfrm>
            <a:off x="2743200" y="654050"/>
            <a:ext cx="5973761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І. Строеж на материалите</a:t>
            </a:r>
          </a:p>
        </p:txBody>
      </p:sp>
      <p:grpSp>
        <p:nvGrpSpPr>
          <p:cNvPr id="427" name="Shape 427"/>
          <p:cNvGrpSpPr/>
          <p:nvPr/>
        </p:nvGrpSpPr>
        <p:grpSpPr>
          <a:xfrm>
            <a:off x="457200" y="2133600"/>
            <a:ext cx="6438899" cy="4287836"/>
            <a:chOff x="1257300" y="1733550"/>
            <a:chExt cx="6438899" cy="4287836"/>
          </a:xfrm>
        </p:grpSpPr>
        <p:cxnSp>
          <p:nvCxnSpPr>
            <p:cNvPr id="428" name="Shape 428"/>
            <p:cNvCxnSpPr/>
            <p:nvPr/>
          </p:nvCxnSpPr>
          <p:spPr>
            <a:xfrm>
              <a:off x="2416175" y="5329237"/>
              <a:ext cx="106838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29" name="Shape 429"/>
            <p:cNvCxnSpPr/>
            <p:nvPr/>
          </p:nvCxnSpPr>
          <p:spPr>
            <a:xfrm>
              <a:off x="2416175" y="2444750"/>
              <a:ext cx="1389061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30" name="Shape 430"/>
            <p:cNvCxnSpPr/>
            <p:nvPr/>
          </p:nvCxnSpPr>
          <p:spPr>
            <a:xfrm>
              <a:off x="2249486" y="2871786"/>
              <a:ext cx="134302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31" name="Shape 431"/>
            <p:cNvCxnSpPr/>
            <p:nvPr/>
          </p:nvCxnSpPr>
          <p:spPr>
            <a:xfrm>
              <a:off x="2757486" y="3836987"/>
              <a:ext cx="83502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32" name="Shape 432"/>
            <p:cNvCxnSpPr/>
            <p:nvPr/>
          </p:nvCxnSpPr>
          <p:spPr>
            <a:xfrm flipH="1" rot="10800000">
              <a:off x="2416175" y="4260850"/>
              <a:ext cx="1011236" cy="317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33" name="Shape 433"/>
            <p:cNvCxnSpPr/>
            <p:nvPr/>
          </p:nvCxnSpPr>
          <p:spPr>
            <a:xfrm rot="10800000">
              <a:off x="3405187" y="1947861"/>
              <a:ext cx="0" cy="3633787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cxnSp>
          <p:nvCxnSpPr>
            <p:cNvPr id="434" name="Shape 434"/>
            <p:cNvCxnSpPr/>
            <p:nvPr/>
          </p:nvCxnSpPr>
          <p:spPr>
            <a:xfrm>
              <a:off x="3427412" y="5332412"/>
              <a:ext cx="104774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35" name="Shape 435"/>
            <p:cNvCxnSpPr/>
            <p:nvPr/>
          </p:nvCxnSpPr>
          <p:spPr>
            <a:xfrm flipH="1" rot="10800000">
              <a:off x="3427412" y="4254500"/>
              <a:ext cx="1047749" cy="317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36" name="Shape 436"/>
            <p:cNvCxnSpPr/>
            <p:nvPr/>
          </p:nvCxnSpPr>
          <p:spPr>
            <a:xfrm>
              <a:off x="3427412" y="3833812"/>
              <a:ext cx="920749" cy="317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37" name="Shape 437"/>
            <p:cNvCxnSpPr/>
            <p:nvPr/>
          </p:nvCxnSpPr>
          <p:spPr>
            <a:xfrm>
              <a:off x="3405187" y="2871786"/>
              <a:ext cx="7540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38" name="Shape 438"/>
            <p:cNvCxnSpPr/>
            <p:nvPr/>
          </p:nvCxnSpPr>
          <p:spPr>
            <a:xfrm>
              <a:off x="3405187" y="2444750"/>
              <a:ext cx="7794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439" name="Shape 439"/>
            <p:cNvSpPr txBox="1"/>
            <p:nvPr/>
          </p:nvSpPr>
          <p:spPr>
            <a:xfrm>
              <a:off x="2994025" y="1766886"/>
              <a:ext cx="398461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</a:p>
          </p:txBody>
        </p:sp>
        <p:cxnSp>
          <p:nvCxnSpPr>
            <p:cNvPr id="440" name="Shape 440"/>
            <p:cNvCxnSpPr/>
            <p:nvPr/>
          </p:nvCxnSpPr>
          <p:spPr>
            <a:xfrm>
              <a:off x="3405187" y="5581650"/>
              <a:ext cx="24304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441" name="Shape 441"/>
            <p:cNvSpPr txBox="1"/>
            <p:nvPr/>
          </p:nvSpPr>
          <p:spPr>
            <a:xfrm>
              <a:off x="5651500" y="5597525"/>
              <a:ext cx="2603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</a:p>
          </p:txBody>
        </p:sp>
        <p:sp>
          <p:nvSpPr>
            <p:cNvPr id="442" name="Shape 442"/>
            <p:cNvSpPr/>
            <p:nvPr/>
          </p:nvSpPr>
          <p:spPr>
            <a:xfrm>
              <a:off x="4489450" y="5332412"/>
              <a:ext cx="939799" cy="142875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0552" y="15000"/>
                    <a:pt x="43435" y="65625"/>
                    <a:pt x="63312" y="86250"/>
                  </a:cubicBezTo>
                  <a:cubicBezTo>
                    <a:pt x="83190" y="106875"/>
                    <a:pt x="108220" y="112500"/>
                    <a:pt x="120000" y="120000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3" name="Shape 443"/>
            <p:cNvSpPr/>
            <p:nvPr/>
          </p:nvSpPr>
          <p:spPr>
            <a:xfrm>
              <a:off x="4489450" y="5207000"/>
              <a:ext cx="917575" cy="114300"/>
            </a:xfrm>
            <a:custGeom>
              <a:pathLst>
                <a:path extrusionOk="0" h="120000" w="120000">
                  <a:moveTo>
                    <a:pt x="0" y="120000"/>
                  </a:moveTo>
                  <a:cubicBezTo>
                    <a:pt x="12670" y="49411"/>
                    <a:pt x="24596" y="51764"/>
                    <a:pt x="44472" y="32941"/>
                  </a:cubicBezTo>
                  <a:cubicBezTo>
                    <a:pt x="64347" y="14117"/>
                    <a:pt x="104347" y="7058"/>
                    <a:pt x="120000" y="0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444" name="Shape 444"/>
            <p:cNvCxnSpPr/>
            <p:nvPr/>
          </p:nvCxnSpPr>
          <p:spPr>
            <a:xfrm>
              <a:off x="4694237" y="5272087"/>
              <a:ext cx="735011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45" name="Shape 445"/>
            <p:cNvCxnSpPr/>
            <p:nvPr/>
          </p:nvCxnSpPr>
          <p:spPr>
            <a:xfrm>
              <a:off x="4533900" y="5303837"/>
              <a:ext cx="89534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46" name="Shape 446"/>
            <p:cNvCxnSpPr/>
            <p:nvPr/>
          </p:nvCxnSpPr>
          <p:spPr>
            <a:xfrm>
              <a:off x="4373562" y="5334000"/>
              <a:ext cx="10334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47" name="Shape 447"/>
            <p:cNvCxnSpPr/>
            <p:nvPr/>
          </p:nvCxnSpPr>
          <p:spPr>
            <a:xfrm>
              <a:off x="4672012" y="5365750"/>
              <a:ext cx="735011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48" name="Shape 448"/>
            <p:cNvCxnSpPr/>
            <p:nvPr/>
          </p:nvCxnSpPr>
          <p:spPr>
            <a:xfrm>
              <a:off x="4822825" y="5395912"/>
              <a:ext cx="584200" cy="317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449" name="Shape 449"/>
            <p:cNvSpPr/>
            <p:nvPr/>
          </p:nvSpPr>
          <p:spPr>
            <a:xfrm>
              <a:off x="4473575" y="4254500"/>
              <a:ext cx="939799" cy="142875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0552" y="15000"/>
                    <a:pt x="43435" y="65625"/>
                    <a:pt x="63312" y="86250"/>
                  </a:cubicBezTo>
                  <a:cubicBezTo>
                    <a:pt x="83190" y="106875"/>
                    <a:pt x="108220" y="112500"/>
                    <a:pt x="120000" y="120000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0" name="Shape 450"/>
            <p:cNvSpPr/>
            <p:nvPr/>
          </p:nvSpPr>
          <p:spPr>
            <a:xfrm>
              <a:off x="4348162" y="3836987"/>
              <a:ext cx="1069975" cy="174625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1750" y="16708"/>
                    <a:pt x="51000" y="83544"/>
                    <a:pt x="71000" y="101772"/>
                  </a:cubicBezTo>
                  <a:cubicBezTo>
                    <a:pt x="91000" y="120000"/>
                    <a:pt x="109750" y="106329"/>
                    <a:pt x="120000" y="106329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1" name="Shape 451"/>
            <p:cNvSpPr/>
            <p:nvPr/>
          </p:nvSpPr>
          <p:spPr>
            <a:xfrm>
              <a:off x="4468812" y="3910012"/>
              <a:ext cx="946150" cy="342899"/>
            </a:xfrm>
            <a:custGeom>
              <a:pathLst>
                <a:path extrusionOk="0" h="120000" w="120000">
                  <a:moveTo>
                    <a:pt x="0" y="120000"/>
                  </a:moveTo>
                  <a:cubicBezTo>
                    <a:pt x="12423" y="96623"/>
                    <a:pt x="33317" y="101298"/>
                    <a:pt x="53364" y="88831"/>
                  </a:cubicBezTo>
                  <a:cubicBezTo>
                    <a:pt x="73411" y="68571"/>
                    <a:pt x="106164" y="9350"/>
                    <a:pt x="120000" y="0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452" name="Shape 452"/>
            <p:cNvCxnSpPr/>
            <p:nvPr/>
          </p:nvCxnSpPr>
          <p:spPr>
            <a:xfrm>
              <a:off x="4676775" y="3760787"/>
              <a:ext cx="733425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453" name="Shape 453"/>
            <p:cNvSpPr/>
            <p:nvPr/>
          </p:nvSpPr>
          <p:spPr>
            <a:xfrm>
              <a:off x="4348162" y="3722687"/>
              <a:ext cx="1069975" cy="114300"/>
            </a:xfrm>
            <a:custGeom>
              <a:pathLst>
                <a:path extrusionOk="0" h="120000" w="120000">
                  <a:moveTo>
                    <a:pt x="0" y="120000"/>
                  </a:moveTo>
                  <a:cubicBezTo>
                    <a:pt x="12670" y="49411"/>
                    <a:pt x="24596" y="51764"/>
                    <a:pt x="44472" y="32941"/>
                  </a:cubicBezTo>
                  <a:cubicBezTo>
                    <a:pt x="64347" y="14117"/>
                    <a:pt x="104347" y="7058"/>
                    <a:pt x="120000" y="0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454" name="Shape 454"/>
            <p:cNvCxnSpPr/>
            <p:nvPr/>
          </p:nvCxnSpPr>
          <p:spPr>
            <a:xfrm>
              <a:off x="4489450" y="3794125"/>
              <a:ext cx="93027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55" name="Shape 455"/>
            <p:cNvCxnSpPr/>
            <p:nvPr/>
          </p:nvCxnSpPr>
          <p:spPr>
            <a:xfrm>
              <a:off x="4373562" y="3822700"/>
              <a:ext cx="1055686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56" name="Shape 456"/>
            <p:cNvCxnSpPr/>
            <p:nvPr/>
          </p:nvCxnSpPr>
          <p:spPr>
            <a:xfrm>
              <a:off x="4468812" y="3854450"/>
              <a:ext cx="968374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57" name="Shape 457"/>
            <p:cNvCxnSpPr/>
            <p:nvPr/>
          </p:nvCxnSpPr>
          <p:spPr>
            <a:xfrm>
              <a:off x="4533900" y="3884612"/>
              <a:ext cx="912811" cy="317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58" name="Shape 458"/>
            <p:cNvCxnSpPr/>
            <p:nvPr/>
          </p:nvCxnSpPr>
          <p:spPr>
            <a:xfrm>
              <a:off x="4679950" y="3916362"/>
              <a:ext cx="735011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59" name="Shape 459"/>
            <p:cNvCxnSpPr/>
            <p:nvPr/>
          </p:nvCxnSpPr>
          <p:spPr>
            <a:xfrm>
              <a:off x="4849812" y="3948112"/>
              <a:ext cx="560387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60" name="Shape 460"/>
            <p:cNvCxnSpPr/>
            <p:nvPr/>
          </p:nvCxnSpPr>
          <p:spPr>
            <a:xfrm>
              <a:off x="4989512" y="3978275"/>
              <a:ext cx="428625" cy="317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61" name="Shape 461"/>
            <p:cNvCxnSpPr/>
            <p:nvPr/>
          </p:nvCxnSpPr>
          <p:spPr>
            <a:xfrm>
              <a:off x="5203825" y="4011612"/>
              <a:ext cx="21113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62" name="Shape 462"/>
            <p:cNvCxnSpPr/>
            <p:nvPr/>
          </p:nvCxnSpPr>
          <p:spPr>
            <a:xfrm>
              <a:off x="5127625" y="4043362"/>
              <a:ext cx="27622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63" name="Shape 463"/>
            <p:cNvCxnSpPr/>
            <p:nvPr/>
          </p:nvCxnSpPr>
          <p:spPr>
            <a:xfrm>
              <a:off x="5097462" y="4071937"/>
              <a:ext cx="312737" cy="317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64" name="Shape 464"/>
            <p:cNvCxnSpPr/>
            <p:nvPr/>
          </p:nvCxnSpPr>
          <p:spPr>
            <a:xfrm>
              <a:off x="5030787" y="4105275"/>
              <a:ext cx="37782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65" name="Shape 465"/>
            <p:cNvCxnSpPr/>
            <p:nvPr/>
          </p:nvCxnSpPr>
          <p:spPr>
            <a:xfrm>
              <a:off x="4989512" y="4133850"/>
              <a:ext cx="428625" cy="317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66" name="Shape 466"/>
            <p:cNvCxnSpPr/>
            <p:nvPr/>
          </p:nvCxnSpPr>
          <p:spPr>
            <a:xfrm>
              <a:off x="4883150" y="4165600"/>
              <a:ext cx="520700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67" name="Shape 467"/>
            <p:cNvCxnSpPr/>
            <p:nvPr/>
          </p:nvCxnSpPr>
          <p:spPr>
            <a:xfrm>
              <a:off x="4668837" y="4197350"/>
              <a:ext cx="735011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68" name="Shape 468"/>
            <p:cNvCxnSpPr/>
            <p:nvPr/>
          </p:nvCxnSpPr>
          <p:spPr>
            <a:xfrm>
              <a:off x="4533900" y="4227512"/>
              <a:ext cx="884236" cy="317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69" name="Shape 469"/>
            <p:cNvCxnSpPr/>
            <p:nvPr/>
          </p:nvCxnSpPr>
          <p:spPr>
            <a:xfrm>
              <a:off x="4489450" y="4257675"/>
              <a:ext cx="914400" cy="317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70" name="Shape 470"/>
            <p:cNvCxnSpPr/>
            <p:nvPr/>
          </p:nvCxnSpPr>
          <p:spPr>
            <a:xfrm>
              <a:off x="4678362" y="4291012"/>
              <a:ext cx="735011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71" name="Shape 471"/>
            <p:cNvCxnSpPr/>
            <p:nvPr/>
          </p:nvCxnSpPr>
          <p:spPr>
            <a:xfrm>
              <a:off x="4822825" y="4324350"/>
              <a:ext cx="598487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72" name="Shape 472"/>
            <p:cNvCxnSpPr/>
            <p:nvPr/>
          </p:nvCxnSpPr>
          <p:spPr>
            <a:xfrm>
              <a:off x="4989512" y="4352925"/>
              <a:ext cx="441324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73" name="Shape 473"/>
            <p:cNvCxnSpPr/>
            <p:nvPr/>
          </p:nvCxnSpPr>
          <p:spPr>
            <a:xfrm>
              <a:off x="5019675" y="5429250"/>
              <a:ext cx="38417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474" name="Shape 474"/>
            <p:cNvSpPr/>
            <p:nvPr/>
          </p:nvSpPr>
          <p:spPr>
            <a:xfrm>
              <a:off x="4157662" y="2871786"/>
              <a:ext cx="1252536" cy="142875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0552" y="15000"/>
                    <a:pt x="43435" y="65625"/>
                    <a:pt x="63312" y="86250"/>
                  </a:cubicBezTo>
                  <a:cubicBezTo>
                    <a:pt x="83190" y="106875"/>
                    <a:pt x="108220" y="112500"/>
                    <a:pt x="120000" y="120000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5" name="Shape 475"/>
            <p:cNvSpPr/>
            <p:nvPr/>
          </p:nvSpPr>
          <p:spPr>
            <a:xfrm>
              <a:off x="4159250" y="2616200"/>
              <a:ext cx="1258887" cy="255587"/>
            </a:xfrm>
            <a:custGeom>
              <a:pathLst>
                <a:path extrusionOk="0" h="120000" w="120000">
                  <a:moveTo>
                    <a:pt x="0" y="120000"/>
                  </a:moveTo>
                  <a:cubicBezTo>
                    <a:pt x="12670" y="49411"/>
                    <a:pt x="24596" y="51764"/>
                    <a:pt x="44472" y="32941"/>
                  </a:cubicBezTo>
                  <a:cubicBezTo>
                    <a:pt x="64347" y="14117"/>
                    <a:pt x="104347" y="7058"/>
                    <a:pt x="120000" y="0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Shape 476"/>
            <p:cNvSpPr/>
            <p:nvPr/>
          </p:nvSpPr>
          <p:spPr>
            <a:xfrm>
              <a:off x="4184650" y="2444750"/>
              <a:ext cx="1212850" cy="365125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9247" y="16829"/>
                    <a:pt x="35669" y="83414"/>
                    <a:pt x="55706" y="101707"/>
                  </a:cubicBezTo>
                  <a:cubicBezTo>
                    <a:pt x="75743" y="120000"/>
                    <a:pt x="106568" y="109024"/>
                    <a:pt x="120000" y="110487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Shape 477"/>
            <p:cNvSpPr/>
            <p:nvPr/>
          </p:nvSpPr>
          <p:spPr>
            <a:xfrm>
              <a:off x="4189412" y="2233611"/>
              <a:ext cx="1239836" cy="211136"/>
            </a:xfrm>
            <a:custGeom>
              <a:pathLst>
                <a:path extrusionOk="0" h="120000" w="120000">
                  <a:moveTo>
                    <a:pt x="0" y="120000"/>
                  </a:moveTo>
                  <a:cubicBezTo>
                    <a:pt x="12926" y="34105"/>
                    <a:pt x="29946" y="48000"/>
                    <a:pt x="49766" y="30315"/>
                  </a:cubicBezTo>
                  <a:cubicBezTo>
                    <a:pt x="69802" y="10105"/>
                    <a:pt x="105565" y="2526"/>
                    <a:pt x="120000" y="0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478" name="Shape 478"/>
            <p:cNvCxnSpPr/>
            <p:nvPr/>
          </p:nvCxnSpPr>
          <p:spPr>
            <a:xfrm>
              <a:off x="4773612" y="2273300"/>
              <a:ext cx="64135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79" name="Shape 479"/>
            <p:cNvCxnSpPr/>
            <p:nvPr/>
          </p:nvCxnSpPr>
          <p:spPr>
            <a:xfrm>
              <a:off x="4483100" y="2305050"/>
              <a:ext cx="93027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80" name="Shape 480"/>
            <p:cNvCxnSpPr/>
            <p:nvPr/>
          </p:nvCxnSpPr>
          <p:spPr>
            <a:xfrm>
              <a:off x="4373562" y="2335211"/>
              <a:ext cx="1036637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81" name="Shape 481"/>
            <p:cNvCxnSpPr/>
            <p:nvPr/>
          </p:nvCxnSpPr>
          <p:spPr>
            <a:xfrm>
              <a:off x="4308475" y="2366961"/>
              <a:ext cx="11048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82" name="Shape 482"/>
            <p:cNvCxnSpPr/>
            <p:nvPr/>
          </p:nvCxnSpPr>
          <p:spPr>
            <a:xfrm>
              <a:off x="4248150" y="2398711"/>
              <a:ext cx="1166811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83" name="Shape 483"/>
            <p:cNvCxnSpPr/>
            <p:nvPr/>
          </p:nvCxnSpPr>
          <p:spPr>
            <a:xfrm>
              <a:off x="4189412" y="2428875"/>
              <a:ext cx="122872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84" name="Shape 484"/>
            <p:cNvCxnSpPr/>
            <p:nvPr/>
          </p:nvCxnSpPr>
          <p:spPr>
            <a:xfrm>
              <a:off x="4248150" y="2460625"/>
              <a:ext cx="1166811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85" name="Shape 485"/>
            <p:cNvCxnSpPr/>
            <p:nvPr/>
          </p:nvCxnSpPr>
          <p:spPr>
            <a:xfrm>
              <a:off x="4273550" y="2492375"/>
              <a:ext cx="113982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86" name="Shape 486"/>
            <p:cNvCxnSpPr/>
            <p:nvPr/>
          </p:nvCxnSpPr>
          <p:spPr>
            <a:xfrm>
              <a:off x="4308475" y="2522536"/>
              <a:ext cx="111283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87" name="Shape 487"/>
            <p:cNvCxnSpPr/>
            <p:nvPr/>
          </p:nvCxnSpPr>
          <p:spPr>
            <a:xfrm>
              <a:off x="4352925" y="2554286"/>
              <a:ext cx="106044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88" name="Shape 488"/>
            <p:cNvCxnSpPr/>
            <p:nvPr/>
          </p:nvCxnSpPr>
          <p:spPr>
            <a:xfrm>
              <a:off x="4424362" y="2584450"/>
              <a:ext cx="99695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89" name="Shape 489"/>
            <p:cNvCxnSpPr/>
            <p:nvPr/>
          </p:nvCxnSpPr>
          <p:spPr>
            <a:xfrm>
              <a:off x="4473575" y="2616200"/>
              <a:ext cx="93027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90" name="Shape 490"/>
            <p:cNvCxnSpPr/>
            <p:nvPr/>
          </p:nvCxnSpPr>
          <p:spPr>
            <a:xfrm>
              <a:off x="4533900" y="2647950"/>
              <a:ext cx="876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91" name="Shape 491"/>
            <p:cNvCxnSpPr/>
            <p:nvPr/>
          </p:nvCxnSpPr>
          <p:spPr>
            <a:xfrm>
              <a:off x="4568825" y="2678111"/>
              <a:ext cx="84137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92" name="Shape 492"/>
            <p:cNvCxnSpPr/>
            <p:nvPr/>
          </p:nvCxnSpPr>
          <p:spPr>
            <a:xfrm>
              <a:off x="4484687" y="2709861"/>
              <a:ext cx="93027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93" name="Shape 493"/>
            <p:cNvCxnSpPr/>
            <p:nvPr/>
          </p:nvCxnSpPr>
          <p:spPr>
            <a:xfrm>
              <a:off x="4373562" y="2741611"/>
              <a:ext cx="104457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94" name="Shape 494"/>
            <p:cNvCxnSpPr/>
            <p:nvPr/>
          </p:nvCxnSpPr>
          <p:spPr>
            <a:xfrm>
              <a:off x="4273550" y="2771775"/>
              <a:ext cx="11302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95" name="Shape 495"/>
            <p:cNvCxnSpPr/>
            <p:nvPr/>
          </p:nvCxnSpPr>
          <p:spPr>
            <a:xfrm>
              <a:off x="4248150" y="2803525"/>
              <a:ext cx="116522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96" name="Shape 496"/>
            <p:cNvCxnSpPr/>
            <p:nvPr/>
          </p:nvCxnSpPr>
          <p:spPr>
            <a:xfrm>
              <a:off x="4189412" y="2835275"/>
              <a:ext cx="122078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97" name="Shape 497"/>
            <p:cNvCxnSpPr/>
            <p:nvPr/>
          </p:nvCxnSpPr>
          <p:spPr>
            <a:xfrm>
              <a:off x="4189412" y="2865436"/>
              <a:ext cx="1223961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98" name="Shape 498"/>
            <p:cNvCxnSpPr/>
            <p:nvPr/>
          </p:nvCxnSpPr>
          <p:spPr>
            <a:xfrm>
              <a:off x="4348162" y="2897186"/>
              <a:ext cx="10667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99" name="Shape 499"/>
            <p:cNvCxnSpPr/>
            <p:nvPr/>
          </p:nvCxnSpPr>
          <p:spPr>
            <a:xfrm>
              <a:off x="4486275" y="2927350"/>
              <a:ext cx="931861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00" name="Shape 500"/>
            <p:cNvCxnSpPr/>
            <p:nvPr/>
          </p:nvCxnSpPr>
          <p:spPr>
            <a:xfrm>
              <a:off x="4694237" y="2959100"/>
              <a:ext cx="72072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01" name="Shape 501"/>
            <p:cNvCxnSpPr/>
            <p:nvPr/>
          </p:nvCxnSpPr>
          <p:spPr>
            <a:xfrm rot="10800000">
              <a:off x="1738311" y="1868486"/>
              <a:ext cx="0" cy="3633787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cxnSp>
          <p:nvCxnSpPr>
            <p:cNvPr id="502" name="Shape 502"/>
            <p:cNvCxnSpPr/>
            <p:nvPr/>
          </p:nvCxnSpPr>
          <p:spPr>
            <a:xfrm>
              <a:off x="1747836" y="5330825"/>
              <a:ext cx="87153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503" name="Shape 503"/>
            <p:cNvSpPr txBox="1"/>
            <p:nvPr/>
          </p:nvSpPr>
          <p:spPr>
            <a:xfrm>
              <a:off x="1270000" y="5081587"/>
              <a:ext cx="4254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1s</a:t>
              </a:r>
            </a:p>
          </p:txBody>
        </p:sp>
        <p:cxnSp>
          <p:nvCxnSpPr>
            <p:cNvPr id="504" name="Shape 504"/>
            <p:cNvCxnSpPr/>
            <p:nvPr/>
          </p:nvCxnSpPr>
          <p:spPr>
            <a:xfrm>
              <a:off x="1747836" y="4260850"/>
              <a:ext cx="102393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505" name="Shape 505"/>
            <p:cNvSpPr txBox="1"/>
            <p:nvPr/>
          </p:nvSpPr>
          <p:spPr>
            <a:xfrm>
              <a:off x="1270000" y="4014787"/>
              <a:ext cx="4254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2s</a:t>
              </a:r>
            </a:p>
          </p:txBody>
        </p:sp>
        <p:cxnSp>
          <p:nvCxnSpPr>
            <p:cNvPr id="506" name="Shape 506"/>
            <p:cNvCxnSpPr/>
            <p:nvPr/>
          </p:nvCxnSpPr>
          <p:spPr>
            <a:xfrm>
              <a:off x="1747836" y="3833812"/>
              <a:ext cx="102393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507" name="Shape 507"/>
            <p:cNvSpPr txBox="1"/>
            <p:nvPr/>
          </p:nvSpPr>
          <p:spPr>
            <a:xfrm>
              <a:off x="1257300" y="3587750"/>
              <a:ext cx="4381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2p</a:t>
              </a:r>
            </a:p>
          </p:txBody>
        </p:sp>
        <p:cxnSp>
          <p:nvCxnSpPr>
            <p:cNvPr id="508" name="Shape 508"/>
            <p:cNvCxnSpPr/>
            <p:nvPr/>
          </p:nvCxnSpPr>
          <p:spPr>
            <a:xfrm>
              <a:off x="1770061" y="2871786"/>
              <a:ext cx="84931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509" name="Shape 509"/>
            <p:cNvSpPr txBox="1"/>
            <p:nvPr/>
          </p:nvSpPr>
          <p:spPr>
            <a:xfrm>
              <a:off x="1270000" y="2625725"/>
              <a:ext cx="4254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3s</a:t>
              </a:r>
            </a:p>
          </p:txBody>
        </p:sp>
        <p:cxnSp>
          <p:nvCxnSpPr>
            <p:cNvPr id="510" name="Shape 510"/>
            <p:cNvCxnSpPr/>
            <p:nvPr/>
          </p:nvCxnSpPr>
          <p:spPr>
            <a:xfrm>
              <a:off x="1770061" y="2444750"/>
              <a:ext cx="84931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511" name="Shape 511"/>
            <p:cNvSpPr txBox="1"/>
            <p:nvPr/>
          </p:nvSpPr>
          <p:spPr>
            <a:xfrm>
              <a:off x="1257300" y="2198686"/>
              <a:ext cx="4381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3p</a:t>
              </a:r>
            </a:p>
          </p:txBody>
        </p:sp>
        <p:sp>
          <p:nvSpPr>
            <p:cNvPr id="512" name="Shape 512"/>
            <p:cNvSpPr txBox="1"/>
            <p:nvPr/>
          </p:nvSpPr>
          <p:spPr>
            <a:xfrm>
              <a:off x="1371600" y="1733550"/>
              <a:ext cx="4000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</a:p>
          </p:txBody>
        </p:sp>
        <p:cxnSp>
          <p:nvCxnSpPr>
            <p:cNvPr id="513" name="Shape 513"/>
            <p:cNvCxnSpPr/>
            <p:nvPr/>
          </p:nvCxnSpPr>
          <p:spPr>
            <a:xfrm>
              <a:off x="4773612" y="5392737"/>
              <a:ext cx="1649411" cy="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14" name="Shape 514"/>
            <p:cNvCxnSpPr/>
            <p:nvPr/>
          </p:nvCxnSpPr>
          <p:spPr>
            <a:xfrm>
              <a:off x="4776787" y="5248275"/>
              <a:ext cx="1647824" cy="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15" name="Shape 515"/>
            <p:cNvCxnSpPr/>
            <p:nvPr/>
          </p:nvCxnSpPr>
          <p:spPr>
            <a:xfrm>
              <a:off x="4776787" y="4321175"/>
              <a:ext cx="1647824" cy="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16" name="Shape 516"/>
            <p:cNvCxnSpPr/>
            <p:nvPr/>
          </p:nvCxnSpPr>
          <p:spPr>
            <a:xfrm>
              <a:off x="4776787" y="4183062"/>
              <a:ext cx="1647824" cy="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17" name="Shape 517"/>
            <p:cNvCxnSpPr/>
            <p:nvPr/>
          </p:nvCxnSpPr>
          <p:spPr>
            <a:xfrm>
              <a:off x="4776787" y="3754437"/>
              <a:ext cx="1647824" cy="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18" name="Shape 518"/>
            <p:cNvCxnSpPr/>
            <p:nvPr/>
          </p:nvCxnSpPr>
          <p:spPr>
            <a:xfrm>
              <a:off x="4776787" y="3941762"/>
              <a:ext cx="1647824" cy="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19" name="Shape 519"/>
            <p:cNvCxnSpPr/>
            <p:nvPr/>
          </p:nvCxnSpPr>
          <p:spPr>
            <a:xfrm>
              <a:off x="4772025" y="2273300"/>
              <a:ext cx="1647824" cy="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20" name="Shape 520"/>
            <p:cNvCxnSpPr/>
            <p:nvPr/>
          </p:nvCxnSpPr>
          <p:spPr>
            <a:xfrm>
              <a:off x="4776787" y="2968625"/>
              <a:ext cx="1647824" cy="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grpSp>
          <p:nvGrpSpPr>
            <p:cNvPr id="521" name="Shape 521"/>
            <p:cNvGrpSpPr/>
            <p:nvPr/>
          </p:nvGrpSpPr>
          <p:grpSpPr>
            <a:xfrm>
              <a:off x="4748212" y="1947861"/>
              <a:ext cx="57150" cy="3767136"/>
              <a:chOff x="4100512" y="895350"/>
              <a:chExt cx="41275" cy="2686049"/>
            </a:xfrm>
          </p:grpSpPr>
          <p:cxnSp>
            <p:nvCxnSpPr>
              <p:cNvPr id="522" name="Shape 522"/>
              <p:cNvCxnSpPr/>
              <p:nvPr/>
            </p:nvCxnSpPr>
            <p:spPr>
              <a:xfrm>
                <a:off x="4121150" y="895350"/>
                <a:ext cx="0" cy="2686049"/>
              </a:xfrm>
              <a:prstGeom prst="straightConnector1">
                <a:avLst/>
              </a:prstGeom>
              <a:noFill/>
              <a:ln cap="flat" cmpd="sng" w="9525">
                <a:solidFill>
                  <a:srgbClr val="CC3300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sp>
            <p:nvSpPr>
              <p:cNvPr id="523" name="Shape 523"/>
              <p:cNvSpPr/>
              <p:nvPr/>
            </p:nvSpPr>
            <p:spPr>
              <a:xfrm>
                <a:off x="4103687" y="3333750"/>
                <a:ext cx="36512" cy="3651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4" name="Shape 524"/>
              <p:cNvSpPr/>
              <p:nvPr/>
            </p:nvSpPr>
            <p:spPr>
              <a:xfrm>
                <a:off x="4103687" y="3225800"/>
                <a:ext cx="36512" cy="3651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5" name="Shape 525"/>
              <p:cNvSpPr/>
              <p:nvPr/>
            </p:nvSpPr>
            <p:spPr>
              <a:xfrm>
                <a:off x="4102100" y="2568575"/>
                <a:ext cx="36512" cy="3651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6" name="Shape 526"/>
              <p:cNvSpPr/>
              <p:nvPr/>
            </p:nvSpPr>
            <p:spPr>
              <a:xfrm>
                <a:off x="4103687" y="2470150"/>
                <a:ext cx="36512" cy="3651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7" name="Shape 527"/>
              <p:cNvSpPr/>
              <p:nvPr/>
            </p:nvSpPr>
            <p:spPr>
              <a:xfrm>
                <a:off x="4105275" y="2298700"/>
                <a:ext cx="36512" cy="3651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8" name="Shape 528"/>
              <p:cNvSpPr/>
              <p:nvPr/>
            </p:nvSpPr>
            <p:spPr>
              <a:xfrm>
                <a:off x="4100512" y="2163761"/>
                <a:ext cx="36512" cy="3651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9" name="Shape 529"/>
              <p:cNvSpPr/>
              <p:nvPr/>
            </p:nvSpPr>
            <p:spPr>
              <a:xfrm>
                <a:off x="4102100" y="1108075"/>
                <a:ext cx="36512" cy="3651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0" name="Shape 530"/>
              <p:cNvSpPr/>
              <p:nvPr/>
            </p:nvSpPr>
            <p:spPr>
              <a:xfrm>
                <a:off x="4102100" y="1606550"/>
                <a:ext cx="36512" cy="3651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31" name="Shape 531"/>
            <p:cNvSpPr txBox="1"/>
            <p:nvPr/>
          </p:nvSpPr>
          <p:spPr>
            <a:xfrm>
              <a:off x="4479925" y="5654675"/>
              <a:ext cx="681037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 = r</a:t>
              </a:r>
              <a:r>
                <a:rPr b="0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0</a:t>
              </a:r>
            </a:p>
          </p:txBody>
        </p:sp>
        <p:cxnSp>
          <p:nvCxnSpPr>
            <p:cNvPr id="532" name="Shape 532"/>
            <p:cNvCxnSpPr/>
            <p:nvPr/>
          </p:nvCxnSpPr>
          <p:spPr>
            <a:xfrm rot="10800000">
              <a:off x="6427787" y="1868487"/>
              <a:ext cx="0" cy="3632199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cxnSp>
          <p:nvCxnSpPr>
            <p:cNvPr id="533" name="Shape 533"/>
            <p:cNvCxnSpPr/>
            <p:nvPr/>
          </p:nvCxnSpPr>
          <p:spPr>
            <a:xfrm>
              <a:off x="6423025" y="5245100"/>
              <a:ext cx="125571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34" name="Shape 534"/>
            <p:cNvCxnSpPr/>
            <p:nvPr/>
          </p:nvCxnSpPr>
          <p:spPr>
            <a:xfrm>
              <a:off x="6427787" y="3940175"/>
              <a:ext cx="122872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35" name="Shape 535"/>
            <p:cNvCxnSpPr/>
            <p:nvPr/>
          </p:nvCxnSpPr>
          <p:spPr>
            <a:xfrm>
              <a:off x="6429375" y="3751262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36" name="Shape 536"/>
            <p:cNvCxnSpPr/>
            <p:nvPr/>
          </p:nvCxnSpPr>
          <p:spPr>
            <a:xfrm>
              <a:off x="6424612" y="2965450"/>
              <a:ext cx="122237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37" name="Shape 537"/>
            <p:cNvCxnSpPr/>
            <p:nvPr/>
          </p:nvCxnSpPr>
          <p:spPr>
            <a:xfrm>
              <a:off x="6424612" y="2273300"/>
              <a:ext cx="122237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538" name="Shape 538"/>
            <p:cNvSpPr txBox="1"/>
            <p:nvPr/>
          </p:nvSpPr>
          <p:spPr>
            <a:xfrm>
              <a:off x="6000750" y="1766886"/>
              <a:ext cx="4000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</a:p>
          </p:txBody>
        </p:sp>
        <p:cxnSp>
          <p:nvCxnSpPr>
            <p:cNvPr id="539" name="Shape 539"/>
            <p:cNvCxnSpPr/>
            <p:nvPr/>
          </p:nvCxnSpPr>
          <p:spPr>
            <a:xfrm>
              <a:off x="6419850" y="2298700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40" name="Shape 540"/>
            <p:cNvCxnSpPr/>
            <p:nvPr/>
          </p:nvCxnSpPr>
          <p:spPr>
            <a:xfrm>
              <a:off x="6424612" y="2339975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41" name="Shape 541"/>
            <p:cNvCxnSpPr/>
            <p:nvPr/>
          </p:nvCxnSpPr>
          <p:spPr>
            <a:xfrm>
              <a:off x="6429375" y="2382836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42" name="Shape 542"/>
            <p:cNvCxnSpPr/>
            <p:nvPr/>
          </p:nvCxnSpPr>
          <p:spPr>
            <a:xfrm>
              <a:off x="6429375" y="2425700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43" name="Shape 543"/>
            <p:cNvCxnSpPr/>
            <p:nvPr/>
          </p:nvCxnSpPr>
          <p:spPr>
            <a:xfrm>
              <a:off x="6429375" y="2466975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44" name="Shape 544"/>
            <p:cNvCxnSpPr/>
            <p:nvPr/>
          </p:nvCxnSpPr>
          <p:spPr>
            <a:xfrm>
              <a:off x="6429375" y="2509836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45" name="Shape 545"/>
            <p:cNvCxnSpPr/>
            <p:nvPr/>
          </p:nvCxnSpPr>
          <p:spPr>
            <a:xfrm>
              <a:off x="6429375" y="2552700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46" name="Shape 546"/>
            <p:cNvCxnSpPr/>
            <p:nvPr/>
          </p:nvCxnSpPr>
          <p:spPr>
            <a:xfrm>
              <a:off x="6429375" y="2593975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47" name="Shape 547"/>
            <p:cNvCxnSpPr/>
            <p:nvPr/>
          </p:nvCxnSpPr>
          <p:spPr>
            <a:xfrm>
              <a:off x="6429375" y="2636836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48" name="Shape 548"/>
            <p:cNvCxnSpPr/>
            <p:nvPr/>
          </p:nvCxnSpPr>
          <p:spPr>
            <a:xfrm>
              <a:off x="6429375" y="2679700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49" name="Shape 549"/>
            <p:cNvCxnSpPr/>
            <p:nvPr/>
          </p:nvCxnSpPr>
          <p:spPr>
            <a:xfrm>
              <a:off x="6429375" y="2720975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50" name="Shape 550"/>
            <p:cNvCxnSpPr/>
            <p:nvPr/>
          </p:nvCxnSpPr>
          <p:spPr>
            <a:xfrm>
              <a:off x="6429375" y="2763836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51" name="Shape 551"/>
            <p:cNvCxnSpPr/>
            <p:nvPr/>
          </p:nvCxnSpPr>
          <p:spPr>
            <a:xfrm>
              <a:off x="6429375" y="2805111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52" name="Shape 552"/>
            <p:cNvCxnSpPr/>
            <p:nvPr/>
          </p:nvCxnSpPr>
          <p:spPr>
            <a:xfrm>
              <a:off x="6429375" y="2847975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53" name="Shape 553"/>
            <p:cNvCxnSpPr/>
            <p:nvPr/>
          </p:nvCxnSpPr>
          <p:spPr>
            <a:xfrm>
              <a:off x="6429375" y="2890836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54" name="Shape 554"/>
            <p:cNvCxnSpPr/>
            <p:nvPr/>
          </p:nvCxnSpPr>
          <p:spPr>
            <a:xfrm>
              <a:off x="6429375" y="2932111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55" name="Shape 555"/>
            <p:cNvCxnSpPr/>
            <p:nvPr/>
          </p:nvCxnSpPr>
          <p:spPr>
            <a:xfrm>
              <a:off x="6429375" y="4181475"/>
              <a:ext cx="123825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56" name="Shape 556"/>
            <p:cNvCxnSpPr/>
            <p:nvPr/>
          </p:nvCxnSpPr>
          <p:spPr>
            <a:xfrm flipH="1" rot="10800000">
              <a:off x="6430962" y="4321175"/>
              <a:ext cx="1225550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57" name="Shape 557"/>
            <p:cNvCxnSpPr/>
            <p:nvPr/>
          </p:nvCxnSpPr>
          <p:spPr>
            <a:xfrm>
              <a:off x="6440487" y="3787775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58" name="Shape 558"/>
            <p:cNvCxnSpPr/>
            <p:nvPr/>
          </p:nvCxnSpPr>
          <p:spPr>
            <a:xfrm>
              <a:off x="6429375" y="3822700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59" name="Shape 559"/>
            <p:cNvCxnSpPr/>
            <p:nvPr/>
          </p:nvCxnSpPr>
          <p:spPr>
            <a:xfrm>
              <a:off x="6427787" y="3857625"/>
              <a:ext cx="1225550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60" name="Shape 560"/>
            <p:cNvCxnSpPr/>
            <p:nvPr/>
          </p:nvCxnSpPr>
          <p:spPr>
            <a:xfrm>
              <a:off x="6429375" y="3894137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61" name="Shape 561"/>
            <p:cNvCxnSpPr/>
            <p:nvPr/>
          </p:nvCxnSpPr>
          <p:spPr>
            <a:xfrm>
              <a:off x="6430962" y="4200525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62" name="Shape 562"/>
            <p:cNvCxnSpPr/>
            <p:nvPr/>
          </p:nvCxnSpPr>
          <p:spPr>
            <a:xfrm>
              <a:off x="6429375" y="4227512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63" name="Shape 563"/>
            <p:cNvCxnSpPr/>
            <p:nvPr/>
          </p:nvCxnSpPr>
          <p:spPr>
            <a:xfrm>
              <a:off x="6427787" y="4254500"/>
              <a:ext cx="1225550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64" name="Shape 564"/>
            <p:cNvCxnSpPr/>
            <p:nvPr/>
          </p:nvCxnSpPr>
          <p:spPr>
            <a:xfrm>
              <a:off x="6424612" y="4281487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65" name="Shape 565"/>
            <p:cNvCxnSpPr/>
            <p:nvPr/>
          </p:nvCxnSpPr>
          <p:spPr>
            <a:xfrm>
              <a:off x="6430962" y="5267325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66" name="Shape 566"/>
            <p:cNvCxnSpPr/>
            <p:nvPr/>
          </p:nvCxnSpPr>
          <p:spPr>
            <a:xfrm>
              <a:off x="6440487" y="5391150"/>
              <a:ext cx="125571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67" name="Shape 567"/>
            <p:cNvCxnSpPr/>
            <p:nvPr/>
          </p:nvCxnSpPr>
          <p:spPr>
            <a:xfrm>
              <a:off x="6427787" y="5295900"/>
              <a:ext cx="1225550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68" name="Shape 568"/>
            <p:cNvCxnSpPr/>
            <p:nvPr/>
          </p:nvCxnSpPr>
          <p:spPr>
            <a:xfrm>
              <a:off x="6430962" y="5324475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69" name="Shape 569"/>
            <p:cNvCxnSpPr/>
            <p:nvPr/>
          </p:nvCxnSpPr>
          <p:spPr>
            <a:xfrm>
              <a:off x="6427787" y="5353050"/>
              <a:ext cx="1225550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sp>
        <p:nvSpPr>
          <p:cNvPr id="570" name="Shape 570"/>
          <p:cNvSpPr txBox="1"/>
          <p:nvPr/>
        </p:nvSpPr>
        <p:spPr>
          <a:xfrm>
            <a:off x="2209800" y="1676400"/>
            <a:ext cx="94615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 (11)</a:t>
            </a:r>
          </a:p>
        </p:txBody>
      </p:sp>
      <p:sp>
        <p:nvSpPr>
          <p:cNvPr id="571" name="Shape 571"/>
          <p:cNvSpPr/>
          <p:nvPr/>
        </p:nvSpPr>
        <p:spPr>
          <a:xfrm>
            <a:off x="1447800" y="3233736"/>
            <a:ext cx="92074" cy="9207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72" name="Shape 572"/>
          <p:cNvGrpSpPr/>
          <p:nvPr/>
        </p:nvGrpSpPr>
        <p:grpSpPr>
          <a:xfrm>
            <a:off x="6934200" y="2628900"/>
            <a:ext cx="492125" cy="823911"/>
            <a:chOff x="6934200" y="2628900"/>
            <a:chExt cx="492125" cy="823911"/>
          </a:xfrm>
        </p:grpSpPr>
        <p:sp>
          <p:nvSpPr>
            <p:cNvPr id="573" name="Shape 573"/>
            <p:cNvSpPr txBox="1"/>
            <p:nvPr/>
          </p:nvSpPr>
          <p:spPr>
            <a:xfrm>
              <a:off x="6934200" y="3086100"/>
              <a:ext cx="492125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ВЗ</a:t>
              </a:r>
            </a:p>
          </p:txBody>
        </p:sp>
        <p:sp>
          <p:nvSpPr>
            <p:cNvPr id="574" name="Shape 574"/>
            <p:cNvSpPr txBox="1"/>
            <p:nvPr/>
          </p:nvSpPr>
          <p:spPr>
            <a:xfrm>
              <a:off x="6934200" y="2628900"/>
              <a:ext cx="492125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СЗ</a:t>
              </a:r>
            </a:p>
          </p:txBody>
        </p:sp>
      </p:grpSp>
      <p:sp>
        <p:nvSpPr>
          <p:cNvPr id="575" name="Shape 575"/>
          <p:cNvSpPr txBox="1"/>
          <p:nvPr/>
        </p:nvSpPr>
        <p:spPr>
          <a:xfrm>
            <a:off x="7756525" y="3429000"/>
            <a:ext cx="752474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няма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ЗЗ</a:t>
            </a:r>
          </a:p>
        </p:txBody>
      </p:sp>
      <p:sp>
        <p:nvSpPr>
          <p:cNvPr id="576" name="Shape 576"/>
          <p:cNvSpPr txBox="1"/>
          <p:nvPr/>
        </p:nvSpPr>
        <p:spPr>
          <a:xfrm>
            <a:off x="5867400" y="6019800"/>
            <a:ext cx="2005012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Зонна диаграма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80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Shape 581"/>
          <p:cNvSpPr txBox="1"/>
          <p:nvPr>
            <p:ph idx="11" type="ftr"/>
          </p:nvPr>
        </p:nvSpPr>
        <p:spPr>
          <a:xfrm>
            <a:off x="6934200" y="228600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  <p:sp>
        <p:nvSpPr>
          <p:cNvPr id="582" name="Shape 582"/>
          <p:cNvSpPr txBox="1"/>
          <p:nvPr/>
        </p:nvSpPr>
        <p:spPr>
          <a:xfrm>
            <a:off x="2743200" y="654050"/>
            <a:ext cx="5973761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І. Строеж на материалите</a:t>
            </a:r>
          </a:p>
        </p:txBody>
      </p:sp>
      <p:grpSp>
        <p:nvGrpSpPr>
          <p:cNvPr id="583" name="Shape 583"/>
          <p:cNvGrpSpPr/>
          <p:nvPr/>
        </p:nvGrpSpPr>
        <p:grpSpPr>
          <a:xfrm>
            <a:off x="457200" y="2133600"/>
            <a:ext cx="6438899" cy="4287836"/>
            <a:chOff x="1257300" y="1733550"/>
            <a:chExt cx="6438899" cy="4287836"/>
          </a:xfrm>
        </p:grpSpPr>
        <p:cxnSp>
          <p:nvCxnSpPr>
            <p:cNvPr id="584" name="Shape 584"/>
            <p:cNvCxnSpPr/>
            <p:nvPr/>
          </p:nvCxnSpPr>
          <p:spPr>
            <a:xfrm>
              <a:off x="2416175" y="5329237"/>
              <a:ext cx="106838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85" name="Shape 585"/>
            <p:cNvCxnSpPr/>
            <p:nvPr/>
          </p:nvCxnSpPr>
          <p:spPr>
            <a:xfrm>
              <a:off x="2416175" y="2444750"/>
              <a:ext cx="1389061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86" name="Shape 586"/>
            <p:cNvCxnSpPr/>
            <p:nvPr/>
          </p:nvCxnSpPr>
          <p:spPr>
            <a:xfrm>
              <a:off x="2249486" y="2871786"/>
              <a:ext cx="134302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87" name="Shape 587"/>
            <p:cNvCxnSpPr/>
            <p:nvPr/>
          </p:nvCxnSpPr>
          <p:spPr>
            <a:xfrm>
              <a:off x="2757486" y="3836987"/>
              <a:ext cx="83502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88" name="Shape 588"/>
            <p:cNvCxnSpPr/>
            <p:nvPr/>
          </p:nvCxnSpPr>
          <p:spPr>
            <a:xfrm flipH="1" rot="10800000">
              <a:off x="2416175" y="4260850"/>
              <a:ext cx="1011236" cy="317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89" name="Shape 589"/>
            <p:cNvCxnSpPr/>
            <p:nvPr/>
          </p:nvCxnSpPr>
          <p:spPr>
            <a:xfrm rot="10800000">
              <a:off x="3405187" y="1947861"/>
              <a:ext cx="0" cy="3633787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cxnSp>
          <p:nvCxnSpPr>
            <p:cNvPr id="590" name="Shape 590"/>
            <p:cNvCxnSpPr/>
            <p:nvPr/>
          </p:nvCxnSpPr>
          <p:spPr>
            <a:xfrm>
              <a:off x="3427412" y="5332412"/>
              <a:ext cx="104774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91" name="Shape 591"/>
            <p:cNvCxnSpPr/>
            <p:nvPr/>
          </p:nvCxnSpPr>
          <p:spPr>
            <a:xfrm flipH="1" rot="10800000">
              <a:off x="3427412" y="4254500"/>
              <a:ext cx="1047749" cy="317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92" name="Shape 592"/>
            <p:cNvCxnSpPr/>
            <p:nvPr/>
          </p:nvCxnSpPr>
          <p:spPr>
            <a:xfrm>
              <a:off x="3427412" y="3833812"/>
              <a:ext cx="920749" cy="317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93" name="Shape 593"/>
            <p:cNvCxnSpPr/>
            <p:nvPr/>
          </p:nvCxnSpPr>
          <p:spPr>
            <a:xfrm>
              <a:off x="3405187" y="2871786"/>
              <a:ext cx="7540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94" name="Shape 594"/>
            <p:cNvCxnSpPr/>
            <p:nvPr/>
          </p:nvCxnSpPr>
          <p:spPr>
            <a:xfrm>
              <a:off x="3405187" y="2444750"/>
              <a:ext cx="7794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595" name="Shape 595"/>
            <p:cNvSpPr txBox="1"/>
            <p:nvPr/>
          </p:nvSpPr>
          <p:spPr>
            <a:xfrm>
              <a:off x="2994025" y="1766886"/>
              <a:ext cx="398461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</a:p>
          </p:txBody>
        </p:sp>
        <p:cxnSp>
          <p:nvCxnSpPr>
            <p:cNvPr id="596" name="Shape 596"/>
            <p:cNvCxnSpPr/>
            <p:nvPr/>
          </p:nvCxnSpPr>
          <p:spPr>
            <a:xfrm>
              <a:off x="3405187" y="5581650"/>
              <a:ext cx="24304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597" name="Shape 597"/>
            <p:cNvSpPr txBox="1"/>
            <p:nvPr/>
          </p:nvSpPr>
          <p:spPr>
            <a:xfrm>
              <a:off x="5651500" y="5597525"/>
              <a:ext cx="2603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</a:p>
          </p:txBody>
        </p:sp>
        <p:sp>
          <p:nvSpPr>
            <p:cNvPr id="598" name="Shape 598"/>
            <p:cNvSpPr/>
            <p:nvPr/>
          </p:nvSpPr>
          <p:spPr>
            <a:xfrm>
              <a:off x="4489450" y="5332412"/>
              <a:ext cx="939799" cy="142875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0552" y="15000"/>
                    <a:pt x="43435" y="65625"/>
                    <a:pt x="63312" y="86250"/>
                  </a:cubicBezTo>
                  <a:cubicBezTo>
                    <a:pt x="83190" y="106875"/>
                    <a:pt x="108220" y="112500"/>
                    <a:pt x="120000" y="120000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9" name="Shape 599"/>
            <p:cNvSpPr/>
            <p:nvPr/>
          </p:nvSpPr>
          <p:spPr>
            <a:xfrm>
              <a:off x="4489450" y="5207000"/>
              <a:ext cx="917575" cy="114300"/>
            </a:xfrm>
            <a:custGeom>
              <a:pathLst>
                <a:path extrusionOk="0" h="120000" w="120000">
                  <a:moveTo>
                    <a:pt x="0" y="120000"/>
                  </a:moveTo>
                  <a:cubicBezTo>
                    <a:pt x="12670" y="49411"/>
                    <a:pt x="24596" y="51764"/>
                    <a:pt x="44472" y="32941"/>
                  </a:cubicBezTo>
                  <a:cubicBezTo>
                    <a:pt x="64347" y="14117"/>
                    <a:pt x="104347" y="7058"/>
                    <a:pt x="120000" y="0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600" name="Shape 600"/>
            <p:cNvCxnSpPr/>
            <p:nvPr/>
          </p:nvCxnSpPr>
          <p:spPr>
            <a:xfrm>
              <a:off x="4694237" y="5272087"/>
              <a:ext cx="735011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01" name="Shape 601"/>
            <p:cNvCxnSpPr/>
            <p:nvPr/>
          </p:nvCxnSpPr>
          <p:spPr>
            <a:xfrm>
              <a:off x="4533900" y="5303837"/>
              <a:ext cx="89534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02" name="Shape 602"/>
            <p:cNvCxnSpPr/>
            <p:nvPr/>
          </p:nvCxnSpPr>
          <p:spPr>
            <a:xfrm>
              <a:off x="4373562" y="5334000"/>
              <a:ext cx="10334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03" name="Shape 603"/>
            <p:cNvCxnSpPr/>
            <p:nvPr/>
          </p:nvCxnSpPr>
          <p:spPr>
            <a:xfrm>
              <a:off x="4672012" y="5365750"/>
              <a:ext cx="735011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04" name="Shape 604"/>
            <p:cNvCxnSpPr/>
            <p:nvPr/>
          </p:nvCxnSpPr>
          <p:spPr>
            <a:xfrm>
              <a:off x="4822825" y="5395912"/>
              <a:ext cx="584200" cy="317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605" name="Shape 605"/>
            <p:cNvSpPr/>
            <p:nvPr/>
          </p:nvSpPr>
          <p:spPr>
            <a:xfrm>
              <a:off x="4473575" y="4254500"/>
              <a:ext cx="939799" cy="142875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0552" y="15000"/>
                    <a:pt x="43435" y="65625"/>
                    <a:pt x="63312" y="86250"/>
                  </a:cubicBezTo>
                  <a:cubicBezTo>
                    <a:pt x="83190" y="106875"/>
                    <a:pt x="108220" y="112500"/>
                    <a:pt x="120000" y="120000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6" name="Shape 606"/>
            <p:cNvSpPr/>
            <p:nvPr/>
          </p:nvSpPr>
          <p:spPr>
            <a:xfrm>
              <a:off x="4348162" y="3836987"/>
              <a:ext cx="1069975" cy="174625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1750" y="16708"/>
                    <a:pt x="51000" y="83544"/>
                    <a:pt x="71000" y="101772"/>
                  </a:cubicBezTo>
                  <a:cubicBezTo>
                    <a:pt x="91000" y="120000"/>
                    <a:pt x="109750" y="106329"/>
                    <a:pt x="120000" y="106329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7" name="Shape 607"/>
            <p:cNvSpPr/>
            <p:nvPr/>
          </p:nvSpPr>
          <p:spPr>
            <a:xfrm>
              <a:off x="4468812" y="3910012"/>
              <a:ext cx="946150" cy="342899"/>
            </a:xfrm>
            <a:custGeom>
              <a:pathLst>
                <a:path extrusionOk="0" h="120000" w="120000">
                  <a:moveTo>
                    <a:pt x="0" y="120000"/>
                  </a:moveTo>
                  <a:cubicBezTo>
                    <a:pt x="12423" y="96623"/>
                    <a:pt x="33317" y="101298"/>
                    <a:pt x="53364" y="88831"/>
                  </a:cubicBezTo>
                  <a:cubicBezTo>
                    <a:pt x="73411" y="68571"/>
                    <a:pt x="106164" y="9350"/>
                    <a:pt x="120000" y="0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608" name="Shape 608"/>
            <p:cNvCxnSpPr/>
            <p:nvPr/>
          </p:nvCxnSpPr>
          <p:spPr>
            <a:xfrm>
              <a:off x="4676775" y="3760787"/>
              <a:ext cx="733425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609" name="Shape 609"/>
            <p:cNvSpPr/>
            <p:nvPr/>
          </p:nvSpPr>
          <p:spPr>
            <a:xfrm>
              <a:off x="4348162" y="3722687"/>
              <a:ext cx="1069975" cy="114300"/>
            </a:xfrm>
            <a:custGeom>
              <a:pathLst>
                <a:path extrusionOk="0" h="120000" w="120000">
                  <a:moveTo>
                    <a:pt x="0" y="120000"/>
                  </a:moveTo>
                  <a:cubicBezTo>
                    <a:pt x="12670" y="49411"/>
                    <a:pt x="24596" y="51764"/>
                    <a:pt x="44472" y="32941"/>
                  </a:cubicBezTo>
                  <a:cubicBezTo>
                    <a:pt x="64347" y="14117"/>
                    <a:pt x="104347" y="7058"/>
                    <a:pt x="120000" y="0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610" name="Shape 610"/>
            <p:cNvCxnSpPr/>
            <p:nvPr/>
          </p:nvCxnSpPr>
          <p:spPr>
            <a:xfrm>
              <a:off x="4489450" y="3794125"/>
              <a:ext cx="93027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11" name="Shape 611"/>
            <p:cNvCxnSpPr/>
            <p:nvPr/>
          </p:nvCxnSpPr>
          <p:spPr>
            <a:xfrm>
              <a:off x="4373562" y="3822700"/>
              <a:ext cx="1055686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12" name="Shape 612"/>
            <p:cNvCxnSpPr/>
            <p:nvPr/>
          </p:nvCxnSpPr>
          <p:spPr>
            <a:xfrm>
              <a:off x="4468812" y="3854450"/>
              <a:ext cx="968374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13" name="Shape 613"/>
            <p:cNvCxnSpPr/>
            <p:nvPr/>
          </p:nvCxnSpPr>
          <p:spPr>
            <a:xfrm>
              <a:off x="4533900" y="3884612"/>
              <a:ext cx="912811" cy="317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14" name="Shape 614"/>
            <p:cNvCxnSpPr/>
            <p:nvPr/>
          </p:nvCxnSpPr>
          <p:spPr>
            <a:xfrm>
              <a:off x="4679950" y="3916362"/>
              <a:ext cx="735011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15" name="Shape 615"/>
            <p:cNvCxnSpPr/>
            <p:nvPr/>
          </p:nvCxnSpPr>
          <p:spPr>
            <a:xfrm>
              <a:off x="4849812" y="3948112"/>
              <a:ext cx="560387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16" name="Shape 616"/>
            <p:cNvCxnSpPr/>
            <p:nvPr/>
          </p:nvCxnSpPr>
          <p:spPr>
            <a:xfrm>
              <a:off x="4989512" y="3978275"/>
              <a:ext cx="428625" cy="317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17" name="Shape 617"/>
            <p:cNvCxnSpPr/>
            <p:nvPr/>
          </p:nvCxnSpPr>
          <p:spPr>
            <a:xfrm>
              <a:off x="5203825" y="4011612"/>
              <a:ext cx="21113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18" name="Shape 618"/>
            <p:cNvCxnSpPr/>
            <p:nvPr/>
          </p:nvCxnSpPr>
          <p:spPr>
            <a:xfrm>
              <a:off x="5127625" y="4043362"/>
              <a:ext cx="27622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19" name="Shape 619"/>
            <p:cNvCxnSpPr/>
            <p:nvPr/>
          </p:nvCxnSpPr>
          <p:spPr>
            <a:xfrm>
              <a:off x="5097462" y="4071937"/>
              <a:ext cx="312737" cy="317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20" name="Shape 620"/>
            <p:cNvCxnSpPr/>
            <p:nvPr/>
          </p:nvCxnSpPr>
          <p:spPr>
            <a:xfrm>
              <a:off x="5030787" y="4105275"/>
              <a:ext cx="37782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21" name="Shape 621"/>
            <p:cNvCxnSpPr/>
            <p:nvPr/>
          </p:nvCxnSpPr>
          <p:spPr>
            <a:xfrm>
              <a:off x="4989512" y="4133850"/>
              <a:ext cx="428625" cy="317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22" name="Shape 622"/>
            <p:cNvCxnSpPr/>
            <p:nvPr/>
          </p:nvCxnSpPr>
          <p:spPr>
            <a:xfrm>
              <a:off x="4883150" y="4165600"/>
              <a:ext cx="520700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23" name="Shape 623"/>
            <p:cNvCxnSpPr/>
            <p:nvPr/>
          </p:nvCxnSpPr>
          <p:spPr>
            <a:xfrm>
              <a:off x="4668837" y="4197350"/>
              <a:ext cx="735011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24" name="Shape 624"/>
            <p:cNvCxnSpPr/>
            <p:nvPr/>
          </p:nvCxnSpPr>
          <p:spPr>
            <a:xfrm>
              <a:off x="4533900" y="4227512"/>
              <a:ext cx="884236" cy="317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25" name="Shape 625"/>
            <p:cNvCxnSpPr/>
            <p:nvPr/>
          </p:nvCxnSpPr>
          <p:spPr>
            <a:xfrm>
              <a:off x="4489450" y="4257675"/>
              <a:ext cx="914400" cy="317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26" name="Shape 626"/>
            <p:cNvCxnSpPr/>
            <p:nvPr/>
          </p:nvCxnSpPr>
          <p:spPr>
            <a:xfrm>
              <a:off x="4678362" y="4291012"/>
              <a:ext cx="735011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27" name="Shape 627"/>
            <p:cNvCxnSpPr/>
            <p:nvPr/>
          </p:nvCxnSpPr>
          <p:spPr>
            <a:xfrm>
              <a:off x="4822825" y="4324350"/>
              <a:ext cx="598487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28" name="Shape 628"/>
            <p:cNvCxnSpPr/>
            <p:nvPr/>
          </p:nvCxnSpPr>
          <p:spPr>
            <a:xfrm>
              <a:off x="4989512" y="4352925"/>
              <a:ext cx="441324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29" name="Shape 629"/>
            <p:cNvCxnSpPr/>
            <p:nvPr/>
          </p:nvCxnSpPr>
          <p:spPr>
            <a:xfrm>
              <a:off x="5019675" y="5429250"/>
              <a:ext cx="38417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630" name="Shape 630"/>
            <p:cNvSpPr/>
            <p:nvPr/>
          </p:nvSpPr>
          <p:spPr>
            <a:xfrm>
              <a:off x="4157662" y="2871786"/>
              <a:ext cx="1252536" cy="142875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0552" y="15000"/>
                    <a:pt x="43435" y="65625"/>
                    <a:pt x="63312" y="86250"/>
                  </a:cubicBezTo>
                  <a:cubicBezTo>
                    <a:pt x="83190" y="106875"/>
                    <a:pt x="108220" y="112500"/>
                    <a:pt x="120000" y="120000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1" name="Shape 631"/>
            <p:cNvSpPr/>
            <p:nvPr/>
          </p:nvSpPr>
          <p:spPr>
            <a:xfrm>
              <a:off x="4159250" y="2616200"/>
              <a:ext cx="1258887" cy="255587"/>
            </a:xfrm>
            <a:custGeom>
              <a:pathLst>
                <a:path extrusionOk="0" h="120000" w="120000">
                  <a:moveTo>
                    <a:pt x="0" y="120000"/>
                  </a:moveTo>
                  <a:cubicBezTo>
                    <a:pt x="12670" y="49411"/>
                    <a:pt x="24596" y="51764"/>
                    <a:pt x="44472" y="32941"/>
                  </a:cubicBezTo>
                  <a:cubicBezTo>
                    <a:pt x="64347" y="14117"/>
                    <a:pt x="104347" y="7058"/>
                    <a:pt x="120000" y="0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2" name="Shape 632"/>
            <p:cNvSpPr/>
            <p:nvPr/>
          </p:nvSpPr>
          <p:spPr>
            <a:xfrm>
              <a:off x="4184650" y="2444750"/>
              <a:ext cx="1212850" cy="365125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9247" y="16829"/>
                    <a:pt x="35669" y="83414"/>
                    <a:pt x="55706" y="101707"/>
                  </a:cubicBezTo>
                  <a:cubicBezTo>
                    <a:pt x="75743" y="120000"/>
                    <a:pt x="106568" y="109024"/>
                    <a:pt x="120000" y="110487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3" name="Shape 633"/>
            <p:cNvSpPr/>
            <p:nvPr/>
          </p:nvSpPr>
          <p:spPr>
            <a:xfrm>
              <a:off x="4189412" y="2233611"/>
              <a:ext cx="1239836" cy="211136"/>
            </a:xfrm>
            <a:custGeom>
              <a:pathLst>
                <a:path extrusionOk="0" h="120000" w="120000">
                  <a:moveTo>
                    <a:pt x="0" y="120000"/>
                  </a:moveTo>
                  <a:cubicBezTo>
                    <a:pt x="12926" y="34105"/>
                    <a:pt x="29946" y="48000"/>
                    <a:pt x="49766" y="30315"/>
                  </a:cubicBezTo>
                  <a:cubicBezTo>
                    <a:pt x="69802" y="10105"/>
                    <a:pt x="105565" y="2526"/>
                    <a:pt x="120000" y="0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634" name="Shape 634"/>
            <p:cNvCxnSpPr/>
            <p:nvPr/>
          </p:nvCxnSpPr>
          <p:spPr>
            <a:xfrm>
              <a:off x="4773612" y="2273300"/>
              <a:ext cx="64135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35" name="Shape 635"/>
            <p:cNvCxnSpPr/>
            <p:nvPr/>
          </p:nvCxnSpPr>
          <p:spPr>
            <a:xfrm>
              <a:off x="4483100" y="2305050"/>
              <a:ext cx="93027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36" name="Shape 636"/>
            <p:cNvCxnSpPr/>
            <p:nvPr/>
          </p:nvCxnSpPr>
          <p:spPr>
            <a:xfrm>
              <a:off x="4373562" y="2335211"/>
              <a:ext cx="1036637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37" name="Shape 637"/>
            <p:cNvCxnSpPr/>
            <p:nvPr/>
          </p:nvCxnSpPr>
          <p:spPr>
            <a:xfrm>
              <a:off x="4308475" y="2366961"/>
              <a:ext cx="11048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38" name="Shape 638"/>
            <p:cNvCxnSpPr/>
            <p:nvPr/>
          </p:nvCxnSpPr>
          <p:spPr>
            <a:xfrm>
              <a:off x="4248150" y="2398711"/>
              <a:ext cx="1166811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39" name="Shape 639"/>
            <p:cNvCxnSpPr/>
            <p:nvPr/>
          </p:nvCxnSpPr>
          <p:spPr>
            <a:xfrm>
              <a:off x="4189412" y="2428875"/>
              <a:ext cx="122872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40" name="Shape 640"/>
            <p:cNvCxnSpPr/>
            <p:nvPr/>
          </p:nvCxnSpPr>
          <p:spPr>
            <a:xfrm>
              <a:off x="4248150" y="2460625"/>
              <a:ext cx="1166811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41" name="Shape 641"/>
            <p:cNvCxnSpPr/>
            <p:nvPr/>
          </p:nvCxnSpPr>
          <p:spPr>
            <a:xfrm>
              <a:off x="4273550" y="2492375"/>
              <a:ext cx="113982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42" name="Shape 642"/>
            <p:cNvCxnSpPr/>
            <p:nvPr/>
          </p:nvCxnSpPr>
          <p:spPr>
            <a:xfrm>
              <a:off x="4308475" y="2522536"/>
              <a:ext cx="111283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43" name="Shape 643"/>
            <p:cNvCxnSpPr/>
            <p:nvPr/>
          </p:nvCxnSpPr>
          <p:spPr>
            <a:xfrm>
              <a:off x="4352925" y="2554286"/>
              <a:ext cx="106044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44" name="Shape 644"/>
            <p:cNvCxnSpPr/>
            <p:nvPr/>
          </p:nvCxnSpPr>
          <p:spPr>
            <a:xfrm>
              <a:off x="4424362" y="2584450"/>
              <a:ext cx="99695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45" name="Shape 645"/>
            <p:cNvCxnSpPr/>
            <p:nvPr/>
          </p:nvCxnSpPr>
          <p:spPr>
            <a:xfrm>
              <a:off x="4473575" y="2616200"/>
              <a:ext cx="93027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46" name="Shape 646"/>
            <p:cNvCxnSpPr/>
            <p:nvPr/>
          </p:nvCxnSpPr>
          <p:spPr>
            <a:xfrm>
              <a:off x="4533900" y="2647950"/>
              <a:ext cx="876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47" name="Shape 647"/>
            <p:cNvCxnSpPr/>
            <p:nvPr/>
          </p:nvCxnSpPr>
          <p:spPr>
            <a:xfrm>
              <a:off x="4568825" y="2678111"/>
              <a:ext cx="84137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48" name="Shape 648"/>
            <p:cNvCxnSpPr/>
            <p:nvPr/>
          </p:nvCxnSpPr>
          <p:spPr>
            <a:xfrm>
              <a:off x="4484687" y="2709861"/>
              <a:ext cx="93027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49" name="Shape 649"/>
            <p:cNvCxnSpPr/>
            <p:nvPr/>
          </p:nvCxnSpPr>
          <p:spPr>
            <a:xfrm>
              <a:off x="4373562" y="2741611"/>
              <a:ext cx="104457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50" name="Shape 650"/>
            <p:cNvCxnSpPr/>
            <p:nvPr/>
          </p:nvCxnSpPr>
          <p:spPr>
            <a:xfrm>
              <a:off x="4273550" y="2771775"/>
              <a:ext cx="11302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51" name="Shape 651"/>
            <p:cNvCxnSpPr/>
            <p:nvPr/>
          </p:nvCxnSpPr>
          <p:spPr>
            <a:xfrm>
              <a:off x="4248150" y="2803525"/>
              <a:ext cx="116522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52" name="Shape 652"/>
            <p:cNvCxnSpPr/>
            <p:nvPr/>
          </p:nvCxnSpPr>
          <p:spPr>
            <a:xfrm>
              <a:off x="4189412" y="2835275"/>
              <a:ext cx="122078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53" name="Shape 653"/>
            <p:cNvCxnSpPr/>
            <p:nvPr/>
          </p:nvCxnSpPr>
          <p:spPr>
            <a:xfrm>
              <a:off x="4189412" y="2865436"/>
              <a:ext cx="1223961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54" name="Shape 654"/>
            <p:cNvCxnSpPr/>
            <p:nvPr/>
          </p:nvCxnSpPr>
          <p:spPr>
            <a:xfrm>
              <a:off x="4348162" y="2897186"/>
              <a:ext cx="10667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55" name="Shape 655"/>
            <p:cNvCxnSpPr/>
            <p:nvPr/>
          </p:nvCxnSpPr>
          <p:spPr>
            <a:xfrm>
              <a:off x="4486275" y="2927350"/>
              <a:ext cx="931861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56" name="Shape 656"/>
            <p:cNvCxnSpPr/>
            <p:nvPr/>
          </p:nvCxnSpPr>
          <p:spPr>
            <a:xfrm>
              <a:off x="4694237" y="2959100"/>
              <a:ext cx="72072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57" name="Shape 657"/>
            <p:cNvCxnSpPr/>
            <p:nvPr/>
          </p:nvCxnSpPr>
          <p:spPr>
            <a:xfrm rot="10800000">
              <a:off x="1738311" y="1868486"/>
              <a:ext cx="0" cy="3633787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cxnSp>
          <p:nvCxnSpPr>
            <p:cNvPr id="658" name="Shape 658"/>
            <p:cNvCxnSpPr/>
            <p:nvPr/>
          </p:nvCxnSpPr>
          <p:spPr>
            <a:xfrm>
              <a:off x="1747836" y="5330825"/>
              <a:ext cx="87153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659" name="Shape 659"/>
            <p:cNvSpPr txBox="1"/>
            <p:nvPr/>
          </p:nvSpPr>
          <p:spPr>
            <a:xfrm>
              <a:off x="1270000" y="5081587"/>
              <a:ext cx="4254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1s</a:t>
              </a:r>
            </a:p>
          </p:txBody>
        </p:sp>
        <p:cxnSp>
          <p:nvCxnSpPr>
            <p:cNvPr id="660" name="Shape 660"/>
            <p:cNvCxnSpPr/>
            <p:nvPr/>
          </p:nvCxnSpPr>
          <p:spPr>
            <a:xfrm>
              <a:off x="1747836" y="4260850"/>
              <a:ext cx="102393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661" name="Shape 661"/>
            <p:cNvSpPr txBox="1"/>
            <p:nvPr/>
          </p:nvSpPr>
          <p:spPr>
            <a:xfrm>
              <a:off x="1270000" y="4014787"/>
              <a:ext cx="4254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2s</a:t>
              </a:r>
            </a:p>
          </p:txBody>
        </p:sp>
        <p:cxnSp>
          <p:nvCxnSpPr>
            <p:cNvPr id="662" name="Shape 662"/>
            <p:cNvCxnSpPr/>
            <p:nvPr/>
          </p:nvCxnSpPr>
          <p:spPr>
            <a:xfrm>
              <a:off x="1747836" y="3833812"/>
              <a:ext cx="102393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663" name="Shape 663"/>
            <p:cNvSpPr txBox="1"/>
            <p:nvPr/>
          </p:nvSpPr>
          <p:spPr>
            <a:xfrm>
              <a:off x="1257300" y="3587750"/>
              <a:ext cx="4381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2p</a:t>
              </a:r>
            </a:p>
          </p:txBody>
        </p:sp>
        <p:cxnSp>
          <p:nvCxnSpPr>
            <p:cNvPr id="664" name="Shape 664"/>
            <p:cNvCxnSpPr/>
            <p:nvPr/>
          </p:nvCxnSpPr>
          <p:spPr>
            <a:xfrm>
              <a:off x="1770061" y="2871786"/>
              <a:ext cx="84931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665" name="Shape 665"/>
            <p:cNvSpPr txBox="1"/>
            <p:nvPr/>
          </p:nvSpPr>
          <p:spPr>
            <a:xfrm>
              <a:off x="1270000" y="2625725"/>
              <a:ext cx="4254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3s</a:t>
              </a:r>
            </a:p>
          </p:txBody>
        </p:sp>
        <p:cxnSp>
          <p:nvCxnSpPr>
            <p:cNvPr id="666" name="Shape 666"/>
            <p:cNvCxnSpPr/>
            <p:nvPr/>
          </p:nvCxnSpPr>
          <p:spPr>
            <a:xfrm>
              <a:off x="1770061" y="2444750"/>
              <a:ext cx="84931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667" name="Shape 667"/>
            <p:cNvSpPr txBox="1"/>
            <p:nvPr/>
          </p:nvSpPr>
          <p:spPr>
            <a:xfrm>
              <a:off x="1257300" y="2198686"/>
              <a:ext cx="4381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3p</a:t>
              </a:r>
            </a:p>
          </p:txBody>
        </p:sp>
        <p:sp>
          <p:nvSpPr>
            <p:cNvPr id="668" name="Shape 668"/>
            <p:cNvSpPr txBox="1"/>
            <p:nvPr/>
          </p:nvSpPr>
          <p:spPr>
            <a:xfrm>
              <a:off x="1371600" y="1733550"/>
              <a:ext cx="4000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</a:p>
          </p:txBody>
        </p:sp>
        <p:cxnSp>
          <p:nvCxnSpPr>
            <p:cNvPr id="669" name="Shape 669"/>
            <p:cNvCxnSpPr/>
            <p:nvPr/>
          </p:nvCxnSpPr>
          <p:spPr>
            <a:xfrm>
              <a:off x="4773612" y="5392737"/>
              <a:ext cx="1649411" cy="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70" name="Shape 670"/>
            <p:cNvCxnSpPr/>
            <p:nvPr/>
          </p:nvCxnSpPr>
          <p:spPr>
            <a:xfrm>
              <a:off x="4776787" y="5248275"/>
              <a:ext cx="1647824" cy="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71" name="Shape 671"/>
            <p:cNvCxnSpPr/>
            <p:nvPr/>
          </p:nvCxnSpPr>
          <p:spPr>
            <a:xfrm>
              <a:off x="4776787" y="4321175"/>
              <a:ext cx="1647824" cy="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72" name="Shape 672"/>
            <p:cNvCxnSpPr/>
            <p:nvPr/>
          </p:nvCxnSpPr>
          <p:spPr>
            <a:xfrm>
              <a:off x="4776787" y="4183062"/>
              <a:ext cx="1647824" cy="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73" name="Shape 673"/>
            <p:cNvCxnSpPr/>
            <p:nvPr/>
          </p:nvCxnSpPr>
          <p:spPr>
            <a:xfrm>
              <a:off x="4776787" y="3754437"/>
              <a:ext cx="1647824" cy="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74" name="Shape 674"/>
            <p:cNvCxnSpPr/>
            <p:nvPr/>
          </p:nvCxnSpPr>
          <p:spPr>
            <a:xfrm>
              <a:off x="4776787" y="3941762"/>
              <a:ext cx="1647824" cy="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75" name="Shape 675"/>
            <p:cNvCxnSpPr/>
            <p:nvPr/>
          </p:nvCxnSpPr>
          <p:spPr>
            <a:xfrm>
              <a:off x="4772025" y="2273300"/>
              <a:ext cx="1647824" cy="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76" name="Shape 676"/>
            <p:cNvCxnSpPr/>
            <p:nvPr/>
          </p:nvCxnSpPr>
          <p:spPr>
            <a:xfrm>
              <a:off x="4776787" y="2968625"/>
              <a:ext cx="1647824" cy="0"/>
            </a:xfrm>
            <a:prstGeom prst="straightConnector1">
              <a:avLst/>
            </a:prstGeom>
            <a:noFill/>
            <a:ln cap="flat" cmpd="sng" w="9525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grpSp>
          <p:nvGrpSpPr>
            <p:cNvPr id="677" name="Shape 677"/>
            <p:cNvGrpSpPr/>
            <p:nvPr/>
          </p:nvGrpSpPr>
          <p:grpSpPr>
            <a:xfrm>
              <a:off x="4748212" y="1947861"/>
              <a:ext cx="57150" cy="3767136"/>
              <a:chOff x="4100512" y="895350"/>
              <a:chExt cx="41275" cy="2686049"/>
            </a:xfrm>
          </p:grpSpPr>
          <p:cxnSp>
            <p:nvCxnSpPr>
              <p:cNvPr id="678" name="Shape 678"/>
              <p:cNvCxnSpPr/>
              <p:nvPr/>
            </p:nvCxnSpPr>
            <p:spPr>
              <a:xfrm>
                <a:off x="4121150" y="895350"/>
                <a:ext cx="0" cy="2686049"/>
              </a:xfrm>
              <a:prstGeom prst="straightConnector1">
                <a:avLst/>
              </a:prstGeom>
              <a:noFill/>
              <a:ln cap="flat" cmpd="sng" w="9525">
                <a:solidFill>
                  <a:srgbClr val="CC3300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sp>
            <p:nvSpPr>
              <p:cNvPr id="679" name="Shape 679"/>
              <p:cNvSpPr/>
              <p:nvPr/>
            </p:nvSpPr>
            <p:spPr>
              <a:xfrm>
                <a:off x="4103687" y="3333750"/>
                <a:ext cx="36512" cy="3651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0" name="Shape 680"/>
              <p:cNvSpPr/>
              <p:nvPr/>
            </p:nvSpPr>
            <p:spPr>
              <a:xfrm>
                <a:off x="4103687" y="3225800"/>
                <a:ext cx="36512" cy="3651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1" name="Shape 681"/>
              <p:cNvSpPr/>
              <p:nvPr/>
            </p:nvSpPr>
            <p:spPr>
              <a:xfrm>
                <a:off x="4102100" y="2568575"/>
                <a:ext cx="36512" cy="3651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2" name="Shape 682"/>
              <p:cNvSpPr/>
              <p:nvPr/>
            </p:nvSpPr>
            <p:spPr>
              <a:xfrm>
                <a:off x="4103687" y="2470150"/>
                <a:ext cx="36512" cy="3651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3" name="Shape 683"/>
              <p:cNvSpPr/>
              <p:nvPr/>
            </p:nvSpPr>
            <p:spPr>
              <a:xfrm>
                <a:off x="4105275" y="2298700"/>
                <a:ext cx="36512" cy="3651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4" name="Shape 684"/>
              <p:cNvSpPr/>
              <p:nvPr/>
            </p:nvSpPr>
            <p:spPr>
              <a:xfrm>
                <a:off x="4100512" y="2163761"/>
                <a:ext cx="36512" cy="3651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5" name="Shape 685"/>
              <p:cNvSpPr/>
              <p:nvPr/>
            </p:nvSpPr>
            <p:spPr>
              <a:xfrm>
                <a:off x="4102100" y="1108075"/>
                <a:ext cx="36512" cy="3651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6" name="Shape 686"/>
              <p:cNvSpPr/>
              <p:nvPr/>
            </p:nvSpPr>
            <p:spPr>
              <a:xfrm>
                <a:off x="4102100" y="1606550"/>
                <a:ext cx="36512" cy="3651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87" name="Shape 687"/>
            <p:cNvSpPr txBox="1"/>
            <p:nvPr/>
          </p:nvSpPr>
          <p:spPr>
            <a:xfrm>
              <a:off x="4479925" y="5654675"/>
              <a:ext cx="681037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 = r</a:t>
              </a:r>
              <a:r>
                <a:rPr b="0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0</a:t>
              </a:r>
            </a:p>
          </p:txBody>
        </p:sp>
        <p:cxnSp>
          <p:nvCxnSpPr>
            <p:cNvPr id="688" name="Shape 688"/>
            <p:cNvCxnSpPr/>
            <p:nvPr/>
          </p:nvCxnSpPr>
          <p:spPr>
            <a:xfrm rot="10800000">
              <a:off x="6427787" y="1868487"/>
              <a:ext cx="0" cy="3632199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cxnSp>
          <p:nvCxnSpPr>
            <p:cNvPr id="689" name="Shape 689"/>
            <p:cNvCxnSpPr/>
            <p:nvPr/>
          </p:nvCxnSpPr>
          <p:spPr>
            <a:xfrm>
              <a:off x="6423025" y="5245100"/>
              <a:ext cx="125571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90" name="Shape 690"/>
            <p:cNvCxnSpPr/>
            <p:nvPr/>
          </p:nvCxnSpPr>
          <p:spPr>
            <a:xfrm>
              <a:off x="6427787" y="3940175"/>
              <a:ext cx="122872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91" name="Shape 691"/>
            <p:cNvCxnSpPr/>
            <p:nvPr/>
          </p:nvCxnSpPr>
          <p:spPr>
            <a:xfrm>
              <a:off x="6429375" y="3751262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92" name="Shape 692"/>
            <p:cNvCxnSpPr/>
            <p:nvPr/>
          </p:nvCxnSpPr>
          <p:spPr>
            <a:xfrm>
              <a:off x="6424612" y="2965450"/>
              <a:ext cx="122237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93" name="Shape 693"/>
            <p:cNvCxnSpPr/>
            <p:nvPr/>
          </p:nvCxnSpPr>
          <p:spPr>
            <a:xfrm>
              <a:off x="6424612" y="2273300"/>
              <a:ext cx="122237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694" name="Shape 694"/>
            <p:cNvSpPr txBox="1"/>
            <p:nvPr/>
          </p:nvSpPr>
          <p:spPr>
            <a:xfrm>
              <a:off x="6000750" y="1766886"/>
              <a:ext cx="4000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</a:p>
          </p:txBody>
        </p:sp>
        <p:cxnSp>
          <p:nvCxnSpPr>
            <p:cNvPr id="695" name="Shape 695"/>
            <p:cNvCxnSpPr/>
            <p:nvPr/>
          </p:nvCxnSpPr>
          <p:spPr>
            <a:xfrm>
              <a:off x="6419850" y="2298700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96" name="Shape 696"/>
            <p:cNvCxnSpPr/>
            <p:nvPr/>
          </p:nvCxnSpPr>
          <p:spPr>
            <a:xfrm>
              <a:off x="6424612" y="2339975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97" name="Shape 697"/>
            <p:cNvCxnSpPr/>
            <p:nvPr/>
          </p:nvCxnSpPr>
          <p:spPr>
            <a:xfrm>
              <a:off x="6429375" y="2382836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98" name="Shape 698"/>
            <p:cNvCxnSpPr/>
            <p:nvPr/>
          </p:nvCxnSpPr>
          <p:spPr>
            <a:xfrm>
              <a:off x="6429375" y="2425700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99" name="Shape 699"/>
            <p:cNvCxnSpPr/>
            <p:nvPr/>
          </p:nvCxnSpPr>
          <p:spPr>
            <a:xfrm>
              <a:off x="6429375" y="2466975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00" name="Shape 700"/>
            <p:cNvCxnSpPr/>
            <p:nvPr/>
          </p:nvCxnSpPr>
          <p:spPr>
            <a:xfrm>
              <a:off x="6429375" y="2509836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01" name="Shape 701"/>
            <p:cNvCxnSpPr/>
            <p:nvPr/>
          </p:nvCxnSpPr>
          <p:spPr>
            <a:xfrm>
              <a:off x="6429375" y="2552700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02" name="Shape 702"/>
            <p:cNvCxnSpPr/>
            <p:nvPr/>
          </p:nvCxnSpPr>
          <p:spPr>
            <a:xfrm>
              <a:off x="6429375" y="2593975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03" name="Shape 703"/>
            <p:cNvCxnSpPr/>
            <p:nvPr/>
          </p:nvCxnSpPr>
          <p:spPr>
            <a:xfrm>
              <a:off x="6429375" y="2636836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04" name="Shape 704"/>
            <p:cNvCxnSpPr/>
            <p:nvPr/>
          </p:nvCxnSpPr>
          <p:spPr>
            <a:xfrm>
              <a:off x="6429375" y="2679700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05" name="Shape 705"/>
            <p:cNvCxnSpPr/>
            <p:nvPr/>
          </p:nvCxnSpPr>
          <p:spPr>
            <a:xfrm>
              <a:off x="6429375" y="2720975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06" name="Shape 706"/>
            <p:cNvCxnSpPr/>
            <p:nvPr/>
          </p:nvCxnSpPr>
          <p:spPr>
            <a:xfrm>
              <a:off x="6429375" y="2763836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07" name="Shape 707"/>
            <p:cNvCxnSpPr/>
            <p:nvPr/>
          </p:nvCxnSpPr>
          <p:spPr>
            <a:xfrm>
              <a:off x="6429375" y="2805111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08" name="Shape 708"/>
            <p:cNvCxnSpPr/>
            <p:nvPr/>
          </p:nvCxnSpPr>
          <p:spPr>
            <a:xfrm>
              <a:off x="6429375" y="2847975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09" name="Shape 709"/>
            <p:cNvCxnSpPr/>
            <p:nvPr/>
          </p:nvCxnSpPr>
          <p:spPr>
            <a:xfrm>
              <a:off x="6429375" y="2890836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10" name="Shape 710"/>
            <p:cNvCxnSpPr/>
            <p:nvPr/>
          </p:nvCxnSpPr>
          <p:spPr>
            <a:xfrm>
              <a:off x="6429375" y="2932111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11" name="Shape 711"/>
            <p:cNvCxnSpPr/>
            <p:nvPr/>
          </p:nvCxnSpPr>
          <p:spPr>
            <a:xfrm>
              <a:off x="6429375" y="4181475"/>
              <a:ext cx="123825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12" name="Shape 712"/>
            <p:cNvCxnSpPr/>
            <p:nvPr/>
          </p:nvCxnSpPr>
          <p:spPr>
            <a:xfrm flipH="1" rot="10800000">
              <a:off x="6430962" y="4321175"/>
              <a:ext cx="1225550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13" name="Shape 713"/>
            <p:cNvCxnSpPr/>
            <p:nvPr/>
          </p:nvCxnSpPr>
          <p:spPr>
            <a:xfrm>
              <a:off x="6440487" y="3787775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14" name="Shape 714"/>
            <p:cNvCxnSpPr/>
            <p:nvPr/>
          </p:nvCxnSpPr>
          <p:spPr>
            <a:xfrm>
              <a:off x="6429375" y="3822700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15" name="Shape 715"/>
            <p:cNvCxnSpPr/>
            <p:nvPr/>
          </p:nvCxnSpPr>
          <p:spPr>
            <a:xfrm>
              <a:off x="6427787" y="3857625"/>
              <a:ext cx="1225550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16" name="Shape 716"/>
            <p:cNvCxnSpPr/>
            <p:nvPr/>
          </p:nvCxnSpPr>
          <p:spPr>
            <a:xfrm>
              <a:off x="6429375" y="3894137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17" name="Shape 717"/>
            <p:cNvCxnSpPr/>
            <p:nvPr/>
          </p:nvCxnSpPr>
          <p:spPr>
            <a:xfrm>
              <a:off x="6430962" y="4200525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18" name="Shape 718"/>
            <p:cNvCxnSpPr/>
            <p:nvPr/>
          </p:nvCxnSpPr>
          <p:spPr>
            <a:xfrm>
              <a:off x="6429375" y="4227512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19" name="Shape 719"/>
            <p:cNvCxnSpPr/>
            <p:nvPr/>
          </p:nvCxnSpPr>
          <p:spPr>
            <a:xfrm>
              <a:off x="6427787" y="4254500"/>
              <a:ext cx="1225550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20" name="Shape 720"/>
            <p:cNvCxnSpPr/>
            <p:nvPr/>
          </p:nvCxnSpPr>
          <p:spPr>
            <a:xfrm>
              <a:off x="6424612" y="4281487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21" name="Shape 721"/>
            <p:cNvCxnSpPr/>
            <p:nvPr/>
          </p:nvCxnSpPr>
          <p:spPr>
            <a:xfrm>
              <a:off x="6430962" y="5267325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22" name="Shape 722"/>
            <p:cNvCxnSpPr/>
            <p:nvPr/>
          </p:nvCxnSpPr>
          <p:spPr>
            <a:xfrm>
              <a:off x="6440487" y="5391150"/>
              <a:ext cx="125571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23" name="Shape 723"/>
            <p:cNvCxnSpPr/>
            <p:nvPr/>
          </p:nvCxnSpPr>
          <p:spPr>
            <a:xfrm>
              <a:off x="6427787" y="5295900"/>
              <a:ext cx="1225550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24" name="Shape 724"/>
            <p:cNvCxnSpPr/>
            <p:nvPr/>
          </p:nvCxnSpPr>
          <p:spPr>
            <a:xfrm>
              <a:off x="6430962" y="5324475"/>
              <a:ext cx="1227136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25" name="Shape 725"/>
            <p:cNvCxnSpPr/>
            <p:nvPr/>
          </p:nvCxnSpPr>
          <p:spPr>
            <a:xfrm>
              <a:off x="6427787" y="5353050"/>
              <a:ext cx="1225550" cy="0"/>
            </a:xfrm>
            <a:prstGeom prst="straightConnector1">
              <a:avLst/>
            </a:prstGeom>
            <a:noFill/>
            <a:ln cap="flat" cmpd="sng" w="9525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sp>
        <p:nvSpPr>
          <p:cNvPr id="726" name="Shape 726"/>
          <p:cNvSpPr txBox="1"/>
          <p:nvPr/>
        </p:nvSpPr>
        <p:spPr>
          <a:xfrm>
            <a:off x="2209800" y="1676400"/>
            <a:ext cx="94615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 (10)</a:t>
            </a:r>
          </a:p>
        </p:txBody>
      </p:sp>
      <p:sp>
        <p:nvSpPr>
          <p:cNvPr id="727" name="Shape 727"/>
          <p:cNvSpPr txBox="1"/>
          <p:nvPr/>
        </p:nvSpPr>
        <p:spPr>
          <a:xfrm>
            <a:off x="6934200" y="4038600"/>
            <a:ext cx="49212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ВЗ</a:t>
            </a:r>
          </a:p>
        </p:txBody>
      </p:sp>
      <p:sp>
        <p:nvSpPr>
          <p:cNvPr id="728" name="Shape 728"/>
          <p:cNvSpPr txBox="1"/>
          <p:nvPr/>
        </p:nvSpPr>
        <p:spPr>
          <a:xfrm>
            <a:off x="6934200" y="2895600"/>
            <a:ext cx="49212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СЗ</a:t>
            </a:r>
          </a:p>
        </p:txBody>
      </p:sp>
      <p:sp>
        <p:nvSpPr>
          <p:cNvPr id="729" name="Shape 729"/>
          <p:cNvSpPr txBox="1"/>
          <p:nvPr/>
        </p:nvSpPr>
        <p:spPr>
          <a:xfrm>
            <a:off x="6019800" y="3581400"/>
            <a:ext cx="4698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ЗЗ</a:t>
            </a:r>
          </a:p>
        </p:txBody>
      </p:sp>
      <p:grpSp>
        <p:nvGrpSpPr>
          <p:cNvPr id="730" name="Shape 730"/>
          <p:cNvGrpSpPr/>
          <p:nvPr/>
        </p:nvGrpSpPr>
        <p:grpSpPr>
          <a:xfrm>
            <a:off x="1076325" y="4191000"/>
            <a:ext cx="854074" cy="92074"/>
            <a:chOff x="1076325" y="4191000"/>
            <a:chExt cx="854074" cy="92074"/>
          </a:xfrm>
        </p:grpSpPr>
        <p:sp>
          <p:nvSpPr>
            <p:cNvPr id="731" name="Shape 731"/>
            <p:cNvSpPr/>
            <p:nvPr/>
          </p:nvSpPr>
          <p:spPr>
            <a:xfrm>
              <a:off x="1076325" y="4191000"/>
              <a:ext cx="92074" cy="9207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2" name="Shape 732"/>
            <p:cNvSpPr/>
            <p:nvPr/>
          </p:nvSpPr>
          <p:spPr>
            <a:xfrm>
              <a:off x="1228725" y="4191000"/>
              <a:ext cx="92074" cy="9207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3" name="Shape 733"/>
            <p:cNvSpPr/>
            <p:nvPr/>
          </p:nvSpPr>
          <p:spPr>
            <a:xfrm>
              <a:off x="1381125" y="4191000"/>
              <a:ext cx="92074" cy="9207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4" name="Shape 734"/>
            <p:cNvSpPr/>
            <p:nvPr/>
          </p:nvSpPr>
          <p:spPr>
            <a:xfrm>
              <a:off x="1533525" y="4191000"/>
              <a:ext cx="92074" cy="9207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5" name="Shape 735"/>
            <p:cNvSpPr/>
            <p:nvPr/>
          </p:nvSpPr>
          <p:spPr>
            <a:xfrm>
              <a:off x="1685925" y="4191000"/>
              <a:ext cx="92074" cy="9207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6" name="Shape 736"/>
            <p:cNvSpPr/>
            <p:nvPr/>
          </p:nvSpPr>
          <p:spPr>
            <a:xfrm>
              <a:off x="1838325" y="4191000"/>
              <a:ext cx="92074" cy="9207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37" name="Shape 737"/>
          <p:cNvSpPr txBox="1"/>
          <p:nvPr/>
        </p:nvSpPr>
        <p:spPr>
          <a:xfrm>
            <a:off x="5867400" y="6019800"/>
            <a:ext cx="2005012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Зонна диаграма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741" name="Shape 7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" name="Shape 742"/>
          <p:cNvSpPr txBox="1"/>
          <p:nvPr>
            <p:ph idx="11" type="ftr"/>
          </p:nvPr>
        </p:nvSpPr>
        <p:spPr>
          <a:xfrm>
            <a:off x="6934200" y="228600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  <p:sp>
        <p:nvSpPr>
          <p:cNvPr id="743" name="Shape 743"/>
          <p:cNvSpPr txBox="1"/>
          <p:nvPr/>
        </p:nvSpPr>
        <p:spPr>
          <a:xfrm>
            <a:off x="2967036" y="533400"/>
            <a:ext cx="4043362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ІІ. Класификация</a:t>
            </a:r>
          </a:p>
        </p:txBody>
      </p:sp>
      <p:sp>
        <p:nvSpPr>
          <p:cNvPr id="744" name="Shape 744"/>
          <p:cNvSpPr txBox="1"/>
          <p:nvPr/>
        </p:nvSpPr>
        <p:spPr>
          <a:xfrm>
            <a:off x="76200" y="1600200"/>
            <a:ext cx="68452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1. Според електрическите свойства на материалите </a:t>
            </a:r>
          </a:p>
        </p:txBody>
      </p:sp>
      <p:sp>
        <p:nvSpPr>
          <p:cNvPr id="745" name="Shape 745"/>
          <p:cNvSpPr txBox="1"/>
          <p:nvPr/>
        </p:nvSpPr>
        <p:spPr>
          <a:xfrm>
            <a:off x="609600" y="2133600"/>
            <a:ext cx="8186737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Материалите се разделят на проводници, диелектрици и полупроводници.</a:t>
            </a:r>
          </a:p>
        </p:txBody>
      </p:sp>
      <p:sp>
        <p:nvSpPr>
          <p:cNvPr id="746" name="Shape 746"/>
          <p:cNvSpPr txBox="1"/>
          <p:nvPr/>
        </p:nvSpPr>
        <p:spPr>
          <a:xfrm>
            <a:off x="76200" y="3089275"/>
            <a:ext cx="7972424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1.1. Съгласно зонната теория (широчината на забранената зона </a:t>
            </a:r>
            <a:r>
              <a:rPr b="1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</a:t>
            </a: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pic>
        <p:nvPicPr>
          <p:cNvPr id="747" name="Shape 74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" y="3622675"/>
            <a:ext cx="8458200" cy="1816099"/>
          </a:xfrm>
          <a:prstGeom prst="rect">
            <a:avLst/>
          </a:prstGeom>
          <a:noFill/>
          <a:ln>
            <a:noFill/>
          </a:ln>
        </p:spPr>
      </p:pic>
      <p:sp>
        <p:nvSpPr>
          <p:cNvPr id="748" name="Shape 748"/>
          <p:cNvSpPr txBox="1"/>
          <p:nvPr/>
        </p:nvSpPr>
        <p:spPr>
          <a:xfrm>
            <a:off x="1219200" y="5527675"/>
            <a:ext cx="1560512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Δ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≈ 0 eV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Проводници</a:t>
            </a:r>
          </a:p>
        </p:txBody>
      </p:sp>
      <p:sp>
        <p:nvSpPr>
          <p:cNvPr id="749" name="Shape 749"/>
          <p:cNvSpPr txBox="1"/>
          <p:nvPr/>
        </p:nvSpPr>
        <p:spPr>
          <a:xfrm>
            <a:off x="5834062" y="5607050"/>
            <a:ext cx="1633536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Δ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&gt; 3 eV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Диелектрици</a:t>
            </a:r>
          </a:p>
        </p:txBody>
      </p:sp>
      <p:sp>
        <p:nvSpPr>
          <p:cNvPr id="750" name="Shape 750"/>
          <p:cNvSpPr txBox="1"/>
          <p:nvPr/>
        </p:nvSpPr>
        <p:spPr>
          <a:xfrm>
            <a:off x="3338512" y="5756275"/>
            <a:ext cx="1995486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Полупроводници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754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Shape 755"/>
          <p:cNvSpPr txBox="1"/>
          <p:nvPr>
            <p:ph idx="11" type="ftr"/>
          </p:nvPr>
        </p:nvSpPr>
        <p:spPr>
          <a:xfrm>
            <a:off x="6934200" y="228600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  <p:sp>
        <p:nvSpPr>
          <p:cNvPr id="756" name="Shape 756"/>
          <p:cNvSpPr txBox="1"/>
          <p:nvPr/>
        </p:nvSpPr>
        <p:spPr>
          <a:xfrm>
            <a:off x="2967036" y="533400"/>
            <a:ext cx="4043362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ІІ. Класификация</a:t>
            </a:r>
          </a:p>
        </p:txBody>
      </p:sp>
      <p:sp>
        <p:nvSpPr>
          <p:cNvPr id="757" name="Shape 757"/>
          <p:cNvSpPr txBox="1"/>
          <p:nvPr/>
        </p:nvSpPr>
        <p:spPr>
          <a:xfrm>
            <a:off x="0" y="1673225"/>
            <a:ext cx="5259387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1.2. Съгласно специфично съпротивление ρ</a:t>
            </a:r>
          </a:p>
        </p:txBody>
      </p:sp>
      <p:pic>
        <p:nvPicPr>
          <p:cNvPr id="758" name="Shape 7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414586"/>
            <a:ext cx="8991600" cy="34528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762" name="Shape 7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Shape 763"/>
          <p:cNvSpPr txBox="1"/>
          <p:nvPr>
            <p:ph idx="11" type="ftr"/>
          </p:nvPr>
        </p:nvSpPr>
        <p:spPr>
          <a:xfrm>
            <a:off x="6934200" y="228600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  <p:sp>
        <p:nvSpPr>
          <p:cNvPr id="764" name="Shape 764"/>
          <p:cNvSpPr txBox="1"/>
          <p:nvPr/>
        </p:nvSpPr>
        <p:spPr>
          <a:xfrm>
            <a:off x="2967036" y="533400"/>
            <a:ext cx="4043362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ІІ. Класификация</a:t>
            </a:r>
          </a:p>
        </p:txBody>
      </p:sp>
      <p:sp>
        <p:nvSpPr>
          <p:cNvPr id="765" name="Shape 765"/>
          <p:cNvSpPr txBox="1"/>
          <p:nvPr/>
        </p:nvSpPr>
        <p:spPr>
          <a:xfrm>
            <a:off x="76200" y="1812925"/>
            <a:ext cx="6303962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2. Според магнитните свойства на материалите </a:t>
            </a:r>
          </a:p>
        </p:txBody>
      </p:sp>
      <p:sp>
        <p:nvSpPr>
          <p:cNvPr id="766" name="Shape 766"/>
          <p:cNvSpPr txBox="1"/>
          <p:nvPr/>
        </p:nvSpPr>
        <p:spPr>
          <a:xfrm>
            <a:off x="457200" y="2438400"/>
            <a:ext cx="664527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2.1. Немагнитни (μ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≈ 1):</a:t>
            </a:r>
          </a:p>
        </p:txBody>
      </p:sp>
      <p:sp>
        <p:nvSpPr>
          <p:cNvPr id="767" name="Shape 767"/>
          <p:cNvSpPr txBox="1"/>
          <p:nvPr/>
        </p:nvSpPr>
        <p:spPr>
          <a:xfrm>
            <a:off x="1143000" y="3048000"/>
            <a:ext cx="26669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Диамагнетици μ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 1  </a:t>
            </a:r>
          </a:p>
        </p:txBody>
      </p:sp>
      <p:sp>
        <p:nvSpPr>
          <p:cNvPr id="768" name="Shape 768"/>
          <p:cNvSpPr txBox="1"/>
          <p:nvPr/>
        </p:nvSpPr>
        <p:spPr>
          <a:xfrm>
            <a:off x="1143000" y="3505200"/>
            <a:ext cx="28194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Парамагнетици μ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&gt; 1. </a:t>
            </a:r>
          </a:p>
        </p:txBody>
      </p:sp>
      <p:sp>
        <p:nvSpPr>
          <p:cNvPr id="769" name="Shape 769"/>
          <p:cNvSpPr txBox="1"/>
          <p:nvPr/>
        </p:nvSpPr>
        <p:spPr>
          <a:xfrm>
            <a:off x="457200" y="4343400"/>
            <a:ext cx="664527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2.2. Магнитни – Феромагнетици μ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&gt;&gt; 1.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idx="11" type="ftr"/>
          </p:nvPr>
        </p:nvSpPr>
        <p:spPr>
          <a:xfrm>
            <a:off x="6934200" y="228600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  <p:sp>
        <p:nvSpPr>
          <p:cNvPr id="41" name="Shape 41"/>
          <p:cNvSpPr txBox="1"/>
          <p:nvPr>
            <p:ph type="title"/>
          </p:nvPr>
        </p:nvSpPr>
        <p:spPr>
          <a:xfrm>
            <a:off x="2057400" y="704850"/>
            <a:ext cx="5638800" cy="4873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Съдържание</a:t>
            </a:r>
          </a:p>
        </p:txBody>
      </p:sp>
      <p:grpSp>
        <p:nvGrpSpPr>
          <p:cNvPr id="42" name="Shape 42"/>
          <p:cNvGrpSpPr/>
          <p:nvPr/>
        </p:nvGrpSpPr>
        <p:grpSpPr>
          <a:xfrm>
            <a:off x="838199" y="2611437"/>
            <a:ext cx="761999" cy="665162"/>
            <a:chOff x="1762125" y="4216400"/>
            <a:chExt cx="2459035" cy="2144712"/>
          </a:xfrm>
        </p:grpSpPr>
        <p:sp>
          <p:nvSpPr>
            <p:cNvPr id="43" name="Shape 43"/>
            <p:cNvSpPr/>
            <p:nvPr/>
          </p:nvSpPr>
          <p:spPr>
            <a:xfrm>
              <a:off x="1782761" y="4252912"/>
              <a:ext cx="2438399" cy="2108200"/>
            </a:xfrm>
            <a:prstGeom prst="hexagon">
              <a:avLst>
                <a:gd fmla="val 25000" name="adj"/>
                <a:gd fmla="val 115470" name="vf"/>
              </a:avLst>
            </a:prstGeom>
            <a:solidFill>
              <a:srgbClr val="80808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Shape 44"/>
            <p:cNvSpPr/>
            <p:nvPr/>
          </p:nvSpPr>
          <p:spPr>
            <a:xfrm>
              <a:off x="1762125" y="4216400"/>
              <a:ext cx="2438399" cy="2108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rgbClr val="E6E6E6"/>
                </a:gs>
                <a:gs pos="7500">
                  <a:srgbClr val="7D8496"/>
                </a:gs>
                <a:gs pos="26499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13500000" scaled="0"/>
            </a:gradFill>
            <a:ln cap="flat" cmpd="sng" w="9525">
              <a:solidFill>
                <a:srgbClr val="C0C0C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Shape 45"/>
            <p:cNvSpPr/>
            <p:nvPr/>
          </p:nvSpPr>
          <p:spPr>
            <a:xfrm>
              <a:off x="1905000" y="4343400"/>
              <a:ext cx="2143125" cy="185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hlink"/>
                </a:gs>
                <a:gs pos="100000">
                  <a:srgbClr val="125093"/>
                </a:gs>
              </a:gsLst>
              <a:lin ang="13500000" scaled="0"/>
            </a:gradFill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6" name="Shape 46"/>
          <p:cNvGrpSpPr/>
          <p:nvPr/>
        </p:nvGrpSpPr>
        <p:grpSpPr>
          <a:xfrm>
            <a:off x="838199" y="4267199"/>
            <a:ext cx="762000" cy="665162"/>
            <a:chOff x="5038725" y="4216400"/>
            <a:chExt cx="2459036" cy="2144712"/>
          </a:xfrm>
        </p:grpSpPr>
        <p:sp>
          <p:nvSpPr>
            <p:cNvPr id="47" name="Shape 47"/>
            <p:cNvSpPr/>
            <p:nvPr/>
          </p:nvSpPr>
          <p:spPr>
            <a:xfrm>
              <a:off x="5059362" y="4252912"/>
              <a:ext cx="2438399" cy="2108200"/>
            </a:xfrm>
            <a:prstGeom prst="hexagon">
              <a:avLst>
                <a:gd fmla="val 25000" name="adj"/>
                <a:gd fmla="val 115470" name="vf"/>
              </a:avLst>
            </a:prstGeom>
            <a:solidFill>
              <a:srgbClr val="80808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Shape 48"/>
            <p:cNvSpPr/>
            <p:nvPr/>
          </p:nvSpPr>
          <p:spPr>
            <a:xfrm>
              <a:off x="5038725" y="4216400"/>
              <a:ext cx="2438399" cy="2108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rgbClr val="E6E6E6"/>
                </a:gs>
                <a:gs pos="7500">
                  <a:srgbClr val="7D8496"/>
                </a:gs>
                <a:gs pos="26499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13500000" scaled="0"/>
            </a:gradFill>
            <a:ln cap="flat" cmpd="sng" w="9525">
              <a:solidFill>
                <a:srgbClr val="C0C0C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Shape 49"/>
            <p:cNvSpPr/>
            <p:nvPr/>
          </p:nvSpPr>
          <p:spPr>
            <a:xfrm>
              <a:off x="5181600" y="4343400"/>
              <a:ext cx="2143125" cy="185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1"/>
                </a:gs>
                <a:gs pos="100000">
                  <a:srgbClr val="A15107"/>
                </a:gs>
              </a:gsLst>
              <a:lin ang="13500000" scaled="0"/>
            </a:gradFill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50" name="Shape 50"/>
          <p:cNvCxnSpPr/>
          <p:nvPr/>
        </p:nvCxnSpPr>
        <p:spPr>
          <a:xfrm>
            <a:off x="1447800" y="3221036"/>
            <a:ext cx="4800600" cy="0"/>
          </a:xfrm>
          <a:prstGeom prst="straightConnector1">
            <a:avLst/>
          </a:prstGeom>
          <a:noFill/>
          <a:ln cap="flat" cmpd="sng" w="25400">
            <a:solidFill>
              <a:schemeClr val="dk2"/>
            </a:solidFill>
            <a:prstDash val="solid"/>
            <a:miter lim="8000"/>
            <a:headEnd len="med" w="med" type="none"/>
            <a:tailEnd len="med" w="med" type="oval"/>
          </a:ln>
        </p:spPr>
      </p:cxnSp>
      <p:sp>
        <p:nvSpPr>
          <p:cNvPr id="51" name="Shape 51"/>
          <p:cNvSpPr txBox="1"/>
          <p:nvPr/>
        </p:nvSpPr>
        <p:spPr>
          <a:xfrm>
            <a:off x="2133600" y="2687636"/>
            <a:ext cx="36195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Строеж на материалите</a:t>
            </a:r>
          </a:p>
        </p:txBody>
      </p:sp>
      <p:sp>
        <p:nvSpPr>
          <p:cNvPr id="52" name="Shape 52"/>
          <p:cNvSpPr txBox="1"/>
          <p:nvPr/>
        </p:nvSpPr>
        <p:spPr>
          <a:xfrm>
            <a:off x="1077912" y="2709861"/>
            <a:ext cx="268286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І</a:t>
            </a:r>
          </a:p>
        </p:txBody>
      </p:sp>
      <p:cxnSp>
        <p:nvCxnSpPr>
          <p:cNvPr id="53" name="Shape 53"/>
          <p:cNvCxnSpPr/>
          <p:nvPr/>
        </p:nvCxnSpPr>
        <p:spPr>
          <a:xfrm>
            <a:off x="1447800" y="4876800"/>
            <a:ext cx="7391399" cy="0"/>
          </a:xfrm>
          <a:prstGeom prst="straightConnector1">
            <a:avLst/>
          </a:prstGeom>
          <a:noFill/>
          <a:ln cap="flat" cmpd="sng" w="25400">
            <a:solidFill>
              <a:schemeClr val="dk2"/>
            </a:solidFill>
            <a:prstDash val="solid"/>
            <a:miter lim="8000"/>
            <a:headEnd len="med" w="med" type="none"/>
            <a:tailEnd len="med" w="med" type="oval"/>
          </a:ln>
        </p:spPr>
      </p:cxnSp>
      <p:sp>
        <p:nvSpPr>
          <p:cNvPr id="54" name="Shape 54"/>
          <p:cNvSpPr txBox="1"/>
          <p:nvPr/>
        </p:nvSpPr>
        <p:spPr>
          <a:xfrm>
            <a:off x="1724025" y="4343400"/>
            <a:ext cx="703897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Класификация на материалите в електрониката</a:t>
            </a:r>
          </a:p>
        </p:txBody>
      </p:sp>
      <p:sp>
        <p:nvSpPr>
          <p:cNvPr id="55" name="Shape 55"/>
          <p:cNvSpPr txBox="1"/>
          <p:nvPr/>
        </p:nvSpPr>
        <p:spPr>
          <a:xfrm>
            <a:off x="1036637" y="4365625"/>
            <a:ext cx="3524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ІІ</a:t>
            </a:r>
          </a:p>
        </p:txBody>
      </p:sp>
      <p:sp>
        <p:nvSpPr>
          <p:cNvPr id="56" name="Shape 56"/>
          <p:cNvSpPr txBox="1"/>
          <p:nvPr/>
        </p:nvSpPr>
        <p:spPr>
          <a:xfrm>
            <a:off x="1660525" y="722312"/>
            <a:ext cx="1841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773" name="Shape 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" name="Shape 774"/>
          <p:cNvSpPr txBox="1"/>
          <p:nvPr>
            <p:ph idx="11" type="ftr"/>
          </p:nvPr>
        </p:nvSpPr>
        <p:spPr>
          <a:xfrm>
            <a:off x="6934200" y="228600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  <p:sp>
        <p:nvSpPr>
          <p:cNvPr id="775" name="Shape 775"/>
          <p:cNvSpPr txBox="1"/>
          <p:nvPr/>
        </p:nvSpPr>
        <p:spPr>
          <a:xfrm>
            <a:off x="2967036" y="533400"/>
            <a:ext cx="4043362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ІІ. Класификация</a:t>
            </a:r>
          </a:p>
        </p:txBody>
      </p:sp>
      <p:sp>
        <p:nvSpPr>
          <p:cNvPr id="776" name="Shape 776"/>
          <p:cNvSpPr txBox="1"/>
          <p:nvPr/>
        </p:nvSpPr>
        <p:spPr>
          <a:xfrm>
            <a:off x="76200" y="1524000"/>
            <a:ext cx="3684587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3. Обобщена класификация</a:t>
            </a:r>
          </a:p>
        </p:txBody>
      </p:sp>
      <p:pic>
        <p:nvPicPr>
          <p:cNvPr id="777" name="Shape 77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1000" y="2076450"/>
            <a:ext cx="8153399" cy="47053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idx="11" type="ftr"/>
          </p:nvPr>
        </p:nvSpPr>
        <p:spPr>
          <a:xfrm>
            <a:off x="6934200" y="228600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  <p:sp>
        <p:nvSpPr>
          <p:cNvPr id="62" name="Shape 62"/>
          <p:cNvSpPr txBox="1"/>
          <p:nvPr/>
        </p:nvSpPr>
        <p:spPr>
          <a:xfrm>
            <a:off x="2667000" y="654050"/>
            <a:ext cx="5973761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І. Строеж на материалите</a:t>
            </a:r>
          </a:p>
        </p:txBody>
      </p:sp>
      <p:sp>
        <p:nvSpPr>
          <p:cNvPr id="63" name="Shape 63"/>
          <p:cNvSpPr txBox="1"/>
          <p:nvPr/>
        </p:nvSpPr>
        <p:spPr>
          <a:xfrm>
            <a:off x="152400" y="1676400"/>
            <a:ext cx="603726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1. Енергетична (енергийна) диаграма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 cap="none" strike="noStrik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на атома</a:t>
            </a:r>
          </a:p>
        </p:txBody>
      </p:sp>
      <p:sp>
        <p:nvSpPr>
          <p:cNvPr id="64" name="Shape 64"/>
          <p:cNvSpPr txBox="1"/>
          <p:nvPr/>
        </p:nvSpPr>
        <p:spPr>
          <a:xfrm>
            <a:off x="381000" y="2452686"/>
            <a:ext cx="85343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Основни принципи на квантовата механика:</a:t>
            </a:r>
          </a:p>
        </p:txBody>
      </p:sp>
      <p:sp>
        <p:nvSpPr>
          <p:cNvPr id="65" name="Shape 65"/>
          <p:cNvSpPr txBox="1"/>
          <p:nvPr/>
        </p:nvSpPr>
        <p:spPr>
          <a:xfrm>
            <a:off x="838200" y="4387850"/>
            <a:ext cx="76961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150000"/>
              <a:buFont typeface="Noto Sans Symbols"/>
              <a:buChar char="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Принцип на Паули – не могат да съществуват два електрона с напълно еднаква енергия.</a:t>
            </a:r>
          </a:p>
        </p:txBody>
      </p:sp>
      <p:sp>
        <p:nvSpPr>
          <p:cNvPr id="66" name="Shape 66"/>
          <p:cNvSpPr txBox="1"/>
          <p:nvPr/>
        </p:nvSpPr>
        <p:spPr>
          <a:xfrm>
            <a:off x="838200" y="3244850"/>
            <a:ext cx="76199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150000"/>
              <a:buFont typeface="Noto Sans Symbols"/>
              <a:buChar char="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Отделните атоми имат дискретен енергиен спектър – електроните им могат да заемат само определени нива;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idx="11" type="ftr"/>
          </p:nvPr>
        </p:nvSpPr>
        <p:spPr>
          <a:xfrm>
            <a:off x="6934200" y="228600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  <p:sp>
        <p:nvSpPr>
          <p:cNvPr id="72" name="Shape 72"/>
          <p:cNvSpPr txBox="1"/>
          <p:nvPr/>
        </p:nvSpPr>
        <p:spPr>
          <a:xfrm>
            <a:off x="2667000" y="654050"/>
            <a:ext cx="5973761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І. Строеж на материалите</a:t>
            </a:r>
          </a:p>
        </p:txBody>
      </p:sp>
      <p:sp>
        <p:nvSpPr>
          <p:cNvPr id="73" name="Shape 73"/>
          <p:cNvSpPr txBox="1"/>
          <p:nvPr/>
        </p:nvSpPr>
        <p:spPr>
          <a:xfrm>
            <a:off x="152400" y="1676400"/>
            <a:ext cx="603726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1. Енергетична (енергийна) диаграма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 cap="none" strike="noStrik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на атома</a:t>
            </a:r>
          </a:p>
        </p:txBody>
      </p:sp>
      <p:sp>
        <p:nvSpPr>
          <p:cNvPr id="74" name="Shape 74"/>
          <p:cNvSpPr txBox="1"/>
          <p:nvPr/>
        </p:nvSpPr>
        <p:spPr>
          <a:xfrm>
            <a:off x="4572000" y="5562600"/>
            <a:ext cx="35813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Енергетична диаграма на Na в равновесно състояние</a:t>
            </a:r>
          </a:p>
        </p:txBody>
      </p:sp>
      <p:sp>
        <p:nvSpPr>
          <p:cNvPr id="75" name="Shape 75"/>
          <p:cNvSpPr txBox="1"/>
          <p:nvPr/>
        </p:nvSpPr>
        <p:spPr>
          <a:xfrm>
            <a:off x="381000" y="2286000"/>
            <a:ext cx="3341686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 (11) → 1s</a:t>
            </a:r>
            <a:r>
              <a:rPr b="0" baseline="30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      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2s</a:t>
            </a:r>
            <a:r>
              <a:rPr b="0" baseline="30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2p</a:t>
            </a:r>
            <a:r>
              <a:rPr b="0" baseline="30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        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3s</a:t>
            </a:r>
            <a:r>
              <a:rPr b="0" baseline="30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</p:txBody>
      </p:sp>
      <p:grpSp>
        <p:nvGrpSpPr>
          <p:cNvPr id="76" name="Shape 76"/>
          <p:cNvGrpSpPr/>
          <p:nvPr/>
        </p:nvGrpSpPr>
        <p:grpSpPr>
          <a:xfrm>
            <a:off x="571500" y="3048000"/>
            <a:ext cx="2895597" cy="2805111"/>
            <a:chOff x="571500" y="3048000"/>
            <a:chExt cx="2895597" cy="2805111"/>
          </a:xfrm>
        </p:grpSpPr>
        <p:cxnSp>
          <p:nvCxnSpPr>
            <p:cNvPr id="77" name="Shape 77"/>
            <p:cNvCxnSpPr/>
            <p:nvPr/>
          </p:nvCxnSpPr>
          <p:spPr>
            <a:xfrm rot="10800000">
              <a:off x="1104900" y="3200399"/>
              <a:ext cx="0" cy="259080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cxnSp>
          <p:nvCxnSpPr>
            <p:cNvPr id="78" name="Shape 78"/>
            <p:cNvCxnSpPr/>
            <p:nvPr/>
          </p:nvCxnSpPr>
          <p:spPr>
            <a:xfrm>
              <a:off x="1295400" y="5668962"/>
              <a:ext cx="1524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79" name="Shape 79"/>
            <p:cNvSpPr txBox="1"/>
            <p:nvPr/>
          </p:nvSpPr>
          <p:spPr>
            <a:xfrm>
              <a:off x="2857500" y="5486400"/>
              <a:ext cx="509586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1s</a:t>
              </a:r>
              <a:r>
                <a:rPr b="0" baseline="30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</a:p>
          </p:txBody>
        </p:sp>
        <p:cxnSp>
          <p:nvCxnSpPr>
            <p:cNvPr id="80" name="Shape 80"/>
            <p:cNvCxnSpPr/>
            <p:nvPr/>
          </p:nvCxnSpPr>
          <p:spPr>
            <a:xfrm>
              <a:off x="1295400" y="4906962"/>
              <a:ext cx="1524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81" name="Shape 81"/>
            <p:cNvSpPr txBox="1"/>
            <p:nvPr/>
          </p:nvSpPr>
          <p:spPr>
            <a:xfrm>
              <a:off x="2933700" y="4724400"/>
              <a:ext cx="509586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2s</a:t>
              </a:r>
              <a:r>
                <a:rPr b="0" baseline="30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</a:p>
          </p:txBody>
        </p:sp>
        <p:cxnSp>
          <p:nvCxnSpPr>
            <p:cNvPr id="82" name="Shape 82"/>
            <p:cNvCxnSpPr/>
            <p:nvPr/>
          </p:nvCxnSpPr>
          <p:spPr>
            <a:xfrm>
              <a:off x="1295400" y="4602162"/>
              <a:ext cx="1524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83" name="Shape 83"/>
            <p:cNvSpPr txBox="1"/>
            <p:nvPr/>
          </p:nvSpPr>
          <p:spPr>
            <a:xfrm>
              <a:off x="2895600" y="4419600"/>
              <a:ext cx="522286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2p</a:t>
              </a:r>
              <a:r>
                <a:rPr b="0" baseline="30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</a:p>
          </p:txBody>
        </p:sp>
        <p:cxnSp>
          <p:nvCxnSpPr>
            <p:cNvPr id="84" name="Shape 84"/>
            <p:cNvCxnSpPr/>
            <p:nvPr/>
          </p:nvCxnSpPr>
          <p:spPr>
            <a:xfrm>
              <a:off x="1319212" y="3916362"/>
              <a:ext cx="1524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85" name="Shape 85"/>
            <p:cNvSpPr txBox="1"/>
            <p:nvPr/>
          </p:nvSpPr>
          <p:spPr>
            <a:xfrm>
              <a:off x="2957511" y="3733800"/>
              <a:ext cx="509586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3s</a:t>
              </a:r>
              <a:r>
                <a:rPr b="0" baseline="30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</a:p>
          </p:txBody>
        </p:sp>
        <p:cxnSp>
          <p:nvCxnSpPr>
            <p:cNvPr id="86" name="Shape 86"/>
            <p:cNvCxnSpPr/>
            <p:nvPr/>
          </p:nvCxnSpPr>
          <p:spPr>
            <a:xfrm>
              <a:off x="1319212" y="3611562"/>
              <a:ext cx="1524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87" name="Shape 87"/>
            <p:cNvSpPr txBox="1"/>
            <p:nvPr/>
          </p:nvSpPr>
          <p:spPr>
            <a:xfrm>
              <a:off x="2919411" y="3429000"/>
              <a:ext cx="4381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3p</a:t>
              </a:r>
            </a:p>
          </p:txBody>
        </p:sp>
        <p:sp>
          <p:nvSpPr>
            <p:cNvPr id="88" name="Shape 88"/>
            <p:cNvSpPr txBox="1"/>
            <p:nvPr/>
          </p:nvSpPr>
          <p:spPr>
            <a:xfrm>
              <a:off x="571500" y="3048000"/>
              <a:ext cx="4000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</a:p>
          </p:txBody>
        </p:sp>
      </p:grpSp>
      <p:grpSp>
        <p:nvGrpSpPr>
          <p:cNvPr id="89" name="Shape 89"/>
          <p:cNvGrpSpPr/>
          <p:nvPr/>
        </p:nvGrpSpPr>
        <p:grpSpPr>
          <a:xfrm>
            <a:off x="1409700" y="3860800"/>
            <a:ext cx="1328736" cy="1871661"/>
            <a:chOff x="1371600" y="3857625"/>
            <a:chExt cx="1328736" cy="1871661"/>
          </a:xfrm>
        </p:grpSpPr>
        <p:grpSp>
          <p:nvGrpSpPr>
            <p:cNvPr id="90" name="Shape 90"/>
            <p:cNvGrpSpPr/>
            <p:nvPr/>
          </p:nvGrpSpPr>
          <p:grpSpPr>
            <a:xfrm>
              <a:off x="1882775" y="5610225"/>
              <a:ext cx="347661" cy="119061"/>
              <a:chOff x="1828800" y="3248025"/>
              <a:chExt cx="347661" cy="119061"/>
            </a:xfrm>
          </p:grpSpPr>
          <p:sp>
            <p:nvSpPr>
              <p:cNvPr id="91" name="Shape 91"/>
              <p:cNvSpPr/>
              <p:nvPr/>
            </p:nvSpPr>
            <p:spPr>
              <a:xfrm>
                <a:off x="1828800" y="3248025"/>
                <a:ext cx="119061" cy="119061"/>
              </a:xfrm>
              <a:prstGeom prst="ellipse">
                <a:avLst/>
              </a:prstGeom>
              <a:solidFill>
                <a:srgbClr val="80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" name="Shape 92"/>
              <p:cNvSpPr/>
              <p:nvPr/>
            </p:nvSpPr>
            <p:spPr>
              <a:xfrm>
                <a:off x="2057400" y="3248025"/>
                <a:ext cx="119061" cy="119061"/>
              </a:xfrm>
              <a:prstGeom prst="ellipse">
                <a:avLst/>
              </a:prstGeom>
              <a:solidFill>
                <a:srgbClr val="80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3" name="Shape 93"/>
            <p:cNvGrpSpPr/>
            <p:nvPr/>
          </p:nvGrpSpPr>
          <p:grpSpPr>
            <a:xfrm>
              <a:off x="1882775" y="4848225"/>
              <a:ext cx="347661" cy="119061"/>
              <a:chOff x="1905000" y="2486025"/>
              <a:chExt cx="347661" cy="119061"/>
            </a:xfrm>
          </p:grpSpPr>
          <p:sp>
            <p:nvSpPr>
              <p:cNvPr id="94" name="Shape 94"/>
              <p:cNvSpPr/>
              <p:nvPr/>
            </p:nvSpPr>
            <p:spPr>
              <a:xfrm>
                <a:off x="1905000" y="2486025"/>
                <a:ext cx="119061" cy="119061"/>
              </a:xfrm>
              <a:prstGeom prst="ellipse">
                <a:avLst/>
              </a:prstGeom>
              <a:solidFill>
                <a:srgbClr val="80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" name="Shape 95"/>
              <p:cNvSpPr/>
              <p:nvPr/>
            </p:nvSpPr>
            <p:spPr>
              <a:xfrm>
                <a:off x="2133600" y="2486025"/>
                <a:ext cx="119061" cy="119061"/>
              </a:xfrm>
              <a:prstGeom prst="ellipse">
                <a:avLst/>
              </a:prstGeom>
              <a:solidFill>
                <a:srgbClr val="80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6" name="Shape 96"/>
            <p:cNvGrpSpPr/>
            <p:nvPr/>
          </p:nvGrpSpPr>
          <p:grpSpPr>
            <a:xfrm>
              <a:off x="1371600" y="4543425"/>
              <a:ext cx="347661" cy="119061"/>
              <a:chOff x="1981200" y="2181225"/>
              <a:chExt cx="347661" cy="119061"/>
            </a:xfrm>
          </p:grpSpPr>
          <p:sp>
            <p:nvSpPr>
              <p:cNvPr id="97" name="Shape 97"/>
              <p:cNvSpPr/>
              <p:nvPr/>
            </p:nvSpPr>
            <p:spPr>
              <a:xfrm>
                <a:off x="1981200" y="2181225"/>
                <a:ext cx="119061" cy="119061"/>
              </a:xfrm>
              <a:prstGeom prst="ellipse">
                <a:avLst/>
              </a:prstGeom>
              <a:solidFill>
                <a:srgbClr val="80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8" name="Shape 98"/>
              <p:cNvSpPr/>
              <p:nvPr/>
            </p:nvSpPr>
            <p:spPr>
              <a:xfrm>
                <a:off x="2209800" y="2181225"/>
                <a:ext cx="119061" cy="119061"/>
              </a:xfrm>
              <a:prstGeom prst="ellipse">
                <a:avLst/>
              </a:prstGeom>
              <a:solidFill>
                <a:srgbClr val="80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9" name="Shape 99"/>
            <p:cNvGrpSpPr/>
            <p:nvPr/>
          </p:nvGrpSpPr>
          <p:grpSpPr>
            <a:xfrm>
              <a:off x="1862136" y="4543425"/>
              <a:ext cx="347661" cy="119061"/>
              <a:chOff x="1981200" y="2181225"/>
              <a:chExt cx="347661" cy="119061"/>
            </a:xfrm>
          </p:grpSpPr>
          <p:sp>
            <p:nvSpPr>
              <p:cNvPr id="100" name="Shape 100"/>
              <p:cNvSpPr/>
              <p:nvPr/>
            </p:nvSpPr>
            <p:spPr>
              <a:xfrm>
                <a:off x="1981200" y="2181225"/>
                <a:ext cx="119061" cy="119061"/>
              </a:xfrm>
              <a:prstGeom prst="ellipse">
                <a:avLst/>
              </a:prstGeom>
              <a:solidFill>
                <a:srgbClr val="80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1" name="Shape 101"/>
              <p:cNvSpPr/>
              <p:nvPr/>
            </p:nvSpPr>
            <p:spPr>
              <a:xfrm>
                <a:off x="2209800" y="2181225"/>
                <a:ext cx="119061" cy="119061"/>
              </a:xfrm>
              <a:prstGeom prst="ellipse">
                <a:avLst/>
              </a:prstGeom>
              <a:solidFill>
                <a:srgbClr val="80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2" name="Shape 102"/>
            <p:cNvGrpSpPr/>
            <p:nvPr/>
          </p:nvGrpSpPr>
          <p:grpSpPr>
            <a:xfrm>
              <a:off x="2352675" y="4543425"/>
              <a:ext cx="347661" cy="119061"/>
              <a:chOff x="1981200" y="2181225"/>
              <a:chExt cx="347661" cy="119061"/>
            </a:xfrm>
          </p:grpSpPr>
          <p:sp>
            <p:nvSpPr>
              <p:cNvPr id="103" name="Shape 103"/>
              <p:cNvSpPr/>
              <p:nvPr/>
            </p:nvSpPr>
            <p:spPr>
              <a:xfrm>
                <a:off x="1981200" y="2181225"/>
                <a:ext cx="119061" cy="119061"/>
              </a:xfrm>
              <a:prstGeom prst="ellipse">
                <a:avLst/>
              </a:prstGeom>
              <a:solidFill>
                <a:srgbClr val="80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" name="Shape 104"/>
              <p:cNvSpPr/>
              <p:nvPr/>
            </p:nvSpPr>
            <p:spPr>
              <a:xfrm>
                <a:off x="2209800" y="2181225"/>
                <a:ext cx="119061" cy="119061"/>
              </a:xfrm>
              <a:prstGeom prst="ellipse">
                <a:avLst/>
              </a:prstGeom>
              <a:solidFill>
                <a:srgbClr val="800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05" name="Shape 105"/>
            <p:cNvSpPr/>
            <p:nvPr/>
          </p:nvSpPr>
          <p:spPr>
            <a:xfrm>
              <a:off x="1906586" y="3857625"/>
              <a:ext cx="119061" cy="11906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idx="11" type="ftr"/>
          </p:nvPr>
        </p:nvSpPr>
        <p:spPr>
          <a:xfrm>
            <a:off x="6934200" y="228600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  <p:sp>
        <p:nvSpPr>
          <p:cNvPr id="111" name="Shape 111"/>
          <p:cNvSpPr txBox="1"/>
          <p:nvPr/>
        </p:nvSpPr>
        <p:spPr>
          <a:xfrm>
            <a:off x="2743200" y="654050"/>
            <a:ext cx="5973761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І. Строеж на материалите</a:t>
            </a:r>
          </a:p>
        </p:txBody>
      </p:sp>
      <p:sp>
        <p:nvSpPr>
          <p:cNvPr id="112" name="Shape 112"/>
          <p:cNvSpPr txBox="1"/>
          <p:nvPr/>
        </p:nvSpPr>
        <p:spPr>
          <a:xfrm>
            <a:off x="76200" y="1600200"/>
            <a:ext cx="356235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2. Видове химични връзки</a:t>
            </a:r>
          </a:p>
        </p:txBody>
      </p:sp>
      <p:sp>
        <p:nvSpPr>
          <p:cNvPr id="113" name="Shape 113"/>
          <p:cNvSpPr txBox="1"/>
          <p:nvPr/>
        </p:nvSpPr>
        <p:spPr>
          <a:xfrm>
            <a:off x="1143000" y="3422650"/>
            <a:ext cx="7619999" cy="3111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2" marL="2286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150000"/>
              <a:buFont typeface="Noto Sans Symbols"/>
              <a:buChar char="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Първични (между атоми) – йонна, ковалентна и метална</a:t>
            </a:r>
          </a:p>
        </p:txBody>
      </p:sp>
      <p:sp>
        <p:nvSpPr>
          <p:cNvPr id="114" name="Shape 114"/>
          <p:cNvSpPr txBox="1"/>
          <p:nvPr/>
        </p:nvSpPr>
        <p:spPr>
          <a:xfrm>
            <a:off x="381000" y="2432050"/>
            <a:ext cx="5284787" cy="3111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1" marL="1143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зависимост от природата си връзките биват:</a:t>
            </a:r>
          </a:p>
        </p:txBody>
      </p:sp>
      <p:sp>
        <p:nvSpPr>
          <p:cNvPr id="115" name="Shape 115"/>
          <p:cNvSpPr txBox="1"/>
          <p:nvPr/>
        </p:nvSpPr>
        <p:spPr>
          <a:xfrm>
            <a:off x="1143000" y="4108450"/>
            <a:ext cx="7619999" cy="3111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2" marL="2286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150000"/>
              <a:buFont typeface="Noto Sans Symbols"/>
              <a:buChar char="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Вторични (между молекули) – Ван дер Валсова</a:t>
            </a:r>
          </a:p>
        </p:txBody>
      </p:sp>
      <p:sp>
        <p:nvSpPr>
          <p:cNvPr id="116" name="Shape 116"/>
          <p:cNvSpPr txBox="1"/>
          <p:nvPr/>
        </p:nvSpPr>
        <p:spPr>
          <a:xfrm>
            <a:off x="685800" y="5715000"/>
            <a:ext cx="799147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Енергията на връзката определя физическите свойства на материалите.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idx="11" type="ftr"/>
          </p:nvPr>
        </p:nvSpPr>
        <p:spPr>
          <a:xfrm>
            <a:off x="6934200" y="228600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  <p:sp>
        <p:nvSpPr>
          <p:cNvPr id="122" name="Shape 122"/>
          <p:cNvSpPr txBox="1"/>
          <p:nvPr/>
        </p:nvSpPr>
        <p:spPr>
          <a:xfrm>
            <a:off x="2743200" y="654050"/>
            <a:ext cx="5973761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І. Строеж на материалите</a:t>
            </a:r>
          </a:p>
        </p:txBody>
      </p:sp>
      <p:sp>
        <p:nvSpPr>
          <p:cNvPr id="123" name="Shape 123"/>
          <p:cNvSpPr txBox="1"/>
          <p:nvPr/>
        </p:nvSpPr>
        <p:spPr>
          <a:xfrm>
            <a:off x="76200" y="1600200"/>
            <a:ext cx="242570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2.1. Йонна връзка</a:t>
            </a:r>
          </a:p>
        </p:txBody>
      </p:sp>
      <p:sp>
        <p:nvSpPr>
          <p:cNvPr id="124" name="Shape 124"/>
          <p:cNvSpPr txBox="1"/>
          <p:nvPr/>
        </p:nvSpPr>
        <p:spPr>
          <a:xfrm>
            <a:off x="517525" y="2286000"/>
            <a:ext cx="75311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Възниква от прехода на валентни електрони от един атом към друг. </a:t>
            </a:r>
          </a:p>
        </p:txBody>
      </p:sp>
      <p:grpSp>
        <p:nvGrpSpPr>
          <p:cNvPr id="125" name="Shape 125"/>
          <p:cNvGrpSpPr/>
          <p:nvPr/>
        </p:nvGrpSpPr>
        <p:grpSpPr>
          <a:xfrm>
            <a:off x="914400" y="3276600"/>
            <a:ext cx="2643186" cy="2652711"/>
            <a:chOff x="914400" y="3276600"/>
            <a:chExt cx="2643186" cy="2652711"/>
          </a:xfrm>
        </p:grpSpPr>
        <p:grpSp>
          <p:nvGrpSpPr>
            <p:cNvPr id="126" name="Shape 126"/>
            <p:cNvGrpSpPr/>
            <p:nvPr/>
          </p:nvGrpSpPr>
          <p:grpSpPr>
            <a:xfrm>
              <a:off x="1168400" y="3276600"/>
              <a:ext cx="2133599" cy="1947862"/>
              <a:chOff x="5105400" y="647700"/>
              <a:chExt cx="2133599" cy="1947862"/>
            </a:xfrm>
          </p:grpSpPr>
          <p:grpSp>
            <p:nvGrpSpPr>
              <p:cNvPr id="127" name="Shape 127"/>
              <p:cNvGrpSpPr/>
              <p:nvPr/>
            </p:nvGrpSpPr>
            <p:grpSpPr>
              <a:xfrm>
                <a:off x="5105400" y="1981200"/>
                <a:ext cx="380999" cy="123825"/>
                <a:chOff x="5486400" y="2286000"/>
                <a:chExt cx="609599" cy="152400"/>
              </a:xfrm>
            </p:grpSpPr>
            <p:cxnSp>
              <p:nvCxnSpPr>
                <p:cNvPr id="128" name="Shape 128"/>
                <p:cNvCxnSpPr/>
                <p:nvPr/>
              </p:nvCxnSpPr>
              <p:spPr>
                <a:xfrm>
                  <a:off x="5486400" y="2286000"/>
                  <a:ext cx="609599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129" name="Shape 129"/>
                <p:cNvCxnSpPr/>
                <p:nvPr/>
              </p:nvCxnSpPr>
              <p:spPr>
                <a:xfrm>
                  <a:off x="5486400" y="2438400"/>
                  <a:ext cx="609599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30" name="Shape 130"/>
              <p:cNvGrpSpPr/>
              <p:nvPr/>
            </p:nvGrpSpPr>
            <p:grpSpPr>
              <a:xfrm rot="-5400000">
                <a:off x="5495925" y="2343150"/>
                <a:ext cx="380999" cy="123825"/>
                <a:chOff x="5486400" y="2286000"/>
                <a:chExt cx="609599" cy="152400"/>
              </a:xfrm>
            </p:grpSpPr>
            <p:cxnSp>
              <p:nvCxnSpPr>
                <p:cNvPr id="131" name="Shape 131"/>
                <p:cNvCxnSpPr/>
                <p:nvPr/>
              </p:nvCxnSpPr>
              <p:spPr>
                <a:xfrm>
                  <a:off x="5486400" y="2286000"/>
                  <a:ext cx="609599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132" name="Shape 132"/>
                <p:cNvCxnSpPr/>
                <p:nvPr/>
              </p:nvCxnSpPr>
              <p:spPr>
                <a:xfrm>
                  <a:off x="5486400" y="2438400"/>
                  <a:ext cx="609599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33" name="Shape 133"/>
              <p:cNvGrpSpPr/>
              <p:nvPr/>
            </p:nvGrpSpPr>
            <p:grpSpPr>
              <a:xfrm rot="-5400000">
                <a:off x="6486525" y="2343150"/>
                <a:ext cx="380999" cy="123825"/>
                <a:chOff x="5486400" y="2286000"/>
                <a:chExt cx="609599" cy="152400"/>
              </a:xfrm>
            </p:grpSpPr>
            <p:cxnSp>
              <p:nvCxnSpPr>
                <p:cNvPr id="134" name="Shape 134"/>
                <p:cNvCxnSpPr/>
                <p:nvPr/>
              </p:nvCxnSpPr>
              <p:spPr>
                <a:xfrm>
                  <a:off x="5486400" y="2286000"/>
                  <a:ext cx="609599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135" name="Shape 135"/>
                <p:cNvCxnSpPr/>
                <p:nvPr/>
              </p:nvCxnSpPr>
              <p:spPr>
                <a:xfrm>
                  <a:off x="5486400" y="2438400"/>
                  <a:ext cx="609599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36" name="Shape 136"/>
              <p:cNvGrpSpPr/>
              <p:nvPr/>
            </p:nvGrpSpPr>
            <p:grpSpPr>
              <a:xfrm rot="-5400000">
                <a:off x="6486525" y="1576387"/>
                <a:ext cx="380999" cy="123825"/>
                <a:chOff x="5486400" y="2286000"/>
                <a:chExt cx="609599" cy="152400"/>
              </a:xfrm>
            </p:grpSpPr>
            <p:cxnSp>
              <p:nvCxnSpPr>
                <p:cNvPr id="137" name="Shape 137"/>
                <p:cNvCxnSpPr/>
                <p:nvPr/>
              </p:nvCxnSpPr>
              <p:spPr>
                <a:xfrm>
                  <a:off x="5486400" y="2286000"/>
                  <a:ext cx="609599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138" name="Shape 138"/>
                <p:cNvCxnSpPr/>
                <p:nvPr/>
              </p:nvCxnSpPr>
              <p:spPr>
                <a:xfrm>
                  <a:off x="5486400" y="2438400"/>
                  <a:ext cx="609599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39" name="Shape 139"/>
              <p:cNvGrpSpPr/>
              <p:nvPr/>
            </p:nvGrpSpPr>
            <p:grpSpPr>
              <a:xfrm rot="-5400000">
                <a:off x="5495925" y="1600200"/>
                <a:ext cx="380999" cy="123825"/>
                <a:chOff x="5486400" y="2286000"/>
                <a:chExt cx="609599" cy="152400"/>
              </a:xfrm>
            </p:grpSpPr>
            <p:cxnSp>
              <p:nvCxnSpPr>
                <p:cNvPr id="140" name="Shape 140"/>
                <p:cNvCxnSpPr/>
                <p:nvPr/>
              </p:nvCxnSpPr>
              <p:spPr>
                <a:xfrm>
                  <a:off x="5486400" y="2286000"/>
                  <a:ext cx="609599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141" name="Shape 141"/>
                <p:cNvCxnSpPr/>
                <p:nvPr/>
              </p:nvCxnSpPr>
              <p:spPr>
                <a:xfrm>
                  <a:off x="5486400" y="2438400"/>
                  <a:ext cx="609599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42" name="Shape 142"/>
              <p:cNvGrpSpPr/>
              <p:nvPr/>
            </p:nvGrpSpPr>
            <p:grpSpPr>
              <a:xfrm>
                <a:off x="5867400" y="1966912"/>
                <a:ext cx="609599" cy="152400"/>
                <a:chOff x="5486400" y="2286000"/>
                <a:chExt cx="609599" cy="152400"/>
              </a:xfrm>
            </p:grpSpPr>
            <p:cxnSp>
              <p:nvCxnSpPr>
                <p:cNvPr id="143" name="Shape 143"/>
                <p:cNvCxnSpPr/>
                <p:nvPr/>
              </p:nvCxnSpPr>
              <p:spPr>
                <a:xfrm>
                  <a:off x="5486400" y="2286000"/>
                  <a:ext cx="609599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144" name="Shape 144"/>
                <p:cNvCxnSpPr/>
                <p:nvPr/>
              </p:nvCxnSpPr>
              <p:spPr>
                <a:xfrm>
                  <a:off x="5486400" y="2438400"/>
                  <a:ext cx="609599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45" name="Shape 145"/>
              <p:cNvGrpSpPr/>
              <p:nvPr/>
            </p:nvGrpSpPr>
            <p:grpSpPr>
              <a:xfrm>
                <a:off x="6858000" y="1981200"/>
                <a:ext cx="380999" cy="123825"/>
                <a:chOff x="5486400" y="2286000"/>
                <a:chExt cx="609599" cy="152400"/>
              </a:xfrm>
            </p:grpSpPr>
            <p:cxnSp>
              <p:nvCxnSpPr>
                <p:cNvPr id="146" name="Shape 146"/>
                <p:cNvCxnSpPr/>
                <p:nvPr/>
              </p:nvCxnSpPr>
              <p:spPr>
                <a:xfrm>
                  <a:off x="5486400" y="2286000"/>
                  <a:ext cx="609599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147" name="Shape 147"/>
                <p:cNvCxnSpPr/>
                <p:nvPr/>
              </p:nvCxnSpPr>
              <p:spPr>
                <a:xfrm>
                  <a:off x="5486400" y="2438400"/>
                  <a:ext cx="609599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148" name="Shape 148"/>
              <p:cNvSpPr/>
              <p:nvPr/>
            </p:nvSpPr>
            <p:spPr>
              <a:xfrm>
                <a:off x="5419725" y="1776411"/>
                <a:ext cx="533399" cy="533399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Cl</a:t>
                </a:r>
                <a:r>
                  <a:rPr b="0" baseline="3000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</a:p>
            </p:txBody>
          </p:sp>
          <p:sp>
            <p:nvSpPr>
              <p:cNvPr id="149" name="Shape 149"/>
              <p:cNvSpPr/>
              <p:nvPr/>
            </p:nvSpPr>
            <p:spPr>
              <a:xfrm>
                <a:off x="6410325" y="1776411"/>
                <a:ext cx="533399" cy="533399"/>
              </a:xfrm>
              <a:prstGeom prst="ellipse">
                <a:avLst/>
              </a:prstGeom>
              <a:solidFill>
                <a:srgbClr val="66FF33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Na</a:t>
                </a:r>
                <a:r>
                  <a:rPr b="0" baseline="3000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+</a:t>
                </a:r>
              </a:p>
            </p:txBody>
          </p:sp>
          <p:grpSp>
            <p:nvGrpSpPr>
              <p:cNvPr id="150" name="Shape 150"/>
              <p:cNvGrpSpPr/>
              <p:nvPr/>
            </p:nvGrpSpPr>
            <p:grpSpPr>
              <a:xfrm>
                <a:off x="5105400" y="647700"/>
                <a:ext cx="2133599" cy="876299"/>
                <a:chOff x="5105400" y="647700"/>
                <a:chExt cx="2133599" cy="876299"/>
              </a:xfrm>
            </p:grpSpPr>
            <p:grpSp>
              <p:nvGrpSpPr>
                <p:cNvPr id="151" name="Shape 151"/>
                <p:cNvGrpSpPr/>
                <p:nvPr/>
              </p:nvGrpSpPr>
              <p:grpSpPr>
                <a:xfrm rot="-5400000">
                  <a:off x="6477000" y="776287"/>
                  <a:ext cx="380999" cy="123825"/>
                  <a:chOff x="5486400" y="2286000"/>
                  <a:chExt cx="609599" cy="152400"/>
                </a:xfrm>
              </p:grpSpPr>
              <p:cxnSp>
                <p:nvCxnSpPr>
                  <p:cNvPr id="152" name="Shape 152"/>
                  <p:cNvCxnSpPr/>
                  <p:nvPr/>
                </p:nvCxnSpPr>
                <p:spPr>
                  <a:xfrm>
                    <a:off x="5486400" y="2286000"/>
                    <a:ext cx="609599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dk1"/>
                    </a:solidFill>
                    <a:prstDash val="solid"/>
                    <a:miter lim="8000"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53" name="Shape 153"/>
                  <p:cNvCxnSpPr/>
                  <p:nvPr/>
                </p:nvCxnSpPr>
                <p:spPr>
                  <a:xfrm>
                    <a:off x="5486400" y="2438400"/>
                    <a:ext cx="609599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dk1"/>
                    </a:solidFill>
                    <a:prstDash val="solid"/>
                    <a:miter lim="8000"/>
                    <a:headEnd len="med" w="med" type="none"/>
                    <a:tailEnd len="med" w="med" type="none"/>
                  </a:ln>
                </p:spPr>
              </p:cxnSp>
            </p:grpSp>
            <p:grpSp>
              <p:nvGrpSpPr>
                <p:cNvPr id="154" name="Shape 154"/>
                <p:cNvGrpSpPr/>
                <p:nvPr/>
              </p:nvGrpSpPr>
              <p:grpSpPr>
                <a:xfrm rot="-5400000">
                  <a:off x="5495925" y="800100"/>
                  <a:ext cx="380999" cy="123825"/>
                  <a:chOff x="5486400" y="2286000"/>
                  <a:chExt cx="609599" cy="152400"/>
                </a:xfrm>
              </p:grpSpPr>
              <p:cxnSp>
                <p:nvCxnSpPr>
                  <p:cNvPr id="155" name="Shape 155"/>
                  <p:cNvCxnSpPr/>
                  <p:nvPr/>
                </p:nvCxnSpPr>
                <p:spPr>
                  <a:xfrm>
                    <a:off x="5486400" y="2286000"/>
                    <a:ext cx="609599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dk1"/>
                    </a:solidFill>
                    <a:prstDash val="solid"/>
                    <a:miter lim="8000"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56" name="Shape 156"/>
                  <p:cNvCxnSpPr/>
                  <p:nvPr/>
                </p:nvCxnSpPr>
                <p:spPr>
                  <a:xfrm>
                    <a:off x="5486400" y="2438400"/>
                    <a:ext cx="609599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dk1"/>
                    </a:solidFill>
                    <a:prstDash val="solid"/>
                    <a:miter lim="8000"/>
                    <a:headEnd len="med" w="med" type="none"/>
                    <a:tailEnd len="med" w="med" type="none"/>
                  </a:ln>
                </p:spPr>
              </p:cxnSp>
            </p:grpSp>
            <p:grpSp>
              <p:nvGrpSpPr>
                <p:cNvPr id="157" name="Shape 157"/>
                <p:cNvGrpSpPr/>
                <p:nvPr/>
              </p:nvGrpSpPr>
              <p:grpSpPr>
                <a:xfrm>
                  <a:off x="5867400" y="1181100"/>
                  <a:ext cx="609599" cy="152400"/>
                  <a:chOff x="5486400" y="2286000"/>
                  <a:chExt cx="609599" cy="152400"/>
                </a:xfrm>
              </p:grpSpPr>
              <p:cxnSp>
                <p:nvCxnSpPr>
                  <p:cNvPr id="158" name="Shape 158"/>
                  <p:cNvCxnSpPr/>
                  <p:nvPr/>
                </p:nvCxnSpPr>
                <p:spPr>
                  <a:xfrm>
                    <a:off x="5486400" y="2286000"/>
                    <a:ext cx="609599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dk1"/>
                    </a:solidFill>
                    <a:prstDash val="solid"/>
                    <a:miter lim="8000"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59" name="Shape 159"/>
                  <p:cNvCxnSpPr/>
                  <p:nvPr/>
                </p:nvCxnSpPr>
                <p:spPr>
                  <a:xfrm>
                    <a:off x="5486400" y="2438400"/>
                    <a:ext cx="609599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dk1"/>
                    </a:solidFill>
                    <a:prstDash val="solid"/>
                    <a:miter lim="8000"/>
                    <a:headEnd len="med" w="med" type="none"/>
                    <a:tailEnd len="med" w="med" type="none"/>
                  </a:ln>
                </p:spPr>
              </p:cxnSp>
            </p:grpSp>
            <p:grpSp>
              <p:nvGrpSpPr>
                <p:cNvPr id="160" name="Shape 160"/>
                <p:cNvGrpSpPr/>
                <p:nvPr/>
              </p:nvGrpSpPr>
              <p:grpSpPr>
                <a:xfrm>
                  <a:off x="6858000" y="1195387"/>
                  <a:ext cx="380999" cy="123825"/>
                  <a:chOff x="5486400" y="2286000"/>
                  <a:chExt cx="609599" cy="152400"/>
                </a:xfrm>
              </p:grpSpPr>
              <p:cxnSp>
                <p:nvCxnSpPr>
                  <p:cNvPr id="161" name="Shape 161"/>
                  <p:cNvCxnSpPr/>
                  <p:nvPr/>
                </p:nvCxnSpPr>
                <p:spPr>
                  <a:xfrm>
                    <a:off x="5486400" y="2286000"/>
                    <a:ext cx="609599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dk1"/>
                    </a:solidFill>
                    <a:prstDash val="solid"/>
                    <a:miter lim="8000"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62" name="Shape 162"/>
                  <p:cNvCxnSpPr/>
                  <p:nvPr/>
                </p:nvCxnSpPr>
                <p:spPr>
                  <a:xfrm>
                    <a:off x="5486400" y="2438400"/>
                    <a:ext cx="609599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dk1"/>
                    </a:solidFill>
                    <a:prstDash val="solid"/>
                    <a:miter lim="8000"/>
                    <a:headEnd len="med" w="med" type="none"/>
                    <a:tailEnd len="med" w="med" type="none"/>
                  </a:ln>
                </p:spPr>
              </p:cxnSp>
            </p:grpSp>
            <p:sp>
              <p:nvSpPr>
                <p:cNvPr id="163" name="Shape 163"/>
                <p:cNvSpPr/>
                <p:nvPr/>
              </p:nvSpPr>
              <p:spPr>
                <a:xfrm>
                  <a:off x="6400800" y="990600"/>
                  <a:ext cx="533399" cy="533399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</p:spPr>
              <p:txBody>
                <a:bodyPr anchorCtr="0" anchor="ctr" bIns="45700" lIns="91425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Arial"/>
                    <a:buNone/>
                  </a:pPr>
                  <a:r>
                    <a:rPr b="0" i="0" lang="en-US" sz="1800" u="none" cap="none" strike="noStrik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Cl</a:t>
                  </a:r>
                  <a:r>
                    <a:rPr b="0" baseline="30000" i="0" lang="en-US" sz="1800" u="none" cap="none" strike="noStrik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-</a:t>
                  </a:r>
                </a:p>
              </p:txBody>
            </p:sp>
            <p:grpSp>
              <p:nvGrpSpPr>
                <p:cNvPr id="164" name="Shape 164"/>
                <p:cNvGrpSpPr/>
                <p:nvPr/>
              </p:nvGrpSpPr>
              <p:grpSpPr>
                <a:xfrm>
                  <a:off x="5105400" y="1195387"/>
                  <a:ext cx="380999" cy="123825"/>
                  <a:chOff x="5486400" y="2286000"/>
                  <a:chExt cx="609599" cy="152400"/>
                </a:xfrm>
              </p:grpSpPr>
              <p:cxnSp>
                <p:nvCxnSpPr>
                  <p:cNvPr id="165" name="Shape 165"/>
                  <p:cNvCxnSpPr/>
                  <p:nvPr/>
                </p:nvCxnSpPr>
                <p:spPr>
                  <a:xfrm>
                    <a:off x="5486400" y="2286000"/>
                    <a:ext cx="609599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dk1"/>
                    </a:solidFill>
                    <a:prstDash val="solid"/>
                    <a:miter lim="8000"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66" name="Shape 166"/>
                  <p:cNvCxnSpPr/>
                  <p:nvPr/>
                </p:nvCxnSpPr>
                <p:spPr>
                  <a:xfrm>
                    <a:off x="5486400" y="2438400"/>
                    <a:ext cx="609599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dk1"/>
                    </a:solidFill>
                    <a:prstDash val="solid"/>
                    <a:miter lim="8000"/>
                    <a:headEnd len="med" w="med" type="none"/>
                    <a:tailEnd len="med" w="med" type="none"/>
                  </a:ln>
                </p:spPr>
              </p:cxnSp>
            </p:grpSp>
            <p:sp>
              <p:nvSpPr>
                <p:cNvPr id="167" name="Shape 167"/>
                <p:cNvSpPr/>
                <p:nvPr/>
              </p:nvSpPr>
              <p:spPr>
                <a:xfrm>
                  <a:off x="5419725" y="990600"/>
                  <a:ext cx="533399" cy="533399"/>
                </a:xfrm>
                <a:prstGeom prst="ellipse">
                  <a:avLst/>
                </a:prstGeom>
                <a:solidFill>
                  <a:srgbClr val="66FF33"/>
                </a:solidFill>
                <a:ln>
                  <a:noFill/>
                </a:ln>
              </p:spPr>
              <p:txBody>
                <a:bodyPr anchorCtr="0" anchor="ctr" bIns="45700" lIns="91425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Arial"/>
                    <a:buNone/>
                  </a:pPr>
                  <a:r>
                    <a:rPr b="0" i="0" lang="en-US" sz="1800" u="none" cap="none" strike="noStrik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Na</a:t>
                  </a:r>
                  <a:r>
                    <a:rPr b="0" baseline="30000" i="0" lang="en-US" sz="1800" u="none" cap="none" strike="noStrik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+</a:t>
                  </a:r>
                </a:p>
              </p:txBody>
            </p:sp>
          </p:grpSp>
        </p:grpSp>
        <p:sp>
          <p:nvSpPr>
            <p:cNvPr id="168" name="Shape 168"/>
            <p:cNvSpPr txBox="1"/>
            <p:nvPr/>
          </p:nvSpPr>
          <p:spPr>
            <a:xfrm>
              <a:off x="914400" y="5562600"/>
              <a:ext cx="2643186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Йонен кристал на NaCl</a:t>
              </a:r>
            </a:p>
          </p:txBody>
        </p:sp>
      </p:grpSp>
      <p:sp>
        <p:nvSpPr>
          <p:cNvPr id="169" name="Shape 169"/>
          <p:cNvSpPr txBox="1"/>
          <p:nvPr/>
        </p:nvSpPr>
        <p:spPr>
          <a:xfrm>
            <a:off x="4267200" y="3962400"/>
            <a:ext cx="34290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Енергия на връзката – много висока (от 650 до 1000 kJ/mol)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idx="11" type="ftr"/>
          </p:nvPr>
        </p:nvSpPr>
        <p:spPr>
          <a:xfrm>
            <a:off x="6934200" y="228600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  <p:sp>
        <p:nvSpPr>
          <p:cNvPr id="175" name="Shape 175"/>
          <p:cNvSpPr txBox="1"/>
          <p:nvPr/>
        </p:nvSpPr>
        <p:spPr>
          <a:xfrm>
            <a:off x="2743200" y="654050"/>
            <a:ext cx="5973761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І. Строеж на материалите</a:t>
            </a:r>
          </a:p>
        </p:txBody>
      </p:sp>
      <p:sp>
        <p:nvSpPr>
          <p:cNvPr id="176" name="Shape 176"/>
          <p:cNvSpPr txBox="1"/>
          <p:nvPr/>
        </p:nvSpPr>
        <p:spPr>
          <a:xfrm>
            <a:off x="76200" y="1600200"/>
            <a:ext cx="312261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2.2. Ковалентна връзка</a:t>
            </a:r>
          </a:p>
        </p:txBody>
      </p:sp>
      <p:sp>
        <p:nvSpPr>
          <p:cNvPr id="177" name="Shape 177"/>
          <p:cNvSpPr txBox="1"/>
          <p:nvPr/>
        </p:nvSpPr>
        <p:spPr>
          <a:xfrm>
            <a:off x="384175" y="2209800"/>
            <a:ext cx="8759824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Обединяването на атоми в молекули става чрез електрони, които стават общи. </a:t>
            </a:r>
          </a:p>
        </p:txBody>
      </p:sp>
      <p:sp>
        <p:nvSpPr>
          <p:cNvPr id="178" name="Shape 178"/>
          <p:cNvSpPr txBox="1"/>
          <p:nvPr/>
        </p:nvSpPr>
        <p:spPr>
          <a:xfrm>
            <a:off x="4572000" y="4267200"/>
            <a:ext cx="34290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Енергия на връзката – висока (от 450 до 700 kJ/mol)</a:t>
            </a:r>
          </a:p>
        </p:txBody>
      </p:sp>
      <p:sp>
        <p:nvSpPr>
          <p:cNvPr id="179" name="Shape 179"/>
          <p:cNvSpPr txBox="1"/>
          <p:nvPr/>
        </p:nvSpPr>
        <p:spPr>
          <a:xfrm>
            <a:off x="381000" y="2590800"/>
            <a:ext cx="4211637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Представители – H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Cl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H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 и други.</a:t>
            </a:r>
          </a:p>
        </p:txBody>
      </p:sp>
      <p:grpSp>
        <p:nvGrpSpPr>
          <p:cNvPr id="180" name="Shape 180"/>
          <p:cNvGrpSpPr/>
          <p:nvPr/>
        </p:nvGrpSpPr>
        <p:grpSpPr>
          <a:xfrm>
            <a:off x="822325" y="3352800"/>
            <a:ext cx="2890836" cy="2536823"/>
            <a:chOff x="822325" y="3352800"/>
            <a:chExt cx="2890836" cy="2536823"/>
          </a:xfrm>
        </p:grpSpPr>
        <p:pic>
          <p:nvPicPr>
            <p:cNvPr id="181" name="Shape 18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339850" y="3352800"/>
              <a:ext cx="1854200" cy="18351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2" name="Shape 182"/>
            <p:cNvSpPr txBox="1"/>
            <p:nvPr/>
          </p:nvSpPr>
          <p:spPr>
            <a:xfrm>
              <a:off x="822325" y="5522912"/>
              <a:ext cx="2890836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Молекула на CH</a:t>
              </a:r>
              <a:r>
                <a:rPr b="0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(метан)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/>
          <p:nvPr>
            <p:ph idx="11" type="ftr"/>
          </p:nvPr>
        </p:nvSpPr>
        <p:spPr>
          <a:xfrm>
            <a:off x="6934200" y="228600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  <p:sp>
        <p:nvSpPr>
          <p:cNvPr id="188" name="Shape 188"/>
          <p:cNvSpPr txBox="1"/>
          <p:nvPr/>
        </p:nvSpPr>
        <p:spPr>
          <a:xfrm>
            <a:off x="2743200" y="654050"/>
            <a:ext cx="5973761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І. Строеж на материалите</a:t>
            </a:r>
          </a:p>
        </p:txBody>
      </p:sp>
      <p:sp>
        <p:nvSpPr>
          <p:cNvPr id="189" name="Shape 189"/>
          <p:cNvSpPr txBox="1"/>
          <p:nvPr/>
        </p:nvSpPr>
        <p:spPr>
          <a:xfrm>
            <a:off x="76200" y="1600200"/>
            <a:ext cx="2713037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2.3. Метална връзка</a:t>
            </a:r>
          </a:p>
        </p:txBody>
      </p:sp>
      <p:sp>
        <p:nvSpPr>
          <p:cNvPr id="190" name="Shape 190"/>
          <p:cNvSpPr txBox="1"/>
          <p:nvPr/>
        </p:nvSpPr>
        <p:spPr>
          <a:xfrm>
            <a:off x="384175" y="2187575"/>
            <a:ext cx="8759824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Възниква между положителните метални ядра и колективните (валентни) електрони. </a:t>
            </a:r>
          </a:p>
        </p:txBody>
      </p:sp>
      <p:sp>
        <p:nvSpPr>
          <p:cNvPr id="191" name="Shape 191"/>
          <p:cNvSpPr txBox="1"/>
          <p:nvPr/>
        </p:nvSpPr>
        <p:spPr>
          <a:xfrm>
            <a:off x="4572000" y="4267200"/>
            <a:ext cx="34290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Енергия на връзката – висока (от 70 до 800 kJ/mol)</a:t>
            </a:r>
          </a:p>
        </p:txBody>
      </p:sp>
      <p:pic>
        <p:nvPicPr>
          <p:cNvPr id="192" name="Shape 19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71600" y="3810000"/>
            <a:ext cx="2093912" cy="1654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/>
          <p:nvPr>
            <p:ph idx="11" type="ftr"/>
          </p:nvPr>
        </p:nvSpPr>
        <p:spPr>
          <a:xfrm>
            <a:off x="6934200" y="228600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  <p:sp>
        <p:nvSpPr>
          <p:cNvPr id="198" name="Shape 198"/>
          <p:cNvSpPr txBox="1"/>
          <p:nvPr/>
        </p:nvSpPr>
        <p:spPr>
          <a:xfrm>
            <a:off x="2743200" y="654050"/>
            <a:ext cx="5973761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І. Строеж на материалите</a:t>
            </a:r>
          </a:p>
        </p:txBody>
      </p:sp>
      <p:sp>
        <p:nvSpPr>
          <p:cNvPr id="199" name="Shape 199"/>
          <p:cNvSpPr txBox="1"/>
          <p:nvPr/>
        </p:nvSpPr>
        <p:spPr>
          <a:xfrm>
            <a:off x="76200" y="1600200"/>
            <a:ext cx="3938586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2.4. Ван дер Ваалсова връзка</a:t>
            </a:r>
          </a:p>
        </p:txBody>
      </p:sp>
      <p:sp>
        <p:nvSpPr>
          <p:cNvPr id="200" name="Shape 200"/>
          <p:cNvSpPr txBox="1"/>
          <p:nvPr/>
        </p:nvSpPr>
        <p:spPr>
          <a:xfrm>
            <a:off x="384175" y="2187575"/>
            <a:ext cx="8759824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Универсална и теоретично може да възникна между всеки две частици, но на практика се установява между атомите на инертните газове и при някои органични материали. </a:t>
            </a:r>
          </a:p>
        </p:txBody>
      </p:sp>
      <p:sp>
        <p:nvSpPr>
          <p:cNvPr id="201" name="Shape 201"/>
          <p:cNvSpPr txBox="1"/>
          <p:nvPr/>
        </p:nvSpPr>
        <p:spPr>
          <a:xfrm>
            <a:off x="1676400" y="5257800"/>
            <a:ext cx="57912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Енергия на връзката – ниска (до 30 kJ/mol)</a:t>
            </a:r>
          </a:p>
        </p:txBody>
      </p:sp>
      <p:pic>
        <p:nvPicPr>
          <p:cNvPr id="202" name="Shape 20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28800" y="3657600"/>
            <a:ext cx="4572000" cy="118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db2004203gl">
  <a:themeElements>
    <a:clrScheme name="default">
      <a:dk1>
        <a:srgbClr val="000000"/>
      </a:dk1>
      <a:lt1>
        <a:srgbClr val="FFFFFF"/>
      </a:lt1>
      <a:dk2>
        <a:srgbClr val="220D8D"/>
      </a:dk2>
      <a:lt2>
        <a:srgbClr val="C0C0C0"/>
      </a:lt2>
      <a:accent1>
        <a:srgbClr val="E5730B"/>
      </a:accent1>
      <a:accent2>
        <a:srgbClr val="4FB0E1"/>
      </a:accent2>
      <a:accent3>
        <a:srgbClr val="FFFFFF"/>
      </a:accent3>
      <a:accent4>
        <a:srgbClr val="E5730B"/>
      </a:accent4>
      <a:accent5>
        <a:srgbClr val="4FB0E1"/>
      </a:accent5>
      <a:accent6>
        <a:srgbClr val="FFFFFF"/>
      </a:accent6>
      <a:hlink>
        <a:srgbClr val="1A72D2"/>
      </a:hlink>
      <a:folHlink>
        <a:srgbClr val="AAC85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