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9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2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2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1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1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6"/>
            <a:ext cx="4040188" cy="39417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444296"/>
            <a:ext cx="4041775" cy="39417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3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7" y="6407948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3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3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DC3833-8BBA-452F-BCC8-A1E0F7C1DDAA}" type="datetimeFigureOut">
              <a:rPr lang="bg-BG" smtClean="0"/>
              <a:t>11.4.2012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7" y="6407948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8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CF4030-5390-49A4-BBE9-1520577E253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p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tp://ftp.internal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tp://ftp.internal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Competition 2011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9-10. 04. 2011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585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bg-BG" sz="2800" dirty="0"/>
              <a:t>Протокол от точка до точка (</a:t>
            </a:r>
            <a:r>
              <a:rPr lang="en-US" sz="2800" dirty="0"/>
              <a:t>PPP</a:t>
            </a:r>
            <a:r>
              <a:rPr lang="bg-BG" sz="2800" dirty="0"/>
              <a:t>), като използвате метод за удостоверение </a:t>
            </a:r>
            <a:r>
              <a:rPr lang="en-US" sz="2800" dirty="0"/>
              <a:t>CHAP </a:t>
            </a:r>
            <a:r>
              <a:rPr lang="bg-BG" sz="2800" dirty="0"/>
              <a:t>с парола </a:t>
            </a:r>
            <a:r>
              <a:rPr lang="en-US" sz="2800" b="1" dirty="0" err="1"/>
              <a:t>pppchap</a:t>
            </a:r>
            <a:r>
              <a:rPr lang="bg-BG" sz="2800" dirty="0"/>
              <a:t>.</a:t>
            </a:r>
            <a:endParaRPr lang="bg-BG" sz="2000" dirty="0"/>
          </a:p>
          <a:p>
            <a:pPr lvl="0"/>
            <a:r>
              <a:rPr lang="bg-BG" sz="2800" dirty="0"/>
              <a:t>Проверете свързаността </a:t>
            </a:r>
            <a:r>
              <a:rPr lang="bg-BG" sz="2800" dirty="0" smtClean="0"/>
              <a:t>на </a:t>
            </a:r>
            <a:r>
              <a:rPr lang="en-US" sz="2800" dirty="0"/>
              <a:t>Home </a:t>
            </a:r>
            <a:r>
              <a:rPr lang="bg-BG" sz="2800" dirty="0"/>
              <a:t>и</a:t>
            </a:r>
            <a:r>
              <a:rPr lang="en-US" sz="2800" dirty="0"/>
              <a:t> ISP2</a:t>
            </a:r>
            <a:r>
              <a:rPr lang="bg-BG" sz="2800" dirty="0"/>
              <a:t>.</a:t>
            </a:r>
            <a:endParaRPr lang="bg-BG" sz="2000" dirty="0"/>
          </a:p>
          <a:p>
            <a:pPr lvl="0"/>
            <a:r>
              <a:rPr lang="bg-BG" sz="2800" dirty="0"/>
              <a:t>Услугата за динамично раздаване на адреси:</a:t>
            </a:r>
            <a:endParaRPr lang="bg-BG" sz="2000" dirty="0"/>
          </a:p>
          <a:p>
            <a:pPr lvl="1"/>
            <a:r>
              <a:rPr lang="bg-BG" sz="2400" dirty="0"/>
              <a:t>Набор от адреси с </a:t>
            </a:r>
            <a:r>
              <a:rPr lang="bg-BG" sz="2400" dirty="0" smtClean="0"/>
              <a:t>име;</a:t>
            </a:r>
            <a:endParaRPr lang="bg-BG" sz="1800" dirty="0"/>
          </a:p>
          <a:p>
            <a:pPr lvl="1"/>
            <a:r>
              <a:rPr lang="bg-BG" sz="2400" dirty="0"/>
              <a:t>Обхват от адреси за </a:t>
            </a:r>
            <a:r>
              <a:rPr lang="bg-BG" sz="2400" dirty="0" smtClean="0"/>
              <a:t>раздаване;</a:t>
            </a:r>
            <a:endParaRPr lang="bg-BG" sz="1800" dirty="0"/>
          </a:p>
          <a:p>
            <a:pPr lvl="1"/>
            <a:r>
              <a:rPr lang="en-US" sz="2400" dirty="0"/>
              <a:t>Default </a:t>
            </a:r>
            <a:r>
              <a:rPr lang="en-US" sz="2400" dirty="0" smtClean="0"/>
              <a:t>gateway</a:t>
            </a:r>
            <a:r>
              <a:rPr lang="bg-BG" sz="2400" dirty="0" smtClean="0"/>
              <a:t>;</a:t>
            </a:r>
            <a:endParaRPr lang="bg-BG" sz="1800" dirty="0"/>
          </a:p>
          <a:p>
            <a:pPr lvl="1"/>
            <a:r>
              <a:rPr lang="en-US" sz="2400" dirty="0"/>
              <a:t>DNS </a:t>
            </a:r>
            <a:r>
              <a:rPr lang="bg-BG" sz="2400" dirty="0" smtClean="0"/>
              <a:t>сървър;</a:t>
            </a:r>
            <a:endParaRPr lang="bg-BG" sz="1800" dirty="0"/>
          </a:p>
          <a:p>
            <a:pPr lvl="1"/>
            <a:r>
              <a:rPr lang="bg-BG" sz="2400" dirty="0"/>
              <a:t>Изключване на адреси от </a:t>
            </a:r>
            <a:r>
              <a:rPr lang="bg-BG" sz="2400" dirty="0" smtClean="0"/>
              <a:t>раздаването.</a:t>
            </a:r>
            <a:endParaRPr lang="bg-BG" sz="1800" dirty="0"/>
          </a:p>
          <a:p>
            <a:pPr lvl="0"/>
            <a:r>
              <a:rPr lang="bg-BG" sz="2800" dirty="0"/>
              <a:t>Статичен маршрут по подразбиране към маршрутизатор </a:t>
            </a:r>
            <a:r>
              <a:rPr lang="en-US" sz="2800" dirty="0"/>
              <a:t>ISP1</a:t>
            </a:r>
            <a:r>
              <a:rPr lang="bg-BG" sz="2800" dirty="0"/>
              <a:t>, като използвате за аргумент изходящия интерфейс на </a:t>
            </a:r>
            <a:r>
              <a:rPr lang="en-US" sz="2800" dirty="0" smtClean="0"/>
              <a:t>Home</a:t>
            </a:r>
            <a:r>
              <a:rPr lang="bg-BG" sz="2800" dirty="0" smtClean="0"/>
              <a:t>.</a:t>
            </a:r>
            <a:endParaRPr lang="bg-BG" sz="2000" dirty="0"/>
          </a:p>
          <a:p>
            <a:pPr lvl="0"/>
            <a:r>
              <a:rPr lang="bg-BG" sz="2800" dirty="0"/>
              <a:t>Компютрите от локалната мрежа на </a:t>
            </a:r>
            <a:r>
              <a:rPr lang="en-US" sz="2800" dirty="0"/>
              <a:t>Home </a:t>
            </a:r>
            <a:r>
              <a:rPr lang="bg-BG" sz="2800" dirty="0"/>
              <a:t>трябва да имат достъп до: </a:t>
            </a:r>
            <a:r>
              <a:rPr lang="en-US" sz="2800" u="sng" dirty="0" smtClean="0">
                <a:hlinkClick r:id="rId2"/>
              </a:rPr>
              <a:t>www.isp.com</a:t>
            </a:r>
            <a:r>
              <a:rPr lang="bg-BG" sz="2800" dirty="0"/>
              <a:t>.</a:t>
            </a:r>
            <a:endParaRPr lang="bg-BG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Задача 9 – Конфигурирайте протокол от точка до точка (</a:t>
            </a:r>
            <a:r>
              <a:rPr lang="en-US" dirty="0">
                <a:effectLst/>
              </a:rPr>
              <a:t>PPP</a:t>
            </a:r>
            <a:r>
              <a:rPr lang="bg-BG" dirty="0" smtClean="0">
                <a:effectLst/>
              </a:rPr>
              <a:t>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8691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z="2800" dirty="0"/>
              <a:t>В сегмент 10.</a:t>
            </a:r>
            <a:r>
              <a:rPr lang="bg-BG" sz="2800" dirty="0" err="1"/>
              <a:t>10</a:t>
            </a:r>
            <a:r>
              <a:rPr lang="bg-BG" sz="2800" dirty="0"/>
              <a:t>.</a:t>
            </a:r>
            <a:r>
              <a:rPr lang="bg-BG" sz="2800" dirty="0" err="1"/>
              <a:t>10</a:t>
            </a:r>
            <a:r>
              <a:rPr lang="bg-BG" sz="2800" dirty="0"/>
              <a:t>.0/29, конфигурирайте </a:t>
            </a:r>
            <a:r>
              <a:rPr lang="en-US" sz="2800" dirty="0"/>
              <a:t>OSPF </a:t>
            </a:r>
            <a:r>
              <a:rPr lang="bg-BG" sz="2800" dirty="0"/>
              <a:t>приоритети, така че да бъде направен следния избор на </a:t>
            </a:r>
            <a:r>
              <a:rPr lang="en-US" sz="2800" dirty="0"/>
              <a:t>DR/BDR</a:t>
            </a:r>
            <a:r>
              <a:rPr lang="bg-BG" sz="2800" dirty="0"/>
              <a:t>:</a:t>
            </a:r>
            <a:endParaRPr lang="bg-BG" sz="2000" dirty="0"/>
          </a:p>
          <a:p>
            <a:pPr lvl="1"/>
            <a:r>
              <a:rPr lang="en-US" sz="2400" dirty="0"/>
              <a:t>ISP1 – DR;</a:t>
            </a:r>
            <a:endParaRPr lang="bg-BG" sz="1800" dirty="0"/>
          </a:p>
          <a:p>
            <a:pPr lvl="1"/>
            <a:r>
              <a:rPr lang="en-US" sz="2400" smtClean="0"/>
              <a:t>ISP2 </a:t>
            </a:r>
            <a:r>
              <a:rPr lang="en-US" sz="2400" dirty="0"/>
              <a:t>– BDR;</a:t>
            </a:r>
            <a:endParaRPr lang="bg-BG" sz="1800" dirty="0"/>
          </a:p>
          <a:p>
            <a:pPr lvl="1"/>
            <a:r>
              <a:rPr lang="en-US" sz="2400" dirty="0"/>
              <a:t>HQ – </a:t>
            </a:r>
            <a:r>
              <a:rPr lang="bg-BG" sz="2400" dirty="0"/>
              <a:t>никога да не участва в избора.</a:t>
            </a:r>
            <a:endParaRPr lang="bg-BG" sz="1800" dirty="0"/>
          </a:p>
          <a:p>
            <a:pPr lvl="0"/>
            <a:r>
              <a:rPr lang="bg-BG" sz="2800" dirty="0"/>
              <a:t>Проверете избора на маршрутизатор </a:t>
            </a:r>
            <a:r>
              <a:rPr lang="en-US" sz="2800" dirty="0"/>
              <a:t>HQ</a:t>
            </a:r>
            <a:r>
              <a:rPr lang="bg-BG" sz="2800" dirty="0" smtClean="0"/>
              <a:t>.</a:t>
            </a:r>
            <a:endParaRPr lang="bg-BG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>
                <a:effectLst/>
              </a:rPr>
              <a:t>Задача 10 – </a:t>
            </a:r>
            <a:r>
              <a:rPr lang="en-US" dirty="0">
                <a:effectLst/>
              </a:rPr>
              <a:t>OSPF </a:t>
            </a:r>
            <a:r>
              <a:rPr lang="bg-BG" dirty="0" smtClean="0">
                <a:effectLst/>
              </a:rPr>
              <a:t>приоритети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722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bg-BG" dirty="0"/>
              <a:t>Стандартно правило с име </a:t>
            </a:r>
            <a:r>
              <a:rPr lang="en-US" b="1" dirty="0"/>
              <a:t>denyTrafficToCPC1 </a:t>
            </a:r>
            <a:r>
              <a:rPr lang="bg-BG" dirty="0"/>
              <a:t>за достъп, с което да забраните достъпа на компютрите от мрежи </a:t>
            </a:r>
            <a:r>
              <a:rPr lang="en-US" dirty="0"/>
              <a:t>Back Office (VLAN 10)</a:t>
            </a:r>
            <a:r>
              <a:rPr lang="bg-BG" dirty="0"/>
              <a:t> и </a:t>
            </a:r>
            <a:r>
              <a:rPr lang="en-US" dirty="0"/>
              <a:t>Main Office (VLAN20)</a:t>
            </a:r>
            <a:r>
              <a:rPr lang="bg-BG" dirty="0"/>
              <a:t> до </a:t>
            </a:r>
            <a:r>
              <a:rPr lang="en-US" dirty="0"/>
              <a:t>C-PC1</a:t>
            </a:r>
            <a:r>
              <a:rPr lang="bg-BG" dirty="0"/>
              <a:t>.</a:t>
            </a:r>
          </a:p>
          <a:p>
            <a:pPr lvl="0"/>
            <a:r>
              <a:rPr lang="bg-BG" dirty="0"/>
              <a:t>Правило с име </a:t>
            </a:r>
            <a:r>
              <a:rPr lang="en-US" b="1" dirty="0"/>
              <a:t>FTP</a:t>
            </a:r>
            <a:r>
              <a:rPr lang="bg-BG" dirty="0"/>
              <a:t>, с което да позволите само на </a:t>
            </a:r>
            <a:r>
              <a:rPr lang="en-US" dirty="0"/>
              <a:t>C-PC1</a:t>
            </a:r>
            <a:r>
              <a:rPr lang="bg-BG" dirty="0"/>
              <a:t> да има </a:t>
            </a:r>
            <a:r>
              <a:rPr lang="en-US" dirty="0"/>
              <a:t>ftp </a:t>
            </a:r>
            <a:r>
              <a:rPr lang="bg-BG" dirty="0"/>
              <a:t>достъп до сървъра </a:t>
            </a:r>
            <a:r>
              <a:rPr lang="en-US" u="sng" dirty="0" smtClean="0">
                <a:hlinkClick r:id="rId2"/>
              </a:rPr>
              <a:t>ftp.internal.com</a:t>
            </a:r>
            <a:r>
              <a:rPr lang="bg-BG" dirty="0" smtClean="0"/>
              <a:t>.</a:t>
            </a:r>
            <a:endParaRPr lang="bg-BG" dirty="0"/>
          </a:p>
          <a:p>
            <a:pPr lvl="0"/>
            <a:r>
              <a:rPr lang="bg-BG" dirty="0"/>
              <a:t>Стандартно правило с име </a:t>
            </a:r>
            <a:r>
              <a:rPr lang="en-US" b="1" dirty="0"/>
              <a:t>TELNET</a:t>
            </a:r>
            <a:r>
              <a:rPr lang="bg-BG" dirty="0"/>
              <a:t>, с което да позволите само на </a:t>
            </a:r>
            <a:r>
              <a:rPr lang="en-US" dirty="0"/>
              <a:t>C-PC1 </a:t>
            </a:r>
            <a:r>
              <a:rPr lang="bg-BG" dirty="0"/>
              <a:t>да има </a:t>
            </a:r>
            <a:r>
              <a:rPr lang="en-US" dirty="0"/>
              <a:t>telnet </a:t>
            </a:r>
            <a:r>
              <a:rPr lang="bg-BG" dirty="0"/>
              <a:t>достъп маршрутизатор </a:t>
            </a:r>
            <a:r>
              <a:rPr lang="en-US" dirty="0"/>
              <a:t>Branch</a:t>
            </a:r>
            <a:r>
              <a:rPr lang="bg-BG" dirty="0"/>
              <a:t>.</a:t>
            </a:r>
          </a:p>
          <a:p>
            <a:pPr lvl="0"/>
            <a:r>
              <a:rPr lang="bg-BG" dirty="0"/>
              <a:t>Поставете контролните правила за достъп на </a:t>
            </a:r>
            <a:r>
              <a:rPr lang="bg-BG"/>
              <a:t>най-подходящите </a:t>
            </a:r>
            <a:r>
              <a:rPr lang="bg-BG" smtClean="0"/>
              <a:t>места.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Задача 11 – Контролни правила за </a:t>
            </a:r>
            <a:r>
              <a:rPr lang="bg-BG" dirty="0" smtClean="0">
                <a:effectLst/>
              </a:rPr>
              <a:t>достъп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295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r>
              <a:rPr lang="bg-BG" dirty="0"/>
              <a:t>Нулевата мрежа СЕ </a:t>
            </a:r>
            <a:r>
              <a:rPr lang="bg-BG" dirty="0" smtClean="0"/>
              <a:t>използва.</a:t>
            </a:r>
            <a:endParaRPr lang="bg-BG" dirty="0"/>
          </a:p>
          <a:p>
            <a:r>
              <a:rPr lang="bg-BG" dirty="0"/>
              <a:t>Определяни адреси от 172.20.16.0/20 </a:t>
            </a:r>
            <a:r>
              <a:rPr lang="bg-BG" dirty="0" smtClean="0"/>
              <a:t>мрежа.</a:t>
            </a:r>
            <a:endParaRPr lang="bg-BG" dirty="0"/>
          </a:p>
          <a:p>
            <a:r>
              <a:rPr lang="bg-BG" dirty="0"/>
              <a:t>Минимална загуба на </a:t>
            </a:r>
            <a:r>
              <a:rPr lang="bg-BG" dirty="0" smtClean="0"/>
              <a:t>адреси.</a:t>
            </a:r>
          </a:p>
          <a:p>
            <a:r>
              <a:rPr lang="bg-BG" dirty="0"/>
              <a:t>VLAN10 – </a:t>
            </a:r>
            <a:r>
              <a:rPr lang="en-US" dirty="0"/>
              <a:t>Back Office</a:t>
            </a:r>
            <a:r>
              <a:rPr lang="bg-BG" dirty="0"/>
              <a:t> </a:t>
            </a:r>
            <a:r>
              <a:rPr lang="bg-BG" dirty="0" smtClean="0"/>
              <a:t>– 300</a:t>
            </a:r>
            <a:r>
              <a:rPr lang="en-US" dirty="0" smtClean="0"/>
              <a:t>h</a:t>
            </a:r>
            <a:r>
              <a:rPr lang="bg-BG" dirty="0"/>
              <a:t>	</a:t>
            </a:r>
          </a:p>
          <a:p>
            <a:r>
              <a:rPr lang="bg-BG" dirty="0"/>
              <a:t>VLAN20 – </a:t>
            </a:r>
            <a:r>
              <a:rPr lang="en-US" dirty="0"/>
              <a:t>Main office</a:t>
            </a:r>
            <a:r>
              <a:rPr lang="bg-BG" dirty="0"/>
              <a:t>  - </a:t>
            </a:r>
            <a:r>
              <a:rPr lang="bg-BG" dirty="0" smtClean="0"/>
              <a:t>1050</a:t>
            </a:r>
            <a:r>
              <a:rPr lang="en-US" dirty="0" smtClean="0"/>
              <a:t>h</a:t>
            </a:r>
            <a:endParaRPr lang="bg-BG" dirty="0"/>
          </a:p>
          <a:p>
            <a:r>
              <a:rPr lang="bg-BG" dirty="0"/>
              <a:t>VLAN100 - </a:t>
            </a:r>
            <a:r>
              <a:rPr lang="en-US" dirty="0"/>
              <a:t>Support</a:t>
            </a:r>
            <a:r>
              <a:rPr lang="bg-BG" dirty="0"/>
              <a:t> </a:t>
            </a:r>
            <a:r>
              <a:rPr lang="bg-BG" dirty="0" smtClean="0"/>
              <a:t>– 120</a:t>
            </a:r>
            <a:r>
              <a:rPr lang="en-US" dirty="0" smtClean="0"/>
              <a:t>h</a:t>
            </a:r>
            <a:endParaRPr lang="bg-BG" dirty="0"/>
          </a:p>
          <a:p>
            <a:r>
              <a:rPr lang="bg-BG" dirty="0"/>
              <a:t>VLAN200 - </a:t>
            </a:r>
            <a:r>
              <a:rPr lang="en-US" dirty="0"/>
              <a:t>Servers</a:t>
            </a:r>
            <a:r>
              <a:rPr lang="bg-BG" dirty="0"/>
              <a:t> </a:t>
            </a:r>
            <a:r>
              <a:rPr lang="bg-BG" dirty="0" smtClean="0"/>
              <a:t>– 48</a:t>
            </a:r>
            <a:r>
              <a:rPr lang="en-US" dirty="0" smtClean="0"/>
              <a:t>h</a:t>
            </a:r>
            <a:endParaRPr lang="bg-BG" dirty="0"/>
          </a:p>
          <a:p>
            <a:r>
              <a:rPr lang="bg-BG" dirty="0"/>
              <a:t>VLAN2 – </a:t>
            </a:r>
            <a:r>
              <a:rPr lang="en-US" dirty="0" smtClean="0"/>
              <a:t>Mgmt. </a:t>
            </a:r>
            <a:r>
              <a:rPr lang="en-US" dirty="0"/>
              <a:t>&amp; Native</a:t>
            </a:r>
            <a:r>
              <a:rPr lang="bg-BG" dirty="0"/>
              <a:t> </a:t>
            </a:r>
            <a:r>
              <a:rPr lang="bg-BG" dirty="0" smtClean="0"/>
              <a:t>– 8</a:t>
            </a:r>
            <a:r>
              <a:rPr lang="en-US" dirty="0" smtClean="0"/>
              <a:t>h</a:t>
            </a:r>
            <a:endParaRPr lang="bg-BG" dirty="0"/>
          </a:p>
          <a:p>
            <a:r>
              <a:rPr lang="bg-BG" dirty="0"/>
              <a:t>4*WAN </a:t>
            </a:r>
            <a:r>
              <a:rPr lang="bg-BG" dirty="0" smtClean="0"/>
              <a:t>– </a:t>
            </a:r>
            <a:r>
              <a:rPr lang="en-US" dirty="0" smtClean="0"/>
              <a:t>4*</a:t>
            </a:r>
            <a:r>
              <a:rPr lang="bg-BG" dirty="0" smtClean="0"/>
              <a:t>2</a:t>
            </a:r>
            <a:r>
              <a:rPr lang="en-US" dirty="0" smtClean="0"/>
              <a:t>h</a:t>
            </a: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Задача 1. Проектиране на л</a:t>
            </a:r>
            <a:r>
              <a:rPr lang="bg-BG" dirty="0" smtClean="0">
                <a:effectLst/>
              </a:rPr>
              <a:t>огическата </a:t>
            </a:r>
            <a:r>
              <a:rPr lang="bg-BG" dirty="0">
                <a:effectLst/>
              </a:rPr>
              <a:t>топология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431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bg-BG" sz="2800" dirty="0" smtClean="0"/>
              <a:t>Основни параметри</a:t>
            </a:r>
            <a:endParaRPr lang="bg-BG" sz="2000" dirty="0"/>
          </a:p>
          <a:p>
            <a:pPr lvl="1"/>
            <a:r>
              <a:rPr lang="bg-BG" sz="2400" dirty="0" smtClean="0"/>
              <a:t>име;</a:t>
            </a:r>
            <a:endParaRPr lang="bg-BG" sz="1800" dirty="0"/>
          </a:p>
          <a:p>
            <a:pPr lvl="1"/>
            <a:r>
              <a:rPr lang="bg-BG" sz="2400" dirty="0" smtClean="0"/>
              <a:t>Парола за привилегирован режим;</a:t>
            </a:r>
            <a:endParaRPr lang="bg-BG" sz="1800" dirty="0"/>
          </a:p>
          <a:p>
            <a:pPr lvl="1"/>
            <a:r>
              <a:rPr lang="bg-BG" sz="2400" dirty="0" smtClean="0"/>
              <a:t>Парола за конзолен и отдалечен достъп;</a:t>
            </a:r>
            <a:endParaRPr lang="bg-BG" sz="1800" dirty="0"/>
          </a:p>
          <a:p>
            <a:pPr lvl="1"/>
            <a:r>
              <a:rPr lang="bg-BG" sz="2400" dirty="0" smtClean="0"/>
              <a:t>Съобщение на деня с предупредителен характер.</a:t>
            </a:r>
            <a:endParaRPr lang="bg-BG" sz="1800" dirty="0"/>
          </a:p>
          <a:p>
            <a:pPr lvl="0"/>
            <a:r>
              <a:rPr lang="bg-BG" sz="2800" dirty="0" smtClean="0"/>
              <a:t>Конфигурирайте </a:t>
            </a:r>
            <a:r>
              <a:rPr lang="bg-BG" sz="2800" dirty="0" err="1" smtClean="0"/>
              <a:t>подинтерфейси</a:t>
            </a:r>
            <a:r>
              <a:rPr lang="bg-BG" sz="2800" dirty="0" smtClean="0"/>
              <a:t> на маршрутизатора с </a:t>
            </a:r>
            <a:r>
              <a:rPr lang="bg-BG" sz="2800" dirty="0" err="1" smtClean="0"/>
              <a:t>енкапсулация</a:t>
            </a:r>
            <a:r>
              <a:rPr lang="bg-BG" sz="2800" dirty="0" smtClean="0"/>
              <a:t> </a:t>
            </a:r>
            <a:r>
              <a:rPr lang="en-US" sz="2800" dirty="0" smtClean="0"/>
              <a:t>dot1q</a:t>
            </a:r>
            <a:r>
              <a:rPr lang="bg-BG" sz="2800" dirty="0" smtClean="0"/>
              <a:t>. Виртуална мрежа </a:t>
            </a:r>
            <a:r>
              <a:rPr lang="en-US" sz="2800" dirty="0" smtClean="0"/>
              <a:t>VLAN X </a:t>
            </a:r>
            <a:r>
              <a:rPr lang="bg-BG" sz="2800" dirty="0" smtClean="0"/>
              <a:t>е </a:t>
            </a:r>
            <a:r>
              <a:rPr lang="en-US" sz="2800" dirty="0" smtClean="0"/>
              <a:t>native</a:t>
            </a:r>
            <a:r>
              <a:rPr lang="bg-BG" sz="2800" dirty="0" smtClean="0"/>
              <a:t>. </a:t>
            </a:r>
          </a:p>
          <a:p>
            <a:pPr lvl="0"/>
            <a:r>
              <a:rPr lang="bg-BG" sz="2800" dirty="0" smtClean="0"/>
              <a:t>Свържете</a:t>
            </a:r>
            <a:r>
              <a:rPr lang="en-US" sz="2800" dirty="0" smtClean="0"/>
              <a:t> </a:t>
            </a:r>
            <a:r>
              <a:rPr lang="en-US" sz="2800" dirty="0"/>
              <a:t>с </a:t>
            </a:r>
            <a:r>
              <a:rPr lang="bg-BG" sz="2800" dirty="0" smtClean="0"/>
              <a:t>подходящ кабел интерфейсите.</a:t>
            </a:r>
          </a:p>
          <a:p>
            <a:pPr lvl="0"/>
            <a:r>
              <a:rPr lang="bg-BG" sz="2800" dirty="0" smtClean="0"/>
              <a:t>Конфигурирайте останалите интерфейси на маршрутизатора.</a:t>
            </a:r>
            <a:endParaRPr lang="bg-BG" sz="2000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Задача 2 – Конфигуриране на маршрутизатора </a:t>
            </a:r>
            <a:r>
              <a:rPr lang="en-US" dirty="0">
                <a:effectLst/>
              </a:rPr>
              <a:t>Branch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195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bg-BG" dirty="0" smtClean="0"/>
              <a:t>На </a:t>
            </a:r>
            <a:r>
              <a:rPr lang="bg-BG" dirty="0"/>
              <a:t>комутаторите </a:t>
            </a:r>
            <a:r>
              <a:rPr lang="en-US" dirty="0"/>
              <a:t>DS1</a:t>
            </a:r>
            <a:r>
              <a:rPr lang="bg-BG" dirty="0"/>
              <a:t> и </a:t>
            </a:r>
            <a:r>
              <a:rPr lang="en-US" dirty="0"/>
              <a:t>DS</a:t>
            </a:r>
            <a:r>
              <a:rPr lang="bg-BG" dirty="0"/>
              <a:t>2 създайте следните виртуални </a:t>
            </a:r>
            <a:r>
              <a:rPr lang="bg-BG" dirty="0" smtClean="0"/>
              <a:t>мрежи.</a:t>
            </a:r>
            <a:endParaRPr lang="bg-BG" dirty="0"/>
          </a:p>
          <a:p>
            <a:pPr lvl="0"/>
            <a:r>
              <a:rPr lang="bg-BG" dirty="0"/>
              <a:t>Конфигурирайте </a:t>
            </a:r>
            <a:r>
              <a:rPr lang="en-US" dirty="0"/>
              <a:t>DS1</a:t>
            </a:r>
            <a:r>
              <a:rPr lang="bg-BG" dirty="0"/>
              <a:t> и </a:t>
            </a:r>
            <a:r>
              <a:rPr lang="en-US" dirty="0"/>
              <a:t>DS</a:t>
            </a:r>
            <a:r>
              <a:rPr lang="bg-BG" dirty="0"/>
              <a:t>2 като </a:t>
            </a:r>
            <a:r>
              <a:rPr lang="en-US" dirty="0"/>
              <a:t>VTP </a:t>
            </a:r>
            <a:r>
              <a:rPr lang="bg-BG" dirty="0"/>
              <a:t>сървъри, а </a:t>
            </a:r>
            <a:r>
              <a:rPr lang="en-US" dirty="0"/>
              <a:t>Access1 </a:t>
            </a:r>
            <a:r>
              <a:rPr lang="bg-BG" dirty="0"/>
              <a:t>като </a:t>
            </a:r>
            <a:r>
              <a:rPr lang="en-US" dirty="0"/>
              <a:t>VTP </a:t>
            </a:r>
            <a:r>
              <a:rPr lang="bg-BG" dirty="0" smtClean="0"/>
              <a:t>клиент.</a:t>
            </a:r>
            <a:endParaRPr lang="bg-BG" dirty="0"/>
          </a:p>
          <a:p>
            <a:pPr lvl="0"/>
            <a:r>
              <a:rPr lang="bg-BG" dirty="0"/>
              <a:t>Конфигурирайте интерфейсите за управление </a:t>
            </a:r>
            <a:r>
              <a:rPr lang="en-US" dirty="0"/>
              <a:t>(management interface) </a:t>
            </a:r>
            <a:r>
              <a:rPr lang="bg-BG" dirty="0"/>
              <a:t>на комутаторите </a:t>
            </a:r>
            <a:r>
              <a:rPr lang="en-US" dirty="0"/>
              <a:t>DS1</a:t>
            </a:r>
            <a:r>
              <a:rPr lang="bg-BG" dirty="0"/>
              <a:t> и </a:t>
            </a:r>
            <a:r>
              <a:rPr lang="en-US" dirty="0"/>
              <a:t>Access1, </a:t>
            </a:r>
            <a:r>
              <a:rPr lang="bg-BG" dirty="0"/>
              <a:t>както и </a:t>
            </a:r>
            <a:r>
              <a:rPr lang="en-US" dirty="0"/>
              <a:t>default gateway </a:t>
            </a:r>
            <a:r>
              <a:rPr lang="bg-BG" dirty="0"/>
              <a:t>за всеки един от </a:t>
            </a:r>
            <a:r>
              <a:rPr lang="bg-BG" dirty="0" smtClean="0"/>
              <a:t>тях.</a:t>
            </a:r>
            <a:endParaRPr lang="bg-BG" dirty="0"/>
          </a:p>
          <a:p>
            <a:pPr lvl="0"/>
            <a:r>
              <a:rPr lang="bg-BG" dirty="0"/>
              <a:t>Свържете по подходящ начин </a:t>
            </a:r>
            <a:r>
              <a:rPr lang="bg-BG" dirty="0" smtClean="0"/>
              <a:t>устройствата.</a:t>
            </a:r>
            <a:endParaRPr lang="bg-BG" dirty="0"/>
          </a:p>
          <a:p>
            <a:pPr lvl="0"/>
            <a:r>
              <a:rPr lang="bg-BG" dirty="0"/>
              <a:t>Конфигурирайте интерфейси в „</a:t>
            </a:r>
            <a:r>
              <a:rPr lang="en-US" dirty="0"/>
              <a:t>trunk</a:t>
            </a:r>
            <a:r>
              <a:rPr lang="bg-BG" dirty="0"/>
              <a:t>“ </a:t>
            </a:r>
            <a:r>
              <a:rPr lang="bg-BG" dirty="0" smtClean="0"/>
              <a:t>режим.</a:t>
            </a:r>
            <a:endParaRPr lang="bg-BG" dirty="0"/>
          </a:p>
          <a:p>
            <a:pPr lvl="0"/>
            <a:r>
              <a:rPr lang="en-US" dirty="0"/>
              <a:t>Access1 </a:t>
            </a:r>
            <a:r>
              <a:rPr lang="bg-BG" dirty="0"/>
              <a:t>– присъединете към определени виртуални </a:t>
            </a:r>
            <a:r>
              <a:rPr lang="bg-BG" dirty="0" smtClean="0"/>
              <a:t>мрежи.</a:t>
            </a:r>
            <a:endParaRPr lang="bg-BG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Задача 3 – Конфигурирайте комутаторите </a:t>
            </a:r>
            <a:r>
              <a:rPr lang="en-US" dirty="0"/>
              <a:t>DS1, DS2 </a:t>
            </a:r>
            <a:r>
              <a:rPr lang="bg-BG" dirty="0"/>
              <a:t>и </a:t>
            </a:r>
            <a:r>
              <a:rPr lang="en-US" dirty="0" smtClean="0"/>
              <a:t>Access1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2701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DS1</a:t>
            </a:r>
            <a:r>
              <a:rPr lang="bg-BG" dirty="0"/>
              <a:t> е основен </a:t>
            </a:r>
            <a:r>
              <a:rPr lang="en-US" dirty="0"/>
              <a:t>root bridge </a:t>
            </a:r>
            <a:r>
              <a:rPr lang="bg-BG" dirty="0"/>
              <a:t>за виртуални мрежи 2, 10 и 100 и вторичен </a:t>
            </a:r>
            <a:r>
              <a:rPr lang="en-US" dirty="0"/>
              <a:t>root bridge </a:t>
            </a:r>
            <a:r>
              <a:rPr lang="bg-BG" dirty="0"/>
              <a:t>за виртуални мрежи 20 и </a:t>
            </a:r>
            <a:r>
              <a:rPr lang="bg-BG" dirty="0" smtClean="0"/>
              <a:t>200</a:t>
            </a:r>
            <a:r>
              <a:rPr lang="en-US" dirty="0"/>
              <a:t>.</a:t>
            </a:r>
            <a:endParaRPr lang="bg-BG" dirty="0"/>
          </a:p>
          <a:p>
            <a:pPr lvl="0"/>
            <a:r>
              <a:rPr lang="bg-BG" dirty="0"/>
              <a:t>Комутаторът </a:t>
            </a:r>
            <a:r>
              <a:rPr lang="en-US" dirty="0"/>
              <a:t>DS</a:t>
            </a:r>
            <a:r>
              <a:rPr lang="bg-BG" dirty="0"/>
              <a:t>2 е основен </a:t>
            </a:r>
            <a:r>
              <a:rPr lang="en-US" dirty="0"/>
              <a:t>root bridge </a:t>
            </a:r>
            <a:r>
              <a:rPr lang="bg-BG" dirty="0"/>
              <a:t>за виртуални мрежи 20 и 200 и вторичен </a:t>
            </a:r>
            <a:r>
              <a:rPr lang="en-US" dirty="0"/>
              <a:t>root bridge </a:t>
            </a:r>
            <a:r>
              <a:rPr lang="bg-BG" dirty="0"/>
              <a:t>за виртуални мрежи 2, 10 и </a:t>
            </a:r>
            <a:r>
              <a:rPr lang="bg-BG" dirty="0" smtClean="0"/>
              <a:t>100</a:t>
            </a:r>
            <a:r>
              <a:rPr lang="en-US" dirty="0" smtClean="0"/>
              <a:t>.</a:t>
            </a:r>
            <a:endParaRPr lang="bg-BG" dirty="0"/>
          </a:p>
          <a:p>
            <a:pPr lvl="0"/>
            <a:r>
              <a:rPr lang="bg-BG" dirty="0"/>
              <a:t>Интерфейс на </a:t>
            </a:r>
            <a:r>
              <a:rPr lang="en-US" dirty="0"/>
              <a:t>DS</a:t>
            </a:r>
            <a:r>
              <a:rPr lang="bg-BG" dirty="0"/>
              <a:t>2 – </a:t>
            </a:r>
            <a:r>
              <a:rPr lang="en-US" dirty="0"/>
              <a:t>Fa0/6</a:t>
            </a:r>
            <a:r>
              <a:rPr lang="bg-BG" dirty="0"/>
              <a:t> да бъде избран за </a:t>
            </a:r>
            <a:r>
              <a:rPr lang="en-US" dirty="0"/>
              <a:t>root </a:t>
            </a:r>
            <a:r>
              <a:rPr lang="bg-BG" dirty="0"/>
              <a:t>порт за виртуална мрежа 10, вместо </a:t>
            </a:r>
            <a:r>
              <a:rPr lang="en-US" dirty="0"/>
              <a:t>DS</a:t>
            </a:r>
            <a:r>
              <a:rPr lang="bg-BG" dirty="0"/>
              <a:t>2 – </a:t>
            </a:r>
            <a:r>
              <a:rPr lang="en-US" dirty="0" smtClean="0"/>
              <a:t>Fa0/5.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Задача 4 – Конфигурирайте следните настройки на протокола </a:t>
            </a:r>
            <a:r>
              <a:rPr lang="en-US" dirty="0" smtClean="0">
                <a:effectLst/>
              </a:rPr>
              <a:t>STP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1389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/>
              <a:t>Успешен </a:t>
            </a:r>
            <a:r>
              <a:rPr lang="en-US" dirty="0"/>
              <a:t>ping </a:t>
            </a:r>
            <a:r>
              <a:rPr lang="bg-BG" dirty="0"/>
              <a:t>от </a:t>
            </a:r>
            <a:r>
              <a:rPr lang="en-US" dirty="0"/>
              <a:t>A-PC1 </a:t>
            </a:r>
            <a:r>
              <a:rPr lang="bg-BG" dirty="0"/>
              <a:t>до </a:t>
            </a:r>
            <a:r>
              <a:rPr lang="en-US" dirty="0"/>
              <a:t>A-PC2</a:t>
            </a:r>
            <a:r>
              <a:rPr lang="bg-BG" dirty="0"/>
              <a:t> или </a:t>
            </a:r>
            <a:r>
              <a:rPr lang="en-US" dirty="0"/>
              <a:t>B-PC</a:t>
            </a:r>
            <a:r>
              <a:rPr lang="bg-BG" dirty="0"/>
              <a:t>1 до </a:t>
            </a:r>
            <a:r>
              <a:rPr lang="en-US" dirty="0" smtClean="0"/>
              <a:t>B-PC2.</a:t>
            </a:r>
            <a:endParaRPr lang="bg-BG" dirty="0"/>
          </a:p>
          <a:p>
            <a:pPr lvl="0"/>
            <a:r>
              <a:rPr lang="bg-BG" dirty="0"/>
              <a:t>Успешен </a:t>
            </a:r>
            <a:r>
              <a:rPr lang="en-US" dirty="0"/>
              <a:t>ping </a:t>
            </a:r>
            <a:r>
              <a:rPr lang="bg-BG" dirty="0"/>
              <a:t>от </a:t>
            </a:r>
            <a:r>
              <a:rPr lang="en-US" dirty="0"/>
              <a:t>A-PC1 </a:t>
            </a:r>
            <a:r>
              <a:rPr lang="bg-BG" dirty="0"/>
              <a:t>до </a:t>
            </a:r>
            <a:r>
              <a:rPr lang="en-US" dirty="0"/>
              <a:t>B-PC</a:t>
            </a:r>
            <a:r>
              <a:rPr lang="bg-BG" dirty="0"/>
              <a:t>1. В случай, че няма, открийте и отстранете проблема и направете теста </a:t>
            </a:r>
            <a:r>
              <a:rPr lang="bg-BG" dirty="0" smtClean="0"/>
              <a:t>успешен</a:t>
            </a:r>
            <a:r>
              <a:rPr lang="en-US" dirty="0" smtClean="0"/>
              <a:t>.</a:t>
            </a:r>
            <a:endParaRPr lang="bg-BG" dirty="0"/>
          </a:p>
          <a:p>
            <a:pPr lvl="0"/>
            <a:r>
              <a:rPr lang="bg-BG" dirty="0"/>
              <a:t>Комутаторът </a:t>
            </a:r>
            <a:r>
              <a:rPr lang="en-US" dirty="0"/>
              <a:t>Access3 </a:t>
            </a:r>
            <a:r>
              <a:rPr lang="bg-BG" dirty="0"/>
              <a:t>няма информация за виртуалните </a:t>
            </a:r>
            <a:r>
              <a:rPr lang="bg-BG" dirty="0" smtClean="0"/>
              <a:t>мрежи</a:t>
            </a:r>
            <a:r>
              <a:rPr lang="en-US" dirty="0" smtClean="0"/>
              <a:t>.</a:t>
            </a:r>
            <a:endParaRPr lang="bg-BG" dirty="0"/>
          </a:p>
          <a:p>
            <a:pPr lvl="0"/>
            <a:r>
              <a:rPr lang="bg-BG" dirty="0"/>
              <a:t>Съхранение конфигурацията </a:t>
            </a:r>
            <a:r>
              <a:rPr lang="bg-BG" dirty="0" smtClean="0"/>
              <a:t>на </a:t>
            </a:r>
            <a:r>
              <a:rPr lang="bg-BG" dirty="0"/>
              <a:t>комутатора </a:t>
            </a:r>
            <a:r>
              <a:rPr lang="en-US" dirty="0"/>
              <a:t>DS1 </a:t>
            </a:r>
            <a:r>
              <a:rPr lang="bg-BG" dirty="0"/>
              <a:t>на </a:t>
            </a:r>
            <a:r>
              <a:rPr lang="en-US" dirty="0" smtClean="0"/>
              <a:t>TFTP.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Задача 5 – Конфигурирайте мрежовите настройки на </a:t>
            </a:r>
            <a:r>
              <a:rPr lang="bg-BG" dirty="0" smtClean="0">
                <a:effectLst/>
              </a:rPr>
              <a:t>компютрите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7380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z="2800" dirty="0"/>
              <a:t>Мрежовите настройки на компютър </a:t>
            </a:r>
            <a:r>
              <a:rPr lang="en-US" sz="2800" dirty="0" smtClean="0"/>
              <a:t>C-PC1</a:t>
            </a:r>
            <a:r>
              <a:rPr lang="bg-BG" sz="2800" dirty="0" smtClean="0"/>
              <a:t>.</a:t>
            </a:r>
            <a:endParaRPr lang="bg-BG" sz="2000" dirty="0"/>
          </a:p>
          <a:p>
            <a:pPr lvl="0"/>
            <a:r>
              <a:rPr lang="bg-BG" sz="2800" dirty="0"/>
              <a:t>На комутатора </a:t>
            </a:r>
            <a:r>
              <a:rPr lang="en-US" sz="2800" dirty="0"/>
              <a:t>Access3 </a:t>
            </a:r>
            <a:r>
              <a:rPr lang="bg-BG" sz="2800" dirty="0"/>
              <a:t>защитете порта </a:t>
            </a:r>
            <a:r>
              <a:rPr lang="en-US" sz="2800" dirty="0" smtClean="0"/>
              <a:t>Fa0/10</a:t>
            </a:r>
            <a:r>
              <a:rPr lang="bg-BG" sz="2800" dirty="0" smtClean="0"/>
              <a:t>:</a:t>
            </a:r>
            <a:endParaRPr lang="bg-BG" sz="2000" dirty="0"/>
          </a:p>
          <a:p>
            <a:pPr lvl="1"/>
            <a:r>
              <a:rPr lang="bg-BG" sz="2400" dirty="0"/>
              <a:t>Един физически </a:t>
            </a:r>
            <a:r>
              <a:rPr lang="bg-BG" sz="2400" dirty="0" smtClean="0"/>
              <a:t>адрес;</a:t>
            </a:r>
            <a:endParaRPr lang="bg-BG" sz="1800" dirty="0"/>
          </a:p>
          <a:p>
            <a:pPr lvl="1"/>
            <a:r>
              <a:rPr lang="bg-BG" sz="2400" dirty="0"/>
              <a:t>Автоматично </a:t>
            </a:r>
            <a:r>
              <a:rPr lang="bg-BG" sz="2400" dirty="0" smtClean="0"/>
              <a:t>привързване </a:t>
            </a:r>
            <a:r>
              <a:rPr lang="bg-BG" sz="2400" dirty="0"/>
              <a:t>на </a:t>
            </a:r>
            <a:r>
              <a:rPr lang="en-US" sz="2400" dirty="0"/>
              <a:t>MAC </a:t>
            </a:r>
            <a:r>
              <a:rPr lang="bg-BG" sz="2400" dirty="0"/>
              <a:t>адрес към </a:t>
            </a:r>
            <a:r>
              <a:rPr lang="bg-BG" sz="2400" dirty="0" smtClean="0"/>
              <a:t>порт;</a:t>
            </a:r>
            <a:endParaRPr lang="bg-BG" sz="1800" dirty="0"/>
          </a:p>
          <a:p>
            <a:pPr lvl="1"/>
            <a:r>
              <a:rPr lang="bg-BG" sz="2400" dirty="0"/>
              <a:t>Режим на работа, в случай на </a:t>
            </a:r>
            <a:r>
              <a:rPr lang="bg-BG" sz="2400" dirty="0" smtClean="0"/>
              <a:t>посегателство.</a:t>
            </a:r>
            <a:endParaRPr lang="bg-BG" sz="1800" dirty="0"/>
          </a:p>
          <a:p>
            <a:pPr lvl="0"/>
            <a:r>
              <a:rPr lang="bg-BG" sz="2800" dirty="0"/>
              <a:t>Спрете динамичния режим на всички неизползваеми портове и ги изключете</a:t>
            </a:r>
            <a:r>
              <a:rPr lang="bg-BG" sz="2800" dirty="0" smtClean="0"/>
              <a:t>.</a:t>
            </a:r>
            <a:endParaRPr lang="bg-BG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Задача 6 – Конфигурация на хост и защита на порт на </a:t>
            </a:r>
            <a:r>
              <a:rPr lang="bg-BG" dirty="0" smtClean="0">
                <a:effectLst/>
              </a:rPr>
              <a:t>комутатор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937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bg-BG" sz="2800" dirty="0"/>
              <a:t>Конфигурирайте мрежовите настройки съответно на външния и вътрешния интерфейс на </a:t>
            </a:r>
            <a:r>
              <a:rPr lang="en-US" sz="2800" dirty="0"/>
              <a:t>WRT</a:t>
            </a:r>
            <a:endParaRPr lang="bg-BG" sz="2000" dirty="0"/>
          </a:p>
          <a:p>
            <a:pPr lvl="1"/>
            <a:r>
              <a:rPr lang="en-US" sz="2400" dirty="0" smtClean="0"/>
              <a:t>SSID</a:t>
            </a:r>
            <a:r>
              <a:rPr lang="bg-BG" sz="2400" dirty="0" smtClean="0"/>
              <a:t>;</a:t>
            </a:r>
            <a:endParaRPr lang="bg-BG" sz="1800" dirty="0"/>
          </a:p>
          <a:p>
            <a:pPr lvl="1"/>
            <a:r>
              <a:rPr lang="en-US" sz="2400" dirty="0"/>
              <a:t>Security </a:t>
            </a:r>
            <a:r>
              <a:rPr lang="en-US" sz="2400" dirty="0" smtClean="0"/>
              <a:t>mode</a:t>
            </a:r>
            <a:r>
              <a:rPr lang="bg-BG" sz="2400" dirty="0" smtClean="0"/>
              <a:t>;</a:t>
            </a:r>
            <a:endParaRPr lang="bg-BG" sz="1800" dirty="0"/>
          </a:p>
          <a:p>
            <a:pPr lvl="1"/>
            <a:r>
              <a:rPr lang="en-US" sz="2400" dirty="0" smtClean="0"/>
              <a:t>Encryption</a:t>
            </a:r>
            <a:r>
              <a:rPr lang="bg-BG" sz="2400" dirty="0" smtClean="0"/>
              <a:t>;</a:t>
            </a:r>
            <a:endParaRPr lang="bg-BG" sz="1800" dirty="0"/>
          </a:p>
          <a:p>
            <a:pPr lvl="1"/>
            <a:r>
              <a:rPr lang="en-US" sz="2400" dirty="0" smtClean="0"/>
              <a:t>Passphrase</a:t>
            </a:r>
            <a:r>
              <a:rPr lang="bg-BG" sz="2400" dirty="0"/>
              <a:t>.</a:t>
            </a:r>
            <a:endParaRPr lang="bg-BG" sz="1800" dirty="0"/>
          </a:p>
          <a:p>
            <a:pPr lvl="0"/>
            <a:r>
              <a:rPr lang="bg-BG" sz="2800" dirty="0"/>
              <a:t>Конфигурирайте отдалечения </a:t>
            </a:r>
            <a:r>
              <a:rPr lang="bg-BG" sz="2800" dirty="0" smtClean="0"/>
              <a:t>достъп.</a:t>
            </a:r>
            <a:endParaRPr lang="bg-BG" sz="2000" dirty="0"/>
          </a:p>
          <a:p>
            <a:pPr lvl="0"/>
            <a:r>
              <a:rPr lang="bg-BG" sz="2800" dirty="0"/>
              <a:t>Направете необходимия профил за успешното свързване на </a:t>
            </a:r>
            <a:r>
              <a:rPr lang="en-US" sz="2800" dirty="0"/>
              <a:t>WRT-Laptop </a:t>
            </a:r>
            <a:r>
              <a:rPr lang="bg-BG" sz="2800" dirty="0"/>
              <a:t>към маршрутизатора и осъществете отдалечен достъп до маршрутизатора </a:t>
            </a:r>
            <a:r>
              <a:rPr lang="en-US" sz="2800" dirty="0"/>
              <a:t>WRT</a:t>
            </a:r>
            <a:r>
              <a:rPr lang="bg-BG" sz="2800" dirty="0" smtClean="0"/>
              <a:t>.</a:t>
            </a:r>
            <a:endParaRPr lang="bg-BG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9"/>
            <a:ext cx="9144000" cy="1143000"/>
          </a:xfrm>
        </p:spPr>
        <p:txBody>
          <a:bodyPr>
            <a:noAutofit/>
          </a:bodyPr>
          <a:lstStyle/>
          <a:p>
            <a:r>
              <a:rPr lang="bg-BG" sz="3600" dirty="0">
                <a:effectLst/>
              </a:rPr>
              <a:t>Задача 7 – Конфигурирайте многофункционалния маршрутизатор 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169714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bg-BG" sz="2800" dirty="0"/>
              <a:t>Проверете връзката между маршрутизаторите </a:t>
            </a:r>
            <a:r>
              <a:rPr lang="en-US" sz="2800" dirty="0"/>
              <a:t>HQ </a:t>
            </a:r>
            <a:r>
              <a:rPr lang="bg-BG" sz="2800" dirty="0"/>
              <a:t>и </a:t>
            </a:r>
            <a:r>
              <a:rPr lang="en-US" sz="2800" dirty="0"/>
              <a:t>Branch</a:t>
            </a:r>
            <a:r>
              <a:rPr lang="bg-BG" sz="2800" dirty="0"/>
              <a:t>. В случай, че не е успешна открийте проблема и я възстановете.</a:t>
            </a:r>
            <a:endParaRPr lang="bg-BG" sz="2000" dirty="0"/>
          </a:p>
          <a:p>
            <a:pPr lvl="0"/>
            <a:r>
              <a:rPr lang="en-US" sz="2800" dirty="0"/>
              <a:t>EIGRP</a:t>
            </a:r>
            <a:endParaRPr lang="bg-BG" sz="2000" dirty="0"/>
          </a:p>
          <a:p>
            <a:pPr lvl="1"/>
            <a:r>
              <a:rPr lang="bg-BG" sz="2400" dirty="0"/>
              <a:t>Автономна система 100;</a:t>
            </a:r>
            <a:endParaRPr lang="bg-BG" sz="1800" dirty="0"/>
          </a:p>
          <a:p>
            <a:pPr lvl="1"/>
            <a:r>
              <a:rPr lang="bg-BG" sz="2400" dirty="0"/>
              <a:t>Забранете изпращането </a:t>
            </a:r>
            <a:r>
              <a:rPr lang="bg-BG" sz="2400" dirty="0" smtClean="0"/>
              <a:t>на съобщения </a:t>
            </a:r>
            <a:r>
              <a:rPr lang="bg-BG" sz="2400" dirty="0"/>
              <a:t>за обновени маршрути;</a:t>
            </a:r>
            <a:endParaRPr lang="bg-BG" sz="1800" dirty="0"/>
          </a:p>
          <a:p>
            <a:pPr lvl="1"/>
            <a:r>
              <a:rPr lang="bg-BG" sz="2400" dirty="0"/>
              <a:t>Направете подходящо ефективно </a:t>
            </a:r>
            <a:r>
              <a:rPr lang="bg-BG" sz="2400" dirty="0" smtClean="0"/>
              <a:t>обобщение.</a:t>
            </a:r>
            <a:endParaRPr lang="bg-BG" sz="1800" dirty="0"/>
          </a:p>
          <a:p>
            <a:pPr lvl="0"/>
            <a:r>
              <a:rPr lang="bg-BG" sz="2800" dirty="0"/>
              <a:t>Проверка:</a:t>
            </a:r>
            <a:endParaRPr lang="bg-BG" sz="2000" dirty="0"/>
          </a:p>
          <a:p>
            <a:pPr lvl="1"/>
            <a:r>
              <a:rPr lang="en-US" sz="2400" dirty="0"/>
              <a:t>HQ </a:t>
            </a:r>
            <a:r>
              <a:rPr lang="bg-BG" sz="2400" dirty="0"/>
              <a:t>трябва да </a:t>
            </a:r>
            <a:r>
              <a:rPr lang="bg-BG" sz="2400" dirty="0" smtClean="0"/>
              <a:t>има в </a:t>
            </a:r>
            <a:r>
              <a:rPr lang="bg-BG" sz="2400" dirty="0"/>
              <a:t>маршрутната си таблица обобщен маршрут от мрежите на </a:t>
            </a:r>
            <a:r>
              <a:rPr lang="en-US" sz="2400" dirty="0"/>
              <a:t>Branch</a:t>
            </a:r>
            <a:r>
              <a:rPr lang="bg-BG" sz="2400" dirty="0"/>
              <a:t>;</a:t>
            </a:r>
            <a:endParaRPr lang="bg-BG" sz="1800" dirty="0"/>
          </a:p>
          <a:p>
            <a:pPr lvl="1"/>
            <a:r>
              <a:rPr lang="en-US" sz="2400" dirty="0"/>
              <a:t>WRT-Laptop </a:t>
            </a:r>
            <a:r>
              <a:rPr lang="bg-BG" sz="2400" dirty="0"/>
              <a:t>трябва да има достъп до </a:t>
            </a:r>
            <a:r>
              <a:rPr lang="en-US" sz="2400" dirty="0"/>
              <a:t>www.internal.com (</a:t>
            </a:r>
            <a:r>
              <a:rPr lang="bg-BG" sz="2400" dirty="0"/>
              <a:t>от </a:t>
            </a:r>
            <a:r>
              <a:rPr lang="en-US" sz="2400" dirty="0" err="1"/>
              <a:t>cmd</a:t>
            </a:r>
            <a:r>
              <a:rPr lang="en-US" sz="2400" dirty="0"/>
              <a:t>)</a:t>
            </a:r>
            <a:r>
              <a:rPr lang="bg-BG" sz="2400" dirty="0"/>
              <a:t>, достъп до </a:t>
            </a:r>
            <a:r>
              <a:rPr lang="en-US" sz="2400" u="sng" dirty="0" smtClean="0">
                <a:hlinkClick r:id="rId2"/>
              </a:rPr>
              <a:t>ftp.internal.com</a:t>
            </a:r>
            <a:endParaRPr lang="bg-BG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Задача 8 – Конфигурирайте </a:t>
            </a:r>
            <a:r>
              <a:rPr lang="en-US" dirty="0" smtClean="0">
                <a:effectLst/>
              </a:rPr>
              <a:t>EIGRP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7753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732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Network Competition 2011</vt:lpstr>
      <vt:lpstr>Задача 1. Проектиране на логическата топология</vt:lpstr>
      <vt:lpstr>Задача 2 – Конфигуриране на маршрутизатора Branch</vt:lpstr>
      <vt:lpstr>Задача 3 – Конфигурирайте комутаторите DS1, DS2 и Access1</vt:lpstr>
      <vt:lpstr>Задача 4 – Конфигурирайте следните настройки на протокола STP</vt:lpstr>
      <vt:lpstr>Задача 5 – Конфигурирайте мрежовите настройки на компютрите</vt:lpstr>
      <vt:lpstr>Задача 6 – Конфигурация на хост и защита на порт на комутатор</vt:lpstr>
      <vt:lpstr>Задача 7 – Конфигурирайте многофункционалния маршрутизатор </vt:lpstr>
      <vt:lpstr>Задача 8 – Конфигурирайте EIGRP</vt:lpstr>
      <vt:lpstr>Задача 9 – Конфигурирайте протокол от точка до точка (PPP)</vt:lpstr>
      <vt:lpstr>Задача 10 – OSPF приоритети</vt:lpstr>
      <vt:lpstr>Задача 11 – Контролни правила за достъп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Competition 2011</dc:title>
  <dc:creator>Admin</dc:creator>
  <cp:lastModifiedBy>Admin</cp:lastModifiedBy>
  <cp:revision>10</cp:revision>
  <dcterms:created xsi:type="dcterms:W3CDTF">2012-04-10T18:58:32Z</dcterms:created>
  <dcterms:modified xsi:type="dcterms:W3CDTF">2012-04-11T13:08:19Z</dcterms:modified>
</cp:coreProperties>
</file>