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6"/>
  </p:notesMasterIdLst>
  <p:sldIdLst>
    <p:sldId id="287" r:id="rId2"/>
    <p:sldId id="289" r:id="rId3"/>
    <p:sldId id="288" r:id="rId4"/>
    <p:sldId id="256" r:id="rId5"/>
    <p:sldId id="257" r:id="rId6"/>
    <p:sldId id="303" r:id="rId7"/>
    <p:sldId id="291" r:id="rId8"/>
    <p:sldId id="296" r:id="rId9"/>
    <p:sldId id="304" r:id="rId10"/>
    <p:sldId id="305" r:id="rId11"/>
    <p:sldId id="307" r:id="rId12"/>
    <p:sldId id="301" r:id="rId13"/>
    <p:sldId id="29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308" r:id="rId43"/>
    <p:sldId id="309" r:id="rId44"/>
    <p:sldId id="286" r:id="rId4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63" y="-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73273-352D-42FF-A386-1C12EC25DBAB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D530F-A58E-4700-BB51-A453AAFF15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305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DF885-77D7-4055-9302-4ACE5B0024AD}" type="slidenum">
              <a:rPr lang="bg-BG" altLang="bg-BG"/>
              <a:pPr/>
              <a:t>5</a:t>
            </a:fld>
            <a:endParaRPr lang="bg-BG" altLang="bg-BG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C0ED7-F8AC-4CD1-B2A7-C2699E2933C5}" type="slidenum">
              <a:rPr lang="bg-BG" altLang="bg-BG"/>
              <a:pPr/>
              <a:t>22</a:t>
            </a:fld>
            <a:endParaRPr lang="bg-BG" altLang="bg-BG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426E3-E482-438D-B369-A29B7CB09C28}" type="slidenum">
              <a:rPr lang="bg-BG" altLang="bg-BG"/>
              <a:pPr/>
              <a:t>23</a:t>
            </a:fld>
            <a:endParaRPr lang="bg-BG" altLang="bg-BG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C0C98-13B7-4C74-BAB9-C5DA76C36749}" type="slidenum">
              <a:rPr lang="bg-BG" altLang="bg-BG"/>
              <a:pPr/>
              <a:t>24</a:t>
            </a:fld>
            <a:endParaRPr lang="bg-BG" altLang="bg-BG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609600"/>
            <a:ext cx="4111625" cy="3084513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542" y="3859955"/>
            <a:ext cx="6571315" cy="4674348"/>
          </a:xfrm>
        </p:spPr>
        <p:txBody>
          <a:bodyPr/>
          <a:lstStyle/>
          <a:p>
            <a:endParaRPr lang="bg-BG" altLang="bg-BG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6A2BC-293F-49C8-BB6B-D6CF219EB121}" type="slidenum">
              <a:rPr lang="bg-BG" altLang="bg-BG"/>
              <a:pPr/>
              <a:t>25</a:t>
            </a:fld>
            <a:endParaRPr lang="bg-BG" altLang="bg-BG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609600"/>
            <a:ext cx="4111625" cy="3084513"/>
          </a:xfrm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542" y="3859955"/>
            <a:ext cx="6571315" cy="4674348"/>
          </a:xfrm>
        </p:spPr>
        <p:txBody>
          <a:bodyPr/>
          <a:lstStyle/>
          <a:p>
            <a:endParaRPr lang="bg-BG" altLang="bg-BG" b="1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E1D7C-898C-4B40-90DE-B27440AED490}" type="slidenum">
              <a:rPr lang="bg-BG" altLang="bg-BG"/>
              <a:pPr/>
              <a:t>26</a:t>
            </a:fld>
            <a:endParaRPr lang="bg-BG" altLang="bg-BG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5AAF-56D1-4D99-A74E-3D4C774E4E15}" type="slidenum">
              <a:rPr lang="bg-BG" altLang="bg-BG"/>
              <a:pPr/>
              <a:t>27</a:t>
            </a:fld>
            <a:endParaRPr lang="bg-BG" altLang="bg-BG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56084A-F6DC-4E97-A7B8-F8062080659D}" type="slidenum">
              <a:rPr lang="bg-BG" altLang="bg-BG"/>
              <a:pPr/>
              <a:t>28</a:t>
            </a:fld>
            <a:endParaRPr lang="bg-BG" altLang="bg-BG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1613E-2DC3-4B8F-8CBE-084FCC483FA0}" type="slidenum">
              <a:rPr lang="bg-BG" altLang="bg-BG"/>
              <a:pPr/>
              <a:t>29</a:t>
            </a:fld>
            <a:endParaRPr lang="bg-BG" altLang="bg-BG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0FB79D-3312-4584-9060-0699D211F997}" type="slidenum">
              <a:rPr lang="bg-BG" altLang="bg-BG"/>
              <a:pPr/>
              <a:t>30</a:t>
            </a:fld>
            <a:endParaRPr lang="bg-BG" altLang="bg-BG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B3EE9-7B75-498B-A30E-270D88CF4816}" type="slidenum">
              <a:rPr lang="bg-BG" altLang="bg-BG"/>
              <a:pPr/>
              <a:t>31</a:t>
            </a:fld>
            <a:endParaRPr lang="bg-BG" altLang="bg-BG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8067D-4469-48E1-BBDE-F719C59A20A4}" type="slidenum">
              <a:rPr lang="bg-BG" altLang="bg-BG"/>
              <a:pPr/>
              <a:t>14</a:t>
            </a:fld>
            <a:endParaRPr lang="bg-BG" altLang="bg-BG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AAFE8-8DC3-4567-9413-B48860579921}" type="slidenum">
              <a:rPr lang="bg-BG" altLang="bg-BG"/>
              <a:pPr/>
              <a:t>32</a:t>
            </a:fld>
            <a:endParaRPr lang="bg-BG" altLang="bg-BG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CA9809-E6D6-4851-8FDF-44CF78A3A702}" type="slidenum">
              <a:rPr lang="bg-BG" altLang="bg-BG"/>
              <a:pPr/>
              <a:t>33</a:t>
            </a:fld>
            <a:endParaRPr lang="bg-BG" altLang="bg-BG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FD7FE-74E0-40BC-AEC9-C0314F5588EA}" type="slidenum">
              <a:rPr lang="bg-BG" altLang="bg-BG"/>
              <a:pPr/>
              <a:t>34</a:t>
            </a:fld>
            <a:endParaRPr lang="bg-BG" altLang="bg-BG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438BC-DFE1-49BD-9DF2-16D6CD2AAADE}" type="slidenum">
              <a:rPr lang="bg-BG" altLang="bg-BG"/>
              <a:pPr/>
              <a:t>35</a:t>
            </a:fld>
            <a:endParaRPr lang="bg-BG" altLang="bg-BG"/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42212-ACEF-40A9-AB7D-CD5C901529B8}" type="slidenum">
              <a:rPr lang="bg-BG" altLang="bg-BG"/>
              <a:pPr/>
              <a:t>36</a:t>
            </a:fld>
            <a:endParaRPr lang="bg-BG" altLang="bg-BG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823BD-C964-43A4-A740-66BB53400320}" type="slidenum">
              <a:rPr lang="bg-BG" altLang="bg-BG"/>
              <a:pPr/>
              <a:t>37</a:t>
            </a:fld>
            <a:endParaRPr lang="bg-BG" altLang="bg-BG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671C2-69B3-4245-AFD6-51510B5C839D}" type="slidenum">
              <a:rPr lang="bg-BG" altLang="bg-BG"/>
              <a:pPr/>
              <a:t>38</a:t>
            </a:fld>
            <a:endParaRPr lang="bg-BG" altLang="bg-BG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0BA7E-ACAF-43E8-9F4E-17A800FDEB33}" type="slidenum">
              <a:rPr lang="bg-BG" altLang="bg-BG"/>
              <a:pPr/>
              <a:t>39</a:t>
            </a:fld>
            <a:endParaRPr lang="bg-BG" altLang="bg-BG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34645C-6D6D-4B9F-A24C-CF399F0707DE}" type="slidenum">
              <a:rPr lang="bg-BG" altLang="bg-BG"/>
              <a:pPr/>
              <a:t>40</a:t>
            </a:fld>
            <a:endParaRPr lang="bg-BG" altLang="bg-BG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26E25D-07E9-4047-8421-86E74C7220DF}" type="slidenum">
              <a:rPr lang="bg-BG" altLang="bg-BG"/>
              <a:pPr/>
              <a:t>41</a:t>
            </a:fld>
            <a:endParaRPr lang="bg-BG" altLang="bg-BG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9F196-9B0B-46EC-B7C7-8A4C55559CF1}" type="slidenum">
              <a:rPr lang="bg-BG" altLang="bg-BG"/>
              <a:pPr/>
              <a:t>15</a:t>
            </a:fld>
            <a:endParaRPr lang="bg-BG" altLang="bg-BG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F2DB9-15D1-479A-A4D4-E983663482EE}" type="slidenum">
              <a:rPr lang="bg-BG" altLang="bg-BG"/>
              <a:pPr/>
              <a:t>44</a:t>
            </a:fld>
            <a:endParaRPr lang="bg-BG" altLang="bg-BG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0D4DB-E37A-46D1-95C0-5420F3888E54}" type="slidenum">
              <a:rPr lang="bg-BG" altLang="bg-BG"/>
              <a:pPr/>
              <a:t>16</a:t>
            </a:fld>
            <a:endParaRPr lang="bg-BG" altLang="bg-BG"/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07F25-0853-4700-887A-04A1FB0DA843}" type="slidenum">
              <a:rPr lang="bg-BG" altLang="bg-BG"/>
              <a:pPr/>
              <a:t>17</a:t>
            </a:fld>
            <a:endParaRPr lang="bg-BG" altLang="bg-BG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A605C-3C61-4CED-93FD-F1F896B340CC}" type="slidenum">
              <a:rPr lang="bg-BG" altLang="bg-BG"/>
              <a:pPr/>
              <a:t>18</a:t>
            </a:fld>
            <a:endParaRPr lang="bg-BG" altLang="bg-BG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545BC2-B5B8-4697-BDED-24DF070CFA8D}" type="slidenum">
              <a:rPr lang="bg-BG" altLang="bg-BG"/>
              <a:pPr/>
              <a:t>19</a:t>
            </a:fld>
            <a:endParaRPr lang="bg-BG" altLang="bg-BG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89B0F-B123-473C-8CF9-CD848DFE4CC6}" type="slidenum">
              <a:rPr lang="bg-BG" altLang="bg-BG"/>
              <a:pPr/>
              <a:t>20</a:t>
            </a:fld>
            <a:endParaRPr lang="bg-BG" altLang="bg-BG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F3B3C-061A-4500-9DF3-746E814835BE}" type="slidenum">
              <a:rPr lang="bg-BG" altLang="bg-BG"/>
              <a:pPr/>
              <a:t>21</a:t>
            </a:fld>
            <a:endParaRPr lang="bg-BG" altLang="bg-BG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741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7412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grpSp>
            <p:nvGrpSpPr>
              <p:cNvPr id="17413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7414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5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6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7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8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3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8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3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5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</p:grpSp>
          <p:sp>
            <p:nvSpPr>
              <p:cNvPr id="17465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  <p:grpSp>
          <p:nvGrpSpPr>
            <p:cNvPr id="1746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7467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68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69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70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  <p:grpSp>
          <p:nvGrpSpPr>
            <p:cNvPr id="17471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17472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73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74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747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1747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  <p:sp>
        <p:nvSpPr>
          <p:cNvPr id="17477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17478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17479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5" grpId="0"/>
      <p:bldP spid="17476" grpId="0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47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4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4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2713017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103375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55588"/>
            <a:ext cx="8220075" cy="741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8300" y="1133475"/>
            <a:ext cx="4033838" cy="4773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54538" y="1133475"/>
            <a:ext cx="4033837" cy="2309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4538" y="3595688"/>
            <a:ext cx="4033837" cy="231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9807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97FA1D-A6E3-41FE-8C06-B4890C2979E7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58697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90000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317841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082794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495393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488400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934856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825432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019047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00435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638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638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</p:grpSp>
          <p:grpSp>
            <p:nvGrpSpPr>
              <p:cNvPr id="16411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641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4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</p:grpSp>
        </p:grpSp>
        <p:sp>
          <p:nvSpPr>
            <p:cNvPr id="1644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644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grpSp>
          <p:nvGrpSpPr>
            <p:cNvPr id="1644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6444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6446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644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644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  <a:endParaRPr lang="en-US" altLang="bg-BG" dirty="0" smtClean="0"/>
          </a:p>
        </p:txBody>
      </p:sp>
      <p:sp>
        <p:nvSpPr>
          <p:cNvPr id="16449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63440C6-8DF2-4083-91A3-C856924FD9D4}" type="datetimeFigureOut">
              <a:rPr lang="bg-BG" smtClean="0"/>
              <a:t>30.11.2016</a:t>
            </a:fld>
            <a:endParaRPr lang="bg-BG"/>
          </a:p>
        </p:txBody>
      </p:sp>
      <p:sp>
        <p:nvSpPr>
          <p:cNvPr id="16450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bg-BG"/>
          </a:p>
        </p:txBody>
      </p:sp>
      <p:sp>
        <p:nvSpPr>
          <p:cNvPr id="1645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D437F8-FB38-4748-BACD-B8EACCB880E0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4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4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4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7" grpId="0"/>
      <p:bldP spid="16448" grpId="0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44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44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44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44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44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4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21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2.png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2.png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2.png"/><Relationship Id="rId4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2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2.png"/><Relationship Id="rId4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2.png"/><Relationship Id="rId4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VPNs</a:t>
            </a:r>
            <a:endParaRPr lang="bg-BG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Concepts </a:t>
            </a:r>
            <a:r>
              <a:rPr lang="en-US" dirty="0"/>
              <a:t>I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9691119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/>
              <a:t>PPTP Data Encapsulation</a:t>
            </a:r>
            <a:endParaRPr lang="en-US" altLang="bg-BG"/>
          </a:p>
        </p:txBody>
      </p:sp>
      <p:sp>
        <p:nvSpPr>
          <p:cNvPr id="1159171" name="Rectangle 3"/>
          <p:cNvSpPr>
            <a:spLocks noChangeArrowheads="1"/>
          </p:cNvSpPr>
          <p:nvPr/>
        </p:nvSpPr>
        <p:spPr bwMode="auto">
          <a:xfrm>
            <a:off x="5791200" y="2895600"/>
            <a:ext cx="13716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User Data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59172" name="Rectangle 4"/>
          <p:cNvSpPr>
            <a:spLocks noChangeArrowheads="1"/>
          </p:cNvSpPr>
          <p:nvPr/>
        </p:nvSpPr>
        <p:spPr bwMode="auto">
          <a:xfrm>
            <a:off x="5334000" y="28956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TCP</a:t>
            </a:r>
          </a:p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UDP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59173" name="Rectangle 5"/>
          <p:cNvSpPr>
            <a:spLocks noChangeArrowheads="1"/>
          </p:cNvSpPr>
          <p:nvPr/>
        </p:nvSpPr>
        <p:spPr bwMode="auto">
          <a:xfrm>
            <a:off x="4876800" y="28956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IP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59174" name="Text Box 6"/>
          <p:cNvSpPr txBox="1">
            <a:spLocks noChangeArrowheads="1"/>
          </p:cNvSpPr>
          <p:nvPr/>
        </p:nvSpPr>
        <p:spPr bwMode="auto">
          <a:xfrm>
            <a:off x="4876800" y="36576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200">
                <a:latin typeface="Arial Unicode MS" pitchFamily="34" charset="-128"/>
              </a:rPr>
              <a:t>Original IP Datagram</a:t>
            </a:r>
          </a:p>
        </p:txBody>
      </p:sp>
      <p:sp>
        <p:nvSpPr>
          <p:cNvPr id="1159175" name="Line 7"/>
          <p:cNvSpPr>
            <a:spLocks noChangeShapeType="1"/>
          </p:cNvSpPr>
          <p:nvPr/>
        </p:nvSpPr>
        <p:spPr bwMode="auto">
          <a:xfrm>
            <a:off x="48768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176" name="Line 8"/>
          <p:cNvSpPr>
            <a:spLocks noChangeShapeType="1"/>
          </p:cNvSpPr>
          <p:nvPr/>
        </p:nvSpPr>
        <p:spPr bwMode="auto">
          <a:xfrm>
            <a:off x="71628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177" name="Line 9"/>
          <p:cNvSpPr>
            <a:spLocks noChangeShapeType="1"/>
          </p:cNvSpPr>
          <p:nvPr/>
        </p:nvSpPr>
        <p:spPr bwMode="auto">
          <a:xfrm>
            <a:off x="4876800" y="3581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178" name="Rectangle 10"/>
          <p:cNvSpPr>
            <a:spLocks noChangeArrowheads="1"/>
          </p:cNvSpPr>
          <p:nvPr/>
        </p:nvSpPr>
        <p:spPr bwMode="auto">
          <a:xfrm>
            <a:off x="4419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PPP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59179" name="Rectangle 11"/>
          <p:cNvSpPr>
            <a:spLocks noChangeArrowheads="1"/>
          </p:cNvSpPr>
          <p:nvPr/>
        </p:nvSpPr>
        <p:spPr bwMode="auto">
          <a:xfrm>
            <a:off x="3962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GRE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59180" name="Rectangle 12"/>
          <p:cNvSpPr>
            <a:spLocks noChangeArrowheads="1"/>
          </p:cNvSpPr>
          <p:nvPr/>
        </p:nvSpPr>
        <p:spPr bwMode="auto">
          <a:xfrm>
            <a:off x="3505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IP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59181" name="Text Box 13"/>
          <p:cNvSpPr txBox="1">
            <a:spLocks noChangeArrowheads="1"/>
          </p:cNvSpPr>
          <p:nvPr/>
        </p:nvSpPr>
        <p:spPr bwMode="auto">
          <a:xfrm>
            <a:off x="4876800" y="41910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200">
                <a:latin typeface="Arial Unicode MS" pitchFamily="34" charset="-128"/>
              </a:rPr>
              <a:t>Encrypted PPP Payload</a:t>
            </a:r>
          </a:p>
        </p:txBody>
      </p:sp>
      <p:sp>
        <p:nvSpPr>
          <p:cNvPr id="1159182" name="Line 14"/>
          <p:cNvSpPr>
            <a:spLocks noChangeShapeType="1"/>
          </p:cNvSpPr>
          <p:nvPr/>
        </p:nvSpPr>
        <p:spPr bwMode="auto">
          <a:xfrm>
            <a:off x="48768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183" name="Line 15"/>
          <p:cNvSpPr>
            <a:spLocks noChangeShapeType="1"/>
          </p:cNvSpPr>
          <p:nvPr/>
        </p:nvSpPr>
        <p:spPr bwMode="auto">
          <a:xfrm>
            <a:off x="71628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184" name="Line 16"/>
          <p:cNvSpPr>
            <a:spLocks noChangeShapeType="1"/>
          </p:cNvSpPr>
          <p:nvPr/>
        </p:nvSpPr>
        <p:spPr bwMode="auto">
          <a:xfrm>
            <a:off x="4876800" y="41148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185" name="Line 17"/>
          <p:cNvSpPr>
            <a:spLocks noChangeShapeType="1"/>
          </p:cNvSpPr>
          <p:nvPr/>
        </p:nvSpPr>
        <p:spPr bwMode="auto">
          <a:xfrm flipV="1">
            <a:off x="2514600" y="3352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186" name="Text Box 18"/>
          <p:cNvSpPr txBox="1">
            <a:spLocks noChangeArrowheads="1"/>
          </p:cNvSpPr>
          <p:nvPr/>
        </p:nvSpPr>
        <p:spPr bwMode="auto">
          <a:xfrm>
            <a:off x="1143000" y="3886200"/>
            <a:ext cx="2590800" cy="254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000">
                <a:solidFill>
                  <a:srgbClr val="800000"/>
                </a:solidFill>
              </a:rPr>
              <a:t>IP addresses based on transit network</a:t>
            </a:r>
            <a:endParaRPr lang="en-US" altLang="bg-BG" sz="1000">
              <a:solidFill>
                <a:srgbClr val="800000"/>
              </a:solidFill>
            </a:endParaRPr>
          </a:p>
        </p:txBody>
      </p:sp>
      <p:sp>
        <p:nvSpPr>
          <p:cNvPr id="1159187" name="Text Box 19"/>
          <p:cNvSpPr txBox="1">
            <a:spLocks noChangeArrowheads="1"/>
          </p:cNvSpPr>
          <p:nvPr/>
        </p:nvSpPr>
        <p:spPr bwMode="auto">
          <a:xfrm>
            <a:off x="4876800" y="1884363"/>
            <a:ext cx="2590800" cy="254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000">
                <a:solidFill>
                  <a:srgbClr val="800000"/>
                </a:solidFill>
              </a:rPr>
              <a:t>IP addresses based on private network</a:t>
            </a:r>
            <a:endParaRPr lang="en-US" altLang="bg-BG" sz="1000">
              <a:solidFill>
                <a:srgbClr val="800000"/>
              </a:solidFill>
            </a:endParaRPr>
          </a:p>
        </p:txBody>
      </p:sp>
      <p:sp>
        <p:nvSpPr>
          <p:cNvPr id="1159188" name="Line 20"/>
          <p:cNvSpPr>
            <a:spLocks noChangeShapeType="1"/>
          </p:cNvSpPr>
          <p:nvPr/>
        </p:nvSpPr>
        <p:spPr bwMode="auto">
          <a:xfrm flipH="1">
            <a:off x="5105400" y="21336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18883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/>
              <a:t>L2TP/IPSec Data Encapsulation</a:t>
            </a:r>
            <a:endParaRPr lang="en-US" altLang="bg-BG"/>
          </a:p>
        </p:txBody>
      </p:sp>
      <p:sp>
        <p:nvSpPr>
          <p:cNvPr id="1160195" name="Rectangle 3"/>
          <p:cNvSpPr>
            <a:spLocks noChangeArrowheads="1"/>
          </p:cNvSpPr>
          <p:nvPr/>
        </p:nvSpPr>
        <p:spPr bwMode="auto">
          <a:xfrm>
            <a:off x="5334000" y="2255838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User Data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196" name="Rectangle 4"/>
          <p:cNvSpPr>
            <a:spLocks noChangeArrowheads="1"/>
          </p:cNvSpPr>
          <p:nvPr/>
        </p:nvSpPr>
        <p:spPr bwMode="auto">
          <a:xfrm>
            <a:off x="4876800" y="22558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TCP</a:t>
            </a:r>
          </a:p>
          <a:p>
            <a:pPr eaLnBrk="1" hangingPunct="1"/>
            <a:r>
              <a:rPr lang="en-GB" altLang="bg-BG" sz="1000">
                <a:latin typeface="Arial Unicode MS" pitchFamily="34" charset="-128"/>
              </a:rPr>
              <a:t>UDP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197" name="Rectangle 5"/>
          <p:cNvSpPr>
            <a:spLocks noChangeArrowheads="1"/>
          </p:cNvSpPr>
          <p:nvPr/>
        </p:nvSpPr>
        <p:spPr bwMode="auto">
          <a:xfrm>
            <a:off x="4419600" y="22558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IP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198" name="Text Box 6"/>
          <p:cNvSpPr txBox="1">
            <a:spLocks noChangeArrowheads="1"/>
          </p:cNvSpPr>
          <p:nvPr/>
        </p:nvSpPr>
        <p:spPr bwMode="auto">
          <a:xfrm>
            <a:off x="4419600" y="3017838"/>
            <a:ext cx="2286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200">
                <a:latin typeface="Arial Unicode MS" pitchFamily="34" charset="-128"/>
              </a:rPr>
              <a:t>Original IP Datagram</a:t>
            </a:r>
          </a:p>
        </p:txBody>
      </p:sp>
      <p:sp>
        <p:nvSpPr>
          <p:cNvPr id="1160199" name="Line 7"/>
          <p:cNvSpPr>
            <a:spLocks noChangeShapeType="1"/>
          </p:cNvSpPr>
          <p:nvPr/>
        </p:nvSpPr>
        <p:spPr bwMode="auto">
          <a:xfrm>
            <a:off x="4419600" y="2713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00" name="Line 8"/>
          <p:cNvSpPr>
            <a:spLocks noChangeShapeType="1"/>
          </p:cNvSpPr>
          <p:nvPr/>
        </p:nvSpPr>
        <p:spPr bwMode="auto">
          <a:xfrm>
            <a:off x="6705600" y="2713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01" name="Line 9"/>
          <p:cNvSpPr>
            <a:spLocks noChangeShapeType="1"/>
          </p:cNvSpPr>
          <p:nvPr/>
        </p:nvSpPr>
        <p:spPr bwMode="auto">
          <a:xfrm>
            <a:off x="4419600" y="29416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02" name="Rectangle 10"/>
          <p:cNvSpPr>
            <a:spLocks noChangeArrowheads="1"/>
          </p:cNvSpPr>
          <p:nvPr/>
        </p:nvSpPr>
        <p:spPr bwMode="auto">
          <a:xfrm>
            <a:off x="3962400" y="22558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PPP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203" name="Rectangle 11"/>
          <p:cNvSpPr>
            <a:spLocks noChangeArrowheads="1"/>
          </p:cNvSpPr>
          <p:nvPr/>
        </p:nvSpPr>
        <p:spPr bwMode="auto">
          <a:xfrm>
            <a:off x="3505200" y="22558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L2TP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204" name="Rectangle 12"/>
          <p:cNvSpPr>
            <a:spLocks noChangeArrowheads="1"/>
          </p:cNvSpPr>
          <p:nvPr/>
        </p:nvSpPr>
        <p:spPr bwMode="auto">
          <a:xfrm>
            <a:off x="3048000" y="22558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UDP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205" name="Rectangle 13"/>
          <p:cNvSpPr>
            <a:spLocks noChangeArrowheads="1"/>
          </p:cNvSpPr>
          <p:nvPr/>
        </p:nvSpPr>
        <p:spPr bwMode="auto">
          <a:xfrm>
            <a:off x="2590800" y="225583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IP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206" name="Rectangle 14"/>
          <p:cNvSpPr>
            <a:spLocks noChangeArrowheads="1"/>
          </p:cNvSpPr>
          <p:nvPr/>
        </p:nvSpPr>
        <p:spPr bwMode="auto">
          <a:xfrm>
            <a:off x="5791200" y="3962400"/>
            <a:ext cx="13716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User Data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60207" name="Rectangle 15"/>
          <p:cNvSpPr>
            <a:spLocks noChangeArrowheads="1"/>
          </p:cNvSpPr>
          <p:nvPr/>
        </p:nvSpPr>
        <p:spPr bwMode="auto">
          <a:xfrm>
            <a:off x="5334000" y="39624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TCP</a:t>
            </a:r>
          </a:p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UDP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60208" name="Rectangle 16"/>
          <p:cNvSpPr>
            <a:spLocks noChangeArrowheads="1"/>
          </p:cNvSpPr>
          <p:nvPr/>
        </p:nvSpPr>
        <p:spPr bwMode="auto">
          <a:xfrm>
            <a:off x="4876800" y="39624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IP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60209" name="Rectangle 17"/>
          <p:cNvSpPr>
            <a:spLocks noChangeArrowheads="1"/>
          </p:cNvSpPr>
          <p:nvPr/>
        </p:nvSpPr>
        <p:spPr bwMode="auto">
          <a:xfrm>
            <a:off x="4419600" y="39624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PPP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60210" name="Rectangle 18"/>
          <p:cNvSpPr>
            <a:spLocks noChangeArrowheads="1"/>
          </p:cNvSpPr>
          <p:nvPr/>
        </p:nvSpPr>
        <p:spPr bwMode="auto">
          <a:xfrm>
            <a:off x="3962400" y="39624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L2TP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60211" name="Rectangle 19"/>
          <p:cNvSpPr>
            <a:spLocks noChangeArrowheads="1"/>
          </p:cNvSpPr>
          <p:nvPr/>
        </p:nvSpPr>
        <p:spPr bwMode="auto">
          <a:xfrm>
            <a:off x="3505200" y="39624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UDP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60212" name="Rectangle 20"/>
          <p:cNvSpPr>
            <a:spLocks noChangeArrowheads="1"/>
          </p:cNvSpPr>
          <p:nvPr/>
        </p:nvSpPr>
        <p:spPr bwMode="auto">
          <a:xfrm>
            <a:off x="2590800" y="3962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IP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213" name="Rectangle 21"/>
          <p:cNvSpPr>
            <a:spLocks noChangeArrowheads="1"/>
          </p:cNvSpPr>
          <p:nvPr/>
        </p:nvSpPr>
        <p:spPr bwMode="auto">
          <a:xfrm>
            <a:off x="7162800" y="3962400"/>
            <a:ext cx="4572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IPSec</a:t>
            </a:r>
          </a:p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ESP</a:t>
            </a:r>
          </a:p>
          <a:p>
            <a:pPr eaLnBrk="1" hangingPunct="1"/>
            <a:r>
              <a:rPr lang="en-GB" altLang="bg-BG" sz="1000">
                <a:solidFill>
                  <a:srgbClr val="003399"/>
                </a:solidFill>
                <a:latin typeface="Arial Unicode MS" pitchFamily="34" charset="-128"/>
              </a:rPr>
              <a:t>Trailer</a:t>
            </a:r>
            <a:endParaRPr lang="en-US" altLang="bg-BG" sz="1000">
              <a:solidFill>
                <a:srgbClr val="003399"/>
              </a:solidFill>
              <a:latin typeface="Arial Unicode MS" pitchFamily="34" charset="-128"/>
            </a:endParaRPr>
          </a:p>
        </p:txBody>
      </p:sp>
      <p:sp>
        <p:nvSpPr>
          <p:cNvPr id="1160214" name="Rectangle 22"/>
          <p:cNvSpPr>
            <a:spLocks noChangeArrowheads="1"/>
          </p:cNvSpPr>
          <p:nvPr/>
        </p:nvSpPr>
        <p:spPr bwMode="auto">
          <a:xfrm>
            <a:off x="7620000" y="3962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IPSec</a:t>
            </a:r>
          </a:p>
          <a:p>
            <a:pPr eaLnBrk="1" hangingPunct="1"/>
            <a:r>
              <a:rPr lang="en-GB" altLang="bg-BG" sz="1000">
                <a:latin typeface="Arial Unicode MS" pitchFamily="34" charset="-128"/>
              </a:rPr>
              <a:t>AUTH</a:t>
            </a:r>
          </a:p>
          <a:p>
            <a:pPr eaLnBrk="1" hangingPunct="1"/>
            <a:r>
              <a:rPr lang="en-GB" altLang="bg-BG" sz="1000">
                <a:latin typeface="Arial Unicode MS" pitchFamily="34" charset="-128"/>
              </a:rPr>
              <a:t>Trailer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215" name="Rectangle 23"/>
          <p:cNvSpPr>
            <a:spLocks noChangeArrowheads="1"/>
          </p:cNvSpPr>
          <p:nvPr/>
        </p:nvSpPr>
        <p:spPr bwMode="auto">
          <a:xfrm>
            <a:off x="3048000" y="3962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altLang="bg-BG" sz="1000">
                <a:latin typeface="Arial Unicode MS" pitchFamily="34" charset="-128"/>
              </a:rPr>
              <a:t>IPSec</a:t>
            </a:r>
          </a:p>
          <a:p>
            <a:pPr eaLnBrk="1" hangingPunct="1"/>
            <a:r>
              <a:rPr lang="en-GB" altLang="bg-BG" sz="1000">
                <a:latin typeface="Arial Unicode MS" pitchFamily="34" charset="-128"/>
              </a:rPr>
              <a:t>ESP</a:t>
            </a:r>
          </a:p>
          <a:p>
            <a:pPr eaLnBrk="1" hangingPunct="1"/>
            <a:r>
              <a:rPr lang="en-GB" altLang="bg-BG" sz="1000">
                <a:latin typeface="Arial Unicode MS" pitchFamily="34" charset="-128"/>
              </a:rPr>
              <a:t>Header</a:t>
            </a:r>
            <a:endParaRPr lang="en-US" altLang="bg-BG" sz="1000">
              <a:latin typeface="Arial Unicode MS" pitchFamily="34" charset="-128"/>
            </a:endParaRPr>
          </a:p>
        </p:txBody>
      </p:sp>
      <p:sp>
        <p:nvSpPr>
          <p:cNvPr id="1160216" name="Text Box 24"/>
          <p:cNvSpPr txBox="1">
            <a:spLocks noChangeArrowheads="1"/>
          </p:cNvSpPr>
          <p:nvPr/>
        </p:nvSpPr>
        <p:spPr bwMode="auto">
          <a:xfrm>
            <a:off x="990600" y="1828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GB" altLang="bg-BG" sz="1400">
                <a:latin typeface="Arial Unicode MS" pitchFamily="34" charset="-128"/>
              </a:rPr>
              <a:t>L2TP – without encryption</a:t>
            </a:r>
            <a:endParaRPr lang="en-US" altLang="bg-BG" sz="1400">
              <a:latin typeface="Arial Unicode MS" pitchFamily="34" charset="-128"/>
            </a:endParaRPr>
          </a:p>
        </p:txBody>
      </p:sp>
      <p:sp>
        <p:nvSpPr>
          <p:cNvPr id="1160217" name="Text Box 25"/>
          <p:cNvSpPr txBox="1">
            <a:spLocks noChangeArrowheads="1"/>
          </p:cNvSpPr>
          <p:nvPr/>
        </p:nvSpPr>
        <p:spPr bwMode="auto">
          <a:xfrm>
            <a:off x="1143000" y="3551238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GB" altLang="bg-BG" sz="1400">
                <a:latin typeface="Arial Unicode MS" pitchFamily="34" charset="-128"/>
              </a:rPr>
              <a:t>L2TP – With IPSec encryption</a:t>
            </a:r>
            <a:endParaRPr lang="en-US" altLang="bg-BG" sz="1400">
              <a:latin typeface="Arial Unicode MS" pitchFamily="34" charset="-128"/>
            </a:endParaRPr>
          </a:p>
        </p:txBody>
      </p:sp>
      <p:grpSp>
        <p:nvGrpSpPr>
          <p:cNvPr id="1160218" name="Group 26"/>
          <p:cNvGrpSpPr>
            <a:grpSpLocks/>
          </p:cNvGrpSpPr>
          <p:nvPr/>
        </p:nvGrpSpPr>
        <p:grpSpPr bwMode="auto">
          <a:xfrm>
            <a:off x="4876800" y="4419600"/>
            <a:ext cx="2286000" cy="579438"/>
            <a:chOff x="2880" y="2544"/>
            <a:chExt cx="1440" cy="365"/>
          </a:xfrm>
        </p:grpSpPr>
        <p:sp>
          <p:nvSpPr>
            <p:cNvPr id="1160219" name="Text Box 27"/>
            <p:cNvSpPr txBox="1">
              <a:spLocks noChangeArrowheads="1"/>
            </p:cNvSpPr>
            <p:nvPr/>
          </p:nvSpPr>
          <p:spPr bwMode="auto">
            <a:xfrm>
              <a:off x="2880" y="2736"/>
              <a:ext cx="144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bg-BG" sz="1200">
                  <a:latin typeface="Arial Unicode MS" pitchFamily="34" charset="-128"/>
                </a:rPr>
                <a:t>Original IP Datagram</a:t>
              </a:r>
            </a:p>
          </p:txBody>
        </p:sp>
        <p:grpSp>
          <p:nvGrpSpPr>
            <p:cNvPr id="1160220" name="Group 28"/>
            <p:cNvGrpSpPr>
              <a:grpSpLocks/>
            </p:cNvGrpSpPr>
            <p:nvPr/>
          </p:nvGrpSpPr>
          <p:grpSpPr bwMode="auto">
            <a:xfrm>
              <a:off x="2880" y="2544"/>
              <a:ext cx="1440" cy="144"/>
              <a:chOff x="2880" y="2544"/>
              <a:chExt cx="1440" cy="144"/>
            </a:xfrm>
          </p:grpSpPr>
          <p:sp>
            <p:nvSpPr>
              <p:cNvPr id="1160221" name="Line 29"/>
              <p:cNvSpPr>
                <a:spLocks noChangeShapeType="1"/>
              </p:cNvSpPr>
              <p:nvPr/>
            </p:nvSpPr>
            <p:spPr bwMode="auto">
              <a:xfrm>
                <a:off x="2880" y="254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160222" name="Line 30"/>
              <p:cNvSpPr>
                <a:spLocks noChangeShapeType="1"/>
              </p:cNvSpPr>
              <p:nvPr/>
            </p:nvSpPr>
            <p:spPr bwMode="auto">
              <a:xfrm>
                <a:off x="4320" y="254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160223" name="Line 31"/>
              <p:cNvSpPr>
                <a:spLocks noChangeShapeType="1"/>
              </p:cNvSpPr>
              <p:nvPr/>
            </p:nvSpPr>
            <p:spPr bwMode="auto">
              <a:xfrm>
                <a:off x="2880" y="2688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160224" name="Line 32"/>
          <p:cNvSpPr>
            <a:spLocks noChangeShapeType="1"/>
          </p:cNvSpPr>
          <p:nvPr/>
        </p:nvSpPr>
        <p:spPr bwMode="auto">
          <a:xfrm>
            <a:off x="3495675" y="5029200"/>
            <a:ext cx="952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25" name="Line 33"/>
          <p:cNvSpPr>
            <a:spLocks noChangeShapeType="1"/>
          </p:cNvSpPr>
          <p:nvPr/>
        </p:nvSpPr>
        <p:spPr bwMode="auto">
          <a:xfrm>
            <a:off x="76200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26" name="Line 34"/>
          <p:cNvSpPr>
            <a:spLocks noChangeShapeType="1"/>
          </p:cNvSpPr>
          <p:nvPr/>
        </p:nvSpPr>
        <p:spPr bwMode="auto">
          <a:xfrm>
            <a:off x="3505200" y="5410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27" name="Text Box 35"/>
          <p:cNvSpPr txBox="1">
            <a:spLocks noChangeArrowheads="1"/>
          </p:cNvSpPr>
          <p:nvPr/>
        </p:nvSpPr>
        <p:spPr bwMode="auto">
          <a:xfrm>
            <a:off x="4876800" y="47244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200">
                <a:latin typeface="Arial Unicode MS" pitchFamily="34" charset="-128"/>
              </a:rPr>
              <a:t>Original IP Datagram</a:t>
            </a:r>
          </a:p>
        </p:txBody>
      </p:sp>
      <p:grpSp>
        <p:nvGrpSpPr>
          <p:cNvPr id="1160228" name="Group 36"/>
          <p:cNvGrpSpPr>
            <a:grpSpLocks/>
          </p:cNvGrpSpPr>
          <p:nvPr/>
        </p:nvGrpSpPr>
        <p:grpSpPr bwMode="auto">
          <a:xfrm>
            <a:off x="4876800" y="4419600"/>
            <a:ext cx="2286000" cy="228600"/>
            <a:chOff x="2880" y="2544"/>
            <a:chExt cx="1440" cy="144"/>
          </a:xfrm>
        </p:grpSpPr>
        <p:sp>
          <p:nvSpPr>
            <p:cNvPr id="1160229" name="Line 37"/>
            <p:cNvSpPr>
              <a:spLocks noChangeShapeType="1"/>
            </p:cNvSpPr>
            <p:nvPr/>
          </p:nvSpPr>
          <p:spPr bwMode="auto">
            <a:xfrm>
              <a:off x="2880" y="254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160230" name="Line 38"/>
            <p:cNvSpPr>
              <a:spLocks noChangeShapeType="1"/>
            </p:cNvSpPr>
            <p:nvPr/>
          </p:nvSpPr>
          <p:spPr bwMode="auto">
            <a:xfrm>
              <a:off x="4320" y="254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160231" name="Line 39"/>
            <p:cNvSpPr>
              <a:spLocks noChangeShapeType="1"/>
            </p:cNvSpPr>
            <p:nvPr/>
          </p:nvSpPr>
          <p:spPr bwMode="auto">
            <a:xfrm>
              <a:off x="2880" y="2688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1160232" name="Text Box 40"/>
          <p:cNvSpPr txBox="1">
            <a:spLocks noChangeArrowheads="1"/>
          </p:cNvSpPr>
          <p:nvPr/>
        </p:nvSpPr>
        <p:spPr bwMode="auto">
          <a:xfrm>
            <a:off x="4876800" y="56388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200">
                <a:latin typeface="Arial Unicode MS" pitchFamily="34" charset="-128"/>
              </a:rPr>
              <a:t>Encrypted with IPSec</a:t>
            </a:r>
          </a:p>
        </p:txBody>
      </p:sp>
      <p:sp>
        <p:nvSpPr>
          <p:cNvPr id="1160233" name="Line 41"/>
          <p:cNvSpPr>
            <a:spLocks noChangeShapeType="1"/>
          </p:cNvSpPr>
          <p:nvPr/>
        </p:nvSpPr>
        <p:spPr bwMode="auto">
          <a:xfrm flipV="1">
            <a:off x="2514600" y="27130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34" name="Text Box 42"/>
          <p:cNvSpPr txBox="1">
            <a:spLocks noChangeArrowheads="1"/>
          </p:cNvSpPr>
          <p:nvPr/>
        </p:nvSpPr>
        <p:spPr bwMode="auto">
          <a:xfrm>
            <a:off x="1219200" y="3094038"/>
            <a:ext cx="2590800" cy="254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000">
                <a:solidFill>
                  <a:srgbClr val="800000"/>
                </a:solidFill>
              </a:rPr>
              <a:t>IP addresses based on transit network</a:t>
            </a:r>
            <a:endParaRPr lang="en-US" altLang="bg-BG" sz="1000">
              <a:solidFill>
                <a:srgbClr val="800000"/>
              </a:solidFill>
            </a:endParaRPr>
          </a:p>
        </p:txBody>
      </p:sp>
      <p:sp>
        <p:nvSpPr>
          <p:cNvPr id="1160235" name="Line 43"/>
          <p:cNvSpPr>
            <a:spLocks noChangeShapeType="1"/>
          </p:cNvSpPr>
          <p:nvPr/>
        </p:nvSpPr>
        <p:spPr bwMode="auto">
          <a:xfrm flipV="1">
            <a:off x="2146300" y="4221163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36" name="Text Box 44"/>
          <p:cNvSpPr txBox="1">
            <a:spLocks noChangeArrowheads="1"/>
          </p:cNvSpPr>
          <p:nvPr/>
        </p:nvSpPr>
        <p:spPr bwMode="auto">
          <a:xfrm>
            <a:off x="850900" y="4602163"/>
            <a:ext cx="2590800" cy="254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000">
                <a:solidFill>
                  <a:srgbClr val="800000"/>
                </a:solidFill>
              </a:rPr>
              <a:t>IP addresses based on transit network</a:t>
            </a:r>
            <a:endParaRPr lang="en-US" altLang="bg-BG" sz="1000">
              <a:solidFill>
                <a:srgbClr val="800000"/>
              </a:solidFill>
            </a:endParaRPr>
          </a:p>
        </p:txBody>
      </p:sp>
      <p:sp>
        <p:nvSpPr>
          <p:cNvPr id="1160237" name="Text Box 45"/>
          <p:cNvSpPr txBox="1">
            <a:spLocks noChangeArrowheads="1"/>
          </p:cNvSpPr>
          <p:nvPr/>
        </p:nvSpPr>
        <p:spPr bwMode="auto">
          <a:xfrm>
            <a:off x="4495800" y="1244600"/>
            <a:ext cx="2590800" cy="254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000">
                <a:solidFill>
                  <a:srgbClr val="800000"/>
                </a:solidFill>
              </a:rPr>
              <a:t>IP addresses based on private network</a:t>
            </a:r>
            <a:endParaRPr lang="en-US" altLang="bg-BG" sz="1000">
              <a:solidFill>
                <a:srgbClr val="800000"/>
              </a:solidFill>
            </a:endParaRPr>
          </a:p>
        </p:txBody>
      </p:sp>
      <p:sp>
        <p:nvSpPr>
          <p:cNvPr id="1160238" name="Line 46"/>
          <p:cNvSpPr>
            <a:spLocks noChangeShapeType="1"/>
          </p:cNvSpPr>
          <p:nvPr/>
        </p:nvSpPr>
        <p:spPr bwMode="auto">
          <a:xfrm flipH="1">
            <a:off x="4724400" y="1493838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239" name="Text Box 47"/>
          <p:cNvSpPr txBox="1">
            <a:spLocks noChangeArrowheads="1"/>
          </p:cNvSpPr>
          <p:nvPr/>
        </p:nvSpPr>
        <p:spPr bwMode="auto">
          <a:xfrm>
            <a:off x="5638800" y="3411538"/>
            <a:ext cx="2590800" cy="254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bg-BG" sz="1000">
                <a:solidFill>
                  <a:srgbClr val="800000"/>
                </a:solidFill>
              </a:rPr>
              <a:t>IP addresses based on private network</a:t>
            </a:r>
            <a:endParaRPr lang="en-US" altLang="bg-BG" sz="1000">
              <a:solidFill>
                <a:srgbClr val="800000"/>
              </a:solidFill>
            </a:endParaRPr>
          </a:p>
        </p:txBody>
      </p:sp>
      <p:sp>
        <p:nvSpPr>
          <p:cNvPr id="1160240" name="Line 48"/>
          <p:cNvSpPr>
            <a:spLocks noChangeShapeType="1"/>
          </p:cNvSpPr>
          <p:nvPr/>
        </p:nvSpPr>
        <p:spPr bwMode="auto">
          <a:xfrm flipH="1">
            <a:off x="5105400" y="3627438"/>
            <a:ext cx="53340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36183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/>
              <a:t>Windows Implementation of VPN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bg-BG"/>
              <a:t>L2TP for tunneling</a:t>
            </a:r>
          </a:p>
          <a:p>
            <a:r>
              <a:rPr lang="en-US" altLang="bg-BG"/>
              <a:t>IPSec for encryption </a:t>
            </a:r>
          </a:p>
          <a:p>
            <a:r>
              <a:rPr lang="en-US" altLang="bg-BG"/>
              <a:t>Known as L2TP/IPSec</a:t>
            </a:r>
          </a:p>
        </p:txBody>
      </p:sp>
    </p:spTree>
    <p:extLst>
      <p:ext uri="{BB962C8B-B14F-4D97-AF65-F5344CB8AC3E}">
        <p14:creationId xmlns:p14="http://schemas.microsoft.com/office/powerpoint/2010/main" val="133524129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/>
              <a:t>Layer 3 Tunneling Protocol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bg-BG"/>
              <a:t>IPSec Tunneling Mode</a:t>
            </a:r>
          </a:p>
          <a:p>
            <a:pPr lvl="1"/>
            <a:r>
              <a:rPr lang="en-US" altLang="bg-BG"/>
              <a:t>Encapsulates the payload in an additional IP header</a:t>
            </a:r>
          </a:p>
        </p:txBody>
      </p:sp>
    </p:spTree>
    <p:extLst>
      <p:ext uri="{BB962C8B-B14F-4D97-AF65-F5344CB8AC3E}">
        <p14:creationId xmlns:p14="http://schemas.microsoft.com/office/powerpoint/2010/main" val="32257902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Virtual Private Networks</a:t>
            </a:r>
          </a:p>
        </p:txBody>
      </p:sp>
      <p:sp>
        <p:nvSpPr>
          <p:cNvPr id="198659" name="Rectangle 3"/>
          <p:cNvSpPr>
            <a:spLocks noGrp="1"/>
          </p:cNvSpPr>
          <p:nvPr>
            <p:ph idx="1"/>
          </p:nvPr>
        </p:nvSpPr>
        <p:spPr>
          <a:xfrm>
            <a:off x="720169" y="1635918"/>
            <a:ext cx="4117975" cy="2448991"/>
          </a:xfrm>
        </p:spPr>
        <p:txBody>
          <a:bodyPr>
            <a:normAutofit lnSpcReduction="10000"/>
          </a:bodyPr>
          <a:lstStyle/>
          <a:p>
            <a:r>
              <a:rPr lang="en-US" altLang="bg-BG" sz="1800" dirty="0"/>
              <a:t>Virtual Private Networks (VPNs) provide a secure path for communication between private sites via a public network</a:t>
            </a:r>
          </a:p>
          <a:p>
            <a:r>
              <a:rPr lang="en-US" altLang="bg-BG" sz="1800" dirty="0"/>
              <a:t>Connection provided via a tunnel</a:t>
            </a:r>
          </a:p>
          <a:p>
            <a:pPr lvl="1"/>
            <a:r>
              <a:rPr lang="en-US" altLang="bg-BG" sz="1800" dirty="0"/>
              <a:t>Private data is encapsulated in packets between public gateways</a:t>
            </a:r>
            <a:endParaRPr lang="bg-BG" altLang="bg-BG" sz="1800" dirty="0"/>
          </a:p>
        </p:txBody>
      </p:sp>
      <p:grpSp>
        <p:nvGrpSpPr>
          <p:cNvPr id="198660" name="Group 4"/>
          <p:cNvGrpSpPr>
            <a:grpSpLocks/>
          </p:cNvGrpSpPr>
          <p:nvPr/>
        </p:nvGrpSpPr>
        <p:grpSpPr bwMode="auto">
          <a:xfrm>
            <a:off x="323528" y="4084910"/>
            <a:ext cx="8450263" cy="2584450"/>
            <a:chOff x="96" y="868"/>
            <a:chExt cx="5323" cy="1628"/>
          </a:xfrm>
        </p:grpSpPr>
        <p:sp>
          <p:nvSpPr>
            <p:cNvPr id="198661" name="Line 5"/>
            <p:cNvSpPr>
              <a:spLocks noChangeShapeType="1"/>
            </p:cNvSpPr>
            <p:nvPr/>
          </p:nvSpPr>
          <p:spPr bwMode="gray">
            <a:xfrm flipH="1">
              <a:off x="672" y="1444"/>
              <a:ext cx="40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198662" name="Line 6"/>
            <p:cNvSpPr>
              <a:spLocks noChangeShapeType="1"/>
            </p:cNvSpPr>
            <p:nvPr/>
          </p:nvSpPr>
          <p:spPr bwMode="gray">
            <a:xfrm flipH="1" flipV="1">
              <a:off x="4687" y="1461"/>
              <a:ext cx="24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198663" name="Line 7"/>
            <p:cNvSpPr>
              <a:spLocks noChangeShapeType="1"/>
            </p:cNvSpPr>
            <p:nvPr/>
          </p:nvSpPr>
          <p:spPr bwMode="gray">
            <a:xfrm flipH="1">
              <a:off x="4735" y="1365"/>
              <a:ext cx="1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198664" name="Freeform 8"/>
            <p:cNvSpPr>
              <a:spLocks/>
            </p:cNvSpPr>
            <p:nvPr/>
          </p:nvSpPr>
          <p:spPr bwMode="gray">
            <a:xfrm>
              <a:off x="1249" y="1357"/>
              <a:ext cx="402" cy="156"/>
            </a:xfrm>
            <a:custGeom>
              <a:avLst/>
              <a:gdLst>
                <a:gd name="T0" fmla="*/ 144 w 402"/>
                <a:gd name="T1" fmla="*/ 156 h 156"/>
                <a:gd name="T2" fmla="*/ 150 w 402"/>
                <a:gd name="T3" fmla="*/ 96 h 156"/>
                <a:gd name="T4" fmla="*/ 264 w 402"/>
                <a:gd name="T5" fmla="*/ 129 h 156"/>
                <a:gd name="T6" fmla="*/ 402 w 402"/>
                <a:gd name="T7" fmla="*/ 66 h 156"/>
                <a:gd name="T8" fmla="*/ 156 w 402"/>
                <a:gd name="T9" fmla="*/ 0 h 156"/>
                <a:gd name="T10" fmla="*/ 0 w 402"/>
                <a:gd name="T11" fmla="*/ 72 h 156"/>
                <a:gd name="T12" fmla="*/ 6 w 402"/>
                <a:gd name="T13" fmla="*/ 123 h 156"/>
                <a:gd name="T14" fmla="*/ 144 w 402"/>
                <a:gd name="T15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2" h="156">
                  <a:moveTo>
                    <a:pt x="144" y="156"/>
                  </a:moveTo>
                  <a:lnTo>
                    <a:pt x="150" y="96"/>
                  </a:lnTo>
                  <a:lnTo>
                    <a:pt x="264" y="129"/>
                  </a:lnTo>
                  <a:lnTo>
                    <a:pt x="402" y="66"/>
                  </a:lnTo>
                  <a:lnTo>
                    <a:pt x="156" y="0"/>
                  </a:lnTo>
                  <a:lnTo>
                    <a:pt x="0" y="72"/>
                  </a:lnTo>
                  <a:lnTo>
                    <a:pt x="6" y="123"/>
                  </a:lnTo>
                  <a:lnTo>
                    <a:pt x="144" y="15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pic>
          <p:nvPicPr>
            <p:cNvPr id="198665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248" y="1348"/>
              <a:ext cx="432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8666" name="Picture 1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160" y="1104"/>
              <a:ext cx="1087" cy="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98667" name="Group 11"/>
            <p:cNvGrpSpPr>
              <a:grpSpLocks/>
            </p:cNvGrpSpPr>
            <p:nvPr/>
          </p:nvGrpSpPr>
          <p:grpSpPr bwMode="auto">
            <a:xfrm>
              <a:off x="4347" y="1303"/>
              <a:ext cx="442" cy="253"/>
              <a:chOff x="2652" y="2602"/>
              <a:chExt cx="442" cy="253"/>
            </a:xfrm>
          </p:grpSpPr>
          <p:grpSp>
            <p:nvGrpSpPr>
              <p:cNvPr id="198668" name="Group 12"/>
              <p:cNvGrpSpPr>
                <a:grpSpLocks/>
              </p:cNvGrpSpPr>
              <p:nvPr/>
            </p:nvGrpSpPr>
            <p:grpSpPr bwMode="auto">
              <a:xfrm>
                <a:off x="2691" y="2653"/>
                <a:ext cx="403" cy="202"/>
                <a:chOff x="2801" y="2706"/>
                <a:chExt cx="403" cy="202"/>
              </a:xfrm>
            </p:grpSpPr>
            <p:sp>
              <p:nvSpPr>
                <p:cNvPr id="198669" name="Freeform 13"/>
                <p:cNvSpPr>
                  <a:spLocks/>
                </p:cNvSpPr>
                <p:nvPr/>
              </p:nvSpPr>
              <p:spPr bwMode="gray">
                <a:xfrm>
                  <a:off x="2838" y="2715"/>
                  <a:ext cx="336" cy="108"/>
                </a:xfrm>
                <a:custGeom>
                  <a:avLst/>
                  <a:gdLst>
                    <a:gd name="T0" fmla="*/ 24 w 336"/>
                    <a:gd name="T1" fmla="*/ 72 h 108"/>
                    <a:gd name="T2" fmla="*/ 195 w 336"/>
                    <a:gd name="T3" fmla="*/ 108 h 108"/>
                    <a:gd name="T4" fmla="*/ 336 w 336"/>
                    <a:gd name="T5" fmla="*/ 48 h 108"/>
                    <a:gd name="T6" fmla="*/ 162 w 336"/>
                    <a:gd name="T7" fmla="*/ 0 h 108"/>
                    <a:gd name="T8" fmla="*/ 0 w 336"/>
                    <a:gd name="T9" fmla="*/ 63 h 108"/>
                    <a:gd name="T10" fmla="*/ 24 w 336"/>
                    <a:gd name="T11" fmla="*/ 72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6" h="108">
                      <a:moveTo>
                        <a:pt x="24" y="72"/>
                      </a:moveTo>
                      <a:lnTo>
                        <a:pt x="195" y="108"/>
                      </a:lnTo>
                      <a:lnTo>
                        <a:pt x="336" y="48"/>
                      </a:lnTo>
                      <a:lnTo>
                        <a:pt x="162" y="0"/>
                      </a:lnTo>
                      <a:lnTo>
                        <a:pt x="0" y="63"/>
                      </a:lnTo>
                      <a:lnTo>
                        <a:pt x="24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pic>
              <p:nvPicPr>
                <p:cNvPr id="198670" name="Picture 14"/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2801" y="2706"/>
                  <a:ext cx="403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198671" name="Text Box 15"/>
              <p:cNvSpPr txBox="1">
                <a:spLocks noChangeArrowheads="1"/>
              </p:cNvSpPr>
              <p:nvPr/>
            </p:nvSpPr>
            <p:spPr bwMode="gray">
              <a:xfrm>
                <a:off x="2652" y="2602"/>
                <a:ext cx="17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</p:grpSp>
        <p:grpSp>
          <p:nvGrpSpPr>
            <p:cNvPr id="198672" name="Group 16"/>
            <p:cNvGrpSpPr>
              <a:grpSpLocks/>
            </p:cNvGrpSpPr>
            <p:nvPr/>
          </p:nvGrpSpPr>
          <p:grpSpPr bwMode="auto">
            <a:xfrm>
              <a:off x="3748" y="1295"/>
              <a:ext cx="556" cy="266"/>
              <a:chOff x="1016" y="1722"/>
              <a:chExt cx="556" cy="266"/>
            </a:xfrm>
          </p:grpSpPr>
          <p:sp>
            <p:nvSpPr>
              <p:cNvPr id="198673" name="Freeform 17"/>
              <p:cNvSpPr>
                <a:spLocks/>
              </p:cNvSpPr>
              <p:nvPr/>
            </p:nvSpPr>
            <p:spPr bwMode="gray">
              <a:xfrm>
                <a:off x="1104" y="1731"/>
                <a:ext cx="423" cy="156"/>
              </a:xfrm>
              <a:custGeom>
                <a:avLst/>
                <a:gdLst>
                  <a:gd name="T0" fmla="*/ 0 w 423"/>
                  <a:gd name="T1" fmla="*/ 69 h 156"/>
                  <a:gd name="T2" fmla="*/ 270 w 423"/>
                  <a:gd name="T3" fmla="*/ 156 h 156"/>
                  <a:gd name="T4" fmla="*/ 423 w 423"/>
                  <a:gd name="T5" fmla="*/ 93 h 156"/>
                  <a:gd name="T6" fmla="*/ 123 w 423"/>
                  <a:gd name="T7" fmla="*/ 0 h 156"/>
                  <a:gd name="T8" fmla="*/ 0 w 423"/>
                  <a:gd name="T9" fmla="*/ 69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3" h="156">
                    <a:moveTo>
                      <a:pt x="0" y="69"/>
                    </a:moveTo>
                    <a:lnTo>
                      <a:pt x="270" y="156"/>
                    </a:lnTo>
                    <a:lnTo>
                      <a:pt x="423" y="93"/>
                    </a:lnTo>
                    <a:lnTo>
                      <a:pt x="123" y="0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198674" name="Picture 18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016" y="1722"/>
                <a:ext cx="556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98675" name="Rectangle 19"/>
            <p:cNvSpPr>
              <a:spLocks noChangeArrowheads="1"/>
            </p:cNvSpPr>
            <p:nvPr/>
          </p:nvSpPr>
          <p:spPr bwMode="gray">
            <a:xfrm>
              <a:off x="96" y="868"/>
              <a:ext cx="12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 i="1">
                  <a:solidFill>
                    <a:schemeClr val="hlink"/>
                  </a:solidFill>
                  <a:latin typeface="Tahoma" pitchFamily="34" charset="0"/>
                </a:rPr>
                <a:t>R E M O T E   O F F I C E</a:t>
              </a:r>
            </a:p>
          </p:txBody>
        </p:sp>
        <p:sp>
          <p:nvSpPr>
            <p:cNvPr id="198676" name="Rectangle 20"/>
            <p:cNvSpPr>
              <a:spLocks noChangeArrowheads="1"/>
            </p:cNvSpPr>
            <p:nvPr/>
          </p:nvSpPr>
          <p:spPr bwMode="gray">
            <a:xfrm>
              <a:off x="4176" y="868"/>
              <a:ext cx="10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 i="1">
                  <a:solidFill>
                    <a:schemeClr val="hlink"/>
                  </a:solidFill>
                  <a:latin typeface="Tahoma" pitchFamily="34" charset="0"/>
                </a:rPr>
                <a:t>C O R P   O F F I C E</a:t>
              </a:r>
            </a:p>
          </p:txBody>
        </p:sp>
        <p:grpSp>
          <p:nvGrpSpPr>
            <p:cNvPr id="198677" name="Group 21"/>
            <p:cNvGrpSpPr>
              <a:grpSpLocks/>
            </p:cNvGrpSpPr>
            <p:nvPr/>
          </p:nvGrpSpPr>
          <p:grpSpPr bwMode="auto">
            <a:xfrm>
              <a:off x="432" y="1108"/>
              <a:ext cx="569" cy="576"/>
              <a:chOff x="384" y="1680"/>
              <a:chExt cx="569" cy="576"/>
            </a:xfrm>
          </p:grpSpPr>
          <p:grpSp>
            <p:nvGrpSpPr>
              <p:cNvPr id="198678" name="Group 22"/>
              <p:cNvGrpSpPr>
                <a:grpSpLocks/>
              </p:cNvGrpSpPr>
              <p:nvPr/>
            </p:nvGrpSpPr>
            <p:grpSpPr bwMode="auto">
              <a:xfrm>
                <a:off x="384" y="1680"/>
                <a:ext cx="281" cy="288"/>
                <a:chOff x="892" y="1526"/>
                <a:chExt cx="329" cy="337"/>
              </a:xfrm>
            </p:grpSpPr>
            <p:pic>
              <p:nvPicPr>
                <p:cNvPr id="198679" name="Picture 23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680" name="Text Box 24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endParaRPr lang="bg-BG" altLang="bg-BG" b="1">
                    <a:latin typeface="Tahoma" pitchFamily="34" charset="0"/>
                  </a:endParaRPr>
                </a:p>
              </p:txBody>
            </p:sp>
          </p:grpSp>
          <p:grpSp>
            <p:nvGrpSpPr>
              <p:cNvPr id="198681" name="Group 25"/>
              <p:cNvGrpSpPr>
                <a:grpSpLocks/>
              </p:cNvGrpSpPr>
              <p:nvPr/>
            </p:nvGrpSpPr>
            <p:grpSpPr bwMode="auto">
              <a:xfrm>
                <a:off x="480" y="1776"/>
                <a:ext cx="281" cy="288"/>
                <a:chOff x="892" y="1526"/>
                <a:chExt cx="329" cy="337"/>
              </a:xfrm>
            </p:grpSpPr>
            <p:pic>
              <p:nvPicPr>
                <p:cNvPr id="198682" name="Picture 26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683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endParaRPr lang="bg-BG" altLang="bg-BG" b="1">
                    <a:latin typeface="Tahoma" pitchFamily="34" charset="0"/>
                  </a:endParaRPr>
                </a:p>
              </p:txBody>
            </p:sp>
          </p:grpSp>
          <p:grpSp>
            <p:nvGrpSpPr>
              <p:cNvPr id="198684" name="Group 28"/>
              <p:cNvGrpSpPr>
                <a:grpSpLocks/>
              </p:cNvGrpSpPr>
              <p:nvPr/>
            </p:nvGrpSpPr>
            <p:grpSpPr bwMode="auto">
              <a:xfrm>
                <a:off x="576" y="1872"/>
                <a:ext cx="281" cy="288"/>
                <a:chOff x="892" y="1526"/>
                <a:chExt cx="329" cy="337"/>
              </a:xfrm>
            </p:grpSpPr>
            <p:pic>
              <p:nvPicPr>
                <p:cNvPr id="198685" name="Picture 29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686" name="Text Box 30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endParaRPr lang="bg-BG" altLang="bg-BG" b="1">
                    <a:latin typeface="Tahoma" pitchFamily="34" charset="0"/>
                  </a:endParaRPr>
                </a:p>
              </p:txBody>
            </p:sp>
          </p:grpSp>
          <p:grpSp>
            <p:nvGrpSpPr>
              <p:cNvPr id="198687" name="Group 31"/>
              <p:cNvGrpSpPr>
                <a:grpSpLocks/>
              </p:cNvGrpSpPr>
              <p:nvPr/>
            </p:nvGrpSpPr>
            <p:grpSpPr bwMode="auto">
              <a:xfrm>
                <a:off x="672" y="1968"/>
                <a:ext cx="281" cy="288"/>
                <a:chOff x="892" y="1526"/>
                <a:chExt cx="329" cy="337"/>
              </a:xfrm>
            </p:grpSpPr>
            <p:pic>
              <p:nvPicPr>
                <p:cNvPr id="198688" name="Picture 32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689" name="Text Box 33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r>
                    <a:rPr lang="en-US" altLang="bg-BG" b="1">
                      <a:latin typeface="Tahoma" pitchFamily="34" charset="0"/>
                    </a:rPr>
                    <a:t>A</a:t>
                  </a:r>
                </a:p>
              </p:txBody>
            </p:sp>
          </p:grpSp>
        </p:grpSp>
        <p:grpSp>
          <p:nvGrpSpPr>
            <p:cNvPr id="198690" name="Group 34"/>
            <p:cNvGrpSpPr>
              <a:grpSpLocks/>
            </p:cNvGrpSpPr>
            <p:nvPr/>
          </p:nvGrpSpPr>
          <p:grpSpPr bwMode="auto">
            <a:xfrm>
              <a:off x="4800" y="1540"/>
              <a:ext cx="503" cy="572"/>
              <a:chOff x="2928" y="1920"/>
              <a:chExt cx="503" cy="572"/>
            </a:xfrm>
          </p:grpSpPr>
          <p:pic>
            <p:nvPicPr>
              <p:cNvPr id="198691" name="Picture 35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928" y="1920"/>
                <a:ext cx="215" cy="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8692" name="Text Box 36"/>
              <p:cNvSpPr txBox="1">
                <a:spLocks noChangeArrowheads="1"/>
              </p:cNvSpPr>
              <p:nvPr/>
            </p:nvSpPr>
            <p:spPr bwMode="gray">
              <a:xfrm>
                <a:off x="3042" y="1990"/>
                <a:ext cx="101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  <p:pic>
            <p:nvPicPr>
              <p:cNvPr id="198693" name="Picture 37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024" y="2016"/>
                <a:ext cx="215" cy="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8694" name="Text Box 38"/>
              <p:cNvSpPr txBox="1">
                <a:spLocks noChangeArrowheads="1"/>
              </p:cNvSpPr>
              <p:nvPr/>
            </p:nvSpPr>
            <p:spPr bwMode="gray">
              <a:xfrm>
                <a:off x="3138" y="2086"/>
                <a:ext cx="101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  <p:pic>
            <p:nvPicPr>
              <p:cNvPr id="198695" name="Picture 39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120" y="2112"/>
                <a:ext cx="215" cy="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8696" name="Text Box 40"/>
              <p:cNvSpPr txBox="1">
                <a:spLocks noChangeArrowheads="1"/>
              </p:cNvSpPr>
              <p:nvPr/>
            </p:nvSpPr>
            <p:spPr bwMode="gray">
              <a:xfrm>
                <a:off x="3234" y="2182"/>
                <a:ext cx="101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  <p:pic>
            <p:nvPicPr>
              <p:cNvPr id="198697" name="Picture 41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216" y="2208"/>
                <a:ext cx="215" cy="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8698" name="Text Box 42"/>
              <p:cNvSpPr txBox="1">
                <a:spLocks noChangeArrowheads="1"/>
              </p:cNvSpPr>
              <p:nvPr/>
            </p:nvSpPr>
            <p:spPr bwMode="gray">
              <a:xfrm>
                <a:off x="3330" y="2278"/>
                <a:ext cx="10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altLang="bg-BG" b="1">
                    <a:latin typeface="Tahoma" pitchFamily="34" charset="0"/>
                  </a:rPr>
                  <a:t>B</a:t>
                </a:r>
              </a:p>
            </p:txBody>
          </p:sp>
        </p:grpSp>
        <p:grpSp>
          <p:nvGrpSpPr>
            <p:cNvPr id="198699" name="Group 43"/>
            <p:cNvGrpSpPr>
              <a:grpSpLocks/>
            </p:cNvGrpSpPr>
            <p:nvPr/>
          </p:nvGrpSpPr>
          <p:grpSpPr bwMode="auto">
            <a:xfrm>
              <a:off x="4848" y="1060"/>
              <a:ext cx="569" cy="576"/>
              <a:chOff x="384" y="1680"/>
              <a:chExt cx="569" cy="576"/>
            </a:xfrm>
          </p:grpSpPr>
          <p:grpSp>
            <p:nvGrpSpPr>
              <p:cNvPr id="198700" name="Group 44"/>
              <p:cNvGrpSpPr>
                <a:grpSpLocks/>
              </p:cNvGrpSpPr>
              <p:nvPr/>
            </p:nvGrpSpPr>
            <p:grpSpPr bwMode="auto">
              <a:xfrm>
                <a:off x="384" y="1680"/>
                <a:ext cx="281" cy="288"/>
                <a:chOff x="892" y="1526"/>
                <a:chExt cx="329" cy="337"/>
              </a:xfrm>
            </p:grpSpPr>
            <p:pic>
              <p:nvPicPr>
                <p:cNvPr id="198701" name="Picture 45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702" name="Text Box 46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endParaRPr lang="bg-BG" altLang="bg-BG" b="1">
                    <a:latin typeface="Tahoma" pitchFamily="34" charset="0"/>
                  </a:endParaRPr>
                </a:p>
              </p:txBody>
            </p:sp>
          </p:grpSp>
          <p:grpSp>
            <p:nvGrpSpPr>
              <p:cNvPr id="198703" name="Group 47"/>
              <p:cNvGrpSpPr>
                <a:grpSpLocks/>
              </p:cNvGrpSpPr>
              <p:nvPr/>
            </p:nvGrpSpPr>
            <p:grpSpPr bwMode="auto">
              <a:xfrm>
                <a:off x="480" y="1776"/>
                <a:ext cx="281" cy="288"/>
                <a:chOff x="892" y="1526"/>
                <a:chExt cx="329" cy="337"/>
              </a:xfrm>
            </p:grpSpPr>
            <p:pic>
              <p:nvPicPr>
                <p:cNvPr id="198704" name="Picture 48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705" name="Text Box 49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endParaRPr lang="bg-BG" altLang="bg-BG" b="1">
                    <a:latin typeface="Tahoma" pitchFamily="34" charset="0"/>
                  </a:endParaRPr>
                </a:p>
              </p:txBody>
            </p:sp>
          </p:grpSp>
          <p:grpSp>
            <p:nvGrpSpPr>
              <p:cNvPr id="198706" name="Group 50"/>
              <p:cNvGrpSpPr>
                <a:grpSpLocks/>
              </p:cNvGrpSpPr>
              <p:nvPr/>
            </p:nvGrpSpPr>
            <p:grpSpPr bwMode="auto">
              <a:xfrm>
                <a:off x="576" y="1872"/>
                <a:ext cx="281" cy="288"/>
                <a:chOff x="892" y="1526"/>
                <a:chExt cx="329" cy="337"/>
              </a:xfrm>
            </p:grpSpPr>
            <p:pic>
              <p:nvPicPr>
                <p:cNvPr id="198707" name="Picture 51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708" name="Text Box 52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endParaRPr lang="bg-BG" altLang="bg-BG" b="1">
                    <a:latin typeface="Tahoma" pitchFamily="34" charset="0"/>
                  </a:endParaRPr>
                </a:p>
              </p:txBody>
            </p:sp>
          </p:grpSp>
          <p:grpSp>
            <p:nvGrpSpPr>
              <p:cNvPr id="198709" name="Group 53"/>
              <p:cNvGrpSpPr>
                <a:grpSpLocks/>
              </p:cNvGrpSpPr>
              <p:nvPr/>
            </p:nvGrpSpPr>
            <p:grpSpPr bwMode="auto">
              <a:xfrm>
                <a:off x="672" y="1968"/>
                <a:ext cx="281" cy="288"/>
                <a:chOff x="892" y="1526"/>
                <a:chExt cx="329" cy="337"/>
              </a:xfrm>
            </p:grpSpPr>
            <p:pic>
              <p:nvPicPr>
                <p:cNvPr id="198710" name="Picture 54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906" y="1526"/>
                  <a:ext cx="315" cy="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98711" name="Text Box 55"/>
                <p:cNvSpPr txBox="1">
                  <a:spLocks noChangeArrowheads="1"/>
                </p:cNvSpPr>
                <p:nvPr/>
              </p:nvSpPr>
              <p:spPr bwMode="gray">
                <a:xfrm>
                  <a:off x="892" y="1578"/>
                  <a:ext cx="231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/>
                  <a:endParaRPr lang="bg-BG" altLang="bg-BG" b="1"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98712" name="Text Box 56"/>
            <p:cNvSpPr txBox="1">
              <a:spLocks noChangeArrowheads="1"/>
            </p:cNvSpPr>
            <p:nvPr/>
          </p:nvSpPr>
          <p:spPr bwMode="gray">
            <a:xfrm>
              <a:off x="1392" y="1488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X</a:t>
              </a:r>
            </a:p>
          </p:txBody>
        </p:sp>
        <p:sp>
          <p:nvSpPr>
            <p:cNvPr id="198713" name="Text Box 57"/>
            <p:cNvSpPr txBox="1">
              <a:spLocks noChangeArrowheads="1"/>
            </p:cNvSpPr>
            <p:nvPr/>
          </p:nvSpPr>
          <p:spPr bwMode="gray">
            <a:xfrm>
              <a:off x="3936" y="1488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Y</a:t>
              </a:r>
            </a:p>
          </p:txBody>
        </p:sp>
        <p:sp>
          <p:nvSpPr>
            <p:cNvPr id="198714" name="Rectangle 58"/>
            <p:cNvSpPr>
              <a:spLocks noChangeArrowheads="1"/>
            </p:cNvSpPr>
            <p:nvPr/>
          </p:nvSpPr>
          <p:spPr bwMode="gray">
            <a:xfrm>
              <a:off x="384" y="2256"/>
              <a:ext cx="763" cy="191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50000">
                  <a:schemeClr val="hlink"/>
                </a:gs>
                <a:gs pos="100000">
                  <a:srgbClr val="666699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From A to B</a:t>
              </a:r>
            </a:p>
          </p:txBody>
        </p:sp>
        <p:sp>
          <p:nvSpPr>
            <p:cNvPr id="198715" name="Rectangle 59"/>
            <p:cNvSpPr>
              <a:spLocks noChangeArrowheads="1"/>
            </p:cNvSpPr>
            <p:nvPr/>
          </p:nvSpPr>
          <p:spPr bwMode="gray">
            <a:xfrm>
              <a:off x="4656" y="2257"/>
              <a:ext cx="763" cy="191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50000">
                  <a:schemeClr val="hlink"/>
                </a:gs>
                <a:gs pos="100000">
                  <a:srgbClr val="666699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From A to B</a:t>
              </a:r>
            </a:p>
          </p:txBody>
        </p:sp>
        <p:grpSp>
          <p:nvGrpSpPr>
            <p:cNvPr id="198716" name="Group 60"/>
            <p:cNvGrpSpPr>
              <a:grpSpLocks/>
            </p:cNvGrpSpPr>
            <p:nvPr/>
          </p:nvGrpSpPr>
          <p:grpSpPr bwMode="auto">
            <a:xfrm>
              <a:off x="2016" y="2208"/>
              <a:ext cx="1632" cy="288"/>
              <a:chOff x="1824" y="2256"/>
              <a:chExt cx="1632" cy="288"/>
            </a:xfrm>
          </p:grpSpPr>
          <p:sp>
            <p:nvSpPr>
              <p:cNvPr id="198717" name="Rectangle 61"/>
              <p:cNvSpPr>
                <a:spLocks noChangeArrowheads="1"/>
              </p:cNvSpPr>
              <p:nvPr/>
            </p:nvSpPr>
            <p:spPr bwMode="gray">
              <a:xfrm>
                <a:off x="1824" y="2256"/>
                <a:ext cx="1632" cy="288"/>
              </a:xfrm>
              <a:prstGeom prst="rect">
                <a:avLst/>
              </a:prstGeom>
              <a:gradFill rotWithShape="0">
                <a:gsLst>
                  <a:gs pos="0">
                    <a:srgbClr val="CC6600"/>
                  </a:gs>
                  <a:gs pos="50000">
                    <a:srgbClr val="FFCC99"/>
                  </a:gs>
                  <a:gs pos="100000">
                    <a:srgbClr val="CC6600"/>
                  </a:gs>
                </a:gsLst>
                <a:lin ang="5400000" scaled="1"/>
              </a:gradFill>
              <a:ln w="12700">
                <a:solidFill>
                  <a:schemeClr val="folHlink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r>
                  <a:rPr lang="en-US" altLang="bg-BG" sz="14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From X to Y</a:t>
                </a:r>
              </a:p>
            </p:txBody>
          </p:sp>
          <p:sp>
            <p:nvSpPr>
              <p:cNvPr id="198718" name="Rectangle 62"/>
              <p:cNvSpPr>
                <a:spLocks noChangeArrowheads="1"/>
              </p:cNvSpPr>
              <p:nvPr/>
            </p:nvSpPr>
            <p:spPr bwMode="gray">
              <a:xfrm>
                <a:off x="2640" y="2304"/>
                <a:ext cx="763" cy="191"/>
              </a:xfrm>
              <a:prstGeom prst="rect">
                <a:avLst/>
              </a:prstGeom>
              <a:gradFill rotWithShape="0">
                <a:gsLst>
                  <a:gs pos="0">
                    <a:srgbClr val="666699"/>
                  </a:gs>
                  <a:gs pos="50000">
                    <a:schemeClr val="hlink"/>
                  </a:gs>
                  <a:gs pos="100000">
                    <a:srgbClr val="666699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/>
              <a:lstStyle/>
              <a:p>
                <a:pPr algn="ctr" eaLnBrk="0" hangingPunct="0"/>
                <a:r>
                  <a:rPr lang="en-US" altLang="bg-BG" sz="14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From A to B</a:t>
                </a:r>
              </a:p>
            </p:txBody>
          </p:sp>
        </p:grpSp>
        <p:cxnSp>
          <p:nvCxnSpPr>
            <p:cNvPr id="198719" name="AutoShape 63"/>
            <p:cNvCxnSpPr>
              <a:cxnSpLocks noChangeShapeType="1"/>
              <a:stCxn id="198714" idx="3"/>
              <a:endCxn id="198717" idx="1"/>
            </p:cNvCxnSpPr>
            <p:nvPr/>
          </p:nvCxnSpPr>
          <p:spPr bwMode="gray">
            <a:xfrm>
              <a:off x="1147" y="2352"/>
              <a:ext cx="869" cy="0"/>
            </a:xfrm>
            <a:prstGeom prst="straightConnector1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8720" name="AutoShape 64"/>
            <p:cNvCxnSpPr>
              <a:cxnSpLocks noChangeShapeType="1"/>
              <a:stCxn id="198717" idx="3"/>
              <a:endCxn id="198715" idx="1"/>
            </p:cNvCxnSpPr>
            <p:nvPr/>
          </p:nvCxnSpPr>
          <p:spPr bwMode="gray">
            <a:xfrm>
              <a:off x="3648" y="2352"/>
              <a:ext cx="1008" cy="1"/>
            </a:xfrm>
            <a:prstGeom prst="straightConnector1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8722" name="Rectangle 66"/>
          <p:cNvSpPr>
            <a:spLocks noChangeArrowheads="1"/>
          </p:cNvSpPr>
          <p:nvPr/>
        </p:nvSpPr>
        <p:spPr bwMode="auto">
          <a:xfrm>
            <a:off x="4710323" y="1772816"/>
            <a:ext cx="4122738" cy="175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9"/>
              </a:buBlip>
            </a:pPr>
            <a:r>
              <a:rPr lang="en-US" altLang="bg-BG" dirty="0"/>
              <a:t>Various tunnel protocols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bg-BG" dirty="0"/>
              <a:t>GRE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bg-BG" dirty="0"/>
              <a:t>L2TP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bg-BG" dirty="0"/>
              <a:t>PPTP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bg-BG" dirty="0"/>
              <a:t>IPSEC</a:t>
            </a:r>
          </a:p>
        </p:txBody>
      </p:sp>
    </p:spTree>
    <p:extLst>
      <p:ext uri="{BB962C8B-B14F-4D97-AF65-F5344CB8AC3E}">
        <p14:creationId xmlns:p14="http://schemas.microsoft.com/office/powerpoint/2010/main" val="251831003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Data Encryption</a:t>
            </a:r>
          </a:p>
        </p:txBody>
      </p:sp>
      <p:sp>
        <p:nvSpPr>
          <p:cNvPr id="202755" name="Rectangle 3"/>
          <p:cNvSpPr>
            <a:spLocks noGrp="1"/>
          </p:cNvSpPr>
          <p:nvPr>
            <p:ph idx="1"/>
          </p:nvPr>
        </p:nvSpPr>
        <p:spPr>
          <a:xfrm>
            <a:off x="755576" y="1628800"/>
            <a:ext cx="8220075" cy="4687888"/>
          </a:xfrm>
        </p:spPr>
        <p:txBody>
          <a:bodyPr/>
          <a:lstStyle/>
          <a:p>
            <a:r>
              <a:rPr lang="en-US" altLang="bg-BG" dirty="0"/>
              <a:t>Provides data confidentiality</a:t>
            </a:r>
          </a:p>
          <a:p>
            <a:r>
              <a:rPr lang="en-US" altLang="bg-BG" dirty="0"/>
              <a:t>Data is encrypted and decrypted by using keys</a:t>
            </a:r>
          </a:p>
          <a:p>
            <a:pPr lvl="1"/>
            <a:r>
              <a:rPr lang="en-US" altLang="bg-BG" dirty="0"/>
              <a:t>Symmetric (secret) key</a:t>
            </a:r>
          </a:p>
          <a:p>
            <a:pPr lvl="1"/>
            <a:r>
              <a:rPr lang="en-US" altLang="bg-BG" dirty="0"/>
              <a:t>Asymmetric (public) key</a:t>
            </a:r>
          </a:p>
          <a:p>
            <a:r>
              <a:rPr lang="en-US" altLang="bg-BG" dirty="0"/>
              <a:t>Data encryption is a reversible process</a:t>
            </a:r>
          </a:p>
        </p:txBody>
      </p:sp>
    </p:spTree>
    <p:extLst>
      <p:ext uri="{BB962C8B-B14F-4D97-AF65-F5344CB8AC3E}">
        <p14:creationId xmlns:p14="http://schemas.microsoft.com/office/powerpoint/2010/main" val="270755390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Symmetric Key Encryption </a:t>
            </a:r>
          </a:p>
        </p:txBody>
      </p:sp>
      <p:sp>
        <p:nvSpPr>
          <p:cNvPr id="203779" name="Rectangle 3"/>
          <p:cNvSpPr>
            <a:spLocks noGrp="1"/>
          </p:cNvSpPr>
          <p:nvPr>
            <p:ph idx="1"/>
          </p:nvPr>
        </p:nvSpPr>
        <p:spPr>
          <a:xfrm>
            <a:off x="619125" y="1556792"/>
            <a:ext cx="8220075" cy="1944216"/>
          </a:xfrm>
        </p:spPr>
        <p:txBody>
          <a:bodyPr>
            <a:normAutofit fontScale="85000" lnSpcReduction="10000"/>
          </a:bodyPr>
          <a:lstStyle/>
          <a:p>
            <a:r>
              <a:rPr lang="en-US" altLang="bg-BG" dirty="0"/>
              <a:t>Symmetric keys are faster and used for bulk data encryption</a:t>
            </a:r>
          </a:p>
          <a:p>
            <a:r>
              <a:rPr lang="en-US" altLang="bg-BG" dirty="0"/>
              <a:t>Typical key size vary from 40bits to 1024 bits</a:t>
            </a:r>
          </a:p>
          <a:p>
            <a:r>
              <a:rPr lang="en-US" altLang="bg-BG" dirty="0"/>
              <a:t>Examples: DES, 3DES, AES</a:t>
            </a:r>
          </a:p>
        </p:txBody>
      </p:sp>
      <p:sp>
        <p:nvSpPr>
          <p:cNvPr id="203780" name="Line 4"/>
          <p:cNvSpPr>
            <a:spLocks noChangeShapeType="1"/>
          </p:cNvSpPr>
          <p:nvPr/>
        </p:nvSpPr>
        <p:spPr bwMode="gray">
          <a:xfrm>
            <a:off x="2438400" y="4992960"/>
            <a:ext cx="0" cy="11430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3781" name="Line 5"/>
          <p:cNvSpPr>
            <a:spLocks noChangeShapeType="1"/>
          </p:cNvSpPr>
          <p:nvPr/>
        </p:nvSpPr>
        <p:spPr bwMode="gray">
          <a:xfrm>
            <a:off x="7010400" y="4992960"/>
            <a:ext cx="0" cy="12192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3782" name="Line 6"/>
          <p:cNvSpPr>
            <a:spLocks noChangeShapeType="1"/>
          </p:cNvSpPr>
          <p:nvPr/>
        </p:nvSpPr>
        <p:spPr bwMode="gray">
          <a:xfrm flipV="1">
            <a:off x="3200400" y="4688160"/>
            <a:ext cx="1981200" cy="17526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3783" name="Oval 7"/>
          <p:cNvSpPr>
            <a:spLocks noChangeArrowheads="1"/>
          </p:cNvSpPr>
          <p:nvPr/>
        </p:nvSpPr>
        <p:spPr bwMode="gray">
          <a:xfrm>
            <a:off x="304800" y="4459560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</a:p>
        </p:txBody>
      </p:sp>
      <p:sp>
        <p:nvSpPr>
          <p:cNvPr id="203784" name="Oval 8"/>
          <p:cNvSpPr>
            <a:spLocks noChangeArrowheads="1"/>
          </p:cNvSpPr>
          <p:nvPr/>
        </p:nvSpPr>
        <p:spPr bwMode="gray">
          <a:xfrm>
            <a:off x="4038600" y="5373960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</a:p>
        </p:txBody>
      </p:sp>
      <p:sp>
        <p:nvSpPr>
          <p:cNvPr id="203785" name="Oval 9"/>
          <p:cNvSpPr>
            <a:spLocks noChangeArrowheads="1"/>
          </p:cNvSpPr>
          <p:nvPr/>
        </p:nvSpPr>
        <p:spPr bwMode="gray">
          <a:xfrm>
            <a:off x="5943600" y="6288360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</a:t>
            </a:r>
          </a:p>
        </p:txBody>
      </p:sp>
      <p:sp>
        <p:nvSpPr>
          <p:cNvPr id="203786" name="Rectangle 10"/>
          <p:cNvSpPr>
            <a:spLocks noChangeArrowheads="1"/>
          </p:cNvSpPr>
          <p:nvPr/>
        </p:nvSpPr>
        <p:spPr bwMode="gray">
          <a:xfrm>
            <a:off x="838200" y="4459560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Original data</a:t>
            </a:r>
          </a:p>
        </p:txBody>
      </p:sp>
      <p:sp>
        <p:nvSpPr>
          <p:cNvPr id="203787" name="Rectangle 11" descr="Wide downward diagonal"/>
          <p:cNvSpPr>
            <a:spLocks noChangeArrowheads="1"/>
          </p:cNvSpPr>
          <p:nvPr/>
        </p:nvSpPr>
        <p:spPr bwMode="gray">
          <a:xfrm>
            <a:off x="1752600" y="6288360"/>
            <a:ext cx="1371600" cy="381000"/>
          </a:xfrm>
          <a:prstGeom prst="rect">
            <a:avLst/>
          </a:prstGeom>
          <a:pattFill prst="wdDnDiag">
            <a:fgClr>
              <a:srgbClr val="B3FF67"/>
            </a:fgClr>
            <a:bgClr>
              <a:srgbClr val="499365"/>
            </a:bgClr>
          </a:patt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Encrypted data</a:t>
            </a:r>
          </a:p>
        </p:txBody>
      </p:sp>
      <p:sp>
        <p:nvSpPr>
          <p:cNvPr id="203788" name="Text Box 12"/>
          <p:cNvSpPr txBox="1">
            <a:spLocks noChangeArrowheads="1"/>
          </p:cNvSpPr>
          <p:nvPr/>
        </p:nvSpPr>
        <p:spPr bwMode="gray">
          <a:xfrm>
            <a:off x="1676400" y="3697560"/>
            <a:ext cx="1296988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Sender</a:t>
            </a:r>
          </a:p>
        </p:txBody>
      </p:sp>
      <p:sp>
        <p:nvSpPr>
          <p:cNvPr id="203789" name="Text Box 13"/>
          <p:cNvSpPr txBox="1">
            <a:spLocks noChangeArrowheads="1"/>
          </p:cNvSpPr>
          <p:nvPr/>
        </p:nvSpPr>
        <p:spPr bwMode="gray">
          <a:xfrm>
            <a:off x="6248400" y="3697560"/>
            <a:ext cx="1546225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Receiver</a:t>
            </a:r>
          </a:p>
        </p:txBody>
      </p:sp>
      <p:sp>
        <p:nvSpPr>
          <p:cNvPr id="203790" name="Text Box 14"/>
          <p:cNvSpPr txBox="1">
            <a:spLocks noChangeArrowheads="1"/>
          </p:cNvSpPr>
          <p:nvPr/>
        </p:nvSpPr>
        <p:spPr bwMode="gray">
          <a:xfrm>
            <a:off x="2300288" y="4492898"/>
            <a:ext cx="43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>
                <a:latin typeface="Tahoma" pitchFamily="34" charset="0"/>
              </a:rPr>
              <a:t>+</a:t>
            </a:r>
          </a:p>
        </p:txBody>
      </p:sp>
      <p:sp>
        <p:nvSpPr>
          <p:cNvPr id="203791" name="Rectangle 15" descr="Wide downward diagonal"/>
          <p:cNvSpPr>
            <a:spLocks noChangeArrowheads="1"/>
          </p:cNvSpPr>
          <p:nvPr/>
        </p:nvSpPr>
        <p:spPr bwMode="gray">
          <a:xfrm>
            <a:off x="5257800" y="4459560"/>
            <a:ext cx="1371600" cy="381000"/>
          </a:xfrm>
          <a:prstGeom prst="rect">
            <a:avLst/>
          </a:prstGeom>
          <a:pattFill prst="wdDnDiag">
            <a:fgClr>
              <a:srgbClr val="B3FF67"/>
            </a:fgClr>
            <a:bgClr>
              <a:srgbClr val="499365"/>
            </a:bgClr>
          </a:patt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Encrypted data</a:t>
            </a:r>
          </a:p>
        </p:txBody>
      </p:sp>
      <p:sp>
        <p:nvSpPr>
          <p:cNvPr id="203792" name="Text Box 16"/>
          <p:cNvSpPr txBox="1">
            <a:spLocks noChangeArrowheads="1"/>
          </p:cNvSpPr>
          <p:nvPr/>
        </p:nvSpPr>
        <p:spPr bwMode="gray">
          <a:xfrm>
            <a:off x="6781800" y="4459560"/>
            <a:ext cx="433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>
                <a:latin typeface="Tahoma" pitchFamily="34" charset="0"/>
              </a:rPr>
              <a:t>+</a:t>
            </a:r>
          </a:p>
        </p:txBody>
      </p:sp>
      <p:sp>
        <p:nvSpPr>
          <p:cNvPr id="203793" name="Rectangle 17"/>
          <p:cNvSpPr>
            <a:spLocks noChangeArrowheads="1"/>
          </p:cNvSpPr>
          <p:nvPr/>
        </p:nvSpPr>
        <p:spPr bwMode="gray">
          <a:xfrm>
            <a:off x="6324600" y="6288360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Original data</a:t>
            </a:r>
          </a:p>
        </p:txBody>
      </p:sp>
      <p:grpSp>
        <p:nvGrpSpPr>
          <p:cNvPr id="203794" name="Group 18"/>
          <p:cNvGrpSpPr>
            <a:grpSpLocks/>
          </p:cNvGrpSpPr>
          <p:nvPr/>
        </p:nvGrpSpPr>
        <p:grpSpPr bwMode="auto">
          <a:xfrm>
            <a:off x="2895600" y="4383360"/>
            <a:ext cx="1143000" cy="609600"/>
            <a:chOff x="1824" y="2448"/>
            <a:chExt cx="720" cy="384"/>
          </a:xfrm>
        </p:grpSpPr>
        <p:pic>
          <p:nvPicPr>
            <p:cNvPr id="203795" name="Picture 1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824" y="2448"/>
              <a:ext cx="720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3796" name="Text Box 20"/>
            <p:cNvSpPr txBox="1">
              <a:spLocks noChangeArrowheads="1"/>
            </p:cNvSpPr>
            <p:nvPr/>
          </p:nvSpPr>
          <p:spPr bwMode="gray">
            <a:xfrm>
              <a:off x="2256" y="2544"/>
              <a:ext cx="11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bg-BG" altLang="bg-BG" sz="20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03797" name="Group 21"/>
          <p:cNvGrpSpPr>
            <a:grpSpLocks/>
          </p:cNvGrpSpPr>
          <p:nvPr/>
        </p:nvGrpSpPr>
        <p:grpSpPr bwMode="auto">
          <a:xfrm>
            <a:off x="7315200" y="4383360"/>
            <a:ext cx="1143000" cy="609600"/>
            <a:chOff x="1824" y="2448"/>
            <a:chExt cx="720" cy="384"/>
          </a:xfrm>
        </p:grpSpPr>
        <p:pic>
          <p:nvPicPr>
            <p:cNvPr id="203798" name="Picture 2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824" y="2448"/>
              <a:ext cx="720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3799" name="Text Box 23"/>
            <p:cNvSpPr txBox="1">
              <a:spLocks noChangeArrowheads="1"/>
            </p:cNvSpPr>
            <p:nvPr/>
          </p:nvSpPr>
          <p:spPr bwMode="gray">
            <a:xfrm>
              <a:off x="2256" y="2544"/>
              <a:ext cx="11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bg-BG" altLang="bg-BG" sz="20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39586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Public Key Encryption</a:t>
            </a:r>
          </a:p>
        </p:txBody>
      </p:sp>
      <p:sp>
        <p:nvSpPr>
          <p:cNvPr id="204803" name="Rectangle 3"/>
          <p:cNvSpPr>
            <a:spLocks noGrp="1"/>
          </p:cNvSpPr>
          <p:nvPr>
            <p:ph idx="1"/>
          </p:nvPr>
        </p:nvSpPr>
        <p:spPr>
          <a:xfrm>
            <a:off x="619125" y="1510680"/>
            <a:ext cx="8220075" cy="1725487"/>
          </a:xfrm>
        </p:spPr>
        <p:txBody>
          <a:bodyPr/>
          <a:lstStyle/>
          <a:p>
            <a:r>
              <a:rPr lang="en-US" altLang="bg-BG" sz="2800" dirty="0"/>
              <a:t>Slow when used for data encryption</a:t>
            </a:r>
          </a:p>
          <a:p>
            <a:r>
              <a:rPr lang="en-US" altLang="bg-BG" sz="2800" dirty="0"/>
              <a:t>Typical sizes range from 512 bits to 2048 bits</a:t>
            </a:r>
          </a:p>
          <a:p>
            <a:r>
              <a:rPr lang="en-US" altLang="bg-BG" sz="2800" dirty="0"/>
              <a:t>Examples: RSA, DH</a:t>
            </a:r>
          </a:p>
        </p:txBody>
      </p:sp>
      <p:pic>
        <p:nvPicPr>
          <p:cNvPr id="20480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Gray">
          <a:xfrm>
            <a:off x="5943600" y="4074368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</p:pic>
      <p:sp>
        <p:nvSpPr>
          <p:cNvPr id="204805" name="Text Box 5"/>
          <p:cNvSpPr txBox="1">
            <a:spLocks noChangeArrowheads="1"/>
          </p:cNvSpPr>
          <p:nvPr/>
        </p:nvSpPr>
        <p:spPr bwMode="blackGray">
          <a:xfrm>
            <a:off x="5967413" y="4120406"/>
            <a:ext cx="673100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bg-BG" sz="2000" b="1">
                <a:solidFill>
                  <a:schemeClr val="bg1"/>
                </a:solidFill>
                <a:latin typeface="Tahoma" pitchFamily="34" charset="0"/>
              </a:rPr>
              <a:t>Pub</a:t>
            </a: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gray">
          <a:xfrm>
            <a:off x="914400" y="3236168"/>
            <a:ext cx="1296988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Sender</a:t>
            </a:r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gray">
          <a:xfrm>
            <a:off x="6096000" y="2778968"/>
            <a:ext cx="1546225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Receiver</a:t>
            </a:r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gray">
          <a:xfrm>
            <a:off x="2362200" y="4531568"/>
            <a:ext cx="0" cy="14478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pic>
        <p:nvPicPr>
          <p:cNvPr id="204809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514600" y="3921968"/>
            <a:ext cx="114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10" name="Text Box 10"/>
          <p:cNvSpPr txBox="1">
            <a:spLocks noChangeArrowheads="1"/>
          </p:cNvSpPr>
          <p:nvPr/>
        </p:nvSpPr>
        <p:spPr bwMode="gray">
          <a:xfrm>
            <a:off x="2973388" y="4031506"/>
            <a:ext cx="684212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bg-BG" sz="2000" b="1">
                <a:solidFill>
                  <a:schemeClr val="bg1"/>
                </a:solidFill>
                <a:latin typeface="Tahoma" pitchFamily="34" charset="0"/>
              </a:rPr>
              <a:t>Priv</a:t>
            </a:r>
          </a:p>
        </p:txBody>
      </p:sp>
      <p:sp>
        <p:nvSpPr>
          <p:cNvPr id="204811" name="Oval 11"/>
          <p:cNvSpPr>
            <a:spLocks noChangeArrowheads="1"/>
          </p:cNvSpPr>
          <p:nvPr/>
        </p:nvSpPr>
        <p:spPr bwMode="gray">
          <a:xfrm>
            <a:off x="304800" y="39981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</a:p>
        </p:txBody>
      </p:sp>
      <p:sp>
        <p:nvSpPr>
          <p:cNvPr id="204812" name="Rectangle 12"/>
          <p:cNvSpPr>
            <a:spLocks noChangeArrowheads="1"/>
          </p:cNvSpPr>
          <p:nvPr/>
        </p:nvSpPr>
        <p:spPr bwMode="gray">
          <a:xfrm>
            <a:off x="838200" y="3998168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Original data</a:t>
            </a:r>
          </a:p>
        </p:txBody>
      </p:sp>
      <p:sp>
        <p:nvSpPr>
          <p:cNvPr id="204813" name="Rectangle 13" descr="Wide downward diagonal"/>
          <p:cNvSpPr>
            <a:spLocks noChangeArrowheads="1"/>
          </p:cNvSpPr>
          <p:nvPr/>
        </p:nvSpPr>
        <p:spPr bwMode="gray">
          <a:xfrm>
            <a:off x="1752600" y="6131768"/>
            <a:ext cx="1371600" cy="381000"/>
          </a:xfrm>
          <a:prstGeom prst="rect">
            <a:avLst/>
          </a:prstGeom>
          <a:pattFill prst="wdDnDiag">
            <a:fgClr>
              <a:srgbClr val="B3FF67"/>
            </a:fgClr>
            <a:bgClr>
              <a:srgbClr val="499365"/>
            </a:bgClr>
          </a:patt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Encrypted data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gray">
          <a:xfrm>
            <a:off x="2157413" y="4031506"/>
            <a:ext cx="43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>
                <a:latin typeface="Tahoma" pitchFamily="34" charset="0"/>
              </a:rPr>
              <a:t>+</a:t>
            </a:r>
          </a:p>
        </p:txBody>
      </p:sp>
      <p:sp>
        <p:nvSpPr>
          <p:cNvPr id="204815" name="Line 15"/>
          <p:cNvSpPr>
            <a:spLocks noChangeShapeType="1"/>
          </p:cNvSpPr>
          <p:nvPr/>
        </p:nvSpPr>
        <p:spPr bwMode="gray">
          <a:xfrm flipV="1">
            <a:off x="3352800" y="3769568"/>
            <a:ext cx="1752600" cy="23622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4816" name="Oval 16"/>
          <p:cNvSpPr>
            <a:spLocks noChangeArrowheads="1"/>
          </p:cNvSpPr>
          <p:nvPr/>
        </p:nvSpPr>
        <p:spPr bwMode="gray">
          <a:xfrm>
            <a:off x="4038600" y="48363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</a:p>
        </p:txBody>
      </p:sp>
      <p:sp>
        <p:nvSpPr>
          <p:cNvPr id="204817" name="Oval 17"/>
          <p:cNvSpPr>
            <a:spLocks noChangeArrowheads="1"/>
          </p:cNvSpPr>
          <p:nvPr/>
        </p:nvSpPr>
        <p:spPr bwMode="gray">
          <a:xfrm>
            <a:off x="5562600" y="42267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</a:t>
            </a:r>
          </a:p>
        </p:txBody>
      </p:sp>
      <p:sp>
        <p:nvSpPr>
          <p:cNvPr id="204818" name="Rectangle 18" descr="Wide downward diagonal"/>
          <p:cNvSpPr>
            <a:spLocks noChangeArrowheads="1"/>
          </p:cNvSpPr>
          <p:nvPr/>
        </p:nvSpPr>
        <p:spPr bwMode="gray">
          <a:xfrm>
            <a:off x="5181600" y="3464768"/>
            <a:ext cx="1371600" cy="381000"/>
          </a:xfrm>
          <a:prstGeom prst="rect">
            <a:avLst/>
          </a:prstGeom>
          <a:pattFill prst="wdDnDiag">
            <a:fgClr>
              <a:srgbClr val="B3FF67"/>
            </a:fgClr>
            <a:bgClr>
              <a:srgbClr val="499365"/>
            </a:bgClr>
          </a:patt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Encrypted data</a:t>
            </a:r>
          </a:p>
        </p:txBody>
      </p:sp>
      <p:sp>
        <p:nvSpPr>
          <p:cNvPr id="204819" name="Rectangle 19"/>
          <p:cNvSpPr>
            <a:spLocks noChangeArrowheads="1"/>
          </p:cNvSpPr>
          <p:nvPr/>
        </p:nvSpPr>
        <p:spPr bwMode="gray">
          <a:xfrm>
            <a:off x="6172200" y="6360368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Original data</a:t>
            </a:r>
          </a:p>
        </p:txBody>
      </p:sp>
      <p:sp>
        <p:nvSpPr>
          <p:cNvPr id="204820" name="Line 20"/>
          <p:cNvSpPr>
            <a:spLocks noChangeShapeType="1"/>
          </p:cNvSpPr>
          <p:nvPr/>
        </p:nvSpPr>
        <p:spPr bwMode="gray">
          <a:xfrm flipH="1">
            <a:off x="7162800" y="4455368"/>
            <a:ext cx="1295400" cy="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4821" name="Text Box 21"/>
          <p:cNvSpPr txBox="1">
            <a:spLocks noChangeArrowheads="1"/>
          </p:cNvSpPr>
          <p:nvPr/>
        </p:nvSpPr>
        <p:spPr bwMode="gray">
          <a:xfrm>
            <a:off x="7427913" y="3998168"/>
            <a:ext cx="16398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bg-BG" sz="1600" b="1">
                <a:latin typeface="Tahoma" pitchFamily="34" charset="0"/>
              </a:rPr>
              <a:t>Get public key</a:t>
            </a:r>
          </a:p>
          <a:p>
            <a:pPr>
              <a:lnSpc>
                <a:spcPct val="150000"/>
              </a:lnSpc>
            </a:pPr>
            <a:r>
              <a:rPr lang="en-US" altLang="bg-BG" sz="1600" b="1">
                <a:latin typeface="Tahoma" pitchFamily="34" charset="0"/>
              </a:rPr>
              <a:t>for source</a:t>
            </a:r>
          </a:p>
        </p:txBody>
      </p:sp>
      <p:sp>
        <p:nvSpPr>
          <p:cNvPr id="204822" name="Rectangle 22" descr="Wide downward diagonal"/>
          <p:cNvSpPr>
            <a:spLocks noChangeArrowheads="1"/>
          </p:cNvSpPr>
          <p:nvPr/>
        </p:nvSpPr>
        <p:spPr bwMode="gray">
          <a:xfrm>
            <a:off x="5105400" y="4988768"/>
            <a:ext cx="1371600" cy="381000"/>
          </a:xfrm>
          <a:prstGeom prst="rect">
            <a:avLst/>
          </a:prstGeom>
          <a:pattFill prst="wdDnDiag">
            <a:fgClr>
              <a:srgbClr val="B3FF67"/>
            </a:fgClr>
            <a:bgClr>
              <a:srgbClr val="499365"/>
            </a:bgClr>
          </a:patt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Encrypted data</a:t>
            </a:r>
          </a:p>
        </p:txBody>
      </p:sp>
      <p:sp>
        <p:nvSpPr>
          <p:cNvPr id="204823" name="Text Box 23"/>
          <p:cNvSpPr txBox="1">
            <a:spLocks noChangeArrowheads="1"/>
          </p:cNvSpPr>
          <p:nvPr/>
        </p:nvSpPr>
        <p:spPr bwMode="gray">
          <a:xfrm>
            <a:off x="6629400" y="4988768"/>
            <a:ext cx="433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>
                <a:latin typeface="Tahoma" pitchFamily="34" charset="0"/>
              </a:rPr>
              <a:t>+</a:t>
            </a:r>
          </a:p>
        </p:txBody>
      </p:sp>
      <p:sp>
        <p:nvSpPr>
          <p:cNvPr id="204824" name="Line 24"/>
          <p:cNvSpPr>
            <a:spLocks noChangeShapeType="1"/>
          </p:cNvSpPr>
          <p:nvPr/>
        </p:nvSpPr>
        <p:spPr bwMode="gray">
          <a:xfrm>
            <a:off x="6858000" y="5445968"/>
            <a:ext cx="0" cy="7620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4825" name="Oval 25"/>
          <p:cNvSpPr>
            <a:spLocks noChangeArrowheads="1"/>
          </p:cNvSpPr>
          <p:nvPr/>
        </p:nvSpPr>
        <p:spPr bwMode="gray">
          <a:xfrm>
            <a:off x="6248400" y="55221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4</a:t>
            </a:r>
          </a:p>
        </p:txBody>
      </p:sp>
      <p:pic>
        <p:nvPicPr>
          <p:cNvPr id="204826" name="Picture 2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Gray">
          <a:xfrm>
            <a:off x="7062788" y="4882406"/>
            <a:ext cx="114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</p:pic>
      <p:sp>
        <p:nvSpPr>
          <p:cNvPr id="204827" name="Text Box 27"/>
          <p:cNvSpPr txBox="1">
            <a:spLocks noChangeArrowheads="1"/>
          </p:cNvSpPr>
          <p:nvPr/>
        </p:nvSpPr>
        <p:spPr bwMode="blackGray">
          <a:xfrm>
            <a:off x="7086600" y="4928443"/>
            <a:ext cx="673100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bg-BG" sz="2000" b="1">
                <a:solidFill>
                  <a:schemeClr val="bg1"/>
                </a:solidFill>
                <a:latin typeface="Tahoma" pitchFamily="34" charset="0"/>
              </a:rPr>
              <a:t>Pub</a:t>
            </a:r>
          </a:p>
        </p:txBody>
      </p:sp>
    </p:spTree>
    <p:extLst>
      <p:ext uri="{BB962C8B-B14F-4D97-AF65-F5344CB8AC3E}">
        <p14:creationId xmlns:p14="http://schemas.microsoft.com/office/powerpoint/2010/main" val="316039512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Data Integrity</a:t>
            </a:r>
          </a:p>
        </p:txBody>
      </p:sp>
      <p:sp>
        <p:nvSpPr>
          <p:cNvPr id="205827" name="Rectangle 3"/>
          <p:cNvSpPr>
            <a:spLocks noGrp="1"/>
          </p:cNvSpPr>
          <p:nvPr>
            <p:ph idx="1"/>
          </p:nvPr>
        </p:nvSpPr>
        <p:spPr>
          <a:xfrm>
            <a:off x="683569" y="1772816"/>
            <a:ext cx="8136904" cy="4608512"/>
          </a:xfrm>
        </p:spPr>
        <p:txBody>
          <a:bodyPr>
            <a:normAutofit fontScale="92500" lnSpcReduction="10000"/>
          </a:bodyPr>
          <a:lstStyle/>
          <a:p>
            <a:r>
              <a:rPr lang="en-US" altLang="bg-BG" dirty="0"/>
              <a:t>Hash functions are used to provide integrity services</a:t>
            </a:r>
          </a:p>
          <a:p>
            <a:r>
              <a:rPr lang="en-US" altLang="bg-BG" dirty="0"/>
              <a:t>One-way hashing algorithm – cannot determine original data from hash value</a:t>
            </a:r>
          </a:p>
          <a:p>
            <a:r>
              <a:rPr lang="en-US" altLang="bg-BG" dirty="0"/>
              <a:t>Fixed-length output (depending on algorithm)</a:t>
            </a:r>
          </a:p>
          <a:p>
            <a:r>
              <a:rPr lang="en-US" altLang="bg-BG" dirty="0"/>
              <a:t>Examples</a:t>
            </a:r>
          </a:p>
          <a:p>
            <a:pPr lvl="1"/>
            <a:r>
              <a:rPr lang="en-US" altLang="bg-BG" dirty="0"/>
              <a:t>MD5, SHA</a:t>
            </a:r>
          </a:p>
          <a:p>
            <a:pPr lvl="2"/>
            <a:r>
              <a:rPr lang="en-US" altLang="bg-BG" dirty="0"/>
              <a:t>MD5 provides 128 bit output</a:t>
            </a:r>
          </a:p>
          <a:p>
            <a:pPr lvl="2"/>
            <a:r>
              <a:rPr lang="en-US" altLang="bg-BG" dirty="0"/>
              <a:t>SHA provides </a:t>
            </a:r>
            <a:r>
              <a:rPr lang="en-US" altLang="bg-BG" dirty="0" smtClean="0"/>
              <a:t>160 or 256 </a:t>
            </a:r>
            <a:r>
              <a:rPr lang="en-US" altLang="bg-BG" dirty="0"/>
              <a:t>bit output</a:t>
            </a:r>
          </a:p>
        </p:txBody>
      </p:sp>
    </p:spTree>
    <p:extLst>
      <p:ext uri="{BB962C8B-B14F-4D97-AF65-F5344CB8AC3E}">
        <p14:creationId xmlns:p14="http://schemas.microsoft.com/office/powerpoint/2010/main" val="38650751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One-Way Hash Algorithms</a:t>
            </a:r>
          </a:p>
        </p:txBody>
      </p:sp>
      <p:sp>
        <p:nvSpPr>
          <p:cNvPr id="206851" name="Rectangle 3"/>
          <p:cNvSpPr>
            <a:spLocks noGrp="1"/>
          </p:cNvSpPr>
          <p:nvPr>
            <p:ph idx="1"/>
          </p:nvPr>
        </p:nvSpPr>
        <p:spPr>
          <a:xfrm>
            <a:off x="653257" y="1484784"/>
            <a:ext cx="8167216" cy="5040560"/>
          </a:xfrm>
        </p:spPr>
        <p:txBody>
          <a:bodyPr/>
          <a:lstStyle/>
          <a:p>
            <a:r>
              <a:rPr lang="en-US" altLang="bg-BG" sz="2400" dirty="0"/>
              <a:t>Example: a modulus operation</a:t>
            </a:r>
          </a:p>
          <a:p>
            <a:endParaRPr lang="en-US" altLang="bg-BG" sz="2400" dirty="0"/>
          </a:p>
          <a:p>
            <a:endParaRPr lang="en-US" altLang="bg-BG" sz="2400" dirty="0"/>
          </a:p>
          <a:p>
            <a:endParaRPr lang="en-US" altLang="bg-BG" sz="2400" dirty="0"/>
          </a:p>
          <a:p>
            <a:r>
              <a:rPr lang="en-US" altLang="bg-BG" sz="2400" dirty="0"/>
              <a:t>Given the value “3”, what was the original data?</a:t>
            </a:r>
            <a:br>
              <a:rPr lang="en-US" altLang="bg-BG" sz="2400" dirty="0"/>
            </a:br>
            <a:endParaRPr lang="en-US" altLang="bg-BG" sz="2400" dirty="0"/>
          </a:p>
          <a:p>
            <a:endParaRPr lang="en-US" altLang="bg-BG" sz="2400" dirty="0"/>
          </a:p>
          <a:p>
            <a:endParaRPr lang="en-US" altLang="bg-BG" sz="2400" dirty="0"/>
          </a:p>
          <a:p>
            <a:endParaRPr lang="en-US" altLang="bg-BG" sz="2400" dirty="0"/>
          </a:p>
          <a:p>
            <a:r>
              <a:rPr lang="en-US" altLang="bg-BG" sz="2400" dirty="0"/>
              <a:t>Hash functions can use the modulus operation in the hash creation process</a:t>
            </a:r>
          </a:p>
        </p:txBody>
      </p:sp>
      <p:grpSp>
        <p:nvGrpSpPr>
          <p:cNvPr id="206852" name="Group 4"/>
          <p:cNvGrpSpPr>
            <a:grpSpLocks/>
          </p:cNvGrpSpPr>
          <p:nvPr/>
        </p:nvGrpSpPr>
        <p:grpSpPr bwMode="auto">
          <a:xfrm>
            <a:off x="3962400" y="2133600"/>
            <a:ext cx="1371600" cy="1220788"/>
            <a:chOff x="4416" y="1728"/>
            <a:chExt cx="864" cy="769"/>
          </a:xfrm>
        </p:grpSpPr>
        <p:grpSp>
          <p:nvGrpSpPr>
            <p:cNvPr id="206853" name="Group 5"/>
            <p:cNvGrpSpPr>
              <a:grpSpLocks/>
            </p:cNvGrpSpPr>
            <p:nvPr/>
          </p:nvGrpSpPr>
          <p:grpSpPr bwMode="auto">
            <a:xfrm>
              <a:off x="4704" y="1920"/>
              <a:ext cx="360" cy="160"/>
              <a:chOff x="3024" y="3264"/>
              <a:chExt cx="768" cy="240"/>
            </a:xfrm>
          </p:grpSpPr>
          <p:sp>
            <p:nvSpPr>
              <p:cNvPr id="206854" name="Line 6"/>
              <p:cNvSpPr>
                <a:spLocks noChangeShapeType="1"/>
              </p:cNvSpPr>
              <p:nvPr/>
            </p:nvSpPr>
            <p:spPr bwMode="gray">
              <a:xfrm>
                <a:off x="3024" y="3264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bg-BG"/>
              </a:p>
            </p:txBody>
          </p:sp>
          <p:sp>
            <p:nvSpPr>
              <p:cNvPr id="206855" name="Line 7"/>
              <p:cNvSpPr>
                <a:spLocks noChangeShapeType="1"/>
              </p:cNvSpPr>
              <p:nvPr/>
            </p:nvSpPr>
            <p:spPr bwMode="gray">
              <a:xfrm>
                <a:off x="3024" y="3264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bg-BG"/>
              </a:p>
            </p:txBody>
          </p:sp>
        </p:grpSp>
        <p:sp>
          <p:nvSpPr>
            <p:cNvPr id="206856" name="Text Box 8"/>
            <p:cNvSpPr txBox="1">
              <a:spLocks noChangeArrowheads="1"/>
            </p:cNvSpPr>
            <p:nvPr/>
          </p:nvSpPr>
          <p:spPr bwMode="gray">
            <a:xfrm>
              <a:off x="4416" y="1920"/>
              <a:ext cx="79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b="1">
                  <a:solidFill>
                    <a:schemeClr val="hlink"/>
                  </a:solidFill>
                  <a:latin typeface="Comic Sans MS" pitchFamily="66" charset="0"/>
                </a:rPr>
                <a:t>11  80</a:t>
              </a:r>
            </a:p>
            <a:p>
              <a:r>
                <a:rPr lang="en-US" altLang="bg-BG" b="1">
                  <a:solidFill>
                    <a:schemeClr val="hlink"/>
                  </a:solidFill>
                  <a:latin typeface="Comic Sans MS" pitchFamily="66" charset="0"/>
                </a:rPr>
                <a:t>     </a:t>
              </a:r>
              <a:r>
                <a:rPr lang="en-US" altLang="bg-BG" b="1" u="sng">
                  <a:solidFill>
                    <a:schemeClr val="hlink"/>
                  </a:solidFill>
                  <a:latin typeface="Comic Sans MS" pitchFamily="66" charset="0"/>
                </a:rPr>
                <a:t>77</a:t>
              </a:r>
            </a:p>
            <a:p>
              <a:r>
                <a:rPr lang="en-US" altLang="bg-BG" b="1">
                  <a:solidFill>
                    <a:schemeClr val="hlink"/>
                  </a:solidFill>
                  <a:latin typeface="Comic Sans MS" pitchFamily="66" charset="0"/>
                </a:rPr>
                <a:t>	  </a:t>
              </a:r>
              <a:r>
                <a:rPr lang="en-US" altLang="bg-BG" b="1">
                  <a:solidFill>
                    <a:schemeClr val="accent2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6857" name="Text Box 9"/>
            <p:cNvSpPr txBox="1">
              <a:spLocks noChangeArrowheads="1"/>
            </p:cNvSpPr>
            <p:nvPr/>
          </p:nvSpPr>
          <p:spPr bwMode="gray">
            <a:xfrm>
              <a:off x="4848" y="1728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bg-BG">
                  <a:solidFill>
                    <a:schemeClr val="hlink"/>
                  </a:solidFill>
                  <a:latin typeface="Comic Sans MS" pitchFamily="66" charset="0"/>
                </a:rPr>
                <a:t>7 r</a:t>
              </a:r>
              <a:r>
                <a:rPr lang="en-US" altLang="bg-BG">
                  <a:solidFill>
                    <a:schemeClr val="folHlink"/>
                  </a:solidFill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206858" name="Text Box 10"/>
          <p:cNvSpPr txBox="1">
            <a:spLocks noChangeArrowheads="1"/>
          </p:cNvSpPr>
          <p:nvPr/>
        </p:nvSpPr>
        <p:spPr bwMode="gray">
          <a:xfrm>
            <a:off x="2514600" y="2066925"/>
            <a:ext cx="338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06666"/>
              </a:buClr>
            </a:pPr>
            <a:r>
              <a:rPr lang="en-US" altLang="bg-BG" b="1">
                <a:solidFill>
                  <a:srgbClr val="000000"/>
                </a:solidFill>
                <a:latin typeface="Courier New" pitchFamily="49" charset="0"/>
              </a:rPr>
              <a:t>80mod11 =		= </a:t>
            </a:r>
            <a:r>
              <a:rPr lang="en-US" altLang="bg-BG" sz="2400" b="1">
                <a:solidFill>
                  <a:schemeClr val="accent2"/>
                </a:solidFill>
                <a:latin typeface="Courier New" pitchFamily="49" charset="0"/>
              </a:rPr>
              <a:t>3</a:t>
            </a:r>
            <a:endParaRPr lang="en-US" altLang="bg-BG" sz="2400" b="1" i="1">
              <a:latin typeface="Courier New" pitchFamily="49" charset="0"/>
            </a:endParaRPr>
          </a:p>
        </p:txBody>
      </p:sp>
      <p:sp>
        <p:nvSpPr>
          <p:cNvPr id="206859" name="Rectangle 11"/>
          <p:cNvSpPr>
            <a:spLocks noChangeArrowheads="1"/>
          </p:cNvSpPr>
          <p:nvPr/>
        </p:nvSpPr>
        <p:spPr bwMode="gray">
          <a:xfrm>
            <a:off x="2895600" y="3716338"/>
            <a:ext cx="2209800" cy="1503362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311275">
              <a:defRPr>
                <a:solidFill>
                  <a:schemeClr val="tx1"/>
                </a:solidFill>
                <a:latin typeface="Arial" charset="0"/>
              </a:defRPr>
            </a:lvl1pPr>
            <a:lvl2pPr defTabSz="1311275">
              <a:defRPr>
                <a:solidFill>
                  <a:schemeClr val="tx1"/>
                </a:solidFill>
                <a:latin typeface="Arial" charset="0"/>
              </a:defRPr>
            </a:lvl2pPr>
            <a:lvl3pPr defTabSz="1311275">
              <a:defRPr>
                <a:solidFill>
                  <a:schemeClr val="tx1"/>
                </a:solidFill>
                <a:latin typeface="Arial" charset="0"/>
              </a:defRPr>
            </a:lvl3pPr>
            <a:lvl4pPr defTabSz="1311275">
              <a:defRPr>
                <a:solidFill>
                  <a:schemeClr val="tx1"/>
                </a:solidFill>
                <a:latin typeface="Arial" charset="0"/>
              </a:defRPr>
            </a:lvl4pPr>
            <a:lvl5pPr defTabSz="1311275">
              <a:defRPr>
                <a:solidFill>
                  <a:schemeClr val="tx1"/>
                </a:solidFill>
                <a:latin typeface="Arial" charset="0"/>
              </a:defRPr>
            </a:lvl5pPr>
            <a:lvl6pPr defTabSz="1311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311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311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311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6666"/>
              </a:buClr>
            </a:pPr>
            <a:r>
              <a:rPr lang="en-US" altLang="bg-BG" b="1">
                <a:solidFill>
                  <a:srgbClr val="000000"/>
                </a:solidFill>
                <a:latin typeface="Courier New" pitchFamily="49" charset="0"/>
              </a:rPr>
              <a:t>80mod11	= 3</a:t>
            </a:r>
          </a:p>
          <a:p>
            <a:pPr>
              <a:buClr>
                <a:srgbClr val="006666"/>
              </a:buClr>
            </a:pPr>
            <a:r>
              <a:rPr lang="en-US" altLang="bg-BG" b="1">
                <a:solidFill>
                  <a:srgbClr val="000000"/>
                </a:solidFill>
                <a:latin typeface="Courier New" pitchFamily="49" charset="0"/>
              </a:rPr>
              <a:t>13mod5 	= 3</a:t>
            </a:r>
          </a:p>
          <a:p>
            <a:pPr>
              <a:buClr>
                <a:srgbClr val="006666"/>
              </a:buClr>
            </a:pPr>
            <a:r>
              <a:rPr lang="en-US" altLang="bg-BG" b="1">
                <a:solidFill>
                  <a:srgbClr val="000000"/>
                </a:solidFill>
                <a:latin typeface="Courier New" pitchFamily="49" charset="0"/>
              </a:rPr>
              <a:t>203mod10 	= 3</a:t>
            </a:r>
          </a:p>
          <a:p>
            <a:pPr>
              <a:buClr>
                <a:srgbClr val="006666"/>
              </a:buClr>
            </a:pPr>
            <a:r>
              <a:rPr lang="en-US" altLang="bg-BG" b="1">
                <a:solidFill>
                  <a:srgbClr val="000000"/>
                </a:solidFill>
                <a:latin typeface="Courier New" pitchFamily="49" charset="0"/>
              </a:rPr>
              <a:t>11mod8	= 3</a:t>
            </a:r>
          </a:p>
          <a:p>
            <a:pPr>
              <a:buClr>
                <a:srgbClr val="006666"/>
              </a:buClr>
            </a:pPr>
            <a:r>
              <a:rPr lang="en-US" altLang="bg-BG" b="1">
                <a:solidFill>
                  <a:srgbClr val="000000"/>
                </a:solidFill>
                <a:latin typeface="Courier New" pitchFamily="49" charset="0"/>
              </a:rPr>
              <a:t>100mod97	= 3</a:t>
            </a:r>
          </a:p>
        </p:txBody>
      </p:sp>
    </p:spTree>
    <p:extLst>
      <p:ext uri="{BB962C8B-B14F-4D97-AF65-F5344CB8AC3E}">
        <p14:creationId xmlns:p14="http://schemas.microsoft.com/office/powerpoint/2010/main" val="7831400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</a:t>
            </a:r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28800"/>
            <a:ext cx="7772400" cy="5040560"/>
          </a:xfrm>
        </p:spPr>
        <p:txBody>
          <a:bodyPr numCol="2"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By service definition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CPE-based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Provider-Provisioned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By sides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Site-to-Site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Remote Access (</a:t>
            </a:r>
            <a:r>
              <a:rPr lang="en-US" dirty="0" err="1" smtClean="0"/>
              <a:t>roadwarrior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By topology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Hub and Spoke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Mesh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Mixed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By protocols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PPTP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L2TP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IPSEC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SSL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MPLS – L2, L3, VPLS, EVPN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IPIP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others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968575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Hash Process</a:t>
            </a:r>
          </a:p>
        </p:txBody>
      </p:sp>
      <p:pic>
        <p:nvPicPr>
          <p:cNvPr id="2078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3686200"/>
            <a:ext cx="8382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99000"/>
            <a:ext cx="8382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7877" name="Line 5"/>
          <p:cNvSpPr>
            <a:spLocks noChangeShapeType="1"/>
          </p:cNvSpPr>
          <p:nvPr/>
        </p:nvSpPr>
        <p:spPr bwMode="gray">
          <a:xfrm flipV="1">
            <a:off x="2819400" y="2517800"/>
            <a:ext cx="2514600" cy="27432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7878" name="AutoShape 6"/>
          <p:cNvSpPr>
            <a:spLocks noChangeArrowheads="1"/>
          </p:cNvSpPr>
          <p:nvPr/>
        </p:nvSpPr>
        <p:spPr bwMode="gray">
          <a:xfrm>
            <a:off x="5543550" y="6251600"/>
            <a:ext cx="2058988" cy="527050"/>
          </a:xfrm>
          <a:prstGeom prst="wedgeRectCallout">
            <a:avLst>
              <a:gd name="adj1" fmla="val -46301"/>
              <a:gd name="adj2" fmla="val -116565"/>
            </a:avLst>
          </a:prstGeom>
          <a:solidFill>
            <a:srgbClr val="FEE1AC"/>
          </a:solidFill>
          <a:ln w="12700">
            <a:solidFill>
              <a:srgbClr val="FF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 anchorCtr="1">
            <a:spAutoFit/>
          </a:bodyPr>
          <a:lstStyle/>
          <a:p>
            <a:pPr algn="ctr" eaLnBrk="0" hangingPunct="0"/>
            <a:r>
              <a:rPr lang="en-US" altLang="bg-BG" sz="1400">
                <a:latin typeface="Tahoma" pitchFamily="34" charset="0"/>
              </a:rPr>
              <a:t>If the hash values </a:t>
            </a:r>
            <a:br>
              <a:rPr lang="en-US" altLang="bg-BG" sz="1400">
                <a:latin typeface="Tahoma" pitchFamily="34" charset="0"/>
              </a:rPr>
            </a:br>
            <a:r>
              <a:rPr lang="en-US" altLang="bg-BG" sz="1400">
                <a:latin typeface="Tahoma" pitchFamily="34" charset="0"/>
              </a:rPr>
              <a:t>match, the data is good</a:t>
            </a:r>
          </a:p>
        </p:txBody>
      </p:sp>
      <p:sp>
        <p:nvSpPr>
          <p:cNvPr id="207879" name="Oval 7"/>
          <p:cNvSpPr>
            <a:spLocks noChangeArrowheads="1"/>
          </p:cNvSpPr>
          <p:nvPr/>
        </p:nvSpPr>
        <p:spPr bwMode="gray">
          <a:xfrm>
            <a:off x="6477000" y="548483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5</a:t>
            </a:r>
          </a:p>
        </p:txBody>
      </p:sp>
      <p:sp>
        <p:nvSpPr>
          <p:cNvPr id="207880" name="Oval 8"/>
          <p:cNvSpPr>
            <a:spLocks noChangeArrowheads="1"/>
          </p:cNvSpPr>
          <p:nvPr/>
        </p:nvSpPr>
        <p:spPr bwMode="gray">
          <a:xfrm>
            <a:off x="3657600" y="3660800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</a:p>
        </p:txBody>
      </p:sp>
      <p:sp>
        <p:nvSpPr>
          <p:cNvPr id="207881" name="Oval 9"/>
          <p:cNvSpPr>
            <a:spLocks noChangeArrowheads="1"/>
          </p:cNvSpPr>
          <p:nvPr/>
        </p:nvSpPr>
        <p:spPr bwMode="gray">
          <a:xfrm>
            <a:off x="6553200" y="2822600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</a:t>
            </a:r>
          </a:p>
        </p:txBody>
      </p:sp>
      <p:sp>
        <p:nvSpPr>
          <p:cNvPr id="207882" name="Oval 10"/>
          <p:cNvSpPr>
            <a:spLocks noChangeArrowheads="1"/>
          </p:cNvSpPr>
          <p:nvPr/>
        </p:nvSpPr>
        <p:spPr bwMode="gray">
          <a:xfrm>
            <a:off x="4876800" y="4575200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4</a:t>
            </a:r>
          </a:p>
        </p:txBody>
      </p:sp>
      <p:sp>
        <p:nvSpPr>
          <p:cNvPr id="207883" name="Oval 11"/>
          <p:cNvSpPr>
            <a:spLocks noChangeArrowheads="1"/>
          </p:cNvSpPr>
          <p:nvPr/>
        </p:nvSpPr>
        <p:spPr bwMode="gray">
          <a:xfrm>
            <a:off x="838200" y="3813200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</a:p>
        </p:txBody>
      </p:sp>
      <p:sp>
        <p:nvSpPr>
          <p:cNvPr id="207884" name="Text Box 12"/>
          <p:cNvSpPr txBox="1">
            <a:spLocks noChangeArrowheads="1"/>
          </p:cNvSpPr>
          <p:nvPr/>
        </p:nvSpPr>
        <p:spPr bwMode="gray">
          <a:xfrm>
            <a:off x="1016000" y="1630388"/>
            <a:ext cx="1296988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Sender</a:t>
            </a:r>
          </a:p>
        </p:txBody>
      </p:sp>
      <p:sp>
        <p:nvSpPr>
          <p:cNvPr id="207885" name="Text Box 13"/>
          <p:cNvSpPr txBox="1">
            <a:spLocks noChangeArrowheads="1"/>
          </p:cNvSpPr>
          <p:nvPr/>
        </p:nvSpPr>
        <p:spPr bwMode="gray">
          <a:xfrm>
            <a:off x="5438775" y="1628800"/>
            <a:ext cx="1546225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Receiver</a:t>
            </a:r>
          </a:p>
        </p:txBody>
      </p:sp>
      <p:cxnSp>
        <p:nvCxnSpPr>
          <p:cNvPr id="207886" name="AutoShape 14"/>
          <p:cNvCxnSpPr>
            <a:cxnSpLocks noChangeShapeType="1"/>
            <a:stCxn id="207895" idx="2"/>
            <a:endCxn id="207896" idx="0"/>
          </p:cNvCxnSpPr>
          <p:nvPr/>
        </p:nvCxnSpPr>
        <p:spPr bwMode="gray">
          <a:xfrm flipH="1">
            <a:off x="5638800" y="2670200"/>
            <a:ext cx="533400" cy="9906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887" name="AutoShape 15"/>
          <p:cNvCxnSpPr>
            <a:cxnSpLocks noChangeShapeType="1"/>
            <a:stCxn id="207894" idx="2"/>
            <a:endCxn id="207897" idx="0"/>
          </p:cNvCxnSpPr>
          <p:nvPr/>
        </p:nvCxnSpPr>
        <p:spPr bwMode="gray">
          <a:xfrm>
            <a:off x="7239000" y="2670200"/>
            <a:ext cx="304800" cy="9906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888" name="AutoShape 16"/>
          <p:cNvCxnSpPr>
            <a:cxnSpLocks noChangeShapeType="1"/>
            <a:stCxn id="207897" idx="2"/>
            <a:endCxn id="207898" idx="0"/>
          </p:cNvCxnSpPr>
          <p:nvPr/>
        </p:nvCxnSpPr>
        <p:spPr bwMode="gray">
          <a:xfrm>
            <a:off x="7543800" y="4041800"/>
            <a:ext cx="0" cy="14097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889" name="AutoShape 17"/>
          <p:cNvSpPr>
            <a:spLocks noChangeArrowheads="1"/>
          </p:cNvSpPr>
          <p:nvPr/>
        </p:nvSpPr>
        <p:spPr bwMode="gray">
          <a:xfrm>
            <a:off x="5543550" y="6251600"/>
            <a:ext cx="2058988" cy="527050"/>
          </a:xfrm>
          <a:prstGeom prst="wedgeRectCallout">
            <a:avLst>
              <a:gd name="adj1" fmla="val 47532"/>
              <a:gd name="adj2" fmla="val -113856"/>
            </a:avLst>
          </a:prstGeom>
          <a:solidFill>
            <a:srgbClr val="FEE1AC"/>
          </a:solidFill>
          <a:ln w="12700">
            <a:solidFill>
              <a:srgbClr val="FF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 anchorCtr="1">
            <a:spAutoFit/>
          </a:bodyPr>
          <a:lstStyle/>
          <a:p>
            <a:pPr algn="ctr" eaLnBrk="0" hangingPunct="0"/>
            <a:r>
              <a:rPr lang="en-US" altLang="bg-BG" sz="1400">
                <a:latin typeface="Tahoma" pitchFamily="34" charset="0"/>
              </a:rPr>
              <a:t>If the hash values </a:t>
            </a:r>
            <a:br>
              <a:rPr lang="en-US" altLang="bg-BG" sz="1400">
                <a:latin typeface="Tahoma" pitchFamily="34" charset="0"/>
              </a:rPr>
            </a:br>
            <a:r>
              <a:rPr lang="en-US" altLang="bg-BG" sz="1400">
                <a:latin typeface="Tahoma" pitchFamily="34" charset="0"/>
              </a:rPr>
              <a:t>match, the data is good</a:t>
            </a:r>
          </a:p>
        </p:txBody>
      </p:sp>
      <p:sp>
        <p:nvSpPr>
          <p:cNvPr id="207890" name="Rectangle 18"/>
          <p:cNvSpPr>
            <a:spLocks noChangeArrowheads="1"/>
          </p:cNvSpPr>
          <p:nvPr/>
        </p:nvSpPr>
        <p:spPr bwMode="gray">
          <a:xfrm>
            <a:off x="914400" y="2441600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Data</a:t>
            </a:r>
          </a:p>
        </p:txBody>
      </p:sp>
      <p:grpSp>
        <p:nvGrpSpPr>
          <p:cNvPr id="207891" name="Group 19"/>
          <p:cNvGrpSpPr>
            <a:grpSpLocks/>
          </p:cNvGrpSpPr>
          <p:nvPr/>
        </p:nvGrpSpPr>
        <p:grpSpPr bwMode="auto">
          <a:xfrm>
            <a:off x="533400" y="5032400"/>
            <a:ext cx="2133600" cy="381000"/>
            <a:chOff x="336" y="2976"/>
            <a:chExt cx="1344" cy="240"/>
          </a:xfrm>
        </p:grpSpPr>
        <p:sp>
          <p:nvSpPr>
            <p:cNvPr id="207892" name="Rectangle 20"/>
            <p:cNvSpPr>
              <a:spLocks noChangeArrowheads="1"/>
            </p:cNvSpPr>
            <p:nvPr/>
          </p:nvSpPr>
          <p:spPr bwMode="gray">
            <a:xfrm>
              <a:off x="1200" y="2976"/>
              <a:ext cx="480" cy="240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50000">
                  <a:srgbClr val="FFCC99"/>
                </a:gs>
                <a:gs pos="100000">
                  <a:srgbClr val="CC6600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HASH</a:t>
              </a:r>
            </a:p>
          </p:txBody>
        </p:sp>
        <p:sp>
          <p:nvSpPr>
            <p:cNvPr id="207893" name="Rectangle 21"/>
            <p:cNvSpPr>
              <a:spLocks noChangeArrowheads="1"/>
            </p:cNvSpPr>
            <p:nvPr/>
          </p:nvSpPr>
          <p:spPr bwMode="gray">
            <a:xfrm>
              <a:off x="336" y="2976"/>
              <a:ext cx="864" cy="240"/>
            </a:xfrm>
            <a:prstGeom prst="rect">
              <a:avLst/>
            </a:prstGeom>
            <a:gradFill rotWithShape="0">
              <a:gsLst>
                <a:gs pos="0">
                  <a:srgbClr val="5E7647"/>
                </a:gs>
                <a:gs pos="50000">
                  <a:srgbClr val="CCFF99"/>
                </a:gs>
                <a:gs pos="100000">
                  <a:srgbClr val="5E7647"/>
                </a:gs>
              </a:gsLst>
              <a:lin ang="5400000" scaled="1"/>
            </a:gradFill>
            <a:ln w="12700">
              <a:solidFill>
                <a:srgbClr val="717A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Data</a:t>
              </a:r>
            </a:p>
          </p:txBody>
        </p:sp>
      </p:grpSp>
      <p:sp>
        <p:nvSpPr>
          <p:cNvPr id="207894" name="Rectangle 22"/>
          <p:cNvSpPr>
            <a:spLocks noChangeArrowheads="1"/>
          </p:cNvSpPr>
          <p:nvPr/>
        </p:nvSpPr>
        <p:spPr bwMode="gray">
          <a:xfrm>
            <a:off x="6858000" y="2289200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sp>
        <p:nvSpPr>
          <p:cNvPr id="207895" name="Rectangle 23"/>
          <p:cNvSpPr>
            <a:spLocks noChangeArrowheads="1"/>
          </p:cNvSpPr>
          <p:nvPr/>
        </p:nvSpPr>
        <p:spPr bwMode="gray">
          <a:xfrm>
            <a:off x="5486400" y="2289200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Data</a:t>
            </a:r>
          </a:p>
        </p:txBody>
      </p:sp>
      <p:sp>
        <p:nvSpPr>
          <p:cNvPr id="207896" name="Rectangle 24"/>
          <p:cNvSpPr>
            <a:spLocks noChangeArrowheads="1"/>
          </p:cNvSpPr>
          <p:nvPr/>
        </p:nvSpPr>
        <p:spPr bwMode="gray">
          <a:xfrm>
            <a:off x="4953000" y="3660800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Data</a:t>
            </a:r>
          </a:p>
        </p:txBody>
      </p:sp>
      <p:sp>
        <p:nvSpPr>
          <p:cNvPr id="207897" name="Rectangle 25"/>
          <p:cNvSpPr>
            <a:spLocks noChangeArrowheads="1"/>
          </p:cNvSpPr>
          <p:nvPr/>
        </p:nvSpPr>
        <p:spPr bwMode="gray">
          <a:xfrm>
            <a:off x="7162800" y="3660800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sp>
        <p:nvSpPr>
          <p:cNvPr id="207898" name="Rectangle 26"/>
          <p:cNvSpPr>
            <a:spLocks noChangeArrowheads="1"/>
          </p:cNvSpPr>
          <p:nvPr/>
        </p:nvSpPr>
        <p:spPr bwMode="gray">
          <a:xfrm>
            <a:off x="7162800" y="5451500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sp>
        <p:nvSpPr>
          <p:cNvPr id="207899" name="Rectangle 27"/>
          <p:cNvSpPr>
            <a:spLocks noChangeArrowheads="1"/>
          </p:cNvSpPr>
          <p:nvPr/>
        </p:nvSpPr>
        <p:spPr bwMode="gray">
          <a:xfrm>
            <a:off x="5257800" y="5451500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cxnSp>
        <p:nvCxnSpPr>
          <p:cNvPr id="207900" name="AutoShape 28"/>
          <p:cNvCxnSpPr>
            <a:cxnSpLocks noChangeShapeType="1"/>
            <a:stCxn id="207890" idx="2"/>
            <a:endCxn id="207875" idx="0"/>
          </p:cNvCxnSpPr>
          <p:nvPr/>
        </p:nvCxnSpPr>
        <p:spPr bwMode="gray">
          <a:xfrm>
            <a:off x="1600200" y="2822600"/>
            <a:ext cx="0" cy="8636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901" name="AutoShape 29"/>
          <p:cNvCxnSpPr>
            <a:cxnSpLocks noChangeShapeType="1"/>
            <a:stCxn id="207875" idx="2"/>
            <a:endCxn id="207902" idx="0"/>
          </p:cNvCxnSpPr>
          <p:nvPr/>
        </p:nvCxnSpPr>
        <p:spPr bwMode="gray">
          <a:xfrm>
            <a:off x="1600200" y="4240238"/>
            <a:ext cx="0" cy="715962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902" name="Rectangle 30"/>
          <p:cNvSpPr>
            <a:spLocks noChangeArrowheads="1"/>
          </p:cNvSpPr>
          <p:nvPr/>
        </p:nvSpPr>
        <p:spPr bwMode="gray">
          <a:xfrm>
            <a:off x="533400" y="4956200"/>
            <a:ext cx="2133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cxnSp>
        <p:nvCxnSpPr>
          <p:cNvPr id="207903" name="AutoShape 31"/>
          <p:cNvCxnSpPr>
            <a:cxnSpLocks noChangeShapeType="1"/>
            <a:stCxn id="207876" idx="2"/>
            <a:endCxn id="207899" idx="0"/>
          </p:cNvCxnSpPr>
          <p:nvPr/>
        </p:nvCxnSpPr>
        <p:spPr bwMode="gray">
          <a:xfrm>
            <a:off x="5638800" y="5053038"/>
            <a:ext cx="0" cy="398462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904" name="AutoShape 32"/>
          <p:cNvCxnSpPr>
            <a:cxnSpLocks noChangeShapeType="1"/>
            <a:stCxn id="207896" idx="2"/>
            <a:endCxn id="207876" idx="0"/>
          </p:cNvCxnSpPr>
          <p:nvPr/>
        </p:nvCxnSpPr>
        <p:spPr bwMode="gray">
          <a:xfrm>
            <a:off x="5638800" y="4041800"/>
            <a:ext cx="0" cy="4572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3295212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Source Authentication</a:t>
            </a:r>
          </a:p>
        </p:txBody>
      </p:sp>
      <p:sp>
        <p:nvSpPr>
          <p:cNvPr id="208899" name="Rectangle 3"/>
          <p:cNvSpPr>
            <a:spLocks noGrp="1"/>
          </p:cNvSpPr>
          <p:nvPr>
            <p:ph idx="1"/>
          </p:nvPr>
        </p:nvSpPr>
        <p:spPr>
          <a:xfrm>
            <a:off x="827584" y="1628800"/>
            <a:ext cx="7760791" cy="3914750"/>
          </a:xfrm>
        </p:spPr>
        <p:txBody>
          <a:bodyPr/>
          <a:lstStyle/>
          <a:p>
            <a:r>
              <a:rPr lang="en-US" altLang="bg-BG" dirty="0"/>
              <a:t>Validates datagrams by verifying they came from the proper source</a:t>
            </a:r>
          </a:p>
          <a:p>
            <a:r>
              <a:rPr lang="en-US" altLang="bg-BG" dirty="0"/>
              <a:t>The authentication process uses Hashing Message Authentication Code (HMAC)</a:t>
            </a:r>
          </a:p>
          <a:p>
            <a:pPr lvl="1"/>
            <a:r>
              <a:rPr lang="en-US" altLang="bg-BG" dirty="0"/>
              <a:t>Adds a secret pre-shared key to the hashing process</a:t>
            </a:r>
          </a:p>
        </p:txBody>
      </p:sp>
    </p:spTree>
    <p:extLst>
      <p:ext uri="{BB962C8B-B14F-4D97-AF65-F5344CB8AC3E}">
        <p14:creationId xmlns:p14="http://schemas.microsoft.com/office/powerpoint/2010/main" val="351248255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altLang="bg-BG"/>
              <a:t>Hashed Message Authentication Code (HMAC)</a:t>
            </a:r>
          </a:p>
        </p:txBody>
      </p:sp>
      <p:sp>
        <p:nvSpPr>
          <p:cNvPr id="209923" name="Text Box 3"/>
          <p:cNvSpPr txBox="1">
            <a:spLocks noChangeArrowheads="1"/>
          </p:cNvSpPr>
          <p:nvPr/>
        </p:nvSpPr>
        <p:spPr bwMode="gray">
          <a:xfrm>
            <a:off x="1016000" y="1739156"/>
            <a:ext cx="1296988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Sender</a:t>
            </a:r>
          </a:p>
        </p:txBody>
      </p:sp>
      <p:sp>
        <p:nvSpPr>
          <p:cNvPr id="209924" name="Text Box 4"/>
          <p:cNvSpPr txBox="1">
            <a:spLocks noChangeArrowheads="1"/>
          </p:cNvSpPr>
          <p:nvPr/>
        </p:nvSpPr>
        <p:spPr bwMode="gray">
          <a:xfrm>
            <a:off x="5438775" y="1737568"/>
            <a:ext cx="1546225" cy="4953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2400" b="1" i="1">
                <a:latin typeface="Tahoma" pitchFamily="34" charset="0"/>
              </a:rPr>
              <a:t>Receiver</a:t>
            </a:r>
          </a:p>
        </p:txBody>
      </p:sp>
      <p:pic>
        <p:nvPicPr>
          <p:cNvPr id="20992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3794968"/>
            <a:ext cx="8382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992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607768"/>
            <a:ext cx="8382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9927" name="Line 7"/>
          <p:cNvSpPr>
            <a:spLocks noChangeShapeType="1"/>
          </p:cNvSpPr>
          <p:nvPr/>
        </p:nvSpPr>
        <p:spPr bwMode="gray">
          <a:xfrm flipV="1">
            <a:off x="3048000" y="2702768"/>
            <a:ext cx="1981200" cy="2667000"/>
          </a:xfrm>
          <a:prstGeom prst="line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9928" name="AutoShape 8"/>
          <p:cNvSpPr>
            <a:spLocks noChangeArrowheads="1"/>
          </p:cNvSpPr>
          <p:nvPr/>
        </p:nvSpPr>
        <p:spPr bwMode="gray">
          <a:xfrm>
            <a:off x="5713413" y="6214318"/>
            <a:ext cx="2058987" cy="527050"/>
          </a:xfrm>
          <a:prstGeom prst="wedgeRectCallout">
            <a:avLst>
              <a:gd name="adj1" fmla="val -35889"/>
              <a:gd name="adj2" fmla="val -109037"/>
            </a:avLst>
          </a:prstGeom>
          <a:solidFill>
            <a:srgbClr val="FEE1AC"/>
          </a:solidFill>
          <a:ln w="12700">
            <a:solidFill>
              <a:srgbClr val="FF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 anchorCtr="1">
            <a:spAutoFit/>
          </a:bodyPr>
          <a:lstStyle/>
          <a:p>
            <a:pPr algn="ctr" eaLnBrk="0" hangingPunct="0"/>
            <a:r>
              <a:rPr lang="en-US" altLang="bg-BG" sz="1400">
                <a:latin typeface="Tahoma" pitchFamily="34" charset="0"/>
              </a:rPr>
              <a:t>If the hash values </a:t>
            </a:r>
            <a:br>
              <a:rPr lang="en-US" altLang="bg-BG" sz="1400">
                <a:latin typeface="Tahoma" pitchFamily="34" charset="0"/>
              </a:rPr>
            </a:br>
            <a:r>
              <a:rPr lang="en-US" altLang="bg-BG" sz="1400">
                <a:latin typeface="Tahoma" pitchFamily="34" charset="0"/>
              </a:rPr>
              <a:t>match, the data is good</a:t>
            </a:r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gray">
          <a:xfrm>
            <a:off x="6477000" y="5593606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5</a:t>
            </a:r>
          </a:p>
        </p:txBody>
      </p:sp>
      <p:sp>
        <p:nvSpPr>
          <p:cNvPr id="209930" name="Oval 10"/>
          <p:cNvSpPr>
            <a:spLocks noChangeArrowheads="1"/>
          </p:cNvSpPr>
          <p:nvPr/>
        </p:nvSpPr>
        <p:spPr bwMode="gray">
          <a:xfrm>
            <a:off x="3657600" y="37695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gray">
          <a:xfrm>
            <a:off x="6553200" y="29313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</a:t>
            </a:r>
          </a:p>
        </p:txBody>
      </p:sp>
      <p:sp>
        <p:nvSpPr>
          <p:cNvPr id="209932" name="Oval 12"/>
          <p:cNvSpPr>
            <a:spLocks noChangeArrowheads="1"/>
          </p:cNvSpPr>
          <p:nvPr/>
        </p:nvSpPr>
        <p:spPr bwMode="gray">
          <a:xfrm>
            <a:off x="5105400" y="46839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4</a:t>
            </a:r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gray">
          <a:xfrm>
            <a:off x="838200" y="3921968"/>
            <a:ext cx="314325" cy="3143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 anchorCtr="1"/>
          <a:lstStyle/>
          <a:p>
            <a:pPr algn="ctr"/>
            <a:r>
              <a:rPr lang="en-US" altLang="bg-BG" b="1">
                <a:solidFill>
                  <a:srgbClr val="25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</a:p>
        </p:txBody>
      </p:sp>
      <p:cxnSp>
        <p:nvCxnSpPr>
          <p:cNvPr id="209934" name="AutoShape 14"/>
          <p:cNvCxnSpPr>
            <a:cxnSpLocks noChangeShapeType="1"/>
            <a:stCxn id="209942" idx="2"/>
            <a:endCxn id="209964" idx="0"/>
          </p:cNvCxnSpPr>
          <p:nvPr/>
        </p:nvCxnSpPr>
        <p:spPr bwMode="gray">
          <a:xfrm>
            <a:off x="5867400" y="2778968"/>
            <a:ext cx="0" cy="9144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935" name="AutoShape 15"/>
          <p:cNvCxnSpPr>
            <a:cxnSpLocks noChangeShapeType="1"/>
            <a:stCxn id="209941" idx="2"/>
            <a:endCxn id="209943" idx="0"/>
          </p:cNvCxnSpPr>
          <p:nvPr/>
        </p:nvCxnSpPr>
        <p:spPr bwMode="gray">
          <a:xfrm>
            <a:off x="6934200" y="2778968"/>
            <a:ext cx="1371600" cy="9906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936" name="AutoShape 16"/>
          <p:cNvCxnSpPr>
            <a:cxnSpLocks noChangeShapeType="1"/>
            <a:stCxn id="209943" idx="2"/>
            <a:endCxn id="209944" idx="0"/>
          </p:cNvCxnSpPr>
          <p:nvPr/>
        </p:nvCxnSpPr>
        <p:spPr bwMode="gray">
          <a:xfrm>
            <a:off x="8305800" y="4150568"/>
            <a:ext cx="0" cy="14097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9937" name="AutoShape 17"/>
          <p:cNvSpPr>
            <a:spLocks noChangeArrowheads="1"/>
          </p:cNvSpPr>
          <p:nvPr/>
        </p:nvSpPr>
        <p:spPr bwMode="gray">
          <a:xfrm>
            <a:off x="5105400" y="6214318"/>
            <a:ext cx="3317875" cy="527050"/>
          </a:xfrm>
          <a:prstGeom prst="wedgeRectCallout">
            <a:avLst>
              <a:gd name="adj1" fmla="val 48278"/>
              <a:gd name="adj2" fmla="val -89458"/>
            </a:avLst>
          </a:prstGeom>
          <a:solidFill>
            <a:srgbClr val="FEE1AC"/>
          </a:solidFill>
          <a:ln w="12700">
            <a:solidFill>
              <a:srgbClr val="FF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>
            <a:spAutoFit/>
          </a:bodyPr>
          <a:lstStyle/>
          <a:p>
            <a:pPr algn="ctr" eaLnBrk="0" hangingPunct="0"/>
            <a:r>
              <a:rPr lang="en-US" altLang="bg-BG" sz="1400">
                <a:latin typeface="Tahoma" pitchFamily="34" charset="0"/>
              </a:rPr>
              <a:t>If the hash values match, the data is good and the source is valid</a:t>
            </a:r>
          </a:p>
        </p:txBody>
      </p:sp>
      <p:grpSp>
        <p:nvGrpSpPr>
          <p:cNvPr id="209938" name="Group 18"/>
          <p:cNvGrpSpPr>
            <a:grpSpLocks/>
          </p:cNvGrpSpPr>
          <p:nvPr/>
        </p:nvGrpSpPr>
        <p:grpSpPr bwMode="auto">
          <a:xfrm>
            <a:off x="762000" y="5141168"/>
            <a:ext cx="2133600" cy="381000"/>
            <a:chOff x="336" y="2976"/>
            <a:chExt cx="1344" cy="240"/>
          </a:xfrm>
        </p:grpSpPr>
        <p:sp>
          <p:nvSpPr>
            <p:cNvPr id="209939" name="Rectangle 19"/>
            <p:cNvSpPr>
              <a:spLocks noChangeArrowheads="1"/>
            </p:cNvSpPr>
            <p:nvPr/>
          </p:nvSpPr>
          <p:spPr bwMode="gray">
            <a:xfrm>
              <a:off x="1200" y="2976"/>
              <a:ext cx="480" cy="240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50000">
                  <a:srgbClr val="FFCC99"/>
                </a:gs>
                <a:gs pos="100000">
                  <a:srgbClr val="CC6600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HASH</a:t>
              </a:r>
            </a:p>
          </p:txBody>
        </p:sp>
        <p:sp>
          <p:nvSpPr>
            <p:cNvPr id="209940" name="Rectangle 20"/>
            <p:cNvSpPr>
              <a:spLocks noChangeArrowheads="1"/>
            </p:cNvSpPr>
            <p:nvPr/>
          </p:nvSpPr>
          <p:spPr bwMode="gray">
            <a:xfrm>
              <a:off x="336" y="2976"/>
              <a:ext cx="864" cy="240"/>
            </a:xfrm>
            <a:prstGeom prst="rect">
              <a:avLst/>
            </a:prstGeom>
            <a:gradFill rotWithShape="0">
              <a:gsLst>
                <a:gs pos="0">
                  <a:srgbClr val="5E7647"/>
                </a:gs>
                <a:gs pos="50000">
                  <a:srgbClr val="CCFF99"/>
                </a:gs>
                <a:gs pos="100000">
                  <a:srgbClr val="5E7647"/>
                </a:gs>
              </a:gsLst>
              <a:lin ang="5400000" scaled="1"/>
            </a:gradFill>
            <a:ln w="12700">
              <a:solidFill>
                <a:srgbClr val="717A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Data</a:t>
              </a:r>
            </a:p>
          </p:txBody>
        </p:sp>
      </p:grpSp>
      <p:sp>
        <p:nvSpPr>
          <p:cNvPr id="209941" name="Rectangle 21"/>
          <p:cNvSpPr>
            <a:spLocks noChangeArrowheads="1"/>
          </p:cNvSpPr>
          <p:nvPr/>
        </p:nvSpPr>
        <p:spPr bwMode="gray">
          <a:xfrm>
            <a:off x="6553200" y="2397968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sp>
        <p:nvSpPr>
          <p:cNvPr id="209942" name="Rectangle 22"/>
          <p:cNvSpPr>
            <a:spLocks noChangeArrowheads="1"/>
          </p:cNvSpPr>
          <p:nvPr/>
        </p:nvSpPr>
        <p:spPr bwMode="gray">
          <a:xfrm>
            <a:off x="5181600" y="2397968"/>
            <a:ext cx="1371600" cy="381000"/>
          </a:xfrm>
          <a:prstGeom prst="rect">
            <a:avLst/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rgbClr val="717A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Data</a:t>
            </a:r>
          </a:p>
        </p:txBody>
      </p:sp>
      <p:sp>
        <p:nvSpPr>
          <p:cNvPr id="209943" name="Rectangle 23"/>
          <p:cNvSpPr>
            <a:spLocks noChangeArrowheads="1"/>
          </p:cNvSpPr>
          <p:nvPr/>
        </p:nvSpPr>
        <p:spPr bwMode="gray">
          <a:xfrm>
            <a:off x="7924800" y="3769568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sp>
        <p:nvSpPr>
          <p:cNvPr id="209944" name="Rectangle 24"/>
          <p:cNvSpPr>
            <a:spLocks noChangeArrowheads="1"/>
          </p:cNvSpPr>
          <p:nvPr/>
        </p:nvSpPr>
        <p:spPr bwMode="gray">
          <a:xfrm>
            <a:off x="7924800" y="5560268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sp>
        <p:nvSpPr>
          <p:cNvPr id="209945" name="Rectangle 25"/>
          <p:cNvSpPr>
            <a:spLocks noChangeArrowheads="1"/>
          </p:cNvSpPr>
          <p:nvPr/>
        </p:nvSpPr>
        <p:spPr bwMode="gray">
          <a:xfrm>
            <a:off x="5486400" y="5560268"/>
            <a:ext cx="762000" cy="381000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CC99"/>
              </a:gs>
              <a:gs pos="100000">
                <a:srgbClr val="CC66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bg-BG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HASH</a:t>
            </a:r>
          </a:p>
        </p:txBody>
      </p:sp>
      <p:cxnSp>
        <p:nvCxnSpPr>
          <p:cNvPr id="209946" name="AutoShape 26"/>
          <p:cNvCxnSpPr>
            <a:cxnSpLocks noChangeShapeType="1"/>
            <a:stCxn id="209957" idx="2"/>
            <a:endCxn id="209925" idx="0"/>
          </p:cNvCxnSpPr>
          <p:nvPr/>
        </p:nvCxnSpPr>
        <p:spPr bwMode="gray">
          <a:xfrm>
            <a:off x="1828800" y="3007568"/>
            <a:ext cx="0" cy="7874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947" name="AutoShape 27"/>
          <p:cNvCxnSpPr>
            <a:cxnSpLocks noChangeShapeType="1"/>
            <a:stCxn id="209925" idx="2"/>
            <a:endCxn id="209948" idx="0"/>
          </p:cNvCxnSpPr>
          <p:nvPr/>
        </p:nvCxnSpPr>
        <p:spPr bwMode="gray">
          <a:xfrm>
            <a:off x="1828800" y="4349006"/>
            <a:ext cx="0" cy="715962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9948" name="Rectangle 28"/>
          <p:cNvSpPr>
            <a:spLocks noChangeArrowheads="1"/>
          </p:cNvSpPr>
          <p:nvPr/>
        </p:nvSpPr>
        <p:spPr bwMode="gray">
          <a:xfrm>
            <a:off x="762000" y="5064968"/>
            <a:ext cx="2133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cxnSp>
        <p:nvCxnSpPr>
          <p:cNvPr id="209949" name="AutoShape 29"/>
          <p:cNvCxnSpPr>
            <a:cxnSpLocks noChangeShapeType="1"/>
            <a:stCxn id="209926" idx="2"/>
            <a:endCxn id="209945" idx="0"/>
          </p:cNvCxnSpPr>
          <p:nvPr/>
        </p:nvCxnSpPr>
        <p:spPr bwMode="gray">
          <a:xfrm>
            <a:off x="5867400" y="5161806"/>
            <a:ext cx="0" cy="398462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950" name="AutoShape 30"/>
          <p:cNvCxnSpPr>
            <a:cxnSpLocks noChangeShapeType="1"/>
            <a:stCxn id="209964" idx="2"/>
            <a:endCxn id="209926" idx="0"/>
          </p:cNvCxnSpPr>
          <p:nvPr/>
        </p:nvCxnSpPr>
        <p:spPr bwMode="gray">
          <a:xfrm>
            <a:off x="5867400" y="4074368"/>
            <a:ext cx="0" cy="533400"/>
          </a:xfrm>
          <a:prstGeom prst="straightConnector1">
            <a:avLst/>
          </a:prstGeom>
          <a:noFill/>
          <a:ln w="57150">
            <a:solidFill>
              <a:srgbClr val="666699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9951" name="Group 31"/>
          <p:cNvGrpSpPr>
            <a:grpSpLocks/>
          </p:cNvGrpSpPr>
          <p:nvPr/>
        </p:nvGrpSpPr>
        <p:grpSpPr bwMode="auto">
          <a:xfrm>
            <a:off x="381000" y="2397968"/>
            <a:ext cx="2895600" cy="685800"/>
            <a:chOff x="240" y="1248"/>
            <a:chExt cx="1824" cy="432"/>
          </a:xfrm>
        </p:grpSpPr>
        <p:sp>
          <p:nvSpPr>
            <p:cNvPr id="209952" name="Rectangle 32"/>
            <p:cNvSpPr>
              <a:spLocks noChangeArrowheads="1"/>
            </p:cNvSpPr>
            <p:nvPr/>
          </p:nvSpPr>
          <p:spPr bwMode="gray">
            <a:xfrm>
              <a:off x="336" y="1344"/>
              <a:ext cx="864" cy="240"/>
            </a:xfrm>
            <a:prstGeom prst="rect">
              <a:avLst/>
            </a:prstGeom>
            <a:gradFill rotWithShape="0">
              <a:gsLst>
                <a:gs pos="0">
                  <a:srgbClr val="5E7647"/>
                </a:gs>
                <a:gs pos="50000">
                  <a:srgbClr val="CCFF99"/>
                </a:gs>
                <a:gs pos="100000">
                  <a:srgbClr val="5E7647"/>
                </a:gs>
              </a:gsLst>
              <a:lin ang="5400000" scaled="1"/>
            </a:gradFill>
            <a:ln w="12700">
              <a:solidFill>
                <a:srgbClr val="717A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209953" name="Group 33"/>
            <p:cNvGrpSpPr>
              <a:grpSpLocks/>
            </p:cNvGrpSpPr>
            <p:nvPr/>
          </p:nvGrpSpPr>
          <p:grpSpPr bwMode="auto">
            <a:xfrm>
              <a:off x="1392" y="1296"/>
              <a:ext cx="614" cy="345"/>
              <a:chOff x="3994" y="1179"/>
              <a:chExt cx="614" cy="345"/>
            </a:xfrm>
          </p:grpSpPr>
          <p:pic>
            <p:nvPicPr>
              <p:cNvPr id="209954" name="Picture 34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blackGray">
              <a:xfrm>
                <a:off x="3994" y="1179"/>
                <a:ext cx="614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9955" name="Text Box 35"/>
              <p:cNvSpPr txBox="1">
                <a:spLocks noChangeArrowheads="1"/>
              </p:cNvSpPr>
              <p:nvPr/>
            </p:nvSpPr>
            <p:spPr bwMode="blackGray">
              <a:xfrm>
                <a:off x="4346" y="1263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bg-BG" altLang="bg-BG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endParaRPr>
              </a:p>
            </p:txBody>
          </p:sp>
        </p:grpSp>
        <p:sp>
          <p:nvSpPr>
            <p:cNvPr id="209956" name="Text Box 36"/>
            <p:cNvSpPr txBox="1">
              <a:spLocks noChangeArrowheads="1"/>
            </p:cNvSpPr>
            <p:nvPr/>
          </p:nvSpPr>
          <p:spPr bwMode="gray">
            <a:xfrm>
              <a:off x="1215" y="1392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bg-BG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09957" name="Rectangle 37"/>
            <p:cNvSpPr>
              <a:spLocks noChangeArrowheads="1"/>
            </p:cNvSpPr>
            <p:nvPr/>
          </p:nvSpPr>
          <p:spPr bwMode="gray">
            <a:xfrm>
              <a:off x="240" y="1248"/>
              <a:ext cx="182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grpSp>
        <p:nvGrpSpPr>
          <p:cNvPr id="209958" name="Group 38"/>
          <p:cNvGrpSpPr>
            <a:grpSpLocks/>
          </p:cNvGrpSpPr>
          <p:nvPr/>
        </p:nvGrpSpPr>
        <p:grpSpPr bwMode="auto">
          <a:xfrm>
            <a:off x="4419600" y="3617168"/>
            <a:ext cx="2895600" cy="609600"/>
            <a:chOff x="2640" y="2112"/>
            <a:chExt cx="1824" cy="384"/>
          </a:xfrm>
        </p:grpSpPr>
        <p:sp>
          <p:nvSpPr>
            <p:cNvPr id="209959" name="Rectangle 39"/>
            <p:cNvSpPr>
              <a:spLocks noChangeArrowheads="1"/>
            </p:cNvSpPr>
            <p:nvPr/>
          </p:nvSpPr>
          <p:spPr bwMode="gray">
            <a:xfrm>
              <a:off x="2736" y="2160"/>
              <a:ext cx="864" cy="240"/>
            </a:xfrm>
            <a:prstGeom prst="rect">
              <a:avLst/>
            </a:prstGeom>
            <a:gradFill rotWithShape="0">
              <a:gsLst>
                <a:gs pos="0">
                  <a:srgbClr val="5E7647"/>
                </a:gs>
                <a:gs pos="50000">
                  <a:srgbClr val="CCFF99"/>
                </a:gs>
                <a:gs pos="100000">
                  <a:srgbClr val="5E7647"/>
                </a:gs>
              </a:gsLst>
              <a:lin ang="5400000" scaled="1"/>
            </a:gradFill>
            <a:ln w="12700">
              <a:solidFill>
                <a:srgbClr val="717A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bg-BG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209960" name="Group 40"/>
            <p:cNvGrpSpPr>
              <a:grpSpLocks/>
            </p:cNvGrpSpPr>
            <p:nvPr/>
          </p:nvGrpSpPr>
          <p:grpSpPr bwMode="auto">
            <a:xfrm>
              <a:off x="3792" y="2112"/>
              <a:ext cx="614" cy="345"/>
              <a:chOff x="3994" y="1179"/>
              <a:chExt cx="614" cy="345"/>
            </a:xfrm>
          </p:grpSpPr>
          <p:pic>
            <p:nvPicPr>
              <p:cNvPr id="209961" name="Picture 41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blackGray">
              <a:xfrm>
                <a:off x="3994" y="1179"/>
                <a:ext cx="614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9962" name="Text Box 42"/>
              <p:cNvSpPr txBox="1">
                <a:spLocks noChangeArrowheads="1"/>
              </p:cNvSpPr>
              <p:nvPr/>
            </p:nvSpPr>
            <p:spPr bwMode="blackGray">
              <a:xfrm>
                <a:off x="4346" y="1263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bg-BG" altLang="bg-BG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endParaRPr>
              </a:p>
            </p:txBody>
          </p:sp>
        </p:grpSp>
        <p:sp>
          <p:nvSpPr>
            <p:cNvPr id="209963" name="Text Box 43"/>
            <p:cNvSpPr txBox="1">
              <a:spLocks noChangeArrowheads="1"/>
            </p:cNvSpPr>
            <p:nvPr/>
          </p:nvSpPr>
          <p:spPr bwMode="gray">
            <a:xfrm>
              <a:off x="3615" y="2208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bg-BG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09964" name="Rectangle 44"/>
            <p:cNvSpPr>
              <a:spLocks noChangeArrowheads="1"/>
            </p:cNvSpPr>
            <p:nvPr/>
          </p:nvSpPr>
          <p:spPr bwMode="gray">
            <a:xfrm>
              <a:off x="2640" y="2160"/>
              <a:ext cx="182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209965" name="Text Box 45"/>
          <p:cNvSpPr txBox="1">
            <a:spLocks noChangeArrowheads="1"/>
          </p:cNvSpPr>
          <p:nvPr/>
        </p:nvSpPr>
        <p:spPr bwMode="gray">
          <a:xfrm>
            <a:off x="2274888" y="2550368"/>
            <a:ext cx="1136650" cy="3365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bg-BG" sz="1600" b="1">
                <a:solidFill>
                  <a:schemeClr val="bg1"/>
                </a:solidFill>
                <a:latin typeface="Tahoma" pitchFamily="34" charset="0"/>
              </a:rPr>
              <a:t>Hash Key</a:t>
            </a:r>
          </a:p>
        </p:txBody>
      </p:sp>
      <p:sp>
        <p:nvSpPr>
          <p:cNvPr id="209966" name="Text Box 46"/>
          <p:cNvSpPr txBox="1">
            <a:spLocks noChangeArrowheads="1"/>
          </p:cNvSpPr>
          <p:nvPr/>
        </p:nvSpPr>
        <p:spPr bwMode="gray">
          <a:xfrm>
            <a:off x="6178550" y="3693368"/>
            <a:ext cx="1136650" cy="3365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bg-BG" sz="1600" b="1">
                <a:solidFill>
                  <a:schemeClr val="bg1"/>
                </a:solidFill>
                <a:latin typeface="Tahoma" pitchFamily="34" charset="0"/>
              </a:rPr>
              <a:t>Hash Key</a:t>
            </a:r>
          </a:p>
        </p:txBody>
      </p:sp>
    </p:spTree>
    <p:extLst>
      <p:ext uri="{BB962C8B-B14F-4D97-AF65-F5344CB8AC3E}">
        <p14:creationId xmlns:p14="http://schemas.microsoft.com/office/powerpoint/2010/main" val="379335584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How Do Keys Get Exchanged?</a:t>
            </a:r>
          </a:p>
        </p:txBody>
      </p:sp>
      <p:sp>
        <p:nvSpPr>
          <p:cNvPr id="210947" name="Rectangle 3"/>
          <p:cNvSpPr>
            <a:spLocks noGrp="1"/>
          </p:cNvSpPr>
          <p:nvPr>
            <p:ph idx="1"/>
          </p:nvPr>
        </p:nvSpPr>
        <p:spPr>
          <a:xfrm>
            <a:off x="827585" y="1628800"/>
            <a:ext cx="7776864" cy="4680520"/>
          </a:xfrm>
        </p:spPr>
        <p:txBody>
          <a:bodyPr/>
          <a:lstStyle/>
          <a:p>
            <a:r>
              <a:rPr lang="en-US" altLang="bg-BG" sz="2400" dirty="0"/>
              <a:t>Encryption and hashing both rely on keys</a:t>
            </a:r>
          </a:p>
          <a:p>
            <a:r>
              <a:rPr lang="en-US" altLang="bg-BG" sz="2400" dirty="0"/>
              <a:t>Manual configuration</a:t>
            </a:r>
          </a:p>
          <a:p>
            <a:pPr lvl="1"/>
            <a:r>
              <a:rPr lang="en-US" altLang="bg-BG" sz="2000" dirty="0"/>
              <a:t>Prone to configuration errors</a:t>
            </a:r>
          </a:p>
          <a:p>
            <a:pPr lvl="1"/>
            <a:r>
              <a:rPr lang="en-US" altLang="bg-BG" sz="2000" dirty="0"/>
              <a:t>Rarely changed</a:t>
            </a:r>
          </a:p>
          <a:p>
            <a:r>
              <a:rPr lang="en-US" altLang="bg-BG" sz="2400" dirty="0"/>
              <a:t>Automatic exchange</a:t>
            </a:r>
          </a:p>
          <a:p>
            <a:pPr lvl="1"/>
            <a:r>
              <a:rPr lang="en-US" altLang="bg-BG" sz="2000" dirty="0"/>
              <a:t>Uses public connections – how to secure the key exchange?</a:t>
            </a:r>
          </a:p>
          <a:p>
            <a:r>
              <a:rPr lang="en-US" altLang="bg-BG" sz="2400" dirty="0"/>
              <a:t>The Solution: </a:t>
            </a:r>
            <a:r>
              <a:rPr lang="en-US" altLang="bg-BG" sz="2400" dirty="0" err="1"/>
              <a:t>Diffie</a:t>
            </a:r>
            <a:r>
              <a:rPr lang="en-US" altLang="bg-BG" sz="2400" dirty="0"/>
              <a:t>-Hellman Key Exchange Algorithm</a:t>
            </a:r>
          </a:p>
          <a:p>
            <a:pPr lvl="1"/>
            <a:r>
              <a:rPr lang="en-US" altLang="bg-BG" sz="2000" dirty="0"/>
              <a:t>First published public key cryptography standard</a:t>
            </a:r>
          </a:p>
          <a:p>
            <a:pPr lvl="1"/>
            <a:r>
              <a:rPr lang="en-US" altLang="bg-BG" sz="2000" dirty="0"/>
              <a:t>Solves the key distribution problem through use of public/private key pairs</a:t>
            </a:r>
          </a:p>
          <a:p>
            <a:pPr lvl="2"/>
            <a:r>
              <a:rPr lang="en-US" altLang="bg-BG" sz="1800" dirty="0"/>
              <a:t>Only public key sent across the network</a:t>
            </a:r>
          </a:p>
        </p:txBody>
      </p:sp>
    </p:spTree>
    <p:extLst>
      <p:ext uri="{BB962C8B-B14F-4D97-AF65-F5344CB8AC3E}">
        <p14:creationId xmlns:p14="http://schemas.microsoft.com/office/powerpoint/2010/main" val="372996672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Diffie-Hellman Groups</a:t>
            </a:r>
            <a:endParaRPr lang="en-AU" altLang="bg-BG"/>
          </a:p>
        </p:txBody>
      </p:sp>
      <p:sp>
        <p:nvSpPr>
          <p:cNvPr id="211971" name="Rectangle 3"/>
          <p:cNvSpPr>
            <a:spLocks noGrp="1"/>
          </p:cNvSpPr>
          <p:nvPr>
            <p:ph idx="1"/>
          </p:nvPr>
        </p:nvSpPr>
        <p:spPr>
          <a:xfrm>
            <a:off x="899592" y="1700808"/>
            <a:ext cx="8003108" cy="482453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bg-BG" dirty="0"/>
              <a:t>5 sets of very large Prime numbers (and a generator) used as the modulus for the </a:t>
            </a:r>
            <a:r>
              <a:rPr lang="en-US" altLang="bg-BG" dirty="0" err="1"/>
              <a:t>Diffie</a:t>
            </a:r>
            <a:r>
              <a:rPr lang="en-US" altLang="bg-BG" dirty="0"/>
              <a:t>-Hellman algorithm</a:t>
            </a:r>
          </a:p>
          <a:p>
            <a:pPr>
              <a:lnSpc>
                <a:spcPct val="110000"/>
              </a:lnSpc>
            </a:pPr>
            <a:r>
              <a:rPr lang="en-US" altLang="bg-BG" dirty="0" smtClean="0"/>
              <a:t>I.e. </a:t>
            </a:r>
            <a:r>
              <a:rPr lang="en-US" altLang="bg-BG" dirty="0"/>
              <a:t>Groups 1, 2 and 5</a:t>
            </a:r>
          </a:p>
          <a:p>
            <a:pPr lvl="1">
              <a:lnSpc>
                <a:spcPct val="110000"/>
              </a:lnSpc>
            </a:pPr>
            <a:r>
              <a:rPr lang="en-US" altLang="bg-BG" dirty="0"/>
              <a:t>Group 1 uses a 768-bit prime</a:t>
            </a:r>
          </a:p>
          <a:p>
            <a:pPr lvl="1">
              <a:lnSpc>
                <a:spcPct val="110000"/>
              </a:lnSpc>
            </a:pPr>
            <a:r>
              <a:rPr lang="en-US" altLang="bg-BG" dirty="0"/>
              <a:t>Group 2 uses a 1024-bit prime</a:t>
            </a:r>
          </a:p>
          <a:p>
            <a:pPr lvl="1">
              <a:lnSpc>
                <a:spcPct val="110000"/>
              </a:lnSpc>
            </a:pPr>
            <a:r>
              <a:rPr lang="en-US" altLang="bg-BG" dirty="0"/>
              <a:t>Group 5 uses a 1536-bit prime</a:t>
            </a:r>
          </a:p>
        </p:txBody>
      </p:sp>
    </p:spTree>
    <p:extLst>
      <p:ext uri="{BB962C8B-B14F-4D97-AF65-F5344CB8AC3E}">
        <p14:creationId xmlns:p14="http://schemas.microsoft.com/office/powerpoint/2010/main" val="13967901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altLang="bg-BG"/>
              <a:t>The DH Key Exchange Process</a:t>
            </a:r>
            <a:endParaRPr lang="en-AU" altLang="bg-BG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gray">
          <a:xfrm flipH="1" flipV="1">
            <a:off x="3995738" y="1576388"/>
            <a:ext cx="3889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grpSp>
        <p:nvGrpSpPr>
          <p:cNvPr id="214020" name="Group 4"/>
          <p:cNvGrpSpPr>
            <a:grpSpLocks/>
          </p:cNvGrpSpPr>
          <p:nvPr/>
        </p:nvGrpSpPr>
        <p:grpSpPr bwMode="auto">
          <a:xfrm>
            <a:off x="3735388" y="1403350"/>
            <a:ext cx="685800" cy="331788"/>
            <a:chOff x="4616" y="2307"/>
            <a:chExt cx="432" cy="209"/>
          </a:xfrm>
        </p:grpSpPr>
        <p:sp>
          <p:nvSpPr>
            <p:cNvPr id="214021" name="Freeform 5"/>
            <p:cNvSpPr>
              <a:spLocks/>
            </p:cNvSpPr>
            <p:nvPr/>
          </p:nvSpPr>
          <p:spPr bwMode="gray">
            <a:xfrm>
              <a:off x="4617" y="2316"/>
              <a:ext cx="402" cy="156"/>
            </a:xfrm>
            <a:custGeom>
              <a:avLst/>
              <a:gdLst>
                <a:gd name="T0" fmla="*/ 144 w 402"/>
                <a:gd name="T1" fmla="*/ 156 h 156"/>
                <a:gd name="T2" fmla="*/ 150 w 402"/>
                <a:gd name="T3" fmla="*/ 96 h 156"/>
                <a:gd name="T4" fmla="*/ 264 w 402"/>
                <a:gd name="T5" fmla="*/ 129 h 156"/>
                <a:gd name="T6" fmla="*/ 402 w 402"/>
                <a:gd name="T7" fmla="*/ 66 h 156"/>
                <a:gd name="T8" fmla="*/ 156 w 402"/>
                <a:gd name="T9" fmla="*/ 0 h 156"/>
                <a:gd name="T10" fmla="*/ 0 w 402"/>
                <a:gd name="T11" fmla="*/ 72 h 156"/>
                <a:gd name="T12" fmla="*/ 6 w 402"/>
                <a:gd name="T13" fmla="*/ 123 h 156"/>
                <a:gd name="T14" fmla="*/ 144 w 402"/>
                <a:gd name="T15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2" h="156">
                  <a:moveTo>
                    <a:pt x="144" y="156"/>
                  </a:moveTo>
                  <a:lnTo>
                    <a:pt x="150" y="96"/>
                  </a:lnTo>
                  <a:lnTo>
                    <a:pt x="264" y="129"/>
                  </a:lnTo>
                  <a:lnTo>
                    <a:pt x="402" y="66"/>
                  </a:lnTo>
                  <a:lnTo>
                    <a:pt x="156" y="0"/>
                  </a:lnTo>
                  <a:lnTo>
                    <a:pt x="0" y="72"/>
                  </a:lnTo>
                  <a:lnTo>
                    <a:pt x="6" y="123"/>
                  </a:lnTo>
                  <a:lnTo>
                    <a:pt x="144" y="15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pic>
          <p:nvPicPr>
            <p:cNvPr id="214022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616" y="2307"/>
              <a:ext cx="432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1402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41925" y="1143000"/>
            <a:ext cx="1392238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4024" name="Group 8"/>
          <p:cNvGrpSpPr>
            <a:grpSpLocks/>
          </p:cNvGrpSpPr>
          <p:nvPr/>
        </p:nvGrpSpPr>
        <p:grpSpPr bwMode="auto">
          <a:xfrm>
            <a:off x="7424738" y="1330325"/>
            <a:ext cx="882650" cy="422275"/>
            <a:chOff x="1016" y="1722"/>
            <a:chExt cx="556" cy="266"/>
          </a:xfrm>
        </p:grpSpPr>
        <p:sp>
          <p:nvSpPr>
            <p:cNvPr id="214025" name="Freeform 9"/>
            <p:cNvSpPr>
              <a:spLocks/>
            </p:cNvSpPr>
            <p:nvPr/>
          </p:nvSpPr>
          <p:spPr bwMode="gray">
            <a:xfrm>
              <a:off x="1104" y="1731"/>
              <a:ext cx="423" cy="156"/>
            </a:xfrm>
            <a:custGeom>
              <a:avLst/>
              <a:gdLst>
                <a:gd name="T0" fmla="*/ 0 w 423"/>
                <a:gd name="T1" fmla="*/ 69 h 156"/>
                <a:gd name="T2" fmla="*/ 270 w 423"/>
                <a:gd name="T3" fmla="*/ 156 h 156"/>
                <a:gd name="T4" fmla="*/ 423 w 423"/>
                <a:gd name="T5" fmla="*/ 93 h 156"/>
                <a:gd name="T6" fmla="*/ 123 w 423"/>
                <a:gd name="T7" fmla="*/ 0 h 156"/>
                <a:gd name="T8" fmla="*/ 0 w 423"/>
                <a:gd name="T9" fmla="*/ 6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" h="156">
                  <a:moveTo>
                    <a:pt x="0" y="69"/>
                  </a:moveTo>
                  <a:lnTo>
                    <a:pt x="270" y="156"/>
                  </a:lnTo>
                  <a:lnTo>
                    <a:pt x="423" y="93"/>
                  </a:lnTo>
                  <a:lnTo>
                    <a:pt x="123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pic>
          <p:nvPicPr>
            <p:cNvPr id="214026" name="Picture 10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016" y="1722"/>
              <a:ext cx="556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4027" name="Rectangle 11"/>
          <p:cNvSpPr>
            <a:spLocks noChangeArrowheads="1"/>
          </p:cNvSpPr>
          <p:nvPr/>
        </p:nvSpPr>
        <p:spPr bwMode="auto">
          <a:xfrm>
            <a:off x="204422" y="2270125"/>
            <a:ext cx="2895600" cy="97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spcAft>
                <a:spcPts val="400"/>
              </a:spcAft>
              <a:buClr>
                <a:schemeClr val="tx1"/>
              </a:buClr>
              <a:buSzPct val="25000"/>
              <a:buFont typeface="Arial" charset="0"/>
              <a:buChar char=" "/>
              <a:defRPr sz="2000">
                <a:solidFill>
                  <a:schemeClr val="tx1"/>
                </a:solidFill>
                <a:latin typeface="Arial" charset="0"/>
              </a:defRPr>
            </a:lvl1pPr>
            <a:lvl2pPr marL="684213" indent="-285750">
              <a:spcAft>
                <a:spcPts val="500"/>
              </a:spcAft>
              <a:buClr>
                <a:schemeClr val="tx1"/>
              </a:buClr>
              <a:buSzPct val="9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027113" indent="-228600">
              <a:spcAft>
                <a:spcPts val="500"/>
              </a:spcAft>
              <a:buClr>
                <a:schemeClr val="tx1"/>
              </a:buClr>
              <a:buSzPct val="96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370013" indent="-228600">
              <a:spcAft>
                <a:spcPts val="500"/>
              </a:spcAft>
              <a:buClr>
                <a:schemeClr val="tx1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712913" indent="-228600">
              <a:spcAft>
                <a:spcPts val="500"/>
              </a:spcAft>
              <a:buClr>
                <a:schemeClr val="tx1"/>
              </a:buClr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170113" indent="-228600" fontAlgn="base">
              <a:spcBef>
                <a:spcPct val="0"/>
              </a:spcBef>
              <a:spcAft>
                <a:spcPts val="500"/>
              </a:spcAft>
              <a:buClr>
                <a:schemeClr val="tx1"/>
              </a:buClr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627313" indent="-228600" fontAlgn="base">
              <a:spcBef>
                <a:spcPct val="0"/>
              </a:spcBef>
              <a:spcAft>
                <a:spcPts val="500"/>
              </a:spcAft>
              <a:buClr>
                <a:schemeClr val="tx1"/>
              </a:buClr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084513" indent="-228600" fontAlgn="base">
              <a:spcBef>
                <a:spcPct val="0"/>
              </a:spcBef>
              <a:spcAft>
                <a:spcPts val="500"/>
              </a:spcAft>
              <a:buClr>
                <a:schemeClr val="tx1"/>
              </a:buClr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541713" indent="-228600" fontAlgn="base">
              <a:spcBef>
                <a:spcPct val="0"/>
              </a:spcBef>
              <a:spcAft>
                <a:spcPts val="500"/>
              </a:spcAft>
              <a:buClr>
                <a:schemeClr val="tx1"/>
              </a:buClr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buFont typeface="Arial" charset="0"/>
              <a:buNone/>
            </a:pPr>
            <a:r>
              <a:rPr lang="en-AU" altLang="bg-BG" sz="1800" b="1" dirty="0">
                <a:solidFill>
                  <a:srgbClr val="1A0040"/>
                </a:solidFill>
                <a:latin typeface="Tahoma" pitchFamily="34" charset="0"/>
              </a:rPr>
              <a:t>Each device generates a public and private key pair</a:t>
            </a:r>
          </a:p>
        </p:txBody>
      </p:sp>
      <p:grpSp>
        <p:nvGrpSpPr>
          <p:cNvPr id="214028" name="Group 12"/>
          <p:cNvGrpSpPr>
            <a:grpSpLocks/>
          </p:cNvGrpSpPr>
          <p:nvPr/>
        </p:nvGrpSpPr>
        <p:grpSpPr bwMode="auto">
          <a:xfrm>
            <a:off x="3148013" y="2182813"/>
            <a:ext cx="928687" cy="527050"/>
            <a:chOff x="3744" y="1149"/>
            <a:chExt cx="585" cy="332"/>
          </a:xfrm>
        </p:grpSpPr>
        <p:pic>
          <p:nvPicPr>
            <p:cNvPr id="214029" name="Picture 13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Gray">
            <a:xfrm>
              <a:off x="3744" y="1149"/>
              <a:ext cx="585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4030" name="Text Box 14"/>
            <p:cNvSpPr txBox="1">
              <a:spLocks noChangeArrowheads="1"/>
            </p:cNvSpPr>
            <p:nvPr/>
          </p:nvSpPr>
          <p:spPr bwMode="blackGray">
            <a:xfrm>
              <a:off x="3795" y="1181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bg-BG" altLang="bg-BG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endParaRPr>
            </a:p>
          </p:txBody>
        </p:sp>
      </p:grpSp>
      <p:grpSp>
        <p:nvGrpSpPr>
          <p:cNvPr id="214031" name="Group 15"/>
          <p:cNvGrpSpPr>
            <a:grpSpLocks/>
          </p:cNvGrpSpPr>
          <p:nvPr/>
        </p:nvGrpSpPr>
        <p:grpSpPr bwMode="auto">
          <a:xfrm>
            <a:off x="7272338" y="2255838"/>
            <a:ext cx="930275" cy="520700"/>
            <a:chOff x="3744" y="1838"/>
            <a:chExt cx="586" cy="328"/>
          </a:xfrm>
        </p:grpSpPr>
        <p:pic>
          <p:nvPicPr>
            <p:cNvPr id="214032" name="Picture 16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Gray">
            <a:xfrm>
              <a:off x="3744" y="1838"/>
              <a:ext cx="586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4033" name="Text Box 17"/>
            <p:cNvSpPr txBox="1">
              <a:spLocks noChangeArrowheads="1"/>
            </p:cNvSpPr>
            <p:nvPr/>
          </p:nvSpPr>
          <p:spPr bwMode="blackGray">
            <a:xfrm>
              <a:off x="3795" y="1887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bg-BG" altLang="bg-BG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endParaRPr>
            </a:p>
          </p:txBody>
        </p:sp>
      </p:grpSp>
      <p:grpSp>
        <p:nvGrpSpPr>
          <p:cNvPr id="214034" name="Group 18"/>
          <p:cNvGrpSpPr>
            <a:grpSpLocks/>
          </p:cNvGrpSpPr>
          <p:nvPr/>
        </p:nvGrpSpPr>
        <p:grpSpPr bwMode="auto">
          <a:xfrm>
            <a:off x="3544888" y="2230438"/>
            <a:ext cx="974725" cy="547687"/>
            <a:chOff x="3994" y="1179"/>
            <a:chExt cx="614" cy="345"/>
          </a:xfrm>
        </p:grpSpPr>
        <p:pic>
          <p:nvPicPr>
            <p:cNvPr id="214035" name="Picture 19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Gray">
            <a:xfrm>
              <a:off x="3994" y="1179"/>
              <a:ext cx="614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4036" name="Text Box 20"/>
            <p:cNvSpPr txBox="1">
              <a:spLocks noChangeArrowheads="1"/>
            </p:cNvSpPr>
            <p:nvPr/>
          </p:nvSpPr>
          <p:spPr bwMode="blackGray">
            <a:xfrm>
              <a:off x="4346" y="1263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bg-BG" altLang="bg-BG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endParaRPr>
            </a:p>
          </p:txBody>
        </p:sp>
      </p:grpSp>
      <p:grpSp>
        <p:nvGrpSpPr>
          <p:cNvPr id="214037" name="Group 21"/>
          <p:cNvGrpSpPr>
            <a:grpSpLocks/>
          </p:cNvGrpSpPr>
          <p:nvPr/>
        </p:nvGrpSpPr>
        <p:grpSpPr bwMode="auto">
          <a:xfrm>
            <a:off x="7669213" y="2281238"/>
            <a:ext cx="974725" cy="547687"/>
            <a:chOff x="3994" y="1854"/>
            <a:chExt cx="614" cy="345"/>
          </a:xfrm>
        </p:grpSpPr>
        <p:pic>
          <p:nvPicPr>
            <p:cNvPr id="214038" name="Picture 22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Gray">
            <a:xfrm>
              <a:off x="3994" y="1854"/>
              <a:ext cx="614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4039" name="Text Box 23"/>
            <p:cNvSpPr txBox="1">
              <a:spLocks noChangeArrowheads="1"/>
            </p:cNvSpPr>
            <p:nvPr/>
          </p:nvSpPr>
          <p:spPr bwMode="blackGray">
            <a:xfrm>
              <a:off x="4346" y="1960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bg-BG" altLang="bg-BG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endParaRPr>
            </a:p>
          </p:txBody>
        </p:sp>
      </p:grpSp>
      <p:grpSp>
        <p:nvGrpSpPr>
          <p:cNvPr id="214040" name="Group 24"/>
          <p:cNvGrpSpPr>
            <a:grpSpLocks/>
          </p:cNvGrpSpPr>
          <p:nvPr/>
        </p:nvGrpSpPr>
        <p:grpSpPr bwMode="auto">
          <a:xfrm>
            <a:off x="228600" y="2566988"/>
            <a:ext cx="8250238" cy="2014537"/>
            <a:chOff x="144" y="1617"/>
            <a:chExt cx="5197" cy="1269"/>
          </a:xfrm>
        </p:grpSpPr>
        <p:sp>
          <p:nvSpPr>
            <p:cNvPr id="214041" name="Line 25"/>
            <p:cNvSpPr>
              <a:spLocks noChangeShapeType="1"/>
            </p:cNvSpPr>
            <p:nvPr/>
          </p:nvSpPr>
          <p:spPr bwMode="gray">
            <a:xfrm>
              <a:off x="2928" y="1617"/>
              <a:ext cx="2016" cy="831"/>
            </a:xfrm>
            <a:prstGeom prst="line">
              <a:avLst/>
            </a:prstGeom>
            <a:noFill/>
            <a:ln w="57150">
              <a:solidFill>
                <a:srgbClr val="6600CC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214042" name="Line 26"/>
            <p:cNvSpPr>
              <a:spLocks noChangeShapeType="1"/>
            </p:cNvSpPr>
            <p:nvPr/>
          </p:nvSpPr>
          <p:spPr bwMode="gray">
            <a:xfrm flipH="1">
              <a:off x="2496" y="1617"/>
              <a:ext cx="1968" cy="735"/>
            </a:xfrm>
            <a:prstGeom prst="line">
              <a:avLst/>
            </a:prstGeom>
            <a:noFill/>
            <a:ln w="57150">
              <a:solidFill>
                <a:srgbClr val="339933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214043" name="Text Box 27"/>
            <p:cNvSpPr txBox="1">
              <a:spLocks noChangeArrowheads="1"/>
            </p:cNvSpPr>
            <p:nvPr/>
          </p:nvSpPr>
          <p:spPr bwMode="gray">
            <a:xfrm>
              <a:off x="144" y="2448"/>
              <a:ext cx="1536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spcBef>
                  <a:spcPct val="35000"/>
                </a:spcBef>
                <a:buClr>
                  <a:srgbClr val="006666"/>
                </a:buClr>
              </a:pPr>
              <a:r>
                <a:rPr lang="en-AU" altLang="bg-BG" b="1" dirty="0">
                  <a:solidFill>
                    <a:srgbClr val="1A0040"/>
                  </a:solidFill>
                  <a:latin typeface="Tahoma" pitchFamily="34" charset="0"/>
                </a:rPr>
                <a:t>Public keys are exchanged</a:t>
              </a:r>
              <a:endParaRPr lang="en-US" altLang="bg-BG" i="1" dirty="0">
                <a:latin typeface="Tahoma" pitchFamily="34" charset="0"/>
              </a:endParaRPr>
            </a:p>
          </p:txBody>
        </p:sp>
        <p:grpSp>
          <p:nvGrpSpPr>
            <p:cNvPr id="214044" name="Group 28"/>
            <p:cNvGrpSpPr>
              <a:grpSpLocks/>
            </p:cNvGrpSpPr>
            <p:nvPr/>
          </p:nvGrpSpPr>
          <p:grpSpPr bwMode="auto">
            <a:xfrm>
              <a:off x="4756" y="2521"/>
              <a:ext cx="585" cy="332"/>
              <a:chOff x="3744" y="1149"/>
              <a:chExt cx="585" cy="332"/>
            </a:xfrm>
          </p:grpSpPr>
          <p:pic>
            <p:nvPicPr>
              <p:cNvPr id="214045" name="Picture 29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blackGray">
              <a:xfrm>
                <a:off x="3744" y="1149"/>
                <a:ext cx="585" cy="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4046" name="Text Box 30"/>
              <p:cNvSpPr txBox="1">
                <a:spLocks noChangeArrowheads="1"/>
              </p:cNvSpPr>
              <p:nvPr/>
            </p:nvSpPr>
            <p:spPr bwMode="blackGray">
              <a:xfrm>
                <a:off x="3795" y="1181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bg-BG" altLang="bg-BG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endParaRPr>
              </a:p>
            </p:txBody>
          </p:sp>
        </p:grpSp>
        <p:grpSp>
          <p:nvGrpSpPr>
            <p:cNvPr id="214047" name="Group 31"/>
            <p:cNvGrpSpPr>
              <a:grpSpLocks/>
            </p:cNvGrpSpPr>
            <p:nvPr/>
          </p:nvGrpSpPr>
          <p:grpSpPr bwMode="auto">
            <a:xfrm>
              <a:off x="1877" y="2364"/>
              <a:ext cx="586" cy="328"/>
              <a:chOff x="3744" y="1838"/>
              <a:chExt cx="586" cy="328"/>
            </a:xfrm>
          </p:grpSpPr>
          <p:pic>
            <p:nvPicPr>
              <p:cNvPr id="214048" name="Picture 32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blackGray">
              <a:xfrm>
                <a:off x="3744" y="1838"/>
                <a:ext cx="586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4049" name="Text Box 33"/>
              <p:cNvSpPr txBox="1">
                <a:spLocks noChangeArrowheads="1"/>
              </p:cNvSpPr>
              <p:nvPr/>
            </p:nvSpPr>
            <p:spPr bwMode="blackGray">
              <a:xfrm>
                <a:off x="3795" y="1887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bg-BG" altLang="bg-BG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endParaRPr>
              </a:p>
            </p:txBody>
          </p:sp>
        </p:grpSp>
      </p:grpSp>
      <p:grpSp>
        <p:nvGrpSpPr>
          <p:cNvPr id="214050" name="Group 34"/>
          <p:cNvGrpSpPr>
            <a:grpSpLocks/>
          </p:cNvGrpSpPr>
          <p:nvPr/>
        </p:nvGrpSpPr>
        <p:grpSpPr bwMode="auto">
          <a:xfrm>
            <a:off x="228600" y="3763963"/>
            <a:ext cx="8728075" cy="2486025"/>
            <a:chOff x="144" y="2371"/>
            <a:chExt cx="5498" cy="1566"/>
          </a:xfrm>
        </p:grpSpPr>
        <p:sp>
          <p:nvSpPr>
            <p:cNvPr id="214051" name="Line 35"/>
            <p:cNvSpPr>
              <a:spLocks noChangeShapeType="1"/>
            </p:cNvSpPr>
            <p:nvPr/>
          </p:nvSpPr>
          <p:spPr bwMode="gray">
            <a:xfrm>
              <a:off x="2403" y="2806"/>
              <a:ext cx="765" cy="650"/>
            </a:xfrm>
            <a:prstGeom prst="line">
              <a:avLst/>
            </a:prstGeom>
            <a:noFill/>
            <a:ln w="57150">
              <a:pattFill prst="sphere">
                <a:fgClr>
                  <a:srgbClr val="9900FF"/>
                </a:fgClr>
                <a:bgClr>
                  <a:srgbClr val="339966"/>
                </a:bgClr>
              </a:patt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214052" name="Rectangle 36"/>
            <p:cNvSpPr>
              <a:spLocks noChangeArrowheads="1"/>
            </p:cNvSpPr>
            <p:nvPr/>
          </p:nvSpPr>
          <p:spPr bwMode="gray">
            <a:xfrm>
              <a:off x="144" y="3360"/>
              <a:ext cx="216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AU" altLang="bg-BG" b="1">
                  <a:solidFill>
                    <a:srgbClr val="1A0040"/>
                  </a:solidFill>
                  <a:latin typeface="Tahoma" pitchFamily="34" charset="0"/>
                </a:rPr>
                <a:t>Local private and remote public are combined to form session key</a:t>
              </a:r>
              <a:endParaRPr lang="en-US" altLang="bg-BG" b="1">
                <a:solidFill>
                  <a:srgbClr val="1A0040"/>
                </a:solidFill>
                <a:latin typeface="Tahoma" pitchFamily="34" charset="0"/>
              </a:endParaRPr>
            </a:p>
          </p:txBody>
        </p:sp>
        <p:grpSp>
          <p:nvGrpSpPr>
            <p:cNvPr id="214053" name="Group 37"/>
            <p:cNvGrpSpPr>
              <a:grpSpLocks/>
            </p:cNvGrpSpPr>
            <p:nvPr/>
          </p:nvGrpSpPr>
          <p:grpSpPr bwMode="auto">
            <a:xfrm>
              <a:off x="3229" y="3435"/>
              <a:ext cx="960" cy="336"/>
              <a:chOff x="4608" y="2328"/>
              <a:chExt cx="960" cy="336"/>
            </a:xfrm>
          </p:grpSpPr>
          <p:sp>
            <p:nvSpPr>
              <p:cNvPr id="214054" name="AutoShape 38"/>
              <p:cNvSpPr>
                <a:spLocks noChangeArrowheads="1"/>
              </p:cNvSpPr>
              <p:nvPr/>
            </p:nvSpPr>
            <p:spPr bwMode="invGray">
              <a:xfrm>
                <a:off x="4608" y="2496"/>
                <a:ext cx="960" cy="168"/>
              </a:xfrm>
              <a:prstGeom prst="parallelogram">
                <a:avLst>
                  <a:gd name="adj" fmla="val 142857"/>
                </a:avLst>
              </a:prstGeom>
              <a:gradFill rotWithShape="0">
                <a:gsLst>
                  <a:gs pos="0">
                    <a:srgbClr val="9900FF"/>
                  </a:gs>
                  <a:gs pos="100000">
                    <a:srgbClr val="339966"/>
                  </a:gs>
                </a:gsLst>
                <a:path path="shape">
                  <a:fillToRect l="50000" t="50000" r="50000" b="50000"/>
                </a:path>
              </a:gra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bg-BG"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KEY</a:t>
                </a:r>
              </a:p>
            </p:txBody>
          </p:sp>
          <p:sp>
            <p:nvSpPr>
              <p:cNvPr id="214055" name="AutoShape 39"/>
              <p:cNvSpPr>
                <a:spLocks noChangeArrowheads="1"/>
              </p:cNvSpPr>
              <p:nvPr/>
            </p:nvSpPr>
            <p:spPr bwMode="invGray">
              <a:xfrm flipV="1">
                <a:off x="4608" y="2328"/>
                <a:ext cx="960" cy="168"/>
              </a:xfrm>
              <a:prstGeom prst="parallelogram">
                <a:avLst>
                  <a:gd name="adj" fmla="val 142857"/>
                </a:avLst>
              </a:prstGeom>
              <a:gradFill rotWithShape="0">
                <a:gsLst>
                  <a:gs pos="0">
                    <a:srgbClr val="9900FF"/>
                  </a:gs>
                  <a:gs pos="100000">
                    <a:srgbClr val="339966"/>
                  </a:gs>
                </a:gsLst>
                <a:path path="shape">
                  <a:fillToRect l="50000" t="50000" r="50000" b="50000"/>
                </a:path>
              </a:gra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r>
                  <a:rPr lang="en-US" altLang="bg-BG"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SESSION</a:t>
                </a:r>
              </a:p>
            </p:txBody>
          </p:sp>
        </p:grpSp>
        <p:sp>
          <p:nvSpPr>
            <p:cNvPr id="214056" name="Line 40"/>
            <p:cNvSpPr>
              <a:spLocks noChangeShapeType="1"/>
            </p:cNvSpPr>
            <p:nvPr/>
          </p:nvSpPr>
          <p:spPr bwMode="gray">
            <a:xfrm flipH="1">
              <a:off x="4190" y="2835"/>
              <a:ext cx="658" cy="683"/>
            </a:xfrm>
            <a:prstGeom prst="line">
              <a:avLst/>
            </a:prstGeom>
            <a:noFill/>
            <a:ln w="57150">
              <a:pattFill prst="sphere">
                <a:fgClr>
                  <a:srgbClr val="9900FF"/>
                </a:fgClr>
                <a:bgClr>
                  <a:srgbClr val="339966"/>
                </a:bgClr>
              </a:patt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grpSp>
          <p:nvGrpSpPr>
            <p:cNvPr id="214057" name="Group 41"/>
            <p:cNvGrpSpPr>
              <a:grpSpLocks/>
            </p:cNvGrpSpPr>
            <p:nvPr/>
          </p:nvGrpSpPr>
          <p:grpSpPr bwMode="auto">
            <a:xfrm>
              <a:off x="2137" y="2371"/>
              <a:ext cx="614" cy="345"/>
              <a:chOff x="3994" y="1179"/>
              <a:chExt cx="614" cy="345"/>
            </a:xfrm>
          </p:grpSpPr>
          <p:pic>
            <p:nvPicPr>
              <p:cNvPr id="214058" name="Picture 42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blackGray">
              <a:xfrm>
                <a:off x="3994" y="1179"/>
                <a:ext cx="614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4059" name="Text Box 43"/>
              <p:cNvSpPr txBox="1">
                <a:spLocks noChangeArrowheads="1"/>
              </p:cNvSpPr>
              <p:nvPr/>
            </p:nvSpPr>
            <p:spPr bwMode="blackGray">
              <a:xfrm>
                <a:off x="4346" y="1263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bg-BG" altLang="bg-BG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endParaRPr>
              </a:p>
            </p:txBody>
          </p:sp>
        </p:grpSp>
        <p:grpSp>
          <p:nvGrpSpPr>
            <p:cNvPr id="214060" name="Group 44"/>
            <p:cNvGrpSpPr>
              <a:grpSpLocks/>
            </p:cNvGrpSpPr>
            <p:nvPr/>
          </p:nvGrpSpPr>
          <p:grpSpPr bwMode="auto">
            <a:xfrm>
              <a:off x="5028" y="2526"/>
              <a:ext cx="614" cy="345"/>
              <a:chOff x="3994" y="1854"/>
              <a:chExt cx="614" cy="345"/>
            </a:xfrm>
          </p:grpSpPr>
          <p:pic>
            <p:nvPicPr>
              <p:cNvPr id="214061" name="Picture 45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blackGray">
              <a:xfrm>
                <a:off x="3994" y="1854"/>
                <a:ext cx="614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4062" name="Text Box 46"/>
              <p:cNvSpPr txBox="1">
                <a:spLocks noChangeArrowheads="1"/>
              </p:cNvSpPr>
              <p:nvPr/>
            </p:nvSpPr>
            <p:spPr bwMode="blackGray">
              <a:xfrm>
                <a:off x="4346" y="1960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bg-BG" altLang="bg-BG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endParaRPr>
              </a:p>
            </p:txBody>
          </p:sp>
        </p:grpSp>
      </p:grpSp>
      <p:sp>
        <p:nvSpPr>
          <p:cNvPr id="214063" name="Text Box 47"/>
          <p:cNvSpPr txBox="1">
            <a:spLocks noChangeArrowheads="1"/>
          </p:cNvSpPr>
          <p:nvPr/>
        </p:nvSpPr>
        <p:spPr bwMode="gray">
          <a:xfrm>
            <a:off x="3124200" y="2566988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1600" b="1">
                <a:latin typeface="Tahoma" pitchFamily="34" charset="0"/>
              </a:rPr>
              <a:t>PubA</a:t>
            </a:r>
          </a:p>
        </p:txBody>
      </p:sp>
      <p:sp>
        <p:nvSpPr>
          <p:cNvPr id="214064" name="Text Box 48"/>
          <p:cNvSpPr txBox="1">
            <a:spLocks noChangeArrowheads="1"/>
          </p:cNvSpPr>
          <p:nvPr/>
        </p:nvSpPr>
        <p:spPr bwMode="gray">
          <a:xfrm>
            <a:off x="7191375" y="2660650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1600" b="1">
                <a:latin typeface="Tahoma" pitchFamily="34" charset="0"/>
              </a:rPr>
              <a:t>PubB</a:t>
            </a:r>
          </a:p>
        </p:txBody>
      </p:sp>
      <p:sp>
        <p:nvSpPr>
          <p:cNvPr id="214065" name="Text Box 49"/>
          <p:cNvSpPr txBox="1">
            <a:spLocks noChangeArrowheads="1"/>
          </p:cNvSpPr>
          <p:nvPr/>
        </p:nvSpPr>
        <p:spPr bwMode="gray">
          <a:xfrm>
            <a:off x="3744913" y="1997075"/>
            <a:ext cx="725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1600" b="1">
                <a:latin typeface="Tahoma" pitchFamily="34" charset="0"/>
              </a:rPr>
              <a:t>PrivA</a:t>
            </a:r>
          </a:p>
        </p:txBody>
      </p:sp>
      <p:sp>
        <p:nvSpPr>
          <p:cNvPr id="214066" name="Text Box 50"/>
          <p:cNvSpPr txBox="1">
            <a:spLocks noChangeArrowheads="1"/>
          </p:cNvSpPr>
          <p:nvPr/>
        </p:nvSpPr>
        <p:spPr bwMode="gray">
          <a:xfrm>
            <a:off x="7772400" y="2043113"/>
            <a:ext cx="725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1600" b="1">
                <a:latin typeface="Tahoma" pitchFamily="34" charset="0"/>
              </a:rPr>
              <a:t>PrivB</a:t>
            </a:r>
          </a:p>
        </p:txBody>
      </p:sp>
    </p:spTree>
    <p:extLst>
      <p:ext uri="{BB962C8B-B14F-4D97-AF65-F5344CB8AC3E}">
        <p14:creationId xmlns:p14="http://schemas.microsoft.com/office/powerpoint/2010/main" val="39269699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476250"/>
            <a:ext cx="7924800" cy="792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IP-Security</a:t>
            </a:r>
          </a:p>
        </p:txBody>
      </p:sp>
      <p:sp>
        <p:nvSpPr>
          <p:cNvPr id="191491" name="Rectangle 3"/>
          <p:cNvSpPr>
            <a:spLocks noGrp="1"/>
          </p:cNvSpPr>
          <p:nvPr>
            <p:ph idx="1"/>
          </p:nvPr>
        </p:nvSpPr>
        <p:spPr>
          <a:xfrm>
            <a:off x="755576" y="1556792"/>
            <a:ext cx="7848872" cy="4464496"/>
          </a:xfrm>
        </p:spPr>
        <p:txBody>
          <a:bodyPr/>
          <a:lstStyle/>
          <a:p>
            <a:r>
              <a:rPr lang="en-US" altLang="bg-BG" sz="2400" dirty="0"/>
              <a:t>IP-Security (</a:t>
            </a:r>
            <a:r>
              <a:rPr lang="en-US" altLang="bg-BG" sz="2400" dirty="0" err="1"/>
              <a:t>IPSec</a:t>
            </a:r>
            <a:r>
              <a:rPr lang="en-US" altLang="bg-BG" sz="2400" dirty="0"/>
              <a:t>) is an industry standard for providing IP data security and integrity services</a:t>
            </a:r>
          </a:p>
          <a:p>
            <a:r>
              <a:rPr lang="en-US" altLang="bg-BG" sz="2400" dirty="0"/>
              <a:t>Works at IP Layer</a:t>
            </a:r>
          </a:p>
          <a:p>
            <a:r>
              <a:rPr lang="en-US" altLang="bg-BG" sz="2400" dirty="0"/>
              <a:t>Supports unicast traffic</a:t>
            </a:r>
          </a:p>
          <a:p>
            <a:r>
              <a:rPr lang="en-US" altLang="bg-BG" sz="2400" dirty="0" err="1"/>
              <a:t>IPSec</a:t>
            </a:r>
            <a:r>
              <a:rPr lang="en-US" altLang="bg-BG" sz="2400" dirty="0"/>
              <a:t> uses two protocols to provide traffic security</a:t>
            </a:r>
          </a:p>
          <a:p>
            <a:pPr lvl="1"/>
            <a:r>
              <a:rPr lang="en-US" altLang="bg-BG" sz="2000" dirty="0"/>
              <a:t>Encapsulating Security Payload – ESP</a:t>
            </a:r>
          </a:p>
          <a:p>
            <a:pPr lvl="2"/>
            <a:r>
              <a:rPr lang="en-US" altLang="bg-BG" sz="1800" dirty="0"/>
              <a:t>Confidentiality</a:t>
            </a:r>
          </a:p>
          <a:p>
            <a:pPr lvl="2"/>
            <a:r>
              <a:rPr lang="en-US" altLang="bg-BG" sz="1800" dirty="0"/>
              <a:t>Integrity</a:t>
            </a:r>
          </a:p>
          <a:p>
            <a:pPr lvl="2"/>
            <a:r>
              <a:rPr lang="en-US" altLang="bg-BG" sz="1800" dirty="0"/>
              <a:t>Authentication</a:t>
            </a:r>
          </a:p>
          <a:p>
            <a:pPr lvl="1"/>
            <a:r>
              <a:rPr lang="en-US" altLang="bg-BG" sz="2000" dirty="0"/>
              <a:t>Authentication Header – AH</a:t>
            </a:r>
          </a:p>
          <a:p>
            <a:pPr lvl="2"/>
            <a:r>
              <a:rPr lang="en-US" altLang="bg-BG" sz="1800" dirty="0"/>
              <a:t>Integrity</a:t>
            </a:r>
          </a:p>
          <a:p>
            <a:pPr lvl="2"/>
            <a:r>
              <a:rPr lang="en-US" altLang="bg-BG" sz="1800" dirty="0"/>
              <a:t>Authentication</a:t>
            </a:r>
          </a:p>
          <a:p>
            <a:pPr lvl="2"/>
            <a:r>
              <a:rPr lang="en-US" altLang="bg-BG" sz="1800" b="1" dirty="0"/>
              <a:t>Without encryption</a:t>
            </a:r>
            <a:endParaRPr lang="bg-BG" altLang="bg-BG" sz="1800" b="1" dirty="0"/>
          </a:p>
        </p:txBody>
      </p:sp>
    </p:spTree>
    <p:extLst>
      <p:ext uri="{BB962C8B-B14F-4D97-AF65-F5344CB8AC3E}">
        <p14:creationId xmlns:p14="http://schemas.microsoft.com/office/powerpoint/2010/main" val="342689421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IPSec Modes</a:t>
            </a:r>
          </a:p>
        </p:txBody>
      </p:sp>
      <p:sp>
        <p:nvSpPr>
          <p:cNvPr id="192515" name="Rectangle 3"/>
          <p:cNvSpPr>
            <a:spLocks noGrp="1"/>
          </p:cNvSpPr>
          <p:nvPr>
            <p:ph idx="1"/>
          </p:nvPr>
        </p:nvSpPr>
        <p:spPr>
          <a:xfrm>
            <a:off x="304800" y="1484313"/>
            <a:ext cx="3114675" cy="489701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bg-BG" dirty="0"/>
              <a:t>Tunnel mode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New IP Header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Tunnel</a:t>
            </a:r>
          </a:p>
          <a:p>
            <a:pPr>
              <a:lnSpc>
                <a:spcPct val="120000"/>
              </a:lnSpc>
            </a:pPr>
            <a:r>
              <a:rPr lang="en-US" altLang="bg-BG" dirty="0"/>
              <a:t>Transport mode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Used to encrypt communication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Often with another tunneling protocol (as L2TP)</a:t>
            </a:r>
            <a:endParaRPr lang="bg-BG" altLang="bg-BG" dirty="0"/>
          </a:p>
        </p:txBody>
      </p:sp>
      <p:pic>
        <p:nvPicPr>
          <p:cNvPr id="1925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412875"/>
            <a:ext cx="5327650" cy="474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20863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altLang="bg-BG"/>
              <a:t>Encapsulating Security Payload – ESP</a:t>
            </a:r>
          </a:p>
        </p:txBody>
      </p:sp>
      <p:sp>
        <p:nvSpPr>
          <p:cNvPr id="193539" name="Rectangle 3"/>
          <p:cNvSpPr>
            <a:spLocks noGrp="1"/>
          </p:cNvSpPr>
          <p:nvPr>
            <p:ph idx="1"/>
          </p:nvPr>
        </p:nvSpPr>
        <p:spPr>
          <a:xfrm>
            <a:off x="755577" y="1484784"/>
            <a:ext cx="3960440" cy="4896544"/>
          </a:xfrm>
        </p:spPr>
        <p:txBody>
          <a:bodyPr>
            <a:normAutofit lnSpcReduction="10000"/>
          </a:bodyPr>
          <a:lstStyle/>
          <a:p>
            <a:r>
              <a:rPr lang="en-US" altLang="bg-BG" sz="2800" dirty="0"/>
              <a:t>Defined in RFC 2406</a:t>
            </a:r>
          </a:p>
          <a:p>
            <a:r>
              <a:rPr lang="en-US" altLang="bg-BG" sz="2800" dirty="0"/>
              <a:t>Protocol number 50</a:t>
            </a:r>
          </a:p>
          <a:p>
            <a:r>
              <a:rPr lang="en-US" altLang="bg-BG" sz="2800" dirty="0"/>
              <a:t>Provides</a:t>
            </a:r>
          </a:p>
          <a:p>
            <a:pPr lvl="1"/>
            <a:r>
              <a:rPr lang="en-US" altLang="bg-BG" sz="2400" dirty="0"/>
              <a:t>Data confidentiality</a:t>
            </a:r>
          </a:p>
          <a:p>
            <a:pPr lvl="1"/>
            <a:r>
              <a:rPr lang="en-US" altLang="bg-BG" sz="2400" dirty="0"/>
              <a:t>Data integrity</a:t>
            </a:r>
          </a:p>
          <a:p>
            <a:pPr lvl="1"/>
            <a:r>
              <a:rPr lang="en-US" altLang="bg-BG" sz="2400" dirty="0"/>
              <a:t>Data origin authentication</a:t>
            </a:r>
          </a:p>
          <a:p>
            <a:pPr lvl="1"/>
            <a:r>
              <a:rPr lang="en-US" altLang="bg-BG" sz="2400" dirty="0"/>
              <a:t>Anti-replay services</a:t>
            </a:r>
          </a:p>
          <a:p>
            <a:r>
              <a:rPr lang="en-US" altLang="bg-BG" sz="2800" dirty="0"/>
              <a:t>Can be used in tunnel and transport mode</a:t>
            </a:r>
            <a:endParaRPr lang="bg-BG" altLang="bg-BG" sz="2800" dirty="0"/>
          </a:p>
        </p:txBody>
      </p:sp>
      <p:pic>
        <p:nvPicPr>
          <p:cNvPr id="193542" name="Picture 6" descr="esp_hea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268413"/>
            <a:ext cx="4427984" cy="232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54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860800"/>
            <a:ext cx="3706813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71372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Authentication Header – AH</a:t>
            </a:r>
          </a:p>
        </p:txBody>
      </p:sp>
      <p:sp>
        <p:nvSpPr>
          <p:cNvPr id="194563" name="Rectangle 3"/>
          <p:cNvSpPr>
            <a:spLocks noGrp="1"/>
          </p:cNvSpPr>
          <p:nvPr>
            <p:ph idx="1"/>
          </p:nvPr>
        </p:nvSpPr>
        <p:spPr>
          <a:xfrm>
            <a:off x="755576" y="1556792"/>
            <a:ext cx="4449837" cy="4350296"/>
          </a:xfrm>
        </p:spPr>
        <p:txBody>
          <a:bodyPr/>
          <a:lstStyle/>
          <a:p>
            <a:r>
              <a:rPr lang="en-US" altLang="bg-BG" sz="2800" dirty="0"/>
              <a:t>Defined in RFC 2402</a:t>
            </a:r>
          </a:p>
          <a:p>
            <a:r>
              <a:rPr lang="en-US" altLang="bg-BG" sz="2800" dirty="0"/>
              <a:t>Protocol number 51</a:t>
            </a:r>
          </a:p>
          <a:p>
            <a:r>
              <a:rPr lang="en-US" altLang="bg-BG" sz="2800" dirty="0"/>
              <a:t>Provides</a:t>
            </a:r>
          </a:p>
          <a:p>
            <a:pPr lvl="1"/>
            <a:r>
              <a:rPr lang="en-US" altLang="bg-BG" sz="2400" dirty="0"/>
              <a:t>Data integrity</a:t>
            </a:r>
          </a:p>
          <a:p>
            <a:pPr lvl="1"/>
            <a:r>
              <a:rPr lang="en-US" altLang="bg-BG" sz="2400" dirty="0"/>
              <a:t>Data origin authentication</a:t>
            </a:r>
          </a:p>
          <a:p>
            <a:pPr lvl="1"/>
            <a:r>
              <a:rPr lang="en-US" altLang="bg-BG" sz="2400" dirty="0"/>
              <a:t>Anti-Replay services</a:t>
            </a:r>
          </a:p>
          <a:p>
            <a:r>
              <a:rPr lang="en-US" altLang="bg-BG" sz="2800" dirty="0"/>
              <a:t>Can be used in tunnel and transport mode</a:t>
            </a:r>
          </a:p>
          <a:p>
            <a:r>
              <a:rPr lang="en-US" altLang="bg-BG" sz="2800" dirty="0"/>
              <a:t>No encryption</a:t>
            </a:r>
            <a:endParaRPr lang="bg-BG" altLang="bg-BG" sz="2800" dirty="0"/>
          </a:p>
        </p:txBody>
      </p:sp>
      <p:pic>
        <p:nvPicPr>
          <p:cNvPr id="194564" name="Picture 4" descr="S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213" y="1412875"/>
            <a:ext cx="4232275" cy="213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6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868" y="4071938"/>
            <a:ext cx="5075684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49461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VPN types examples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0808"/>
            <a:ext cx="7772400" cy="504056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CPE-based</a:t>
            </a:r>
          </a:p>
          <a:p>
            <a:pPr lvl="1"/>
            <a:r>
              <a:rPr lang="en-US" dirty="0" smtClean="0"/>
              <a:t>PPTP</a:t>
            </a:r>
          </a:p>
          <a:p>
            <a:pPr lvl="2"/>
            <a:r>
              <a:rPr lang="en-US" dirty="0" smtClean="0"/>
              <a:t>Windows VPN, </a:t>
            </a:r>
            <a:r>
              <a:rPr lang="en-US" dirty="0" err="1" smtClean="0"/>
              <a:t>PopTop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L2TP (over IPSEC Transport)</a:t>
            </a:r>
          </a:p>
          <a:p>
            <a:pPr lvl="2"/>
            <a:r>
              <a:rPr lang="en-US" dirty="0" smtClean="0"/>
              <a:t>Cisco, </a:t>
            </a:r>
            <a:r>
              <a:rPr lang="en-US" dirty="0" err="1" smtClean="0"/>
              <a:t>Mikrotik</a:t>
            </a:r>
            <a:r>
              <a:rPr lang="en-US" dirty="0" smtClean="0"/>
              <a:t>, Windows, etc.</a:t>
            </a:r>
          </a:p>
          <a:p>
            <a:pPr lvl="1"/>
            <a:r>
              <a:rPr lang="en-US" dirty="0" smtClean="0"/>
              <a:t>IPSEC (tunnel mode)</a:t>
            </a:r>
          </a:p>
          <a:p>
            <a:pPr lvl="2"/>
            <a:r>
              <a:rPr lang="en-US" dirty="0" smtClean="0"/>
              <a:t>Cisco, Juniper, Open/Free-swan, Windows (limited support), etc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SSL</a:t>
            </a:r>
          </a:p>
          <a:p>
            <a:pPr lvl="2"/>
            <a:r>
              <a:rPr lang="en-US" dirty="0" smtClean="0"/>
              <a:t>Pulse Secure, Cisco, Juniper, </a:t>
            </a:r>
            <a:r>
              <a:rPr lang="en-US" dirty="0" err="1" smtClean="0"/>
              <a:t>OpenVPN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Others</a:t>
            </a:r>
          </a:p>
          <a:p>
            <a:pPr lvl="2"/>
            <a:r>
              <a:rPr lang="en-US" dirty="0" smtClean="0"/>
              <a:t>SSH tunnels, TOR, etc.</a:t>
            </a:r>
          </a:p>
          <a:p>
            <a:r>
              <a:rPr lang="en-US" dirty="0" smtClean="0"/>
              <a:t>PP-VPNs – usually over MPLS</a:t>
            </a:r>
          </a:p>
          <a:p>
            <a:pPr lvl="1"/>
            <a:r>
              <a:rPr lang="en-US" dirty="0" smtClean="0"/>
              <a:t>L3VPNs</a:t>
            </a:r>
          </a:p>
          <a:p>
            <a:pPr lvl="1"/>
            <a:r>
              <a:rPr lang="en-US" dirty="0" smtClean="0"/>
              <a:t>L2VPNs</a:t>
            </a:r>
          </a:p>
          <a:p>
            <a:pPr lvl="1"/>
            <a:r>
              <a:rPr lang="en-US" dirty="0" smtClean="0"/>
              <a:t>L2circuits</a:t>
            </a:r>
          </a:p>
          <a:p>
            <a:pPr lvl="1"/>
            <a:r>
              <a:rPr lang="en-US" dirty="0" smtClean="0"/>
              <a:t>VPLS</a:t>
            </a:r>
          </a:p>
          <a:p>
            <a:pPr lvl="1"/>
            <a:r>
              <a:rPr lang="en-US" dirty="0" smtClean="0"/>
              <a:t>EVPN</a:t>
            </a:r>
          </a:p>
          <a:p>
            <a:pPr lvl="1"/>
            <a:endParaRPr lang="en-US" dirty="0" smtClean="0"/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2727156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IPSEC and NAT – NAT Traversal</a:t>
            </a:r>
          </a:p>
        </p:txBody>
      </p:sp>
      <p:sp>
        <p:nvSpPr>
          <p:cNvPr id="196611" name="Rectangle 3"/>
          <p:cNvSpPr>
            <a:spLocks noGrp="1"/>
          </p:cNvSpPr>
          <p:nvPr>
            <p:ph idx="1"/>
          </p:nvPr>
        </p:nvSpPr>
        <p:spPr>
          <a:xfrm>
            <a:off x="838200" y="1772816"/>
            <a:ext cx="7772400" cy="4608512"/>
          </a:xfrm>
        </p:spPr>
        <p:txBody>
          <a:bodyPr/>
          <a:lstStyle/>
          <a:p>
            <a:r>
              <a:rPr lang="en-US" altLang="bg-BG" dirty="0"/>
              <a:t>Outer encapsulation</a:t>
            </a:r>
          </a:p>
          <a:p>
            <a:pPr lvl="1"/>
            <a:r>
              <a:rPr lang="bg-BG" altLang="bg-BG" dirty="0"/>
              <a:t>UDP 500 (send-receive) - for authentication</a:t>
            </a:r>
            <a:endParaRPr lang="en-US" altLang="bg-BG" dirty="0"/>
          </a:p>
          <a:p>
            <a:pPr lvl="1"/>
            <a:r>
              <a:rPr lang="en-US" altLang="bg-BG" dirty="0"/>
              <a:t>UDP 4500 (NAT-T v.2)</a:t>
            </a:r>
            <a:r>
              <a:rPr lang="bg-BG" altLang="bg-BG" dirty="0"/>
              <a:t> </a:t>
            </a:r>
          </a:p>
          <a:p>
            <a:r>
              <a:rPr lang="en-US" altLang="bg-BG" dirty="0"/>
              <a:t>Simply enable it on the </a:t>
            </a:r>
            <a:r>
              <a:rPr lang="en-US" altLang="bg-BG" dirty="0" smtClean="0"/>
              <a:t>Gateway, if not by default</a:t>
            </a:r>
            <a:endParaRPr lang="en-US" altLang="bg-BG" dirty="0"/>
          </a:p>
          <a:p>
            <a:r>
              <a:rPr lang="en-US" altLang="bg-BG" dirty="0"/>
              <a:t>UDP checksum – disabled</a:t>
            </a:r>
          </a:p>
        </p:txBody>
      </p:sp>
    </p:spTree>
    <p:extLst>
      <p:ext uri="{BB962C8B-B14F-4D97-AF65-F5344CB8AC3E}">
        <p14:creationId xmlns:p14="http://schemas.microsoft.com/office/powerpoint/2010/main" val="60399535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altLang="bg-BG"/>
              <a:t>Tunnel Establishment using Internet Key Exchange</a:t>
            </a:r>
          </a:p>
        </p:txBody>
      </p:sp>
      <p:sp>
        <p:nvSpPr>
          <p:cNvPr id="216067" name="Rectangle 3"/>
          <p:cNvSpPr>
            <a:spLocks noGrp="1"/>
          </p:cNvSpPr>
          <p:nvPr>
            <p:ph idx="1"/>
          </p:nvPr>
        </p:nvSpPr>
        <p:spPr>
          <a:xfrm>
            <a:off x="899592" y="1628799"/>
            <a:ext cx="8003108" cy="522920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bg-BG" dirty="0"/>
              <a:t>The Internet Key Exchange (IKE) provides increased functionality in secure environments</a:t>
            </a:r>
          </a:p>
          <a:p>
            <a:pPr>
              <a:lnSpc>
                <a:spcPct val="120000"/>
              </a:lnSpc>
            </a:pPr>
            <a:r>
              <a:rPr lang="en-US" altLang="bg-BG" dirty="0"/>
              <a:t>Protocol UDP, port 500</a:t>
            </a:r>
          </a:p>
          <a:p>
            <a:pPr>
              <a:lnSpc>
                <a:spcPct val="120000"/>
              </a:lnSpc>
            </a:pPr>
            <a:r>
              <a:rPr lang="en-US" altLang="bg-BG" dirty="0"/>
              <a:t>Establishes Security Associations for creating IPsec VPN tunnels 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Negotiates proposals containing encryption and authentication algorithms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Creates Encryption and Authentication Keys automatically which provides ability to be re-keyed frequently</a:t>
            </a:r>
          </a:p>
          <a:p>
            <a:pPr lvl="1">
              <a:lnSpc>
                <a:spcPct val="120000"/>
              </a:lnSpc>
            </a:pPr>
            <a:r>
              <a:rPr lang="en-AU" altLang="bg-BG" dirty="0"/>
              <a:t>Provides gateway identity function</a:t>
            </a:r>
          </a:p>
        </p:txBody>
      </p:sp>
    </p:spTree>
    <p:extLst>
      <p:ext uri="{BB962C8B-B14F-4D97-AF65-F5344CB8AC3E}">
        <p14:creationId xmlns:p14="http://schemas.microsoft.com/office/powerpoint/2010/main" val="230857165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Security Associations (SA)</a:t>
            </a:r>
          </a:p>
        </p:txBody>
      </p:sp>
      <p:sp>
        <p:nvSpPr>
          <p:cNvPr id="217091" name="Rectangle 3"/>
          <p:cNvSpPr>
            <a:spLocks noGrp="1"/>
          </p:cNvSpPr>
          <p:nvPr>
            <p:ph idx="1"/>
          </p:nvPr>
        </p:nvSpPr>
        <p:spPr>
          <a:xfrm>
            <a:off x="683568" y="1628799"/>
            <a:ext cx="8219132" cy="511256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bg-BG" dirty="0"/>
              <a:t>Security Associations are set of policies and keys    used to protect information between two peers</a:t>
            </a:r>
          </a:p>
          <a:p>
            <a:pPr>
              <a:lnSpc>
                <a:spcPct val="120000"/>
              </a:lnSpc>
            </a:pPr>
            <a:r>
              <a:rPr lang="en-US" altLang="bg-BG" dirty="0"/>
              <a:t>SA is uniquely identified by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SPI 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Destination IP address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Security protocol (ESP/AH)</a:t>
            </a:r>
          </a:p>
          <a:p>
            <a:pPr>
              <a:lnSpc>
                <a:spcPct val="120000"/>
              </a:lnSpc>
            </a:pPr>
            <a:r>
              <a:rPr lang="en-US" altLang="bg-BG" dirty="0"/>
              <a:t>SAs are established during </a:t>
            </a:r>
            <a:r>
              <a:rPr lang="en-US" altLang="bg-BG" dirty="0" err="1"/>
              <a:t>IPSec</a:t>
            </a:r>
            <a:r>
              <a:rPr lang="en-US" altLang="bg-BG" dirty="0"/>
              <a:t> Phase 1 and </a:t>
            </a:r>
            <a:br>
              <a:rPr lang="en-US" altLang="bg-BG" dirty="0"/>
            </a:br>
            <a:r>
              <a:rPr lang="en-US" altLang="bg-BG" dirty="0"/>
              <a:t>Phase 2 negotiations</a:t>
            </a:r>
          </a:p>
          <a:p>
            <a:pPr>
              <a:lnSpc>
                <a:spcPct val="120000"/>
              </a:lnSpc>
            </a:pPr>
            <a:r>
              <a:rPr lang="en-US" altLang="bg-BG" dirty="0"/>
              <a:t>Phase 1 SA is bi-directional and Phase 2 SA is unidirectional</a:t>
            </a:r>
          </a:p>
        </p:txBody>
      </p:sp>
    </p:spTree>
    <p:extLst>
      <p:ext uri="{BB962C8B-B14F-4D97-AF65-F5344CB8AC3E}">
        <p14:creationId xmlns:p14="http://schemas.microsoft.com/office/powerpoint/2010/main" val="341474314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AutoShape 2"/>
          <p:cNvSpPr>
            <a:spLocks noChangeArrowheads="1"/>
          </p:cNvSpPr>
          <p:nvPr/>
        </p:nvSpPr>
        <p:spPr bwMode="gray">
          <a:xfrm>
            <a:off x="681483" y="3159720"/>
            <a:ext cx="3616325" cy="3149600"/>
          </a:xfrm>
          <a:prstGeom prst="wedgeRectCallout">
            <a:avLst>
              <a:gd name="adj1" fmla="val 528"/>
              <a:gd name="adj2" fmla="val -79991"/>
            </a:avLst>
          </a:prstGeom>
          <a:solidFill>
            <a:srgbClr val="FFE48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bg-BG" sz="2000" u="sng">
                <a:solidFill>
                  <a:srgbClr val="000000"/>
                </a:solidFill>
                <a:latin typeface="Tahoma" pitchFamily="34" charset="0"/>
              </a:rPr>
              <a:t>Security Database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Name: VPNtoCorporate</a:t>
            </a:r>
            <a:br>
              <a:rPr lang="en-US" altLang="bg-BG" sz="2000">
                <a:solidFill>
                  <a:srgbClr val="000000"/>
                </a:solidFill>
                <a:latin typeface="Tahoma" pitchFamily="34" charset="0"/>
              </a:rPr>
            </a:br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Gateway IP: 2.2.8.1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Security Index (SPI)</a:t>
            </a:r>
            <a:br>
              <a:rPr lang="en-US" altLang="bg-BG" sz="2000">
                <a:solidFill>
                  <a:srgbClr val="000000"/>
                </a:solidFill>
                <a:latin typeface="Tahoma" pitchFamily="34" charset="0"/>
              </a:rPr>
            </a:br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     local: 3001, remote: 3002</a:t>
            </a:r>
            <a:br>
              <a:rPr lang="en-US" altLang="bg-BG" sz="2000">
                <a:solidFill>
                  <a:srgbClr val="000000"/>
                </a:solidFill>
                <a:latin typeface="Tahoma" pitchFamily="34" charset="0"/>
              </a:rPr>
            </a:br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Security Protocol: ESP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Encryption Alg: 3DES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Encryption Key: xxxxyyyyzzzz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Authentication Alg: SHA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Authentication key: aaabbbccc</a:t>
            </a:r>
          </a:p>
        </p:txBody>
      </p:sp>
      <p:sp>
        <p:nvSpPr>
          <p:cNvPr id="218115" name="AutoShape 3"/>
          <p:cNvSpPr>
            <a:spLocks noChangeArrowheads="1"/>
          </p:cNvSpPr>
          <p:nvPr/>
        </p:nvSpPr>
        <p:spPr bwMode="gray">
          <a:xfrm>
            <a:off x="4872483" y="3159720"/>
            <a:ext cx="3616325" cy="3149600"/>
          </a:xfrm>
          <a:prstGeom prst="wedgeRectCallout">
            <a:avLst>
              <a:gd name="adj1" fmla="val -8824"/>
              <a:gd name="adj2" fmla="val -80093"/>
            </a:avLst>
          </a:prstGeom>
          <a:solidFill>
            <a:srgbClr val="FFE48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bg-BG" sz="2000" u="sng">
                <a:solidFill>
                  <a:srgbClr val="000000"/>
                </a:solidFill>
                <a:latin typeface="Tahoma" pitchFamily="34" charset="0"/>
              </a:rPr>
              <a:t>Security Database</a:t>
            </a:r>
            <a:br>
              <a:rPr lang="en-US" altLang="bg-BG" sz="2000" u="sng">
                <a:solidFill>
                  <a:srgbClr val="000000"/>
                </a:solidFill>
                <a:latin typeface="Tahoma" pitchFamily="34" charset="0"/>
              </a:rPr>
            </a:br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Name: VPNtoRemote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Gateway IP: 1.1.8.1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Security Index (SPI)</a:t>
            </a:r>
            <a:br>
              <a:rPr lang="en-US" altLang="bg-BG" sz="2000">
                <a:solidFill>
                  <a:srgbClr val="000000"/>
                </a:solidFill>
                <a:latin typeface="Tahoma" pitchFamily="34" charset="0"/>
              </a:rPr>
            </a:br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     local: 3002, remote: 3001</a:t>
            </a:r>
            <a:br>
              <a:rPr lang="en-US" altLang="bg-BG" sz="2000">
                <a:solidFill>
                  <a:srgbClr val="000000"/>
                </a:solidFill>
                <a:latin typeface="Tahoma" pitchFamily="34" charset="0"/>
              </a:rPr>
            </a:br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Security Protocol: ESP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Encryption Alg: 3DES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Encryption Key: xxxxyyyyzzzz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Authentication Alg: SHA</a:t>
            </a:r>
          </a:p>
          <a:p>
            <a:pPr eaLnBrk="0" hangingPunct="0"/>
            <a:r>
              <a:rPr lang="en-US" altLang="bg-BG" sz="2000">
                <a:solidFill>
                  <a:srgbClr val="000000"/>
                </a:solidFill>
                <a:latin typeface="Tahoma" pitchFamily="34" charset="0"/>
              </a:rPr>
              <a:t>Authentication key: aaabbbccc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SA Database</a:t>
            </a:r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gray">
          <a:xfrm>
            <a:off x="-4317" y="1940520"/>
            <a:ext cx="811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sz="1200" b="1">
                <a:latin typeface="Tahoma" pitchFamily="34" charset="0"/>
              </a:rPr>
              <a:t>10.0.0.5</a:t>
            </a:r>
          </a:p>
          <a:p>
            <a:pPr algn="ctr" eaLnBrk="0" hangingPunct="0"/>
            <a:endParaRPr lang="en-US" altLang="bg-BG" sz="1200" b="1">
              <a:latin typeface="Tahoma" pitchFamily="34" charset="0"/>
            </a:endParaRPr>
          </a:p>
          <a:p>
            <a:pPr algn="ctr" eaLnBrk="0" hangingPunct="0"/>
            <a:endParaRPr lang="en-US" altLang="bg-BG" sz="1200" b="1">
              <a:latin typeface="Tahoma" pitchFamily="34" charset="0"/>
            </a:endParaRPr>
          </a:p>
          <a:p>
            <a:pPr algn="ctr" eaLnBrk="0" hangingPunct="0"/>
            <a:r>
              <a:rPr lang="en-US" altLang="bg-BG" sz="1200" b="1">
                <a:latin typeface="Tahoma" pitchFamily="34" charset="0"/>
              </a:rPr>
              <a:t>10.0.0.6</a:t>
            </a:r>
          </a:p>
        </p:txBody>
      </p:sp>
      <p:grpSp>
        <p:nvGrpSpPr>
          <p:cNvPr id="218118" name="Group 6"/>
          <p:cNvGrpSpPr>
            <a:grpSpLocks/>
          </p:cNvGrpSpPr>
          <p:nvPr/>
        </p:nvGrpSpPr>
        <p:grpSpPr bwMode="auto">
          <a:xfrm>
            <a:off x="148083" y="1615083"/>
            <a:ext cx="8888413" cy="1468437"/>
            <a:chOff x="96" y="816"/>
            <a:chExt cx="5599" cy="925"/>
          </a:xfrm>
        </p:grpSpPr>
        <p:sp>
          <p:nvSpPr>
            <p:cNvPr id="218119" name="Line 7"/>
            <p:cNvSpPr>
              <a:spLocks noChangeShapeType="1"/>
            </p:cNvSpPr>
            <p:nvPr/>
          </p:nvSpPr>
          <p:spPr bwMode="gray">
            <a:xfrm flipH="1">
              <a:off x="1056" y="1200"/>
              <a:ext cx="36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218120" name="Line 8"/>
            <p:cNvSpPr>
              <a:spLocks noChangeShapeType="1"/>
            </p:cNvSpPr>
            <p:nvPr/>
          </p:nvSpPr>
          <p:spPr bwMode="gray">
            <a:xfrm flipH="1" flipV="1">
              <a:off x="4687" y="1217"/>
              <a:ext cx="24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218121" name="Line 9"/>
            <p:cNvSpPr>
              <a:spLocks noChangeShapeType="1"/>
            </p:cNvSpPr>
            <p:nvPr/>
          </p:nvSpPr>
          <p:spPr bwMode="gray">
            <a:xfrm flipH="1" flipV="1">
              <a:off x="751" y="1121"/>
              <a:ext cx="33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218122" name="Line 10"/>
            <p:cNvSpPr>
              <a:spLocks noChangeShapeType="1"/>
            </p:cNvSpPr>
            <p:nvPr/>
          </p:nvSpPr>
          <p:spPr bwMode="gray">
            <a:xfrm flipH="1">
              <a:off x="799" y="1241"/>
              <a:ext cx="272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sp>
          <p:nvSpPr>
            <p:cNvPr id="218123" name="Line 11"/>
            <p:cNvSpPr>
              <a:spLocks noChangeShapeType="1"/>
            </p:cNvSpPr>
            <p:nvPr/>
          </p:nvSpPr>
          <p:spPr bwMode="gray">
            <a:xfrm flipH="1">
              <a:off x="4735" y="1121"/>
              <a:ext cx="1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bg-BG"/>
            </a:p>
          </p:txBody>
        </p:sp>
        <p:grpSp>
          <p:nvGrpSpPr>
            <p:cNvPr id="218124" name="Group 12"/>
            <p:cNvGrpSpPr>
              <a:grpSpLocks/>
            </p:cNvGrpSpPr>
            <p:nvPr/>
          </p:nvGrpSpPr>
          <p:grpSpPr bwMode="auto">
            <a:xfrm>
              <a:off x="1372" y="1097"/>
              <a:ext cx="432" cy="209"/>
              <a:chOff x="4616" y="2307"/>
              <a:chExt cx="432" cy="209"/>
            </a:xfrm>
          </p:grpSpPr>
          <p:sp>
            <p:nvSpPr>
              <p:cNvPr id="218125" name="Freeform 13"/>
              <p:cNvSpPr>
                <a:spLocks/>
              </p:cNvSpPr>
              <p:nvPr/>
            </p:nvSpPr>
            <p:spPr bwMode="gray">
              <a:xfrm>
                <a:off x="4617" y="2316"/>
                <a:ext cx="402" cy="156"/>
              </a:xfrm>
              <a:custGeom>
                <a:avLst/>
                <a:gdLst>
                  <a:gd name="T0" fmla="*/ 144 w 402"/>
                  <a:gd name="T1" fmla="*/ 156 h 156"/>
                  <a:gd name="T2" fmla="*/ 150 w 402"/>
                  <a:gd name="T3" fmla="*/ 96 h 156"/>
                  <a:gd name="T4" fmla="*/ 264 w 402"/>
                  <a:gd name="T5" fmla="*/ 129 h 156"/>
                  <a:gd name="T6" fmla="*/ 402 w 402"/>
                  <a:gd name="T7" fmla="*/ 66 h 156"/>
                  <a:gd name="T8" fmla="*/ 156 w 402"/>
                  <a:gd name="T9" fmla="*/ 0 h 156"/>
                  <a:gd name="T10" fmla="*/ 0 w 402"/>
                  <a:gd name="T11" fmla="*/ 72 h 156"/>
                  <a:gd name="T12" fmla="*/ 6 w 402"/>
                  <a:gd name="T13" fmla="*/ 123 h 156"/>
                  <a:gd name="T14" fmla="*/ 144 w 402"/>
                  <a:gd name="T15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2" h="156">
                    <a:moveTo>
                      <a:pt x="144" y="156"/>
                    </a:moveTo>
                    <a:lnTo>
                      <a:pt x="150" y="96"/>
                    </a:lnTo>
                    <a:lnTo>
                      <a:pt x="264" y="129"/>
                    </a:lnTo>
                    <a:lnTo>
                      <a:pt x="402" y="66"/>
                    </a:lnTo>
                    <a:lnTo>
                      <a:pt x="156" y="0"/>
                    </a:lnTo>
                    <a:lnTo>
                      <a:pt x="0" y="72"/>
                    </a:lnTo>
                    <a:lnTo>
                      <a:pt x="6" y="123"/>
                    </a:lnTo>
                    <a:lnTo>
                      <a:pt x="144" y="1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18126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616" y="2307"/>
                <a:ext cx="432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18127" name="Picture 1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321" y="933"/>
              <a:ext cx="877" cy="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8128" name="Group 16"/>
            <p:cNvGrpSpPr>
              <a:grpSpLocks/>
            </p:cNvGrpSpPr>
            <p:nvPr/>
          </p:nvGrpSpPr>
          <p:grpSpPr bwMode="auto">
            <a:xfrm>
              <a:off x="523" y="967"/>
              <a:ext cx="329" cy="337"/>
              <a:chOff x="892" y="1526"/>
              <a:chExt cx="329" cy="337"/>
            </a:xfrm>
          </p:grpSpPr>
          <p:pic>
            <p:nvPicPr>
              <p:cNvPr id="218129" name="Picture 17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906" y="1526"/>
                <a:ext cx="315" cy="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8130" name="Text Box 18"/>
              <p:cNvSpPr txBox="1">
                <a:spLocks noChangeArrowheads="1"/>
              </p:cNvSpPr>
              <p:nvPr/>
            </p:nvSpPr>
            <p:spPr bwMode="gray">
              <a:xfrm>
                <a:off x="892" y="1578"/>
                <a:ext cx="23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b="1">
                  <a:latin typeface="Tahoma" pitchFamily="34" charset="0"/>
                </a:endParaRPr>
              </a:p>
            </p:txBody>
          </p:sp>
        </p:grpSp>
        <p:grpSp>
          <p:nvGrpSpPr>
            <p:cNvPr id="218131" name="Group 19"/>
            <p:cNvGrpSpPr>
              <a:grpSpLocks/>
            </p:cNvGrpSpPr>
            <p:nvPr/>
          </p:nvGrpSpPr>
          <p:grpSpPr bwMode="auto">
            <a:xfrm>
              <a:off x="518" y="1317"/>
              <a:ext cx="288" cy="256"/>
              <a:chOff x="951" y="2148"/>
              <a:chExt cx="288" cy="256"/>
            </a:xfrm>
          </p:grpSpPr>
          <p:pic>
            <p:nvPicPr>
              <p:cNvPr id="218132" name="Picture 20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951" y="2148"/>
                <a:ext cx="288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8133" name="Text Box 21"/>
              <p:cNvSpPr txBox="1">
                <a:spLocks noChangeArrowheads="1"/>
              </p:cNvSpPr>
              <p:nvPr/>
            </p:nvSpPr>
            <p:spPr bwMode="gray">
              <a:xfrm>
                <a:off x="1068" y="2170"/>
                <a:ext cx="13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</p:grpSp>
        <p:grpSp>
          <p:nvGrpSpPr>
            <p:cNvPr id="218134" name="Group 22"/>
            <p:cNvGrpSpPr>
              <a:grpSpLocks/>
            </p:cNvGrpSpPr>
            <p:nvPr/>
          </p:nvGrpSpPr>
          <p:grpSpPr bwMode="auto">
            <a:xfrm>
              <a:off x="4879" y="833"/>
              <a:ext cx="288" cy="380"/>
              <a:chOff x="2723" y="1005"/>
              <a:chExt cx="288" cy="380"/>
            </a:xfrm>
          </p:grpSpPr>
          <p:pic>
            <p:nvPicPr>
              <p:cNvPr id="218135" name="Picture 23"/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723" y="1005"/>
                <a:ext cx="288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8136" name="Text Box 24"/>
              <p:cNvSpPr txBox="1">
                <a:spLocks noChangeArrowheads="1"/>
              </p:cNvSpPr>
              <p:nvPr/>
            </p:nvSpPr>
            <p:spPr bwMode="gray">
              <a:xfrm>
                <a:off x="2876" y="1098"/>
                <a:ext cx="13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</p:grpSp>
        <p:grpSp>
          <p:nvGrpSpPr>
            <p:cNvPr id="218137" name="Group 25"/>
            <p:cNvGrpSpPr>
              <a:grpSpLocks/>
            </p:cNvGrpSpPr>
            <p:nvPr/>
          </p:nvGrpSpPr>
          <p:grpSpPr bwMode="auto">
            <a:xfrm>
              <a:off x="899" y="1059"/>
              <a:ext cx="386" cy="221"/>
              <a:chOff x="2652" y="2602"/>
              <a:chExt cx="442" cy="253"/>
            </a:xfrm>
          </p:grpSpPr>
          <p:grpSp>
            <p:nvGrpSpPr>
              <p:cNvPr id="218138" name="Group 26"/>
              <p:cNvGrpSpPr>
                <a:grpSpLocks/>
              </p:cNvGrpSpPr>
              <p:nvPr/>
            </p:nvGrpSpPr>
            <p:grpSpPr bwMode="auto">
              <a:xfrm>
                <a:off x="2691" y="2653"/>
                <a:ext cx="403" cy="202"/>
                <a:chOff x="2801" y="2706"/>
                <a:chExt cx="403" cy="202"/>
              </a:xfrm>
            </p:grpSpPr>
            <p:sp>
              <p:nvSpPr>
                <p:cNvPr id="218139" name="Freeform 27"/>
                <p:cNvSpPr>
                  <a:spLocks/>
                </p:cNvSpPr>
                <p:nvPr/>
              </p:nvSpPr>
              <p:spPr bwMode="gray">
                <a:xfrm>
                  <a:off x="2838" y="2715"/>
                  <a:ext cx="336" cy="108"/>
                </a:xfrm>
                <a:custGeom>
                  <a:avLst/>
                  <a:gdLst>
                    <a:gd name="T0" fmla="*/ 24 w 336"/>
                    <a:gd name="T1" fmla="*/ 72 h 108"/>
                    <a:gd name="T2" fmla="*/ 195 w 336"/>
                    <a:gd name="T3" fmla="*/ 108 h 108"/>
                    <a:gd name="T4" fmla="*/ 336 w 336"/>
                    <a:gd name="T5" fmla="*/ 48 h 108"/>
                    <a:gd name="T6" fmla="*/ 162 w 336"/>
                    <a:gd name="T7" fmla="*/ 0 h 108"/>
                    <a:gd name="T8" fmla="*/ 0 w 336"/>
                    <a:gd name="T9" fmla="*/ 63 h 108"/>
                    <a:gd name="T10" fmla="*/ 24 w 336"/>
                    <a:gd name="T11" fmla="*/ 72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6" h="108">
                      <a:moveTo>
                        <a:pt x="24" y="72"/>
                      </a:moveTo>
                      <a:lnTo>
                        <a:pt x="195" y="108"/>
                      </a:lnTo>
                      <a:lnTo>
                        <a:pt x="336" y="48"/>
                      </a:lnTo>
                      <a:lnTo>
                        <a:pt x="162" y="0"/>
                      </a:lnTo>
                      <a:lnTo>
                        <a:pt x="0" y="63"/>
                      </a:lnTo>
                      <a:lnTo>
                        <a:pt x="24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pic>
              <p:nvPicPr>
                <p:cNvPr id="218140" name="Picture 28"/>
                <p:cNvPicPr>
                  <a:picLocks noChangeAspect="1" noChangeArrowheads="1"/>
                </p:cNvPicPr>
                <p:nvPr/>
              </p:nvPicPr>
              <p:blipFill>
                <a:blip r:embed="rId8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2801" y="2706"/>
                  <a:ext cx="403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218141" name="Text Box 29"/>
              <p:cNvSpPr txBox="1">
                <a:spLocks noChangeArrowheads="1"/>
              </p:cNvSpPr>
              <p:nvPr/>
            </p:nvSpPr>
            <p:spPr bwMode="gray">
              <a:xfrm>
                <a:off x="2652" y="2602"/>
                <a:ext cx="175" cy="1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</p:grpSp>
        <p:grpSp>
          <p:nvGrpSpPr>
            <p:cNvPr id="218142" name="Group 30"/>
            <p:cNvGrpSpPr>
              <a:grpSpLocks/>
            </p:cNvGrpSpPr>
            <p:nvPr/>
          </p:nvGrpSpPr>
          <p:grpSpPr bwMode="auto">
            <a:xfrm>
              <a:off x="1922" y="1095"/>
              <a:ext cx="294" cy="215"/>
              <a:chOff x="2755" y="3262"/>
              <a:chExt cx="294" cy="215"/>
            </a:xfrm>
          </p:grpSpPr>
          <p:grpSp>
            <p:nvGrpSpPr>
              <p:cNvPr id="218143" name="Group 31"/>
              <p:cNvGrpSpPr>
                <a:grpSpLocks/>
              </p:cNvGrpSpPr>
              <p:nvPr/>
            </p:nvGrpSpPr>
            <p:grpSpPr bwMode="auto">
              <a:xfrm>
                <a:off x="2755" y="3262"/>
                <a:ext cx="294" cy="214"/>
                <a:chOff x="2801" y="3355"/>
                <a:chExt cx="294" cy="214"/>
              </a:xfrm>
            </p:grpSpPr>
            <p:sp>
              <p:nvSpPr>
                <p:cNvPr id="218144" name="Oval 32"/>
                <p:cNvSpPr>
                  <a:spLocks noChangeArrowheads="1"/>
                </p:cNvSpPr>
                <p:nvPr/>
              </p:nvSpPr>
              <p:spPr bwMode="gray">
                <a:xfrm>
                  <a:off x="2801" y="3357"/>
                  <a:ext cx="283" cy="11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pic>
              <p:nvPicPr>
                <p:cNvPr id="218145" name="Picture 33"/>
                <p:cNvPicPr>
                  <a:picLocks noChangeAspect="1" noChangeArrowheads="1"/>
                </p:cNvPicPr>
                <p:nvPr/>
              </p:nvPicPr>
              <p:blipFill>
                <a:blip r:embed="rId9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2801" y="3355"/>
                  <a:ext cx="294" cy="2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218146" name="Text Box 34"/>
              <p:cNvSpPr txBox="1">
                <a:spLocks noChangeArrowheads="1"/>
              </p:cNvSpPr>
              <p:nvPr/>
            </p:nvSpPr>
            <p:spPr bwMode="gray">
              <a:xfrm>
                <a:off x="2804" y="3362"/>
                <a:ext cx="17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solidFill>
                    <a:schemeClr val="bg1"/>
                  </a:solidFill>
                  <a:latin typeface="Tahoma" pitchFamily="34" charset="0"/>
                </a:endParaRPr>
              </a:p>
            </p:txBody>
          </p:sp>
        </p:grpSp>
        <p:grpSp>
          <p:nvGrpSpPr>
            <p:cNvPr id="218147" name="Group 35"/>
            <p:cNvGrpSpPr>
              <a:grpSpLocks/>
            </p:cNvGrpSpPr>
            <p:nvPr/>
          </p:nvGrpSpPr>
          <p:grpSpPr bwMode="auto">
            <a:xfrm>
              <a:off x="4879" y="1361"/>
              <a:ext cx="288" cy="380"/>
              <a:chOff x="2723" y="1005"/>
              <a:chExt cx="288" cy="380"/>
            </a:xfrm>
          </p:grpSpPr>
          <p:pic>
            <p:nvPicPr>
              <p:cNvPr id="218148" name="Picture 36"/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723" y="1005"/>
                <a:ext cx="288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8149" name="Text Box 37"/>
              <p:cNvSpPr txBox="1">
                <a:spLocks noChangeArrowheads="1"/>
              </p:cNvSpPr>
              <p:nvPr/>
            </p:nvSpPr>
            <p:spPr bwMode="gray">
              <a:xfrm>
                <a:off x="2876" y="1098"/>
                <a:ext cx="13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</p:grpSp>
        <p:grpSp>
          <p:nvGrpSpPr>
            <p:cNvPr id="218150" name="Group 38"/>
            <p:cNvGrpSpPr>
              <a:grpSpLocks/>
            </p:cNvGrpSpPr>
            <p:nvPr/>
          </p:nvGrpSpPr>
          <p:grpSpPr bwMode="auto">
            <a:xfrm>
              <a:off x="3322" y="1111"/>
              <a:ext cx="294" cy="215"/>
              <a:chOff x="2755" y="3262"/>
              <a:chExt cx="294" cy="215"/>
            </a:xfrm>
          </p:grpSpPr>
          <p:grpSp>
            <p:nvGrpSpPr>
              <p:cNvPr id="218151" name="Group 39"/>
              <p:cNvGrpSpPr>
                <a:grpSpLocks/>
              </p:cNvGrpSpPr>
              <p:nvPr/>
            </p:nvGrpSpPr>
            <p:grpSpPr bwMode="auto">
              <a:xfrm>
                <a:off x="2755" y="3262"/>
                <a:ext cx="294" cy="214"/>
                <a:chOff x="2801" y="3355"/>
                <a:chExt cx="294" cy="214"/>
              </a:xfrm>
            </p:grpSpPr>
            <p:sp>
              <p:nvSpPr>
                <p:cNvPr id="218152" name="Oval 40"/>
                <p:cNvSpPr>
                  <a:spLocks noChangeArrowheads="1"/>
                </p:cNvSpPr>
                <p:nvPr/>
              </p:nvSpPr>
              <p:spPr bwMode="gray">
                <a:xfrm>
                  <a:off x="2801" y="3357"/>
                  <a:ext cx="283" cy="11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pic>
              <p:nvPicPr>
                <p:cNvPr id="218153" name="Picture 41"/>
                <p:cNvPicPr>
                  <a:picLocks noChangeAspect="1" noChangeArrowheads="1"/>
                </p:cNvPicPr>
                <p:nvPr/>
              </p:nvPicPr>
              <p:blipFill>
                <a:blip r:embed="rId9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2801" y="3355"/>
                  <a:ext cx="294" cy="2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218154" name="Text Box 42"/>
              <p:cNvSpPr txBox="1">
                <a:spLocks noChangeArrowheads="1"/>
              </p:cNvSpPr>
              <p:nvPr/>
            </p:nvSpPr>
            <p:spPr bwMode="gray">
              <a:xfrm>
                <a:off x="2804" y="3362"/>
                <a:ext cx="17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solidFill>
                    <a:schemeClr val="bg1"/>
                  </a:solidFill>
                  <a:latin typeface="Tahoma" pitchFamily="34" charset="0"/>
                </a:endParaRPr>
              </a:p>
            </p:txBody>
          </p:sp>
        </p:grpSp>
        <p:grpSp>
          <p:nvGrpSpPr>
            <p:cNvPr id="218155" name="Group 43"/>
            <p:cNvGrpSpPr>
              <a:grpSpLocks/>
            </p:cNvGrpSpPr>
            <p:nvPr/>
          </p:nvGrpSpPr>
          <p:grpSpPr bwMode="auto">
            <a:xfrm>
              <a:off x="4347" y="1059"/>
              <a:ext cx="442" cy="253"/>
              <a:chOff x="2652" y="2602"/>
              <a:chExt cx="442" cy="253"/>
            </a:xfrm>
          </p:grpSpPr>
          <p:grpSp>
            <p:nvGrpSpPr>
              <p:cNvPr id="218156" name="Group 44"/>
              <p:cNvGrpSpPr>
                <a:grpSpLocks/>
              </p:cNvGrpSpPr>
              <p:nvPr/>
            </p:nvGrpSpPr>
            <p:grpSpPr bwMode="auto">
              <a:xfrm>
                <a:off x="2691" y="2653"/>
                <a:ext cx="403" cy="202"/>
                <a:chOff x="2801" y="2706"/>
                <a:chExt cx="403" cy="202"/>
              </a:xfrm>
            </p:grpSpPr>
            <p:sp>
              <p:nvSpPr>
                <p:cNvPr id="218157" name="Freeform 45"/>
                <p:cNvSpPr>
                  <a:spLocks/>
                </p:cNvSpPr>
                <p:nvPr/>
              </p:nvSpPr>
              <p:spPr bwMode="gray">
                <a:xfrm>
                  <a:off x="2838" y="2715"/>
                  <a:ext cx="336" cy="108"/>
                </a:xfrm>
                <a:custGeom>
                  <a:avLst/>
                  <a:gdLst>
                    <a:gd name="T0" fmla="*/ 24 w 336"/>
                    <a:gd name="T1" fmla="*/ 72 h 108"/>
                    <a:gd name="T2" fmla="*/ 195 w 336"/>
                    <a:gd name="T3" fmla="*/ 108 h 108"/>
                    <a:gd name="T4" fmla="*/ 336 w 336"/>
                    <a:gd name="T5" fmla="*/ 48 h 108"/>
                    <a:gd name="T6" fmla="*/ 162 w 336"/>
                    <a:gd name="T7" fmla="*/ 0 h 108"/>
                    <a:gd name="T8" fmla="*/ 0 w 336"/>
                    <a:gd name="T9" fmla="*/ 63 h 108"/>
                    <a:gd name="T10" fmla="*/ 24 w 336"/>
                    <a:gd name="T11" fmla="*/ 72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6" h="108">
                      <a:moveTo>
                        <a:pt x="24" y="72"/>
                      </a:moveTo>
                      <a:lnTo>
                        <a:pt x="195" y="108"/>
                      </a:lnTo>
                      <a:lnTo>
                        <a:pt x="336" y="48"/>
                      </a:lnTo>
                      <a:lnTo>
                        <a:pt x="162" y="0"/>
                      </a:lnTo>
                      <a:lnTo>
                        <a:pt x="0" y="63"/>
                      </a:lnTo>
                      <a:lnTo>
                        <a:pt x="24" y="7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bg-BG"/>
                </a:p>
              </p:txBody>
            </p:sp>
            <p:pic>
              <p:nvPicPr>
                <p:cNvPr id="218158" name="Picture 46"/>
                <p:cNvPicPr>
                  <a:picLocks noChangeAspect="1" noChangeArrowheads="1"/>
                </p:cNvPicPr>
                <p:nvPr/>
              </p:nvPicPr>
              <p:blipFill>
                <a:blip r:embed="rId8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2801" y="2706"/>
                  <a:ext cx="403" cy="2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218159" name="Text Box 47"/>
              <p:cNvSpPr txBox="1">
                <a:spLocks noChangeArrowheads="1"/>
              </p:cNvSpPr>
              <p:nvPr/>
            </p:nvSpPr>
            <p:spPr bwMode="gray">
              <a:xfrm>
                <a:off x="2652" y="2602"/>
                <a:ext cx="17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endParaRPr lang="bg-BG" altLang="bg-BG" sz="1200" b="1">
                  <a:latin typeface="Tahoma" pitchFamily="34" charset="0"/>
                </a:endParaRPr>
              </a:p>
            </p:txBody>
          </p:sp>
        </p:grpSp>
        <p:grpSp>
          <p:nvGrpSpPr>
            <p:cNvPr id="218160" name="Group 48"/>
            <p:cNvGrpSpPr>
              <a:grpSpLocks/>
            </p:cNvGrpSpPr>
            <p:nvPr/>
          </p:nvGrpSpPr>
          <p:grpSpPr bwMode="auto">
            <a:xfrm>
              <a:off x="3748" y="1051"/>
              <a:ext cx="556" cy="266"/>
              <a:chOff x="1016" y="1722"/>
              <a:chExt cx="556" cy="266"/>
            </a:xfrm>
          </p:grpSpPr>
          <p:sp>
            <p:nvSpPr>
              <p:cNvPr id="218161" name="Freeform 49"/>
              <p:cNvSpPr>
                <a:spLocks/>
              </p:cNvSpPr>
              <p:nvPr/>
            </p:nvSpPr>
            <p:spPr bwMode="gray">
              <a:xfrm>
                <a:off x="1104" y="1731"/>
                <a:ext cx="423" cy="156"/>
              </a:xfrm>
              <a:custGeom>
                <a:avLst/>
                <a:gdLst>
                  <a:gd name="T0" fmla="*/ 0 w 423"/>
                  <a:gd name="T1" fmla="*/ 69 h 156"/>
                  <a:gd name="T2" fmla="*/ 270 w 423"/>
                  <a:gd name="T3" fmla="*/ 156 h 156"/>
                  <a:gd name="T4" fmla="*/ 423 w 423"/>
                  <a:gd name="T5" fmla="*/ 93 h 156"/>
                  <a:gd name="T6" fmla="*/ 123 w 423"/>
                  <a:gd name="T7" fmla="*/ 0 h 156"/>
                  <a:gd name="T8" fmla="*/ 0 w 423"/>
                  <a:gd name="T9" fmla="*/ 69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3" h="156">
                    <a:moveTo>
                      <a:pt x="0" y="69"/>
                    </a:moveTo>
                    <a:lnTo>
                      <a:pt x="270" y="156"/>
                    </a:lnTo>
                    <a:lnTo>
                      <a:pt x="423" y="93"/>
                    </a:lnTo>
                    <a:lnTo>
                      <a:pt x="123" y="0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18162" name="Picture 50"/>
              <p:cNvPicPr>
                <a:picLocks noChangeAspect="1" noChangeArrowheads="1"/>
              </p:cNvPicPr>
              <p:nvPr/>
            </p:nvPicPr>
            <p:blipFill>
              <a:blip r:embed="rId10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016" y="1722"/>
                <a:ext cx="556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18163" name="Rectangle 51"/>
            <p:cNvSpPr>
              <a:spLocks noChangeArrowheads="1"/>
            </p:cNvSpPr>
            <p:nvPr/>
          </p:nvSpPr>
          <p:spPr bwMode="gray">
            <a:xfrm>
              <a:off x="1079" y="1217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Trust </a:t>
              </a:r>
            </a:p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10.0.0.1</a:t>
              </a:r>
            </a:p>
          </p:txBody>
        </p:sp>
        <p:sp>
          <p:nvSpPr>
            <p:cNvPr id="218164" name="Rectangle 52"/>
            <p:cNvSpPr>
              <a:spLocks noChangeArrowheads="1"/>
            </p:cNvSpPr>
            <p:nvPr/>
          </p:nvSpPr>
          <p:spPr bwMode="gray">
            <a:xfrm>
              <a:off x="1574" y="816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Untrust</a:t>
              </a:r>
            </a:p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1.1.8.1</a:t>
              </a:r>
            </a:p>
          </p:txBody>
        </p:sp>
        <p:sp>
          <p:nvSpPr>
            <p:cNvPr id="218165" name="Rectangle 53"/>
            <p:cNvSpPr>
              <a:spLocks noChangeArrowheads="1"/>
            </p:cNvSpPr>
            <p:nvPr/>
          </p:nvSpPr>
          <p:spPr bwMode="gray">
            <a:xfrm>
              <a:off x="3954" y="816"/>
              <a:ext cx="5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Trust </a:t>
              </a:r>
            </a:p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10.10.0.1</a:t>
              </a:r>
            </a:p>
          </p:txBody>
        </p:sp>
        <p:sp>
          <p:nvSpPr>
            <p:cNvPr id="218166" name="Rectangle 54"/>
            <p:cNvSpPr>
              <a:spLocks noChangeArrowheads="1"/>
            </p:cNvSpPr>
            <p:nvPr/>
          </p:nvSpPr>
          <p:spPr bwMode="gray">
            <a:xfrm>
              <a:off x="3537" y="1265"/>
              <a:ext cx="5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Untrust </a:t>
              </a:r>
            </a:p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2.2.8.1</a:t>
              </a:r>
            </a:p>
          </p:txBody>
        </p:sp>
        <p:sp>
          <p:nvSpPr>
            <p:cNvPr id="218167" name="Text Box 55"/>
            <p:cNvSpPr txBox="1">
              <a:spLocks noChangeArrowheads="1"/>
            </p:cNvSpPr>
            <p:nvPr/>
          </p:nvSpPr>
          <p:spPr bwMode="gray">
            <a:xfrm>
              <a:off x="5123" y="973"/>
              <a:ext cx="5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10.10.0.5</a:t>
              </a:r>
            </a:p>
            <a:p>
              <a:pPr algn="ctr" eaLnBrk="0" hangingPunct="0"/>
              <a:endParaRPr lang="en-US" altLang="bg-BG" sz="1200" b="1">
                <a:latin typeface="Tahoma" pitchFamily="34" charset="0"/>
              </a:endParaRPr>
            </a:p>
            <a:p>
              <a:pPr algn="ctr" eaLnBrk="0" hangingPunct="0"/>
              <a:endParaRPr lang="en-US" altLang="bg-BG" sz="1200" b="1">
                <a:latin typeface="Tahoma" pitchFamily="34" charset="0"/>
              </a:endParaRPr>
            </a:p>
            <a:p>
              <a:pPr algn="ctr" eaLnBrk="0" hangingPunct="0"/>
              <a:r>
                <a:rPr lang="en-US" altLang="bg-BG" sz="1200" b="1">
                  <a:latin typeface="Tahoma" pitchFamily="34" charset="0"/>
                </a:rPr>
                <a:t>10.10.0.6</a:t>
              </a:r>
            </a:p>
          </p:txBody>
        </p:sp>
        <p:sp>
          <p:nvSpPr>
            <p:cNvPr id="218168" name="Rectangle 56"/>
            <p:cNvSpPr>
              <a:spLocks noChangeArrowheads="1"/>
            </p:cNvSpPr>
            <p:nvPr/>
          </p:nvSpPr>
          <p:spPr bwMode="gray">
            <a:xfrm>
              <a:off x="96" y="816"/>
              <a:ext cx="12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 i="1">
                  <a:solidFill>
                    <a:schemeClr val="hlink"/>
                  </a:solidFill>
                  <a:latin typeface="Tahoma" pitchFamily="34" charset="0"/>
                </a:rPr>
                <a:t>R E M O T E   O F F I C E</a:t>
              </a:r>
            </a:p>
          </p:txBody>
        </p:sp>
        <p:sp>
          <p:nvSpPr>
            <p:cNvPr id="218169" name="Rectangle 57"/>
            <p:cNvSpPr>
              <a:spLocks noChangeArrowheads="1"/>
            </p:cNvSpPr>
            <p:nvPr/>
          </p:nvSpPr>
          <p:spPr bwMode="gray">
            <a:xfrm>
              <a:off x="3841" y="1488"/>
              <a:ext cx="10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bg-BG" sz="1200" b="1" i="1">
                  <a:solidFill>
                    <a:schemeClr val="hlink"/>
                  </a:solidFill>
                  <a:latin typeface="Tahoma" pitchFamily="34" charset="0"/>
                </a:rPr>
                <a:t>C O R P   O F F I C 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846532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IKE Phases</a:t>
            </a:r>
          </a:p>
        </p:txBody>
      </p:sp>
      <p:sp>
        <p:nvSpPr>
          <p:cNvPr id="219139" name="Rectangle 3"/>
          <p:cNvSpPr>
            <a:spLocks noGrp="1"/>
          </p:cNvSpPr>
          <p:nvPr>
            <p:ph idx="1"/>
          </p:nvPr>
        </p:nvSpPr>
        <p:spPr>
          <a:xfrm>
            <a:off x="683568" y="1628800"/>
            <a:ext cx="8219132" cy="4608488"/>
          </a:xfrm>
        </p:spPr>
        <p:txBody>
          <a:bodyPr/>
          <a:lstStyle/>
          <a:p>
            <a:r>
              <a:rPr lang="en-US" altLang="bg-BG" sz="2000" dirty="0"/>
              <a:t>Phase 1</a:t>
            </a:r>
          </a:p>
          <a:p>
            <a:pPr lvl="1"/>
            <a:r>
              <a:rPr lang="en-US" altLang="bg-BG" sz="1800" dirty="0"/>
              <a:t>Two peers establish a secure, authenticated channel with which to communicate </a:t>
            </a:r>
          </a:p>
          <a:p>
            <a:pPr lvl="1"/>
            <a:r>
              <a:rPr lang="en-AU" altLang="bg-BG" sz="1800" dirty="0" err="1"/>
              <a:t>Diffie</a:t>
            </a:r>
            <a:r>
              <a:rPr lang="en-AU" altLang="bg-BG" sz="1800" dirty="0"/>
              <a:t>-Hellman key exchange algorithm is used to generate a symmetric key common to the communicating gateways</a:t>
            </a:r>
          </a:p>
          <a:p>
            <a:pPr lvl="1"/>
            <a:r>
              <a:rPr lang="en-AU" altLang="bg-BG" sz="1800" dirty="0"/>
              <a:t>Runs in one of two modes</a:t>
            </a:r>
          </a:p>
          <a:p>
            <a:pPr lvl="2"/>
            <a:r>
              <a:rPr lang="en-US" altLang="bg-BG" sz="1600" dirty="0"/>
              <a:t>Main mode – used when both tunnel peers have static IP addresses</a:t>
            </a:r>
          </a:p>
          <a:p>
            <a:pPr lvl="2"/>
            <a:r>
              <a:rPr lang="en-US" altLang="bg-BG" sz="1600" dirty="0"/>
              <a:t>Aggressive mode – used when one tunnel peer has a dynamically-assigned IP address</a:t>
            </a:r>
          </a:p>
          <a:p>
            <a:r>
              <a:rPr lang="en-US" altLang="bg-BG" sz="2000" dirty="0"/>
              <a:t>Phase 2</a:t>
            </a:r>
          </a:p>
          <a:p>
            <a:pPr lvl="1"/>
            <a:r>
              <a:rPr lang="en-US" altLang="bg-BG" sz="1800" dirty="0"/>
              <a:t>Security Associations are negotiated using a Phase 1 secure channel</a:t>
            </a:r>
          </a:p>
          <a:p>
            <a:pPr lvl="1"/>
            <a:r>
              <a:rPr lang="en-US" altLang="bg-BG" sz="1800" dirty="0"/>
              <a:t>Proxy-ID used to identify which SA is referenced for VPN</a:t>
            </a:r>
          </a:p>
          <a:p>
            <a:pPr lvl="1"/>
            <a:r>
              <a:rPr lang="en-AU" altLang="bg-BG" sz="1800" dirty="0" err="1"/>
              <a:t>Diffie</a:t>
            </a:r>
            <a:r>
              <a:rPr lang="en-AU" altLang="bg-BG" sz="1800" dirty="0"/>
              <a:t>-Hellman key exchange algorithm may be used (again) to create perfect forward secrecy (PFS)</a:t>
            </a:r>
            <a:endParaRPr lang="en-US" altLang="bg-BG" sz="1800" dirty="0"/>
          </a:p>
          <a:p>
            <a:pPr lvl="1"/>
            <a:r>
              <a:rPr lang="en-US" altLang="bg-BG" sz="1800" dirty="0"/>
              <a:t>Phase 2 mode is called Quick Mode</a:t>
            </a:r>
          </a:p>
        </p:txBody>
      </p:sp>
    </p:spTree>
    <p:extLst>
      <p:ext uri="{BB962C8B-B14F-4D97-AF65-F5344CB8AC3E}">
        <p14:creationId xmlns:p14="http://schemas.microsoft.com/office/powerpoint/2010/main" val="151630997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IKE Phase 1 : Main Mode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1828800" y="2333897"/>
            <a:ext cx="19065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E1:	   E8: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10.1.10.1     1.1.8.1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7848600" y="2438672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10.1.210.5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0165" name="Line 5"/>
          <p:cNvSpPr>
            <a:spLocks noChangeShapeType="1"/>
          </p:cNvSpPr>
          <p:nvPr/>
        </p:nvSpPr>
        <p:spPr bwMode="gray">
          <a:xfrm flipH="1" flipV="1">
            <a:off x="914400" y="2210072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0166" name="Text Box 6"/>
          <p:cNvSpPr txBox="1">
            <a:spLocks noChangeArrowheads="1"/>
          </p:cNvSpPr>
          <p:nvPr/>
        </p:nvSpPr>
        <p:spPr bwMode="gray">
          <a:xfrm>
            <a:off x="250825" y="2483122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10.1.10.5</a:t>
            </a:r>
          </a:p>
        </p:txBody>
      </p:sp>
      <p:sp>
        <p:nvSpPr>
          <p:cNvPr id="220167" name="Line 7"/>
          <p:cNvSpPr>
            <a:spLocks noChangeShapeType="1"/>
          </p:cNvSpPr>
          <p:nvPr/>
        </p:nvSpPr>
        <p:spPr bwMode="gray">
          <a:xfrm flipH="1">
            <a:off x="3048000" y="2210072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0168" name="Line 8"/>
          <p:cNvSpPr>
            <a:spLocks noChangeShapeType="1"/>
          </p:cNvSpPr>
          <p:nvPr/>
        </p:nvSpPr>
        <p:spPr bwMode="gray">
          <a:xfrm flipH="1">
            <a:off x="2286000" y="2210072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0169" name="Line 9"/>
          <p:cNvSpPr>
            <a:spLocks noChangeShapeType="1"/>
          </p:cNvSpPr>
          <p:nvPr/>
        </p:nvSpPr>
        <p:spPr bwMode="gray">
          <a:xfrm flipH="1">
            <a:off x="7162800" y="2210072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0170" name="Line 10"/>
          <p:cNvSpPr>
            <a:spLocks noChangeShapeType="1"/>
          </p:cNvSpPr>
          <p:nvPr/>
        </p:nvSpPr>
        <p:spPr bwMode="gray">
          <a:xfrm flipH="1">
            <a:off x="5181600" y="2210072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0171" name="Line 11"/>
          <p:cNvSpPr>
            <a:spLocks noChangeShapeType="1"/>
          </p:cNvSpPr>
          <p:nvPr/>
        </p:nvSpPr>
        <p:spPr bwMode="gray">
          <a:xfrm flipH="1">
            <a:off x="7467600" y="2210072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0172" name="Text Box 12"/>
          <p:cNvSpPr txBox="1">
            <a:spLocks noChangeArrowheads="1"/>
          </p:cNvSpPr>
          <p:nvPr/>
        </p:nvSpPr>
        <p:spPr bwMode="gray">
          <a:xfrm>
            <a:off x="1873250" y="1443310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Remote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0173" name="Text Box 13"/>
          <p:cNvSpPr txBox="1">
            <a:spLocks noChangeArrowheads="1"/>
          </p:cNvSpPr>
          <p:nvPr/>
        </p:nvSpPr>
        <p:spPr bwMode="gray">
          <a:xfrm>
            <a:off x="5911850" y="1443310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Corporate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0174" name="Rectangle 14"/>
          <p:cNvSpPr>
            <a:spLocks noChangeArrowheads="1"/>
          </p:cNvSpPr>
          <p:nvPr/>
        </p:nvSpPr>
        <p:spPr bwMode="auto">
          <a:xfrm>
            <a:off x="5791200" y="2333897"/>
            <a:ext cx="205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E8:	E1: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2.2.8.1	10.1.210.1</a:t>
            </a:r>
          </a:p>
        </p:txBody>
      </p:sp>
      <p:pic>
        <p:nvPicPr>
          <p:cNvPr id="220175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872"/>
            <a:ext cx="11779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0176" name="Group 16"/>
          <p:cNvGrpSpPr>
            <a:grpSpLocks/>
          </p:cNvGrpSpPr>
          <p:nvPr/>
        </p:nvGrpSpPr>
        <p:grpSpPr bwMode="auto">
          <a:xfrm>
            <a:off x="8229600" y="1829072"/>
            <a:ext cx="457200" cy="603250"/>
            <a:chOff x="2723" y="1005"/>
            <a:chExt cx="288" cy="380"/>
          </a:xfrm>
        </p:grpSpPr>
        <p:pic>
          <p:nvPicPr>
            <p:cNvPr id="220177" name="Picture 1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0178" name="Text Box 18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0179" name="Group 19"/>
          <p:cNvGrpSpPr>
            <a:grpSpLocks/>
          </p:cNvGrpSpPr>
          <p:nvPr/>
        </p:nvGrpSpPr>
        <p:grpSpPr bwMode="auto">
          <a:xfrm>
            <a:off x="533400" y="1829072"/>
            <a:ext cx="457200" cy="603250"/>
            <a:chOff x="2723" y="1005"/>
            <a:chExt cx="288" cy="380"/>
          </a:xfrm>
        </p:grpSpPr>
        <p:pic>
          <p:nvPicPr>
            <p:cNvPr id="220180" name="Picture 2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0181" name="Text Box 21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0182" name="Group 22"/>
          <p:cNvGrpSpPr>
            <a:grpSpLocks/>
          </p:cNvGrpSpPr>
          <p:nvPr/>
        </p:nvGrpSpPr>
        <p:grpSpPr bwMode="auto">
          <a:xfrm>
            <a:off x="2209800" y="1951310"/>
            <a:ext cx="1128713" cy="487362"/>
            <a:chOff x="854" y="3003"/>
            <a:chExt cx="613" cy="279"/>
          </a:xfrm>
        </p:grpSpPr>
        <p:grpSp>
          <p:nvGrpSpPr>
            <p:cNvPr id="220183" name="Group 23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0184" name="Freeform 24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0185" name="Picture 25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0186" name="Text Box 26"/>
            <p:cNvSpPr txBox="1">
              <a:spLocks noChangeArrowheads="1"/>
            </p:cNvSpPr>
            <p:nvPr/>
          </p:nvSpPr>
          <p:spPr bwMode="gray">
            <a:xfrm>
              <a:off x="1367" y="3003"/>
              <a:ext cx="100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0187" name="Group 27"/>
          <p:cNvGrpSpPr>
            <a:grpSpLocks/>
          </p:cNvGrpSpPr>
          <p:nvPr/>
        </p:nvGrpSpPr>
        <p:grpSpPr bwMode="auto">
          <a:xfrm>
            <a:off x="6019800" y="1951310"/>
            <a:ext cx="1268413" cy="487362"/>
            <a:chOff x="854" y="3003"/>
            <a:chExt cx="607" cy="279"/>
          </a:xfrm>
        </p:grpSpPr>
        <p:grpSp>
          <p:nvGrpSpPr>
            <p:cNvPr id="220188" name="Group 28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0189" name="Freeform 29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0190" name="Picture 30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0191" name="Text Box 31"/>
            <p:cNvSpPr txBox="1">
              <a:spLocks noChangeArrowheads="1"/>
            </p:cNvSpPr>
            <p:nvPr/>
          </p:nvSpPr>
          <p:spPr bwMode="gray">
            <a:xfrm>
              <a:off x="1373" y="3003"/>
              <a:ext cx="88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0192" name="Group 32"/>
          <p:cNvGrpSpPr>
            <a:grpSpLocks/>
          </p:cNvGrpSpPr>
          <p:nvPr/>
        </p:nvGrpSpPr>
        <p:grpSpPr bwMode="auto">
          <a:xfrm>
            <a:off x="5334000" y="2057672"/>
            <a:ext cx="609600" cy="381000"/>
            <a:chOff x="2755" y="3262"/>
            <a:chExt cx="294" cy="214"/>
          </a:xfrm>
        </p:grpSpPr>
        <p:grpSp>
          <p:nvGrpSpPr>
            <p:cNvPr id="220193" name="Group 33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0194" name="Oval 34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0195" name="Picture 35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0196" name="Text Box 36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0197" name="Group 37"/>
          <p:cNvGrpSpPr>
            <a:grpSpLocks/>
          </p:cNvGrpSpPr>
          <p:nvPr/>
        </p:nvGrpSpPr>
        <p:grpSpPr bwMode="auto">
          <a:xfrm>
            <a:off x="3352800" y="2057672"/>
            <a:ext cx="609600" cy="381000"/>
            <a:chOff x="2755" y="3262"/>
            <a:chExt cx="294" cy="214"/>
          </a:xfrm>
        </p:grpSpPr>
        <p:grpSp>
          <p:nvGrpSpPr>
            <p:cNvPr id="220198" name="Group 38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0199" name="Oval 39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0200" name="Picture 40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0201" name="Text Box 41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sp>
        <p:nvSpPr>
          <p:cNvPr id="220202" name="Text Box 42"/>
          <p:cNvSpPr txBox="1">
            <a:spLocks noChangeArrowheads="1"/>
          </p:cNvSpPr>
          <p:nvPr/>
        </p:nvSpPr>
        <p:spPr bwMode="gray">
          <a:xfrm>
            <a:off x="669925" y="2873647"/>
            <a:ext cx="4233863" cy="310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1:</a:t>
            </a:r>
            <a:r>
              <a:rPr lang="en-US" altLang="bg-BG" sz="2400">
                <a:solidFill>
                  <a:srgbClr val="092869"/>
                </a:solidFill>
                <a:latin typeface="Tahoma" pitchFamily="34" charset="0"/>
              </a:rPr>
              <a:t> 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Cookie I, SA Proposal List</a:t>
            </a: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3: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DH Public Value A, Nonce I (Random #)</a:t>
            </a: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5: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Identification I, Identification Hash I</a:t>
            </a:r>
          </a:p>
        </p:txBody>
      </p:sp>
      <p:sp>
        <p:nvSpPr>
          <p:cNvPr id="220203" name="Text Box 43"/>
          <p:cNvSpPr txBox="1">
            <a:spLocks noChangeArrowheads="1"/>
          </p:cNvSpPr>
          <p:nvPr/>
        </p:nvSpPr>
        <p:spPr bwMode="gray">
          <a:xfrm>
            <a:off x="4227513" y="3270522"/>
            <a:ext cx="4287837" cy="310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2: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Cookie I, Cookie R, SA Proposal Accept</a:t>
            </a:r>
          </a:p>
          <a:p>
            <a:pPr algn="r"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algn="r" eaLnBrk="0" hangingPunct="0"/>
            <a:endParaRPr lang="en-US" altLang="bg-BG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4</a:t>
            </a:r>
            <a:r>
              <a:rPr lang="en-US" altLang="bg-BG" sz="2400">
                <a:solidFill>
                  <a:srgbClr val="092869"/>
                </a:solidFill>
                <a:latin typeface="Tahoma" pitchFamily="34" charset="0"/>
              </a:rPr>
              <a:t>:</a:t>
            </a: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DH Public Value B, Nonce R (Random #)</a:t>
            </a:r>
          </a:p>
          <a:p>
            <a:pPr algn="r"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algn="r"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algn="r"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6:</a:t>
            </a: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Identification R, Identification Hash R</a:t>
            </a:r>
          </a:p>
        </p:txBody>
      </p:sp>
      <p:sp>
        <p:nvSpPr>
          <p:cNvPr id="220204" name="Line 44"/>
          <p:cNvSpPr>
            <a:spLocks noChangeShapeType="1"/>
          </p:cNvSpPr>
          <p:nvPr/>
        </p:nvSpPr>
        <p:spPr bwMode="gray">
          <a:xfrm>
            <a:off x="2411413" y="3100660"/>
            <a:ext cx="1655762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0205" name="Line 45"/>
          <p:cNvSpPr>
            <a:spLocks noChangeShapeType="1"/>
          </p:cNvSpPr>
          <p:nvPr/>
        </p:nvSpPr>
        <p:spPr bwMode="gray">
          <a:xfrm>
            <a:off x="2411413" y="4307160"/>
            <a:ext cx="1655762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0206" name="Line 46"/>
          <p:cNvSpPr>
            <a:spLocks noChangeShapeType="1"/>
          </p:cNvSpPr>
          <p:nvPr/>
        </p:nvSpPr>
        <p:spPr bwMode="gray">
          <a:xfrm>
            <a:off x="2411413" y="5477147"/>
            <a:ext cx="1655762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0207" name="Line 47"/>
          <p:cNvSpPr>
            <a:spLocks noChangeShapeType="1"/>
          </p:cNvSpPr>
          <p:nvPr/>
        </p:nvSpPr>
        <p:spPr bwMode="gray">
          <a:xfrm flipH="1">
            <a:off x="5148263" y="3526110"/>
            <a:ext cx="1584325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0208" name="Line 48"/>
          <p:cNvSpPr>
            <a:spLocks noChangeShapeType="1"/>
          </p:cNvSpPr>
          <p:nvPr/>
        </p:nvSpPr>
        <p:spPr bwMode="gray">
          <a:xfrm flipH="1">
            <a:off x="5219700" y="5902597"/>
            <a:ext cx="1584325" cy="0"/>
          </a:xfrm>
          <a:prstGeom prst="line">
            <a:avLst/>
          </a:prstGeom>
          <a:noFill/>
          <a:ln w="57150">
            <a:solidFill>
              <a:srgbClr val="6666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0209" name="Line 49"/>
          <p:cNvSpPr>
            <a:spLocks noChangeShapeType="1"/>
          </p:cNvSpPr>
          <p:nvPr/>
        </p:nvSpPr>
        <p:spPr bwMode="gray">
          <a:xfrm flipH="1">
            <a:off x="5219700" y="4678635"/>
            <a:ext cx="1584325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0210" name="Rectangle 50"/>
          <p:cNvSpPr>
            <a:spLocks noChangeArrowheads="1"/>
          </p:cNvSpPr>
          <p:nvPr/>
        </p:nvSpPr>
        <p:spPr bwMode="gray">
          <a:xfrm>
            <a:off x="611188" y="5296172"/>
            <a:ext cx="7921625" cy="1152525"/>
          </a:xfrm>
          <a:prstGeom prst="rect">
            <a:avLst/>
          </a:prstGeom>
          <a:noFill/>
          <a:ln w="57150">
            <a:solidFill>
              <a:srgbClr val="E4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bg-BG" altLang="bg-BG" sz="1000">
              <a:latin typeface="Tahoma" pitchFamily="34" charset="0"/>
            </a:endParaRPr>
          </a:p>
        </p:txBody>
      </p:sp>
      <p:sp>
        <p:nvSpPr>
          <p:cNvPr id="220211" name="Text Box 51"/>
          <p:cNvSpPr txBox="1">
            <a:spLocks noChangeArrowheads="1"/>
          </p:cNvSpPr>
          <p:nvPr/>
        </p:nvSpPr>
        <p:spPr bwMode="gray">
          <a:xfrm>
            <a:off x="838200" y="6302647"/>
            <a:ext cx="35274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b="1">
                <a:latin typeface="Tahoma" pitchFamily="34" charset="0"/>
              </a:rPr>
              <a:t>Encrypted and Authenticated</a:t>
            </a:r>
          </a:p>
        </p:txBody>
      </p:sp>
      <p:sp>
        <p:nvSpPr>
          <p:cNvPr id="220212" name="Rectangle 52"/>
          <p:cNvSpPr>
            <a:spLocks noChangeArrowheads="1"/>
          </p:cNvSpPr>
          <p:nvPr/>
        </p:nvSpPr>
        <p:spPr bwMode="gray">
          <a:xfrm>
            <a:off x="611188" y="4121422"/>
            <a:ext cx="7921625" cy="10795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bg-BG" altLang="bg-BG" sz="1000">
              <a:latin typeface="Tahoma" pitchFamily="34" charset="0"/>
            </a:endParaRPr>
          </a:p>
        </p:txBody>
      </p:sp>
      <p:sp>
        <p:nvSpPr>
          <p:cNvPr id="220213" name="Rectangle 53"/>
          <p:cNvSpPr>
            <a:spLocks noChangeArrowheads="1"/>
          </p:cNvSpPr>
          <p:nvPr/>
        </p:nvSpPr>
        <p:spPr bwMode="gray">
          <a:xfrm>
            <a:off x="611188" y="2886347"/>
            <a:ext cx="7921625" cy="11525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bg-BG" altLang="bg-BG" sz="1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197217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IKE Phase 1: Aggressive Mode</a:t>
            </a: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gray">
          <a:xfrm>
            <a:off x="582613" y="3192735"/>
            <a:ext cx="5172075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1:</a:t>
            </a:r>
            <a:r>
              <a:rPr lang="en-US" altLang="bg-BG" sz="2400">
                <a:solidFill>
                  <a:srgbClr val="092869"/>
                </a:solidFill>
                <a:latin typeface="Tahoma" pitchFamily="34" charset="0"/>
              </a:rPr>
              <a:t> </a:t>
            </a:r>
          </a:p>
          <a:p>
            <a:pPr eaLnBrk="0" hangingPunct="0"/>
            <a:r>
              <a:rPr lang="nb-NO" altLang="bg-BG">
                <a:solidFill>
                  <a:srgbClr val="092869"/>
                </a:solidFill>
                <a:latin typeface="Tahoma" pitchFamily="34" charset="0"/>
              </a:rPr>
              <a:t>Hdr, SA Proposal List, DH Public Value A, Nonce I</a:t>
            </a:r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 sz="1200">
              <a:solidFill>
                <a:srgbClr val="000000"/>
              </a:solidFill>
              <a:latin typeface="Tahoma" pitchFamily="34" charset="0"/>
            </a:endParaRPr>
          </a:p>
          <a:p>
            <a:pPr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3: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Identification Hash I</a:t>
            </a: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</p:txBody>
      </p:sp>
      <p:sp>
        <p:nvSpPr>
          <p:cNvPr id="221188" name="Text Box 4"/>
          <p:cNvSpPr txBox="1">
            <a:spLocks noChangeArrowheads="1"/>
          </p:cNvSpPr>
          <p:nvPr/>
        </p:nvSpPr>
        <p:spPr bwMode="gray">
          <a:xfrm>
            <a:off x="3624263" y="4102373"/>
            <a:ext cx="4986337" cy="183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2: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Hdr, SA Proposal Accept, </a:t>
            </a:r>
            <a:r>
              <a:rPr lang="nb-NO" altLang="bg-BG">
                <a:solidFill>
                  <a:srgbClr val="092869"/>
                </a:solidFill>
                <a:latin typeface="Tahoma" pitchFamily="34" charset="0"/>
              </a:rPr>
              <a:t>DH Public Value B</a:t>
            </a:r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, Nonce R, Identification Hash R</a:t>
            </a: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                                                </a:t>
            </a:r>
          </a:p>
          <a:p>
            <a:pPr algn="r"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algn="r" eaLnBrk="0" hangingPunct="0"/>
            <a:endParaRPr lang="en-US" altLang="bg-BG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1189" name="Line 5"/>
          <p:cNvSpPr>
            <a:spLocks noChangeShapeType="1"/>
          </p:cNvSpPr>
          <p:nvPr/>
        </p:nvSpPr>
        <p:spPr bwMode="gray">
          <a:xfrm>
            <a:off x="2324100" y="3454673"/>
            <a:ext cx="1655763" cy="0"/>
          </a:xfrm>
          <a:prstGeom prst="line">
            <a:avLst/>
          </a:prstGeom>
          <a:noFill/>
          <a:ln w="57150">
            <a:solidFill>
              <a:srgbClr val="6666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1190" name="Line 6"/>
          <p:cNvSpPr>
            <a:spLocks noChangeShapeType="1"/>
          </p:cNvSpPr>
          <p:nvPr/>
        </p:nvSpPr>
        <p:spPr bwMode="gray">
          <a:xfrm>
            <a:off x="2360613" y="5631135"/>
            <a:ext cx="1655762" cy="0"/>
          </a:xfrm>
          <a:prstGeom prst="line">
            <a:avLst/>
          </a:prstGeom>
          <a:noFill/>
          <a:ln w="57150">
            <a:solidFill>
              <a:srgbClr val="6666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1191" name="Line 7"/>
          <p:cNvSpPr>
            <a:spLocks noChangeShapeType="1"/>
          </p:cNvSpPr>
          <p:nvPr/>
        </p:nvSpPr>
        <p:spPr bwMode="gray">
          <a:xfrm flipH="1">
            <a:off x="5148263" y="4357960"/>
            <a:ext cx="1584325" cy="0"/>
          </a:xfrm>
          <a:prstGeom prst="line">
            <a:avLst/>
          </a:prstGeom>
          <a:noFill/>
          <a:ln w="57150">
            <a:solidFill>
              <a:srgbClr val="6666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21192" name="Rectangle 8"/>
          <p:cNvSpPr>
            <a:spLocks noChangeArrowheads="1"/>
          </p:cNvSpPr>
          <p:nvPr/>
        </p:nvSpPr>
        <p:spPr bwMode="gray">
          <a:xfrm>
            <a:off x="539750" y="5337448"/>
            <a:ext cx="8064500" cy="1081087"/>
          </a:xfrm>
          <a:prstGeom prst="rect">
            <a:avLst/>
          </a:prstGeom>
          <a:noFill/>
          <a:ln w="28575">
            <a:solidFill>
              <a:srgbClr val="E4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bg-BG" altLang="bg-BG" sz="1000">
              <a:latin typeface="Tahoma" pitchFamily="34" charset="0"/>
            </a:endParaRP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gray">
          <a:xfrm>
            <a:off x="755650" y="6202635"/>
            <a:ext cx="310197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>
                <a:latin typeface="Tahoma" pitchFamily="34" charset="0"/>
              </a:rPr>
              <a:t>Encrypted and Authenticated</a:t>
            </a: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1828800" y="2402160"/>
            <a:ext cx="22018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E1:	   E8: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10.1.10.1     (dynamic)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848600" y="2506935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10.1.210.5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1196" name="Line 12"/>
          <p:cNvSpPr>
            <a:spLocks noChangeShapeType="1"/>
          </p:cNvSpPr>
          <p:nvPr/>
        </p:nvSpPr>
        <p:spPr bwMode="gray">
          <a:xfrm flipH="1" flipV="1">
            <a:off x="914400" y="2278335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gray">
          <a:xfrm>
            <a:off x="250825" y="2551385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10.1.10.5</a:t>
            </a:r>
          </a:p>
        </p:txBody>
      </p:sp>
      <p:sp>
        <p:nvSpPr>
          <p:cNvPr id="221198" name="Line 14"/>
          <p:cNvSpPr>
            <a:spLocks noChangeShapeType="1"/>
          </p:cNvSpPr>
          <p:nvPr/>
        </p:nvSpPr>
        <p:spPr bwMode="gray">
          <a:xfrm flipH="1">
            <a:off x="3048000" y="2278335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1199" name="Line 15"/>
          <p:cNvSpPr>
            <a:spLocks noChangeShapeType="1"/>
          </p:cNvSpPr>
          <p:nvPr/>
        </p:nvSpPr>
        <p:spPr bwMode="gray">
          <a:xfrm flipH="1">
            <a:off x="2286000" y="227833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1200" name="Line 16"/>
          <p:cNvSpPr>
            <a:spLocks noChangeShapeType="1"/>
          </p:cNvSpPr>
          <p:nvPr/>
        </p:nvSpPr>
        <p:spPr bwMode="gray">
          <a:xfrm flipH="1">
            <a:off x="7162800" y="227833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1201" name="Line 17"/>
          <p:cNvSpPr>
            <a:spLocks noChangeShapeType="1"/>
          </p:cNvSpPr>
          <p:nvPr/>
        </p:nvSpPr>
        <p:spPr bwMode="gray">
          <a:xfrm flipH="1">
            <a:off x="5181600" y="227833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1202" name="Line 18"/>
          <p:cNvSpPr>
            <a:spLocks noChangeShapeType="1"/>
          </p:cNvSpPr>
          <p:nvPr/>
        </p:nvSpPr>
        <p:spPr bwMode="gray">
          <a:xfrm flipH="1">
            <a:off x="7467600" y="227833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1203" name="Text Box 19"/>
          <p:cNvSpPr txBox="1">
            <a:spLocks noChangeArrowheads="1"/>
          </p:cNvSpPr>
          <p:nvPr/>
        </p:nvSpPr>
        <p:spPr bwMode="gray">
          <a:xfrm>
            <a:off x="1873250" y="151157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Remote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1204" name="Text Box 20"/>
          <p:cNvSpPr txBox="1">
            <a:spLocks noChangeArrowheads="1"/>
          </p:cNvSpPr>
          <p:nvPr/>
        </p:nvSpPr>
        <p:spPr bwMode="gray">
          <a:xfrm>
            <a:off x="5911850" y="151157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Corporate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1205" name="Rectangle 21"/>
          <p:cNvSpPr>
            <a:spLocks noChangeArrowheads="1"/>
          </p:cNvSpPr>
          <p:nvPr/>
        </p:nvSpPr>
        <p:spPr bwMode="auto">
          <a:xfrm>
            <a:off x="5791200" y="2402160"/>
            <a:ext cx="205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E8:	E1: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2.2.8.1	10.1.210.1</a:t>
            </a:r>
          </a:p>
        </p:txBody>
      </p:sp>
      <p:pic>
        <p:nvPicPr>
          <p:cNvPr id="221206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821135"/>
            <a:ext cx="11779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1207" name="Group 23"/>
          <p:cNvGrpSpPr>
            <a:grpSpLocks/>
          </p:cNvGrpSpPr>
          <p:nvPr/>
        </p:nvGrpSpPr>
        <p:grpSpPr bwMode="auto">
          <a:xfrm>
            <a:off x="8229600" y="1897335"/>
            <a:ext cx="457200" cy="603250"/>
            <a:chOff x="2723" y="1005"/>
            <a:chExt cx="288" cy="380"/>
          </a:xfrm>
        </p:grpSpPr>
        <p:pic>
          <p:nvPicPr>
            <p:cNvPr id="221208" name="Picture 2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1209" name="Text Box 25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1210" name="Group 26"/>
          <p:cNvGrpSpPr>
            <a:grpSpLocks/>
          </p:cNvGrpSpPr>
          <p:nvPr/>
        </p:nvGrpSpPr>
        <p:grpSpPr bwMode="auto">
          <a:xfrm>
            <a:off x="533400" y="1897335"/>
            <a:ext cx="457200" cy="603250"/>
            <a:chOff x="2723" y="1005"/>
            <a:chExt cx="288" cy="380"/>
          </a:xfrm>
        </p:grpSpPr>
        <p:pic>
          <p:nvPicPr>
            <p:cNvPr id="221211" name="Picture 2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1212" name="Text Box 28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1213" name="Group 29"/>
          <p:cNvGrpSpPr>
            <a:grpSpLocks/>
          </p:cNvGrpSpPr>
          <p:nvPr/>
        </p:nvGrpSpPr>
        <p:grpSpPr bwMode="auto">
          <a:xfrm>
            <a:off x="2209800" y="2019573"/>
            <a:ext cx="1128713" cy="487362"/>
            <a:chOff x="854" y="3003"/>
            <a:chExt cx="613" cy="279"/>
          </a:xfrm>
        </p:grpSpPr>
        <p:grpSp>
          <p:nvGrpSpPr>
            <p:cNvPr id="221214" name="Group 30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1215" name="Freeform 31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1216" name="Picture 32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1217" name="Text Box 33"/>
            <p:cNvSpPr txBox="1">
              <a:spLocks noChangeArrowheads="1"/>
            </p:cNvSpPr>
            <p:nvPr/>
          </p:nvSpPr>
          <p:spPr bwMode="gray">
            <a:xfrm>
              <a:off x="1367" y="3003"/>
              <a:ext cx="100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1218" name="Group 34"/>
          <p:cNvGrpSpPr>
            <a:grpSpLocks/>
          </p:cNvGrpSpPr>
          <p:nvPr/>
        </p:nvGrpSpPr>
        <p:grpSpPr bwMode="auto">
          <a:xfrm>
            <a:off x="6019800" y="2019573"/>
            <a:ext cx="1268413" cy="487362"/>
            <a:chOff x="854" y="3003"/>
            <a:chExt cx="607" cy="279"/>
          </a:xfrm>
        </p:grpSpPr>
        <p:grpSp>
          <p:nvGrpSpPr>
            <p:cNvPr id="221219" name="Group 35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1220" name="Freeform 36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1221" name="Picture 37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1222" name="Text Box 38"/>
            <p:cNvSpPr txBox="1">
              <a:spLocks noChangeArrowheads="1"/>
            </p:cNvSpPr>
            <p:nvPr/>
          </p:nvSpPr>
          <p:spPr bwMode="gray">
            <a:xfrm>
              <a:off x="1373" y="3003"/>
              <a:ext cx="88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1223" name="Group 39"/>
          <p:cNvGrpSpPr>
            <a:grpSpLocks/>
          </p:cNvGrpSpPr>
          <p:nvPr/>
        </p:nvGrpSpPr>
        <p:grpSpPr bwMode="auto">
          <a:xfrm>
            <a:off x="5334000" y="2125935"/>
            <a:ext cx="609600" cy="381000"/>
            <a:chOff x="2755" y="3262"/>
            <a:chExt cx="294" cy="214"/>
          </a:xfrm>
        </p:grpSpPr>
        <p:grpSp>
          <p:nvGrpSpPr>
            <p:cNvPr id="221224" name="Group 40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1225" name="Oval 41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1226" name="Picture 42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1227" name="Text Box 43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1228" name="Group 44"/>
          <p:cNvGrpSpPr>
            <a:grpSpLocks/>
          </p:cNvGrpSpPr>
          <p:nvPr/>
        </p:nvGrpSpPr>
        <p:grpSpPr bwMode="auto">
          <a:xfrm>
            <a:off x="3352800" y="2125935"/>
            <a:ext cx="609600" cy="381000"/>
            <a:chOff x="2755" y="3262"/>
            <a:chExt cx="294" cy="214"/>
          </a:xfrm>
        </p:grpSpPr>
        <p:grpSp>
          <p:nvGrpSpPr>
            <p:cNvPr id="221229" name="Group 45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1230" name="Oval 46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1231" name="Picture 47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1232" name="Text Box 48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7740938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IKE Phase 2: Quick Mode</a:t>
            </a:r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gray">
          <a:xfrm>
            <a:off x="415925" y="2828925"/>
            <a:ext cx="4183063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1:</a:t>
            </a:r>
            <a:r>
              <a:rPr lang="en-US" altLang="bg-BG" sz="2400">
                <a:solidFill>
                  <a:srgbClr val="092869"/>
                </a:solidFill>
                <a:latin typeface="Tahoma" pitchFamily="34" charset="0"/>
              </a:rPr>
              <a:t> 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Hash using Phase 1 information,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Message ID, SA Proposal List, Nonce I, 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  [DH Public Key I ], Proxy ID</a:t>
            </a:r>
          </a:p>
          <a:p>
            <a:pPr eaLnBrk="0" hangingPunct="0"/>
            <a:endParaRPr lang="en-US" altLang="bg-BG">
              <a:solidFill>
                <a:srgbClr val="092869"/>
              </a:solidFill>
              <a:latin typeface="Tahoma" pitchFamily="34" charset="0"/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</a:endParaRPr>
          </a:p>
          <a:p>
            <a:pPr eaLnBrk="0" hangingPunct="0"/>
            <a:endParaRPr lang="en-US" altLang="bg-BG">
              <a:solidFill>
                <a:srgbClr val="092869"/>
              </a:solidFill>
            </a:endParaRPr>
          </a:p>
          <a:p>
            <a:pPr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3: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Hash using Phase 1 information,</a:t>
            </a:r>
          </a:p>
          <a:p>
            <a:pPr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Message ID, Nonce I, Nonce R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gray">
          <a:xfrm>
            <a:off x="4641850" y="4103688"/>
            <a:ext cx="4065588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bg-BG" sz="2400">
                <a:solidFill>
                  <a:srgbClr val="000000"/>
                </a:solidFill>
                <a:latin typeface="Tahoma" pitchFamily="34" charset="0"/>
              </a:rPr>
              <a:t>Message 2</a:t>
            </a:r>
            <a:r>
              <a:rPr lang="en-US" altLang="bg-BG" sz="2400">
                <a:solidFill>
                  <a:srgbClr val="000000"/>
                </a:solidFill>
              </a:rPr>
              <a:t>:</a:t>
            </a:r>
            <a:endParaRPr lang="en-US" altLang="bg-BG" sz="1600">
              <a:solidFill>
                <a:srgbClr val="000000"/>
              </a:solidFill>
            </a:endParaRP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Hash using Phase 1 information,</a:t>
            </a: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Message ID, SA Proposal List Accept, </a:t>
            </a:r>
          </a:p>
          <a:p>
            <a:pPr algn="r" eaLnBrk="0" hangingPunct="0"/>
            <a:r>
              <a:rPr lang="en-US" altLang="bg-BG">
                <a:solidFill>
                  <a:srgbClr val="092869"/>
                </a:solidFill>
                <a:latin typeface="Tahoma" pitchFamily="34" charset="0"/>
              </a:rPr>
              <a:t>Nonce R,  [DH Public Key I ], Proxy ID</a:t>
            </a:r>
          </a:p>
        </p:txBody>
      </p:sp>
      <p:sp>
        <p:nvSpPr>
          <p:cNvPr id="222213" name="Line 5"/>
          <p:cNvSpPr>
            <a:spLocks noChangeShapeType="1"/>
          </p:cNvSpPr>
          <p:nvPr/>
        </p:nvSpPr>
        <p:spPr bwMode="gray">
          <a:xfrm>
            <a:off x="2209800" y="5603875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14" name="Line 6"/>
          <p:cNvSpPr>
            <a:spLocks noChangeShapeType="1"/>
          </p:cNvSpPr>
          <p:nvPr/>
        </p:nvSpPr>
        <p:spPr bwMode="gray">
          <a:xfrm>
            <a:off x="2209800" y="310038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15" name="Line 7"/>
          <p:cNvSpPr>
            <a:spLocks noChangeShapeType="1"/>
          </p:cNvSpPr>
          <p:nvPr/>
        </p:nvSpPr>
        <p:spPr bwMode="gray">
          <a:xfrm flipH="1">
            <a:off x="5665788" y="433863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1828800" y="2105025"/>
            <a:ext cx="19065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E1:	   E8: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10.1.10.1     1.1.8.1</a:t>
            </a:r>
          </a:p>
        </p:txBody>
      </p:sp>
      <p:sp>
        <p:nvSpPr>
          <p:cNvPr id="222217" name="Text Box 9"/>
          <p:cNvSpPr txBox="1">
            <a:spLocks noChangeArrowheads="1"/>
          </p:cNvSpPr>
          <p:nvPr/>
        </p:nvSpPr>
        <p:spPr bwMode="auto">
          <a:xfrm>
            <a:off x="7848600" y="22098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10.1.210.5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2218" name="Line 10"/>
          <p:cNvSpPr>
            <a:spLocks noChangeShapeType="1"/>
          </p:cNvSpPr>
          <p:nvPr/>
        </p:nvSpPr>
        <p:spPr bwMode="gray">
          <a:xfrm flipH="1" flipV="1">
            <a:off x="914400" y="19812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19" name="Text Box 11"/>
          <p:cNvSpPr txBox="1">
            <a:spLocks noChangeArrowheads="1"/>
          </p:cNvSpPr>
          <p:nvPr/>
        </p:nvSpPr>
        <p:spPr bwMode="gray">
          <a:xfrm>
            <a:off x="250825" y="2254250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10.1.10.5</a:t>
            </a:r>
          </a:p>
        </p:txBody>
      </p:sp>
      <p:sp>
        <p:nvSpPr>
          <p:cNvPr id="222220" name="Line 12"/>
          <p:cNvSpPr>
            <a:spLocks noChangeShapeType="1"/>
          </p:cNvSpPr>
          <p:nvPr/>
        </p:nvSpPr>
        <p:spPr bwMode="gray">
          <a:xfrm flipH="1">
            <a:off x="3048000" y="1981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gray">
          <a:xfrm flipH="1">
            <a:off x="2286000" y="1981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22" name="Line 14"/>
          <p:cNvSpPr>
            <a:spLocks noChangeShapeType="1"/>
          </p:cNvSpPr>
          <p:nvPr/>
        </p:nvSpPr>
        <p:spPr bwMode="gray">
          <a:xfrm flipH="1">
            <a:off x="7162800" y="198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23" name="Line 15"/>
          <p:cNvSpPr>
            <a:spLocks noChangeShapeType="1"/>
          </p:cNvSpPr>
          <p:nvPr/>
        </p:nvSpPr>
        <p:spPr bwMode="gray">
          <a:xfrm flipH="1">
            <a:off x="5181600" y="1981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24" name="Line 16"/>
          <p:cNvSpPr>
            <a:spLocks noChangeShapeType="1"/>
          </p:cNvSpPr>
          <p:nvPr/>
        </p:nvSpPr>
        <p:spPr bwMode="gray">
          <a:xfrm flipH="1">
            <a:off x="7467600" y="1981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gray">
          <a:xfrm>
            <a:off x="1873250" y="1214438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Remote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2226" name="Text Box 18"/>
          <p:cNvSpPr txBox="1">
            <a:spLocks noChangeArrowheads="1"/>
          </p:cNvSpPr>
          <p:nvPr/>
        </p:nvSpPr>
        <p:spPr bwMode="gray">
          <a:xfrm>
            <a:off x="5911850" y="1214438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Corporate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2227" name="Rectangle 19"/>
          <p:cNvSpPr>
            <a:spLocks noChangeArrowheads="1"/>
          </p:cNvSpPr>
          <p:nvPr/>
        </p:nvSpPr>
        <p:spPr bwMode="auto">
          <a:xfrm>
            <a:off x="5791200" y="2105025"/>
            <a:ext cx="205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E8:	E1: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2.2.8.1	10.1.210.1</a:t>
            </a:r>
          </a:p>
        </p:txBody>
      </p:sp>
      <p:pic>
        <p:nvPicPr>
          <p:cNvPr id="222228" name="Picture 2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24000"/>
            <a:ext cx="11779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2229" name="Group 21"/>
          <p:cNvGrpSpPr>
            <a:grpSpLocks/>
          </p:cNvGrpSpPr>
          <p:nvPr/>
        </p:nvGrpSpPr>
        <p:grpSpPr bwMode="auto">
          <a:xfrm>
            <a:off x="8229600" y="1600200"/>
            <a:ext cx="457200" cy="603250"/>
            <a:chOff x="2723" y="1005"/>
            <a:chExt cx="288" cy="380"/>
          </a:xfrm>
        </p:grpSpPr>
        <p:pic>
          <p:nvPicPr>
            <p:cNvPr id="222230" name="Picture 2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2231" name="Text Box 23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2232" name="Group 24"/>
          <p:cNvGrpSpPr>
            <a:grpSpLocks/>
          </p:cNvGrpSpPr>
          <p:nvPr/>
        </p:nvGrpSpPr>
        <p:grpSpPr bwMode="auto">
          <a:xfrm>
            <a:off x="533400" y="1600200"/>
            <a:ext cx="457200" cy="603250"/>
            <a:chOff x="2723" y="1005"/>
            <a:chExt cx="288" cy="380"/>
          </a:xfrm>
        </p:grpSpPr>
        <p:pic>
          <p:nvPicPr>
            <p:cNvPr id="222233" name="Picture 2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2234" name="Text Box 26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2235" name="Group 27"/>
          <p:cNvGrpSpPr>
            <a:grpSpLocks/>
          </p:cNvGrpSpPr>
          <p:nvPr/>
        </p:nvGrpSpPr>
        <p:grpSpPr bwMode="auto">
          <a:xfrm>
            <a:off x="2209800" y="1722438"/>
            <a:ext cx="1128713" cy="487362"/>
            <a:chOff x="854" y="3003"/>
            <a:chExt cx="613" cy="279"/>
          </a:xfrm>
        </p:grpSpPr>
        <p:grpSp>
          <p:nvGrpSpPr>
            <p:cNvPr id="222236" name="Group 28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2237" name="Freeform 29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2238" name="Picture 30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2239" name="Text Box 31"/>
            <p:cNvSpPr txBox="1">
              <a:spLocks noChangeArrowheads="1"/>
            </p:cNvSpPr>
            <p:nvPr/>
          </p:nvSpPr>
          <p:spPr bwMode="gray">
            <a:xfrm>
              <a:off x="1367" y="3003"/>
              <a:ext cx="100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2240" name="Group 32"/>
          <p:cNvGrpSpPr>
            <a:grpSpLocks/>
          </p:cNvGrpSpPr>
          <p:nvPr/>
        </p:nvGrpSpPr>
        <p:grpSpPr bwMode="auto">
          <a:xfrm>
            <a:off x="6019800" y="1722438"/>
            <a:ext cx="1268413" cy="487362"/>
            <a:chOff x="854" y="3003"/>
            <a:chExt cx="607" cy="279"/>
          </a:xfrm>
        </p:grpSpPr>
        <p:grpSp>
          <p:nvGrpSpPr>
            <p:cNvPr id="222241" name="Group 33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2242" name="Freeform 34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2243" name="Picture 35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2244" name="Text Box 36"/>
            <p:cNvSpPr txBox="1">
              <a:spLocks noChangeArrowheads="1"/>
            </p:cNvSpPr>
            <p:nvPr/>
          </p:nvSpPr>
          <p:spPr bwMode="gray">
            <a:xfrm>
              <a:off x="1373" y="3003"/>
              <a:ext cx="88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2245" name="Group 37"/>
          <p:cNvGrpSpPr>
            <a:grpSpLocks/>
          </p:cNvGrpSpPr>
          <p:nvPr/>
        </p:nvGrpSpPr>
        <p:grpSpPr bwMode="auto">
          <a:xfrm>
            <a:off x="5334000" y="1828800"/>
            <a:ext cx="609600" cy="381000"/>
            <a:chOff x="2755" y="3262"/>
            <a:chExt cx="294" cy="214"/>
          </a:xfrm>
        </p:grpSpPr>
        <p:grpSp>
          <p:nvGrpSpPr>
            <p:cNvPr id="222246" name="Group 38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2247" name="Oval 39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2248" name="Picture 40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2249" name="Text Box 41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2250" name="Group 42"/>
          <p:cNvGrpSpPr>
            <a:grpSpLocks/>
          </p:cNvGrpSpPr>
          <p:nvPr/>
        </p:nvGrpSpPr>
        <p:grpSpPr bwMode="auto">
          <a:xfrm>
            <a:off x="3352800" y="1828800"/>
            <a:ext cx="609600" cy="381000"/>
            <a:chOff x="2755" y="3262"/>
            <a:chExt cx="294" cy="214"/>
          </a:xfrm>
        </p:grpSpPr>
        <p:grpSp>
          <p:nvGrpSpPr>
            <p:cNvPr id="222251" name="Group 43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2252" name="Oval 44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2253" name="Picture 45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2254" name="Text Box 46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148392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Proxy-ID</a:t>
            </a:r>
          </a:p>
        </p:txBody>
      </p:sp>
      <p:sp>
        <p:nvSpPr>
          <p:cNvPr id="223235" name="Rectangle 3"/>
          <p:cNvSpPr>
            <a:spLocks noGrp="1"/>
          </p:cNvSpPr>
          <p:nvPr>
            <p:ph idx="1"/>
          </p:nvPr>
        </p:nvSpPr>
        <p:spPr>
          <a:xfrm>
            <a:off x="755576" y="1700808"/>
            <a:ext cx="8147124" cy="4528542"/>
          </a:xfrm>
        </p:spPr>
        <p:txBody>
          <a:bodyPr/>
          <a:lstStyle/>
          <a:p>
            <a:r>
              <a:rPr lang="en-AU" altLang="bg-BG" sz="2400" dirty="0"/>
              <a:t>Locally generated Phase 2 IKE ID</a:t>
            </a:r>
          </a:p>
          <a:p>
            <a:pPr lvl="1"/>
            <a:r>
              <a:rPr lang="en-US" altLang="bg-BG" sz="2000" dirty="0"/>
              <a:t>Proxy-ID used to identify which SA is referenced for VPN</a:t>
            </a:r>
          </a:p>
          <a:p>
            <a:pPr lvl="1"/>
            <a:r>
              <a:rPr lang="en-AU" altLang="bg-BG" sz="2000" dirty="0"/>
              <a:t>Used to link particular subnets to the same single VPN</a:t>
            </a:r>
          </a:p>
          <a:p>
            <a:r>
              <a:rPr lang="en-AU" altLang="bg-BG" sz="2400" dirty="0"/>
              <a:t>2 values for every VPN</a:t>
            </a:r>
          </a:p>
          <a:p>
            <a:pPr lvl="1"/>
            <a:r>
              <a:rPr lang="en-AU" altLang="bg-BG" sz="2000" dirty="0"/>
              <a:t>Local Proxy-ID</a:t>
            </a:r>
          </a:p>
          <a:p>
            <a:pPr lvl="2"/>
            <a:r>
              <a:rPr lang="en-AU" altLang="bg-BG" sz="1800" dirty="0"/>
              <a:t>Must match Remote Proxy-ID of peer</a:t>
            </a:r>
          </a:p>
          <a:p>
            <a:pPr lvl="1"/>
            <a:r>
              <a:rPr lang="en-AU" altLang="bg-BG" sz="2000" dirty="0"/>
              <a:t>Remote Proxy-ID</a:t>
            </a:r>
          </a:p>
          <a:p>
            <a:pPr lvl="2"/>
            <a:r>
              <a:rPr lang="en-AU" altLang="bg-BG" sz="1800" dirty="0"/>
              <a:t>Must match Local Proxy-ID of peer</a:t>
            </a:r>
          </a:p>
          <a:p>
            <a:r>
              <a:rPr lang="en-AU" altLang="bg-BG" sz="2400" dirty="0"/>
              <a:t>Policy Checking</a:t>
            </a:r>
          </a:p>
          <a:p>
            <a:pPr lvl="1"/>
            <a:r>
              <a:rPr lang="en-AU" altLang="bg-BG" sz="2000" dirty="0"/>
              <a:t>Use if configuration on the peer gateways support multiple tunnels. Otherwise, the IKE session will fail</a:t>
            </a:r>
          </a:p>
          <a:p>
            <a:pPr lvl="1"/>
            <a:r>
              <a:rPr lang="en-AU" altLang="bg-BG" sz="2000" dirty="0"/>
              <a:t>You can disable policy checking when only one policy is configured between two peers.</a:t>
            </a:r>
            <a:endParaRPr lang="en-US" altLang="bg-BG" sz="2000" dirty="0"/>
          </a:p>
        </p:txBody>
      </p:sp>
    </p:spTree>
    <p:extLst>
      <p:ext uri="{BB962C8B-B14F-4D97-AF65-F5344CB8AC3E}">
        <p14:creationId xmlns:p14="http://schemas.microsoft.com/office/powerpoint/2010/main" val="57944159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altLang="bg-BG"/>
              <a:t>IPSec Tunnel Establishment – Summary</a:t>
            </a:r>
          </a:p>
        </p:txBody>
      </p:sp>
      <p:sp>
        <p:nvSpPr>
          <p:cNvPr id="224259" name="Text Box 3"/>
          <p:cNvSpPr txBox="1">
            <a:spLocks noChangeArrowheads="1"/>
          </p:cNvSpPr>
          <p:nvPr/>
        </p:nvSpPr>
        <p:spPr bwMode="gray">
          <a:xfrm>
            <a:off x="443037" y="3690069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2400" b="1">
                <a:latin typeface="Tahoma" pitchFamily="34" charset="0"/>
              </a:rPr>
              <a:t>Hdr,SA,DH</a:t>
            </a:r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gray">
          <a:xfrm>
            <a:off x="312862" y="4845769"/>
            <a:ext cx="192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2400" b="1">
                <a:latin typeface="Tahoma" pitchFamily="34" charset="0"/>
              </a:rPr>
              <a:t>SA,proxy id</a:t>
            </a: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gray">
          <a:xfrm>
            <a:off x="1333625" y="6066556"/>
            <a:ext cx="906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2400" b="1">
                <a:latin typeface="Tahoma" pitchFamily="34" charset="0"/>
              </a:rPr>
              <a:t>Data</a:t>
            </a:r>
          </a:p>
        </p:txBody>
      </p:sp>
      <p:sp>
        <p:nvSpPr>
          <p:cNvPr id="224262" name="Line 6"/>
          <p:cNvSpPr>
            <a:spLocks noChangeShapeType="1"/>
          </p:cNvSpPr>
          <p:nvPr/>
        </p:nvSpPr>
        <p:spPr bwMode="ltGray">
          <a:xfrm>
            <a:off x="2514725" y="6295156"/>
            <a:ext cx="4106862" cy="0"/>
          </a:xfrm>
          <a:prstGeom prst="line">
            <a:avLst/>
          </a:prstGeom>
          <a:noFill/>
          <a:ln w="127000" cmpd="tri">
            <a:solidFill>
              <a:schemeClr val="accent2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gray">
          <a:xfrm>
            <a:off x="3919662" y="3490044"/>
            <a:ext cx="1298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bg-BG" sz="2400">
                <a:latin typeface="Tahoma" pitchFamily="34" charset="0"/>
              </a:rPr>
              <a:t>Phase 1</a:t>
            </a:r>
          </a:p>
        </p:txBody>
      </p:sp>
      <p:sp>
        <p:nvSpPr>
          <p:cNvPr id="224264" name="Text Box 8"/>
          <p:cNvSpPr txBox="1">
            <a:spLocks noChangeArrowheads="1"/>
          </p:cNvSpPr>
          <p:nvPr/>
        </p:nvSpPr>
        <p:spPr bwMode="gray">
          <a:xfrm>
            <a:off x="3919662" y="4636219"/>
            <a:ext cx="1298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bg-BG" sz="2400">
                <a:latin typeface="Tahoma" pitchFamily="34" charset="0"/>
              </a:rPr>
              <a:t>Phase 2</a:t>
            </a:r>
          </a:p>
        </p:txBody>
      </p:sp>
      <p:sp>
        <p:nvSpPr>
          <p:cNvPr id="224265" name="Text Box 9"/>
          <p:cNvSpPr txBox="1">
            <a:spLocks noChangeArrowheads="1"/>
          </p:cNvSpPr>
          <p:nvPr/>
        </p:nvSpPr>
        <p:spPr bwMode="gray">
          <a:xfrm>
            <a:off x="3502150" y="5863356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bg-BG" sz="2400">
                <a:latin typeface="Tahoma" pitchFamily="34" charset="0"/>
              </a:rPr>
              <a:t>IPSec tunnel</a:t>
            </a:r>
          </a:p>
        </p:txBody>
      </p:sp>
      <p:sp>
        <p:nvSpPr>
          <p:cNvPr id="224266" name="Rectangle 10"/>
          <p:cNvSpPr>
            <a:spLocks noChangeArrowheads="1"/>
          </p:cNvSpPr>
          <p:nvPr/>
        </p:nvSpPr>
        <p:spPr bwMode="auto">
          <a:xfrm>
            <a:off x="1757487" y="2637556"/>
            <a:ext cx="19065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E1:	   E8: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10.1.10.1     1.1.8.1</a:t>
            </a:r>
          </a:p>
        </p:txBody>
      </p:sp>
      <p:sp>
        <p:nvSpPr>
          <p:cNvPr id="224267" name="Text Box 11"/>
          <p:cNvSpPr txBox="1">
            <a:spLocks noChangeArrowheads="1"/>
          </p:cNvSpPr>
          <p:nvPr/>
        </p:nvSpPr>
        <p:spPr bwMode="auto">
          <a:xfrm>
            <a:off x="7777287" y="2742331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10.1.210.5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4268" name="Line 12"/>
          <p:cNvSpPr>
            <a:spLocks noChangeShapeType="1"/>
          </p:cNvSpPr>
          <p:nvPr/>
        </p:nvSpPr>
        <p:spPr bwMode="gray">
          <a:xfrm flipH="1" flipV="1">
            <a:off x="843087" y="2513731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269" name="Text Box 13"/>
          <p:cNvSpPr txBox="1">
            <a:spLocks noChangeArrowheads="1"/>
          </p:cNvSpPr>
          <p:nvPr/>
        </p:nvSpPr>
        <p:spPr bwMode="gray">
          <a:xfrm>
            <a:off x="179512" y="2786781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10.1.10.5</a:t>
            </a:r>
          </a:p>
        </p:txBody>
      </p:sp>
      <p:sp>
        <p:nvSpPr>
          <p:cNvPr id="224270" name="Line 14"/>
          <p:cNvSpPr>
            <a:spLocks noChangeShapeType="1"/>
          </p:cNvSpPr>
          <p:nvPr/>
        </p:nvSpPr>
        <p:spPr bwMode="gray">
          <a:xfrm flipH="1">
            <a:off x="2976687" y="2513731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271" name="Line 15"/>
          <p:cNvSpPr>
            <a:spLocks noChangeShapeType="1"/>
          </p:cNvSpPr>
          <p:nvPr/>
        </p:nvSpPr>
        <p:spPr bwMode="gray">
          <a:xfrm flipH="1">
            <a:off x="2214687" y="2513731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272" name="Line 16"/>
          <p:cNvSpPr>
            <a:spLocks noChangeShapeType="1"/>
          </p:cNvSpPr>
          <p:nvPr/>
        </p:nvSpPr>
        <p:spPr bwMode="gray">
          <a:xfrm flipH="1">
            <a:off x="7091487" y="2513731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273" name="Line 17"/>
          <p:cNvSpPr>
            <a:spLocks noChangeShapeType="1"/>
          </p:cNvSpPr>
          <p:nvPr/>
        </p:nvSpPr>
        <p:spPr bwMode="gray">
          <a:xfrm flipH="1">
            <a:off x="5110287" y="2513731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274" name="Line 18"/>
          <p:cNvSpPr>
            <a:spLocks noChangeShapeType="1"/>
          </p:cNvSpPr>
          <p:nvPr/>
        </p:nvSpPr>
        <p:spPr bwMode="gray">
          <a:xfrm flipH="1">
            <a:off x="7396287" y="2513731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gray">
          <a:xfrm>
            <a:off x="1801937" y="1746969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Remote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gray">
          <a:xfrm>
            <a:off x="5840537" y="1746969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Corporate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4277" name="Rectangle 21"/>
          <p:cNvSpPr>
            <a:spLocks noChangeArrowheads="1"/>
          </p:cNvSpPr>
          <p:nvPr/>
        </p:nvSpPr>
        <p:spPr bwMode="auto">
          <a:xfrm>
            <a:off x="5719887" y="2637556"/>
            <a:ext cx="205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E8:	E1: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2.2.8.1	10.1.210.1</a:t>
            </a:r>
          </a:p>
        </p:txBody>
      </p:sp>
      <p:pic>
        <p:nvPicPr>
          <p:cNvPr id="224278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87" y="2056531"/>
            <a:ext cx="11779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4279" name="Group 23"/>
          <p:cNvGrpSpPr>
            <a:grpSpLocks/>
          </p:cNvGrpSpPr>
          <p:nvPr/>
        </p:nvGrpSpPr>
        <p:grpSpPr bwMode="auto">
          <a:xfrm>
            <a:off x="8158287" y="2132731"/>
            <a:ext cx="457200" cy="603250"/>
            <a:chOff x="2723" y="1005"/>
            <a:chExt cx="288" cy="380"/>
          </a:xfrm>
        </p:grpSpPr>
        <p:pic>
          <p:nvPicPr>
            <p:cNvPr id="224280" name="Picture 2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4282" name="Group 26"/>
          <p:cNvGrpSpPr>
            <a:grpSpLocks/>
          </p:cNvGrpSpPr>
          <p:nvPr/>
        </p:nvGrpSpPr>
        <p:grpSpPr bwMode="auto">
          <a:xfrm>
            <a:off x="462087" y="2132731"/>
            <a:ext cx="457200" cy="603250"/>
            <a:chOff x="2723" y="1005"/>
            <a:chExt cx="288" cy="380"/>
          </a:xfrm>
        </p:grpSpPr>
        <p:pic>
          <p:nvPicPr>
            <p:cNvPr id="224283" name="Picture 2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4284" name="Text Box 28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4285" name="Group 29"/>
          <p:cNvGrpSpPr>
            <a:grpSpLocks/>
          </p:cNvGrpSpPr>
          <p:nvPr/>
        </p:nvGrpSpPr>
        <p:grpSpPr bwMode="auto">
          <a:xfrm>
            <a:off x="2138487" y="2254969"/>
            <a:ext cx="1128713" cy="487362"/>
            <a:chOff x="854" y="3003"/>
            <a:chExt cx="613" cy="279"/>
          </a:xfrm>
        </p:grpSpPr>
        <p:grpSp>
          <p:nvGrpSpPr>
            <p:cNvPr id="224286" name="Group 30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4287" name="Freeform 31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4288" name="Picture 32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4289" name="Text Box 33"/>
            <p:cNvSpPr txBox="1">
              <a:spLocks noChangeArrowheads="1"/>
            </p:cNvSpPr>
            <p:nvPr/>
          </p:nvSpPr>
          <p:spPr bwMode="gray">
            <a:xfrm>
              <a:off x="1367" y="3003"/>
              <a:ext cx="100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4290" name="Group 34"/>
          <p:cNvGrpSpPr>
            <a:grpSpLocks/>
          </p:cNvGrpSpPr>
          <p:nvPr/>
        </p:nvGrpSpPr>
        <p:grpSpPr bwMode="auto">
          <a:xfrm>
            <a:off x="5948487" y="2254969"/>
            <a:ext cx="1268413" cy="487362"/>
            <a:chOff x="854" y="3003"/>
            <a:chExt cx="607" cy="279"/>
          </a:xfrm>
        </p:grpSpPr>
        <p:grpSp>
          <p:nvGrpSpPr>
            <p:cNvPr id="224291" name="Group 35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4292" name="Freeform 36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4293" name="Picture 37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4294" name="Text Box 38"/>
            <p:cNvSpPr txBox="1">
              <a:spLocks noChangeArrowheads="1"/>
            </p:cNvSpPr>
            <p:nvPr/>
          </p:nvSpPr>
          <p:spPr bwMode="gray">
            <a:xfrm>
              <a:off x="1373" y="3003"/>
              <a:ext cx="88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4295" name="Group 39"/>
          <p:cNvGrpSpPr>
            <a:grpSpLocks/>
          </p:cNvGrpSpPr>
          <p:nvPr/>
        </p:nvGrpSpPr>
        <p:grpSpPr bwMode="auto">
          <a:xfrm>
            <a:off x="5262687" y="2361331"/>
            <a:ext cx="609600" cy="381000"/>
            <a:chOff x="2755" y="3262"/>
            <a:chExt cx="294" cy="214"/>
          </a:xfrm>
        </p:grpSpPr>
        <p:grpSp>
          <p:nvGrpSpPr>
            <p:cNvPr id="224296" name="Group 40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4297" name="Oval 41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4298" name="Picture 42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4299" name="Text Box 43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4300" name="Group 44"/>
          <p:cNvGrpSpPr>
            <a:grpSpLocks/>
          </p:cNvGrpSpPr>
          <p:nvPr/>
        </p:nvGrpSpPr>
        <p:grpSpPr bwMode="auto">
          <a:xfrm>
            <a:off x="3281487" y="2361331"/>
            <a:ext cx="609600" cy="381000"/>
            <a:chOff x="2755" y="3262"/>
            <a:chExt cx="294" cy="214"/>
          </a:xfrm>
        </p:grpSpPr>
        <p:grpSp>
          <p:nvGrpSpPr>
            <p:cNvPr id="224301" name="Group 45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4302" name="Oval 46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4303" name="Picture 47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4304" name="Text Box 48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sp>
        <p:nvSpPr>
          <p:cNvPr id="224305" name="Text Box 49"/>
          <p:cNvSpPr txBox="1">
            <a:spLocks noChangeArrowheads="1"/>
          </p:cNvSpPr>
          <p:nvPr/>
        </p:nvSpPr>
        <p:spPr bwMode="gray">
          <a:xfrm>
            <a:off x="6805737" y="3691656"/>
            <a:ext cx="179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2400" b="1">
                <a:latin typeface="Tahoma" pitchFamily="34" charset="0"/>
              </a:rPr>
              <a:t>Hdr,SA,DH</a:t>
            </a:r>
          </a:p>
        </p:txBody>
      </p:sp>
      <p:sp>
        <p:nvSpPr>
          <p:cNvPr id="224306" name="Text Box 50"/>
          <p:cNvSpPr txBox="1">
            <a:spLocks noChangeArrowheads="1"/>
          </p:cNvSpPr>
          <p:nvPr/>
        </p:nvSpPr>
        <p:spPr bwMode="gray">
          <a:xfrm>
            <a:off x="6805737" y="4847356"/>
            <a:ext cx="192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2400" b="1">
                <a:latin typeface="Tahoma" pitchFamily="34" charset="0"/>
              </a:rPr>
              <a:t>SA,proxy id</a:t>
            </a:r>
          </a:p>
        </p:txBody>
      </p:sp>
      <p:sp>
        <p:nvSpPr>
          <p:cNvPr id="224307" name="Text Box 51"/>
          <p:cNvSpPr txBox="1">
            <a:spLocks noChangeArrowheads="1"/>
          </p:cNvSpPr>
          <p:nvPr/>
        </p:nvSpPr>
        <p:spPr bwMode="gray">
          <a:xfrm>
            <a:off x="6805737" y="6068144"/>
            <a:ext cx="906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 sz="2400" b="1">
                <a:latin typeface="Tahoma" pitchFamily="34" charset="0"/>
              </a:rPr>
              <a:t>Data</a:t>
            </a:r>
          </a:p>
        </p:txBody>
      </p:sp>
      <p:sp>
        <p:nvSpPr>
          <p:cNvPr id="224308" name="Line 52"/>
          <p:cNvSpPr>
            <a:spLocks noChangeShapeType="1"/>
          </p:cNvSpPr>
          <p:nvPr/>
        </p:nvSpPr>
        <p:spPr bwMode="ltGray">
          <a:xfrm>
            <a:off x="2514725" y="5075956"/>
            <a:ext cx="4106862" cy="0"/>
          </a:xfrm>
          <a:prstGeom prst="line">
            <a:avLst/>
          </a:prstGeom>
          <a:noFill/>
          <a:ln w="127000" cmpd="tri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4309" name="Line 53"/>
          <p:cNvSpPr>
            <a:spLocks noChangeShapeType="1"/>
          </p:cNvSpPr>
          <p:nvPr/>
        </p:nvSpPr>
        <p:spPr bwMode="ltGray">
          <a:xfrm>
            <a:off x="2514725" y="3918669"/>
            <a:ext cx="4106862" cy="0"/>
          </a:xfrm>
          <a:prstGeom prst="line">
            <a:avLst/>
          </a:prstGeom>
          <a:noFill/>
          <a:ln w="127000" cmpd="tri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935593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VPN concepts I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CPE-Based VPNs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1998694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Packet Handling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1828800" y="2105025"/>
            <a:ext cx="19065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E1:	   E8: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10.1.10.1     1.1.8.1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7848600" y="22098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10.1.210.5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5285" name="Line 5"/>
          <p:cNvSpPr>
            <a:spLocks noChangeShapeType="1"/>
          </p:cNvSpPr>
          <p:nvPr/>
        </p:nvSpPr>
        <p:spPr bwMode="gray">
          <a:xfrm flipH="1" flipV="1">
            <a:off x="914400" y="19812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gray">
          <a:xfrm>
            <a:off x="250825" y="2254250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10.1.10.5</a:t>
            </a:r>
          </a:p>
        </p:txBody>
      </p:sp>
      <p:sp>
        <p:nvSpPr>
          <p:cNvPr id="225287" name="Line 7"/>
          <p:cNvSpPr>
            <a:spLocks noChangeShapeType="1"/>
          </p:cNvSpPr>
          <p:nvPr/>
        </p:nvSpPr>
        <p:spPr bwMode="gray">
          <a:xfrm flipH="1">
            <a:off x="3048000" y="1981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gray">
          <a:xfrm flipH="1">
            <a:off x="2286000" y="1981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5289" name="Line 9"/>
          <p:cNvSpPr>
            <a:spLocks noChangeShapeType="1"/>
          </p:cNvSpPr>
          <p:nvPr/>
        </p:nvSpPr>
        <p:spPr bwMode="gray">
          <a:xfrm flipH="1">
            <a:off x="7162800" y="198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5290" name="Line 10"/>
          <p:cNvSpPr>
            <a:spLocks noChangeShapeType="1"/>
          </p:cNvSpPr>
          <p:nvPr/>
        </p:nvSpPr>
        <p:spPr bwMode="gray">
          <a:xfrm flipH="1">
            <a:off x="5181600" y="1981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5291" name="Line 11"/>
          <p:cNvSpPr>
            <a:spLocks noChangeShapeType="1"/>
          </p:cNvSpPr>
          <p:nvPr/>
        </p:nvSpPr>
        <p:spPr bwMode="gray">
          <a:xfrm flipH="1">
            <a:off x="7467600" y="1981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5292" name="Text Box 12"/>
          <p:cNvSpPr txBox="1">
            <a:spLocks noChangeArrowheads="1"/>
          </p:cNvSpPr>
          <p:nvPr/>
        </p:nvSpPr>
        <p:spPr bwMode="gray">
          <a:xfrm>
            <a:off x="1873250" y="1214438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Remote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5293" name="Text Box 13"/>
          <p:cNvSpPr txBox="1">
            <a:spLocks noChangeArrowheads="1"/>
          </p:cNvSpPr>
          <p:nvPr/>
        </p:nvSpPr>
        <p:spPr bwMode="gray">
          <a:xfrm>
            <a:off x="5911850" y="1214438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Corporate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5294" name="Rectangle 14"/>
          <p:cNvSpPr>
            <a:spLocks noChangeArrowheads="1"/>
          </p:cNvSpPr>
          <p:nvPr/>
        </p:nvSpPr>
        <p:spPr bwMode="auto">
          <a:xfrm>
            <a:off x="5791200" y="2105025"/>
            <a:ext cx="205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E8:	E1: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2.2.8.1	10.1.210.1</a:t>
            </a:r>
          </a:p>
        </p:txBody>
      </p:sp>
      <p:pic>
        <p:nvPicPr>
          <p:cNvPr id="225295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24000"/>
            <a:ext cx="11779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5296" name="Group 16"/>
          <p:cNvGrpSpPr>
            <a:grpSpLocks/>
          </p:cNvGrpSpPr>
          <p:nvPr/>
        </p:nvGrpSpPr>
        <p:grpSpPr bwMode="auto">
          <a:xfrm>
            <a:off x="8229600" y="1600200"/>
            <a:ext cx="457200" cy="603250"/>
            <a:chOff x="2723" y="1005"/>
            <a:chExt cx="288" cy="380"/>
          </a:xfrm>
        </p:grpSpPr>
        <p:pic>
          <p:nvPicPr>
            <p:cNvPr id="225297" name="Picture 1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5298" name="Text Box 18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5299" name="Group 19"/>
          <p:cNvGrpSpPr>
            <a:grpSpLocks/>
          </p:cNvGrpSpPr>
          <p:nvPr/>
        </p:nvGrpSpPr>
        <p:grpSpPr bwMode="auto">
          <a:xfrm>
            <a:off x="533400" y="1600200"/>
            <a:ext cx="457200" cy="603250"/>
            <a:chOff x="2723" y="1005"/>
            <a:chExt cx="288" cy="380"/>
          </a:xfrm>
        </p:grpSpPr>
        <p:pic>
          <p:nvPicPr>
            <p:cNvPr id="225300" name="Picture 2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5301" name="Text Box 21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5302" name="Group 22"/>
          <p:cNvGrpSpPr>
            <a:grpSpLocks/>
          </p:cNvGrpSpPr>
          <p:nvPr/>
        </p:nvGrpSpPr>
        <p:grpSpPr bwMode="auto">
          <a:xfrm>
            <a:off x="2209800" y="1722438"/>
            <a:ext cx="1128713" cy="487362"/>
            <a:chOff x="854" y="3003"/>
            <a:chExt cx="613" cy="279"/>
          </a:xfrm>
        </p:grpSpPr>
        <p:grpSp>
          <p:nvGrpSpPr>
            <p:cNvPr id="225303" name="Group 23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5304" name="Freeform 24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5305" name="Picture 25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5306" name="Text Box 26"/>
            <p:cNvSpPr txBox="1">
              <a:spLocks noChangeArrowheads="1"/>
            </p:cNvSpPr>
            <p:nvPr/>
          </p:nvSpPr>
          <p:spPr bwMode="gray">
            <a:xfrm>
              <a:off x="1367" y="3003"/>
              <a:ext cx="100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5307" name="Group 27"/>
          <p:cNvGrpSpPr>
            <a:grpSpLocks/>
          </p:cNvGrpSpPr>
          <p:nvPr/>
        </p:nvGrpSpPr>
        <p:grpSpPr bwMode="auto">
          <a:xfrm>
            <a:off x="6019800" y="1722438"/>
            <a:ext cx="1268413" cy="487362"/>
            <a:chOff x="854" y="3003"/>
            <a:chExt cx="607" cy="279"/>
          </a:xfrm>
        </p:grpSpPr>
        <p:grpSp>
          <p:nvGrpSpPr>
            <p:cNvPr id="225308" name="Group 28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5309" name="Freeform 29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5310" name="Picture 30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5311" name="Text Box 31"/>
            <p:cNvSpPr txBox="1">
              <a:spLocks noChangeArrowheads="1"/>
            </p:cNvSpPr>
            <p:nvPr/>
          </p:nvSpPr>
          <p:spPr bwMode="gray">
            <a:xfrm>
              <a:off x="1373" y="3003"/>
              <a:ext cx="88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5312" name="Group 32"/>
          <p:cNvGrpSpPr>
            <a:grpSpLocks/>
          </p:cNvGrpSpPr>
          <p:nvPr/>
        </p:nvGrpSpPr>
        <p:grpSpPr bwMode="auto">
          <a:xfrm>
            <a:off x="5334000" y="1828800"/>
            <a:ext cx="609600" cy="381000"/>
            <a:chOff x="2755" y="3262"/>
            <a:chExt cx="294" cy="214"/>
          </a:xfrm>
        </p:grpSpPr>
        <p:grpSp>
          <p:nvGrpSpPr>
            <p:cNvPr id="225313" name="Group 33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5314" name="Oval 34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5315" name="Picture 35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5316" name="Text Box 36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5317" name="Group 37"/>
          <p:cNvGrpSpPr>
            <a:grpSpLocks/>
          </p:cNvGrpSpPr>
          <p:nvPr/>
        </p:nvGrpSpPr>
        <p:grpSpPr bwMode="auto">
          <a:xfrm>
            <a:off x="3352800" y="1828800"/>
            <a:ext cx="609600" cy="381000"/>
            <a:chOff x="2755" y="3262"/>
            <a:chExt cx="294" cy="214"/>
          </a:xfrm>
        </p:grpSpPr>
        <p:grpSp>
          <p:nvGrpSpPr>
            <p:cNvPr id="225318" name="Group 38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5319" name="Oval 39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5320" name="Picture 40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5321" name="Text Box 41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5322" name="Group 42"/>
          <p:cNvGrpSpPr>
            <a:grpSpLocks/>
          </p:cNvGrpSpPr>
          <p:nvPr/>
        </p:nvGrpSpPr>
        <p:grpSpPr bwMode="auto">
          <a:xfrm>
            <a:off x="1676400" y="2679700"/>
            <a:ext cx="2860675" cy="457200"/>
            <a:chOff x="48" y="1844"/>
            <a:chExt cx="1802" cy="288"/>
          </a:xfrm>
        </p:grpSpPr>
        <p:grpSp>
          <p:nvGrpSpPr>
            <p:cNvPr id="225323" name="Group 43"/>
            <p:cNvGrpSpPr>
              <a:grpSpLocks/>
            </p:cNvGrpSpPr>
            <p:nvPr/>
          </p:nvGrpSpPr>
          <p:grpSpPr bwMode="auto">
            <a:xfrm>
              <a:off x="422" y="1871"/>
              <a:ext cx="1428" cy="236"/>
              <a:chOff x="422" y="1871"/>
              <a:chExt cx="1428" cy="236"/>
            </a:xfrm>
          </p:grpSpPr>
          <p:sp>
            <p:nvSpPr>
              <p:cNvPr id="225324" name="Text Box 44"/>
              <p:cNvSpPr txBox="1">
                <a:spLocks noChangeArrowheads="1"/>
              </p:cNvSpPr>
              <p:nvPr/>
            </p:nvSpPr>
            <p:spPr bwMode="gray">
              <a:xfrm>
                <a:off x="422" y="1871"/>
                <a:ext cx="677" cy="236"/>
              </a:xfrm>
              <a:prstGeom prst="rect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  <a:gs pos="50000">
                          <a:schemeClr val="accent1"/>
                        </a:gs>
                        <a:gs pos="10000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bg-BG" sz="1600">
                    <a:latin typeface="Tahoma" pitchFamily="34" charset="0"/>
                  </a:rPr>
                  <a:t>10.1.10.5</a:t>
                </a:r>
              </a:p>
            </p:txBody>
          </p:sp>
          <p:sp>
            <p:nvSpPr>
              <p:cNvPr id="225325" name="Rectangle 45"/>
              <p:cNvSpPr>
                <a:spLocks noChangeArrowheads="1"/>
              </p:cNvSpPr>
              <p:nvPr/>
            </p:nvSpPr>
            <p:spPr bwMode="gray">
              <a:xfrm>
                <a:off x="1103" y="1871"/>
                <a:ext cx="747" cy="236"/>
              </a:xfrm>
              <a:prstGeom prst="rect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  <a:gs pos="50000">
                          <a:schemeClr val="accent1"/>
                        </a:gs>
                        <a:gs pos="10000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bg-BG" sz="1600">
                    <a:latin typeface="Tahoma" pitchFamily="34" charset="0"/>
                  </a:rPr>
                  <a:t>10.1.210.5</a:t>
                </a:r>
              </a:p>
            </p:txBody>
          </p:sp>
        </p:grpSp>
        <p:sp>
          <p:nvSpPr>
            <p:cNvPr id="225326" name="Oval 46"/>
            <p:cNvSpPr>
              <a:spLocks noChangeArrowheads="1"/>
            </p:cNvSpPr>
            <p:nvPr/>
          </p:nvSpPr>
          <p:spPr bwMode="gray">
            <a:xfrm>
              <a:off x="48" y="1844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225327" name="Group 47"/>
          <p:cNvGrpSpPr>
            <a:grpSpLocks/>
          </p:cNvGrpSpPr>
          <p:nvPr/>
        </p:nvGrpSpPr>
        <p:grpSpPr bwMode="auto">
          <a:xfrm>
            <a:off x="1676400" y="3306763"/>
            <a:ext cx="3487738" cy="555625"/>
            <a:chOff x="48" y="2371"/>
            <a:chExt cx="2197" cy="350"/>
          </a:xfrm>
        </p:grpSpPr>
        <p:sp>
          <p:nvSpPr>
            <p:cNvPr id="225328" name="Oval 48"/>
            <p:cNvSpPr>
              <a:spLocks noChangeArrowheads="1"/>
            </p:cNvSpPr>
            <p:nvPr/>
          </p:nvSpPr>
          <p:spPr bwMode="gray">
            <a:xfrm>
              <a:off x="48" y="2402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2</a:t>
              </a:r>
            </a:p>
          </p:txBody>
        </p:sp>
        <p:sp>
          <p:nvSpPr>
            <p:cNvPr id="225329" name="Text Box 49"/>
            <p:cNvSpPr txBox="1">
              <a:spLocks noChangeArrowheads="1"/>
            </p:cNvSpPr>
            <p:nvPr/>
          </p:nvSpPr>
          <p:spPr bwMode="gray">
            <a:xfrm>
              <a:off x="422" y="2371"/>
              <a:ext cx="1823" cy="3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400" b="1">
                  <a:latin typeface="Courier New" pitchFamily="49" charset="0"/>
                </a:rPr>
                <a:t>Network	Int	Gate</a:t>
              </a:r>
            </a:p>
            <a:p>
              <a:r>
                <a:rPr lang="en-US" altLang="bg-BG" sz="1400" b="1">
                  <a:latin typeface="Courier New" pitchFamily="49" charset="0"/>
                </a:rPr>
                <a:t>10.1.210.5	e8	1.1.8.254</a:t>
              </a:r>
            </a:p>
          </p:txBody>
        </p:sp>
      </p:grpSp>
      <p:grpSp>
        <p:nvGrpSpPr>
          <p:cNvPr id="225330" name="Group 50"/>
          <p:cNvGrpSpPr>
            <a:grpSpLocks/>
          </p:cNvGrpSpPr>
          <p:nvPr/>
        </p:nvGrpSpPr>
        <p:grpSpPr bwMode="auto">
          <a:xfrm>
            <a:off x="1676400" y="4032250"/>
            <a:ext cx="6027738" cy="457200"/>
            <a:chOff x="48" y="2959"/>
            <a:chExt cx="3797" cy="288"/>
          </a:xfrm>
        </p:grpSpPr>
        <p:sp>
          <p:nvSpPr>
            <p:cNvPr id="225331" name="Oval 51"/>
            <p:cNvSpPr>
              <a:spLocks noChangeArrowheads="1"/>
            </p:cNvSpPr>
            <p:nvPr/>
          </p:nvSpPr>
          <p:spPr bwMode="gray">
            <a:xfrm>
              <a:off x="48" y="2959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3</a:t>
              </a:r>
            </a:p>
          </p:txBody>
        </p:sp>
        <p:sp>
          <p:nvSpPr>
            <p:cNvPr id="225332" name="Text Box 52"/>
            <p:cNvSpPr txBox="1">
              <a:spLocks noChangeArrowheads="1"/>
            </p:cNvSpPr>
            <p:nvPr/>
          </p:nvSpPr>
          <p:spPr bwMode="gray">
            <a:xfrm>
              <a:off x="422" y="2995"/>
              <a:ext cx="3423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400" b="1">
                  <a:latin typeface="Courier New" pitchFamily="49" charset="0"/>
                </a:rPr>
                <a:t>From trust to untrust 10.1.10.5 10.1.210.5 tunnel</a:t>
              </a:r>
            </a:p>
          </p:txBody>
        </p:sp>
      </p:grpSp>
      <p:grpSp>
        <p:nvGrpSpPr>
          <p:cNvPr id="225333" name="Group 53"/>
          <p:cNvGrpSpPr>
            <a:grpSpLocks/>
          </p:cNvGrpSpPr>
          <p:nvPr/>
        </p:nvGrpSpPr>
        <p:grpSpPr bwMode="auto">
          <a:xfrm>
            <a:off x="1676400" y="4659313"/>
            <a:ext cx="2852738" cy="457200"/>
            <a:chOff x="51" y="3391"/>
            <a:chExt cx="1797" cy="288"/>
          </a:xfrm>
        </p:grpSpPr>
        <p:sp>
          <p:nvSpPr>
            <p:cNvPr id="225334" name="Oval 54"/>
            <p:cNvSpPr>
              <a:spLocks noChangeArrowheads="1"/>
            </p:cNvSpPr>
            <p:nvPr/>
          </p:nvSpPr>
          <p:spPr bwMode="gray">
            <a:xfrm>
              <a:off x="51" y="3391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4</a:t>
              </a:r>
            </a:p>
          </p:txBody>
        </p:sp>
        <p:sp>
          <p:nvSpPr>
            <p:cNvPr id="225335" name="Text Box 55" descr="Light downward diagonal"/>
            <p:cNvSpPr txBox="1">
              <a:spLocks noChangeArrowheads="1"/>
            </p:cNvSpPr>
            <p:nvPr/>
          </p:nvSpPr>
          <p:spPr bwMode="gray">
            <a:xfrm>
              <a:off x="425" y="3417"/>
              <a:ext cx="67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10.1.10.5</a:t>
              </a:r>
            </a:p>
          </p:txBody>
        </p:sp>
        <p:sp>
          <p:nvSpPr>
            <p:cNvPr id="225336" name="Text Box 56" descr="Light downward diagonal"/>
            <p:cNvSpPr txBox="1">
              <a:spLocks noChangeArrowheads="1"/>
            </p:cNvSpPr>
            <p:nvPr/>
          </p:nvSpPr>
          <p:spPr bwMode="gray">
            <a:xfrm>
              <a:off x="1101" y="3417"/>
              <a:ext cx="74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10.1.210.5</a:t>
              </a:r>
            </a:p>
          </p:txBody>
        </p:sp>
      </p:grpSp>
      <p:grpSp>
        <p:nvGrpSpPr>
          <p:cNvPr id="225337" name="Group 57"/>
          <p:cNvGrpSpPr>
            <a:grpSpLocks/>
          </p:cNvGrpSpPr>
          <p:nvPr/>
        </p:nvGrpSpPr>
        <p:grpSpPr bwMode="auto">
          <a:xfrm>
            <a:off x="1676400" y="5286375"/>
            <a:ext cx="3594100" cy="457200"/>
            <a:chOff x="2678" y="1844"/>
            <a:chExt cx="2264" cy="288"/>
          </a:xfrm>
        </p:grpSpPr>
        <p:sp>
          <p:nvSpPr>
            <p:cNvPr id="225338" name="Oval 58"/>
            <p:cNvSpPr>
              <a:spLocks noChangeArrowheads="1"/>
            </p:cNvSpPr>
            <p:nvPr/>
          </p:nvSpPr>
          <p:spPr bwMode="gray">
            <a:xfrm>
              <a:off x="2678" y="1844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5</a:t>
              </a:r>
            </a:p>
          </p:txBody>
        </p:sp>
        <p:sp>
          <p:nvSpPr>
            <p:cNvPr id="225339" name="Text Box 59" descr="Light downward diagonal"/>
            <p:cNvSpPr txBox="1">
              <a:spLocks noChangeArrowheads="1"/>
            </p:cNvSpPr>
            <p:nvPr/>
          </p:nvSpPr>
          <p:spPr bwMode="gray">
            <a:xfrm>
              <a:off x="3052" y="1870"/>
              <a:ext cx="67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10.1.10.5</a:t>
              </a:r>
            </a:p>
          </p:txBody>
        </p:sp>
        <p:sp>
          <p:nvSpPr>
            <p:cNvPr id="225340" name="Text Box 60" descr="Light downward diagonal"/>
            <p:cNvSpPr txBox="1">
              <a:spLocks noChangeArrowheads="1"/>
            </p:cNvSpPr>
            <p:nvPr/>
          </p:nvSpPr>
          <p:spPr bwMode="gray">
            <a:xfrm>
              <a:off x="3728" y="1870"/>
              <a:ext cx="74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10.1.210.5</a:t>
              </a:r>
            </a:p>
          </p:txBody>
        </p:sp>
        <p:sp>
          <p:nvSpPr>
            <p:cNvPr id="225341" name="Text Box 61" descr="Light downward diagonal"/>
            <p:cNvSpPr txBox="1">
              <a:spLocks noChangeArrowheads="1"/>
            </p:cNvSpPr>
            <p:nvPr/>
          </p:nvSpPr>
          <p:spPr bwMode="gray">
            <a:xfrm>
              <a:off x="4482" y="1870"/>
              <a:ext cx="46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HASH</a:t>
              </a:r>
            </a:p>
          </p:txBody>
        </p:sp>
      </p:grpSp>
      <p:grpSp>
        <p:nvGrpSpPr>
          <p:cNvPr id="225342" name="Group 62"/>
          <p:cNvGrpSpPr>
            <a:grpSpLocks/>
          </p:cNvGrpSpPr>
          <p:nvPr/>
        </p:nvGrpSpPr>
        <p:grpSpPr bwMode="auto">
          <a:xfrm>
            <a:off x="1676400" y="5913438"/>
            <a:ext cx="6208713" cy="457200"/>
            <a:chOff x="1056" y="3725"/>
            <a:chExt cx="3911" cy="288"/>
          </a:xfrm>
        </p:grpSpPr>
        <p:sp>
          <p:nvSpPr>
            <p:cNvPr id="225343" name="Oval 63"/>
            <p:cNvSpPr>
              <a:spLocks noChangeArrowheads="1"/>
            </p:cNvSpPr>
            <p:nvPr/>
          </p:nvSpPr>
          <p:spPr bwMode="gray">
            <a:xfrm>
              <a:off x="1056" y="3725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6</a:t>
              </a:r>
            </a:p>
          </p:txBody>
        </p:sp>
        <p:sp>
          <p:nvSpPr>
            <p:cNvPr id="225344" name="Text Box 64" descr="Light downward diagonal"/>
            <p:cNvSpPr txBox="1">
              <a:spLocks noChangeArrowheads="1"/>
            </p:cNvSpPr>
            <p:nvPr/>
          </p:nvSpPr>
          <p:spPr bwMode="gray">
            <a:xfrm>
              <a:off x="3079" y="3751"/>
              <a:ext cx="67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10.1.10.5</a:t>
              </a:r>
            </a:p>
          </p:txBody>
        </p:sp>
        <p:sp>
          <p:nvSpPr>
            <p:cNvPr id="225345" name="Text Box 65" descr="Light downward diagonal"/>
            <p:cNvSpPr txBox="1">
              <a:spLocks noChangeArrowheads="1"/>
            </p:cNvSpPr>
            <p:nvPr/>
          </p:nvSpPr>
          <p:spPr bwMode="gray">
            <a:xfrm>
              <a:off x="3753" y="3751"/>
              <a:ext cx="74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10.1.210.5</a:t>
              </a:r>
            </a:p>
          </p:txBody>
        </p:sp>
        <p:sp>
          <p:nvSpPr>
            <p:cNvPr id="225346" name="Text Box 66" descr="Light downward diagonal"/>
            <p:cNvSpPr txBox="1">
              <a:spLocks noChangeArrowheads="1"/>
            </p:cNvSpPr>
            <p:nvPr/>
          </p:nvSpPr>
          <p:spPr bwMode="gray">
            <a:xfrm>
              <a:off x="4507" y="3751"/>
              <a:ext cx="46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HASH</a:t>
              </a:r>
            </a:p>
          </p:txBody>
        </p:sp>
        <p:sp>
          <p:nvSpPr>
            <p:cNvPr id="225347" name="Text Box 67" descr="Light downward diagonal"/>
            <p:cNvSpPr txBox="1">
              <a:spLocks noChangeArrowheads="1"/>
            </p:cNvSpPr>
            <p:nvPr/>
          </p:nvSpPr>
          <p:spPr bwMode="gray">
            <a:xfrm>
              <a:off x="1394" y="3751"/>
              <a:ext cx="537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1.1.8.1</a:t>
              </a:r>
            </a:p>
          </p:txBody>
        </p:sp>
        <p:sp>
          <p:nvSpPr>
            <p:cNvPr id="225348" name="Text Box 68" descr="Light downward diagonal"/>
            <p:cNvSpPr txBox="1">
              <a:spLocks noChangeArrowheads="1"/>
            </p:cNvSpPr>
            <p:nvPr/>
          </p:nvSpPr>
          <p:spPr bwMode="gray">
            <a:xfrm>
              <a:off x="1931" y="3751"/>
              <a:ext cx="537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2.2.8.1</a:t>
              </a:r>
            </a:p>
          </p:txBody>
        </p:sp>
        <p:sp>
          <p:nvSpPr>
            <p:cNvPr id="225349" name="Text Box 69" descr="Light downward diagonal"/>
            <p:cNvSpPr txBox="1">
              <a:spLocks noChangeArrowheads="1"/>
            </p:cNvSpPr>
            <p:nvPr/>
          </p:nvSpPr>
          <p:spPr bwMode="gray">
            <a:xfrm>
              <a:off x="2469" y="3751"/>
              <a:ext cx="28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50</a:t>
              </a:r>
            </a:p>
          </p:txBody>
        </p:sp>
        <p:sp>
          <p:nvSpPr>
            <p:cNvPr id="225350" name="Text Box 70" descr="Light downward diagonal"/>
            <p:cNvSpPr txBox="1">
              <a:spLocks noChangeArrowheads="1"/>
            </p:cNvSpPr>
            <p:nvPr/>
          </p:nvSpPr>
          <p:spPr bwMode="gray">
            <a:xfrm>
              <a:off x="2744" y="3751"/>
              <a:ext cx="33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SPI</a:t>
              </a:r>
            </a:p>
          </p:txBody>
        </p:sp>
      </p:grpSp>
      <p:sp>
        <p:nvSpPr>
          <p:cNvPr id="225351" name="Text Box 71"/>
          <p:cNvSpPr txBox="1">
            <a:spLocks noChangeArrowheads="1"/>
          </p:cNvSpPr>
          <p:nvPr/>
        </p:nvSpPr>
        <p:spPr bwMode="gray">
          <a:xfrm>
            <a:off x="668338" y="17081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1600" b="1">
                <a:latin typeface="Tahoma" pitchFamily="34" charset="0"/>
              </a:rPr>
              <a:t>A</a:t>
            </a:r>
          </a:p>
        </p:txBody>
      </p:sp>
      <p:sp>
        <p:nvSpPr>
          <p:cNvPr id="225352" name="Text Box 72"/>
          <p:cNvSpPr txBox="1">
            <a:spLocks noChangeArrowheads="1"/>
          </p:cNvSpPr>
          <p:nvPr/>
        </p:nvSpPr>
        <p:spPr bwMode="gray">
          <a:xfrm>
            <a:off x="8362950" y="170338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1600" b="1">
                <a:latin typeface="Tahoma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283085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Packet Handling (cont.)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1685479" y="2285255"/>
            <a:ext cx="19065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E1:	   E8: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10.1.10.1     1.1.8.1</a:t>
            </a: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7705279" y="239003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10.1.210.5</a:t>
            </a:r>
            <a:endParaRPr lang="en-US" altLang="bg-BG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6309" name="Line 5"/>
          <p:cNvSpPr>
            <a:spLocks noChangeShapeType="1"/>
          </p:cNvSpPr>
          <p:nvPr/>
        </p:nvSpPr>
        <p:spPr bwMode="gray">
          <a:xfrm flipH="1" flipV="1">
            <a:off x="771079" y="216143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6310" name="Text Box 6"/>
          <p:cNvSpPr txBox="1">
            <a:spLocks noChangeArrowheads="1"/>
          </p:cNvSpPr>
          <p:nvPr/>
        </p:nvSpPr>
        <p:spPr bwMode="gray">
          <a:xfrm>
            <a:off x="107504" y="2434480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sz="1600" b="1">
                <a:solidFill>
                  <a:srgbClr val="000000"/>
                </a:solidFill>
                <a:latin typeface="Tahoma" pitchFamily="34" charset="0"/>
              </a:rPr>
              <a:t>10.1.10.5</a:t>
            </a:r>
          </a:p>
        </p:txBody>
      </p:sp>
      <p:sp>
        <p:nvSpPr>
          <p:cNvPr id="226311" name="Line 7"/>
          <p:cNvSpPr>
            <a:spLocks noChangeShapeType="1"/>
          </p:cNvSpPr>
          <p:nvPr/>
        </p:nvSpPr>
        <p:spPr bwMode="gray">
          <a:xfrm flipH="1">
            <a:off x="2904679" y="216143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6312" name="Line 8"/>
          <p:cNvSpPr>
            <a:spLocks noChangeShapeType="1"/>
          </p:cNvSpPr>
          <p:nvPr/>
        </p:nvSpPr>
        <p:spPr bwMode="gray">
          <a:xfrm flipH="1">
            <a:off x="2142679" y="216143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6313" name="Line 9"/>
          <p:cNvSpPr>
            <a:spLocks noChangeShapeType="1"/>
          </p:cNvSpPr>
          <p:nvPr/>
        </p:nvSpPr>
        <p:spPr bwMode="gray">
          <a:xfrm flipH="1">
            <a:off x="7019479" y="216143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gray">
          <a:xfrm flipH="1">
            <a:off x="5038279" y="216143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gray">
          <a:xfrm flipH="1">
            <a:off x="7324279" y="216143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bg-BG"/>
          </a:p>
        </p:txBody>
      </p:sp>
      <p:sp>
        <p:nvSpPr>
          <p:cNvPr id="226316" name="Text Box 12"/>
          <p:cNvSpPr txBox="1">
            <a:spLocks noChangeArrowheads="1"/>
          </p:cNvSpPr>
          <p:nvPr/>
        </p:nvSpPr>
        <p:spPr bwMode="gray">
          <a:xfrm>
            <a:off x="1729929" y="1394668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Remote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6317" name="Text Box 13"/>
          <p:cNvSpPr txBox="1">
            <a:spLocks noChangeArrowheads="1"/>
          </p:cNvSpPr>
          <p:nvPr/>
        </p:nvSpPr>
        <p:spPr bwMode="gray">
          <a:xfrm>
            <a:off x="5768529" y="1394668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bg-BG" b="1">
                <a:latin typeface="Tahoma" pitchFamily="34" charset="0"/>
              </a:rPr>
              <a:t>Corporate</a:t>
            </a:r>
          </a:p>
          <a:p>
            <a:pPr algn="ctr" eaLnBrk="0" hangingPunct="0"/>
            <a:r>
              <a:rPr lang="en-US" altLang="bg-BG" b="1">
                <a:latin typeface="Tahoma" pitchFamily="34" charset="0"/>
              </a:rPr>
              <a:t> NetScreen</a:t>
            </a:r>
          </a:p>
        </p:txBody>
      </p:sp>
      <p:sp>
        <p:nvSpPr>
          <p:cNvPr id="226318" name="Rectangle 14"/>
          <p:cNvSpPr>
            <a:spLocks noChangeArrowheads="1"/>
          </p:cNvSpPr>
          <p:nvPr/>
        </p:nvSpPr>
        <p:spPr bwMode="auto">
          <a:xfrm>
            <a:off x="5647879" y="2285255"/>
            <a:ext cx="205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bg-BG" sz="1400" b="1">
                <a:latin typeface="Tahoma" pitchFamily="34" charset="0"/>
              </a:rPr>
              <a:t>E8:	E1: </a:t>
            </a:r>
          </a:p>
          <a:p>
            <a:pPr eaLnBrk="0" hangingPunct="0"/>
            <a:r>
              <a:rPr lang="en-US" altLang="bg-BG" sz="1400" b="1">
                <a:latin typeface="Tahoma" pitchFamily="34" charset="0"/>
              </a:rPr>
              <a:t>2.2.8.1	10.1.210.1</a:t>
            </a:r>
          </a:p>
        </p:txBody>
      </p:sp>
      <p:pic>
        <p:nvPicPr>
          <p:cNvPr id="226319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279" y="1704230"/>
            <a:ext cx="11779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6320" name="Group 16"/>
          <p:cNvGrpSpPr>
            <a:grpSpLocks/>
          </p:cNvGrpSpPr>
          <p:nvPr/>
        </p:nvGrpSpPr>
        <p:grpSpPr bwMode="auto">
          <a:xfrm>
            <a:off x="8086279" y="1780430"/>
            <a:ext cx="457200" cy="603250"/>
            <a:chOff x="2723" y="1005"/>
            <a:chExt cx="288" cy="380"/>
          </a:xfrm>
        </p:grpSpPr>
        <p:pic>
          <p:nvPicPr>
            <p:cNvPr id="226321" name="Picture 1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6322" name="Text Box 18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6323" name="Group 19"/>
          <p:cNvGrpSpPr>
            <a:grpSpLocks/>
          </p:cNvGrpSpPr>
          <p:nvPr/>
        </p:nvGrpSpPr>
        <p:grpSpPr bwMode="auto">
          <a:xfrm>
            <a:off x="390079" y="1780430"/>
            <a:ext cx="457200" cy="603250"/>
            <a:chOff x="2723" y="1005"/>
            <a:chExt cx="288" cy="380"/>
          </a:xfrm>
        </p:grpSpPr>
        <p:pic>
          <p:nvPicPr>
            <p:cNvPr id="226324" name="Picture 20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3" y="1005"/>
              <a:ext cx="288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6325" name="Text Box 21"/>
            <p:cNvSpPr txBox="1">
              <a:spLocks noChangeArrowheads="1"/>
            </p:cNvSpPr>
            <p:nvPr/>
          </p:nvSpPr>
          <p:spPr bwMode="auto">
            <a:xfrm>
              <a:off x="2876" y="1098"/>
              <a:ext cx="135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1200" b="1">
                <a:latin typeface="Tahoma" pitchFamily="34" charset="0"/>
              </a:endParaRPr>
            </a:p>
          </p:txBody>
        </p:sp>
      </p:grpSp>
      <p:grpSp>
        <p:nvGrpSpPr>
          <p:cNvPr id="226326" name="Group 22"/>
          <p:cNvGrpSpPr>
            <a:grpSpLocks/>
          </p:cNvGrpSpPr>
          <p:nvPr/>
        </p:nvGrpSpPr>
        <p:grpSpPr bwMode="auto">
          <a:xfrm>
            <a:off x="2066479" y="1902668"/>
            <a:ext cx="1128713" cy="487362"/>
            <a:chOff x="854" y="3003"/>
            <a:chExt cx="613" cy="279"/>
          </a:xfrm>
        </p:grpSpPr>
        <p:grpSp>
          <p:nvGrpSpPr>
            <p:cNvPr id="226327" name="Group 23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6328" name="Freeform 24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6329" name="Picture 25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6330" name="Text Box 26"/>
            <p:cNvSpPr txBox="1">
              <a:spLocks noChangeArrowheads="1"/>
            </p:cNvSpPr>
            <p:nvPr/>
          </p:nvSpPr>
          <p:spPr bwMode="gray">
            <a:xfrm>
              <a:off x="1367" y="3003"/>
              <a:ext cx="100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6331" name="Group 27"/>
          <p:cNvGrpSpPr>
            <a:grpSpLocks/>
          </p:cNvGrpSpPr>
          <p:nvPr/>
        </p:nvGrpSpPr>
        <p:grpSpPr bwMode="auto">
          <a:xfrm>
            <a:off x="5876479" y="1902668"/>
            <a:ext cx="1268413" cy="487362"/>
            <a:chOff x="854" y="3003"/>
            <a:chExt cx="607" cy="279"/>
          </a:xfrm>
        </p:grpSpPr>
        <p:grpSp>
          <p:nvGrpSpPr>
            <p:cNvPr id="226332" name="Group 28"/>
            <p:cNvGrpSpPr>
              <a:grpSpLocks/>
            </p:cNvGrpSpPr>
            <p:nvPr/>
          </p:nvGrpSpPr>
          <p:grpSpPr bwMode="auto">
            <a:xfrm>
              <a:off x="854" y="3038"/>
              <a:ext cx="556" cy="244"/>
              <a:chOff x="2801" y="1014"/>
              <a:chExt cx="556" cy="244"/>
            </a:xfrm>
          </p:grpSpPr>
          <p:sp>
            <p:nvSpPr>
              <p:cNvPr id="226333" name="Freeform 29"/>
              <p:cNvSpPr>
                <a:spLocks/>
              </p:cNvSpPr>
              <p:nvPr/>
            </p:nvSpPr>
            <p:spPr bwMode="auto">
              <a:xfrm>
                <a:off x="2886" y="1029"/>
                <a:ext cx="366" cy="138"/>
              </a:xfrm>
              <a:custGeom>
                <a:avLst/>
                <a:gdLst>
                  <a:gd name="T0" fmla="*/ 0 w 366"/>
                  <a:gd name="T1" fmla="*/ 66 h 138"/>
                  <a:gd name="T2" fmla="*/ 249 w 366"/>
                  <a:gd name="T3" fmla="*/ 138 h 138"/>
                  <a:gd name="T4" fmla="*/ 366 w 366"/>
                  <a:gd name="T5" fmla="*/ 66 h 138"/>
                  <a:gd name="T6" fmla="*/ 132 w 366"/>
                  <a:gd name="T7" fmla="*/ 0 h 138"/>
                  <a:gd name="T8" fmla="*/ 0 w 366"/>
                  <a:gd name="T9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6" h="138">
                    <a:moveTo>
                      <a:pt x="0" y="66"/>
                    </a:moveTo>
                    <a:lnTo>
                      <a:pt x="249" y="138"/>
                    </a:lnTo>
                    <a:lnTo>
                      <a:pt x="366" y="66"/>
                    </a:lnTo>
                    <a:lnTo>
                      <a:pt x="132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pic>
            <p:nvPicPr>
              <p:cNvPr id="226334" name="Picture 30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1014"/>
                <a:ext cx="55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6335" name="Text Box 31"/>
            <p:cNvSpPr txBox="1">
              <a:spLocks noChangeArrowheads="1"/>
            </p:cNvSpPr>
            <p:nvPr/>
          </p:nvSpPr>
          <p:spPr bwMode="gray">
            <a:xfrm>
              <a:off x="1373" y="3003"/>
              <a:ext cx="88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bg-BG" altLang="bg-BG" sz="10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grpSp>
        <p:nvGrpSpPr>
          <p:cNvPr id="226336" name="Group 32"/>
          <p:cNvGrpSpPr>
            <a:grpSpLocks/>
          </p:cNvGrpSpPr>
          <p:nvPr/>
        </p:nvGrpSpPr>
        <p:grpSpPr bwMode="auto">
          <a:xfrm>
            <a:off x="5190679" y="2009030"/>
            <a:ext cx="609600" cy="381000"/>
            <a:chOff x="2755" y="3262"/>
            <a:chExt cx="294" cy="214"/>
          </a:xfrm>
        </p:grpSpPr>
        <p:grpSp>
          <p:nvGrpSpPr>
            <p:cNvPr id="226337" name="Group 33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6338" name="Oval 34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6339" name="Picture 35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6340" name="Text Box 36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6341" name="Group 37"/>
          <p:cNvGrpSpPr>
            <a:grpSpLocks/>
          </p:cNvGrpSpPr>
          <p:nvPr/>
        </p:nvGrpSpPr>
        <p:grpSpPr bwMode="auto">
          <a:xfrm>
            <a:off x="3209479" y="2009030"/>
            <a:ext cx="609600" cy="381000"/>
            <a:chOff x="2755" y="3262"/>
            <a:chExt cx="294" cy="214"/>
          </a:xfrm>
        </p:grpSpPr>
        <p:grpSp>
          <p:nvGrpSpPr>
            <p:cNvPr id="226342" name="Group 38"/>
            <p:cNvGrpSpPr>
              <a:grpSpLocks/>
            </p:cNvGrpSpPr>
            <p:nvPr/>
          </p:nvGrpSpPr>
          <p:grpSpPr bwMode="auto">
            <a:xfrm>
              <a:off x="2755" y="3262"/>
              <a:ext cx="294" cy="214"/>
              <a:chOff x="2801" y="3355"/>
              <a:chExt cx="294" cy="214"/>
            </a:xfrm>
          </p:grpSpPr>
          <p:sp>
            <p:nvSpPr>
              <p:cNvPr id="226343" name="Oval 39"/>
              <p:cNvSpPr>
                <a:spLocks noChangeArrowheads="1"/>
              </p:cNvSpPr>
              <p:nvPr/>
            </p:nvSpPr>
            <p:spPr bwMode="auto">
              <a:xfrm>
                <a:off x="2801" y="3357"/>
                <a:ext cx="283" cy="1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pic>
            <p:nvPicPr>
              <p:cNvPr id="226344" name="Picture 40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1" y="3355"/>
                <a:ext cx="29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6345" name="Text Box 41"/>
            <p:cNvSpPr txBox="1">
              <a:spLocks noChangeArrowheads="1"/>
            </p:cNvSpPr>
            <p:nvPr/>
          </p:nvSpPr>
          <p:spPr bwMode="auto">
            <a:xfrm>
              <a:off x="2804" y="3362"/>
              <a:ext cx="175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endParaRPr lang="bg-BG" altLang="bg-BG" sz="9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26346" name="Group 42"/>
          <p:cNvGrpSpPr>
            <a:grpSpLocks/>
          </p:cNvGrpSpPr>
          <p:nvPr/>
        </p:nvGrpSpPr>
        <p:grpSpPr bwMode="auto">
          <a:xfrm>
            <a:off x="1493392" y="5530105"/>
            <a:ext cx="3275012" cy="555625"/>
            <a:chOff x="48" y="2371"/>
            <a:chExt cx="2063" cy="350"/>
          </a:xfrm>
        </p:grpSpPr>
        <p:sp>
          <p:nvSpPr>
            <p:cNvPr id="226347" name="Oval 43"/>
            <p:cNvSpPr>
              <a:spLocks noChangeArrowheads="1"/>
            </p:cNvSpPr>
            <p:nvPr/>
          </p:nvSpPr>
          <p:spPr bwMode="gray">
            <a:xfrm>
              <a:off x="48" y="2402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11</a:t>
              </a:r>
            </a:p>
          </p:txBody>
        </p:sp>
        <p:sp>
          <p:nvSpPr>
            <p:cNvPr id="226348" name="Text Box 44"/>
            <p:cNvSpPr txBox="1">
              <a:spLocks noChangeArrowheads="1"/>
            </p:cNvSpPr>
            <p:nvPr/>
          </p:nvSpPr>
          <p:spPr bwMode="gray">
            <a:xfrm>
              <a:off x="422" y="2371"/>
              <a:ext cx="1689" cy="3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400" b="1">
                  <a:latin typeface="Courier New" pitchFamily="49" charset="0"/>
                </a:rPr>
                <a:t>Network	Int	Gate</a:t>
              </a:r>
            </a:p>
            <a:p>
              <a:r>
                <a:rPr lang="en-US" altLang="bg-BG" sz="1400" b="1">
                  <a:latin typeface="Courier New" pitchFamily="49" charset="0"/>
                </a:rPr>
                <a:t>10.1.210.5	e1	0.0.0.0</a:t>
              </a:r>
            </a:p>
          </p:txBody>
        </p:sp>
      </p:grpSp>
      <p:grpSp>
        <p:nvGrpSpPr>
          <p:cNvPr id="226349" name="Group 45"/>
          <p:cNvGrpSpPr>
            <a:grpSpLocks/>
          </p:cNvGrpSpPr>
          <p:nvPr/>
        </p:nvGrpSpPr>
        <p:grpSpPr bwMode="auto">
          <a:xfrm>
            <a:off x="1493392" y="6284168"/>
            <a:ext cx="6453187" cy="457200"/>
            <a:chOff x="48" y="2959"/>
            <a:chExt cx="4065" cy="288"/>
          </a:xfrm>
        </p:grpSpPr>
        <p:sp>
          <p:nvSpPr>
            <p:cNvPr id="226350" name="Oval 46"/>
            <p:cNvSpPr>
              <a:spLocks noChangeArrowheads="1"/>
            </p:cNvSpPr>
            <p:nvPr/>
          </p:nvSpPr>
          <p:spPr bwMode="gray">
            <a:xfrm>
              <a:off x="48" y="2959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12</a:t>
              </a:r>
            </a:p>
          </p:txBody>
        </p:sp>
        <p:sp>
          <p:nvSpPr>
            <p:cNvPr id="226351" name="Text Box 47"/>
            <p:cNvSpPr txBox="1">
              <a:spLocks noChangeArrowheads="1"/>
            </p:cNvSpPr>
            <p:nvPr/>
          </p:nvSpPr>
          <p:spPr bwMode="gray">
            <a:xfrm>
              <a:off x="422" y="2995"/>
              <a:ext cx="3691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400" b="1">
                  <a:latin typeface="Courier New" pitchFamily="49" charset="0"/>
                </a:rPr>
                <a:t>From untrust to trust 10.1.10.5 10.1.210.5 any tunnel</a:t>
              </a:r>
            </a:p>
          </p:txBody>
        </p:sp>
      </p:grpSp>
      <p:grpSp>
        <p:nvGrpSpPr>
          <p:cNvPr id="226352" name="Group 48"/>
          <p:cNvGrpSpPr>
            <a:grpSpLocks/>
          </p:cNvGrpSpPr>
          <p:nvPr/>
        </p:nvGrpSpPr>
        <p:grpSpPr bwMode="auto">
          <a:xfrm>
            <a:off x="1493392" y="3464768"/>
            <a:ext cx="3643312" cy="555625"/>
            <a:chOff x="1043" y="1998"/>
            <a:chExt cx="2295" cy="350"/>
          </a:xfrm>
        </p:grpSpPr>
        <p:sp>
          <p:nvSpPr>
            <p:cNvPr id="226353" name="Oval 49"/>
            <p:cNvSpPr>
              <a:spLocks noChangeArrowheads="1"/>
            </p:cNvSpPr>
            <p:nvPr/>
          </p:nvSpPr>
          <p:spPr bwMode="gray">
            <a:xfrm>
              <a:off x="1043" y="2029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8</a:t>
              </a:r>
            </a:p>
          </p:txBody>
        </p:sp>
        <p:sp>
          <p:nvSpPr>
            <p:cNvPr id="226354" name="Text Box 50"/>
            <p:cNvSpPr txBox="1">
              <a:spLocks noChangeArrowheads="1"/>
            </p:cNvSpPr>
            <p:nvPr/>
          </p:nvSpPr>
          <p:spPr bwMode="gray">
            <a:xfrm>
              <a:off x="1417" y="1998"/>
              <a:ext cx="1921" cy="3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735013" algn="l"/>
                  <a:tab pos="1547813" algn="l"/>
                  <a:tab pos="24018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400" b="1">
                  <a:latin typeface="Courier New" pitchFamily="49" charset="0"/>
                </a:rPr>
                <a:t>SPI	Encap	Encryp	Auth</a:t>
              </a:r>
            </a:p>
            <a:p>
              <a:r>
                <a:rPr lang="en-US" altLang="bg-BG" sz="1400" b="1">
                  <a:latin typeface="Courier New" pitchFamily="49" charset="0"/>
                </a:rPr>
                <a:t>3001	ESP	AES	SHA</a:t>
              </a:r>
            </a:p>
          </p:txBody>
        </p:sp>
      </p:grpSp>
      <p:grpSp>
        <p:nvGrpSpPr>
          <p:cNvPr id="226355" name="Group 51"/>
          <p:cNvGrpSpPr>
            <a:grpSpLocks/>
          </p:cNvGrpSpPr>
          <p:nvPr/>
        </p:nvGrpSpPr>
        <p:grpSpPr bwMode="auto">
          <a:xfrm>
            <a:off x="1493392" y="2809130"/>
            <a:ext cx="6208712" cy="457200"/>
            <a:chOff x="1056" y="3725"/>
            <a:chExt cx="3911" cy="288"/>
          </a:xfrm>
        </p:grpSpPr>
        <p:sp>
          <p:nvSpPr>
            <p:cNvPr id="226356" name="Oval 52"/>
            <p:cNvSpPr>
              <a:spLocks noChangeArrowheads="1"/>
            </p:cNvSpPr>
            <p:nvPr/>
          </p:nvSpPr>
          <p:spPr bwMode="gray">
            <a:xfrm>
              <a:off x="1056" y="3725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7</a:t>
              </a:r>
            </a:p>
          </p:txBody>
        </p:sp>
        <p:sp>
          <p:nvSpPr>
            <p:cNvPr id="226357" name="Text Box 53" descr="Light downward diagonal"/>
            <p:cNvSpPr txBox="1">
              <a:spLocks noChangeArrowheads="1"/>
            </p:cNvSpPr>
            <p:nvPr/>
          </p:nvSpPr>
          <p:spPr bwMode="gray">
            <a:xfrm>
              <a:off x="3079" y="3751"/>
              <a:ext cx="67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10.1.10.5</a:t>
              </a:r>
            </a:p>
          </p:txBody>
        </p:sp>
        <p:sp>
          <p:nvSpPr>
            <p:cNvPr id="226358" name="Text Box 54" descr="Light downward diagonal"/>
            <p:cNvSpPr txBox="1">
              <a:spLocks noChangeArrowheads="1"/>
            </p:cNvSpPr>
            <p:nvPr/>
          </p:nvSpPr>
          <p:spPr bwMode="gray">
            <a:xfrm>
              <a:off x="3753" y="3751"/>
              <a:ext cx="74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10.1.210.5</a:t>
              </a:r>
            </a:p>
          </p:txBody>
        </p:sp>
        <p:sp>
          <p:nvSpPr>
            <p:cNvPr id="226359" name="Text Box 55" descr="Light downward diagonal"/>
            <p:cNvSpPr txBox="1">
              <a:spLocks noChangeArrowheads="1"/>
            </p:cNvSpPr>
            <p:nvPr/>
          </p:nvSpPr>
          <p:spPr bwMode="gray">
            <a:xfrm>
              <a:off x="4507" y="3751"/>
              <a:ext cx="46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HASH</a:t>
              </a:r>
            </a:p>
          </p:txBody>
        </p:sp>
        <p:sp>
          <p:nvSpPr>
            <p:cNvPr id="226360" name="Text Box 56" descr="Light downward diagonal"/>
            <p:cNvSpPr txBox="1">
              <a:spLocks noChangeArrowheads="1"/>
            </p:cNvSpPr>
            <p:nvPr/>
          </p:nvSpPr>
          <p:spPr bwMode="gray">
            <a:xfrm>
              <a:off x="1394" y="3751"/>
              <a:ext cx="537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1.1.8.1</a:t>
              </a:r>
            </a:p>
          </p:txBody>
        </p:sp>
        <p:sp>
          <p:nvSpPr>
            <p:cNvPr id="226361" name="Text Box 57" descr="Light downward diagonal"/>
            <p:cNvSpPr txBox="1">
              <a:spLocks noChangeArrowheads="1"/>
            </p:cNvSpPr>
            <p:nvPr/>
          </p:nvSpPr>
          <p:spPr bwMode="gray">
            <a:xfrm>
              <a:off x="1931" y="3751"/>
              <a:ext cx="537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2.2.8.1</a:t>
              </a:r>
            </a:p>
          </p:txBody>
        </p:sp>
        <p:sp>
          <p:nvSpPr>
            <p:cNvPr id="226362" name="Text Box 58" descr="Light downward diagonal"/>
            <p:cNvSpPr txBox="1">
              <a:spLocks noChangeArrowheads="1"/>
            </p:cNvSpPr>
            <p:nvPr/>
          </p:nvSpPr>
          <p:spPr bwMode="gray">
            <a:xfrm>
              <a:off x="2469" y="3751"/>
              <a:ext cx="28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50</a:t>
              </a:r>
            </a:p>
          </p:txBody>
        </p:sp>
        <p:sp>
          <p:nvSpPr>
            <p:cNvPr id="226363" name="Text Box 59" descr="Light downward diagonal"/>
            <p:cNvSpPr txBox="1">
              <a:spLocks noChangeArrowheads="1"/>
            </p:cNvSpPr>
            <p:nvPr/>
          </p:nvSpPr>
          <p:spPr bwMode="gray">
            <a:xfrm>
              <a:off x="2744" y="3751"/>
              <a:ext cx="33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SPI</a:t>
              </a:r>
            </a:p>
          </p:txBody>
        </p:sp>
      </p:grpSp>
      <p:grpSp>
        <p:nvGrpSpPr>
          <p:cNvPr id="226364" name="Group 60"/>
          <p:cNvGrpSpPr>
            <a:grpSpLocks/>
          </p:cNvGrpSpPr>
          <p:nvPr/>
        </p:nvGrpSpPr>
        <p:grpSpPr bwMode="auto">
          <a:xfrm>
            <a:off x="1493392" y="4218830"/>
            <a:ext cx="2708275" cy="457200"/>
            <a:chOff x="1056" y="2899"/>
            <a:chExt cx="1706" cy="288"/>
          </a:xfrm>
        </p:grpSpPr>
        <p:sp>
          <p:nvSpPr>
            <p:cNvPr id="226365" name="Oval 61"/>
            <p:cNvSpPr>
              <a:spLocks noChangeArrowheads="1"/>
            </p:cNvSpPr>
            <p:nvPr/>
          </p:nvSpPr>
          <p:spPr bwMode="gray">
            <a:xfrm>
              <a:off x="1056" y="2899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9</a:t>
              </a:r>
            </a:p>
          </p:txBody>
        </p:sp>
        <p:sp>
          <p:nvSpPr>
            <p:cNvPr id="226366" name="Text Box 62" descr="Light downward diagonal"/>
            <p:cNvSpPr txBox="1">
              <a:spLocks noChangeArrowheads="1"/>
            </p:cNvSpPr>
            <p:nvPr/>
          </p:nvSpPr>
          <p:spPr bwMode="gray">
            <a:xfrm>
              <a:off x="1430" y="2925"/>
              <a:ext cx="46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HASH</a:t>
              </a:r>
            </a:p>
          </p:txBody>
        </p:sp>
        <p:sp>
          <p:nvSpPr>
            <p:cNvPr id="226367" name="Text Box 63" descr="Light downward diagonal"/>
            <p:cNvSpPr txBox="1">
              <a:spLocks noChangeArrowheads="1"/>
            </p:cNvSpPr>
            <p:nvPr/>
          </p:nvSpPr>
          <p:spPr bwMode="gray">
            <a:xfrm>
              <a:off x="2302" y="2926"/>
              <a:ext cx="460" cy="236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tDnDiag">
                    <a:fgClr>
                      <a:schemeClr val="hlink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HASH</a:t>
              </a:r>
            </a:p>
          </p:txBody>
        </p:sp>
        <p:sp>
          <p:nvSpPr>
            <p:cNvPr id="226368" name="Text Box 64"/>
            <p:cNvSpPr txBox="1">
              <a:spLocks noChangeArrowheads="1"/>
            </p:cNvSpPr>
            <p:nvPr/>
          </p:nvSpPr>
          <p:spPr bwMode="gray">
            <a:xfrm>
              <a:off x="1977" y="292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bg-BG">
                  <a:latin typeface="Tahoma" pitchFamily="34" charset="0"/>
                </a:rPr>
                <a:t>=</a:t>
              </a:r>
            </a:p>
          </p:txBody>
        </p:sp>
      </p:grpSp>
      <p:grpSp>
        <p:nvGrpSpPr>
          <p:cNvPr id="226369" name="Group 65"/>
          <p:cNvGrpSpPr>
            <a:grpSpLocks/>
          </p:cNvGrpSpPr>
          <p:nvPr/>
        </p:nvGrpSpPr>
        <p:grpSpPr bwMode="auto">
          <a:xfrm>
            <a:off x="1493392" y="4874468"/>
            <a:ext cx="5676900" cy="457200"/>
            <a:chOff x="1056" y="3330"/>
            <a:chExt cx="3576" cy="288"/>
          </a:xfrm>
        </p:grpSpPr>
        <p:grpSp>
          <p:nvGrpSpPr>
            <p:cNvPr id="226370" name="Group 66"/>
            <p:cNvGrpSpPr>
              <a:grpSpLocks/>
            </p:cNvGrpSpPr>
            <p:nvPr/>
          </p:nvGrpSpPr>
          <p:grpSpPr bwMode="auto">
            <a:xfrm>
              <a:off x="3204" y="3356"/>
              <a:ext cx="1428" cy="236"/>
              <a:chOff x="422" y="1871"/>
              <a:chExt cx="1428" cy="236"/>
            </a:xfrm>
          </p:grpSpPr>
          <p:sp>
            <p:nvSpPr>
              <p:cNvPr id="226371" name="Text Box 67"/>
              <p:cNvSpPr txBox="1">
                <a:spLocks noChangeArrowheads="1"/>
              </p:cNvSpPr>
              <p:nvPr/>
            </p:nvSpPr>
            <p:spPr bwMode="gray">
              <a:xfrm>
                <a:off x="422" y="1871"/>
                <a:ext cx="677" cy="236"/>
              </a:xfrm>
              <a:prstGeom prst="rect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  <a:gs pos="50000">
                          <a:schemeClr val="accent1"/>
                        </a:gs>
                        <a:gs pos="10000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bg-BG" sz="1600">
                    <a:latin typeface="Tahoma" pitchFamily="34" charset="0"/>
                  </a:rPr>
                  <a:t>10.1.10.5</a:t>
                </a:r>
              </a:p>
            </p:txBody>
          </p:sp>
          <p:sp>
            <p:nvSpPr>
              <p:cNvPr id="226372" name="Rectangle 68"/>
              <p:cNvSpPr>
                <a:spLocks noChangeArrowheads="1"/>
              </p:cNvSpPr>
              <p:nvPr/>
            </p:nvSpPr>
            <p:spPr bwMode="gray">
              <a:xfrm>
                <a:off x="1103" y="1871"/>
                <a:ext cx="747" cy="236"/>
              </a:xfrm>
              <a:prstGeom prst="rect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  <a:gs pos="50000">
                          <a:schemeClr val="accent1"/>
                        </a:gs>
                        <a:gs pos="100000">
                          <a:schemeClr val="accent1">
                            <a:gamma/>
                            <a:tint val="63529"/>
                            <a:invGamma/>
                          </a:schemeClr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bg-BG" sz="1600">
                    <a:latin typeface="Tahoma" pitchFamily="34" charset="0"/>
                  </a:rPr>
                  <a:t>10.1.210.5</a:t>
                </a:r>
              </a:p>
            </p:txBody>
          </p:sp>
        </p:grpSp>
        <p:sp>
          <p:nvSpPr>
            <p:cNvPr id="226373" name="Oval 69"/>
            <p:cNvSpPr>
              <a:spLocks noChangeArrowheads="1"/>
            </p:cNvSpPr>
            <p:nvPr/>
          </p:nvSpPr>
          <p:spPr bwMode="gray">
            <a:xfrm>
              <a:off x="1056" y="3330"/>
              <a:ext cx="288" cy="288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>
                          <a:gamma/>
                          <a:tint val="63529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tint val="6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bg-BG" b="1">
                  <a:latin typeface="Tahoma" pitchFamily="34" charset="0"/>
                </a:rPr>
                <a:t>10</a:t>
              </a:r>
            </a:p>
          </p:txBody>
        </p:sp>
        <p:sp>
          <p:nvSpPr>
            <p:cNvPr id="226374" name="Text Box 70" descr="Light downward diagonal"/>
            <p:cNvSpPr txBox="1">
              <a:spLocks noChangeArrowheads="1"/>
            </p:cNvSpPr>
            <p:nvPr/>
          </p:nvSpPr>
          <p:spPr bwMode="gray">
            <a:xfrm>
              <a:off x="1430" y="3356"/>
              <a:ext cx="67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10.1.10.5</a:t>
              </a:r>
            </a:p>
          </p:txBody>
        </p:sp>
        <p:sp>
          <p:nvSpPr>
            <p:cNvPr id="226375" name="Text Box 71" descr="Light downward diagonal"/>
            <p:cNvSpPr txBox="1">
              <a:spLocks noChangeArrowheads="1"/>
            </p:cNvSpPr>
            <p:nvPr/>
          </p:nvSpPr>
          <p:spPr bwMode="gray">
            <a:xfrm>
              <a:off x="2106" y="3356"/>
              <a:ext cx="747" cy="236"/>
            </a:xfrm>
            <a:prstGeom prst="rect">
              <a:avLst/>
            </a:prstGeom>
            <a:pattFill prst="ltDnDiag">
              <a:fgClr>
                <a:schemeClr val="hlink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7145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bg-BG" sz="1600">
                  <a:latin typeface="Tahoma" pitchFamily="34" charset="0"/>
                </a:rPr>
                <a:t>10.1.210.5</a:t>
              </a:r>
            </a:p>
          </p:txBody>
        </p:sp>
        <p:cxnSp>
          <p:nvCxnSpPr>
            <p:cNvPr id="226376" name="AutoShape 72"/>
            <p:cNvCxnSpPr>
              <a:cxnSpLocks noChangeShapeType="1"/>
              <a:stCxn id="226375" idx="3"/>
              <a:endCxn id="226371" idx="1"/>
            </p:cNvCxnSpPr>
            <p:nvPr/>
          </p:nvCxnSpPr>
          <p:spPr bwMode="gray">
            <a:xfrm>
              <a:off x="2865" y="3474"/>
              <a:ext cx="327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6377" name="Text Box 73"/>
          <p:cNvSpPr txBox="1">
            <a:spLocks noChangeArrowheads="1"/>
          </p:cNvSpPr>
          <p:nvPr/>
        </p:nvSpPr>
        <p:spPr bwMode="gray">
          <a:xfrm>
            <a:off x="525017" y="185663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1600" b="1">
                <a:latin typeface="Tahoma" pitchFamily="34" charset="0"/>
              </a:rPr>
              <a:t>A</a:t>
            </a:r>
          </a:p>
        </p:txBody>
      </p:sp>
      <p:sp>
        <p:nvSpPr>
          <p:cNvPr id="226378" name="Text Box 74"/>
          <p:cNvSpPr txBox="1">
            <a:spLocks noChangeArrowheads="1"/>
          </p:cNvSpPr>
          <p:nvPr/>
        </p:nvSpPr>
        <p:spPr bwMode="gray">
          <a:xfrm>
            <a:off x="8219629" y="185186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>
                        <a:gamma/>
                        <a:tint val="63529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6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bg-BG" sz="1600" b="1">
                <a:latin typeface="Tahoma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844813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85800"/>
          </a:xfrm>
        </p:spPr>
        <p:txBody>
          <a:bodyPr/>
          <a:lstStyle/>
          <a:p>
            <a:pPr algn="l"/>
            <a:r>
              <a:rPr lang="en-US" altLang="bg-BG" sz="4000"/>
              <a:t>SSL Based VPNs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8064896" cy="5072608"/>
          </a:xfrm>
        </p:spPr>
        <p:txBody>
          <a:bodyPr numCol="2"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bg-BG" dirty="0"/>
              <a:t>Browser based</a:t>
            </a:r>
          </a:p>
          <a:p>
            <a:pPr lvl="1">
              <a:lnSpc>
                <a:spcPct val="120000"/>
              </a:lnSpc>
            </a:pPr>
            <a:r>
              <a:rPr lang="en-US" altLang="bg-BG" dirty="0" err="1"/>
              <a:t>PositivePRO</a:t>
            </a:r>
            <a:r>
              <a:rPr lang="en-US" altLang="bg-BG" dirty="0"/>
              <a:t> – Positive </a:t>
            </a:r>
            <a:r>
              <a:rPr lang="en-US" altLang="bg-BG" dirty="0" smtClean="0"/>
              <a:t>Networks </a:t>
            </a:r>
            <a:r>
              <a:rPr lang="en-US" altLang="bg-BG" dirty="0" err="1" smtClean="0"/>
              <a:t>Connectra</a:t>
            </a:r>
            <a:r>
              <a:rPr lang="en-US" altLang="bg-BG" dirty="0" smtClean="0"/>
              <a:t> </a:t>
            </a:r>
            <a:r>
              <a:rPr lang="en-US" altLang="bg-BG" dirty="0"/>
              <a:t>– Checkpoint Software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No special client needed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can be used on any device that is web enabled that supports SSL (PDA, Cell phones...)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OS independent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Can’t access desktop applications</a:t>
            </a:r>
          </a:p>
          <a:p>
            <a:pPr lvl="1">
              <a:lnSpc>
                <a:spcPct val="120000"/>
              </a:lnSpc>
            </a:pPr>
            <a:r>
              <a:rPr lang="en-US" altLang="bg-BG" dirty="0" err="1"/>
              <a:t>Netifice</a:t>
            </a:r>
            <a:endParaRPr lang="en-US" altLang="bg-BG" dirty="0"/>
          </a:p>
          <a:p>
            <a:pPr lvl="2">
              <a:lnSpc>
                <a:spcPct val="120000"/>
              </a:lnSpc>
            </a:pPr>
            <a:r>
              <a:rPr lang="en-US" altLang="bg-BG" dirty="0"/>
              <a:t>Browser based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Java Agent Based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SSL Windows client for desktop access</a:t>
            </a:r>
          </a:p>
          <a:p>
            <a:pPr lvl="1">
              <a:lnSpc>
                <a:spcPct val="120000"/>
              </a:lnSpc>
            </a:pPr>
            <a:r>
              <a:rPr lang="en-US" altLang="bg-BG" dirty="0"/>
              <a:t>SSL-Explorer – Open Source </a:t>
            </a:r>
            <a:endParaRPr lang="en-US" altLang="bg-BG" dirty="0" smtClean="0"/>
          </a:p>
          <a:p>
            <a:pPr lvl="1">
              <a:lnSpc>
                <a:spcPct val="120000"/>
              </a:lnSpc>
            </a:pPr>
            <a:r>
              <a:rPr lang="en-US" altLang="bg-BG" dirty="0" smtClean="0"/>
              <a:t>Pulse secure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Secure Web Application Access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Support for widest range of web-based content and </a:t>
            </a:r>
            <a:r>
              <a:rPr lang="en-US" altLang="bg-BG" dirty="0" smtClean="0"/>
              <a:t>applications like </a:t>
            </a:r>
            <a:r>
              <a:rPr lang="en-US" altLang="bg-BG" dirty="0" err="1" smtClean="0"/>
              <a:t>Sharepoint</a:t>
            </a:r>
            <a:r>
              <a:rPr lang="en-US" altLang="bg-BG" dirty="0"/>
              <a:t>, OWA, </a:t>
            </a:r>
            <a:r>
              <a:rPr lang="en-US" altLang="bg-BG" dirty="0" err="1"/>
              <a:t>iNotes</a:t>
            </a:r>
            <a:r>
              <a:rPr lang="en-US" altLang="bg-BG" dirty="0"/>
              <a:t>, PDF, Flash, Java applets, HTML, </a:t>
            </a:r>
            <a:r>
              <a:rPr lang="en-US" altLang="bg-BG" dirty="0" err="1"/>
              <a:t>Javascript</a:t>
            </a:r>
            <a:r>
              <a:rPr lang="en-US" altLang="bg-BG" dirty="0"/>
              <a:t>, DHTML, VBScript, XML, etc.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Host &amp; deliver any Java applet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Secure File Share Access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Web front-end for Windows and Unix Files (CIFS/NFS</a:t>
            </a:r>
            <a:r>
              <a:rPr lang="en-US" altLang="bg-BG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Integrated E-mail Client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Secure Terminal Access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Access to Telnet/SSH (VT100, VT320…)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Anywhere access with no terminal emulation </a:t>
            </a:r>
            <a:r>
              <a:rPr lang="en-US" altLang="bg-BG" dirty="0" smtClean="0"/>
              <a:t>client</a:t>
            </a:r>
          </a:p>
          <a:p>
            <a:pPr lvl="2">
              <a:lnSpc>
                <a:spcPct val="120000"/>
              </a:lnSpc>
            </a:pPr>
            <a:r>
              <a:rPr lang="en-US" altLang="bg-BG" dirty="0"/>
              <a:t>Secure Virtual Workspace </a:t>
            </a:r>
            <a:endParaRPr lang="en-US" altLang="bg-BG" dirty="0" smtClean="0"/>
          </a:p>
          <a:p>
            <a:pPr lvl="2">
              <a:lnSpc>
                <a:spcPct val="120000"/>
              </a:lnSpc>
            </a:pPr>
            <a:r>
              <a:rPr lang="en-US" altLang="bg-BG" dirty="0"/>
              <a:t>Network Connect 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Full Layer 3 Access, similar to </a:t>
            </a:r>
            <a:r>
              <a:rPr lang="en-US" altLang="bg-BG" dirty="0" err="1"/>
              <a:t>IPSec</a:t>
            </a:r>
            <a:r>
              <a:rPr lang="en-US" altLang="bg-BG" dirty="0"/>
              <a:t> VPN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Adaptive, Dual Transport Mode 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Initially attempts to set up high performance, </a:t>
            </a:r>
            <a:r>
              <a:rPr lang="en-US" altLang="bg-BG" dirty="0" err="1"/>
              <a:t>IPSec</a:t>
            </a:r>
            <a:r>
              <a:rPr lang="en-US" altLang="bg-BG" dirty="0"/>
              <a:t> transport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If blocked by network, seamlessly fails over to SSL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Cross Platform Dynamic Download (A|X or Java delivery)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Range of options – browser launch, standalone EXE, scriptable launcher, MSFT Gina</a:t>
            </a:r>
          </a:p>
          <a:p>
            <a:pPr lvl="3">
              <a:lnSpc>
                <a:spcPct val="120000"/>
              </a:lnSpc>
            </a:pPr>
            <a:r>
              <a:rPr lang="en-US" altLang="bg-BG" dirty="0"/>
              <a:t>Client-side Logging, Auditing and Diagnostics</a:t>
            </a:r>
          </a:p>
          <a:p>
            <a:pPr lvl="2">
              <a:lnSpc>
                <a:spcPct val="120000"/>
              </a:lnSpc>
            </a:pPr>
            <a:endParaRPr lang="en-US" altLang="bg-BG" dirty="0" smtClean="0"/>
          </a:p>
          <a:p>
            <a:pPr lvl="3">
              <a:lnSpc>
                <a:spcPct val="120000"/>
              </a:lnSpc>
            </a:pPr>
            <a:endParaRPr lang="en-US" altLang="bg-BG" dirty="0" smtClean="0"/>
          </a:p>
          <a:p>
            <a:pPr lvl="2">
              <a:lnSpc>
                <a:spcPct val="120000"/>
              </a:lnSpc>
            </a:pPr>
            <a:endParaRPr lang="en-US" altLang="bg-BG" dirty="0"/>
          </a:p>
        </p:txBody>
      </p:sp>
    </p:spTree>
    <p:extLst>
      <p:ext uri="{BB962C8B-B14F-4D97-AF65-F5344CB8AC3E}">
        <p14:creationId xmlns:p14="http://schemas.microsoft.com/office/powerpoint/2010/main" val="3570900519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bg-BG"/>
              <a:t>SSL Based VPNs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62034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bg-BG" sz="2800" dirty="0"/>
              <a:t>Non-browser based</a:t>
            </a:r>
          </a:p>
          <a:p>
            <a:pPr lvl="1">
              <a:lnSpc>
                <a:spcPct val="80000"/>
              </a:lnSpc>
            </a:pPr>
            <a:r>
              <a:rPr lang="en-US" altLang="bg-BG" sz="2400" dirty="0" err="1"/>
              <a:t>OpenVPN</a:t>
            </a:r>
            <a:endParaRPr lang="en-US" altLang="bg-BG" sz="2400" dirty="0"/>
          </a:p>
          <a:p>
            <a:pPr lvl="2">
              <a:lnSpc>
                <a:spcPct val="80000"/>
              </a:lnSpc>
            </a:pPr>
            <a:r>
              <a:rPr lang="en-US" altLang="bg-BG" sz="2000" dirty="0"/>
              <a:t>requires client software be installed for each user</a:t>
            </a:r>
          </a:p>
          <a:p>
            <a:pPr lvl="2">
              <a:lnSpc>
                <a:spcPct val="80000"/>
              </a:lnSpc>
            </a:pPr>
            <a:r>
              <a:rPr lang="en-US" altLang="bg-BG" sz="2000" dirty="0"/>
              <a:t>Open Source (free)</a:t>
            </a:r>
          </a:p>
          <a:p>
            <a:pPr lvl="2">
              <a:lnSpc>
                <a:spcPct val="80000"/>
              </a:lnSpc>
            </a:pPr>
            <a:r>
              <a:rPr lang="en-US" altLang="bg-BG" sz="2000" dirty="0"/>
              <a:t>very good track record (Since 2002)</a:t>
            </a:r>
          </a:p>
          <a:p>
            <a:pPr lvl="2">
              <a:lnSpc>
                <a:spcPct val="80000"/>
              </a:lnSpc>
            </a:pPr>
            <a:r>
              <a:rPr lang="en-US" altLang="bg-BG" sz="2000" dirty="0"/>
              <a:t> Runs on most OSs</a:t>
            </a:r>
          </a:p>
          <a:p>
            <a:pPr lvl="2">
              <a:lnSpc>
                <a:spcPct val="80000"/>
              </a:lnSpc>
            </a:pPr>
            <a:r>
              <a:rPr lang="en-US" altLang="bg-BG" sz="2000" dirty="0"/>
              <a:t>compatible with </a:t>
            </a:r>
            <a:r>
              <a:rPr lang="en-US" altLang="bg-BG" sz="2000" dirty="0" err="1"/>
              <a:t>with</a:t>
            </a:r>
            <a:r>
              <a:rPr lang="en-US" altLang="bg-BG" sz="2000" dirty="0"/>
              <a:t>:</a:t>
            </a:r>
          </a:p>
          <a:p>
            <a:pPr lvl="3">
              <a:lnSpc>
                <a:spcPct val="80000"/>
              </a:lnSpc>
            </a:pPr>
            <a:r>
              <a:rPr lang="en-US" altLang="bg-BG" sz="1800" dirty="0"/>
              <a:t> SSL/TLS </a:t>
            </a:r>
          </a:p>
          <a:p>
            <a:pPr lvl="3">
              <a:lnSpc>
                <a:spcPct val="80000"/>
              </a:lnSpc>
            </a:pPr>
            <a:r>
              <a:rPr lang="en-US" altLang="bg-BG" sz="1800" dirty="0"/>
              <a:t>RSA Certificates </a:t>
            </a:r>
          </a:p>
          <a:p>
            <a:pPr lvl="3">
              <a:lnSpc>
                <a:spcPct val="80000"/>
              </a:lnSpc>
            </a:pPr>
            <a:r>
              <a:rPr lang="en-US" altLang="bg-BG" sz="1800" dirty="0"/>
              <a:t>X509 PKI</a:t>
            </a:r>
          </a:p>
          <a:p>
            <a:pPr lvl="3">
              <a:lnSpc>
                <a:spcPct val="80000"/>
              </a:lnSpc>
            </a:pPr>
            <a:r>
              <a:rPr lang="en-US" altLang="bg-BG" sz="1800" dirty="0"/>
              <a:t>NAT</a:t>
            </a:r>
          </a:p>
          <a:p>
            <a:pPr lvl="3">
              <a:lnSpc>
                <a:spcPct val="80000"/>
              </a:lnSpc>
            </a:pPr>
            <a:r>
              <a:rPr lang="en-US" altLang="bg-BG" sz="1800" dirty="0"/>
              <a:t>DHCP</a:t>
            </a:r>
          </a:p>
          <a:p>
            <a:pPr lvl="3">
              <a:lnSpc>
                <a:spcPct val="80000"/>
              </a:lnSpc>
            </a:pPr>
            <a:r>
              <a:rPr lang="en-US" altLang="bg-BG" sz="1800" dirty="0"/>
              <a:t>TUN/TAP virtual devices </a:t>
            </a:r>
          </a:p>
        </p:txBody>
      </p:sp>
    </p:spTree>
    <p:extLst>
      <p:ext uri="{BB962C8B-B14F-4D97-AF65-F5344CB8AC3E}">
        <p14:creationId xmlns:p14="http://schemas.microsoft.com/office/powerpoint/2010/main" val="918723477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bg-BG"/>
              <a:t>Summary</a:t>
            </a:r>
          </a:p>
        </p:txBody>
      </p:sp>
      <p:sp>
        <p:nvSpPr>
          <p:cNvPr id="227331" name="Rectangle 3"/>
          <p:cNvSpPr>
            <a:spLocks noGrp="1"/>
          </p:cNvSpPr>
          <p:nvPr>
            <p:ph idx="1"/>
          </p:nvPr>
        </p:nvSpPr>
        <p:spPr>
          <a:xfrm>
            <a:off x="755576" y="1628799"/>
            <a:ext cx="7832799" cy="4752529"/>
          </a:xfrm>
        </p:spPr>
        <p:txBody>
          <a:bodyPr/>
          <a:lstStyle/>
          <a:p>
            <a:r>
              <a:rPr lang="en-US" altLang="bg-BG" sz="3600" dirty="0"/>
              <a:t>In this module we covered</a:t>
            </a:r>
          </a:p>
          <a:p>
            <a:pPr lvl="1"/>
            <a:r>
              <a:rPr lang="en-US" altLang="bg-BG" sz="3200" dirty="0"/>
              <a:t>Tunnel concepts</a:t>
            </a:r>
          </a:p>
          <a:p>
            <a:pPr lvl="1"/>
            <a:r>
              <a:rPr lang="en-US" altLang="bg-BG" sz="3200" dirty="0"/>
              <a:t>Different methods of data encryption and hashing</a:t>
            </a:r>
          </a:p>
          <a:p>
            <a:pPr lvl="1"/>
            <a:r>
              <a:rPr lang="en-US" altLang="bg-BG" sz="3200" dirty="0"/>
              <a:t>The components of the </a:t>
            </a:r>
            <a:r>
              <a:rPr lang="en-US" altLang="bg-BG" sz="3200" dirty="0" err="1"/>
              <a:t>IPSec</a:t>
            </a:r>
            <a:r>
              <a:rPr lang="en-US" altLang="bg-BG" sz="3200" dirty="0"/>
              <a:t> protocol suite</a:t>
            </a:r>
          </a:p>
          <a:p>
            <a:pPr lvl="1"/>
            <a:r>
              <a:rPr lang="en-US" altLang="bg-BG" sz="3200" dirty="0"/>
              <a:t>The IKE protocol process for tunnel establishment</a:t>
            </a:r>
          </a:p>
        </p:txBody>
      </p:sp>
    </p:spTree>
    <p:extLst>
      <p:ext uri="{BB962C8B-B14F-4D97-AF65-F5344CB8AC3E}">
        <p14:creationId xmlns:p14="http://schemas.microsoft.com/office/powerpoint/2010/main" val="2551982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bg-BG" altLang="bg-BG" sz="4800" dirty="0"/>
              <a:t>VPN Concepts</a:t>
            </a:r>
            <a:endParaRPr lang="en-US" altLang="bg-BG" sz="4800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altLang="bg-BG" sz="2800" dirty="0" err="1"/>
              <a:t>Define</a:t>
            </a:r>
            <a:r>
              <a:rPr lang="bg-BG" altLang="bg-BG" sz="2800" dirty="0"/>
              <a:t> </a:t>
            </a:r>
            <a:r>
              <a:rPr lang="bg-BG" altLang="bg-BG" sz="2800" dirty="0" err="1"/>
              <a:t>virtual</a:t>
            </a:r>
            <a:r>
              <a:rPr lang="bg-BG" altLang="bg-BG" sz="2800" dirty="0"/>
              <a:t> </a:t>
            </a:r>
            <a:r>
              <a:rPr lang="bg-BG" altLang="bg-BG" sz="2800" dirty="0" err="1"/>
              <a:t>private</a:t>
            </a:r>
            <a:r>
              <a:rPr lang="bg-BG" altLang="bg-BG" sz="2800" dirty="0"/>
              <a:t> </a:t>
            </a:r>
            <a:r>
              <a:rPr lang="bg-BG" altLang="bg-BG" sz="2800" dirty="0" err="1"/>
              <a:t>network</a:t>
            </a:r>
            <a:endParaRPr lang="en-US" altLang="bg-BG" sz="2800" dirty="0"/>
          </a:p>
          <a:p>
            <a:r>
              <a:rPr lang="bg-BG" altLang="bg-BG" sz="2800" dirty="0" err="1"/>
              <a:t>List</a:t>
            </a:r>
            <a:r>
              <a:rPr lang="bg-BG" altLang="bg-BG" sz="2800" dirty="0"/>
              <a:t> </a:t>
            </a:r>
            <a:r>
              <a:rPr lang="bg-BG" altLang="bg-BG" sz="2800" dirty="0" err="1"/>
              <a:t>three</a:t>
            </a:r>
            <a:r>
              <a:rPr lang="bg-BG" altLang="bg-BG" sz="2800" dirty="0"/>
              <a:t> </a:t>
            </a:r>
            <a:r>
              <a:rPr lang="bg-BG" altLang="bg-BG" sz="2800" dirty="0" err="1"/>
              <a:t>security</a:t>
            </a:r>
            <a:r>
              <a:rPr lang="bg-BG" altLang="bg-BG" sz="2800" dirty="0"/>
              <a:t> </a:t>
            </a:r>
            <a:r>
              <a:rPr lang="bg-BG" altLang="bg-BG" sz="2800" dirty="0" err="1"/>
              <a:t>concerns</a:t>
            </a:r>
            <a:r>
              <a:rPr lang="bg-BG" altLang="bg-BG" sz="2800" dirty="0"/>
              <a:t> </a:t>
            </a:r>
            <a:r>
              <a:rPr lang="bg-BG" altLang="bg-BG" sz="2800" dirty="0" err="1"/>
              <a:t>and</a:t>
            </a:r>
            <a:r>
              <a:rPr lang="bg-BG" altLang="bg-BG" sz="2800" dirty="0"/>
              <a:t> </a:t>
            </a:r>
            <a:r>
              <a:rPr lang="bg-BG" altLang="bg-BG" sz="2800" dirty="0" err="1"/>
              <a:t>describe</a:t>
            </a:r>
            <a:r>
              <a:rPr lang="bg-BG" altLang="bg-BG" sz="2800" dirty="0"/>
              <a:t> </a:t>
            </a:r>
            <a:r>
              <a:rPr lang="bg-BG" altLang="bg-BG" sz="2800" dirty="0" err="1"/>
              <a:t>how</a:t>
            </a:r>
            <a:r>
              <a:rPr lang="bg-BG" altLang="bg-BG" sz="2800" dirty="0"/>
              <a:t> </a:t>
            </a:r>
            <a:r>
              <a:rPr lang="bg-BG" altLang="bg-BG" sz="2800" dirty="0" err="1"/>
              <a:t>to</a:t>
            </a:r>
            <a:r>
              <a:rPr lang="bg-BG" altLang="bg-BG" sz="2800" dirty="0"/>
              <a:t> </a:t>
            </a:r>
            <a:r>
              <a:rPr lang="bg-BG" altLang="bg-BG" sz="2800" dirty="0" err="1"/>
              <a:t>address</a:t>
            </a:r>
            <a:r>
              <a:rPr lang="bg-BG" altLang="bg-BG" sz="2800" dirty="0"/>
              <a:t> </a:t>
            </a:r>
            <a:r>
              <a:rPr lang="bg-BG" altLang="bg-BG" sz="2800" dirty="0" err="1"/>
              <a:t>them</a:t>
            </a:r>
            <a:endParaRPr lang="en-US" altLang="bg-BG" sz="2800" dirty="0"/>
          </a:p>
          <a:p>
            <a:r>
              <a:rPr lang="bg-BG" altLang="bg-BG" sz="2800" dirty="0" err="1"/>
              <a:t>List</a:t>
            </a:r>
            <a:r>
              <a:rPr lang="bg-BG" altLang="bg-BG" sz="2800" dirty="0"/>
              <a:t> </a:t>
            </a:r>
            <a:r>
              <a:rPr lang="bg-BG" altLang="bg-BG" sz="2800" dirty="0" err="1"/>
              <a:t>the</a:t>
            </a:r>
            <a:r>
              <a:rPr lang="bg-BG" altLang="bg-BG" sz="2800" dirty="0"/>
              <a:t> </a:t>
            </a:r>
            <a:r>
              <a:rPr lang="bg-BG" altLang="bg-BG" sz="2800" dirty="0" err="1"/>
              <a:t>components</a:t>
            </a:r>
            <a:r>
              <a:rPr lang="bg-BG" altLang="bg-BG" sz="2800" dirty="0"/>
              <a:t> </a:t>
            </a:r>
            <a:r>
              <a:rPr lang="bg-BG" altLang="bg-BG" sz="2800" dirty="0" err="1"/>
              <a:t>of</a:t>
            </a:r>
            <a:r>
              <a:rPr lang="bg-BG" altLang="bg-BG" sz="2800" dirty="0"/>
              <a:t> </a:t>
            </a:r>
            <a:r>
              <a:rPr lang="bg-BG" altLang="bg-BG" sz="2800" dirty="0" err="1"/>
              <a:t>the</a:t>
            </a:r>
            <a:r>
              <a:rPr lang="bg-BG" altLang="bg-BG" sz="2800" dirty="0"/>
              <a:t> </a:t>
            </a:r>
            <a:r>
              <a:rPr lang="bg-BG" altLang="bg-BG" sz="2800" dirty="0" err="1"/>
              <a:t>IPSec</a:t>
            </a:r>
            <a:r>
              <a:rPr lang="bg-BG" altLang="bg-BG" sz="2800" dirty="0"/>
              <a:t> </a:t>
            </a:r>
            <a:r>
              <a:rPr lang="bg-BG" altLang="bg-BG" sz="2800" dirty="0" err="1"/>
              <a:t>protocol</a:t>
            </a:r>
            <a:r>
              <a:rPr lang="bg-BG" altLang="bg-BG" sz="2800" dirty="0"/>
              <a:t> </a:t>
            </a:r>
            <a:r>
              <a:rPr lang="bg-BG" altLang="bg-BG" sz="2800" dirty="0" err="1"/>
              <a:t>suite</a:t>
            </a:r>
            <a:endParaRPr lang="en-US" altLang="bg-BG" sz="2800" dirty="0"/>
          </a:p>
          <a:p>
            <a:r>
              <a:rPr lang="bg-BG" altLang="bg-BG" sz="2800" dirty="0" err="1"/>
              <a:t>Explain</a:t>
            </a:r>
            <a:r>
              <a:rPr lang="bg-BG" altLang="bg-BG" sz="2800" dirty="0"/>
              <a:t> </a:t>
            </a:r>
            <a:r>
              <a:rPr lang="bg-BG" altLang="bg-BG" sz="2800" dirty="0" err="1"/>
              <a:t>the</a:t>
            </a:r>
            <a:r>
              <a:rPr lang="bg-BG" altLang="bg-BG" sz="2800" dirty="0"/>
              <a:t> IKE protocol process for tunnel establishment</a:t>
            </a:r>
            <a:endParaRPr lang="en-US" altLang="bg-BG" sz="2800" dirty="0"/>
          </a:p>
        </p:txBody>
      </p:sp>
    </p:spTree>
    <p:extLst>
      <p:ext uri="{BB962C8B-B14F-4D97-AF65-F5344CB8AC3E}">
        <p14:creationId xmlns:p14="http://schemas.microsoft.com/office/powerpoint/2010/main" val="35913461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/>
              <a:t>VPN Protocols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641475"/>
            <a:ext cx="4248472" cy="49117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bg-BG" sz="2800" dirty="0"/>
              <a:t>There are three main protocols that power the vast majority of VPN’s:</a:t>
            </a:r>
          </a:p>
          <a:p>
            <a:pPr lvl="1">
              <a:lnSpc>
                <a:spcPct val="80000"/>
              </a:lnSpc>
            </a:pPr>
            <a:r>
              <a:rPr lang="en-US" altLang="bg-BG" dirty="0"/>
              <a:t>PPTP</a:t>
            </a:r>
          </a:p>
          <a:p>
            <a:pPr lvl="1">
              <a:lnSpc>
                <a:spcPct val="80000"/>
              </a:lnSpc>
            </a:pPr>
            <a:r>
              <a:rPr lang="en-US" altLang="bg-BG" dirty="0"/>
              <a:t>L2TP</a:t>
            </a:r>
          </a:p>
          <a:p>
            <a:pPr lvl="1">
              <a:lnSpc>
                <a:spcPct val="80000"/>
              </a:lnSpc>
            </a:pPr>
            <a:r>
              <a:rPr lang="en-US" altLang="bg-BG" dirty="0" smtClean="0"/>
              <a:t>IPsec</a:t>
            </a:r>
          </a:p>
          <a:p>
            <a:pPr lvl="1">
              <a:lnSpc>
                <a:spcPct val="80000"/>
              </a:lnSpc>
            </a:pPr>
            <a:r>
              <a:rPr lang="en-US" altLang="bg-BG" dirty="0" smtClean="0"/>
              <a:t>SSL</a:t>
            </a:r>
            <a:endParaRPr lang="en-US" altLang="bg-BG" dirty="0"/>
          </a:p>
          <a:p>
            <a:pPr>
              <a:lnSpc>
                <a:spcPct val="110000"/>
              </a:lnSpc>
            </a:pPr>
            <a:r>
              <a:rPr lang="en-US" altLang="bg-BG" sz="2800" dirty="0"/>
              <a:t>All three protocols emphasize encryption and authentication; preserving data integrity that may be sensitive and allowing clients/servers to establish an identity on the network</a:t>
            </a:r>
          </a:p>
        </p:txBody>
      </p:sp>
      <p:pic>
        <p:nvPicPr>
          <p:cNvPr id="1024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60032" y="1752600"/>
            <a:ext cx="4055368" cy="28285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12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/>
              <a:t>More on Tunneling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bg-BG" sz="2800"/>
              <a:t>Tunneling involves the encapsulation, transmission and decapsulation of data packets </a:t>
            </a:r>
          </a:p>
          <a:p>
            <a:r>
              <a:rPr lang="en-US" altLang="bg-BG" sz="2800"/>
              <a:t>The data is encapsulated with additional headers </a:t>
            </a:r>
          </a:p>
          <a:p>
            <a:r>
              <a:rPr lang="en-US" altLang="bg-BG" sz="2800"/>
              <a:t>The additional headers provide routing information for encapsulated data to be routed between the end points of a tunnel </a:t>
            </a:r>
          </a:p>
          <a:p>
            <a:endParaRPr lang="en-US" altLang="bg-BG" sz="2800"/>
          </a:p>
        </p:txBody>
      </p:sp>
    </p:spTree>
    <p:extLst>
      <p:ext uri="{BB962C8B-B14F-4D97-AF65-F5344CB8AC3E}">
        <p14:creationId xmlns:p14="http://schemas.microsoft.com/office/powerpoint/2010/main" val="2358011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/>
              <a:t>Layer 2 Tunneling Protocols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bg-BG"/>
              <a:t>PPTP</a:t>
            </a:r>
          </a:p>
          <a:p>
            <a:r>
              <a:rPr lang="en-US" altLang="bg-BG"/>
              <a:t>L2TP</a:t>
            </a:r>
          </a:p>
          <a:p>
            <a:r>
              <a:rPr lang="en-US" altLang="bg-BG"/>
              <a:t>Both encapsulate the payload in a PPP frame</a:t>
            </a:r>
          </a:p>
        </p:txBody>
      </p:sp>
    </p:spTree>
    <p:extLst>
      <p:ext uri="{BB962C8B-B14F-4D97-AF65-F5344CB8AC3E}">
        <p14:creationId xmlns:p14="http://schemas.microsoft.com/office/powerpoint/2010/main" val="105913394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/>
              <a:t>Tunneling Protocols cont.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700808"/>
            <a:ext cx="7772400" cy="5040560"/>
          </a:xfrm>
        </p:spPr>
        <p:txBody>
          <a:bodyPr>
            <a:normAutofit fontScale="92500" lnSpcReduction="10000"/>
          </a:bodyPr>
          <a:lstStyle/>
          <a:p>
            <a:r>
              <a:rPr lang="en-US" altLang="bg-BG" dirty="0"/>
              <a:t>Each are built on PPP (Point to Point Protocol)</a:t>
            </a:r>
          </a:p>
          <a:p>
            <a:pPr lvl="1"/>
            <a:r>
              <a:rPr lang="en-US" altLang="bg-BG" dirty="0"/>
              <a:t>4 Phases</a:t>
            </a:r>
          </a:p>
          <a:p>
            <a:pPr lvl="2"/>
            <a:r>
              <a:rPr lang="en-US" altLang="bg-BG" dirty="0"/>
              <a:t>1) </a:t>
            </a:r>
            <a:r>
              <a:rPr lang="en-US" altLang="bg-BG" u="sng" dirty="0"/>
              <a:t>Link Establishment</a:t>
            </a:r>
            <a:r>
              <a:rPr lang="en-US" altLang="bg-BG" dirty="0"/>
              <a:t> - a physical link between ends</a:t>
            </a:r>
          </a:p>
          <a:p>
            <a:pPr lvl="2"/>
            <a:r>
              <a:rPr lang="en-US" altLang="bg-BG" dirty="0"/>
              <a:t>2) </a:t>
            </a:r>
            <a:r>
              <a:rPr lang="en-US" altLang="bg-BG" u="sng" dirty="0"/>
              <a:t>User Authentication</a:t>
            </a:r>
            <a:r>
              <a:rPr lang="en-US" altLang="bg-BG" dirty="0"/>
              <a:t> – Password protocols used</a:t>
            </a:r>
          </a:p>
          <a:p>
            <a:pPr lvl="3"/>
            <a:r>
              <a:rPr lang="en-US" altLang="bg-BG" dirty="0"/>
              <a:t>PAP, CHAP, MS-CHAP</a:t>
            </a:r>
          </a:p>
          <a:p>
            <a:pPr lvl="2"/>
            <a:r>
              <a:rPr lang="en-US" altLang="bg-BG" dirty="0"/>
              <a:t>3) </a:t>
            </a:r>
            <a:r>
              <a:rPr lang="en-US" altLang="bg-BG" u="sng" dirty="0"/>
              <a:t>Call Back Control</a:t>
            </a:r>
            <a:r>
              <a:rPr lang="en-US" altLang="bg-BG" dirty="0"/>
              <a:t> – optional</a:t>
            </a:r>
          </a:p>
          <a:p>
            <a:pPr lvl="3"/>
            <a:r>
              <a:rPr lang="en-US" altLang="bg-BG" dirty="0"/>
              <a:t>Disconnects and server calls back after authentication</a:t>
            </a:r>
          </a:p>
          <a:p>
            <a:pPr lvl="2"/>
            <a:r>
              <a:rPr lang="en-US" altLang="bg-BG" dirty="0"/>
              <a:t>4) </a:t>
            </a:r>
            <a:r>
              <a:rPr lang="en-US" altLang="bg-BG" u="sng" dirty="0"/>
              <a:t>Data Transfer Phase</a:t>
            </a:r>
            <a:r>
              <a:rPr lang="en-US" altLang="bg-BG" dirty="0"/>
              <a:t> – exactly what it sounds like</a:t>
            </a:r>
            <a:endParaRPr lang="en-US" altLang="bg-BG" u="sng" dirty="0"/>
          </a:p>
        </p:txBody>
      </p:sp>
    </p:spTree>
    <p:extLst>
      <p:ext uri="{BB962C8B-B14F-4D97-AF65-F5344CB8AC3E}">
        <p14:creationId xmlns:p14="http://schemas.microsoft.com/office/powerpoint/2010/main" val="34494063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irchos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Noto">
      <a:majorFont>
        <a:latin typeface="Noto Sans"/>
        <a:ea typeface=""/>
        <a:cs typeface=""/>
      </a:majorFont>
      <a:minorFont>
        <a:latin typeface="Noto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Mirchos</Template>
  <TotalTime>67</TotalTime>
  <Words>2162</Words>
  <Application>Microsoft Office PowerPoint</Application>
  <PresentationFormat>On-screen Show (4:3)</PresentationFormat>
  <Paragraphs>665</Paragraphs>
  <Slides>44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Mirchos</vt:lpstr>
      <vt:lpstr>VPNs</vt:lpstr>
      <vt:lpstr>Taxonomy</vt:lpstr>
      <vt:lpstr>VPN types examples</vt:lpstr>
      <vt:lpstr>VPN concepts I</vt:lpstr>
      <vt:lpstr>VPN Concepts</vt:lpstr>
      <vt:lpstr>VPN Protocols </vt:lpstr>
      <vt:lpstr>More on Tunneling</vt:lpstr>
      <vt:lpstr>Layer 2 Tunneling Protocols</vt:lpstr>
      <vt:lpstr>Tunneling Protocols cont.</vt:lpstr>
      <vt:lpstr>PPTP Data Encapsulation</vt:lpstr>
      <vt:lpstr>L2TP/IPSec Data Encapsulation</vt:lpstr>
      <vt:lpstr>Windows Implementation of VPN</vt:lpstr>
      <vt:lpstr>Layer 3 Tunneling Protocol</vt:lpstr>
      <vt:lpstr>Virtual Private Networks</vt:lpstr>
      <vt:lpstr>Data Encryption</vt:lpstr>
      <vt:lpstr>Symmetric Key Encryption </vt:lpstr>
      <vt:lpstr>Public Key Encryption</vt:lpstr>
      <vt:lpstr>Data Integrity</vt:lpstr>
      <vt:lpstr>One-Way Hash Algorithms</vt:lpstr>
      <vt:lpstr>Hash Process</vt:lpstr>
      <vt:lpstr>Source Authentication</vt:lpstr>
      <vt:lpstr>Hashed Message Authentication Code (HMAC)</vt:lpstr>
      <vt:lpstr>How Do Keys Get Exchanged?</vt:lpstr>
      <vt:lpstr>Diffie-Hellman Groups</vt:lpstr>
      <vt:lpstr>The DH Key Exchange Process</vt:lpstr>
      <vt:lpstr>IP-Security</vt:lpstr>
      <vt:lpstr>IPSec Modes</vt:lpstr>
      <vt:lpstr>Encapsulating Security Payload – ESP</vt:lpstr>
      <vt:lpstr>Authentication Header – AH</vt:lpstr>
      <vt:lpstr>IPSEC and NAT – NAT Traversal</vt:lpstr>
      <vt:lpstr>Tunnel Establishment using Internet Key Exchange</vt:lpstr>
      <vt:lpstr>Security Associations (SA)</vt:lpstr>
      <vt:lpstr>SA Database</vt:lpstr>
      <vt:lpstr>IKE Phases</vt:lpstr>
      <vt:lpstr>IKE Phase 1 : Main Mode</vt:lpstr>
      <vt:lpstr>IKE Phase 1: Aggressive Mode</vt:lpstr>
      <vt:lpstr>IKE Phase 2: Quick Mode</vt:lpstr>
      <vt:lpstr>Proxy-ID</vt:lpstr>
      <vt:lpstr>IPSec Tunnel Establishment – Summary</vt:lpstr>
      <vt:lpstr>Packet Handling</vt:lpstr>
      <vt:lpstr>Packet Handling (cont.)</vt:lpstr>
      <vt:lpstr>SSL Based VPNs</vt:lpstr>
      <vt:lpstr>SSL Based VPNs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VPN concepts I</dc:title>
  <dc:creator>Mircho Mirchev</dc:creator>
  <cp:lastModifiedBy>Mircho Mirchev</cp:lastModifiedBy>
  <cp:revision>11</cp:revision>
  <dcterms:created xsi:type="dcterms:W3CDTF">2016-11-23T09:20:20Z</dcterms:created>
  <dcterms:modified xsi:type="dcterms:W3CDTF">2016-11-30T13:38:55Z</dcterms:modified>
</cp:coreProperties>
</file>