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1.xml" ContentType="application/vnd.openxmlformats-officedocument.theme+xml"/>
  <Override PartName="/ppt/slideLayouts/slideLayout143.xml" ContentType="application/vnd.openxmlformats-officedocument.presentationml.slideLayout+xml"/>
  <Override PartName="/ppt/theme/theme2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8" r:id="rId2"/>
    <p:sldMasterId id="2147483770" r:id="rId3"/>
    <p:sldMasterId id="2147483784" r:id="rId4"/>
    <p:sldMasterId id="2147483796" r:id="rId5"/>
    <p:sldMasterId id="2147483805" r:id="rId6"/>
    <p:sldMasterId id="2147483813" r:id="rId7"/>
    <p:sldMasterId id="2147483823" r:id="rId8"/>
    <p:sldMasterId id="2147483829" r:id="rId9"/>
    <p:sldMasterId id="2147483835" r:id="rId10"/>
    <p:sldMasterId id="2147483836" r:id="rId11"/>
    <p:sldMasterId id="2147483842" r:id="rId12"/>
    <p:sldMasterId id="2147483844" r:id="rId13"/>
    <p:sldMasterId id="2147483850" r:id="rId14"/>
    <p:sldMasterId id="2147483860" r:id="rId15"/>
    <p:sldMasterId id="2147483870" r:id="rId16"/>
    <p:sldMasterId id="2147483878" r:id="rId17"/>
    <p:sldMasterId id="2147483888" r:id="rId18"/>
    <p:sldMasterId id="2147483894" r:id="rId19"/>
    <p:sldMasterId id="2147483900" r:id="rId20"/>
    <p:sldMasterId id="2147483901" r:id="rId21"/>
    <p:sldMasterId id="2147483907" r:id="rId22"/>
    <p:sldMasterId id="2147483909" r:id="rId23"/>
    <p:sldMasterId id="2147483915" r:id="rId24"/>
    <p:sldMasterId id="2147483925" r:id="rId25"/>
    <p:sldMasterId id="2147483935" r:id="rId26"/>
  </p:sldMasterIdLst>
  <p:notesMasterIdLst>
    <p:notesMasterId r:id="rId104"/>
  </p:notesMasterIdLst>
  <p:sldIdLst>
    <p:sldId id="268" r:id="rId27"/>
    <p:sldId id="271" r:id="rId28"/>
    <p:sldId id="272" r:id="rId29"/>
    <p:sldId id="274" r:id="rId30"/>
    <p:sldId id="275" r:id="rId31"/>
    <p:sldId id="276" r:id="rId32"/>
    <p:sldId id="277" r:id="rId33"/>
    <p:sldId id="278" r:id="rId34"/>
    <p:sldId id="280" r:id="rId35"/>
    <p:sldId id="281" r:id="rId36"/>
    <p:sldId id="282" r:id="rId37"/>
    <p:sldId id="283" r:id="rId38"/>
    <p:sldId id="284" r:id="rId39"/>
    <p:sldId id="286" r:id="rId40"/>
    <p:sldId id="287" r:id="rId41"/>
    <p:sldId id="288" r:id="rId42"/>
    <p:sldId id="289" r:id="rId43"/>
    <p:sldId id="290" r:id="rId44"/>
    <p:sldId id="291" r:id="rId45"/>
    <p:sldId id="293" r:id="rId46"/>
    <p:sldId id="294" r:id="rId47"/>
    <p:sldId id="297" r:id="rId48"/>
    <p:sldId id="298" r:id="rId49"/>
    <p:sldId id="299" r:id="rId50"/>
    <p:sldId id="300" r:id="rId51"/>
    <p:sldId id="301" r:id="rId52"/>
    <p:sldId id="365"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66"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67" r:id="rId97"/>
    <p:sldId id="368" r:id="rId98"/>
    <p:sldId id="356" r:id="rId99"/>
    <p:sldId id="357" r:id="rId100"/>
    <p:sldId id="358" r:id="rId101"/>
    <p:sldId id="359" r:id="rId102"/>
    <p:sldId id="360" r:id="rId103"/>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66" autoAdjust="0"/>
  </p:normalViewPr>
  <p:slideViewPr>
    <p:cSldViewPr>
      <p:cViewPr varScale="1">
        <p:scale>
          <a:sx n="62" d="100"/>
          <a:sy n="62" d="100"/>
        </p:scale>
        <p:origin x="-1032" y="-7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AAFADE-093B-4065-AACD-B071B92705EE}" type="datetimeFigureOut">
              <a:rPr lang="bg-BG" smtClean="0"/>
              <a:t>31.03.2017</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25185E-7329-45EF-99D7-996DB6B642A6}" type="slidenum">
              <a:rPr lang="bg-BG" smtClean="0"/>
              <a:t>‹#›</a:t>
            </a:fld>
            <a:endParaRPr lang="bg-BG"/>
          </a:p>
        </p:txBody>
      </p:sp>
    </p:spTree>
    <p:extLst>
      <p:ext uri="{BB962C8B-B14F-4D97-AF65-F5344CB8AC3E}">
        <p14:creationId xmlns:p14="http://schemas.microsoft.com/office/powerpoint/2010/main" val="24810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CD9030C1-C977-B14B-8EB7-BA2B30FCDB63}" type="slidenum">
              <a:rPr lang="en-US" sz="800"/>
              <a:pPr/>
              <a:t>1</a:t>
            </a:fld>
            <a:endParaRPr lang="en-US" sz="80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396013" y="4306550"/>
            <a:ext cx="5988326" cy="4183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a:t>Cisco Networking Academy Program</a:t>
            </a:r>
          </a:p>
          <a:p>
            <a:pPr>
              <a:buFontTx/>
              <a:buNone/>
            </a:pPr>
            <a:r>
              <a:rPr lang="en-US" b="0" dirty="0"/>
              <a:t>Cybersecurity Essentials v1.0</a:t>
            </a:r>
          </a:p>
          <a:p>
            <a:pPr>
              <a:buFontTx/>
              <a:buNone/>
            </a:pPr>
            <a:r>
              <a:rPr lang="en-US" dirty="0"/>
              <a:t>Chapter 1: </a:t>
            </a:r>
            <a:r>
              <a:rPr lang="en-US" dirty="0">
                <a:latin typeface="Arial" charset="0"/>
              </a:rPr>
              <a:t>A World of Wizard, Heroes, and Criminals</a:t>
            </a:r>
            <a:endParaRPr lang="en-GB" b="0" dirty="0"/>
          </a:p>
        </p:txBody>
      </p:sp>
    </p:spTree>
    <p:extLst>
      <p:ext uri="{BB962C8B-B14F-4D97-AF65-F5344CB8AC3E}">
        <p14:creationId xmlns:p14="http://schemas.microsoft.com/office/powerpoint/2010/main" val="47694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10</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0605" indent="-110605" defTabSz="1001675" eaLnBrk="0" fontAlgn="base" hangingPunct="0">
              <a:lnSpc>
                <a:spcPct val="80000"/>
              </a:lnSpc>
              <a:spcBef>
                <a:spcPct val="50000"/>
              </a:spcBef>
              <a:spcAft>
                <a:spcPct val="0"/>
              </a:spcAft>
              <a:buSzPct val="100000"/>
              <a:defRPr/>
            </a:pPr>
            <a:r>
              <a:rPr lang="en-US" dirty="0">
                <a:latin typeface="Arial" charset="0"/>
                <a:ea typeface="ＭＳ Ｐゴシック" charset="0"/>
                <a:cs typeface="ＭＳ Ｐゴシック" charset="0"/>
              </a:rPr>
              <a:t>1.3 - Threats to the People of the Kingdom</a:t>
            </a:r>
          </a:p>
          <a:p>
            <a:pPr marL="110605" indent="-110605" defTabSz="1001675" eaLnBrk="0" fontAlgn="base" hangingPunct="0">
              <a:lnSpc>
                <a:spcPct val="80000"/>
              </a:lnSpc>
              <a:spcBef>
                <a:spcPct val="50000"/>
              </a:spcBef>
              <a:spcAft>
                <a:spcPct val="0"/>
              </a:spcAft>
              <a:buSzPct val="100000"/>
              <a:defRPr/>
            </a:pPr>
            <a:r>
              <a:rPr lang="en-US" dirty="0">
                <a:latin typeface="Arial" charset="0"/>
              </a:rPr>
              <a:t>1.3.1 -</a:t>
            </a:r>
            <a:r>
              <a:rPr lang="en-US" baseline="0" dirty="0">
                <a:latin typeface="Arial" charset="0"/>
              </a:rPr>
              <a:t> </a:t>
            </a:r>
            <a:r>
              <a:rPr lang="en-US" dirty="0">
                <a:latin typeface="Arial" charset="0"/>
                <a:ea typeface="ＭＳ Ｐゴシック" charset="0"/>
                <a:cs typeface="ＭＳ Ｐゴシック" charset="0"/>
              </a:rPr>
              <a:t>Threats Arenas</a:t>
            </a:r>
          </a:p>
          <a:p>
            <a:pPr>
              <a:lnSpc>
                <a:spcPct val="80000"/>
              </a:lnSpc>
              <a:buFontTx/>
              <a:buNone/>
            </a:pPr>
            <a:endParaRPr lang="en-US" dirty="0"/>
          </a:p>
        </p:txBody>
      </p:sp>
    </p:spTree>
    <p:extLst>
      <p:ext uri="{BB962C8B-B14F-4D97-AF65-F5344CB8AC3E}">
        <p14:creationId xmlns:p14="http://schemas.microsoft.com/office/powerpoint/2010/main" val="25386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11</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0605" indent="-110605" defTabSz="1001675" eaLnBrk="0" fontAlgn="base" hangingPunct="0">
              <a:lnSpc>
                <a:spcPct val="80000"/>
              </a:lnSpc>
              <a:spcBef>
                <a:spcPct val="50000"/>
              </a:spcBef>
              <a:spcAft>
                <a:spcPct val="0"/>
              </a:spcAft>
              <a:buSzPct val="100000"/>
              <a:defRPr/>
            </a:pPr>
            <a:r>
              <a:rPr lang="en-US" dirty="0">
                <a:latin typeface="Arial" charset="0"/>
                <a:ea typeface="ＭＳ Ｐゴシック" charset="0"/>
                <a:cs typeface="ＭＳ Ｐゴシック" charset="0"/>
              </a:rPr>
              <a:t>1.3 - Threats to the People of the Kingdom</a:t>
            </a:r>
          </a:p>
          <a:p>
            <a:pPr marL="110605" indent="-110605" defTabSz="1001675" eaLnBrk="0" fontAlgn="base" hangingPunct="0">
              <a:lnSpc>
                <a:spcPct val="80000"/>
              </a:lnSpc>
              <a:spcBef>
                <a:spcPct val="50000"/>
              </a:spcBef>
              <a:spcAft>
                <a:spcPct val="0"/>
              </a:spcAft>
              <a:buSzPct val="100000"/>
              <a:defRPr/>
            </a:pPr>
            <a:r>
              <a:rPr lang="en-US" dirty="0">
                <a:latin typeface="Arial" charset="0"/>
              </a:rPr>
              <a:t>1.3.1 -</a:t>
            </a:r>
            <a:r>
              <a:rPr lang="en-US" baseline="0" dirty="0">
                <a:latin typeface="Arial" charset="0"/>
              </a:rPr>
              <a:t> </a:t>
            </a:r>
            <a:r>
              <a:rPr lang="en-US" dirty="0">
                <a:latin typeface="Arial" charset="0"/>
                <a:ea typeface="ＭＳ Ｐゴシック" charset="0"/>
                <a:cs typeface="ＭＳ Ｐゴシック" charset="0"/>
              </a:rPr>
              <a:t>Threats Arenas</a:t>
            </a:r>
          </a:p>
          <a:p>
            <a:pPr>
              <a:lnSpc>
                <a:spcPct val="80000"/>
              </a:lnSpc>
              <a:buFontTx/>
              <a:buNone/>
            </a:pPr>
            <a:endParaRPr lang="en-US" dirty="0"/>
          </a:p>
        </p:txBody>
      </p:sp>
    </p:spTree>
    <p:extLst>
      <p:ext uri="{BB962C8B-B14F-4D97-AF65-F5344CB8AC3E}">
        <p14:creationId xmlns:p14="http://schemas.microsoft.com/office/powerpoint/2010/main" val="125948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0605" indent="-110605" defTabSz="1001675" eaLnBrk="0" fontAlgn="base" hangingPunct="0">
              <a:lnSpc>
                <a:spcPct val="80000"/>
              </a:lnSpc>
              <a:spcBef>
                <a:spcPct val="50000"/>
              </a:spcBef>
              <a:spcAft>
                <a:spcPct val="0"/>
              </a:spcAft>
              <a:buSzPct val="100000"/>
              <a:defRPr/>
            </a:pPr>
            <a:r>
              <a:rPr lang="en-US" dirty="0">
                <a:latin typeface="Arial" charset="0"/>
                <a:ea typeface="ＭＳ Ｐゴシック" charset="0"/>
                <a:cs typeface="ＭＳ Ｐゴシック" charset="0"/>
              </a:rPr>
              <a:t>1.3 - Threats to the People of the Kingdom</a:t>
            </a:r>
          </a:p>
          <a:p>
            <a:pPr marL="110605" indent="-110605" defTabSz="1001675" eaLnBrk="0" fontAlgn="base" hangingPunct="0">
              <a:lnSpc>
                <a:spcPct val="80000"/>
              </a:lnSpc>
              <a:spcBef>
                <a:spcPct val="50000"/>
              </a:spcBef>
              <a:spcAft>
                <a:spcPct val="0"/>
              </a:spcAft>
              <a:buSzPct val="100000"/>
              <a:defRPr/>
            </a:pPr>
            <a:r>
              <a:rPr lang="en-US" dirty="0">
                <a:latin typeface="Arial" charset="0"/>
              </a:rPr>
              <a:t>1.3.1 -</a:t>
            </a:r>
            <a:r>
              <a:rPr lang="en-US" baseline="0" dirty="0">
                <a:latin typeface="Arial" charset="0"/>
              </a:rPr>
              <a:t> </a:t>
            </a:r>
            <a:r>
              <a:rPr lang="en-US" dirty="0">
                <a:latin typeface="Arial" charset="0"/>
                <a:ea typeface="ＭＳ Ｐゴシック" charset="0"/>
                <a:cs typeface="ＭＳ Ｐゴシック" charset="0"/>
              </a:rPr>
              <a:t>Threats Arenas</a:t>
            </a:r>
          </a:p>
          <a:p>
            <a:pPr>
              <a:lnSpc>
                <a:spcPct val="80000"/>
              </a:lnSpc>
              <a:buFontTx/>
              <a:buNone/>
            </a:pPr>
            <a:endParaRPr lang="en-US" dirty="0"/>
          </a:p>
        </p:txBody>
      </p:sp>
    </p:spTree>
    <p:extLst>
      <p:ext uri="{BB962C8B-B14F-4D97-AF65-F5344CB8AC3E}">
        <p14:creationId xmlns:p14="http://schemas.microsoft.com/office/powerpoint/2010/main" val="292176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13</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0605" indent="-110605" defTabSz="1001675" eaLnBrk="0" fontAlgn="base" hangingPunct="0">
              <a:lnSpc>
                <a:spcPct val="80000"/>
              </a:lnSpc>
              <a:spcBef>
                <a:spcPct val="50000"/>
              </a:spcBef>
              <a:spcAft>
                <a:spcPct val="0"/>
              </a:spcAft>
              <a:buSzPct val="100000"/>
              <a:defRPr/>
            </a:pPr>
            <a:r>
              <a:rPr lang="en-US" dirty="0">
                <a:latin typeface="Arial" charset="0"/>
                <a:ea typeface="ＭＳ Ｐゴシック" charset="0"/>
                <a:cs typeface="ＭＳ Ｐゴシック" charset="0"/>
              </a:rPr>
              <a:t>1.3 - Threats to the People of the Kingdom</a:t>
            </a:r>
          </a:p>
          <a:p>
            <a:pPr marL="110605" indent="-110605" defTabSz="1001675" eaLnBrk="0" fontAlgn="base" hangingPunct="0">
              <a:lnSpc>
                <a:spcPct val="80000"/>
              </a:lnSpc>
              <a:spcBef>
                <a:spcPct val="50000"/>
              </a:spcBef>
              <a:spcAft>
                <a:spcPct val="0"/>
              </a:spcAft>
              <a:buSzPct val="100000"/>
              <a:defRPr/>
            </a:pPr>
            <a:r>
              <a:rPr lang="en-US" dirty="0">
                <a:latin typeface="Arial" charset="0"/>
              </a:rPr>
              <a:t>1.3.1 -</a:t>
            </a:r>
            <a:r>
              <a:rPr lang="en-US" baseline="0" dirty="0">
                <a:latin typeface="Arial" charset="0"/>
              </a:rPr>
              <a:t> </a:t>
            </a:r>
            <a:r>
              <a:rPr lang="en-US" dirty="0">
                <a:latin typeface="Arial" charset="0"/>
                <a:ea typeface="ＭＳ Ｐゴシック" charset="0"/>
                <a:cs typeface="ＭＳ Ｐゴシック" charset="0"/>
              </a:rPr>
              <a:t>Threats Arenas</a:t>
            </a:r>
          </a:p>
        </p:txBody>
      </p:sp>
    </p:spTree>
    <p:extLst>
      <p:ext uri="{BB962C8B-B14F-4D97-AF65-F5344CB8AC3E}">
        <p14:creationId xmlns:p14="http://schemas.microsoft.com/office/powerpoint/2010/main" val="3526063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1.4 – </a:t>
            </a:r>
            <a:r>
              <a:rPr lang="en-US" dirty="0">
                <a:latin typeface="Arial" charset="0"/>
              </a:rPr>
              <a:t>The Dark Forces of Cybersecurity</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1.4.1 –</a:t>
            </a:r>
            <a:r>
              <a:rPr lang="en-US" baseline="0" dirty="0">
                <a:latin typeface="Arial" charset="0"/>
              </a:rPr>
              <a:t> </a:t>
            </a:r>
            <a:r>
              <a:rPr lang="en-US" dirty="0">
                <a:latin typeface="Arial" charset="0"/>
              </a:rPr>
              <a:t>The Spread of the Dark Forces</a:t>
            </a:r>
            <a:endParaRPr lang="en-US" dirty="0"/>
          </a:p>
        </p:txBody>
      </p:sp>
    </p:spTree>
    <p:extLst>
      <p:ext uri="{BB962C8B-B14F-4D97-AF65-F5344CB8AC3E}">
        <p14:creationId xmlns:p14="http://schemas.microsoft.com/office/powerpoint/2010/main" val="297593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1.4 – </a:t>
            </a:r>
            <a:r>
              <a:rPr lang="en-US" dirty="0">
                <a:latin typeface="Arial" charset="0"/>
              </a:rPr>
              <a:t>The Dark Forces of Cybersecurity</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1.4.1 –</a:t>
            </a:r>
            <a:r>
              <a:rPr lang="en-US" baseline="0" dirty="0">
                <a:latin typeface="Arial" charset="0"/>
              </a:rPr>
              <a:t> </a:t>
            </a:r>
            <a:r>
              <a:rPr lang="en-US" dirty="0">
                <a:latin typeface="Arial" charset="0"/>
              </a:rPr>
              <a:t>The Spread of the Dark Forces</a:t>
            </a:r>
            <a:endParaRPr lang="en-US" dirty="0"/>
          </a:p>
        </p:txBody>
      </p:sp>
    </p:spTree>
    <p:extLst>
      <p:ext uri="{BB962C8B-B14F-4D97-AF65-F5344CB8AC3E}">
        <p14:creationId xmlns:p14="http://schemas.microsoft.com/office/powerpoint/2010/main" val="286996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16</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1.4 – </a:t>
            </a:r>
            <a:r>
              <a:rPr lang="en-US" dirty="0">
                <a:latin typeface="Arial" charset="0"/>
              </a:rPr>
              <a:t>The Dark Forces of Cybersecurity</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1.4.1 –</a:t>
            </a:r>
            <a:r>
              <a:rPr lang="en-US" baseline="0" dirty="0">
                <a:latin typeface="Arial" charset="0"/>
              </a:rPr>
              <a:t> </a:t>
            </a:r>
            <a:r>
              <a:rPr lang="en-US" dirty="0">
                <a:latin typeface="Arial" charset="0"/>
              </a:rPr>
              <a:t>The Spread of the Dark Forces</a:t>
            </a:r>
            <a:endParaRPr lang="en-US" dirty="0"/>
          </a:p>
        </p:txBody>
      </p:sp>
    </p:spTree>
    <p:extLst>
      <p:ext uri="{BB962C8B-B14F-4D97-AF65-F5344CB8AC3E}">
        <p14:creationId xmlns:p14="http://schemas.microsoft.com/office/powerpoint/2010/main" val="416121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17</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1.4 – </a:t>
            </a:r>
            <a:r>
              <a:rPr lang="en-US" dirty="0">
                <a:latin typeface="Arial" charset="0"/>
              </a:rPr>
              <a:t>The Dark Forces of Cybersecurity</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1.4.1 –</a:t>
            </a:r>
            <a:r>
              <a:rPr lang="en-US" baseline="0" dirty="0">
                <a:latin typeface="Arial" charset="0"/>
              </a:rPr>
              <a:t> </a:t>
            </a:r>
            <a:r>
              <a:rPr lang="en-US" dirty="0">
                <a:latin typeface="Arial" charset="0"/>
              </a:rPr>
              <a:t>The Spread of the Dark Forces</a:t>
            </a:r>
            <a:endParaRPr lang="en-US" dirty="0"/>
          </a:p>
        </p:txBody>
      </p:sp>
    </p:spTree>
    <p:extLst>
      <p:ext uri="{BB962C8B-B14F-4D97-AF65-F5344CB8AC3E}">
        <p14:creationId xmlns:p14="http://schemas.microsoft.com/office/powerpoint/2010/main" val="260384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1.4 – </a:t>
            </a:r>
            <a:r>
              <a:rPr lang="en-US" dirty="0">
                <a:latin typeface="Arial" charset="0"/>
              </a:rPr>
              <a:t>The Dark Forces of Cybersecurity</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1.4.2 –</a:t>
            </a:r>
            <a:r>
              <a:rPr lang="en-US" baseline="0" dirty="0">
                <a:latin typeface="Arial" charset="0"/>
              </a:rPr>
              <a:t> </a:t>
            </a:r>
            <a:r>
              <a:rPr lang="en-US" b="0" dirty="0"/>
              <a:t>The Sophistication of the Dark Forces</a:t>
            </a:r>
            <a:endParaRPr lang="en-US" dirty="0"/>
          </a:p>
        </p:txBody>
      </p:sp>
    </p:spTree>
    <p:extLst>
      <p:ext uri="{BB962C8B-B14F-4D97-AF65-F5344CB8AC3E}">
        <p14:creationId xmlns:p14="http://schemas.microsoft.com/office/powerpoint/2010/main" val="4260329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19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1.4 – </a:t>
            </a:r>
            <a:r>
              <a:rPr lang="en-US" dirty="0">
                <a:latin typeface="Arial" charset="0"/>
              </a:rPr>
              <a:t>The Dark Forces of Cybersecurity</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1.4.2 –</a:t>
            </a:r>
            <a:r>
              <a:rPr lang="en-US" baseline="0" dirty="0">
                <a:latin typeface="Arial" charset="0"/>
              </a:rPr>
              <a:t> </a:t>
            </a:r>
            <a:r>
              <a:rPr lang="en-US" b="0" dirty="0"/>
              <a:t>The Sophistication of the Dark Forces</a:t>
            </a:r>
            <a:endParaRPr lang="en-US" dirty="0"/>
          </a:p>
        </p:txBody>
      </p:sp>
    </p:spTree>
    <p:extLst>
      <p:ext uri="{BB962C8B-B14F-4D97-AF65-F5344CB8AC3E}">
        <p14:creationId xmlns:p14="http://schemas.microsoft.com/office/powerpoint/2010/main" val="305308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1.1 – </a:t>
            </a:r>
            <a:r>
              <a:rPr lang="en-US" dirty="0">
                <a:latin typeface="Arial" charset="0"/>
              </a:rPr>
              <a:t>The Cybersecurity World</a:t>
            </a:r>
          </a:p>
          <a:p>
            <a:pPr>
              <a:lnSpc>
                <a:spcPct val="80000"/>
              </a:lnSpc>
              <a:buFontTx/>
              <a:buNone/>
            </a:pPr>
            <a:r>
              <a:rPr lang="en-US" dirty="0">
                <a:latin typeface="Arial" charset="0"/>
              </a:rPr>
              <a:t>1.1.1 –</a:t>
            </a:r>
            <a:r>
              <a:rPr lang="en-US" baseline="0" dirty="0">
                <a:latin typeface="Arial" charset="0"/>
              </a:rPr>
              <a:t> </a:t>
            </a:r>
            <a:r>
              <a:rPr lang="en-US" dirty="0">
                <a:latin typeface="Arial" charset="0"/>
              </a:rPr>
              <a:t>The Kingdoms</a:t>
            </a:r>
            <a:endParaRPr lang="en-US" dirty="0"/>
          </a:p>
          <a:p>
            <a:pPr>
              <a:lnSpc>
                <a:spcPct val="80000"/>
              </a:lnSpc>
              <a:buFontTx/>
              <a:buNone/>
            </a:pPr>
            <a:endParaRPr lang="en-US" dirty="0"/>
          </a:p>
        </p:txBody>
      </p:sp>
    </p:spTree>
    <p:extLst>
      <p:ext uri="{BB962C8B-B14F-4D97-AF65-F5344CB8AC3E}">
        <p14:creationId xmlns:p14="http://schemas.microsoft.com/office/powerpoint/2010/main" val="2818062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20</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1.5 – </a:t>
            </a:r>
            <a:r>
              <a:rPr lang="en-US" dirty="0">
                <a:latin typeface="Arial" charset="0"/>
              </a:rPr>
              <a:t>Creating More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1.5.1 –</a:t>
            </a:r>
            <a:r>
              <a:rPr lang="en-US" baseline="0" dirty="0">
                <a:latin typeface="Arial" charset="0"/>
              </a:rPr>
              <a:t> </a:t>
            </a:r>
            <a:r>
              <a:rPr lang="en-US" dirty="0">
                <a:latin typeface="Arial" charset="0"/>
              </a:rPr>
              <a:t>A Workforce Framework for Cybersecurity</a:t>
            </a:r>
            <a:endParaRPr lang="en-US" dirty="0"/>
          </a:p>
        </p:txBody>
      </p:sp>
    </p:spTree>
    <p:extLst>
      <p:ext uri="{BB962C8B-B14F-4D97-AF65-F5344CB8AC3E}">
        <p14:creationId xmlns:p14="http://schemas.microsoft.com/office/powerpoint/2010/main" val="10957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21</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1.5 – </a:t>
            </a:r>
            <a:r>
              <a:rPr lang="en-US" dirty="0">
                <a:latin typeface="Arial" charset="0"/>
              </a:rPr>
              <a:t>Creating More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1.5.1 –</a:t>
            </a:r>
            <a:r>
              <a:rPr lang="en-US" baseline="0" dirty="0">
                <a:latin typeface="Arial" charset="0"/>
              </a:rPr>
              <a:t> </a:t>
            </a:r>
            <a:r>
              <a:rPr lang="en-US" dirty="0">
                <a:latin typeface="Arial" charset="0"/>
              </a:rPr>
              <a:t>A Workforce Framework for Cybersecurity</a:t>
            </a:r>
            <a:endParaRPr lang="en-US" dirty="0"/>
          </a:p>
        </p:txBody>
      </p:sp>
    </p:spTree>
    <p:extLst>
      <p:ext uri="{BB962C8B-B14F-4D97-AF65-F5344CB8AC3E}">
        <p14:creationId xmlns:p14="http://schemas.microsoft.com/office/powerpoint/2010/main" val="737395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1.5 – </a:t>
            </a:r>
            <a:r>
              <a:rPr lang="en-US" dirty="0">
                <a:latin typeface="Arial" charset="0"/>
              </a:rPr>
              <a:t>Creating More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1.5.3 –</a:t>
            </a:r>
            <a:r>
              <a:rPr lang="en-US" baseline="0" dirty="0">
                <a:latin typeface="Arial" charset="0"/>
              </a:rPr>
              <a:t> Cybersecurity Certifications</a:t>
            </a:r>
            <a:endParaRPr lang="en-US" dirty="0"/>
          </a:p>
        </p:txBody>
      </p:sp>
    </p:spTree>
    <p:extLst>
      <p:ext uri="{BB962C8B-B14F-4D97-AF65-F5344CB8AC3E}">
        <p14:creationId xmlns:p14="http://schemas.microsoft.com/office/powerpoint/2010/main" val="846470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23</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1.5 – </a:t>
            </a:r>
            <a:r>
              <a:rPr lang="en-US" dirty="0">
                <a:latin typeface="Arial" charset="0"/>
              </a:rPr>
              <a:t>Creating More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1.5.3 –</a:t>
            </a:r>
            <a:r>
              <a:rPr lang="en-US" baseline="0" dirty="0">
                <a:latin typeface="Arial" charset="0"/>
              </a:rPr>
              <a:t> Cybersecurity Certifications</a:t>
            </a:r>
            <a:endParaRPr lang="en-US" dirty="0"/>
          </a:p>
        </p:txBody>
      </p:sp>
    </p:spTree>
    <p:extLst>
      <p:ext uri="{BB962C8B-B14F-4D97-AF65-F5344CB8AC3E}">
        <p14:creationId xmlns:p14="http://schemas.microsoft.com/office/powerpoint/2010/main" val="2438794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1.5 – </a:t>
            </a:r>
            <a:r>
              <a:rPr lang="en-US" dirty="0">
                <a:latin typeface="Arial" charset="0"/>
              </a:rPr>
              <a:t>Creating More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1.5.3 –</a:t>
            </a:r>
            <a:r>
              <a:rPr lang="en-US" baseline="0" dirty="0">
                <a:latin typeface="Arial" charset="0"/>
              </a:rPr>
              <a:t> Cybersecurity Certifications</a:t>
            </a:r>
            <a:endParaRPr lang="en-US" dirty="0"/>
          </a:p>
        </p:txBody>
      </p:sp>
    </p:spTree>
    <p:extLst>
      <p:ext uri="{BB962C8B-B14F-4D97-AF65-F5344CB8AC3E}">
        <p14:creationId xmlns:p14="http://schemas.microsoft.com/office/powerpoint/2010/main" val="1860321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1.5 – </a:t>
            </a:r>
            <a:r>
              <a:rPr lang="en-US" dirty="0">
                <a:latin typeface="Arial" charset="0"/>
              </a:rPr>
              <a:t>Creating More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rPr>
              <a:t>1.5.3 –</a:t>
            </a:r>
            <a:r>
              <a:rPr lang="en-US" baseline="0" dirty="0">
                <a:latin typeface="Arial" charset="0"/>
              </a:rPr>
              <a:t> Cybersecurity Certifications</a:t>
            </a:r>
            <a:endParaRPr lang="en-US" dirty="0"/>
          </a:p>
        </p:txBody>
      </p:sp>
    </p:spTree>
    <p:extLst>
      <p:ext uri="{BB962C8B-B14F-4D97-AF65-F5344CB8AC3E}">
        <p14:creationId xmlns:p14="http://schemas.microsoft.com/office/powerpoint/2010/main" val="348326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CD9030C1-C977-B14B-8EB7-BA2B30FCDB63}" type="slidenum">
              <a:rPr lang="en-US" sz="800"/>
              <a:pPr/>
              <a:t>27</a:t>
            </a:fld>
            <a:endParaRPr lang="en-US" sz="80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396013" y="4306550"/>
            <a:ext cx="5988326" cy="4183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a:t>Cisco Networking Academy Program</a:t>
            </a:r>
          </a:p>
          <a:p>
            <a:pPr>
              <a:buFontTx/>
              <a:buNone/>
            </a:pPr>
            <a:r>
              <a:rPr lang="en-US" b="0" dirty="0"/>
              <a:t>Cybersecurity Essentials v1.0</a:t>
            </a:r>
          </a:p>
          <a:p>
            <a:pPr>
              <a:buFontTx/>
              <a:buNone/>
            </a:pPr>
            <a:r>
              <a:rPr lang="en-US" dirty="0"/>
              <a:t>Chapter 1: </a:t>
            </a:r>
            <a:r>
              <a:rPr lang="en-US" dirty="0">
                <a:latin typeface="Arial" charset="0"/>
              </a:rPr>
              <a:t>A World of Wizard, Heroes, and Criminals</a:t>
            </a:r>
            <a:endParaRPr lang="en-GB" b="0" dirty="0"/>
          </a:p>
        </p:txBody>
      </p:sp>
    </p:spTree>
    <p:extLst>
      <p:ext uri="{BB962C8B-B14F-4D97-AF65-F5344CB8AC3E}">
        <p14:creationId xmlns:p14="http://schemas.microsoft.com/office/powerpoint/2010/main" val="476943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81806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29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595365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30</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2: The Cybersecurity Sorcery Cube</a:t>
            </a:r>
            <a:endParaRPr lang="en-US" sz="800"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79939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1.1 – </a:t>
            </a:r>
            <a:r>
              <a:rPr lang="en-US" dirty="0">
                <a:latin typeface="Arial" charset="0"/>
              </a:rPr>
              <a:t>The Cybersecurity World</a:t>
            </a:r>
          </a:p>
          <a:p>
            <a:pPr>
              <a:lnSpc>
                <a:spcPct val="80000"/>
              </a:lnSpc>
              <a:buFontTx/>
              <a:buNone/>
            </a:pPr>
            <a:r>
              <a:rPr lang="en-US" dirty="0">
                <a:latin typeface="Arial" charset="0"/>
              </a:rPr>
              <a:t>1.1.1 –</a:t>
            </a:r>
            <a:r>
              <a:rPr lang="en-US" baseline="0" dirty="0">
                <a:latin typeface="Arial" charset="0"/>
              </a:rPr>
              <a:t> </a:t>
            </a:r>
            <a:r>
              <a:rPr lang="en-US" dirty="0">
                <a:latin typeface="Arial" charset="0"/>
              </a:rPr>
              <a:t>The Kingdom</a:t>
            </a:r>
            <a:endParaRPr lang="en-US" dirty="0"/>
          </a:p>
          <a:p>
            <a:pPr>
              <a:lnSpc>
                <a:spcPct val="80000"/>
              </a:lnSpc>
              <a:buFontTx/>
              <a:buNone/>
            </a:pPr>
            <a:endParaRPr lang="en-US" dirty="0"/>
          </a:p>
        </p:txBody>
      </p:sp>
    </p:spTree>
    <p:extLst>
      <p:ext uri="{BB962C8B-B14F-4D97-AF65-F5344CB8AC3E}">
        <p14:creationId xmlns:p14="http://schemas.microsoft.com/office/powerpoint/2010/main" val="595365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31</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64903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788327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33</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155683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003473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691728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36</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2: The Cybersecurity Sorcery Cube</a:t>
            </a:r>
            <a:endParaRPr lang="en-US" sz="800" kern="0" dirty="0">
              <a:solidFill>
                <a:schemeClr val="bg1"/>
              </a:solidFill>
              <a:latin typeface="Arial" charset="0"/>
              <a:ea typeface="ＭＳ Ｐゴシック" charset="0"/>
              <a:cs typeface="ＭＳ Ｐゴシック" charset="0"/>
            </a:endParaRPr>
          </a:p>
          <a:p>
            <a:pPr>
              <a:buFontTx/>
              <a:buNone/>
            </a:pPr>
            <a:endParaRPr lang="en-GB" b="0" dirty="0"/>
          </a:p>
        </p:txBody>
      </p:sp>
    </p:spTree>
    <p:extLst>
      <p:ext uri="{BB962C8B-B14F-4D97-AF65-F5344CB8AC3E}">
        <p14:creationId xmlns:p14="http://schemas.microsoft.com/office/powerpoint/2010/main" val="2164461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37</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a:p>
            <a:pPr>
              <a:lnSpc>
                <a:spcPct val="80000"/>
              </a:lnSpc>
              <a:buFontTx/>
              <a:buNone/>
            </a:pPr>
            <a:endParaRPr lang="en-US" dirty="0"/>
          </a:p>
        </p:txBody>
      </p:sp>
    </p:spTree>
    <p:extLst>
      <p:ext uri="{BB962C8B-B14F-4D97-AF65-F5344CB8AC3E}">
        <p14:creationId xmlns:p14="http://schemas.microsoft.com/office/powerpoint/2010/main" val="2301252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a:p>
            <a:pPr>
              <a:lnSpc>
                <a:spcPct val="80000"/>
              </a:lnSpc>
              <a:buFontTx/>
              <a:buNone/>
            </a:pPr>
            <a:endParaRPr lang="en-US" dirty="0"/>
          </a:p>
        </p:txBody>
      </p:sp>
    </p:spTree>
    <p:extLst>
      <p:ext uri="{BB962C8B-B14F-4D97-AF65-F5344CB8AC3E}">
        <p14:creationId xmlns:p14="http://schemas.microsoft.com/office/powerpoint/2010/main" val="340889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39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53862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40</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25948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1.2 – </a:t>
            </a:r>
            <a:r>
              <a:rPr lang="en-US" dirty="0">
                <a:latin typeface="Arial" charset="0"/>
              </a:rPr>
              <a:t>Cybercriminal versus Cyber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ea typeface="ＭＳ Ｐゴシック" charset="0"/>
                <a:cs typeface="ＭＳ Ｐゴシック" charset="0"/>
              </a:rPr>
              <a:t>1.2.2 – </a:t>
            </a:r>
            <a:r>
              <a:rPr lang="en-US" dirty="0">
                <a:latin typeface="Arial" charset="0"/>
              </a:rPr>
              <a:t>Cyber Criminals</a:t>
            </a:r>
            <a:endParaRPr lang="en-US" dirty="0">
              <a:latin typeface="Arial" charset="0"/>
              <a:ea typeface="ＭＳ Ｐゴシック" charset="0"/>
              <a:cs typeface="ＭＳ Ｐゴシック" charset="0"/>
            </a:endParaRPr>
          </a:p>
          <a:p>
            <a:pPr>
              <a:lnSpc>
                <a:spcPct val="80000"/>
              </a:lnSpc>
              <a:buFontTx/>
              <a:buNone/>
            </a:pPr>
            <a:endParaRPr lang="en-US" dirty="0"/>
          </a:p>
        </p:txBody>
      </p:sp>
    </p:spTree>
    <p:extLst>
      <p:ext uri="{BB962C8B-B14F-4D97-AF65-F5344CB8AC3E}">
        <p14:creationId xmlns:p14="http://schemas.microsoft.com/office/powerpoint/2010/main" val="264903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41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2: The Cybersecurity Sorcery Cube</a:t>
            </a:r>
            <a:endParaRPr lang="en-US" sz="800" kern="0" dirty="0">
              <a:solidFill>
                <a:schemeClr val="bg1"/>
              </a:solidFill>
              <a:latin typeface="Arial" charset="0"/>
              <a:ea typeface="ＭＳ Ｐゴシック" charset="0"/>
              <a:cs typeface="ＭＳ Ｐゴシック" charset="0"/>
            </a:endParaRPr>
          </a:p>
          <a:p>
            <a:pPr>
              <a:buFontTx/>
              <a:buNone/>
            </a:pPr>
            <a:endParaRPr lang="en-GB" b="0" dirty="0"/>
          </a:p>
        </p:txBody>
      </p:sp>
    </p:spTree>
    <p:extLst>
      <p:ext uri="{BB962C8B-B14F-4D97-AF65-F5344CB8AC3E}">
        <p14:creationId xmlns:p14="http://schemas.microsoft.com/office/powerpoint/2010/main" val="2530201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975936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43</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814164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255847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4260329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46</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78179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47</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2: The Cybersecurity Sorcery Cube</a:t>
            </a:r>
            <a:endParaRPr lang="en-US" sz="800" kern="0" dirty="0">
              <a:solidFill>
                <a:schemeClr val="bg1"/>
              </a:solidFill>
              <a:latin typeface="Arial" charset="0"/>
              <a:ea typeface="ＭＳ Ｐゴシック" charset="0"/>
              <a:cs typeface="ＭＳ Ｐゴシック" charset="0"/>
            </a:endParaRPr>
          </a:p>
          <a:p>
            <a:pPr>
              <a:buFontTx/>
              <a:buNone/>
            </a:pPr>
            <a:endParaRPr lang="en-GB" b="0" dirty="0"/>
          </a:p>
        </p:txBody>
      </p:sp>
    </p:spTree>
    <p:extLst>
      <p:ext uri="{BB962C8B-B14F-4D97-AF65-F5344CB8AC3E}">
        <p14:creationId xmlns:p14="http://schemas.microsoft.com/office/powerpoint/2010/main" val="3374638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09579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49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077989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50</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73739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1.2 – </a:t>
            </a:r>
            <a:r>
              <a:rPr lang="en-US" dirty="0">
                <a:latin typeface="Arial" charset="0"/>
              </a:rPr>
              <a:t>Cybercriminal versus Cyber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ea typeface="ＭＳ Ｐゴシック" charset="0"/>
                <a:cs typeface="ＭＳ Ｐゴシック" charset="0"/>
              </a:rPr>
              <a:t>1.2.2 – </a:t>
            </a:r>
            <a:r>
              <a:rPr lang="en-US" dirty="0">
                <a:latin typeface="Arial" charset="0"/>
              </a:rPr>
              <a:t>Cyber Criminals</a:t>
            </a:r>
            <a:endParaRPr lang="en-US" dirty="0"/>
          </a:p>
        </p:txBody>
      </p:sp>
    </p:spTree>
    <p:extLst>
      <p:ext uri="{BB962C8B-B14F-4D97-AF65-F5344CB8AC3E}">
        <p14:creationId xmlns:p14="http://schemas.microsoft.com/office/powerpoint/2010/main" val="1003473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51</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422913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624103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CD9030C1-C977-B14B-8EB7-BA2B30FCDB63}" type="slidenum">
              <a:rPr lang="en-US" sz="800"/>
              <a:pPr/>
              <a:t>53</a:t>
            </a:fld>
            <a:endParaRPr lang="en-US" sz="80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396013" y="4306550"/>
            <a:ext cx="5988326" cy="4183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a:t>Cisco Networking Academy Program</a:t>
            </a:r>
          </a:p>
          <a:p>
            <a:pPr>
              <a:buFontTx/>
              <a:buNone/>
            </a:pPr>
            <a:r>
              <a:rPr lang="en-US" b="0" dirty="0"/>
              <a:t>Cybersecurity Essentials v1.0</a:t>
            </a:r>
          </a:p>
          <a:p>
            <a:pPr>
              <a:buFontTx/>
              <a:buNone/>
            </a:pPr>
            <a:r>
              <a:rPr lang="en-US" dirty="0"/>
              <a:t>Chapter 1: </a:t>
            </a:r>
            <a:r>
              <a:rPr lang="en-US" dirty="0">
                <a:latin typeface="Arial" charset="0"/>
              </a:rPr>
              <a:t>A World of Wizard, Heroes, and Criminals</a:t>
            </a:r>
            <a:endParaRPr lang="en-GB" b="0" dirty="0"/>
          </a:p>
        </p:txBody>
      </p:sp>
    </p:spTree>
    <p:extLst>
      <p:ext uri="{BB962C8B-B14F-4D97-AF65-F5344CB8AC3E}">
        <p14:creationId xmlns:p14="http://schemas.microsoft.com/office/powerpoint/2010/main" val="476943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54</a:t>
            </a:fld>
            <a:endParaRPr lang="en-US" sz="800" b="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723805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55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3: Malware and Malicious Code</a:t>
            </a:r>
            <a:endParaRPr lang="en-US" sz="800"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733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56</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818062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57</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56173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595365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59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335451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60</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84067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1.2 – </a:t>
            </a:r>
            <a:r>
              <a:rPr lang="en-US" dirty="0">
                <a:latin typeface="Arial" charset="0"/>
              </a:rPr>
              <a:t>Cybercriminal versus Cyber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ea typeface="ＭＳ Ｐゴシック" charset="0"/>
                <a:cs typeface="ＭＳ Ｐゴシック" charset="0"/>
              </a:rPr>
              <a:t>1.2.2 – </a:t>
            </a:r>
            <a:r>
              <a:rPr lang="en-US" dirty="0">
                <a:latin typeface="Arial" charset="0"/>
              </a:rPr>
              <a:t>Cyber Criminal</a:t>
            </a:r>
            <a:r>
              <a:rPr lang="en-US" baseline="0" dirty="0">
                <a:latin typeface="Arial" charset="0"/>
              </a:rPr>
              <a:t> Motives</a:t>
            </a:r>
            <a:endParaRPr lang="en-US" dirty="0">
              <a:latin typeface="Arial" charset="0"/>
              <a:ea typeface="ＭＳ Ｐゴシック" charset="0"/>
              <a:cs typeface="ＭＳ Ｐゴシック" charset="0"/>
            </a:endParaRPr>
          </a:p>
          <a:p>
            <a:pPr>
              <a:lnSpc>
                <a:spcPct val="80000"/>
              </a:lnSpc>
              <a:buFontTx/>
              <a:buNone/>
            </a:pPr>
            <a:endParaRPr lang="en-US" dirty="0"/>
          </a:p>
        </p:txBody>
      </p:sp>
    </p:spTree>
    <p:extLst>
      <p:ext uri="{BB962C8B-B14F-4D97-AF65-F5344CB8AC3E}">
        <p14:creationId xmlns:p14="http://schemas.microsoft.com/office/powerpoint/2010/main" val="691728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61</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001191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62</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242446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63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3: Malware and Malicious Code</a:t>
            </a:r>
            <a:endParaRPr lang="en-US" sz="800"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79939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64903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0034730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p:spPr>
        <p:txBody>
          <a:bodyPr/>
          <a:lstStyle/>
          <a:p>
            <a:fld id="{F602A389-8690-465F-BB28-DC61C90E42E7}" type="slidenum">
              <a:rPr lang="en-US" smtClean="0"/>
              <a:pPr/>
              <a:t>66</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396013" y="4306550"/>
            <a:ext cx="5988326" cy="4183193"/>
          </a:xfrm>
          <a:noFill/>
          <a:ln/>
        </p:spPr>
        <p:txBody>
          <a:bodyPr/>
          <a:lstStyle/>
          <a:p>
            <a:pPr>
              <a:buFontTx/>
              <a:buNone/>
            </a:pPr>
            <a:r>
              <a:rPr lang="en-US" b="0" dirty="0"/>
              <a:t>Cisco Networking Academy Program</a:t>
            </a:r>
          </a:p>
          <a:p>
            <a:pPr>
              <a:buFontTx/>
              <a:buNone/>
            </a:pPr>
            <a:r>
              <a:rPr lang="en-US" b="0" dirty="0"/>
              <a:t>Cybersecurity Essentials</a:t>
            </a:r>
          </a:p>
          <a:p>
            <a:pPr defTabSz="799159">
              <a:defRPr/>
            </a:pPr>
            <a:r>
              <a:rPr lang="en-US" dirty="0"/>
              <a:t>Chapter 3: Malware and Malicious Code</a:t>
            </a:r>
            <a:endParaRPr lang="en-US" sz="800" kern="0" dirty="0">
              <a:solidFill>
                <a:schemeClr val="bg1"/>
              </a:solidFill>
              <a:latin typeface="Arial" charset="0"/>
              <a:ea typeface="ＭＳ Ｐゴシック" charset="0"/>
              <a:cs typeface="ＭＳ Ｐゴシック" charset="0"/>
            </a:endParaRPr>
          </a:p>
          <a:p>
            <a:pPr>
              <a:buFontTx/>
              <a:buNone/>
            </a:pPr>
            <a:endParaRPr lang="en-GB" b="0" dirty="0"/>
          </a:p>
        </p:txBody>
      </p:sp>
    </p:spTree>
    <p:extLst>
      <p:ext uri="{BB962C8B-B14F-4D97-AF65-F5344CB8AC3E}">
        <p14:creationId xmlns:p14="http://schemas.microsoft.com/office/powerpoint/2010/main" val="2164461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67</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a:p>
            <a:pPr>
              <a:lnSpc>
                <a:spcPct val="80000"/>
              </a:lnSpc>
              <a:buFontTx/>
              <a:buNone/>
            </a:pPr>
            <a:endParaRPr lang="en-US" dirty="0"/>
          </a:p>
        </p:txBody>
      </p:sp>
    </p:spTree>
    <p:extLst>
      <p:ext uri="{BB962C8B-B14F-4D97-AF65-F5344CB8AC3E}">
        <p14:creationId xmlns:p14="http://schemas.microsoft.com/office/powerpoint/2010/main" val="2301252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a:p>
            <a:pPr>
              <a:lnSpc>
                <a:spcPct val="80000"/>
              </a:lnSpc>
              <a:buFontTx/>
              <a:buNone/>
            </a:pPr>
            <a:endParaRPr lang="en-US" dirty="0"/>
          </a:p>
        </p:txBody>
      </p:sp>
    </p:spTree>
    <p:extLst>
      <p:ext uri="{BB962C8B-B14F-4D97-AF65-F5344CB8AC3E}">
        <p14:creationId xmlns:p14="http://schemas.microsoft.com/office/powerpoint/2010/main" val="3408896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797004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70</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55556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1.2 – </a:t>
            </a:r>
            <a:r>
              <a:rPr lang="en-US" dirty="0">
                <a:latin typeface="Arial" charset="0"/>
              </a:rPr>
              <a:t>Cybercriminal versus Cyber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ea typeface="ＭＳ Ｐゴシック" charset="0"/>
                <a:cs typeface="ＭＳ Ｐゴシック" charset="0"/>
              </a:rPr>
              <a:t>1.2.2 – </a:t>
            </a:r>
            <a:r>
              <a:rPr lang="en-US" dirty="0">
                <a:latin typeface="Arial" charset="0"/>
              </a:rPr>
              <a:t>Cybersecurity Specialist </a:t>
            </a:r>
            <a:endParaRPr lang="en-US" dirty="0"/>
          </a:p>
        </p:txBody>
      </p:sp>
    </p:spTree>
    <p:extLst>
      <p:ext uri="{BB962C8B-B14F-4D97-AF65-F5344CB8AC3E}">
        <p14:creationId xmlns:p14="http://schemas.microsoft.com/office/powerpoint/2010/main" val="2055190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73</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7860988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74</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8745062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75</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53862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76</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40653126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77</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22999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8</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ea typeface="ＭＳ Ｐゴシック" charset="0"/>
                <a:cs typeface="ＭＳ Ｐゴシック" charset="0"/>
              </a:rPr>
              <a:t>1.2 – </a:t>
            </a:r>
            <a:r>
              <a:rPr lang="en-US" dirty="0">
                <a:latin typeface="Arial" charset="0"/>
              </a:rPr>
              <a:t>Cybercriminal versus Cyber Heroes</a:t>
            </a:r>
            <a:endParaRPr lang="en-US" dirty="0">
              <a:latin typeface="Arial" charset="0"/>
              <a:ea typeface="ＭＳ Ｐゴシック" charset="0"/>
              <a:cs typeface="ＭＳ Ｐゴシック" charset="0"/>
            </a:endParaRPr>
          </a:p>
          <a:p>
            <a:pPr>
              <a:lnSpc>
                <a:spcPct val="80000"/>
              </a:lnSpc>
              <a:buFontTx/>
              <a:buNone/>
            </a:pPr>
            <a:r>
              <a:rPr lang="en-US" dirty="0">
                <a:latin typeface="Arial" charset="0"/>
                <a:ea typeface="ＭＳ Ｐゴシック" charset="0"/>
                <a:cs typeface="ＭＳ Ｐゴシック" charset="0"/>
              </a:rPr>
              <a:t>1.2.2 – </a:t>
            </a:r>
            <a:r>
              <a:rPr lang="en-US" dirty="0">
                <a:latin typeface="Arial" charset="0"/>
              </a:rPr>
              <a:t>Cybersecurity Specialist </a:t>
            </a:r>
            <a:endParaRPr lang="en-US" dirty="0"/>
          </a:p>
        </p:txBody>
      </p:sp>
    </p:spTree>
    <p:extLst>
      <p:ext uri="{BB962C8B-B14F-4D97-AF65-F5344CB8AC3E}">
        <p14:creationId xmlns:p14="http://schemas.microsoft.com/office/powerpoint/2010/main" val="412319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a:defRPr sz="2400">
                <a:solidFill>
                  <a:schemeClr val="tx1"/>
                </a:solidFill>
                <a:latin typeface="Arial" charset="0"/>
                <a:ea typeface="ＭＳ Ｐゴシック" charset="0"/>
                <a:cs typeface="ＭＳ Ｐゴシック" charset="0"/>
              </a:defRPr>
            </a:lvl1pPr>
            <a:lvl2pPr marL="729057" indent="-280406" defTabSz="886397">
              <a:defRPr sz="2400">
                <a:solidFill>
                  <a:schemeClr val="tx1"/>
                </a:solidFill>
                <a:latin typeface="Arial" charset="0"/>
                <a:ea typeface="ＭＳ Ｐゴシック" charset="0"/>
              </a:defRPr>
            </a:lvl2pPr>
            <a:lvl3pPr marL="1121626" indent="-224325" defTabSz="886397">
              <a:defRPr sz="2400">
                <a:solidFill>
                  <a:schemeClr val="tx1"/>
                </a:solidFill>
                <a:latin typeface="Arial" charset="0"/>
                <a:ea typeface="ＭＳ Ｐゴシック" charset="0"/>
              </a:defRPr>
            </a:lvl3pPr>
            <a:lvl4pPr marL="1570276" indent="-224325" defTabSz="886397">
              <a:defRPr sz="2400">
                <a:solidFill>
                  <a:schemeClr val="tx1"/>
                </a:solidFill>
                <a:latin typeface="Arial" charset="0"/>
                <a:ea typeface="ＭＳ Ｐゴシック" charset="0"/>
              </a:defRPr>
            </a:lvl4pPr>
            <a:lvl5pPr marL="2018927" indent="-224325" defTabSz="886397">
              <a:defRPr sz="2400">
                <a:solidFill>
                  <a:schemeClr val="tx1"/>
                </a:solidFill>
                <a:latin typeface="Arial" charset="0"/>
                <a:ea typeface="ＭＳ Ｐゴシック" charset="0"/>
              </a:defRPr>
            </a:lvl5pPr>
            <a:lvl6pPr marL="246757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16227"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36487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13528" indent="-224325" algn="ctr" defTabSz="886397"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9</a:t>
            </a:fld>
            <a:endParaRPr lang="en-US" sz="8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0605" indent="-110605" defTabSz="1001675" eaLnBrk="0" fontAlgn="base" hangingPunct="0">
              <a:lnSpc>
                <a:spcPct val="80000"/>
              </a:lnSpc>
              <a:spcBef>
                <a:spcPct val="50000"/>
              </a:spcBef>
              <a:spcAft>
                <a:spcPct val="0"/>
              </a:spcAft>
              <a:buSzPct val="100000"/>
              <a:defRPr/>
            </a:pPr>
            <a:r>
              <a:rPr lang="en-US" dirty="0">
                <a:latin typeface="Arial" charset="0"/>
                <a:ea typeface="ＭＳ Ｐゴシック" charset="0"/>
                <a:cs typeface="ＭＳ Ｐゴシック" charset="0"/>
              </a:rPr>
              <a:t>1.3 - Threats to the People of the Kingdom</a:t>
            </a:r>
          </a:p>
          <a:p>
            <a:pPr marL="110605" indent="-110605" defTabSz="1001675" eaLnBrk="0" fontAlgn="base" hangingPunct="0">
              <a:lnSpc>
                <a:spcPct val="80000"/>
              </a:lnSpc>
              <a:spcBef>
                <a:spcPct val="50000"/>
              </a:spcBef>
              <a:spcAft>
                <a:spcPct val="0"/>
              </a:spcAft>
              <a:buSzPct val="100000"/>
              <a:defRPr/>
            </a:pPr>
            <a:r>
              <a:rPr lang="en-US" dirty="0">
                <a:latin typeface="Arial" charset="0"/>
              </a:rPr>
              <a:t>1.3.1 -</a:t>
            </a:r>
            <a:r>
              <a:rPr lang="en-US" baseline="0" dirty="0">
                <a:latin typeface="Arial" charset="0"/>
              </a:rPr>
              <a:t> </a:t>
            </a:r>
            <a:r>
              <a:rPr lang="en-US" dirty="0">
                <a:latin typeface="Arial" charset="0"/>
                <a:ea typeface="ＭＳ Ｐゴシック" charset="0"/>
                <a:cs typeface="ＭＳ Ｐゴシック" charset="0"/>
              </a:rPr>
              <a:t>Threats Arenas</a:t>
            </a:r>
          </a:p>
          <a:p>
            <a:pPr>
              <a:lnSpc>
                <a:spcPct val="80000"/>
              </a:lnSpc>
              <a:buFontTx/>
              <a:buNone/>
            </a:pPr>
            <a:endParaRPr lang="en-US" dirty="0"/>
          </a:p>
          <a:p>
            <a:pPr>
              <a:lnSpc>
                <a:spcPct val="80000"/>
              </a:lnSpc>
              <a:buFontTx/>
              <a:buNone/>
            </a:pPr>
            <a:endParaRPr lang="en-US" dirty="0"/>
          </a:p>
        </p:txBody>
      </p:sp>
    </p:spTree>
    <p:extLst>
      <p:ext uri="{BB962C8B-B14F-4D97-AF65-F5344CB8AC3E}">
        <p14:creationId xmlns:p14="http://schemas.microsoft.com/office/powerpoint/2010/main" val="3408896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967041"/>
            <a:ext cx="7772400" cy="1470025"/>
          </a:xfrm>
        </p:spPr>
        <p:txBody>
          <a:bodyPr/>
          <a:lstStyle>
            <a:lvl1pPr>
              <a:defRPr/>
            </a:lvl1pPr>
          </a:lstStyle>
          <a:p>
            <a:pPr lvl="0"/>
            <a:r>
              <a:rPr lang="en-US" altLang="bg-BG" noProof="0" smtClean="0"/>
              <a:t>Click to edit Master title style</a:t>
            </a:r>
            <a:endParaRPr lang="en-GB" altLang="bg-BG" noProof="0" smtClean="0"/>
          </a:p>
        </p:txBody>
      </p:sp>
      <p:sp>
        <p:nvSpPr>
          <p:cNvPr id="3075" name="Rectangle 3"/>
          <p:cNvSpPr>
            <a:spLocks noGrp="1" noChangeArrowheads="1"/>
          </p:cNvSpPr>
          <p:nvPr>
            <p:ph type="subTitle" idx="1"/>
          </p:nvPr>
        </p:nvSpPr>
        <p:spPr>
          <a:xfrm>
            <a:off x="1331913" y="4941890"/>
            <a:ext cx="6400800" cy="1008063"/>
          </a:xfrm>
        </p:spPr>
        <p:txBody>
          <a:bodyPr/>
          <a:lstStyle>
            <a:lvl1pPr marL="0" indent="0" algn="ctr">
              <a:buFontTx/>
              <a:buNone/>
              <a:defRPr/>
            </a:lvl1pPr>
          </a:lstStyle>
          <a:p>
            <a:pPr lvl="0"/>
            <a:r>
              <a:rPr lang="en-US" altLang="bg-BG" noProof="0" smtClean="0"/>
              <a:t>Click to edit Master subtitle style</a:t>
            </a:r>
            <a:endParaRPr lang="en-GB" altLang="bg-BG" noProof="0" smtClean="0"/>
          </a:p>
        </p:txBody>
      </p:sp>
      <p:sp>
        <p:nvSpPr>
          <p:cNvPr id="3076" name="Rectangle 4"/>
          <p:cNvSpPr>
            <a:spLocks noGrp="1" noChangeArrowheads="1"/>
          </p:cNvSpPr>
          <p:nvPr>
            <p:ph type="dt" sz="half" idx="2"/>
          </p:nvPr>
        </p:nvSpPr>
        <p:spPr/>
        <p:txBody>
          <a:bodyPr/>
          <a:lstStyle>
            <a:lvl1pPr>
              <a:defRPr/>
            </a:lvl1pPr>
          </a:lstStyle>
          <a:p>
            <a:fld id="{D4FCC051-69D8-41C3-B0E6-47AD2319DDC5}" type="datetimeFigureOut">
              <a:rPr lang="bg-BG" smtClean="0"/>
              <a:t>31.03.2017</a:t>
            </a:fld>
            <a:endParaRPr lang="bg-BG"/>
          </a:p>
        </p:txBody>
      </p:sp>
      <p:sp>
        <p:nvSpPr>
          <p:cNvPr id="3077" name="Rectangle 5"/>
          <p:cNvSpPr>
            <a:spLocks noGrp="1" noChangeArrowheads="1"/>
          </p:cNvSpPr>
          <p:nvPr>
            <p:ph type="ftr" sz="quarter" idx="3"/>
          </p:nvPr>
        </p:nvSpPr>
        <p:spPr/>
        <p:txBody>
          <a:bodyPr/>
          <a:lstStyle>
            <a:lvl1pPr>
              <a:defRPr/>
            </a:lvl1pPr>
          </a:lstStyle>
          <a:p>
            <a:endParaRPr lang="bg-BG"/>
          </a:p>
        </p:txBody>
      </p:sp>
      <p:sp>
        <p:nvSpPr>
          <p:cNvPr id="3078" name="Rectangle 6"/>
          <p:cNvSpPr>
            <a:spLocks noGrp="1" noChangeArrowheads="1"/>
          </p:cNvSpPr>
          <p:nvPr>
            <p:ph type="sldNum" sz="quarter" idx="4"/>
          </p:nvPr>
        </p:nvSpPr>
        <p:spPr/>
        <p:txBody>
          <a:bodyPr/>
          <a:lstStyle>
            <a:lvl1pPr>
              <a:defRPr/>
            </a:lvl1pPr>
          </a:lstStyle>
          <a:p>
            <a:fld id="{AF7CC4B5-8BBF-4D53-98E6-FC78C8A607BB}" type="slidenum">
              <a:rPr lang="bg-BG" smtClean="0"/>
              <a:t>‹#›</a:t>
            </a:fld>
            <a:endParaRPr lang="bg-BG"/>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33376"/>
            <a:ext cx="6121400" cy="1974851"/>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D:\users\mircho\Dropbox\Smartcom logo new\FOOT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4" y="197451"/>
            <a:ext cx="2609393" cy="2545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781964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JDV6_16x9_1 Column">
    <p:spTree>
      <p:nvGrpSpPr>
        <p:cNvPr id="1" name=""/>
        <p:cNvGrpSpPr/>
        <p:nvPr/>
      </p:nvGrpSpPr>
      <p:grpSpPr>
        <a:xfrm>
          <a:off x="0" y="0"/>
          <a:ext cx="0" cy="0"/>
          <a:chOff x="0" y="0"/>
          <a:chExt cx="0" cy="0"/>
        </a:xfrm>
      </p:grpSpPr>
      <p:sp>
        <p:nvSpPr>
          <p:cNvPr id="5" name="Rectangle 4"/>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Blank Slide</a:t>
            </a:r>
          </a:p>
        </p:txBody>
      </p:sp>
      <p:sp>
        <p:nvSpPr>
          <p:cNvPr id="6" name="Rectangle 5"/>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Title and Content</a:t>
            </a:r>
          </a:p>
        </p:txBody>
      </p:sp>
      <p:sp>
        <p:nvSpPr>
          <p:cNvPr id="7" name="Rectangle 6"/>
          <p:cNvSpPr/>
          <p:nvPr userDrawn="1"/>
        </p:nvSpPr>
        <p:spPr>
          <a:xfrm>
            <a:off x="-2031999" y="-111125"/>
            <a:ext cx="1883833" cy="28927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sz="1000" dirty="0">
                <a:solidFill>
                  <a:srgbClr val="FFFFFF"/>
                </a:solidFill>
              </a:rPr>
              <a:t>1-Line</a:t>
            </a:r>
          </a:p>
        </p:txBody>
      </p:sp>
      <p:sp>
        <p:nvSpPr>
          <p:cNvPr id="8" name="Text Placeholder 7"/>
          <p:cNvSpPr>
            <a:spLocks noGrp="1"/>
          </p:cNvSpPr>
          <p:nvPr>
            <p:ph type="body" sz="quarter" idx="10"/>
          </p:nvPr>
        </p:nvSpPr>
        <p:spPr>
          <a:xfrm>
            <a:off x="303743" y="379589"/>
            <a:ext cx="8386498" cy="598580"/>
          </a:xfrm>
          <a:prstGeom prst="rect">
            <a:avLst/>
          </a:prstGeom>
        </p:spPr>
        <p:txBody>
          <a:bodyPr lIns="0" tIns="0" rIns="0" bIns="0" anchor="t">
            <a:noAutofit/>
          </a:bodyPr>
          <a:lstStyle>
            <a:lvl1pPr marL="0" indent="0" algn="l" defTabSz="694983" rtl="0" eaLnBrk="1" latinLnBrk="0" hangingPunct="1">
              <a:lnSpc>
                <a:spcPct val="80000"/>
              </a:lnSpc>
              <a:spcBef>
                <a:spcPts val="0"/>
              </a:spcBef>
              <a:spcAft>
                <a:spcPts val="0"/>
              </a:spcAft>
              <a:buFont typeface="Arial" pitchFamily="34" charset="0"/>
              <a:buNone/>
              <a:defRPr lang="en-US" sz="3400" b="1" kern="1200" cap="all" baseline="0" smtClean="0">
                <a:solidFill>
                  <a:schemeClr val="tx1"/>
                </a:solidFill>
                <a:latin typeface="+mj-lt"/>
                <a:ea typeface="+mn-ea"/>
                <a:cs typeface="+mn-cs"/>
              </a:defRPr>
            </a:lvl1pPr>
          </a:lstStyle>
          <a:p>
            <a:pPr lvl="0"/>
            <a:r>
              <a:rPr lang="en-US" smtClean="0"/>
              <a:t>Click to edit Master text styles</a:t>
            </a:r>
          </a:p>
        </p:txBody>
      </p:sp>
      <p:sp>
        <p:nvSpPr>
          <p:cNvPr id="11" name="Text Placeholder 3"/>
          <p:cNvSpPr>
            <a:spLocks noGrp="1"/>
          </p:cNvSpPr>
          <p:nvPr>
            <p:ph type="body" sz="quarter" idx="15"/>
          </p:nvPr>
        </p:nvSpPr>
        <p:spPr>
          <a:xfrm>
            <a:off x="303743" y="811360"/>
            <a:ext cx="8386498" cy="312450"/>
          </a:xfrm>
          <a:prstGeom prst="rect">
            <a:avLst/>
          </a:prstGeom>
        </p:spPr>
        <p:txBody>
          <a:bodyPr lIns="0" tIns="100387" anchor="t" anchorCtr="0"/>
          <a:lstStyle>
            <a:lvl1pPr marL="0" indent="0" algn="l" defTabSz="694983" rtl="0" eaLnBrk="1" latinLnBrk="0" hangingPunct="1">
              <a:spcBef>
                <a:spcPct val="20000"/>
              </a:spcBef>
              <a:buFont typeface="Arial" pitchFamily="34" charset="0"/>
              <a:buNone/>
              <a:defRPr lang="en-US" sz="2000" kern="1200" smtClean="0">
                <a:solidFill>
                  <a:schemeClr val="accent3"/>
                </a:solidFill>
                <a:latin typeface="+mn-lt"/>
                <a:ea typeface="+mn-ea"/>
                <a:cs typeface="+mn-cs"/>
              </a:defRPr>
            </a:lvl1pPr>
            <a:lvl2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2pPr>
            <a:lvl3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3pPr>
            <a:lvl4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4pPr>
            <a:lvl5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5pPr>
          </a:lstStyle>
          <a:p>
            <a:pPr lvl="0"/>
            <a:r>
              <a:rPr lang="en-US" smtClean="0"/>
              <a:t>Click to edit Master text styles</a:t>
            </a:r>
          </a:p>
        </p:txBody>
      </p:sp>
      <p:sp>
        <p:nvSpPr>
          <p:cNvPr id="16" name="Text Placeholder 11"/>
          <p:cNvSpPr>
            <a:spLocks noGrp="1"/>
          </p:cNvSpPr>
          <p:nvPr>
            <p:ph type="body" sz="quarter" idx="14"/>
          </p:nvPr>
        </p:nvSpPr>
        <p:spPr>
          <a:xfrm>
            <a:off x="448028" y="2210154"/>
            <a:ext cx="8242213" cy="4247445"/>
          </a:xfrm>
          <a:prstGeom prst="rect">
            <a:avLst/>
          </a:prstGeom>
        </p:spPr>
        <p:txBody>
          <a:bodyPr/>
          <a:lstStyle>
            <a:lvl1pPr marL="0" indent="0">
              <a:spcBef>
                <a:spcPts val="0"/>
              </a:spcBef>
              <a:spcAft>
                <a:spcPts val="507"/>
              </a:spcAft>
              <a:buNone/>
              <a:defRPr sz="1700">
                <a:solidFill>
                  <a:schemeClr val="tx1"/>
                </a:solidFill>
              </a:defRPr>
            </a:lvl1pPr>
            <a:lvl2pPr marL="286898" indent="-172943">
              <a:spcBef>
                <a:spcPts val="0"/>
              </a:spcBef>
              <a:spcAft>
                <a:spcPts val="507"/>
              </a:spcAft>
              <a:buClr>
                <a:schemeClr val="accent3"/>
              </a:buClr>
              <a:buFont typeface="Wingdings" pitchFamily="2" charset="2"/>
              <a:buChar char="§"/>
              <a:defRPr sz="1500"/>
            </a:lvl2pPr>
            <a:lvl3pPr marL="286898" indent="0">
              <a:spcBef>
                <a:spcPts val="0"/>
              </a:spcBef>
              <a:spcAft>
                <a:spcPts val="253"/>
              </a:spcAft>
              <a:buClr>
                <a:schemeClr val="accent4"/>
              </a:buClr>
              <a:buFont typeface="Wingdings" pitchFamily="2" charset="2"/>
              <a:buNone/>
              <a:defRPr sz="1400">
                <a:solidFill>
                  <a:schemeClr val="accent3"/>
                </a:solidFill>
              </a:defRPr>
            </a:lvl3pPr>
            <a:lvl4pPr marL="579158" indent="-144790">
              <a:spcBef>
                <a:spcPts val="0"/>
              </a:spcBef>
              <a:spcAft>
                <a:spcPts val="253"/>
              </a:spcAft>
              <a:buClr>
                <a:schemeClr val="accent3"/>
              </a:buClr>
              <a:buFont typeface="Wingdings" pitchFamily="2" charset="2"/>
              <a:buChar char="§"/>
              <a:defRPr sz="1400"/>
            </a:lvl4pPr>
            <a:lvl5pPr marL="723948" indent="-144790">
              <a:spcBef>
                <a:spcPts val="0"/>
              </a:spcBef>
              <a:spcAft>
                <a:spcPts val="84"/>
              </a:spcAft>
              <a:buClr>
                <a:schemeClr val="accent4"/>
              </a:buClr>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solidFill>
                <a:srgbClr val="333333"/>
              </a:solidFill>
              <a:cs typeface="Arial" charset="0"/>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cs typeface="Arial" charset="0"/>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9" y="274640"/>
            <a:ext cx="1838325"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1331913" y="274640"/>
            <a:ext cx="536416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39729689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JDV6_16x9_1 Column">
    <p:spTree>
      <p:nvGrpSpPr>
        <p:cNvPr id="1" name=""/>
        <p:cNvGrpSpPr/>
        <p:nvPr/>
      </p:nvGrpSpPr>
      <p:grpSpPr>
        <a:xfrm>
          <a:off x="0" y="0"/>
          <a:ext cx="0" cy="0"/>
          <a:chOff x="0" y="0"/>
          <a:chExt cx="0" cy="0"/>
        </a:xfrm>
      </p:grpSpPr>
      <p:sp>
        <p:nvSpPr>
          <p:cNvPr id="5" name="Rectangle 4"/>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Blank Slide</a:t>
            </a:r>
          </a:p>
        </p:txBody>
      </p:sp>
      <p:sp>
        <p:nvSpPr>
          <p:cNvPr id="6" name="Rectangle 5"/>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Title and Content</a:t>
            </a:r>
          </a:p>
        </p:txBody>
      </p:sp>
      <p:sp>
        <p:nvSpPr>
          <p:cNvPr id="7" name="Rectangle 6"/>
          <p:cNvSpPr/>
          <p:nvPr userDrawn="1"/>
        </p:nvSpPr>
        <p:spPr>
          <a:xfrm>
            <a:off x="-2031999" y="-111125"/>
            <a:ext cx="1883833" cy="28927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sz="1000" dirty="0">
                <a:solidFill>
                  <a:srgbClr val="FFFFFF"/>
                </a:solidFill>
              </a:rPr>
              <a:t>1-Line</a:t>
            </a:r>
          </a:p>
        </p:txBody>
      </p:sp>
      <p:sp>
        <p:nvSpPr>
          <p:cNvPr id="8" name="Text Placeholder 7"/>
          <p:cNvSpPr>
            <a:spLocks noGrp="1"/>
          </p:cNvSpPr>
          <p:nvPr>
            <p:ph type="body" sz="quarter" idx="10"/>
          </p:nvPr>
        </p:nvSpPr>
        <p:spPr>
          <a:xfrm>
            <a:off x="303743" y="379589"/>
            <a:ext cx="8386498" cy="598580"/>
          </a:xfrm>
          <a:prstGeom prst="rect">
            <a:avLst/>
          </a:prstGeom>
        </p:spPr>
        <p:txBody>
          <a:bodyPr lIns="0" tIns="0" rIns="0" bIns="0" anchor="t">
            <a:noAutofit/>
          </a:bodyPr>
          <a:lstStyle>
            <a:lvl1pPr marL="0" indent="0" algn="l" defTabSz="694983" rtl="0" eaLnBrk="1" latinLnBrk="0" hangingPunct="1">
              <a:lnSpc>
                <a:spcPct val="80000"/>
              </a:lnSpc>
              <a:spcBef>
                <a:spcPts val="0"/>
              </a:spcBef>
              <a:spcAft>
                <a:spcPts val="0"/>
              </a:spcAft>
              <a:buFont typeface="Arial" pitchFamily="34" charset="0"/>
              <a:buNone/>
              <a:defRPr lang="en-US" sz="3400" b="1" kern="1200" cap="all" baseline="0" smtClean="0">
                <a:solidFill>
                  <a:schemeClr val="tx1"/>
                </a:solidFill>
                <a:latin typeface="+mj-lt"/>
                <a:ea typeface="+mn-ea"/>
                <a:cs typeface="+mn-cs"/>
              </a:defRPr>
            </a:lvl1pPr>
          </a:lstStyle>
          <a:p>
            <a:pPr lvl="0"/>
            <a:r>
              <a:rPr lang="en-US" smtClean="0"/>
              <a:t>Click to edit Master text styles</a:t>
            </a:r>
          </a:p>
        </p:txBody>
      </p:sp>
      <p:sp>
        <p:nvSpPr>
          <p:cNvPr id="11" name="Text Placeholder 3"/>
          <p:cNvSpPr>
            <a:spLocks noGrp="1"/>
          </p:cNvSpPr>
          <p:nvPr>
            <p:ph type="body" sz="quarter" idx="15"/>
          </p:nvPr>
        </p:nvSpPr>
        <p:spPr>
          <a:xfrm>
            <a:off x="303743" y="811360"/>
            <a:ext cx="8386498" cy="312450"/>
          </a:xfrm>
          <a:prstGeom prst="rect">
            <a:avLst/>
          </a:prstGeom>
        </p:spPr>
        <p:txBody>
          <a:bodyPr lIns="0" tIns="100387" anchor="t" anchorCtr="0"/>
          <a:lstStyle>
            <a:lvl1pPr marL="0" indent="0" algn="l" defTabSz="694983" rtl="0" eaLnBrk="1" latinLnBrk="0" hangingPunct="1">
              <a:spcBef>
                <a:spcPct val="20000"/>
              </a:spcBef>
              <a:buFont typeface="Arial" pitchFamily="34" charset="0"/>
              <a:buNone/>
              <a:defRPr lang="en-US" sz="2000" kern="1200" smtClean="0">
                <a:solidFill>
                  <a:schemeClr val="accent3"/>
                </a:solidFill>
                <a:latin typeface="+mn-lt"/>
                <a:ea typeface="+mn-ea"/>
                <a:cs typeface="+mn-cs"/>
              </a:defRPr>
            </a:lvl1pPr>
            <a:lvl2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2pPr>
            <a:lvl3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3pPr>
            <a:lvl4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4pPr>
            <a:lvl5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5pPr>
          </a:lstStyle>
          <a:p>
            <a:pPr lvl="0"/>
            <a:r>
              <a:rPr lang="en-US" smtClean="0"/>
              <a:t>Click to edit Master text styles</a:t>
            </a:r>
          </a:p>
        </p:txBody>
      </p:sp>
      <p:sp>
        <p:nvSpPr>
          <p:cNvPr id="16" name="Text Placeholder 11"/>
          <p:cNvSpPr>
            <a:spLocks noGrp="1"/>
          </p:cNvSpPr>
          <p:nvPr>
            <p:ph type="body" sz="quarter" idx="14"/>
          </p:nvPr>
        </p:nvSpPr>
        <p:spPr>
          <a:xfrm>
            <a:off x="448028" y="2210154"/>
            <a:ext cx="8242213" cy="4247445"/>
          </a:xfrm>
          <a:prstGeom prst="rect">
            <a:avLst/>
          </a:prstGeom>
        </p:spPr>
        <p:txBody>
          <a:bodyPr/>
          <a:lstStyle>
            <a:lvl1pPr marL="0" indent="0">
              <a:spcBef>
                <a:spcPts val="0"/>
              </a:spcBef>
              <a:spcAft>
                <a:spcPts val="507"/>
              </a:spcAft>
              <a:buNone/>
              <a:defRPr sz="1700">
                <a:solidFill>
                  <a:schemeClr val="tx1"/>
                </a:solidFill>
              </a:defRPr>
            </a:lvl1pPr>
            <a:lvl2pPr marL="286898" indent="-172943">
              <a:spcBef>
                <a:spcPts val="0"/>
              </a:spcBef>
              <a:spcAft>
                <a:spcPts val="507"/>
              </a:spcAft>
              <a:buClr>
                <a:schemeClr val="accent3"/>
              </a:buClr>
              <a:buFont typeface="Wingdings" pitchFamily="2" charset="2"/>
              <a:buChar char="§"/>
              <a:defRPr sz="1500"/>
            </a:lvl2pPr>
            <a:lvl3pPr marL="286898" indent="0">
              <a:spcBef>
                <a:spcPts val="0"/>
              </a:spcBef>
              <a:spcAft>
                <a:spcPts val="253"/>
              </a:spcAft>
              <a:buClr>
                <a:schemeClr val="accent4"/>
              </a:buClr>
              <a:buFont typeface="Wingdings" pitchFamily="2" charset="2"/>
              <a:buNone/>
              <a:defRPr sz="1400">
                <a:solidFill>
                  <a:schemeClr val="accent3"/>
                </a:solidFill>
              </a:defRPr>
            </a:lvl3pPr>
            <a:lvl4pPr marL="579158" indent="-144790">
              <a:spcBef>
                <a:spcPts val="0"/>
              </a:spcBef>
              <a:spcAft>
                <a:spcPts val="253"/>
              </a:spcAft>
              <a:buClr>
                <a:schemeClr val="accent3"/>
              </a:buClr>
              <a:buFont typeface="Wingdings" pitchFamily="2" charset="2"/>
              <a:buChar char="§"/>
              <a:defRPr sz="1400"/>
            </a:lvl4pPr>
            <a:lvl5pPr marL="723948" indent="-144790">
              <a:spcBef>
                <a:spcPts val="0"/>
              </a:spcBef>
              <a:spcAft>
                <a:spcPts val="84"/>
              </a:spcAft>
              <a:buClr>
                <a:schemeClr val="accent4"/>
              </a:buClr>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11"/>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noAutofit/>
          </a:bodyPr>
          <a:lstStyle/>
          <a:p>
            <a:pPr fontAlgn="auto">
              <a:spcBef>
                <a:spcPts val="0"/>
              </a:spcBef>
              <a:spcAft>
                <a:spcPts val="0"/>
              </a:spcAft>
              <a:defRPr/>
            </a:pPr>
            <a:endParaRPr lang="en-US">
              <a:solidFill>
                <a:srgbClr val="333333"/>
              </a:solidFill>
            </a:endParaRPr>
          </a:p>
        </p:txBody>
      </p:sp>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0" cap="all" baseline="0" dirty="0" smtClean="0">
                <a:solidFill>
                  <a:srgbClr val="292929"/>
                </a:solidFill>
                <a:latin typeface="Antenna Medium" pitchFamily="50"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b="0" dirty="0" smtClean="0">
                <a:solidFill>
                  <a:srgbClr val="4D4D4D"/>
                </a:solidFill>
                <a:latin typeface="Antenna Medium" pitchFamily="50"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7" name="Picture 6" descr="juniper_black.png"/>
          <p:cNvPicPr>
            <a:picLocks noChangeAspect="1"/>
          </p:cNvPicPr>
          <p:nvPr/>
        </p:nvPicPr>
        <p:blipFill>
          <a:blip r:embed="rId3" cstate="print"/>
          <a:stretch>
            <a:fillRect/>
          </a:stretch>
        </p:blipFill>
        <p:spPr>
          <a:xfrm>
            <a:off x="6495898" y="917673"/>
            <a:ext cx="1718044" cy="4685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0" cap="all" baseline="0" dirty="0" smtClean="0">
                <a:solidFill>
                  <a:srgbClr val="292929"/>
                </a:solidFill>
                <a:latin typeface="Antenna Light" pitchFamily="50" charset="0"/>
                <a:ea typeface="+mj-ea"/>
                <a:cs typeface="+mj-cs"/>
              </a:defRPr>
            </a:lvl1pPr>
          </a:lstStyle>
          <a:p>
            <a:pPr lvl="0" algn="l" defTabSz="457200" rtl="0" eaLnBrk="1" fontAlgn="base" hangingPunct="1">
              <a:lnSpc>
                <a:spcPct val="90000"/>
              </a:lnSpc>
              <a:spcBef>
                <a:spcPct val="0"/>
              </a:spcBef>
              <a:spcAft>
                <a:spcPct val="20000"/>
              </a:spcAft>
            </a:pPr>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0" cap="all" baseline="0" dirty="0" smtClean="0">
                <a:solidFill>
                  <a:srgbClr val="292929"/>
                </a:solidFill>
                <a:latin typeface="Antenna Light" pitchFamily="50" charset="0"/>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3" name="Picture 2" descr="lrg-ven-gradient-3.png"/>
          <p:cNvPicPr>
            <a:picLocks noChangeAspect="1"/>
          </p:cNvPicPr>
          <p:nvPr/>
        </p:nvPicPr>
        <p:blipFill>
          <a:blip r:embed="rId2" cstate="print"/>
          <a:stretch>
            <a:fillRect/>
          </a:stretch>
        </p:blipFill>
        <p:spPr>
          <a:xfrm>
            <a:off x="0" y="5038725"/>
            <a:ext cx="9144000" cy="1819275"/>
          </a:xfrm>
          <a:prstGeom prst="rect">
            <a:avLst/>
          </a:prstGeom>
        </p:spPr>
      </p:pic>
      <p:sp>
        <p:nvSpPr>
          <p:cNvPr id="4"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endParaRPr>
          </a:p>
        </p:txBody>
      </p:sp>
      <p:pic>
        <p:nvPicPr>
          <p:cNvPr id="5"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743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0"/>
            <a:ext cx="9144000"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167743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solidFill>
                <a:srgbClr val="333333"/>
              </a:solidFill>
              <a:cs typeface="Arial" charset="0"/>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77578" y="382453"/>
            <a:ext cx="7409225" cy="1291683"/>
          </a:xfrm>
          <a:prstGeom prst="rect">
            <a:avLst/>
          </a:prstGeom>
        </p:spPr>
        <p:txBody>
          <a:bodyPr/>
          <a:lstStyle>
            <a:lvl1pPr>
              <a:defRPr>
                <a:solidFill>
                  <a:srgbClr val="003264"/>
                </a:solidFill>
              </a:defRPr>
            </a:lvl1pPr>
          </a:lstStyle>
          <a:p>
            <a:r>
              <a:rPr lang="en-US" smtClean="0"/>
              <a:t>Click to edit Master title style</a:t>
            </a:r>
            <a:endParaRPr lang="en-US"/>
          </a:p>
        </p:txBody>
      </p:sp>
    </p:spTree>
    <p:extLst>
      <p:ext uri="{BB962C8B-B14F-4D97-AF65-F5344CB8AC3E}">
        <p14:creationId xmlns:p14="http://schemas.microsoft.com/office/powerpoint/2010/main" val="3962857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cs typeface="Arial" charset="0"/>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JDV6_16x9_1 Column">
    <p:spTree>
      <p:nvGrpSpPr>
        <p:cNvPr id="1" name=""/>
        <p:cNvGrpSpPr/>
        <p:nvPr/>
      </p:nvGrpSpPr>
      <p:grpSpPr>
        <a:xfrm>
          <a:off x="0" y="0"/>
          <a:ext cx="0" cy="0"/>
          <a:chOff x="0" y="0"/>
          <a:chExt cx="0" cy="0"/>
        </a:xfrm>
      </p:grpSpPr>
      <p:sp>
        <p:nvSpPr>
          <p:cNvPr id="5" name="Rectangle 4"/>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Blank Slide</a:t>
            </a:r>
          </a:p>
        </p:txBody>
      </p:sp>
      <p:sp>
        <p:nvSpPr>
          <p:cNvPr id="6" name="Rectangle 5"/>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Title and Content</a:t>
            </a:r>
          </a:p>
        </p:txBody>
      </p:sp>
      <p:sp>
        <p:nvSpPr>
          <p:cNvPr id="7" name="Rectangle 6"/>
          <p:cNvSpPr/>
          <p:nvPr userDrawn="1"/>
        </p:nvSpPr>
        <p:spPr>
          <a:xfrm>
            <a:off x="-2031999" y="-111125"/>
            <a:ext cx="1883833" cy="28927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sz="1000" dirty="0">
                <a:solidFill>
                  <a:srgbClr val="FFFFFF"/>
                </a:solidFill>
              </a:rPr>
              <a:t>1-Line</a:t>
            </a:r>
          </a:p>
        </p:txBody>
      </p:sp>
      <p:sp>
        <p:nvSpPr>
          <p:cNvPr id="8" name="Text Placeholder 7"/>
          <p:cNvSpPr>
            <a:spLocks noGrp="1"/>
          </p:cNvSpPr>
          <p:nvPr>
            <p:ph type="body" sz="quarter" idx="10"/>
          </p:nvPr>
        </p:nvSpPr>
        <p:spPr>
          <a:xfrm>
            <a:off x="303743" y="379589"/>
            <a:ext cx="8386498" cy="598580"/>
          </a:xfrm>
          <a:prstGeom prst="rect">
            <a:avLst/>
          </a:prstGeom>
        </p:spPr>
        <p:txBody>
          <a:bodyPr lIns="0" tIns="0" rIns="0" bIns="0" anchor="t">
            <a:noAutofit/>
          </a:bodyPr>
          <a:lstStyle>
            <a:lvl1pPr marL="0" indent="0" algn="l" defTabSz="694983" rtl="0" eaLnBrk="1" latinLnBrk="0" hangingPunct="1">
              <a:lnSpc>
                <a:spcPct val="80000"/>
              </a:lnSpc>
              <a:spcBef>
                <a:spcPts val="0"/>
              </a:spcBef>
              <a:spcAft>
                <a:spcPts val="0"/>
              </a:spcAft>
              <a:buFont typeface="Arial" pitchFamily="34" charset="0"/>
              <a:buNone/>
              <a:defRPr lang="en-US" sz="3400" b="1" kern="1200" cap="all" baseline="0" smtClean="0">
                <a:solidFill>
                  <a:schemeClr val="tx1"/>
                </a:solidFill>
                <a:latin typeface="+mj-lt"/>
                <a:ea typeface="+mn-ea"/>
                <a:cs typeface="+mn-cs"/>
              </a:defRPr>
            </a:lvl1pPr>
          </a:lstStyle>
          <a:p>
            <a:pPr lvl="0"/>
            <a:r>
              <a:rPr lang="en-US" smtClean="0"/>
              <a:t>Click to edit Master text styles</a:t>
            </a:r>
          </a:p>
        </p:txBody>
      </p:sp>
      <p:sp>
        <p:nvSpPr>
          <p:cNvPr id="11" name="Text Placeholder 3"/>
          <p:cNvSpPr>
            <a:spLocks noGrp="1"/>
          </p:cNvSpPr>
          <p:nvPr>
            <p:ph type="body" sz="quarter" idx="15"/>
          </p:nvPr>
        </p:nvSpPr>
        <p:spPr>
          <a:xfrm>
            <a:off x="303743" y="811360"/>
            <a:ext cx="8386498" cy="312450"/>
          </a:xfrm>
          <a:prstGeom prst="rect">
            <a:avLst/>
          </a:prstGeom>
        </p:spPr>
        <p:txBody>
          <a:bodyPr lIns="0" tIns="100387" anchor="t" anchorCtr="0"/>
          <a:lstStyle>
            <a:lvl1pPr marL="0" indent="0" algn="l" defTabSz="694983" rtl="0" eaLnBrk="1" latinLnBrk="0" hangingPunct="1">
              <a:spcBef>
                <a:spcPct val="20000"/>
              </a:spcBef>
              <a:buFont typeface="Arial" pitchFamily="34" charset="0"/>
              <a:buNone/>
              <a:defRPr lang="en-US" sz="2000" kern="1200" smtClean="0">
                <a:solidFill>
                  <a:schemeClr val="accent3"/>
                </a:solidFill>
                <a:latin typeface="+mn-lt"/>
                <a:ea typeface="+mn-ea"/>
                <a:cs typeface="+mn-cs"/>
              </a:defRPr>
            </a:lvl1pPr>
            <a:lvl2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2pPr>
            <a:lvl3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3pPr>
            <a:lvl4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4pPr>
            <a:lvl5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5pPr>
          </a:lstStyle>
          <a:p>
            <a:pPr lvl="0"/>
            <a:r>
              <a:rPr lang="en-US" smtClean="0"/>
              <a:t>Click to edit Master text styles</a:t>
            </a:r>
          </a:p>
        </p:txBody>
      </p:sp>
      <p:sp>
        <p:nvSpPr>
          <p:cNvPr id="16" name="Text Placeholder 11"/>
          <p:cNvSpPr>
            <a:spLocks noGrp="1"/>
          </p:cNvSpPr>
          <p:nvPr>
            <p:ph type="body" sz="quarter" idx="14"/>
          </p:nvPr>
        </p:nvSpPr>
        <p:spPr>
          <a:xfrm>
            <a:off x="448028" y="2210154"/>
            <a:ext cx="8242213" cy="4247445"/>
          </a:xfrm>
          <a:prstGeom prst="rect">
            <a:avLst/>
          </a:prstGeom>
        </p:spPr>
        <p:txBody>
          <a:bodyPr/>
          <a:lstStyle>
            <a:lvl1pPr marL="0" indent="0">
              <a:spcBef>
                <a:spcPts val="0"/>
              </a:spcBef>
              <a:spcAft>
                <a:spcPts val="507"/>
              </a:spcAft>
              <a:buNone/>
              <a:defRPr sz="1700">
                <a:solidFill>
                  <a:schemeClr val="tx1"/>
                </a:solidFill>
              </a:defRPr>
            </a:lvl1pPr>
            <a:lvl2pPr marL="286898" indent="-172943">
              <a:spcBef>
                <a:spcPts val="0"/>
              </a:spcBef>
              <a:spcAft>
                <a:spcPts val="507"/>
              </a:spcAft>
              <a:buClr>
                <a:schemeClr val="accent3"/>
              </a:buClr>
              <a:buFont typeface="Wingdings" pitchFamily="2" charset="2"/>
              <a:buChar char="§"/>
              <a:defRPr sz="1500"/>
            </a:lvl2pPr>
            <a:lvl3pPr marL="286898" indent="0">
              <a:spcBef>
                <a:spcPts val="0"/>
              </a:spcBef>
              <a:spcAft>
                <a:spcPts val="253"/>
              </a:spcAft>
              <a:buClr>
                <a:schemeClr val="accent4"/>
              </a:buClr>
              <a:buFont typeface="Wingdings" pitchFamily="2" charset="2"/>
              <a:buNone/>
              <a:defRPr sz="1400">
                <a:solidFill>
                  <a:schemeClr val="accent3"/>
                </a:solidFill>
              </a:defRPr>
            </a:lvl3pPr>
            <a:lvl4pPr marL="579158" indent="-144790">
              <a:spcBef>
                <a:spcPts val="0"/>
              </a:spcBef>
              <a:spcAft>
                <a:spcPts val="253"/>
              </a:spcAft>
              <a:buClr>
                <a:schemeClr val="accent3"/>
              </a:buClr>
              <a:buFont typeface="Wingdings" pitchFamily="2" charset="2"/>
              <a:buChar char="§"/>
              <a:defRPr sz="1400"/>
            </a:lvl4pPr>
            <a:lvl5pPr marL="723948" indent="-144790">
              <a:spcBef>
                <a:spcPts val="0"/>
              </a:spcBef>
              <a:spcAft>
                <a:spcPts val="84"/>
              </a:spcAft>
              <a:buClr>
                <a:schemeClr val="accent4"/>
              </a:buClr>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cs typeface="Arial" charset="0"/>
            </a:endParaRPr>
          </a:p>
        </p:txBody>
      </p:sp>
      <p:pic>
        <p:nvPicPr>
          <p:cNvPr id="5" name="Picture 7" descr="blue-window"/>
          <p:cNvPicPr>
            <a:picLocks noChangeAspect="1" noChangeArrowheads="1"/>
          </p:cNvPicPr>
          <p:nvPr userDrawn="1"/>
        </p:nvPicPr>
        <p:blipFill>
          <a:blip r:embed="rId2" cstate="print"/>
          <a:srcRect/>
          <a:stretch>
            <a:fillRect/>
          </a:stretch>
        </p:blipFill>
        <p:spPr bwMode="auto">
          <a:xfrm>
            <a:off x="450850" y="5468937"/>
            <a:ext cx="8242300" cy="933452"/>
          </a:xfrm>
          <a:prstGeom prst="rect">
            <a:avLst/>
          </a:prstGeom>
          <a:noFill/>
          <a:ln w="9525">
            <a:noFill/>
            <a:miter lim="800000"/>
            <a:headEnd/>
            <a:tailEnd/>
          </a:ln>
        </p:spPr>
      </p:pic>
      <p:pic>
        <p:nvPicPr>
          <p:cNvPr id="6" name="Picture 6" descr="juniper_black.png"/>
          <p:cNvPicPr>
            <a:picLocks noChangeAspect="1"/>
          </p:cNvPicPr>
          <p:nvPr userDrawn="1"/>
        </p:nvPicPr>
        <p:blipFill>
          <a:blip r:embed="rId3" cstate="print"/>
          <a:srcRect/>
          <a:stretch>
            <a:fillRect/>
          </a:stretch>
        </p:blipFill>
        <p:spPr bwMode="auto">
          <a:xfrm>
            <a:off x="6496079" y="917681"/>
            <a:ext cx="1717675" cy="468313"/>
          </a:xfrm>
          <a:prstGeom prst="rect">
            <a:avLst/>
          </a:prstGeom>
          <a:noFill/>
          <a:ln w="9525">
            <a:noFill/>
            <a:miter lim="800000"/>
            <a:headEnd/>
            <a:tailEnd/>
          </a:ln>
        </p:spPr>
      </p:pic>
      <p:sp>
        <p:nvSpPr>
          <p:cNvPr id="2" name="Title 1"/>
          <p:cNvSpPr>
            <a:spLocks noGrp="1"/>
          </p:cNvSpPr>
          <p:nvPr>
            <p:ph type="ctrTitle"/>
          </p:nvPr>
        </p:nvSpPr>
        <p:spPr>
          <a:xfrm>
            <a:off x="914400" y="2432266"/>
            <a:ext cx="7315200" cy="978729"/>
          </a:xfrm>
        </p:spPr>
        <p:txBody>
          <a:bodyPr>
            <a:sp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986"/>
            <a:ext cx="5943600" cy="384721"/>
          </a:xfrm>
        </p:spPr>
        <p:txBody>
          <a:bodyPr>
            <a:sp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3"/>
            <a:ext cx="8229600" cy="1751762"/>
          </a:xfrm>
        </p:spPr>
        <p:txBody>
          <a:bodyPr>
            <a:spAutoFit/>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549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2" descr="lrg-ven-gradient-3.png"/>
          <p:cNvPicPr>
            <a:picLocks noChangeAspect="1"/>
          </p:cNvPicPr>
          <p:nvPr userDrawn="1"/>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userDrawn="1"/>
        </p:nvSpPr>
        <p:spPr bwMode="invGray">
          <a:xfrm>
            <a:off x="0" y="3290682"/>
            <a:ext cx="92398" cy="276999"/>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cs typeface="Arial" charset="0"/>
            </a:endParaRPr>
          </a:p>
        </p:txBody>
      </p:sp>
      <p:pic>
        <p:nvPicPr>
          <p:cNvPr id="4" name="Picture 2"/>
          <p:cNvPicPr>
            <a:picLocks noChangeAspect="1" noChangeArrowheads="1"/>
          </p:cNvPicPr>
          <p:nvPr userDrawn="1"/>
        </p:nvPicPr>
        <p:blipFill>
          <a:blip r:embed="rId3" cstate="print"/>
          <a:srcRect/>
          <a:stretch>
            <a:fillRect/>
          </a:stretch>
        </p:blipFill>
        <p:spPr bwMode="auto">
          <a:xfrm>
            <a:off x="3702050" y="2184403"/>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userDrawn="1"/>
        </p:nvPicPr>
        <p:blipFill>
          <a:blip r:embed="rId2" cstate="print"/>
          <a:srcRect/>
          <a:stretch>
            <a:fillRect/>
          </a:stretch>
        </p:blipFill>
        <p:spPr bwMode="auto">
          <a:xfrm>
            <a:off x="0" y="2"/>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528102"/>
            <a:ext cx="7334250" cy="415498"/>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cs typeface="Arial" charset="0"/>
            </a:endParaRPr>
          </a:p>
        </p:txBody>
      </p:sp>
      <p:pic>
        <p:nvPicPr>
          <p:cNvPr id="5" name="Picture 7" descr="blue-window"/>
          <p:cNvPicPr>
            <a:picLocks noChangeAspect="1" noChangeArrowheads="1"/>
          </p:cNvPicPr>
          <p:nvPr userDrawn="1"/>
        </p:nvPicPr>
        <p:blipFill>
          <a:blip r:embed="rId2" cstate="print"/>
          <a:srcRect/>
          <a:stretch>
            <a:fillRect/>
          </a:stretch>
        </p:blipFill>
        <p:spPr bwMode="auto">
          <a:xfrm>
            <a:off x="450850" y="5468937"/>
            <a:ext cx="8242300" cy="933452"/>
          </a:xfrm>
          <a:prstGeom prst="rect">
            <a:avLst/>
          </a:prstGeom>
          <a:noFill/>
          <a:ln w="9525">
            <a:noFill/>
            <a:miter lim="800000"/>
            <a:headEnd/>
            <a:tailEnd/>
          </a:ln>
        </p:spPr>
      </p:pic>
      <p:pic>
        <p:nvPicPr>
          <p:cNvPr id="6" name="Picture 6" descr="juniper_black.png"/>
          <p:cNvPicPr>
            <a:picLocks noChangeAspect="1"/>
          </p:cNvPicPr>
          <p:nvPr userDrawn="1"/>
        </p:nvPicPr>
        <p:blipFill>
          <a:blip r:embed="rId3" cstate="print"/>
          <a:srcRect/>
          <a:stretch>
            <a:fillRect/>
          </a:stretch>
        </p:blipFill>
        <p:spPr bwMode="auto">
          <a:xfrm>
            <a:off x="6496079" y="917681"/>
            <a:ext cx="1717675" cy="468313"/>
          </a:xfrm>
          <a:prstGeom prst="rect">
            <a:avLst/>
          </a:prstGeom>
          <a:noFill/>
          <a:ln w="9525">
            <a:noFill/>
            <a:miter lim="800000"/>
            <a:headEnd/>
            <a:tailEnd/>
          </a:ln>
        </p:spPr>
      </p:pic>
      <p:sp>
        <p:nvSpPr>
          <p:cNvPr id="2" name="Title 1"/>
          <p:cNvSpPr>
            <a:spLocks noGrp="1"/>
          </p:cNvSpPr>
          <p:nvPr>
            <p:ph type="ctrTitle"/>
          </p:nvPr>
        </p:nvSpPr>
        <p:spPr>
          <a:xfrm>
            <a:off x="914400" y="2432266"/>
            <a:ext cx="7315200" cy="978729"/>
          </a:xfrm>
        </p:spPr>
        <p:txBody>
          <a:bodyPr>
            <a:sp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986"/>
            <a:ext cx="5943600" cy="384721"/>
          </a:xfrm>
        </p:spPr>
        <p:txBody>
          <a:bodyPr>
            <a:sp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3"/>
            <a:ext cx="8229600" cy="1751762"/>
          </a:xfrm>
        </p:spPr>
        <p:txBody>
          <a:bodyPr>
            <a:spAutoFit/>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a:prstGeom prst="rect">
            <a:avLst/>
          </a:prstGeo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val="310520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2" descr="lrg-ven-gradient-3.png"/>
          <p:cNvPicPr>
            <a:picLocks noChangeAspect="1"/>
          </p:cNvPicPr>
          <p:nvPr userDrawn="1"/>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userDrawn="1"/>
        </p:nvSpPr>
        <p:spPr bwMode="invGray">
          <a:xfrm>
            <a:off x="0" y="3290682"/>
            <a:ext cx="92398" cy="276999"/>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cs typeface="Arial" charset="0"/>
            </a:endParaRPr>
          </a:p>
        </p:txBody>
      </p:sp>
      <p:pic>
        <p:nvPicPr>
          <p:cNvPr id="4" name="Picture 2"/>
          <p:cNvPicPr>
            <a:picLocks noChangeAspect="1" noChangeArrowheads="1"/>
          </p:cNvPicPr>
          <p:nvPr userDrawn="1"/>
        </p:nvPicPr>
        <p:blipFill>
          <a:blip r:embed="rId3" cstate="print"/>
          <a:srcRect/>
          <a:stretch>
            <a:fillRect/>
          </a:stretch>
        </p:blipFill>
        <p:spPr bwMode="auto">
          <a:xfrm>
            <a:off x="3702050" y="2184403"/>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userDrawn="1"/>
        </p:nvPicPr>
        <p:blipFill>
          <a:blip r:embed="rId2" cstate="print"/>
          <a:srcRect/>
          <a:stretch>
            <a:fillRect/>
          </a:stretch>
        </p:blipFill>
        <p:spPr bwMode="auto">
          <a:xfrm>
            <a:off x="0" y="2"/>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528102"/>
            <a:ext cx="7334250" cy="415498"/>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554"/>
            <a:ext cx="8229600" cy="4852359"/>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solidFill>
                <a:srgbClr val="333333"/>
              </a:solidFill>
              <a:cs typeface="Arial" charset="0"/>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14219965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cs typeface="Arial" charset="0"/>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JDV6_16x9_1 Column">
    <p:spTree>
      <p:nvGrpSpPr>
        <p:cNvPr id="1" name=""/>
        <p:cNvGrpSpPr/>
        <p:nvPr/>
      </p:nvGrpSpPr>
      <p:grpSpPr>
        <a:xfrm>
          <a:off x="0" y="0"/>
          <a:ext cx="0" cy="0"/>
          <a:chOff x="0" y="0"/>
          <a:chExt cx="0" cy="0"/>
        </a:xfrm>
      </p:grpSpPr>
      <p:sp>
        <p:nvSpPr>
          <p:cNvPr id="5" name="Rectangle 4"/>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Blank Slide</a:t>
            </a:r>
          </a:p>
        </p:txBody>
      </p:sp>
      <p:sp>
        <p:nvSpPr>
          <p:cNvPr id="6" name="Rectangle 5"/>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Title and Content</a:t>
            </a:r>
          </a:p>
        </p:txBody>
      </p:sp>
      <p:sp>
        <p:nvSpPr>
          <p:cNvPr id="7" name="Rectangle 6"/>
          <p:cNvSpPr/>
          <p:nvPr userDrawn="1"/>
        </p:nvSpPr>
        <p:spPr>
          <a:xfrm>
            <a:off x="-2031999" y="-111125"/>
            <a:ext cx="1883833" cy="28927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sz="1000" dirty="0">
                <a:solidFill>
                  <a:srgbClr val="FFFFFF"/>
                </a:solidFill>
              </a:rPr>
              <a:t>1-Line</a:t>
            </a:r>
          </a:p>
        </p:txBody>
      </p:sp>
      <p:sp>
        <p:nvSpPr>
          <p:cNvPr id="8" name="Text Placeholder 7"/>
          <p:cNvSpPr>
            <a:spLocks noGrp="1"/>
          </p:cNvSpPr>
          <p:nvPr>
            <p:ph type="body" sz="quarter" idx="10"/>
          </p:nvPr>
        </p:nvSpPr>
        <p:spPr>
          <a:xfrm>
            <a:off x="303743" y="379589"/>
            <a:ext cx="8386498" cy="598580"/>
          </a:xfrm>
          <a:prstGeom prst="rect">
            <a:avLst/>
          </a:prstGeom>
        </p:spPr>
        <p:txBody>
          <a:bodyPr lIns="0" tIns="0" rIns="0" bIns="0" anchor="t">
            <a:noAutofit/>
          </a:bodyPr>
          <a:lstStyle>
            <a:lvl1pPr marL="0" indent="0" algn="l" defTabSz="694983" rtl="0" eaLnBrk="1" latinLnBrk="0" hangingPunct="1">
              <a:lnSpc>
                <a:spcPct val="80000"/>
              </a:lnSpc>
              <a:spcBef>
                <a:spcPts val="0"/>
              </a:spcBef>
              <a:spcAft>
                <a:spcPts val="0"/>
              </a:spcAft>
              <a:buFont typeface="Arial" pitchFamily="34" charset="0"/>
              <a:buNone/>
              <a:defRPr lang="en-US" sz="3400" b="1" kern="1200" cap="all" baseline="0" smtClean="0">
                <a:solidFill>
                  <a:schemeClr val="tx1"/>
                </a:solidFill>
                <a:latin typeface="+mj-lt"/>
                <a:ea typeface="+mn-ea"/>
                <a:cs typeface="+mn-cs"/>
              </a:defRPr>
            </a:lvl1pPr>
          </a:lstStyle>
          <a:p>
            <a:pPr lvl="0"/>
            <a:r>
              <a:rPr lang="en-US" smtClean="0"/>
              <a:t>Click to edit Master text styles</a:t>
            </a:r>
          </a:p>
        </p:txBody>
      </p:sp>
      <p:sp>
        <p:nvSpPr>
          <p:cNvPr id="11" name="Text Placeholder 3"/>
          <p:cNvSpPr>
            <a:spLocks noGrp="1"/>
          </p:cNvSpPr>
          <p:nvPr>
            <p:ph type="body" sz="quarter" idx="15"/>
          </p:nvPr>
        </p:nvSpPr>
        <p:spPr>
          <a:xfrm>
            <a:off x="303743" y="811360"/>
            <a:ext cx="8386498" cy="312450"/>
          </a:xfrm>
          <a:prstGeom prst="rect">
            <a:avLst/>
          </a:prstGeom>
        </p:spPr>
        <p:txBody>
          <a:bodyPr lIns="0" tIns="100387" anchor="t" anchorCtr="0"/>
          <a:lstStyle>
            <a:lvl1pPr marL="0" indent="0" algn="l" defTabSz="694983" rtl="0" eaLnBrk="1" latinLnBrk="0" hangingPunct="1">
              <a:spcBef>
                <a:spcPct val="20000"/>
              </a:spcBef>
              <a:buFont typeface="Arial" pitchFamily="34" charset="0"/>
              <a:buNone/>
              <a:defRPr lang="en-US" sz="2000" kern="1200" smtClean="0">
                <a:solidFill>
                  <a:schemeClr val="accent3"/>
                </a:solidFill>
                <a:latin typeface="+mn-lt"/>
                <a:ea typeface="+mn-ea"/>
                <a:cs typeface="+mn-cs"/>
              </a:defRPr>
            </a:lvl1pPr>
            <a:lvl2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2pPr>
            <a:lvl3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3pPr>
            <a:lvl4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4pPr>
            <a:lvl5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5pPr>
          </a:lstStyle>
          <a:p>
            <a:pPr lvl="0"/>
            <a:r>
              <a:rPr lang="en-US" smtClean="0"/>
              <a:t>Click to edit Master text styles</a:t>
            </a:r>
          </a:p>
        </p:txBody>
      </p:sp>
      <p:sp>
        <p:nvSpPr>
          <p:cNvPr id="16" name="Text Placeholder 11"/>
          <p:cNvSpPr>
            <a:spLocks noGrp="1"/>
          </p:cNvSpPr>
          <p:nvPr>
            <p:ph type="body" sz="quarter" idx="14"/>
          </p:nvPr>
        </p:nvSpPr>
        <p:spPr>
          <a:xfrm>
            <a:off x="448028" y="2210154"/>
            <a:ext cx="8242213" cy="4247445"/>
          </a:xfrm>
          <a:prstGeom prst="rect">
            <a:avLst/>
          </a:prstGeom>
        </p:spPr>
        <p:txBody>
          <a:bodyPr/>
          <a:lstStyle>
            <a:lvl1pPr marL="0" indent="0">
              <a:spcBef>
                <a:spcPts val="0"/>
              </a:spcBef>
              <a:spcAft>
                <a:spcPts val="507"/>
              </a:spcAft>
              <a:buNone/>
              <a:defRPr sz="1700">
                <a:solidFill>
                  <a:schemeClr val="tx1"/>
                </a:solidFill>
              </a:defRPr>
            </a:lvl1pPr>
            <a:lvl2pPr marL="286898" indent="-172943">
              <a:spcBef>
                <a:spcPts val="0"/>
              </a:spcBef>
              <a:spcAft>
                <a:spcPts val="507"/>
              </a:spcAft>
              <a:buClr>
                <a:schemeClr val="accent3"/>
              </a:buClr>
              <a:buFont typeface="Wingdings" pitchFamily="2" charset="2"/>
              <a:buChar char="§"/>
              <a:defRPr sz="1500"/>
            </a:lvl2pPr>
            <a:lvl3pPr marL="286898" indent="0">
              <a:spcBef>
                <a:spcPts val="0"/>
              </a:spcBef>
              <a:spcAft>
                <a:spcPts val="253"/>
              </a:spcAft>
              <a:buClr>
                <a:schemeClr val="accent4"/>
              </a:buClr>
              <a:buFont typeface="Wingdings" pitchFamily="2" charset="2"/>
              <a:buNone/>
              <a:defRPr sz="1400">
                <a:solidFill>
                  <a:schemeClr val="accent3"/>
                </a:solidFill>
              </a:defRPr>
            </a:lvl3pPr>
            <a:lvl4pPr marL="579158" indent="-144790">
              <a:spcBef>
                <a:spcPts val="0"/>
              </a:spcBef>
              <a:spcAft>
                <a:spcPts val="253"/>
              </a:spcAft>
              <a:buClr>
                <a:schemeClr val="accent3"/>
              </a:buClr>
              <a:buFont typeface="Wingdings" pitchFamily="2" charset="2"/>
              <a:buChar char="§"/>
              <a:defRPr sz="1400"/>
            </a:lvl4pPr>
            <a:lvl5pPr marL="723948" indent="-144790">
              <a:spcBef>
                <a:spcPts val="0"/>
              </a:spcBef>
              <a:spcAft>
                <a:spcPts val="84"/>
              </a:spcAft>
              <a:buClr>
                <a:schemeClr val="accent4"/>
              </a:buClr>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solidFill>
                <a:srgbClr val="333333"/>
              </a:solidFill>
              <a:cs typeface="Arial" charset="0"/>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654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cs typeface="Arial" charset="0"/>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JDV6_16x9_1 Column">
    <p:spTree>
      <p:nvGrpSpPr>
        <p:cNvPr id="1" name=""/>
        <p:cNvGrpSpPr/>
        <p:nvPr/>
      </p:nvGrpSpPr>
      <p:grpSpPr>
        <a:xfrm>
          <a:off x="0" y="0"/>
          <a:ext cx="0" cy="0"/>
          <a:chOff x="0" y="0"/>
          <a:chExt cx="0" cy="0"/>
        </a:xfrm>
      </p:grpSpPr>
      <p:sp>
        <p:nvSpPr>
          <p:cNvPr id="5" name="Rectangle 4"/>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Blank Slide</a:t>
            </a:r>
          </a:p>
        </p:txBody>
      </p:sp>
      <p:sp>
        <p:nvSpPr>
          <p:cNvPr id="6" name="Rectangle 5"/>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Title and Content</a:t>
            </a:r>
          </a:p>
        </p:txBody>
      </p:sp>
      <p:sp>
        <p:nvSpPr>
          <p:cNvPr id="7" name="Rectangle 6"/>
          <p:cNvSpPr/>
          <p:nvPr userDrawn="1"/>
        </p:nvSpPr>
        <p:spPr>
          <a:xfrm>
            <a:off x="-2031999" y="-111125"/>
            <a:ext cx="1883833" cy="28927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sz="1000" dirty="0">
                <a:solidFill>
                  <a:srgbClr val="FFFFFF"/>
                </a:solidFill>
              </a:rPr>
              <a:t>1-Line</a:t>
            </a:r>
          </a:p>
        </p:txBody>
      </p:sp>
      <p:sp>
        <p:nvSpPr>
          <p:cNvPr id="8" name="Text Placeholder 7"/>
          <p:cNvSpPr>
            <a:spLocks noGrp="1"/>
          </p:cNvSpPr>
          <p:nvPr>
            <p:ph type="body" sz="quarter" idx="10"/>
          </p:nvPr>
        </p:nvSpPr>
        <p:spPr>
          <a:xfrm>
            <a:off x="303743" y="379589"/>
            <a:ext cx="8386498" cy="598580"/>
          </a:xfrm>
          <a:prstGeom prst="rect">
            <a:avLst/>
          </a:prstGeom>
        </p:spPr>
        <p:txBody>
          <a:bodyPr lIns="0" tIns="0" rIns="0" bIns="0" anchor="t">
            <a:noAutofit/>
          </a:bodyPr>
          <a:lstStyle>
            <a:lvl1pPr marL="0" indent="0" algn="l" defTabSz="694983" rtl="0" eaLnBrk="1" latinLnBrk="0" hangingPunct="1">
              <a:lnSpc>
                <a:spcPct val="80000"/>
              </a:lnSpc>
              <a:spcBef>
                <a:spcPts val="0"/>
              </a:spcBef>
              <a:spcAft>
                <a:spcPts val="0"/>
              </a:spcAft>
              <a:buFont typeface="Arial" pitchFamily="34" charset="0"/>
              <a:buNone/>
              <a:defRPr lang="en-US" sz="3400" b="1" kern="1200" cap="all" baseline="0" smtClean="0">
                <a:solidFill>
                  <a:schemeClr val="tx1"/>
                </a:solidFill>
                <a:latin typeface="+mj-lt"/>
                <a:ea typeface="+mn-ea"/>
                <a:cs typeface="+mn-cs"/>
              </a:defRPr>
            </a:lvl1pPr>
          </a:lstStyle>
          <a:p>
            <a:pPr lvl="0"/>
            <a:r>
              <a:rPr lang="en-US" smtClean="0"/>
              <a:t>Click to edit Master text styles</a:t>
            </a:r>
          </a:p>
        </p:txBody>
      </p:sp>
      <p:sp>
        <p:nvSpPr>
          <p:cNvPr id="11" name="Text Placeholder 3"/>
          <p:cNvSpPr>
            <a:spLocks noGrp="1"/>
          </p:cNvSpPr>
          <p:nvPr>
            <p:ph type="body" sz="quarter" idx="15"/>
          </p:nvPr>
        </p:nvSpPr>
        <p:spPr>
          <a:xfrm>
            <a:off x="303743" y="811360"/>
            <a:ext cx="8386498" cy="312450"/>
          </a:xfrm>
          <a:prstGeom prst="rect">
            <a:avLst/>
          </a:prstGeom>
        </p:spPr>
        <p:txBody>
          <a:bodyPr lIns="0" tIns="100387" anchor="t" anchorCtr="0"/>
          <a:lstStyle>
            <a:lvl1pPr marL="0" indent="0" algn="l" defTabSz="694983" rtl="0" eaLnBrk="1" latinLnBrk="0" hangingPunct="1">
              <a:spcBef>
                <a:spcPct val="20000"/>
              </a:spcBef>
              <a:buFont typeface="Arial" pitchFamily="34" charset="0"/>
              <a:buNone/>
              <a:defRPr lang="en-US" sz="2000" kern="1200" smtClean="0">
                <a:solidFill>
                  <a:schemeClr val="accent3"/>
                </a:solidFill>
                <a:latin typeface="+mn-lt"/>
                <a:ea typeface="+mn-ea"/>
                <a:cs typeface="+mn-cs"/>
              </a:defRPr>
            </a:lvl1pPr>
            <a:lvl2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2pPr>
            <a:lvl3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3pPr>
            <a:lvl4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4pPr>
            <a:lvl5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5pPr>
          </a:lstStyle>
          <a:p>
            <a:pPr lvl="0"/>
            <a:r>
              <a:rPr lang="en-US" smtClean="0"/>
              <a:t>Click to edit Master text styles</a:t>
            </a:r>
          </a:p>
        </p:txBody>
      </p:sp>
      <p:sp>
        <p:nvSpPr>
          <p:cNvPr id="16" name="Text Placeholder 11"/>
          <p:cNvSpPr>
            <a:spLocks noGrp="1"/>
          </p:cNvSpPr>
          <p:nvPr>
            <p:ph type="body" sz="quarter" idx="14"/>
          </p:nvPr>
        </p:nvSpPr>
        <p:spPr>
          <a:xfrm>
            <a:off x="448028" y="2210154"/>
            <a:ext cx="8242213" cy="4247445"/>
          </a:xfrm>
          <a:prstGeom prst="rect">
            <a:avLst/>
          </a:prstGeom>
        </p:spPr>
        <p:txBody>
          <a:bodyPr/>
          <a:lstStyle>
            <a:lvl1pPr marL="0" indent="0">
              <a:spcBef>
                <a:spcPts val="0"/>
              </a:spcBef>
              <a:spcAft>
                <a:spcPts val="507"/>
              </a:spcAft>
              <a:buNone/>
              <a:defRPr sz="1700">
                <a:solidFill>
                  <a:schemeClr val="tx1"/>
                </a:solidFill>
              </a:defRPr>
            </a:lvl1pPr>
            <a:lvl2pPr marL="286898" indent="-172943">
              <a:spcBef>
                <a:spcPts val="0"/>
              </a:spcBef>
              <a:spcAft>
                <a:spcPts val="507"/>
              </a:spcAft>
              <a:buClr>
                <a:schemeClr val="accent3"/>
              </a:buClr>
              <a:buFont typeface="Wingdings" pitchFamily="2" charset="2"/>
              <a:buChar char="§"/>
              <a:defRPr sz="1500"/>
            </a:lvl2pPr>
            <a:lvl3pPr marL="286898" indent="0">
              <a:spcBef>
                <a:spcPts val="0"/>
              </a:spcBef>
              <a:spcAft>
                <a:spcPts val="253"/>
              </a:spcAft>
              <a:buClr>
                <a:schemeClr val="accent4"/>
              </a:buClr>
              <a:buFont typeface="Wingdings" pitchFamily="2" charset="2"/>
              <a:buNone/>
              <a:defRPr sz="1400">
                <a:solidFill>
                  <a:schemeClr val="accent3"/>
                </a:solidFill>
              </a:defRPr>
            </a:lvl3pPr>
            <a:lvl4pPr marL="579158" indent="-144790">
              <a:spcBef>
                <a:spcPts val="0"/>
              </a:spcBef>
              <a:spcAft>
                <a:spcPts val="253"/>
              </a:spcAft>
              <a:buClr>
                <a:schemeClr val="accent3"/>
              </a:buClr>
              <a:buFont typeface="Wingdings" pitchFamily="2" charset="2"/>
              <a:buChar char="§"/>
              <a:defRPr sz="1400"/>
            </a:lvl4pPr>
            <a:lvl5pPr marL="723948" indent="-144790">
              <a:spcBef>
                <a:spcPts val="0"/>
              </a:spcBef>
              <a:spcAft>
                <a:spcPts val="84"/>
              </a:spcAft>
              <a:buClr>
                <a:schemeClr val="accent4"/>
              </a:buClr>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9144000" cy="6858000"/>
            <a:chOff x="0" y="0"/>
            <a:chExt cx="5760" cy="4320"/>
          </a:xfrm>
        </p:grpSpPr>
        <p:grpSp>
          <p:nvGrpSpPr>
            <p:cNvPr id="17411" name="Group 3"/>
            <p:cNvGrpSpPr>
              <a:grpSpLocks/>
            </p:cNvGrpSpPr>
            <p:nvPr/>
          </p:nvGrpSpPr>
          <p:grpSpPr bwMode="auto">
            <a:xfrm>
              <a:off x="0" y="0"/>
              <a:ext cx="5760" cy="4320"/>
              <a:chOff x="0" y="0"/>
              <a:chExt cx="5760" cy="4320"/>
            </a:xfrm>
          </p:grpSpPr>
          <p:sp>
            <p:nvSpPr>
              <p:cNvPr id="17412" name="Rectangle 4"/>
              <p:cNvSpPr>
                <a:spLocks noChangeArrowheads="1"/>
              </p:cNvSpPr>
              <p:nvPr/>
            </p:nvSpPr>
            <p:spPr bwMode="ltGray">
              <a:xfrm>
                <a:off x="2112" y="0"/>
                <a:ext cx="3648"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nvGrpSpPr>
              <p:cNvPr id="17413" name="Group 5"/>
              <p:cNvGrpSpPr>
                <a:grpSpLocks/>
              </p:cNvGrpSpPr>
              <p:nvPr userDrawn="1"/>
            </p:nvGrpSpPr>
            <p:grpSpPr bwMode="auto">
              <a:xfrm>
                <a:off x="0" y="0"/>
                <a:ext cx="5760" cy="4320"/>
                <a:chOff x="0" y="0"/>
                <a:chExt cx="5760" cy="4320"/>
              </a:xfrm>
            </p:grpSpPr>
            <p:sp>
              <p:nvSpPr>
                <p:cNvPr id="17414"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15"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16"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17"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18"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19"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0"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1"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2"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3"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4"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5"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6"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7"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8"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29"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0"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1"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2"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3"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4"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5"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3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4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5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sp>
            <p:nvSpPr>
              <p:cNvPr id="17465" name="Line 57"/>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grpSp>
          <p:nvGrpSpPr>
            <p:cNvPr id="17466" name="Group 58"/>
            <p:cNvGrpSpPr>
              <a:grpSpLocks/>
            </p:cNvGrpSpPr>
            <p:nvPr userDrawn="1"/>
          </p:nvGrpSpPr>
          <p:grpSpPr bwMode="auto">
            <a:xfrm>
              <a:off x="3" y="559"/>
              <a:ext cx="4192" cy="1796"/>
              <a:chOff x="3" y="559"/>
              <a:chExt cx="4192" cy="1796"/>
            </a:xfrm>
          </p:grpSpPr>
          <p:sp>
            <p:nvSpPr>
              <p:cNvPr id="17467" name="Line 59"/>
              <p:cNvSpPr>
                <a:spLocks noChangeShapeType="1"/>
              </p:cNvSpPr>
              <p:nvPr/>
            </p:nvSpPr>
            <p:spPr bwMode="ltGray">
              <a:xfrm>
                <a:off x="506" y="559"/>
                <a:ext cx="0" cy="17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8"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69"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70"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grpSp>
          <p:nvGrpSpPr>
            <p:cNvPr id="17471" name="Group 63"/>
            <p:cNvGrpSpPr>
              <a:grpSpLocks/>
            </p:cNvGrpSpPr>
            <p:nvPr userDrawn="1"/>
          </p:nvGrpSpPr>
          <p:grpSpPr bwMode="auto">
            <a:xfrm>
              <a:off x="1480" y="1952"/>
              <a:ext cx="3808" cy="1812"/>
              <a:chOff x="1480" y="1952"/>
              <a:chExt cx="3808" cy="1812"/>
            </a:xfrm>
          </p:grpSpPr>
          <p:sp>
            <p:nvSpPr>
              <p:cNvPr id="17472"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73"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7474"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grpSp>
      <p:sp>
        <p:nvSpPr>
          <p:cNvPr id="17475" name="Rectangle 67"/>
          <p:cNvSpPr>
            <a:spLocks noGrp="1" noChangeArrowheads="1"/>
          </p:cNvSpPr>
          <p:nvPr>
            <p:ph type="ctrTitle"/>
          </p:nvPr>
        </p:nvSpPr>
        <p:spPr>
          <a:xfrm>
            <a:off x="990600" y="1752600"/>
            <a:ext cx="7772400" cy="1143000"/>
          </a:xfrm>
        </p:spPr>
        <p:txBody>
          <a:bodyPr/>
          <a:lstStyle>
            <a:lvl1pPr>
              <a:defRPr/>
            </a:lvl1pPr>
          </a:lstStyle>
          <a:p>
            <a:pPr lvl="0"/>
            <a:r>
              <a:rPr lang="en-US" altLang="bg-BG" noProof="0" smtClean="0"/>
              <a:t>Click to edit Master title style</a:t>
            </a:r>
          </a:p>
        </p:txBody>
      </p:sp>
      <p:sp>
        <p:nvSpPr>
          <p:cNvPr id="17476"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pPr lvl="0"/>
            <a:r>
              <a:rPr lang="en-US" altLang="bg-BG" noProof="0" smtClean="0"/>
              <a:t>Click to edit Master subtitle style</a:t>
            </a:r>
          </a:p>
        </p:txBody>
      </p:sp>
      <p:sp>
        <p:nvSpPr>
          <p:cNvPr id="17477" name="Rectangle 69"/>
          <p:cNvSpPr>
            <a:spLocks noGrp="1" noChangeArrowheads="1"/>
          </p:cNvSpPr>
          <p:nvPr>
            <p:ph type="dt" sz="quarter" idx="2"/>
          </p:nvPr>
        </p:nvSpPr>
        <p:spPr/>
        <p:txBody>
          <a:bodyPr/>
          <a:lstStyle>
            <a:lvl1pPr>
              <a:defRPr/>
            </a:lvl1pPr>
          </a:lstStyle>
          <a:p>
            <a:fld id="{322F12F7-E57A-473D-AB7F-37500DDF9661}" type="datetimeFigureOut">
              <a:rPr lang="bg-BG" smtClean="0"/>
              <a:t>31.03.2017</a:t>
            </a:fld>
            <a:endParaRPr lang="bg-BG"/>
          </a:p>
        </p:txBody>
      </p:sp>
      <p:sp>
        <p:nvSpPr>
          <p:cNvPr id="17478" name="Rectangle 70"/>
          <p:cNvSpPr>
            <a:spLocks noGrp="1" noChangeArrowheads="1"/>
          </p:cNvSpPr>
          <p:nvPr>
            <p:ph type="ftr" sz="quarter" idx="3"/>
          </p:nvPr>
        </p:nvSpPr>
        <p:spPr/>
        <p:txBody>
          <a:bodyPr/>
          <a:lstStyle>
            <a:lvl1pPr>
              <a:defRPr/>
            </a:lvl1pPr>
          </a:lstStyle>
          <a:p>
            <a:endParaRPr lang="bg-BG"/>
          </a:p>
        </p:txBody>
      </p:sp>
      <p:sp>
        <p:nvSpPr>
          <p:cNvPr id="17479" name="Rectangle 71"/>
          <p:cNvSpPr>
            <a:spLocks noGrp="1" noChangeArrowheads="1"/>
          </p:cNvSpPr>
          <p:nvPr>
            <p:ph type="sldNum" sz="quarter" idx="4"/>
          </p:nvPr>
        </p:nvSpPr>
        <p:spPr/>
        <p:txBody>
          <a:bodyPr/>
          <a:lstStyle>
            <a:lvl1pPr>
              <a:defRPr/>
            </a:lvl1pPr>
          </a:lstStyle>
          <a:p>
            <a:fld id="{D9E9CCCB-5F03-4F9D-87FC-C7D8C1A91DFD}" type="slidenum">
              <a:rPr lang="bg-BG" smtClean="0"/>
              <a:t>‹#›</a:t>
            </a:fld>
            <a:endParaRPr lang="bg-BG"/>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lvl1pPr>
              <a:buSzPct val="900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dirty="0"/>
          </a:p>
        </p:txBody>
      </p:sp>
      <p:sp>
        <p:nvSpPr>
          <p:cNvPr id="4" name="Date Placeholder 3"/>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7031784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18308279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3984536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30049539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8" name="Footer Placeholder 7"/>
          <p:cNvSpPr>
            <a:spLocks noGrp="1"/>
          </p:cNvSpPr>
          <p:nvPr>
            <p:ph type="ftr" sz="quarter" idx="11"/>
          </p:nvPr>
        </p:nvSpPr>
        <p:spPr/>
        <p:txBody>
          <a:bodyPr/>
          <a:lstStyle>
            <a:lvl1pPr>
              <a:defRPr/>
            </a:lvl1pPr>
          </a:lstStyle>
          <a:p>
            <a:endParaRPr lang="bg-BG"/>
          </a:p>
        </p:txBody>
      </p:sp>
      <p:sp>
        <p:nvSpPr>
          <p:cNvPr id="9" name="Slide Number Placeholder 8"/>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2448840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4" name="Footer Placeholder 3"/>
          <p:cNvSpPr>
            <a:spLocks noGrp="1"/>
          </p:cNvSpPr>
          <p:nvPr>
            <p:ph type="ftr" sz="quarter" idx="11"/>
          </p:nvPr>
        </p:nvSpPr>
        <p:spPr/>
        <p:txBody>
          <a:bodyPr/>
          <a:lstStyle>
            <a:lvl1pPr>
              <a:defRPr/>
            </a:lvl1pPr>
          </a:lstStyle>
          <a:p>
            <a:endParaRPr lang="bg-BG"/>
          </a:p>
        </p:txBody>
      </p:sp>
      <p:sp>
        <p:nvSpPr>
          <p:cNvPr id="5" name="Slide Number Placeholder 4"/>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34934856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3" name="Footer Placeholder 2"/>
          <p:cNvSpPr>
            <a:spLocks noGrp="1"/>
          </p:cNvSpPr>
          <p:nvPr>
            <p:ph type="ftr" sz="quarter" idx="11"/>
          </p:nvPr>
        </p:nvSpPr>
        <p:spPr/>
        <p:txBody>
          <a:bodyPr/>
          <a:lstStyle>
            <a:lvl1pPr>
              <a:defRPr/>
            </a:lvl1pPr>
          </a:lstStyle>
          <a:p>
            <a:endParaRPr lang="bg-BG"/>
          </a:p>
        </p:txBody>
      </p:sp>
      <p:sp>
        <p:nvSpPr>
          <p:cNvPr id="4" name="Slide Number Placeholder 3"/>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2638254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30301904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g-B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35000435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40271301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fld id="{322F12F7-E57A-473D-AB7F-37500DDF9661}"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D9E9CCCB-5F03-4F9D-87FC-C7D8C1A91DFD}" type="slidenum">
              <a:rPr lang="bg-BG" smtClean="0"/>
              <a:t>‹#›</a:t>
            </a:fld>
            <a:endParaRPr lang="bg-BG"/>
          </a:p>
        </p:txBody>
      </p:sp>
    </p:spTree>
    <p:extLst>
      <p:ext uri="{BB962C8B-B14F-4D97-AF65-F5344CB8AC3E}">
        <p14:creationId xmlns:p14="http://schemas.microsoft.com/office/powerpoint/2010/main" val="39210337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24772889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Tree>
    <p:extLst>
      <p:ext uri="{BB962C8B-B14F-4D97-AF65-F5344CB8AC3E}">
        <p14:creationId xmlns:p14="http://schemas.microsoft.com/office/powerpoint/2010/main" val="14161202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246103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41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a:prstGeom prst="rect">
            <a:avLst/>
          </a:prstGeo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12"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0776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g-BG"/>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377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030446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053685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967044"/>
            <a:ext cx="7772400" cy="1470025"/>
          </a:xfrm>
        </p:spPr>
        <p:txBody>
          <a:bodyPr/>
          <a:lstStyle>
            <a:lvl1pPr>
              <a:defRPr/>
            </a:lvl1pPr>
          </a:lstStyle>
          <a:p>
            <a:pPr lvl="0"/>
            <a:r>
              <a:rPr lang="en-US" altLang="bg-BG" noProof="0" smtClean="0"/>
              <a:t>Click to edit Master title style</a:t>
            </a:r>
            <a:endParaRPr lang="en-GB" altLang="bg-BG" noProof="0" smtClean="0"/>
          </a:p>
        </p:txBody>
      </p:sp>
      <p:sp>
        <p:nvSpPr>
          <p:cNvPr id="3075" name="Rectangle 3"/>
          <p:cNvSpPr>
            <a:spLocks noGrp="1" noChangeArrowheads="1"/>
          </p:cNvSpPr>
          <p:nvPr>
            <p:ph type="subTitle" idx="1"/>
          </p:nvPr>
        </p:nvSpPr>
        <p:spPr>
          <a:xfrm>
            <a:off x="1331913" y="4941893"/>
            <a:ext cx="6400800" cy="1008063"/>
          </a:xfrm>
        </p:spPr>
        <p:txBody>
          <a:bodyPr/>
          <a:lstStyle>
            <a:lvl1pPr marL="0" indent="0" algn="ctr">
              <a:buFontTx/>
              <a:buNone/>
              <a:defRPr/>
            </a:lvl1pPr>
          </a:lstStyle>
          <a:p>
            <a:pPr lvl="0"/>
            <a:r>
              <a:rPr lang="en-US" altLang="bg-BG" noProof="0" smtClean="0"/>
              <a:t>Click to edit Master subtitle style</a:t>
            </a:r>
            <a:endParaRPr lang="en-GB" altLang="bg-BG" noProof="0" smtClean="0"/>
          </a:p>
        </p:txBody>
      </p:sp>
      <p:sp>
        <p:nvSpPr>
          <p:cNvPr id="3076" name="Rectangle 4"/>
          <p:cNvSpPr>
            <a:spLocks noGrp="1" noChangeArrowheads="1"/>
          </p:cNvSpPr>
          <p:nvPr>
            <p:ph type="dt" sz="half" idx="2"/>
          </p:nvPr>
        </p:nvSpPr>
        <p:spPr/>
        <p:txBody>
          <a:bodyPr/>
          <a:lstStyle>
            <a:lvl1pPr>
              <a:defRPr/>
            </a:lvl1pPr>
          </a:lstStyle>
          <a:p>
            <a:endParaRPr lang="bg-BG"/>
          </a:p>
        </p:txBody>
      </p:sp>
      <p:sp>
        <p:nvSpPr>
          <p:cNvPr id="3077" name="Rectangle 5"/>
          <p:cNvSpPr>
            <a:spLocks noGrp="1" noChangeArrowheads="1"/>
          </p:cNvSpPr>
          <p:nvPr>
            <p:ph type="ftr" sz="quarter" idx="3"/>
          </p:nvPr>
        </p:nvSpPr>
        <p:spPr/>
        <p:txBody>
          <a:bodyPr/>
          <a:lstStyle>
            <a:lvl1pPr>
              <a:defRPr/>
            </a:lvl1pPr>
          </a:lstStyle>
          <a:p>
            <a:endParaRPr lang="bg-BG"/>
          </a:p>
        </p:txBody>
      </p:sp>
      <p:sp>
        <p:nvSpPr>
          <p:cNvPr id="3078" name="Rectangle 6"/>
          <p:cNvSpPr>
            <a:spLocks noGrp="1" noChangeArrowheads="1"/>
          </p:cNvSpPr>
          <p:nvPr>
            <p:ph type="sldNum" sz="quarter" idx="4"/>
          </p:nvPr>
        </p:nvSpPr>
        <p:spPr/>
        <p:txBody>
          <a:bodyPr/>
          <a:lstStyle>
            <a:lvl1pPr>
              <a:defRPr/>
            </a:lvl1pPr>
          </a:lstStyle>
          <a:p>
            <a:pPr marL="0" marR="0" lvl="0" indent="0" algn="r" rtl="0">
              <a:spcBef>
                <a:spcPts val="0"/>
              </a:spcBef>
              <a:buSzPct val="25000"/>
              <a:buNone/>
            </a:pPr>
            <a:fld id="{00000000-1234-1234-1234-123412341234}" type="slidenum">
              <a:rPr lang="en-GB" sz="1400" b="0" i="0" u="none" strike="noStrike" cap="none" smtClean="0">
                <a:solidFill>
                  <a:srgbClr val="1E5F1E"/>
                </a:solidFill>
                <a:latin typeface="Arial Narrow"/>
                <a:ea typeface="Arial Narrow"/>
                <a:cs typeface="Arial Narrow"/>
                <a:sym typeface="Arial Narrow"/>
              </a:rPr>
              <a:t>‹#›</a:t>
            </a:fld>
            <a:endParaRPr lang="en-GB" sz="1400" b="0" i="0" u="none" strike="noStrike" cap="none">
              <a:solidFill>
                <a:srgbClr val="1E5F1E"/>
              </a:solidFill>
              <a:latin typeface="Arial Narrow"/>
              <a:ea typeface="Arial Narrow"/>
              <a:cs typeface="Arial Narrow"/>
              <a:sym typeface="Arial Narrow"/>
            </a:endParaRP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33377"/>
            <a:ext cx="6121400" cy="1974851"/>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D:\users\mircho\Dropbox\Smartcom logo new\FOOT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8" y="197454"/>
            <a:ext cx="1975519" cy="2545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b="0" i="0" u="none" strike="noStrike" cap="none" smtClean="0">
                <a:solidFill>
                  <a:srgbClr val="1E5F1E"/>
                </a:solidFill>
                <a:latin typeface="Arial Narrow"/>
                <a:ea typeface="Arial Narrow"/>
                <a:cs typeface="Arial Narrow"/>
                <a:sym typeface="Arial Narrow"/>
              </a:rPr>
              <a:t>‹#›</a:t>
            </a:fld>
            <a:endParaRPr lang="en-GB" sz="1400" b="0" i="0" u="none" strike="noStrike" cap="none">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246103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435258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1331913" y="1484313"/>
            <a:ext cx="3600450" cy="46418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5084771" y="1484313"/>
            <a:ext cx="3602037" cy="46418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lvl1pPr>
              <a:defRPr/>
            </a:lvl1pPr>
          </a:lstStyle>
          <a:p>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1962891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lvl1pPr>
              <a:defRPr/>
            </a:lvl1pPr>
          </a:lstStyle>
          <a:p>
            <a:endParaRPr lang="bg-BG"/>
          </a:p>
        </p:txBody>
      </p:sp>
      <p:sp>
        <p:nvSpPr>
          <p:cNvPr id="8" name="Footer Placeholder 7"/>
          <p:cNvSpPr>
            <a:spLocks noGrp="1"/>
          </p:cNvSpPr>
          <p:nvPr>
            <p:ph type="ftr" sz="quarter" idx="11"/>
          </p:nvPr>
        </p:nvSpPr>
        <p:spPr/>
        <p:txBody>
          <a:bodyPr/>
          <a:lstStyle>
            <a:lvl1pPr>
              <a:defRPr/>
            </a:lvl1pPr>
          </a:lstStyle>
          <a:p>
            <a:endParaRPr lang="bg-BG"/>
          </a:p>
        </p:txBody>
      </p:sp>
      <p:sp>
        <p:nvSpPr>
          <p:cNvPr id="9" name="Slide Number Placeholder 8"/>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112821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435258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lvl1pPr>
              <a:defRPr/>
            </a:lvl1pPr>
          </a:lstStyle>
          <a:p>
            <a:endParaRPr lang="bg-BG"/>
          </a:p>
        </p:txBody>
      </p:sp>
      <p:sp>
        <p:nvSpPr>
          <p:cNvPr id="4" name="Footer Placeholder 3"/>
          <p:cNvSpPr>
            <a:spLocks noGrp="1"/>
          </p:cNvSpPr>
          <p:nvPr>
            <p:ph type="ftr" sz="quarter" idx="11"/>
          </p:nvPr>
        </p:nvSpPr>
        <p:spPr/>
        <p:txBody>
          <a:bodyPr/>
          <a:lstStyle>
            <a:lvl1pPr>
              <a:defRPr/>
            </a:lvl1pPr>
          </a:lstStyle>
          <a:p>
            <a:endParaRPr lang="bg-BG"/>
          </a:p>
        </p:txBody>
      </p:sp>
      <p:sp>
        <p:nvSpPr>
          <p:cNvPr id="5" name="Slide Number Placeholder 4"/>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1660153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bg-BG"/>
          </a:p>
        </p:txBody>
      </p:sp>
      <p:sp>
        <p:nvSpPr>
          <p:cNvPr id="3" name="Footer Placeholder 2"/>
          <p:cNvSpPr>
            <a:spLocks noGrp="1"/>
          </p:cNvSpPr>
          <p:nvPr>
            <p:ph type="ftr" sz="quarter" idx="11"/>
          </p:nvPr>
        </p:nvSpPr>
        <p:spPr/>
        <p:txBody>
          <a:bodyPr/>
          <a:lstStyle>
            <a:lvl1pPr>
              <a:defRPr/>
            </a:lvl1pPr>
          </a:lstStyle>
          <a:p>
            <a:endParaRPr lang="bg-BG"/>
          </a:p>
        </p:txBody>
      </p:sp>
      <p:sp>
        <p:nvSpPr>
          <p:cNvPr id="4" name="Slide Number Placeholder 3"/>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3809509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1481210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g-BG"/>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21174351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781964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83" y="274640"/>
            <a:ext cx="1838325"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1331913" y="274640"/>
            <a:ext cx="536416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endParaRPr lang="bg-BG"/>
          </a:p>
        </p:txBody>
      </p:sp>
      <p:sp>
        <p:nvSpPr>
          <p:cNvPr id="5" name="Footer Placeholder 4"/>
          <p:cNvSpPr>
            <a:spLocks noGrp="1"/>
          </p:cNvSpPr>
          <p:nvPr>
            <p:ph type="ftr" sz="quarter" idx="11"/>
          </p:nvPr>
        </p:nvSpPr>
        <p:spPr/>
        <p:txBody>
          <a:bodyPr/>
          <a:lstStyle>
            <a:lvl1pPr>
              <a:defRPr/>
            </a:lvl1pPr>
          </a:lstStyle>
          <a:p>
            <a:endParaRPr lang="bg-BG"/>
          </a:p>
        </p:txBody>
      </p:sp>
      <p:sp>
        <p:nvSpPr>
          <p:cNvPr id="6" name="Slide Number Placeholder 5"/>
          <p:cNvSpPr>
            <a:spLocks noGrp="1"/>
          </p:cNvSpPr>
          <p:nvPr>
            <p:ph type="sldNum" sz="quarter" idx="12"/>
          </p:nvPr>
        </p:nvSpPr>
        <p:spPr/>
        <p:txBody>
          <a:bodyPr/>
          <a:lstStyle>
            <a:lvl1pPr>
              <a:defRPr/>
            </a:lvl1pPr>
          </a:lstStyle>
          <a:p>
            <a:pPr marL="0" marR="0" lvl="0" indent="0" algn="r" rtl="0">
              <a:spcBef>
                <a:spcPts val="0"/>
              </a:spcBef>
              <a:buSzPct val="25000"/>
              <a:buNone/>
            </a:pPr>
            <a:fld id="{00000000-1234-1234-1234-123412341234}" type="slidenum">
              <a:rPr lang="en-GB" sz="1400" smtClean="0">
                <a:solidFill>
                  <a:srgbClr val="1E5F1E"/>
                </a:solidFill>
                <a:latin typeface="Arial Narrow"/>
                <a:ea typeface="Arial Narrow"/>
                <a:cs typeface="Arial Narrow"/>
                <a:sym typeface="Arial Narrow"/>
              </a:rPr>
              <a:t>‹#›</a:t>
            </a:fld>
            <a:endParaRPr lang="en-GB" sz="1400">
              <a:solidFill>
                <a:srgbClr val="1E5F1E"/>
              </a:solidFill>
              <a:latin typeface="Arial Narrow"/>
              <a:ea typeface="Arial Narrow"/>
              <a:cs typeface="Arial Narrow"/>
              <a:sym typeface="Arial Narrow"/>
            </a:endParaRPr>
          </a:p>
        </p:txBody>
      </p:sp>
    </p:spTree>
    <p:extLst>
      <p:ext uri="{BB962C8B-B14F-4D97-AF65-F5344CB8AC3E}">
        <p14:creationId xmlns:p14="http://schemas.microsoft.com/office/powerpoint/2010/main" val="39729689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549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77579" y="382453"/>
            <a:ext cx="7409225" cy="1291683"/>
          </a:xfrm>
          <a:prstGeom prst="rect">
            <a:avLst/>
          </a:prstGeom>
        </p:spPr>
        <p:txBody>
          <a:bodyPr/>
          <a:lstStyle>
            <a:lvl1pPr>
              <a:defRPr>
                <a:solidFill>
                  <a:srgbClr val="003264"/>
                </a:solidFill>
              </a:defRPr>
            </a:lvl1pPr>
          </a:lstStyle>
          <a:p>
            <a:r>
              <a:rPr lang="en-US" smtClean="0"/>
              <a:t>Click to edit Master title style</a:t>
            </a:r>
            <a:endParaRPr lang="en-US"/>
          </a:p>
        </p:txBody>
      </p:sp>
    </p:spTree>
    <p:extLst>
      <p:ext uri="{BB962C8B-B14F-4D97-AF65-F5344CB8AC3E}">
        <p14:creationId xmlns:p14="http://schemas.microsoft.com/office/powerpoint/2010/main" val="3962857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a:prstGeom prst="rect">
            <a:avLst/>
          </a:prstGeo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val="310520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14219965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1331913" y="1484313"/>
            <a:ext cx="3600450" cy="46418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5084767" y="1484313"/>
            <a:ext cx="3602037" cy="46418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1962891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654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3984536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24772889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Tree>
    <p:extLst>
      <p:ext uri="{BB962C8B-B14F-4D97-AF65-F5344CB8AC3E}">
        <p14:creationId xmlns:p14="http://schemas.microsoft.com/office/powerpoint/2010/main" val="14161202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41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a:prstGeom prst="rect">
            <a:avLst/>
          </a:prstGeo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6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14"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0776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g-BG"/>
          </a:p>
        </p:txBody>
      </p:sp>
      <p:sp>
        <p:nvSpPr>
          <p:cNvPr id="4" name="Text Placeholder 3"/>
          <p:cNvSpPr>
            <a:spLocks noGrp="1"/>
          </p:cNvSpPr>
          <p:nvPr>
            <p:ph type="body" sz="half" idx="2"/>
          </p:nvPr>
        </p:nvSpPr>
        <p:spPr>
          <a:xfrm>
            <a:off x="1792288" y="5367346"/>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377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030446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053685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8" name="Footer Placeholder 7"/>
          <p:cNvSpPr>
            <a:spLocks noGrp="1"/>
          </p:cNvSpPr>
          <p:nvPr>
            <p:ph type="ftr" sz="quarter" idx="11"/>
          </p:nvPr>
        </p:nvSpPr>
        <p:spPr/>
        <p:txBody>
          <a:bodyPr/>
          <a:lstStyle>
            <a:lvl1pPr>
              <a:defRPr/>
            </a:lvl1pPr>
          </a:lstStyle>
          <a:p>
            <a:endParaRPr lang="bg-BG"/>
          </a:p>
        </p:txBody>
      </p:sp>
      <p:sp>
        <p:nvSpPr>
          <p:cNvPr id="9" name="Slide Number Placeholder 8"/>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112821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1"/>
          </a:xfrm>
          <a:prstGeom prst="rect">
            <a:avLst/>
          </a:prstGeom>
        </p:spPr>
        <p:txBody>
          <a:bodyPr/>
          <a:lstStyle>
            <a:lvl1pPr>
              <a:defRPr/>
            </a:lvl1pPr>
          </a:lstStyle>
          <a:p>
            <a:fld id="{D4FCC051-69D8-41C3-B0E6-47AD2319DDC5}" type="datetimeFigureOut">
              <a:rPr lang="bg-BG" smtClean="0"/>
              <a:t>31.03.2017</a:t>
            </a:fld>
            <a:endParaRPr lang="bg-BG"/>
          </a:p>
        </p:txBody>
      </p:sp>
      <p:sp>
        <p:nvSpPr>
          <p:cNvPr id="3" name="Footer Placeholder 2"/>
          <p:cNvSpPr>
            <a:spLocks noGrp="1"/>
          </p:cNvSpPr>
          <p:nvPr>
            <p:ph type="ftr" sz="quarter" idx="11"/>
          </p:nvPr>
        </p:nvSpPr>
        <p:spPr>
          <a:xfrm>
            <a:off x="3124200" y="6245225"/>
            <a:ext cx="2895600" cy="476251"/>
          </a:xfrm>
          <a:prstGeom prst="rect">
            <a:avLst/>
          </a:prstGeom>
        </p:spPr>
        <p:txBody>
          <a:bodyPr/>
          <a:lstStyle>
            <a:lvl1pPr>
              <a:defRPr/>
            </a:lvl1pPr>
          </a:lstStyle>
          <a:p>
            <a:endParaRPr lang="bg-BG"/>
          </a:p>
        </p:txBody>
      </p:sp>
      <p:sp>
        <p:nvSpPr>
          <p:cNvPr id="4" name="Slide Number Placeholder 3"/>
          <p:cNvSpPr>
            <a:spLocks noGrp="1"/>
          </p:cNvSpPr>
          <p:nvPr>
            <p:ph type="sldNum" sz="quarter" idx="12"/>
          </p:nvPr>
        </p:nvSpPr>
        <p:spPr>
          <a:xfrm>
            <a:off x="6553200" y="6245225"/>
            <a:ext cx="2133600" cy="476251"/>
          </a:xfrm>
          <a:prstGeom prst="rect">
            <a:avLst/>
          </a:prstGeom>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3809509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11"/>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noAutofit/>
          </a:bodyPr>
          <a:lstStyle/>
          <a:p>
            <a:pPr fontAlgn="auto">
              <a:spcBef>
                <a:spcPts val="0"/>
              </a:spcBef>
              <a:spcAft>
                <a:spcPts val="0"/>
              </a:spcAft>
              <a:defRPr/>
            </a:pPr>
            <a:endParaRPr lang="en-US">
              <a:solidFill>
                <a:srgbClr val="333333"/>
              </a:solidFill>
            </a:endParaRPr>
          </a:p>
        </p:txBody>
      </p:sp>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0" cap="all" baseline="0" dirty="0" smtClean="0">
                <a:solidFill>
                  <a:srgbClr val="292929"/>
                </a:solidFill>
                <a:latin typeface="Antenna Medium" pitchFamily="50"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b="0" dirty="0" smtClean="0">
                <a:solidFill>
                  <a:srgbClr val="4D4D4D"/>
                </a:solidFill>
                <a:latin typeface="Antenna Medium" pitchFamily="50"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7" name="Picture 6" descr="juniper_black.png"/>
          <p:cNvPicPr>
            <a:picLocks noChangeAspect="1"/>
          </p:cNvPicPr>
          <p:nvPr/>
        </p:nvPicPr>
        <p:blipFill>
          <a:blip r:embed="rId3" cstate="print"/>
          <a:stretch>
            <a:fillRect/>
          </a:stretch>
        </p:blipFill>
        <p:spPr>
          <a:xfrm>
            <a:off x="6495898" y="917673"/>
            <a:ext cx="1718044" cy="4685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0" cap="all" baseline="0" dirty="0" smtClean="0">
                <a:solidFill>
                  <a:srgbClr val="292929"/>
                </a:solidFill>
                <a:latin typeface="Antenna Light" pitchFamily="50" charset="0"/>
                <a:ea typeface="+mj-ea"/>
                <a:cs typeface="+mj-cs"/>
              </a:defRPr>
            </a:lvl1pPr>
          </a:lstStyle>
          <a:p>
            <a:pPr lvl="0" algn="l" defTabSz="457200" rtl="0" eaLnBrk="1" fontAlgn="base" hangingPunct="1">
              <a:lnSpc>
                <a:spcPct val="90000"/>
              </a:lnSpc>
              <a:spcBef>
                <a:spcPct val="0"/>
              </a:spcBef>
              <a:spcAft>
                <a:spcPct val="20000"/>
              </a:spcAft>
            </a:pPr>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0" cap="all" baseline="0" dirty="0" smtClean="0">
                <a:solidFill>
                  <a:srgbClr val="292929"/>
                </a:solidFill>
                <a:latin typeface="Antenna Light" pitchFamily="50" charset="0"/>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4" name="Footer Placeholder 3"/>
          <p:cNvSpPr>
            <a:spLocks noGrp="1"/>
          </p:cNvSpPr>
          <p:nvPr>
            <p:ph type="ftr" sz="quarter" idx="11"/>
          </p:nvPr>
        </p:nvSpPr>
        <p:spPr/>
        <p:txBody>
          <a:bodyPr/>
          <a:lstStyle>
            <a:lvl1pPr>
              <a:defRPr/>
            </a:lvl1pPr>
          </a:lstStyle>
          <a:p>
            <a:endParaRPr lang="bg-BG"/>
          </a:p>
        </p:txBody>
      </p:sp>
      <p:sp>
        <p:nvSpPr>
          <p:cNvPr id="5" name="Slide Number Placeholder 4"/>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1660153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3" name="Picture 2" descr="lrg-ven-gradient-3.png"/>
          <p:cNvPicPr>
            <a:picLocks noChangeAspect="1"/>
          </p:cNvPicPr>
          <p:nvPr/>
        </p:nvPicPr>
        <p:blipFill>
          <a:blip r:embed="rId2" cstate="print"/>
          <a:stretch>
            <a:fillRect/>
          </a:stretch>
        </p:blipFill>
        <p:spPr>
          <a:xfrm>
            <a:off x="0" y="5038725"/>
            <a:ext cx="9144000" cy="1819275"/>
          </a:xfrm>
          <a:prstGeom prst="rect">
            <a:avLst/>
          </a:prstGeom>
        </p:spPr>
      </p:pic>
      <p:sp>
        <p:nvSpPr>
          <p:cNvPr id="4"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endParaRPr>
          </a:p>
        </p:txBody>
      </p:sp>
      <p:pic>
        <p:nvPicPr>
          <p:cNvPr id="5"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743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0"/>
            <a:ext cx="9144000"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167743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solidFill>
                <a:srgbClr val="333333"/>
              </a:solidFill>
              <a:cs typeface="Arial" charset="0"/>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cs typeface="Arial" charset="0"/>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3" name="Footer Placeholder 2"/>
          <p:cNvSpPr>
            <a:spLocks noGrp="1"/>
          </p:cNvSpPr>
          <p:nvPr>
            <p:ph type="ftr" sz="quarter" idx="11"/>
          </p:nvPr>
        </p:nvSpPr>
        <p:spPr/>
        <p:txBody>
          <a:bodyPr/>
          <a:lstStyle>
            <a:lvl1pPr>
              <a:defRPr/>
            </a:lvl1pPr>
          </a:lstStyle>
          <a:p>
            <a:endParaRPr lang="bg-BG"/>
          </a:p>
        </p:txBody>
      </p:sp>
      <p:sp>
        <p:nvSpPr>
          <p:cNvPr id="4" name="Slide Number Placeholder 3"/>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3809509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DV6_16x9_1 Column">
    <p:spTree>
      <p:nvGrpSpPr>
        <p:cNvPr id="1" name=""/>
        <p:cNvGrpSpPr/>
        <p:nvPr/>
      </p:nvGrpSpPr>
      <p:grpSpPr>
        <a:xfrm>
          <a:off x="0" y="0"/>
          <a:ext cx="0" cy="0"/>
          <a:chOff x="0" y="0"/>
          <a:chExt cx="0" cy="0"/>
        </a:xfrm>
      </p:grpSpPr>
      <p:sp>
        <p:nvSpPr>
          <p:cNvPr id="5" name="Rectangle 4"/>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Blank Slide</a:t>
            </a:r>
          </a:p>
        </p:txBody>
      </p:sp>
      <p:sp>
        <p:nvSpPr>
          <p:cNvPr id="6" name="Rectangle 5"/>
          <p:cNvSpPr/>
          <p:nvPr userDrawn="1"/>
        </p:nvSpPr>
        <p:spPr>
          <a:xfrm>
            <a:off x="-2031999" y="-631473"/>
            <a:ext cx="1883833" cy="508000"/>
          </a:xfrm>
          <a:prstGeom prst="rect">
            <a:avLst/>
          </a:prstGeom>
          <a:solidFill>
            <a:srgbClr val="A0B9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dirty="0">
                <a:solidFill>
                  <a:srgbClr val="333333"/>
                </a:solidFill>
              </a:rPr>
              <a:t>Title and Content</a:t>
            </a:r>
          </a:p>
        </p:txBody>
      </p:sp>
      <p:sp>
        <p:nvSpPr>
          <p:cNvPr id="7" name="Rectangle 6"/>
          <p:cNvSpPr/>
          <p:nvPr userDrawn="1"/>
        </p:nvSpPr>
        <p:spPr>
          <a:xfrm>
            <a:off x="-2031999" y="-111125"/>
            <a:ext cx="1883833" cy="28927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94983" fontAlgn="auto">
              <a:spcBef>
                <a:spcPts val="0"/>
              </a:spcBef>
              <a:spcAft>
                <a:spcPts val="507"/>
              </a:spcAft>
              <a:defRPr/>
            </a:pPr>
            <a:r>
              <a:rPr lang="en-US" sz="1000" dirty="0">
                <a:solidFill>
                  <a:srgbClr val="FFFFFF"/>
                </a:solidFill>
              </a:rPr>
              <a:t>1-Line</a:t>
            </a:r>
          </a:p>
        </p:txBody>
      </p:sp>
      <p:sp>
        <p:nvSpPr>
          <p:cNvPr id="8" name="Text Placeholder 7"/>
          <p:cNvSpPr>
            <a:spLocks noGrp="1"/>
          </p:cNvSpPr>
          <p:nvPr>
            <p:ph type="body" sz="quarter" idx="10"/>
          </p:nvPr>
        </p:nvSpPr>
        <p:spPr>
          <a:xfrm>
            <a:off x="303743" y="379589"/>
            <a:ext cx="8386498" cy="598580"/>
          </a:xfrm>
          <a:prstGeom prst="rect">
            <a:avLst/>
          </a:prstGeom>
        </p:spPr>
        <p:txBody>
          <a:bodyPr lIns="0" tIns="0" rIns="0" bIns="0" anchor="t">
            <a:noAutofit/>
          </a:bodyPr>
          <a:lstStyle>
            <a:lvl1pPr marL="0" indent="0" algn="l" defTabSz="694983" rtl="0" eaLnBrk="1" latinLnBrk="0" hangingPunct="1">
              <a:lnSpc>
                <a:spcPct val="80000"/>
              </a:lnSpc>
              <a:spcBef>
                <a:spcPts val="0"/>
              </a:spcBef>
              <a:spcAft>
                <a:spcPts val="0"/>
              </a:spcAft>
              <a:buFont typeface="Arial" pitchFamily="34" charset="0"/>
              <a:buNone/>
              <a:defRPr lang="en-US" sz="3400" b="1" kern="1200" cap="all" baseline="0" smtClean="0">
                <a:solidFill>
                  <a:schemeClr val="tx1"/>
                </a:solidFill>
                <a:latin typeface="+mj-lt"/>
                <a:ea typeface="+mn-ea"/>
                <a:cs typeface="+mn-cs"/>
              </a:defRPr>
            </a:lvl1pPr>
          </a:lstStyle>
          <a:p>
            <a:pPr lvl="0"/>
            <a:r>
              <a:rPr lang="en-US" smtClean="0"/>
              <a:t>Click to edit Master text styles</a:t>
            </a:r>
          </a:p>
        </p:txBody>
      </p:sp>
      <p:sp>
        <p:nvSpPr>
          <p:cNvPr id="11" name="Text Placeholder 3"/>
          <p:cNvSpPr>
            <a:spLocks noGrp="1"/>
          </p:cNvSpPr>
          <p:nvPr>
            <p:ph type="body" sz="quarter" idx="15"/>
          </p:nvPr>
        </p:nvSpPr>
        <p:spPr>
          <a:xfrm>
            <a:off x="303743" y="811360"/>
            <a:ext cx="8386498" cy="312450"/>
          </a:xfrm>
          <a:prstGeom prst="rect">
            <a:avLst/>
          </a:prstGeom>
        </p:spPr>
        <p:txBody>
          <a:bodyPr lIns="0" tIns="100387" anchor="t" anchorCtr="0"/>
          <a:lstStyle>
            <a:lvl1pPr marL="0" indent="0" algn="l" defTabSz="694983" rtl="0" eaLnBrk="1" latinLnBrk="0" hangingPunct="1">
              <a:spcBef>
                <a:spcPct val="20000"/>
              </a:spcBef>
              <a:buFont typeface="Arial" pitchFamily="34" charset="0"/>
              <a:buNone/>
              <a:defRPr lang="en-US" sz="2000" kern="1200" smtClean="0">
                <a:solidFill>
                  <a:schemeClr val="accent3"/>
                </a:solidFill>
                <a:latin typeface="+mn-lt"/>
                <a:ea typeface="+mn-ea"/>
                <a:cs typeface="+mn-cs"/>
              </a:defRPr>
            </a:lvl1pPr>
            <a:lvl2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2pPr>
            <a:lvl3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3pPr>
            <a:lvl4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4pPr>
            <a:lvl5pPr marL="0" indent="0" algn="l" defTabSz="694983" rtl="0" eaLnBrk="1" latinLnBrk="0" hangingPunct="1">
              <a:spcBef>
                <a:spcPct val="20000"/>
              </a:spcBef>
              <a:buFont typeface="Arial" pitchFamily="34" charset="0"/>
              <a:buNone/>
              <a:defRPr lang="en-US" sz="1500" kern="1200" smtClean="0">
                <a:solidFill>
                  <a:schemeClr val="accent3"/>
                </a:solidFill>
                <a:latin typeface="+mn-lt"/>
                <a:ea typeface="+mn-ea"/>
                <a:cs typeface="+mn-cs"/>
              </a:defRPr>
            </a:lvl5pPr>
          </a:lstStyle>
          <a:p>
            <a:pPr lvl="0"/>
            <a:r>
              <a:rPr lang="en-US" smtClean="0"/>
              <a:t>Click to edit Master text styles</a:t>
            </a:r>
          </a:p>
        </p:txBody>
      </p:sp>
      <p:sp>
        <p:nvSpPr>
          <p:cNvPr id="16" name="Text Placeholder 11"/>
          <p:cNvSpPr>
            <a:spLocks noGrp="1"/>
          </p:cNvSpPr>
          <p:nvPr>
            <p:ph type="body" sz="quarter" idx="14"/>
          </p:nvPr>
        </p:nvSpPr>
        <p:spPr>
          <a:xfrm>
            <a:off x="448028" y="2210154"/>
            <a:ext cx="8242213" cy="4247445"/>
          </a:xfrm>
          <a:prstGeom prst="rect">
            <a:avLst/>
          </a:prstGeom>
        </p:spPr>
        <p:txBody>
          <a:bodyPr/>
          <a:lstStyle>
            <a:lvl1pPr marL="0" indent="0">
              <a:spcBef>
                <a:spcPts val="0"/>
              </a:spcBef>
              <a:spcAft>
                <a:spcPts val="507"/>
              </a:spcAft>
              <a:buNone/>
              <a:defRPr sz="1700">
                <a:solidFill>
                  <a:schemeClr val="tx1"/>
                </a:solidFill>
              </a:defRPr>
            </a:lvl1pPr>
            <a:lvl2pPr marL="286898" indent="-172943">
              <a:spcBef>
                <a:spcPts val="0"/>
              </a:spcBef>
              <a:spcAft>
                <a:spcPts val="507"/>
              </a:spcAft>
              <a:buClr>
                <a:schemeClr val="accent3"/>
              </a:buClr>
              <a:buFont typeface="Wingdings" pitchFamily="2" charset="2"/>
              <a:buChar char="§"/>
              <a:defRPr sz="1500"/>
            </a:lvl2pPr>
            <a:lvl3pPr marL="286898" indent="0">
              <a:spcBef>
                <a:spcPts val="0"/>
              </a:spcBef>
              <a:spcAft>
                <a:spcPts val="253"/>
              </a:spcAft>
              <a:buClr>
                <a:schemeClr val="accent4"/>
              </a:buClr>
              <a:buFont typeface="Wingdings" pitchFamily="2" charset="2"/>
              <a:buNone/>
              <a:defRPr sz="1400">
                <a:solidFill>
                  <a:schemeClr val="accent3"/>
                </a:solidFill>
              </a:defRPr>
            </a:lvl3pPr>
            <a:lvl4pPr marL="579158" indent="-144790">
              <a:spcBef>
                <a:spcPts val="0"/>
              </a:spcBef>
              <a:spcAft>
                <a:spcPts val="253"/>
              </a:spcAft>
              <a:buClr>
                <a:schemeClr val="accent3"/>
              </a:buClr>
              <a:buFont typeface="Wingdings" pitchFamily="2" charset="2"/>
              <a:buChar char="§"/>
              <a:defRPr sz="1400"/>
            </a:lvl4pPr>
            <a:lvl5pPr marL="723948" indent="-144790">
              <a:spcBef>
                <a:spcPts val="0"/>
              </a:spcBef>
              <a:spcAft>
                <a:spcPts val="84"/>
              </a:spcAft>
              <a:buClr>
                <a:schemeClr val="accent4"/>
              </a:buClr>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cs typeface="Arial" charset="0"/>
            </a:endParaRPr>
          </a:p>
        </p:txBody>
      </p:sp>
      <p:pic>
        <p:nvPicPr>
          <p:cNvPr id="5" name="Picture 7" descr="blue-window"/>
          <p:cNvPicPr>
            <a:picLocks noChangeAspect="1" noChangeArrowheads="1"/>
          </p:cNvPicPr>
          <p:nvPr userDrawn="1"/>
        </p:nvPicPr>
        <p:blipFill>
          <a:blip r:embed="rId2" cstate="print"/>
          <a:srcRect/>
          <a:stretch>
            <a:fillRect/>
          </a:stretch>
        </p:blipFill>
        <p:spPr bwMode="auto">
          <a:xfrm>
            <a:off x="450850" y="5468937"/>
            <a:ext cx="8242300" cy="933452"/>
          </a:xfrm>
          <a:prstGeom prst="rect">
            <a:avLst/>
          </a:prstGeom>
          <a:noFill/>
          <a:ln w="9525">
            <a:noFill/>
            <a:miter lim="800000"/>
            <a:headEnd/>
            <a:tailEnd/>
          </a:ln>
        </p:spPr>
      </p:pic>
      <p:pic>
        <p:nvPicPr>
          <p:cNvPr id="6" name="Picture 6" descr="juniper_black.png"/>
          <p:cNvPicPr>
            <a:picLocks noChangeAspect="1"/>
          </p:cNvPicPr>
          <p:nvPr userDrawn="1"/>
        </p:nvPicPr>
        <p:blipFill>
          <a:blip r:embed="rId3" cstate="print"/>
          <a:srcRect/>
          <a:stretch>
            <a:fillRect/>
          </a:stretch>
        </p:blipFill>
        <p:spPr bwMode="auto">
          <a:xfrm>
            <a:off x="6496079" y="917681"/>
            <a:ext cx="1717675" cy="468313"/>
          </a:xfrm>
          <a:prstGeom prst="rect">
            <a:avLst/>
          </a:prstGeom>
          <a:noFill/>
          <a:ln w="9525">
            <a:noFill/>
            <a:miter lim="800000"/>
            <a:headEnd/>
            <a:tailEnd/>
          </a:ln>
        </p:spPr>
      </p:pic>
      <p:sp>
        <p:nvSpPr>
          <p:cNvPr id="2" name="Title 1"/>
          <p:cNvSpPr>
            <a:spLocks noGrp="1"/>
          </p:cNvSpPr>
          <p:nvPr>
            <p:ph type="ctrTitle"/>
          </p:nvPr>
        </p:nvSpPr>
        <p:spPr>
          <a:xfrm>
            <a:off x="914400" y="2432266"/>
            <a:ext cx="7315200" cy="978729"/>
          </a:xfrm>
        </p:spPr>
        <p:txBody>
          <a:bodyPr>
            <a:sp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986"/>
            <a:ext cx="5943600" cy="384721"/>
          </a:xfrm>
        </p:spPr>
        <p:txBody>
          <a:bodyPr>
            <a:sp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3"/>
            <a:ext cx="8229600" cy="1751762"/>
          </a:xfrm>
        </p:spPr>
        <p:txBody>
          <a:bodyPr>
            <a:spAutoFit/>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2" descr="lrg-ven-gradient-3.png"/>
          <p:cNvPicPr>
            <a:picLocks noChangeAspect="1"/>
          </p:cNvPicPr>
          <p:nvPr userDrawn="1"/>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userDrawn="1"/>
        </p:nvSpPr>
        <p:spPr bwMode="invGray">
          <a:xfrm>
            <a:off x="0" y="3290682"/>
            <a:ext cx="92398" cy="276999"/>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cs typeface="Arial" charset="0"/>
            </a:endParaRPr>
          </a:p>
        </p:txBody>
      </p:sp>
      <p:pic>
        <p:nvPicPr>
          <p:cNvPr id="4" name="Picture 2"/>
          <p:cNvPicPr>
            <a:picLocks noChangeAspect="1" noChangeArrowheads="1"/>
          </p:cNvPicPr>
          <p:nvPr userDrawn="1"/>
        </p:nvPicPr>
        <p:blipFill>
          <a:blip r:embed="rId3" cstate="print"/>
          <a:srcRect/>
          <a:stretch>
            <a:fillRect/>
          </a:stretch>
        </p:blipFill>
        <p:spPr bwMode="auto">
          <a:xfrm>
            <a:off x="3702050" y="2184403"/>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userDrawn="1"/>
        </p:nvPicPr>
        <p:blipFill>
          <a:blip r:embed="rId2" cstate="print"/>
          <a:srcRect/>
          <a:stretch>
            <a:fillRect/>
          </a:stretch>
        </p:blipFill>
        <p:spPr bwMode="auto">
          <a:xfrm>
            <a:off x="0" y="2"/>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528102"/>
            <a:ext cx="7334250" cy="415498"/>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1481210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cs typeface="Arial" charset="0"/>
            </a:endParaRPr>
          </a:p>
        </p:txBody>
      </p:sp>
      <p:pic>
        <p:nvPicPr>
          <p:cNvPr id="5" name="Picture 7" descr="blue-window"/>
          <p:cNvPicPr>
            <a:picLocks noChangeAspect="1" noChangeArrowheads="1"/>
          </p:cNvPicPr>
          <p:nvPr userDrawn="1"/>
        </p:nvPicPr>
        <p:blipFill>
          <a:blip r:embed="rId2" cstate="print"/>
          <a:srcRect/>
          <a:stretch>
            <a:fillRect/>
          </a:stretch>
        </p:blipFill>
        <p:spPr bwMode="auto">
          <a:xfrm>
            <a:off x="450850" y="5468937"/>
            <a:ext cx="8242300" cy="933452"/>
          </a:xfrm>
          <a:prstGeom prst="rect">
            <a:avLst/>
          </a:prstGeom>
          <a:noFill/>
          <a:ln w="9525">
            <a:noFill/>
            <a:miter lim="800000"/>
            <a:headEnd/>
            <a:tailEnd/>
          </a:ln>
        </p:spPr>
      </p:pic>
      <p:pic>
        <p:nvPicPr>
          <p:cNvPr id="6" name="Picture 6" descr="juniper_black.png"/>
          <p:cNvPicPr>
            <a:picLocks noChangeAspect="1"/>
          </p:cNvPicPr>
          <p:nvPr userDrawn="1"/>
        </p:nvPicPr>
        <p:blipFill>
          <a:blip r:embed="rId3" cstate="print"/>
          <a:srcRect/>
          <a:stretch>
            <a:fillRect/>
          </a:stretch>
        </p:blipFill>
        <p:spPr bwMode="auto">
          <a:xfrm>
            <a:off x="6496079" y="917681"/>
            <a:ext cx="1717675" cy="468313"/>
          </a:xfrm>
          <a:prstGeom prst="rect">
            <a:avLst/>
          </a:prstGeom>
          <a:noFill/>
          <a:ln w="9525">
            <a:noFill/>
            <a:miter lim="800000"/>
            <a:headEnd/>
            <a:tailEnd/>
          </a:ln>
        </p:spPr>
      </p:pic>
      <p:sp>
        <p:nvSpPr>
          <p:cNvPr id="2" name="Title 1"/>
          <p:cNvSpPr>
            <a:spLocks noGrp="1"/>
          </p:cNvSpPr>
          <p:nvPr>
            <p:ph type="ctrTitle"/>
          </p:nvPr>
        </p:nvSpPr>
        <p:spPr>
          <a:xfrm>
            <a:off x="914400" y="2432266"/>
            <a:ext cx="7315200" cy="978729"/>
          </a:xfrm>
        </p:spPr>
        <p:txBody>
          <a:bodyPr>
            <a:sp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986"/>
            <a:ext cx="5943600" cy="384721"/>
          </a:xfrm>
        </p:spPr>
        <p:txBody>
          <a:bodyPr>
            <a:sp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3"/>
            <a:ext cx="8229600" cy="1751762"/>
          </a:xfrm>
        </p:spPr>
        <p:txBody>
          <a:bodyPr>
            <a:spAutoFit/>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268" y="572217"/>
            <a:ext cx="8220075" cy="424732"/>
          </a:xfrm>
        </p:spPr>
        <p:txBody>
          <a:bodyPr>
            <a:sp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2" descr="lrg-ven-gradient-3.png"/>
          <p:cNvPicPr>
            <a:picLocks noChangeAspect="1"/>
          </p:cNvPicPr>
          <p:nvPr userDrawn="1"/>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userDrawn="1"/>
        </p:nvSpPr>
        <p:spPr bwMode="invGray">
          <a:xfrm>
            <a:off x="0" y="3290682"/>
            <a:ext cx="92398" cy="276999"/>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cs typeface="Arial" charset="0"/>
            </a:endParaRPr>
          </a:p>
        </p:txBody>
      </p:sp>
      <p:pic>
        <p:nvPicPr>
          <p:cNvPr id="4" name="Picture 2"/>
          <p:cNvPicPr>
            <a:picLocks noChangeAspect="1" noChangeArrowheads="1"/>
          </p:cNvPicPr>
          <p:nvPr userDrawn="1"/>
        </p:nvPicPr>
        <p:blipFill>
          <a:blip r:embed="rId3" cstate="print"/>
          <a:srcRect/>
          <a:stretch>
            <a:fillRect/>
          </a:stretch>
        </p:blipFill>
        <p:spPr bwMode="auto">
          <a:xfrm>
            <a:off x="3702050" y="2184403"/>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userDrawn="1"/>
        </p:nvPicPr>
        <p:blipFill>
          <a:blip r:embed="rId2" cstate="print"/>
          <a:srcRect/>
          <a:stretch>
            <a:fillRect/>
          </a:stretch>
        </p:blipFill>
        <p:spPr bwMode="auto">
          <a:xfrm>
            <a:off x="0" y="2"/>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528102"/>
            <a:ext cx="7334250" cy="415498"/>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554"/>
            <a:ext cx="8229600" cy="4852359"/>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dirty="0">
              <a:solidFill>
                <a:srgbClr val="333333"/>
              </a:solidFill>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g-BG"/>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4FCC051-69D8-41C3-B0E6-47AD2319DDC5}" type="datetimeFigureOut">
              <a:rPr lang="bg-BG" smtClean="0"/>
              <a:t>31.03.2017</a:t>
            </a:fld>
            <a:endParaRPr lang="bg-BG"/>
          </a:p>
        </p:txBody>
      </p:sp>
      <p:sp>
        <p:nvSpPr>
          <p:cNvPr id="6" name="Footer Placeholder 5"/>
          <p:cNvSpPr>
            <a:spLocks noGrp="1"/>
          </p:cNvSpPr>
          <p:nvPr>
            <p:ph type="ftr" sz="quarter" idx="11"/>
          </p:nvPr>
        </p:nvSpPr>
        <p:spPr/>
        <p:txBody>
          <a:bodyPr/>
          <a:lstStyle>
            <a:lvl1pPr>
              <a:defRPr/>
            </a:lvl1pPr>
          </a:lstStyle>
          <a:p>
            <a:endParaRPr lang="bg-BG"/>
          </a:p>
        </p:txBody>
      </p:sp>
      <p:sp>
        <p:nvSpPr>
          <p:cNvPr id="7" name="Slide Number Placeholder 6"/>
          <p:cNvSpPr>
            <a:spLocks noGrp="1"/>
          </p:cNvSpPr>
          <p:nvPr>
            <p:ph type="sldNum" sz="quarter" idx="12"/>
          </p:nvPr>
        </p:nvSpPr>
        <p:spPr/>
        <p:txBody>
          <a:bodyPr/>
          <a:lstStyle>
            <a:lvl1pPr>
              <a:defRPr/>
            </a:lvl1pPr>
          </a:lstStyle>
          <a:p>
            <a:fld id="{AF7CC4B5-8BBF-4D53-98E6-FC78C8A607BB}" type="slidenum">
              <a:rPr lang="bg-BG" smtClean="0"/>
              <a:t>‹#›</a:t>
            </a:fld>
            <a:endParaRPr lang="bg-BG"/>
          </a:p>
        </p:txBody>
      </p:sp>
    </p:spTree>
    <p:extLst>
      <p:ext uri="{BB962C8B-B14F-4D97-AF65-F5344CB8AC3E}">
        <p14:creationId xmlns:p14="http://schemas.microsoft.com/office/powerpoint/2010/main" val="21174351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with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2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200" b="1"/>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dirty="0">
              <a:solidFill>
                <a:srgbClr val="333333"/>
              </a:solidFill>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gray">
          <a:xfrm>
            <a:off x="0" y="0"/>
            <a:ext cx="9144000" cy="6858000"/>
          </a:xfrm>
          <a:prstGeom prst="rect">
            <a:avLst/>
          </a:prstGeom>
          <a:solidFill>
            <a:srgbClr val="DFDFDF"/>
          </a:solidFill>
          <a:ln w="28575" algn="ctr">
            <a:noFill/>
            <a:miter lim="800000"/>
            <a:headEnd/>
            <a:tailEnd/>
          </a:ln>
          <a:effectLst/>
        </p:spPr>
        <p:txBody>
          <a:bodyPr wrap="none" tIns="0" rIns="0" bIns="0" anchor="ctr"/>
          <a:lstStyle/>
          <a:p>
            <a:pPr fontAlgn="auto">
              <a:spcBef>
                <a:spcPts val="0"/>
              </a:spcBef>
              <a:spcAft>
                <a:spcPts val="0"/>
              </a:spcAft>
              <a:defRPr/>
            </a:pPr>
            <a:endParaRPr lang="en-US">
              <a:solidFill>
                <a:srgbClr val="333333"/>
              </a:solidFill>
              <a:cs typeface="Arial" charset="0"/>
            </a:endParaRPr>
          </a:p>
        </p:txBody>
      </p:sp>
      <p:pic>
        <p:nvPicPr>
          <p:cNvPr id="5"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6" name="Picture 14" descr="juniper_black.png"/>
          <p:cNvPicPr>
            <a:picLocks noChangeAspect="1"/>
          </p:cNvPicPr>
          <p:nvPr/>
        </p:nvPicPr>
        <p:blipFill>
          <a:blip r:embed="rId3" cstate="print"/>
          <a:srcRect/>
          <a:stretch>
            <a:fillRect/>
          </a:stretch>
        </p:blipFill>
        <p:spPr bwMode="auto">
          <a:xfrm>
            <a:off x="6496050" y="917575"/>
            <a:ext cx="1717675" cy="468313"/>
          </a:xfrm>
          <a:prstGeom prst="rect">
            <a:avLst/>
          </a:prstGeom>
          <a:noFill/>
          <a:ln w="9525">
            <a:noFill/>
            <a:miter lim="800000"/>
            <a:headEnd/>
            <a:tailEnd/>
          </a:ln>
        </p:spPr>
      </p:pic>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Click to edit Master title style</a:t>
            </a:r>
            <a:endParaRPr lang="en-US" dirty="0"/>
          </a:p>
        </p:txBody>
      </p:sp>
      <p:sp>
        <p:nvSpPr>
          <p:cNvPr id="13" name="Content Placeholder 12"/>
          <p:cNvSpPr>
            <a:spLocks noGrp="1"/>
          </p:cNvSpPr>
          <p:nvPr>
            <p:ph sz="quarter" idx="10"/>
          </p:nvPr>
        </p:nvSpPr>
        <p:spPr>
          <a:xfrm>
            <a:off x="366616" y="1134374"/>
            <a:ext cx="8229600" cy="4852358"/>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1" descr="lrg-ven-gradient-3.png"/>
          <p:cNvPicPr>
            <a:picLocks noChangeAspect="1"/>
          </p:cNvPicPr>
          <p:nvPr/>
        </p:nvPicPr>
        <p:blipFill>
          <a:blip r:embed="rId2" cstate="print"/>
          <a:srcRect/>
          <a:stretch>
            <a:fillRect/>
          </a:stretch>
        </p:blipFill>
        <p:spPr bwMode="auto">
          <a:xfrm>
            <a:off x="0" y="5038725"/>
            <a:ext cx="9144000" cy="1819275"/>
          </a:xfrm>
          <a:prstGeom prst="rect">
            <a:avLst/>
          </a:prstGeom>
          <a:noFill/>
          <a:ln w="9525">
            <a:noFill/>
            <a:miter lim="800000"/>
            <a:headEnd/>
            <a:tailEnd/>
          </a:ln>
        </p:spPr>
      </p:pic>
      <p:sp>
        <p:nvSpPr>
          <p:cNvPr id="3" name="Rectangle 44"/>
          <p:cNvSpPr>
            <a:spLocks noChangeArrowheads="1"/>
          </p:cNvSpPr>
          <p:nvPr/>
        </p:nvSpPr>
        <p:spPr bwMode="invGray">
          <a:xfrm>
            <a:off x="0" y="0"/>
            <a:ext cx="9144000" cy="6858000"/>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fontAlgn="auto">
              <a:spcBef>
                <a:spcPts val="0"/>
              </a:spcBef>
              <a:spcAft>
                <a:spcPts val="0"/>
              </a:spcAft>
              <a:defRPr/>
            </a:pPr>
            <a:endParaRPr lang="en-US">
              <a:solidFill>
                <a:srgbClr val="333333"/>
              </a:solidFill>
              <a:cs typeface="Arial" charset="0"/>
            </a:endParaRPr>
          </a:p>
        </p:txBody>
      </p:sp>
      <p:pic>
        <p:nvPicPr>
          <p:cNvPr id="4"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76250" y="255588"/>
            <a:ext cx="8220075" cy="741362"/>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4" name="Picture 30" descr="blue-section"/>
          <p:cNvPicPr>
            <a:picLocks noChangeAspect="1" noChangeArrowheads="1"/>
          </p:cNvPicPr>
          <p:nvPr/>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3"/>
          <p:cNvSpPr>
            <a:spLocks noGrp="1" noChangeArrowheads="1"/>
          </p:cNvSpPr>
          <p:nvPr>
            <p:ph type="title"/>
          </p:nvPr>
        </p:nvSpPr>
        <p:spPr bwMode="auto">
          <a:xfrm>
            <a:off x="914400" y="5026025"/>
            <a:ext cx="7334250" cy="917575"/>
          </a:xfrm>
          <a:prstGeom prst="rect">
            <a:avLst/>
          </a:prstGeom>
          <a:noFill/>
          <a:ln w="9525" algn="ctr">
            <a:noFill/>
            <a:miter lim="800000"/>
            <a:headEnd/>
            <a:tailEnd/>
          </a:ln>
        </p:spPr>
        <p:txBody>
          <a:bodyPr tIns="0" rIns="0" bIns="0"/>
          <a:lstStyle>
            <a:lvl1pPr algn="l">
              <a:defRPr sz="3000">
                <a:solidFill>
                  <a:schemeClr val="bg1"/>
                </a:solidFill>
              </a:defRPr>
            </a:lvl1pPr>
          </a:lstStyle>
          <a:p>
            <a:pPr lvl="0"/>
            <a:r>
              <a:rPr lang="en-US" smtClean="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juniper.net/" TargetMode="External"/><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5.xml"/><Relationship Id="rId7" Type="http://schemas.openxmlformats.org/officeDocument/2006/relationships/hyperlink" Target="http://www.juniper.net/" TargetMode="Externa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11.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2.xml"/><Relationship Id="rId1"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image" Target="../media/image7.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13.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hyperlink" Target="http://www.juniper.net/" TargetMode="Externa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7.png"/><Relationship Id="rId5" Type="http://schemas.openxmlformats.org/officeDocument/2006/relationships/slideLayout" Target="../slideLayouts/slideLayout98.xml"/><Relationship Id="rId10" Type="http://schemas.openxmlformats.org/officeDocument/2006/relationships/theme" Target="../theme/theme14.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hyperlink" Target="http://www.juniper.net/" TargetMode="Externa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7.png"/><Relationship Id="rId5" Type="http://schemas.openxmlformats.org/officeDocument/2006/relationships/slideLayout" Target="../slideLayouts/slideLayout107.xml"/><Relationship Id="rId10" Type="http://schemas.openxmlformats.org/officeDocument/2006/relationships/theme" Target="../theme/theme15.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9"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hyperlink" Target="http://www.juniper.net/" TargetMode="Externa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image" Target="../media/image7.png"/><Relationship Id="rId5" Type="http://schemas.openxmlformats.org/officeDocument/2006/relationships/slideLayout" Target="../slideLayouts/slideLayout123.xml"/><Relationship Id="rId10" Type="http://schemas.openxmlformats.org/officeDocument/2006/relationships/theme" Target="../theme/theme17.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0.xml"/><Relationship Id="rId7" Type="http://schemas.openxmlformats.org/officeDocument/2006/relationships/hyperlink" Target="http://www.juniper.net/" TargetMode="Externa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theme" Target="../theme/theme18.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35.xml"/><Relationship Id="rId7" Type="http://schemas.openxmlformats.org/officeDocument/2006/relationships/image" Target="../media/image7.png"/><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19.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juniper.net/" TargetMode="External"/><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0.xml"/><Relationship Id="rId7" Type="http://schemas.openxmlformats.org/officeDocument/2006/relationships/hyperlink" Target="http://www.juniper.net/" TargetMode="Externa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theme" Target="../theme/theme21.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2.xml"/><Relationship Id="rId1" Type="http://schemas.openxmlformats.org/officeDocument/2006/relationships/slideLayout" Target="../slideLayouts/slideLayout143.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46.xml"/><Relationship Id="rId7" Type="http://schemas.openxmlformats.org/officeDocument/2006/relationships/image" Target="../media/image7.png"/><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theme" Target="../theme/theme23.xml"/><Relationship Id="rId5" Type="http://schemas.openxmlformats.org/officeDocument/2006/relationships/slideLayout" Target="../slideLayouts/slideLayout148.xml"/><Relationship Id="rId4" Type="http://schemas.openxmlformats.org/officeDocument/2006/relationships/slideLayout" Target="../slideLayouts/slideLayout1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hyperlink" Target="http://www.juniper.net/" TargetMode="Externa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image" Target="../media/image7.png"/><Relationship Id="rId5" Type="http://schemas.openxmlformats.org/officeDocument/2006/relationships/slideLayout" Target="../slideLayouts/slideLayout153.xml"/><Relationship Id="rId10" Type="http://schemas.openxmlformats.org/officeDocument/2006/relationships/theme" Target="../theme/theme24.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hyperlink" Target="http://www.juniper.net/" TargetMode="Externa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7.png"/><Relationship Id="rId5" Type="http://schemas.openxmlformats.org/officeDocument/2006/relationships/slideLayout" Target="../slideLayouts/slideLayout162.xml"/><Relationship Id="rId10" Type="http://schemas.openxmlformats.org/officeDocument/2006/relationships/theme" Target="../theme/theme25.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4.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7.png"/><Relationship Id="rId4" Type="http://schemas.openxmlformats.org/officeDocument/2006/relationships/slideLayout" Target="../slideLayouts/slideLayout5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hyperlink" Target="http://www.juniper.net/" TargetMode="Externa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7.png"/><Relationship Id="rId5" Type="http://schemas.openxmlformats.org/officeDocument/2006/relationships/slideLayout" Target="../slideLayouts/slideLayout68.xml"/><Relationship Id="rId10" Type="http://schemas.openxmlformats.org/officeDocument/2006/relationships/theme" Target="../theme/theme7.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5.xml"/><Relationship Id="rId7" Type="http://schemas.openxmlformats.org/officeDocument/2006/relationships/hyperlink" Target="http://www.juniper.net/" TargetMode="Externa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7.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9.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31917" y="274640"/>
            <a:ext cx="7354887"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bg-BG" smtClean="0"/>
              <a:t>Click to edit Master title style</a:t>
            </a:r>
            <a:endParaRPr lang="en-GB" altLang="bg-BG" smtClean="0"/>
          </a:p>
        </p:txBody>
      </p:sp>
      <p:sp>
        <p:nvSpPr>
          <p:cNvPr id="1027" name="Rectangle 3"/>
          <p:cNvSpPr>
            <a:spLocks noGrp="1" noChangeArrowheads="1"/>
          </p:cNvSpPr>
          <p:nvPr>
            <p:ph type="body" idx="1"/>
          </p:nvPr>
        </p:nvSpPr>
        <p:spPr bwMode="auto">
          <a:xfrm>
            <a:off x="1331917" y="1484313"/>
            <a:ext cx="7354887" cy="464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bg-BG" smtClean="0"/>
              <a:t>Click to edit Master text styles</a:t>
            </a:r>
          </a:p>
          <a:p>
            <a:pPr lvl="1"/>
            <a:r>
              <a:rPr lang="en-US" altLang="bg-BG" smtClean="0"/>
              <a:t>Second level</a:t>
            </a:r>
          </a:p>
          <a:p>
            <a:pPr lvl="2"/>
            <a:r>
              <a:rPr lang="en-US" altLang="bg-BG" smtClean="0"/>
              <a:t>Third level</a:t>
            </a:r>
          </a:p>
          <a:p>
            <a:pPr lvl="3"/>
            <a:r>
              <a:rPr lang="en-US" altLang="bg-BG" smtClean="0"/>
              <a:t>Fourth level</a:t>
            </a:r>
          </a:p>
          <a:p>
            <a:pPr lvl="4"/>
            <a:r>
              <a:rPr lang="en-US" altLang="bg-BG" smtClean="0"/>
              <a:t>Fifth level</a:t>
            </a:r>
            <a:endParaRPr lang="en-GB" altLang="bg-BG" smtClean="0"/>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1E5F1E"/>
                </a:solidFill>
                <a:latin typeface="+mn-lt"/>
              </a:defRPr>
            </a:lvl1pPr>
          </a:lstStyle>
          <a:p>
            <a:fld id="{D4FCC051-69D8-41C3-B0E6-47AD2319DDC5}" type="datetimeFigureOut">
              <a:rPr lang="bg-BG" smtClean="0"/>
              <a:t>31.03.2017</a:t>
            </a:fld>
            <a:endParaRPr lang="bg-BG"/>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1E5F1E"/>
                </a:solidFill>
                <a:latin typeface="+mn-lt"/>
              </a:defRPr>
            </a:lvl1pPr>
          </a:lstStyle>
          <a:p>
            <a:endParaRPr lang="bg-BG"/>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1E5F1E"/>
                </a:solidFill>
                <a:latin typeface="+mn-lt"/>
              </a:defRPr>
            </a:lvl1pPr>
          </a:lstStyle>
          <a:p>
            <a:fld id="{AF7CC4B5-8BBF-4D53-98E6-FC78C8A607BB}" type="slidenum">
              <a:rPr lang="bg-BG" smtClean="0"/>
              <a:t>‹#›</a:t>
            </a:fld>
            <a:endParaRPr lang="bg-BG"/>
          </a:p>
        </p:txBody>
      </p:sp>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025" y="333376"/>
            <a:ext cx="719138" cy="719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0029" y="1268413"/>
            <a:ext cx="696913" cy="2159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ctr" rtl="0" eaLnBrk="1" fontAlgn="base" hangingPunct="1">
        <a:spcBef>
          <a:spcPct val="0"/>
        </a:spcBef>
        <a:spcAft>
          <a:spcPct val="0"/>
        </a:spcAft>
        <a:defRPr sz="4400">
          <a:solidFill>
            <a:srgbClr val="1E5F1E"/>
          </a:solidFill>
          <a:latin typeface="+mj-lt"/>
          <a:ea typeface="+mj-ea"/>
          <a:cs typeface="+mj-cs"/>
        </a:defRPr>
      </a:lvl1pPr>
      <a:lvl2pPr algn="ctr" rtl="0" eaLnBrk="1" fontAlgn="base" hangingPunct="1">
        <a:spcBef>
          <a:spcPct val="0"/>
        </a:spcBef>
        <a:spcAft>
          <a:spcPct val="0"/>
        </a:spcAft>
        <a:defRPr sz="4400">
          <a:solidFill>
            <a:srgbClr val="1E5F1E"/>
          </a:solidFill>
          <a:latin typeface="Arial Narrow" pitchFamily="34" charset="0"/>
        </a:defRPr>
      </a:lvl2pPr>
      <a:lvl3pPr algn="ctr" rtl="0" eaLnBrk="1" fontAlgn="base" hangingPunct="1">
        <a:spcBef>
          <a:spcPct val="0"/>
        </a:spcBef>
        <a:spcAft>
          <a:spcPct val="0"/>
        </a:spcAft>
        <a:defRPr sz="4400">
          <a:solidFill>
            <a:srgbClr val="1E5F1E"/>
          </a:solidFill>
          <a:latin typeface="Arial Narrow" pitchFamily="34" charset="0"/>
        </a:defRPr>
      </a:lvl3pPr>
      <a:lvl4pPr algn="ctr" rtl="0" eaLnBrk="1" fontAlgn="base" hangingPunct="1">
        <a:spcBef>
          <a:spcPct val="0"/>
        </a:spcBef>
        <a:spcAft>
          <a:spcPct val="0"/>
        </a:spcAft>
        <a:defRPr sz="4400">
          <a:solidFill>
            <a:srgbClr val="1E5F1E"/>
          </a:solidFill>
          <a:latin typeface="Arial Narrow" pitchFamily="34" charset="0"/>
        </a:defRPr>
      </a:lvl4pPr>
      <a:lvl5pPr algn="ctr" rtl="0" eaLnBrk="1" fontAlgn="base" hangingPunct="1">
        <a:spcBef>
          <a:spcPct val="0"/>
        </a:spcBef>
        <a:spcAft>
          <a:spcPct val="0"/>
        </a:spcAft>
        <a:defRPr sz="4400">
          <a:solidFill>
            <a:srgbClr val="1E5F1E"/>
          </a:solidFill>
          <a:latin typeface="Arial Narrow" pitchFamily="34" charset="0"/>
        </a:defRPr>
      </a:lvl5pPr>
      <a:lvl6pPr marL="457200" algn="ctr" rtl="0" eaLnBrk="1" fontAlgn="base" hangingPunct="1">
        <a:spcBef>
          <a:spcPct val="0"/>
        </a:spcBef>
        <a:spcAft>
          <a:spcPct val="0"/>
        </a:spcAft>
        <a:defRPr sz="4400">
          <a:solidFill>
            <a:srgbClr val="1E5F1E"/>
          </a:solidFill>
          <a:latin typeface="Arial Narrow" pitchFamily="34" charset="0"/>
        </a:defRPr>
      </a:lvl6pPr>
      <a:lvl7pPr marL="914400" algn="ctr" rtl="0" eaLnBrk="1" fontAlgn="base" hangingPunct="1">
        <a:spcBef>
          <a:spcPct val="0"/>
        </a:spcBef>
        <a:spcAft>
          <a:spcPct val="0"/>
        </a:spcAft>
        <a:defRPr sz="4400">
          <a:solidFill>
            <a:srgbClr val="1E5F1E"/>
          </a:solidFill>
          <a:latin typeface="Arial Narrow" pitchFamily="34" charset="0"/>
        </a:defRPr>
      </a:lvl7pPr>
      <a:lvl8pPr marL="1371600" algn="ctr" rtl="0" eaLnBrk="1" fontAlgn="base" hangingPunct="1">
        <a:spcBef>
          <a:spcPct val="0"/>
        </a:spcBef>
        <a:spcAft>
          <a:spcPct val="0"/>
        </a:spcAft>
        <a:defRPr sz="4400">
          <a:solidFill>
            <a:srgbClr val="1E5F1E"/>
          </a:solidFill>
          <a:latin typeface="Arial Narrow" pitchFamily="34" charset="0"/>
        </a:defRPr>
      </a:lvl8pPr>
      <a:lvl9pPr marL="1828800" algn="ctr" rtl="0" eaLnBrk="1" fontAlgn="base" hangingPunct="1">
        <a:spcBef>
          <a:spcPct val="0"/>
        </a:spcBef>
        <a:spcAft>
          <a:spcPct val="0"/>
        </a:spcAft>
        <a:defRPr sz="4400">
          <a:solidFill>
            <a:srgbClr val="1E5F1E"/>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rgbClr val="1E5F1E"/>
          </a:solidFill>
          <a:latin typeface="+mn-lt"/>
          <a:ea typeface="+mn-ea"/>
          <a:cs typeface="+mn-cs"/>
        </a:defRPr>
      </a:lvl1pPr>
      <a:lvl2pPr marL="742950" indent="-285750" algn="l" rtl="0" eaLnBrk="1" fontAlgn="base" hangingPunct="1">
        <a:spcBef>
          <a:spcPct val="20000"/>
        </a:spcBef>
        <a:spcAft>
          <a:spcPct val="0"/>
        </a:spcAft>
        <a:buChar char="–"/>
        <a:defRPr sz="2800">
          <a:solidFill>
            <a:srgbClr val="1E5F1E"/>
          </a:solidFill>
          <a:latin typeface="+mn-lt"/>
        </a:defRPr>
      </a:lvl2pPr>
      <a:lvl3pPr marL="1143000" indent="-228600" algn="l" rtl="0" eaLnBrk="1" fontAlgn="base" hangingPunct="1">
        <a:spcBef>
          <a:spcPct val="20000"/>
        </a:spcBef>
        <a:spcAft>
          <a:spcPct val="0"/>
        </a:spcAft>
        <a:buChar char="•"/>
        <a:defRPr sz="2400">
          <a:solidFill>
            <a:srgbClr val="1E5F1E"/>
          </a:solidFill>
          <a:latin typeface="+mn-lt"/>
        </a:defRPr>
      </a:lvl3pPr>
      <a:lvl4pPr marL="1600200" indent="-228600" algn="l" rtl="0" eaLnBrk="1" fontAlgn="base" hangingPunct="1">
        <a:spcBef>
          <a:spcPct val="20000"/>
        </a:spcBef>
        <a:spcAft>
          <a:spcPct val="0"/>
        </a:spcAft>
        <a:buChar char="–"/>
        <a:defRPr sz="2000">
          <a:solidFill>
            <a:srgbClr val="1E5F1E"/>
          </a:solidFill>
          <a:latin typeface="+mn-lt"/>
        </a:defRPr>
      </a:lvl4pPr>
      <a:lvl5pPr marL="2057400" indent="-228600" algn="l" rtl="0" eaLnBrk="1" fontAlgn="base" hangingPunct="1">
        <a:spcBef>
          <a:spcPct val="20000"/>
        </a:spcBef>
        <a:spcAft>
          <a:spcPct val="0"/>
        </a:spcAft>
        <a:buChar char="»"/>
        <a:defRPr sz="2000">
          <a:solidFill>
            <a:srgbClr val="1E5F1E"/>
          </a:solidFill>
          <a:latin typeface="+mn-lt"/>
        </a:defRPr>
      </a:lvl5pPr>
      <a:lvl6pPr marL="2514600" indent="-228600" algn="l" rtl="0" eaLnBrk="1" fontAlgn="base" hangingPunct="1">
        <a:spcBef>
          <a:spcPct val="20000"/>
        </a:spcBef>
        <a:spcAft>
          <a:spcPct val="0"/>
        </a:spcAft>
        <a:buChar char="»"/>
        <a:defRPr sz="2000">
          <a:solidFill>
            <a:srgbClr val="1E5F1E"/>
          </a:solidFill>
          <a:latin typeface="+mn-lt"/>
        </a:defRPr>
      </a:lvl6pPr>
      <a:lvl7pPr marL="2971800" indent="-228600" algn="l" rtl="0" eaLnBrk="1" fontAlgn="base" hangingPunct="1">
        <a:spcBef>
          <a:spcPct val="20000"/>
        </a:spcBef>
        <a:spcAft>
          <a:spcPct val="0"/>
        </a:spcAft>
        <a:buChar char="»"/>
        <a:defRPr sz="2000">
          <a:solidFill>
            <a:srgbClr val="1E5F1E"/>
          </a:solidFill>
          <a:latin typeface="+mn-lt"/>
        </a:defRPr>
      </a:lvl7pPr>
      <a:lvl8pPr marL="3429000" indent="-228600" algn="l" rtl="0" eaLnBrk="1" fontAlgn="base" hangingPunct="1">
        <a:spcBef>
          <a:spcPct val="20000"/>
        </a:spcBef>
        <a:spcAft>
          <a:spcPct val="0"/>
        </a:spcAft>
        <a:buChar char="»"/>
        <a:defRPr sz="2000">
          <a:solidFill>
            <a:srgbClr val="1E5F1E"/>
          </a:solidFill>
          <a:latin typeface="+mn-lt"/>
        </a:defRPr>
      </a:lvl8pPr>
      <a:lvl9pPr marL="3886200" indent="-228600" algn="l" rtl="0" eaLnBrk="1" fontAlgn="base" hangingPunct="1">
        <a:spcBef>
          <a:spcPct val="20000"/>
        </a:spcBef>
        <a:spcAft>
          <a:spcPct val="0"/>
        </a:spcAft>
        <a:buChar char="»"/>
        <a:defRPr sz="2000">
          <a:solidFill>
            <a:srgbClr val="1E5F1E"/>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39822"/>
            <a:ext cx="8220075" cy="757130"/>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528" y="1133476"/>
            <a:ext cx="8220075" cy="1751762"/>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6"/>
          <p:cNvGrpSpPr>
            <a:grpSpLocks/>
          </p:cNvGrpSpPr>
          <p:nvPr/>
        </p:nvGrpSpPr>
        <p:grpSpPr bwMode="auto">
          <a:xfrm>
            <a:off x="45108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16" name="Rectangle 26"/>
          <p:cNvSpPr>
            <a:spLocks noChangeArrowheads="1"/>
          </p:cNvSpPr>
          <p:nvPr/>
        </p:nvSpPr>
        <p:spPr bwMode="black">
          <a:xfrm>
            <a:off x="471513" y="6229635"/>
            <a:ext cx="530225" cy="198439"/>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68196E78-219A-447E-884A-4A071261EF3C}"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sp>
        <p:nvSpPr>
          <p:cNvPr id="22" name="TextBox 21"/>
          <p:cNvSpPr txBox="1"/>
          <p:nvPr/>
        </p:nvSpPr>
        <p:spPr>
          <a:xfrm>
            <a:off x="1730838" y="6267559"/>
            <a:ext cx="5453737"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2011 </a:t>
            </a:r>
            <a:r>
              <a:rPr lang="en-US" sz="800" dirty="0">
                <a:solidFill>
                  <a:srgbClr val="807F83"/>
                </a:solidFill>
                <a:latin typeface="Arial" charset="0"/>
                <a:ea typeface="ＭＳ Ｐゴシック" charset="-128"/>
                <a:cs typeface="Arial" charset="0"/>
              </a:rPr>
              <a:t>Juniper Networks, Inc.     </a:t>
            </a:r>
            <a:r>
              <a:rPr lang="en-US" sz="800" dirty="0" smtClean="0">
                <a:solidFill>
                  <a:srgbClr val="807F83"/>
                </a:solidFill>
                <a:latin typeface="Arial" charset="0"/>
                <a:ea typeface="ＭＳ Ｐゴシック" charset="-128"/>
                <a:cs typeface="Arial" charset="0"/>
                <a:hlinkClick r:id="rId2"/>
              </a:rPr>
              <a:t>www.juniper.net</a:t>
            </a:r>
            <a:r>
              <a:rPr lang="en-US" sz="800" dirty="0" smtClean="0">
                <a:solidFill>
                  <a:srgbClr val="807F83"/>
                </a:solidFill>
                <a:latin typeface="Arial" charset="0"/>
                <a:ea typeface="ＭＳ Ｐゴシック" charset="-128"/>
                <a:cs typeface="Arial" charset="0"/>
              </a:rPr>
              <a:t>      JUNIPER CONFIDENTIAL:  INTERNAL USE ONLY</a:t>
            </a:r>
            <a:endParaRPr lang="en-US" sz="800" dirty="0">
              <a:solidFill>
                <a:srgbClr val="807F83"/>
              </a:solidFill>
              <a:latin typeface="Arial"/>
              <a:cs typeface="Arial" charset="0"/>
            </a:endParaRPr>
          </a:p>
        </p:txBody>
      </p:sp>
      <p:pic>
        <p:nvPicPr>
          <p:cNvPr id="1031" name="Picture 10" descr="juniper_black.png"/>
          <p:cNvPicPr>
            <a:picLocks noChangeAspect="1"/>
          </p:cNvPicPr>
          <p:nvPr/>
        </p:nvPicPr>
        <p:blipFill>
          <a:blip r:embed="rId3"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39822"/>
            <a:ext cx="8220075" cy="757130"/>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528" y="1133476"/>
            <a:ext cx="8220075" cy="1751762"/>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6"/>
          <p:cNvGrpSpPr>
            <a:grpSpLocks/>
          </p:cNvGrpSpPr>
          <p:nvPr/>
        </p:nvGrpSpPr>
        <p:grpSpPr bwMode="auto">
          <a:xfrm>
            <a:off x="45108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16" name="Rectangle 26"/>
          <p:cNvSpPr>
            <a:spLocks noChangeArrowheads="1"/>
          </p:cNvSpPr>
          <p:nvPr/>
        </p:nvSpPr>
        <p:spPr bwMode="black">
          <a:xfrm>
            <a:off x="471513" y="6229635"/>
            <a:ext cx="530225" cy="198439"/>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68196E78-219A-447E-884A-4A071261EF3C}"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sp>
        <p:nvSpPr>
          <p:cNvPr id="22" name="TextBox 21"/>
          <p:cNvSpPr txBox="1"/>
          <p:nvPr/>
        </p:nvSpPr>
        <p:spPr>
          <a:xfrm>
            <a:off x="1730838" y="6267559"/>
            <a:ext cx="5453737"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2012 </a:t>
            </a:r>
            <a:r>
              <a:rPr lang="en-US" sz="800" dirty="0">
                <a:solidFill>
                  <a:srgbClr val="807F83"/>
                </a:solidFill>
                <a:latin typeface="Arial" charset="0"/>
                <a:ea typeface="ＭＳ Ｐゴシック" charset="-128"/>
                <a:cs typeface="Arial" charset="0"/>
              </a:rPr>
              <a:t>Juniper Networks, Inc.     </a:t>
            </a:r>
            <a:r>
              <a:rPr lang="en-US" sz="800" dirty="0" smtClean="0">
                <a:solidFill>
                  <a:srgbClr val="807F83"/>
                </a:solidFill>
                <a:latin typeface="Arial" charset="0"/>
                <a:ea typeface="ＭＳ Ｐゴシック" charset="-128"/>
                <a:cs typeface="Arial" charset="0"/>
                <a:hlinkClick r:id="rId7"/>
              </a:rPr>
              <a:t>www.juniper.net</a:t>
            </a:r>
            <a:r>
              <a:rPr lang="en-US" sz="800" dirty="0" smtClean="0">
                <a:solidFill>
                  <a:srgbClr val="807F83"/>
                </a:solidFill>
                <a:latin typeface="Arial" charset="0"/>
                <a:ea typeface="ＭＳ Ｐゴシック" charset="-128"/>
                <a:cs typeface="Arial" charset="0"/>
              </a:rPr>
              <a:t>      JUNIPER CONFIDENTIAL:  INTERNAL USE ONLY</a:t>
            </a:r>
            <a:endParaRPr lang="en-US" sz="800" dirty="0">
              <a:solidFill>
                <a:srgbClr val="807F83"/>
              </a:solidFill>
              <a:latin typeface="Arial"/>
              <a:cs typeface="Arial" charset="0"/>
            </a:endParaRPr>
          </a:p>
        </p:txBody>
      </p:sp>
      <p:pic>
        <p:nvPicPr>
          <p:cNvPr id="1031" name="Picture 10" descr="juniper_black.png"/>
          <p:cNvPicPr>
            <a:picLocks noChangeAspect="1"/>
          </p:cNvPicPr>
          <p:nvPr/>
        </p:nvPicPr>
        <p:blipFill>
          <a:blip r:embed="rId8"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55589"/>
            <a:ext cx="8220075" cy="741361"/>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456" y="1133656"/>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513"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C746357C-EC02-4AFD-B710-C07058A2E686}"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grpSp>
        <p:nvGrpSpPr>
          <p:cNvPr id="3" name="Group 6"/>
          <p:cNvGrpSpPr>
            <a:grpSpLocks/>
          </p:cNvGrpSpPr>
          <p:nvPr/>
        </p:nvGrpSpPr>
        <p:grpSpPr bwMode="auto">
          <a:xfrm>
            <a:off x="451008"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22" name="TextBox 21"/>
          <p:cNvSpPr txBox="1"/>
          <p:nvPr/>
        </p:nvSpPr>
        <p:spPr>
          <a:xfrm>
            <a:off x="2895767" y="6240461"/>
            <a:ext cx="2972289"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2011 Juniper Networks, Inc.     www.juniper.net </a:t>
            </a:r>
            <a:r>
              <a:rPr lang="en-US" sz="800" dirty="0">
                <a:solidFill>
                  <a:srgbClr val="807F83"/>
                </a:solidFill>
                <a:latin typeface="Arial"/>
                <a:cs typeface="Arial" charset="0"/>
              </a:rPr>
              <a:t> </a:t>
            </a:r>
          </a:p>
        </p:txBody>
      </p:sp>
      <p:pic>
        <p:nvPicPr>
          <p:cNvPr id="1031" name="Picture 10" descr="juniper_black.png"/>
          <p:cNvPicPr>
            <a:picLocks noChangeAspect="1"/>
          </p:cNvPicPr>
          <p:nvPr/>
        </p:nvPicPr>
        <p:blipFill>
          <a:blip r:embed="rId3"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3" r:id="rId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grpSp>
      <p:pic>
        <p:nvPicPr>
          <p:cNvPr id="1030" name="Picture 10" descr="juniper_black.png"/>
          <p:cNvPicPr>
            <a:picLocks noChangeAspect="1"/>
          </p:cNvPicPr>
          <p:nvPr/>
        </p:nvPicPr>
        <p:blipFill>
          <a:blip r:embed="rId7" cstate="print"/>
          <a:srcRect/>
          <a:stretch>
            <a:fillRect/>
          </a:stretch>
        </p:blipFill>
        <p:spPr bwMode="auto">
          <a:xfrm>
            <a:off x="7564438" y="6316663"/>
            <a:ext cx="1111250" cy="303212"/>
          </a:xfrm>
          <a:prstGeom prst="rect">
            <a:avLst/>
          </a:prstGeom>
          <a:noFill/>
          <a:ln w="9525">
            <a:noFill/>
            <a:miter lim="800000"/>
            <a:headEnd/>
            <a:tailEnd/>
          </a:ln>
        </p:spPr>
      </p:pic>
      <p:sp>
        <p:nvSpPr>
          <p:cNvPr id="11"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hangingPunct="0">
              <a:tabLst>
                <a:tab pos="461963" algn="l"/>
                <a:tab pos="4572000" algn="ctr"/>
                <a:tab pos="8461375" algn="r"/>
                <a:tab pos="8855075" algn="r"/>
              </a:tabLst>
              <a:defRPr/>
            </a:pPr>
            <a:fld id="{E46DE64C-7D15-458B-8CF1-EEE6A14FF4AB}" type="slidenum">
              <a:rPr lang="en-US" sz="1000">
                <a:solidFill>
                  <a:srgbClr val="807F83"/>
                </a:solidFill>
              </a:rPr>
              <a:pPr eaLnBrk="0" hangingPunct="0">
                <a:tabLst>
                  <a:tab pos="461963" algn="l"/>
                  <a:tab pos="4572000" algn="ctr"/>
                  <a:tab pos="8461375" algn="r"/>
                  <a:tab pos="8855075" algn="r"/>
                </a:tabLst>
                <a:defRPr/>
              </a:pPr>
              <a:t>‹#›</a:t>
            </a:fld>
            <a:endParaRPr lang="en-US" sz="1000" dirty="0">
              <a:solidFill>
                <a:srgbClr val="807F83"/>
              </a:solidFill>
            </a:endParaRPr>
          </a:p>
        </p:txBody>
      </p:sp>
      <p:sp>
        <p:nvSpPr>
          <p:cNvPr id="12" name="TextBox 11"/>
          <p:cNvSpPr txBox="1"/>
          <p:nvPr/>
        </p:nvSpPr>
        <p:spPr>
          <a:xfrm>
            <a:off x="3117085" y="6241145"/>
            <a:ext cx="2914580" cy="215444"/>
          </a:xfrm>
          <a:prstGeom prst="rect">
            <a:avLst/>
          </a:prstGeom>
          <a:noFill/>
        </p:spPr>
        <p:txBody>
          <a:bodyPr wrap="none" rtlCol="0">
            <a:spAutoFit/>
          </a:bodyPr>
          <a:lstStyle/>
          <a:p>
            <a:pPr algn="ctr">
              <a:spcBef>
                <a:spcPct val="50000"/>
              </a:spcBef>
              <a:defRPr/>
            </a:pPr>
            <a:r>
              <a:rPr lang="en-US" sz="800" dirty="0" smtClean="0">
                <a:solidFill>
                  <a:srgbClr val="807F83"/>
                </a:solidFill>
              </a:rPr>
              <a:t>Copyright </a:t>
            </a:r>
            <a:r>
              <a:rPr lang="en-US" sz="800" dirty="0" smtClean="0">
                <a:solidFill>
                  <a:srgbClr val="807F83"/>
                </a:solidFill>
                <a:latin typeface="Arial" charset="0"/>
                <a:ea typeface="ＭＳ Ｐゴシック" charset="-128"/>
              </a:rPr>
              <a:t>© 2012 Juniper Networks, Inc.     www.juniper.net</a:t>
            </a:r>
            <a:endParaRPr lang="en-US" sz="800" dirty="0">
              <a:solidFill>
                <a:srgbClr val="807F83"/>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a:solidFill>
                <a:srgbClr val="807F83"/>
              </a:solidFill>
              <a:cs typeface="Arial" charset="0"/>
            </a:endParaRP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grpSp>
      <p:pic>
        <p:nvPicPr>
          <p:cNvPr id="1030" name="Picture 10" descr="juniper_black.png"/>
          <p:cNvPicPr>
            <a:picLocks noChangeAspect="1"/>
          </p:cNvPicPr>
          <p:nvPr/>
        </p:nvPicPr>
        <p:blipFill>
          <a:blip r:embed="rId11"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423469" y="6240463"/>
            <a:ext cx="2828018" cy="215444"/>
          </a:xfrm>
          <a:prstGeom prst="rect">
            <a:avLst/>
          </a:prstGeom>
          <a:noFill/>
        </p:spPr>
        <p:txBody>
          <a:bodyPr wrap="none">
            <a:spAutoFit/>
          </a:bodyPr>
          <a:lstStyle/>
          <a:p>
            <a:pPr algn="ct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2013 </a:t>
            </a:r>
            <a:r>
              <a:rPr lang="en-US" sz="800" dirty="0">
                <a:solidFill>
                  <a:srgbClr val="807F83"/>
                </a:solidFill>
                <a:latin typeface="Arial" charset="0"/>
                <a:ea typeface="ＭＳ Ｐゴシック" charset="-128"/>
                <a:cs typeface="Arial" charset="0"/>
              </a:rPr>
              <a:t>Juniper Networks, </a:t>
            </a:r>
            <a:r>
              <a:rPr lang="en-US" sz="800" dirty="0" smtClean="0">
                <a:solidFill>
                  <a:srgbClr val="807F83"/>
                </a:solidFill>
                <a:latin typeface="Arial" charset="0"/>
                <a:ea typeface="ＭＳ Ｐゴシック" charset="-128"/>
                <a:cs typeface="Arial" charset="0"/>
              </a:rPr>
              <a:t>Inc.  </a:t>
            </a:r>
            <a:r>
              <a:rPr lang="en-US" sz="800" dirty="0" smtClean="0">
                <a:solidFill>
                  <a:srgbClr val="807F83"/>
                </a:solidFill>
                <a:latin typeface="Arial" charset="0"/>
                <a:ea typeface="ＭＳ Ｐゴシック" charset="-128"/>
                <a:cs typeface="Arial" charset="0"/>
                <a:hlinkClick r:id="rId12"/>
              </a:rPr>
              <a:t>www.juniper.net</a:t>
            </a:r>
            <a:endParaRPr lang="en-US" sz="800" dirty="0" smtClean="0">
              <a:solidFill>
                <a:srgbClr val="807F83"/>
              </a:solidFill>
              <a:latin typeface="Arial" charset="0"/>
              <a:ea typeface="ＭＳ Ｐゴシック" charset="-128"/>
              <a:cs typeface="Arial" charset="0"/>
            </a:endParaRPr>
          </a:p>
        </p:txBody>
      </p:sp>
      <p:sp>
        <p:nvSpPr>
          <p:cNvPr id="11" name="TextBox 10"/>
          <p:cNvSpPr txBox="1"/>
          <p:nvPr/>
        </p:nvSpPr>
        <p:spPr>
          <a:xfrm>
            <a:off x="534157" y="6240463"/>
            <a:ext cx="3002745" cy="215444"/>
          </a:xfrm>
          <a:prstGeom prst="rect">
            <a:avLst/>
          </a:prstGeom>
          <a:noFill/>
        </p:spPr>
        <p:txBody>
          <a:bodyPr wrap="none">
            <a:spAutoFit/>
          </a:bodyPr>
          <a:lstStyle/>
          <a:p>
            <a:pPr algn="ctr">
              <a:spcBef>
                <a:spcPct val="50000"/>
              </a:spcBef>
              <a:defRPr/>
            </a:pPr>
            <a:r>
              <a:rPr lang="en-US" sz="800" b="1" dirty="0" smtClean="0">
                <a:solidFill>
                  <a:srgbClr val="FF0000"/>
                </a:solidFill>
                <a:latin typeface="Arial"/>
                <a:cs typeface="Arial" charset="0"/>
              </a:rPr>
              <a:t>JUNIPER CONFIDENTIAL–PARTNERS &amp; DISTRIBUTORS</a:t>
            </a:r>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Lst>
  <mc:AlternateContent xmlns:mc="http://schemas.openxmlformats.org/markup-compatibility/2006">
    <mc:Choice xmlns:p14="http://schemas.microsoft.com/office/powerpoint/2010/main" Requires="p14">
      <p:transition p14:dur="0"/>
    </mc:Choice>
    <mc:Fallback>
      <p:transition/>
    </mc:Fallback>
  </mc:AlternateContent>
  <p:hf sldNum="0" hdr="0" dt="0"/>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a:solidFill>
                <a:srgbClr val="807F83"/>
              </a:solidFill>
              <a:cs typeface="Arial" charset="0"/>
            </a:endParaRP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grpSp>
      <p:pic>
        <p:nvPicPr>
          <p:cNvPr id="1030" name="Picture 10" descr="juniper_black.png"/>
          <p:cNvPicPr>
            <a:picLocks noChangeAspect="1"/>
          </p:cNvPicPr>
          <p:nvPr/>
        </p:nvPicPr>
        <p:blipFill>
          <a:blip r:embed="rId11"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423469" y="6240463"/>
            <a:ext cx="2828018" cy="215444"/>
          </a:xfrm>
          <a:prstGeom prst="rect">
            <a:avLst/>
          </a:prstGeom>
          <a:noFill/>
        </p:spPr>
        <p:txBody>
          <a:bodyPr wrap="none">
            <a:spAutoFit/>
          </a:bodyPr>
          <a:lstStyle/>
          <a:p>
            <a:pPr algn="ct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2013 </a:t>
            </a:r>
            <a:r>
              <a:rPr lang="en-US" sz="800" dirty="0">
                <a:solidFill>
                  <a:srgbClr val="807F83"/>
                </a:solidFill>
                <a:latin typeface="Arial" charset="0"/>
                <a:ea typeface="ＭＳ Ｐゴシック" charset="-128"/>
                <a:cs typeface="Arial" charset="0"/>
              </a:rPr>
              <a:t>Juniper Networks, </a:t>
            </a:r>
            <a:r>
              <a:rPr lang="en-US" sz="800" dirty="0" smtClean="0">
                <a:solidFill>
                  <a:srgbClr val="807F83"/>
                </a:solidFill>
                <a:latin typeface="Arial" charset="0"/>
                <a:ea typeface="ＭＳ Ｐゴシック" charset="-128"/>
                <a:cs typeface="Arial" charset="0"/>
              </a:rPr>
              <a:t>Inc.  </a:t>
            </a:r>
            <a:r>
              <a:rPr lang="en-US" sz="800" dirty="0" smtClean="0">
                <a:solidFill>
                  <a:srgbClr val="807F83"/>
                </a:solidFill>
                <a:latin typeface="Arial" charset="0"/>
                <a:ea typeface="ＭＳ Ｐゴシック" charset="-128"/>
                <a:cs typeface="Arial" charset="0"/>
                <a:hlinkClick r:id="rId12"/>
              </a:rPr>
              <a:t>www.juniper.net</a:t>
            </a:r>
            <a:endParaRPr lang="en-US" sz="800" dirty="0" smtClean="0">
              <a:solidFill>
                <a:srgbClr val="807F83"/>
              </a:solidFill>
              <a:latin typeface="Arial" charset="0"/>
              <a:ea typeface="ＭＳ Ｐゴシック" charset="-128"/>
              <a:cs typeface="Arial" charset="0"/>
            </a:endParaRPr>
          </a:p>
        </p:txBody>
      </p:sp>
      <p:sp>
        <p:nvSpPr>
          <p:cNvPr id="11" name="TextBox 10"/>
          <p:cNvSpPr txBox="1"/>
          <p:nvPr/>
        </p:nvSpPr>
        <p:spPr>
          <a:xfrm>
            <a:off x="534157" y="6240463"/>
            <a:ext cx="3002745" cy="215444"/>
          </a:xfrm>
          <a:prstGeom prst="rect">
            <a:avLst/>
          </a:prstGeom>
          <a:noFill/>
        </p:spPr>
        <p:txBody>
          <a:bodyPr wrap="none">
            <a:spAutoFit/>
          </a:bodyPr>
          <a:lstStyle/>
          <a:p>
            <a:pPr algn="ctr">
              <a:spcBef>
                <a:spcPct val="50000"/>
              </a:spcBef>
              <a:defRPr/>
            </a:pPr>
            <a:r>
              <a:rPr lang="en-US" sz="800" b="1" dirty="0" smtClean="0">
                <a:solidFill>
                  <a:srgbClr val="FF0000"/>
                </a:solidFill>
                <a:latin typeface="Arial"/>
                <a:cs typeface="Arial" charset="0"/>
              </a:rPr>
              <a:t>JUNIPER CONFIDENTIAL–PARTNERS &amp; DISTRIBUTORS</a:t>
            </a:r>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Lst>
  <mc:AlternateContent xmlns:mc="http://schemas.openxmlformats.org/markup-compatibility/2006">
    <mc:Choice xmlns:p14="http://schemas.microsoft.com/office/powerpoint/2010/main" Requires="p14">
      <p:transition p14:dur="0"/>
    </mc:Choice>
    <mc:Fallback>
      <p:transition/>
    </mc:Fallback>
  </mc:AlternateContent>
  <p:hf sldNum="0" hdr="0" dt="0"/>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488" y="256032"/>
            <a:ext cx="8220456" cy="740664"/>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lgn="l" defTabSz="457200" rtl="0" eaLnBrk="1" fontAlgn="base" hangingPunct="1">
              <a:lnSpc>
                <a:spcPct val="90000"/>
              </a:lnSpc>
              <a:spcBef>
                <a:spcPct val="0"/>
              </a:spcBef>
              <a:spcAft>
                <a:spcPct val="20000"/>
              </a:spcAft>
            </a:pPr>
            <a:r>
              <a:rPr lang="en-US" smtClean="0"/>
              <a:t>Click to edit Master title style</a:t>
            </a:r>
            <a:endParaRPr lang="en-US" dirty="0"/>
          </a:p>
        </p:txBody>
      </p:sp>
      <p:sp>
        <p:nvSpPr>
          <p:cNvPr id="3" name="Text Placeholder 2"/>
          <p:cNvSpPr>
            <a:spLocks noGrp="1"/>
          </p:cNvSpPr>
          <p:nvPr>
            <p:ph type="body" idx="1"/>
          </p:nvPr>
        </p:nvSpPr>
        <p:spPr>
          <a:xfrm>
            <a:off x="368050" y="1134036"/>
            <a:ext cx="8220456" cy="4773168"/>
          </a:xfrm>
          <a:prstGeom prst="rect">
            <a:avLst/>
          </a:prstGeom>
        </p:spPr>
        <p:txBody>
          <a:bodyPr vert="horz" lIns="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E46DE64C-7D15-458B-8CF1-EEE6A14FF4AB}" type="slidenum">
              <a:rPr lang="en-US" sz="1000">
                <a:solidFill>
                  <a:srgbClr val="807F83"/>
                </a:solidFill>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endParaRPr>
          </a:p>
        </p:txBody>
      </p:sp>
      <p:grpSp>
        <p:nvGrpSpPr>
          <p:cNvPr id="4" name="Group 6"/>
          <p:cNvGrpSpPr>
            <a:grpSpLocks/>
          </p:cNvGrpSpPr>
          <p:nvPr/>
        </p:nvGrpSpPr>
        <p:grpSpPr bwMode="auto">
          <a:xfrm>
            <a:off x="45085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endParaRPr>
            </a:p>
          </p:txBody>
        </p:sp>
      </p:grpSp>
      <p:pic>
        <p:nvPicPr>
          <p:cNvPr id="11" name="Picture 10" descr="juniper_black.png"/>
          <p:cNvPicPr>
            <a:picLocks noChangeAspect="1"/>
          </p:cNvPicPr>
          <p:nvPr/>
        </p:nvPicPr>
        <p:blipFill>
          <a:blip r:embed="rId9" cstate="print"/>
          <a:stretch>
            <a:fillRect/>
          </a:stretch>
        </p:blipFill>
        <p:spPr>
          <a:xfrm>
            <a:off x="7563920" y="6316675"/>
            <a:ext cx="1111452" cy="303123"/>
          </a:xfrm>
          <a:prstGeom prst="rect">
            <a:avLst/>
          </a:prstGeom>
        </p:spPr>
      </p:pic>
      <p:sp>
        <p:nvSpPr>
          <p:cNvPr id="14" name="TextBox 13"/>
          <p:cNvSpPr txBox="1"/>
          <p:nvPr/>
        </p:nvSpPr>
        <p:spPr>
          <a:xfrm>
            <a:off x="3117085" y="6241145"/>
            <a:ext cx="2914580" cy="215444"/>
          </a:xfrm>
          <a:prstGeom prst="rect">
            <a:avLst/>
          </a:prstGeom>
          <a:noFill/>
        </p:spPr>
        <p:txBody>
          <a:bodyPr wrap="none" rtlCol="0">
            <a:spAutoFit/>
          </a:bodyPr>
          <a:lstStyle/>
          <a:p>
            <a:pPr algn="ctr">
              <a:spcBef>
                <a:spcPct val="50000"/>
              </a:spcBef>
              <a:defRPr/>
            </a:pPr>
            <a:r>
              <a:rPr lang="en-US" sz="800" dirty="0" smtClean="0">
                <a:solidFill>
                  <a:srgbClr val="807F83"/>
                </a:solidFill>
                <a:latin typeface="Arial"/>
              </a:rPr>
              <a:t>Copyright </a:t>
            </a:r>
            <a:r>
              <a:rPr lang="en-US" sz="800" smtClean="0">
                <a:solidFill>
                  <a:srgbClr val="807F83"/>
                </a:solidFill>
                <a:latin typeface="Arial" charset="0"/>
                <a:ea typeface="ＭＳ Ｐゴシック" charset="-128"/>
              </a:rPr>
              <a:t>© 2011 </a:t>
            </a:r>
            <a:r>
              <a:rPr lang="en-US" sz="800" dirty="0" smtClean="0">
                <a:solidFill>
                  <a:srgbClr val="807F83"/>
                </a:solidFill>
                <a:latin typeface="Arial" charset="0"/>
                <a:ea typeface="ＭＳ Ｐゴシック" charset="-128"/>
              </a:rPr>
              <a:t>Juniper Networks, Inc.     www.juniper.net</a:t>
            </a:r>
            <a:endParaRPr lang="en-US" sz="800" dirty="0">
              <a:solidFill>
                <a:srgbClr val="807F83"/>
              </a:solidFill>
              <a:latin typeface="Arial"/>
            </a:endParaRPr>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sldNum="0" hdr="0" dt="0"/>
  <p:txStyles>
    <p:titleStyle>
      <a:lvl1pPr algn="l" defTabSz="457200" rtl="0" eaLnBrk="1" fontAlgn="base" latinLnBrk="0" hangingPunct="1">
        <a:lnSpc>
          <a:spcPct val="90000"/>
        </a:lnSpc>
        <a:spcBef>
          <a:spcPct val="0"/>
        </a:spcBef>
        <a:spcAft>
          <a:spcPct val="20000"/>
        </a:spcAft>
        <a:buNone/>
        <a:defRPr lang="en-US" sz="2400" b="0" kern="1200" cap="all" baseline="0" dirty="0" smtClean="0">
          <a:solidFill>
            <a:srgbClr val="292929"/>
          </a:solidFill>
          <a:latin typeface="Antenna Light" pitchFamily="50" charset="0"/>
          <a:ea typeface="+mj-ea"/>
          <a:cs typeface="+mj-cs"/>
        </a:defRPr>
      </a:lvl1pPr>
    </p:titleStyle>
    <p:bodyStyle>
      <a:lvl1pPr marL="112713" indent="-112713" algn="l" defTabSz="914400" rtl="0" eaLnBrk="1" latinLnBrk="0" hangingPunct="1">
        <a:spcBef>
          <a:spcPts val="800"/>
        </a:spcBef>
        <a:spcAft>
          <a:spcPts val="400"/>
        </a:spcAft>
        <a:buClr>
          <a:schemeClr val="tx1"/>
        </a:buClr>
        <a:buSzPct val="25000"/>
        <a:buFont typeface="Arial" pitchFamily="34" charset="0"/>
        <a:buChar char=" "/>
        <a:defRPr lang="en-US" sz="2200" kern="1200" baseline="0" dirty="0" smtClean="0">
          <a:solidFill>
            <a:schemeClr val="tx1"/>
          </a:solidFill>
          <a:latin typeface="Arial" pitchFamily="34" charset="0"/>
          <a:ea typeface="+mn-ea"/>
          <a:cs typeface="+mn-cs"/>
        </a:defRPr>
      </a:lvl1pPr>
      <a:lvl2pPr marL="569913" indent="-225425" algn="l" defTabSz="914400" rtl="0" eaLnBrk="1" latinLnBrk="0" hangingPunct="1">
        <a:spcBef>
          <a:spcPts val="0"/>
        </a:spcBef>
        <a:spcAft>
          <a:spcPts val="500"/>
        </a:spcAft>
        <a:buClr>
          <a:schemeClr val="tx1"/>
        </a:buClr>
        <a:buSzPct val="90000"/>
        <a:buFont typeface="Wingdings" pitchFamily="2" charset="2"/>
        <a:buChar char="§"/>
        <a:defRPr lang="en-US" sz="2000" kern="1200" baseline="0" dirty="0" smtClean="0">
          <a:solidFill>
            <a:schemeClr val="tx1"/>
          </a:solidFill>
          <a:latin typeface="Arial" pitchFamily="34" charset="0"/>
          <a:ea typeface="+mn-ea"/>
          <a:cs typeface="+mn-cs"/>
        </a:defRPr>
      </a:lvl2pPr>
      <a:lvl3pPr marL="854075" indent="-223838" algn="l" defTabSz="914400" rtl="0" eaLnBrk="1" latinLnBrk="0" hangingPunct="1">
        <a:spcBef>
          <a:spcPts val="0"/>
        </a:spcBef>
        <a:spcAft>
          <a:spcPts val="500"/>
        </a:spcAft>
        <a:buClr>
          <a:schemeClr val="tx1"/>
        </a:buClr>
        <a:buSzPct val="96000"/>
        <a:buFont typeface="Wingdings" pitchFamily="2" charset="2"/>
        <a:buChar char="§"/>
        <a:defRPr lang="en-US" sz="1800" kern="1200" baseline="0" dirty="0" smtClean="0">
          <a:solidFill>
            <a:schemeClr val="tx1"/>
          </a:solidFill>
          <a:latin typeface="Arial" pitchFamily="34" charset="0"/>
          <a:ea typeface="+mn-ea"/>
          <a:cs typeface="+mn-cs"/>
        </a:defRPr>
      </a:lvl3pPr>
      <a:lvl4pPr marL="1147763" indent="-233363" algn="l" defTabSz="914400" rtl="0" eaLnBrk="1" latinLnBrk="0" hangingPunct="1">
        <a:spcBef>
          <a:spcPts val="0"/>
        </a:spcBef>
        <a:spcAft>
          <a:spcPts val="500"/>
        </a:spcAft>
        <a:buClr>
          <a:schemeClr val="tx1"/>
        </a:buClr>
        <a:buFont typeface="Arial" pitchFamily="34" charset="0"/>
        <a:buChar char="–"/>
        <a:defRPr lang="en-US" sz="1600" kern="1200" baseline="0" dirty="0" smtClean="0">
          <a:solidFill>
            <a:schemeClr val="tx1"/>
          </a:solidFill>
          <a:latin typeface="Arial" pitchFamily="34" charset="0"/>
          <a:ea typeface="+mn-ea"/>
          <a:cs typeface="+mn-cs"/>
        </a:defRPr>
      </a:lvl4pPr>
      <a:lvl5pPr marL="1431925" indent="-173038" algn="l" defTabSz="914400" rtl="0" eaLnBrk="1" latinLnBrk="0" hangingPunct="1">
        <a:spcBef>
          <a:spcPts val="0"/>
        </a:spcBef>
        <a:spcAft>
          <a:spcPts val="500"/>
        </a:spcAft>
        <a:buClr>
          <a:schemeClr val="tx1"/>
        </a:buClr>
        <a:buFont typeface="Arial" pitchFamily="34" charset="0"/>
        <a:buChar char="-"/>
        <a:defRPr lang="en-US" sz="1600" kern="1200" baseline="0" dirty="0" smtClean="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a:solidFill>
                <a:srgbClr val="807F83"/>
              </a:solidFill>
              <a:cs typeface="Arial" charset="0"/>
            </a:endParaRP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grpSp>
      <p:pic>
        <p:nvPicPr>
          <p:cNvPr id="1030" name="Picture 10" descr="juniper_black.png"/>
          <p:cNvPicPr>
            <a:picLocks noChangeAspect="1"/>
          </p:cNvPicPr>
          <p:nvPr/>
        </p:nvPicPr>
        <p:blipFill>
          <a:blip r:embed="rId11"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423469" y="6240463"/>
            <a:ext cx="2828018" cy="215444"/>
          </a:xfrm>
          <a:prstGeom prst="rect">
            <a:avLst/>
          </a:prstGeom>
          <a:noFill/>
        </p:spPr>
        <p:txBody>
          <a:bodyPr wrap="none">
            <a:spAutoFit/>
          </a:bodyPr>
          <a:lstStyle/>
          <a:p>
            <a:pPr algn="ct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2013 </a:t>
            </a:r>
            <a:r>
              <a:rPr lang="en-US" sz="800" dirty="0">
                <a:solidFill>
                  <a:srgbClr val="807F83"/>
                </a:solidFill>
                <a:latin typeface="Arial" charset="0"/>
                <a:ea typeface="ＭＳ Ｐゴシック" charset="-128"/>
                <a:cs typeface="Arial" charset="0"/>
              </a:rPr>
              <a:t>Juniper Networks, </a:t>
            </a:r>
            <a:r>
              <a:rPr lang="en-US" sz="800" dirty="0" smtClean="0">
                <a:solidFill>
                  <a:srgbClr val="807F83"/>
                </a:solidFill>
                <a:latin typeface="Arial" charset="0"/>
                <a:ea typeface="ＭＳ Ｐゴシック" charset="-128"/>
                <a:cs typeface="Arial" charset="0"/>
              </a:rPr>
              <a:t>Inc.  </a:t>
            </a:r>
            <a:r>
              <a:rPr lang="en-US" sz="800" dirty="0" smtClean="0">
                <a:solidFill>
                  <a:srgbClr val="807F83"/>
                </a:solidFill>
                <a:latin typeface="Arial" charset="0"/>
                <a:ea typeface="ＭＳ Ｐゴシック" charset="-128"/>
                <a:cs typeface="Arial" charset="0"/>
                <a:hlinkClick r:id="rId12"/>
              </a:rPr>
              <a:t>www.juniper.net</a:t>
            </a:r>
            <a:endParaRPr lang="en-US" sz="800" dirty="0" smtClean="0">
              <a:solidFill>
                <a:srgbClr val="807F83"/>
              </a:solidFill>
              <a:latin typeface="Arial" charset="0"/>
              <a:ea typeface="ＭＳ Ｐゴシック" charset="-128"/>
              <a:cs typeface="Arial" charset="0"/>
            </a:endParaRPr>
          </a:p>
        </p:txBody>
      </p:sp>
      <p:sp>
        <p:nvSpPr>
          <p:cNvPr id="11" name="TextBox 10"/>
          <p:cNvSpPr txBox="1"/>
          <p:nvPr/>
        </p:nvSpPr>
        <p:spPr>
          <a:xfrm>
            <a:off x="534157" y="6240463"/>
            <a:ext cx="3002745" cy="215444"/>
          </a:xfrm>
          <a:prstGeom prst="rect">
            <a:avLst/>
          </a:prstGeom>
          <a:noFill/>
        </p:spPr>
        <p:txBody>
          <a:bodyPr wrap="none">
            <a:spAutoFit/>
          </a:bodyPr>
          <a:lstStyle/>
          <a:p>
            <a:pPr algn="ctr">
              <a:spcBef>
                <a:spcPct val="50000"/>
              </a:spcBef>
              <a:defRPr/>
            </a:pPr>
            <a:r>
              <a:rPr lang="en-US" sz="800" b="1" dirty="0" smtClean="0">
                <a:solidFill>
                  <a:srgbClr val="FF0000"/>
                </a:solidFill>
                <a:latin typeface="Arial"/>
                <a:cs typeface="Arial" charset="0"/>
              </a:rPr>
              <a:t>JUNIPER CONFIDENTIAL–PARTNERS &amp; DISTRIBUTORS</a:t>
            </a: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mc:AlternateContent xmlns:mc="http://schemas.openxmlformats.org/markup-compatibility/2006">
    <mc:Choice xmlns:p14="http://schemas.microsoft.com/office/powerpoint/2010/main" Requires="p14">
      <p:transition p14:dur="0"/>
    </mc:Choice>
    <mc:Fallback>
      <p:transition/>
    </mc:Fallback>
  </mc:AlternateContent>
  <p:hf sldNum="0" hdr="0" dt="0"/>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39822"/>
            <a:ext cx="8220075" cy="757130"/>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528" y="1133476"/>
            <a:ext cx="8220075" cy="1751762"/>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6"/>
          <p:cNvGrpSpPr>
            <a:grpSpLocks/>
          </p:cNvGrpSpPr>
          <p:nvPr/>
        </p:nvGrpSpPr>
        <p:grpSpPr bwMode="auto">
          <a:xfrm>
            <a:off x="45108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16" name="Rectangle 26"/>
          <p:cNvSpPr>
            <a:spLocks noChangeArrowheads="1"/>
          </p:cNvSpPr>
          <p:nvPr/>
        </p:nvSpPr>
        <p:spPr bwMode="black">
          <a:xfrm>
            <a:off x="471513" y="6229635"/>
            <a:ext cx="530225" cy="198439"/>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68196E78-219A-447E-884A-4A071261EF3C}"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sp>
        <p:nvSpPr>
          <p:cNvPr id="22" name="TextBox 21"/>
          <p:cNvSpPr txBox="1"/>
          <p:nvPr/>
        </p:nvSpPr>
        <p:spPr>
          <a:xfrm>
            <a:off x="1730838" y="6267559"/>
            <a:ext cx="5453737"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2012 </a:t>
            </a:r>
            <a:r>
              <a:rPr lang="en-US" sz="800" dirty="0">
                <a:solidFill>
                  <a:srgbClr val="807F83"/>
                </a:solidFill>
                <a:latin typeface="Arial" charset="0"/>
                <a:ea typeface="ＭＳ Ｐゴシック" charset="-128"/>
                <a:cs typeface="Arial" charset="0"/>
              </a:rPr>
              <a:t>Juniper Networks, Inc.     </a:t>
            </a:r>
            <a:r>
              <a:rPr lang="en-US" sz="800" dirty="0" smtClean="0">
                <a:solidFill>
                  <a:srgbClr val="807F83"/>
                </a:solidFill>
                <a:latin typeface="Arial" charset="0"/>
                <a:ea typeface="ＭＳ Ｐゴシック" charset="-128"/>
                <a:cs typeface="Arial" charset="0"/>
                <a:hlinkClick r:id="rId7"/>
              </a:rPr>
              <a:t>www.juniper.net</a:t>
            </a:r>
            <a:r>
              <a:rPr lang="en-US" sz="800" dirty="0" smtClean="0">
                <a:solidFill>
                  <a:srgbClr val="807F83"/>
                </a:solidFill>
                <a:latin typeface="Arial" charset="0"/>
                <a:ea typeface="ＭＳ Ｐゴシック" charset="-128"/>
                <a:cs typeface="Arial" charset="0"/>
              </a:rPr>
              <a:t>      JUNIPER CONFIDENTIAL:  INTERNAL USE ONLY</a:t>
            </a:r>
            <a:endParaRPr lang="en-US" sz="800" dirty="0">
              <a:solidFill>
                <a:srgbClr val="807F83"/>
              </a:solidFill>
              <a:latin typeface="Arial"/>
              <a:cs typeface="Arial" charset="0"/>
            </a:endParaRPr>
          </a:p>
        </p:txBody>
      </p:sp>
      <p:pic>
        <p:nvPicPr>
          <p:cNvPr id="1031" name="Picture 10" descr="juniper_black.png"/>
          <p:cNvPicPr>
            <a:picLocks noChangeAspect="1"/>
          </p:cNvPicPr>
          <p:nvPr/>
        </p:nvPicPr>
        <p:blipFill>
          <a:blip r:embed="rId8"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grpSp>
      <p:pic>
        <p:nvPicPr>
          <p:cNvPr id="1030" name="Picture 10" descr="juniper_black.png"/>
          <p:cNvPicPr>
            <a:picLocks noChangeAspect="1"/>
          </p:cNvPicPr>
          <p:nvPr/>
        </p:nvPicPr>
        <p:blipFill>
          <a:blip r:embed="rId7" cstate="print"/>
          <a:srcRect/>
          <a:stretch>
            <a:fillRect/>
          </a:stretch>
        </p:blipFill>
        <p:spPr bwMode="auto">
          <a:xfrm>
            <a:off x="7564438" y="6316663"/>
            <a:ext cx="1111250" cy="303212"/>
          </a:xfrm>
          <a:prstGeom prst="rect">
            <a:avLst/>
          </a:prstGeom>
          <a:noFill/>
          <a:ln w="9525">
            <a:noFill/>
            <a:miter lim="800000"/>
            <a:headEnd/>
            <a:tailEnd/>
          </a:ln>
        </p:spPr>
      </p:pic>
      <p:sp>
        <p:nvSpPr>
          <p:cNvPr id="11"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hangingPunct="0">
              <a:tabLst>
                <a:tab pos="461963" algn="l"/>
                <a:tab pos="4572000" algn="ctr"/>
                <a:tab pos="8461375" algn="r"/>
                <a:tab pos="8855075" algn="r"/>
              </a:tabLst>
              <a:defRPr/>
            </a:pPr>
            <a:fld id="{E46DE64C-7D15-458B-8CF1-EEE6A14FF4AB}" type="slidenum">
              <a:rPr lang="en-US" sz="1000">
                <a:solidFill>
                  <a:srgbClr val="807F83"/>
                </a:solidFill>
              </a:rPr>
              <a:pPr eaLnBrk="0" hangingPunct="0">
                <a:tabLst>
                  <a:tab pos="461963" algn="l"/>
                  <a:tab pos="4572000" algn="ctr"/>
                  <a:tab pos="8461375" algn="r"/>
                  <a:tab pos="8855075" algn="r"/>
                </a:tabLst>
                <a:defRPr/>
              </a:pPr>
              <a:t>‹#›</a:t>
            </a:fld>
            <a:endParaRPr lang="en-US" sz="1000" dirty="0">
              <a:solidFill>
                <a:srgbClr val="807F83"/>
              </a:solidFill>
            </a:endParaRPr>
          </a:p>
        </p:txBody>
      </p:sp>
      <p:sp>
        <p:nvSpPr>
          <p:cNvPr id="12" name="TextBox 11"/>
          <p:cNvSpPr txBox="1"/>
          <p:nvPr/>
        </p:nvSpPr>
        <p:spPr>
          <a:xfrm>
            <a:off x="3117085" y="6241145"/>
            <a:ext cx="2914580" cy="215444"/>
          </a:xfrm>
          <a:prstGeom prst="rect">
            <a:avLst/>
          </a:prstGeom>
          <a:noFill/>
        </p:spPr>
        <p:txBody>
          <a:bodyPr wrap="none" rtlCol="0">
            <a:spAutoFit/>
          </a:bodyPr>
          <a:lstStyle/>
          <a:p>
            <a:pPr algn="ctr">
              <a:spcBef>
                <a:spcPct val="50000"/>
              </a:spcBef>
              <a:defRPr/>
            </a:pPr>
            <a:r>
              <a:rPr lang="en-US" sz="800" dirty="0" smtClean="0">
                <a:solidFill>
                  <a:srgbClr val="807F83"/>
                </a:solidFill>
              </a:rPr>
              <a:t>Copyright </a:t>
            </a:r>
            <a:r>
              <a:rPr lang="en-US" sz="800" dirty="0" smtClean="0">
                <a:solidFill>
                  <a:srgbClr val="807F83"/>
                </a:solidFill>
                <a:latin typeface="Arial" charset="0"/>
                <a:ea typeface="ＭＳ Ｐゴシック" charset="-128"/>
              </a:rPr>
              <a:t>© 2012 Juniper Networks, Inc.     www.juniper.net</a:t>
            </a:r>
            <a:endParaRPr lang="en-US" sz="800" dirty="0">
              <a:solidFill>
                <a:srgbClr val="807F83"/>
              </a:solidFill>
            </a:endParaRPr>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1188" y="2133603"/>
            <a:ext cx="4132262" cy="449738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404813"/>
            <a:ext cx="7561262" cy="164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9"/>
          <p:cNvSpPr txBox="1">
            <a:spLocks noChangeArrowheads="1"/>
          </p:cNvSpPr>
          <p:nvPr/>
        </p:nvSpPr>
        <p:spPr bwMode="auto">
          <a:xfrm>
            <a:off x="5219700" y="3500439"/>
            <a:ext cx="36004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bg-BG" sz="4800">
                <a:solidFill>
                  <a:srgbClr val="1E5F1E"/>
                </a:solidFill>
                <a:latin typeface="Arial Narrow" pitchFamily="34" charset="0"/>
              </a:rPr>
              <a:t>Thank you!</a:t>
            </a:r>
            <a:endParaRPr lang="en-GB" altLang="bg-BG" sz="4800">
              <a:solidFill>
                <a:srgbClr val="1E5F1E"/>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39822"/>
            <a:ext cx="8220075" cy="757130"/>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528" y="1133476"/>
            <a:ext cx="8220075" cy="1751762"/>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6"/>
          <p:cNvGrpSpPr>
            <a:grpSpLocks/>
          </p:cNvGrpSpPr>
          <p:nvPr/>
        </p:nvGrpSpPr>
        <p:grpSpPr bwMode="auto">
          <a:xfrm>
            <a:off x="45108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16" name="Rectangle 26"/>
          <p:cNvSpPr>
            <a:spLocks noChangeArrowheads="1"/>
          </p:cNvSpPr>
          <p:nvPr/>
        </p:nvSpPr>
        <p:spPr bwMode="black">
          <a:xfrm>
            <a:off x="471513" y="6229635"/>
            <a:ext cx="530225" cy="198439"/>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68196E78-219A-447E-884A-4A071261EF3C}"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sp>
        <p:nvSpPr>
          <p:cNvPr id="22" name="TextBox 21"/>
          <p:cNvSpPr txBox="1"/>
          <p:nvPr/>
        </p:nvSpPr>
        <p:spPr>
          <a:xfrm>
            <a:off x="1730838" y="6267559"/>
            <a:ext cx="5453737"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2011 </a:t>
            </a:r>
            <a:r>
              <a:rPr lang="en-US" sz="800" dirty="0">
                <a:solidFill>
                  <a:srgbClr val="807F83"/>
                </a:solidFill>
                <a:latin typeface="Arial" charset="0"/>
                <a:ea typeface="ＭＳ Ｐゴシック" charset="-128"/>
                <a:cs typeface="Arial" charset="0"/>
              </a:rPr>
              <a:t>Juniper Networks, Inc.     </a:t>
            </a:r>
            <a:r>
              <a:rPr lang="en-US" sz="800" dirty="0" smtClean="0">
                <a:solidFill>
                  <a:srgbClr val="807F83"/>
                </a:solidFill>
                <a:latin typeface="Arial" charset="0"/>
                <a:ea typeface="ＭＳ Ｐゴシック" charset="-128"/>
                <a:cs typeface="Arial" charset="0"/>
                <a:hlinkClick r:id="rId2"/>
              </a:rPr>
              <a:t>www.juniper.net</a:t>
            </a:r>
            <a:r>
              <a:rPr lang="en-US" sz="800" dirty="0" smtClean="0">
                <a:solidFill>
                  <a:srgbClr val="807F83"/>
                </a:solidFill>
                <a:latin typeface="Arial" charset="0"/>
                <a:ea typeface="ＭＳ Ｐゴシック" charset="-128"/>
                <a:cs typeface="Arial" charset="0"/>
              </a:rPr>
              <a:t>      JUNIPER CONFIDENTIAL:  INTERNAL USE ONLY</a:t>
            </a:r>
            <a:endParaRPr lang="en-US" sz="800" dirty="0">
              <a:solidFill>
                <a:srgbClr val="807F83"/>
              </a:solidFill>
              <a:latin typeface="Arial"/>
              <a:cs typeface="Arial" charset="0"/>
            </a:endParaRPr>
          </a:p>
        </p:txBody>
      </p:sp>
      <p:pic>
        <p:nvPicPr>
          <p:cNvPr id="1031" name="Picture 10" descr="juniper_black.png"/>
          <p:cNvPicPr>
            <a:picLocks noChangeAspect="1"/>
          </p:cNvPicPr>
          <p:nvPr/>
        </p:nvPicPr>
        <p:blipFill>
          <a:blip r:embed="rId3"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39822"/>
            <a:ext cx="8220075" cy="757130"/>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528" y="1133476"/>
            <a:ext cx="8220075" cy="1751762"/>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6"/>
          <p:cNvGrpSpPr>
            <a:grpSpLocks/>
          </p:cNvGrpSpPr>
          <p:nvPr/>
        </p:nvGrpSpPr>
        <p:grpSpPr bwMode="auto">
          <a:xfrm>
            <a:off x="45108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16" name="Rectangle 26"/>
          <p:cNvSpPr>
            <a:spLocks noChangeArrowheads="1"/>
          </p:cNvSpPr>
          <p:nvPr/>
        </p:nvSpPr>
        <p:spPr bwMode="black">
          <a:xfrm>
            <a:off x="471513" y="6229635"/>
            <a:ext cx="530225" cy="198439"/>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68196E78-219A-447E-884A-4A071261EF3C}"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sp>
        <p:nvSpPr>
          <p:cNvPr id="22" name="TextBox 21"/>
          <p:cNvSpPr txBox="1"/>
          <p:nvPr/>
        </p:nvSpPr>
        <p:spPr>
          <a:xfrm>
            <a:off x="1730838" y="6267559"/>
            <a:ext cx="5453737"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2012 </a:t>
            </a:r>
            <a:r>
              <a:rPr lang="en-US" sz="800" dirty="0">
                <a:solidFill>
                  <a:srgbClr val="807F83"/>
                </a:solidFill>
                <a:latin typeface="Arial" charset="0"/>
                <a:ea typeface="ＭＳ Ｐゴシック" charset="-128"/>
                <a:cs typeface="Arial" charset="0"/>
              </a:rPr>
              <a:t>Juniper Networks, Inc.     </a:t>
            </a:r>
            <a:r>
              <a:rPr lang="en-US" sz="800" dirty="0" smtClean="0">
                <a:solidFill>
                  <a:srgbClr val="807F83"/>
                </a:solidFill>
                <a:latin typeface="Arial" charset="0"/>
                <a:ea typeface="ＭＳ Ｐゴシック" charset="-128"/>
                <a:cs typeface="Arial" charset="0"/>
                <a:hlinkClick r:id="rId7"/>
              </a:rPr>
              <a:t>www.juniper.net</a:t>
            </a:r>
            <a:r>
              <a:rPr lang="en-US" sz="800" dirty="0" smtClean="0">
                <a:solidFill>
                  <a:srgbClr val="807F83"/>
                </a:solidFill>
                <a:latin typeface="Arial" charset="0"/>
                <a:ea typeface="ＭＳ Ｐゴシック" charset="-128"/>
                <a:cs typeface="Arial" charset="0"/>
              </a:rPr>
              <a:t>      JUNIPER CONFIDENTIAL:  INTERNAL USE ONLY</a:t>
            </a:r>
            <a:endParaRPr lang="en-US" sz="800" dirty="0">
              <a:solidFill>
                <a:srgbClr val="807F83"/>
              </a:solidFill>
              <a:latin typeface="Arial"/>
              <a:cs typeface="Arial" charset="0"/>
            </a:endParaRPr>
          </a:p>
        </p:txBody>
      </p:sp>
      <p:pic>
        <p:nvPicPr>
          <p:cNvPr id="1031" name="Picture 10" descr="juniper_black.png"/>
          <p:cNvPicPr>
            <a:picLocks noChangeAspect="1"/>
          </p:cNvPicPr>
          <p:nvPr/>
        </p:nvPicPr>
        <p:blipFill>
          <a:blip r:embed="rId8"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55589"/>
            <a:ext cx="8220075" cy="741361"/>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456" y="1133656"/>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513"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C746357C-EC02-4AFD-B710-C07058A2E686}"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grpSp>
        <p:nvGrpSpPr>
          <p:cNvPr id="3" name="Group 6"/>
          <p:cNvGrpSpPr>
            <a:grpSpLocks/>
          </p:cNvGrpSpPr>
          <p:nvPr/>
        </p:nvGrpSpPr>
        <p:grpSpPr bwMode="auto">
          <a:xfrm>
            <a:off x="451008"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22" name="TextBox 21"/>
          <p:cNvSpPr txBox="1"/>
          <p:nvPr/>
        </p:nvSpPr>
        <p:spPr>
          <a:xfrm>
            <a:off x="2895767" y="6240461"/>
            <a:ext cx="2972289"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2011 Juniper Networks, Inc.     www.juniper.net </a:t>
            </a:r>
            <a:r>
              <a:rPr lang="en-US" sz="800" dirty="0">
                <a:solidFill>
                  <a:srgbClr val="807F83"/>
                </a:solidFill>
                <a:latin typeface="Arial"/>
                <a:cs typeface="Arial" charset="0"/>
              </a:rPr>
              <a:t> </a:t>
            </a:r>
          </a:p>
        </p:txBody>
      </p:sp>
      <p:pic>
        <p:nvPicPr>
          <p:cNvPr id="1031" name="Picture 10" descr="juniper_black.png"/>
          <p:cNvPicPr>
            <a:picLocks noChangeAspect="1"/>
          </p:cNvPicPr>
          <p:nvPr/>
        </p:nvPicPr>
        <p:blipFill>
          <a:blip r:embed="rId3"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8" r:id="rId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grpSp>
      <p:pic>
        <p:nvPicPr>
          <p:cNvPr id="1030" name="Picture 10" descr="juniper_black.png"/>
          <p:cNvPicPr>
            <a:picLocks noChangeAspect="1"/>
          </p:cNvPicPr>
          <p:nvPr/>
        </p:nvPicPr>
        <p:blipFill>
          <a:blip r:embed="rId7" cstate="print"/>
          <a:srcRect/>
          <a:stretch>
            <a:fillRect/>
          </a:stretch>
        </p:blipFill>
        <p:spPr bwMode="auto">
          <a:xfrm>
            <a:off x="7564438" y="6316663"/>
            <a:ext cx="1111250" cy="303212"/>
          </a:xfrm>
          <a:prstGeom prst="rect">
            <a:avLst/>
          </a:prstGeom>
          <a:noFill/>
          <a:ln w="9525">
            <a:noFill/>
            <a:miter lim="800000"/>
            <a:headEnd/>
            <a:tailEnd/>
          </a:ln>
        </p:spPr>
      </p:pic>
      <p:sp>
        <p:nvSpPr>
          <p:cNvPr id="11"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hangingPunct="0">
              <a:tabLst>
                <a:tab pos="461963" algn="l"/>
                <a:tab pos="4572000" algn="ctr"/>
                <a:tab pos="8461375" algn="r"/>
                <a:tab pos="8855075" algn="r"/>
              </a:tabLst>
              <a:defRPr/>
            </a:pPr>
            <a:fld id="{E46DE64C-7D15-458B-8CF1-EEE6A14FF4AB}" type="slidenum">
              <a:rPr lang="en-US" sz="1000">
                <a:solidFill>
                  <a:srgbClr val="807F83"/>
                </a:solidFill>
              </a:rPr>
              <a:pPr eaLnBrk="0" hangingPunct="0">
                <a:tabLst>
                  <a:tab pos="461963" algn="l"/>
                  <a:tab pos="4572000" algn="ctr"/>
                  <a:tab pos="8461375" algn="r"/>
                  <a:tab pos="8855075" algn="r"/>
                </a:tabLst>
                <a:defRPr/>
              </a:pPr>
              <a:t>‹#›</a:t>
            </a:fld>
            <a:endParaRPr lang="en-US" sz="1000" dirty="0">
              <a:solidFill>
                <a:srgbClr val="807F83"/>
              </a:solidFill>
            </a:endParaRPr>
          </a:p>
        </p:txBody>
      </p:sp>
      <p:sp>
        <p:nvSpPr>
          <p:cNvPr id="12" name="TextBox 11"/>
          <p:cNvSpPr txBox="1"/>
          <p:nvPr/>
        </p:nvSpPr>
        <p:spPr>
          <a:xfrm>
            <a:off x="3117085" y="6241145"/>
            <a:ext cx="2914580" cy="215444"/>
          </a:xfrm>
          <a:prstGeom prst="rect">
            <a:avLst/>
          </a:prstGeom>
          <a:noFill/>
        </p:spPr>
        <p:txBody>
          <a:bodyPr wrap="none" rtlCol="0">
            <a:spAutoFit/>
          </a:bodyPr>
          <a:lstStyle/>
          <a:p>
            <a:pPr algn="ctr">
              <a:spcBef>
                <a:spcPct val="50000"/>
              </a:spcBef>
              <a:defRPr/>
            </a:pPr>
            <a:r>
              <a:rPr lang="en-US" sz="800" dirty="0" smtClean="0">
                <a:solidFill>
                  <a:srgbClr val="807F83"/>
                </a:solidFill>
              </a:rPr>
              <a:t>Copyright </a:t>
            </a:r>
            <a:r>
              <a:rPr lang="en-US" sz="800" dirty="0" smtClean="0">
                <a:solidFill>
                  <a:srgbClr val="807F83"/>
                </a:solidFill>
                <a:latin typeface="Arial" charset="0"/>
                <a:ea typeface="ＭＳ Ｐゴシック" charset="-128"/>
              </a:rPr>
              <a:t>© 2012 Juniper Networks, Inc.     www.juniper.net</a:t>
            </a:r>
            <a:endParaRPr lang="en-US" sz="800" dirty="0">
              <a:solidFill>
                <a:srgbClr val="807F83"/>
              </a:solidFill>
            </a:endParaRPr>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a:solidFill>
                <a:srgbClr val="807F83"/>
              </a:solidFill>
              <a:cs typeface="Arial" charset="0"/>
            </a:endParaRP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grpSp>
      <p:pic>
        <p:nvPicPr>
          <p:cNvPr id="1030" name="Picture 10" descr="juniper_black.png"/>
          <p:cNvPicPr>
            <a:picLocks noChangeAspect="1"/>
          </p:cNvPicPr>
          <p:nvPr/>
        </p:nvPicPr>
        <p:blipFill>
          <a:blip r:embed="rId11"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423469" y="6240463"/>
            <a:ext cx="2828018" cy="215444"/>
          </a:xfrm>
          <a:prstGeom prst="rect">
            <a:avLst/>
          </a:prstGeom>
          <a:noFill/>
        </p:spPr>
        <p:txBody>
          <a:bodyPr wrap="none">
            <a:spAutoFit/>
          </a:bodyPr>
          <a:lstStyle/>
          <a:p>
            <a:pPr algn="ct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2013 </a:t>
            </a:r>
            <a:r>
              <a:rPr lang="en-US" sz="800" dirty="0">
                <a:solidFill>
                  <a:srgbClr val="807F83"/>
                </a:solidFill>
                <a:latin typeface="Arial" charset="0"/>
                <a:ea typeface="ＭＳ Ｐゴシック" charset="-128"/>
                <a:cs typeface="Arial" charset="0"/>
              </a:rPr>
              <a:t>Juniper Networks, </a:t>
            </a:r>
            <a:r>
              <a:rPr lang="en-US" sz="800" dirty="0" smtClean="0">
                <a:solidFill>
                  <a:srgbClr val="807F83"/>
                </a:solidFill>
                <a:latin typeface="Arial" charset="0"/>
                <a:ea typeface="ＭＳ Ｐゴシック" charset="-128"/>
                <a:cs typeface="Arial" charset="0"/>
              </a:rPr>
              <a:t>Inc.  </a:t>
            </a:r>
            <a:r>
              <a:rPr lang="en-US" sz="800" dirty="0" smtClean="0">
                <a:solidFill>
                  <a:srgbClr val="807F83"/>
                </a:solidFill>
                <a:latin typeface="Arial" charset="0"/>
                <a:ea typeface="ＭＳ Ｐゴシック" charset="-128"/>
                <a:cs typeface="Arial" charset="0"/>
                <a:hlinkClick r:id="rId12"/>
              </a:rPr>
              <a:t>www.juniper.net</a:t>
            </a:r>
            <a:endParaRPr lang="en-US" sz="800" dirty="0" smtClean="0">
              <a:solidFill>
                <a:srgbClr val="807F83"/>
              </a:solidFill>
              <a:latin typeface="Arial" charset="0"/>
              <a:ea typeface="ＭＳ Ｐゴシック" charset="-128"/>
              <a:cs typeface="Arial" charset="0"/>
            </a:endParaRPr>
          </a:p>
        </p:txBody>
      </p:sp>
      <p:sp>
        <p:nvSpPr>
          <p:cNvPr id="11" name="TextBox 10"/>
          <p:cNvSpPr txBox="1"/>
          <p:nvPr/>
        </p:nvSpPr>
        <p:spPr>
          <a:xfrm>
            <a:off x="534157" y="6240463"/>
            <a:ext cx="3002745" cy="215444"/>
          </a:xfrm>
          <a:prstGeom prst="rect">
            <a:avLst/>
          </a:prstGeom>
          <a:noFill/>
        </p:spPr>
        <p:txBody>
          <a:bodyPr wrap="none">
            <a:spAutoFit/>
          </a:bodyPr>
          <a:lstStyle/>
          <a:p>
            <a:pPr algn="ctr">
              <a:spcBef>
                <a:spcPct val="50000"/>
              </a:spcBef>
              <a:defRPr/>
            </a:pPr>
            <a:r>
              <a:rPr lang="en-US" sz="800" b="1" dirty="0" smtClean="0">
                <a:solidFill>
                  <a:srgbClr val="FF0000"/>
                </a:solidFill>
                <a:latin typeface="Arial"/>
                <a:cs typeface="Arial" charset="0"/>
              </a:rPr>
              <a:t>JUNIPER CONFIDENTIAL–PARTNERS &amp; DISTRIBUTORS</a:t>
            </a: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Lst>
  <mc:AlternateContent xmlns:mc="http://schemas.openxmlformats.org/markup-compatibility/2006">
    <mc:Choice xmlns:p14="http://schemas.microsoft.com/office/powerpoint/2010/main" Requires="p14">
      <p:transition p14:dur="0"/>
    </mc:Choice>
    <mc:Fallback>
      <p:transition/>
    </mc:Fallback>
  </mc:AlternateContent>
  <p:hf sldNum="0" hdr="0" dt="0"/>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a:solidFill>
                <a:srgbClr val="807F83"/>
              </a:solidFill>
              <a:cs typeface="Arial" charset="0"/>
            </a:endParaRP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grpSp>
      <p:pic>
        <p:nvPicPr>
          <p:cNvPr id="1030" name="Picture 10" descr="juniper_black.png"/>
          <p:cNvPicPr>
            <a:picLocks noChangeAspect="1"/>
          </p:cNvPicPr>
          <p:nvPr/>
        </p:nvPicPr>
        <p:blipFill>
          <a:blip r:embed="rId11"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423469" y="6240463"/>
            <a:ext cx="2828018" cy="215444"/>
          </a:xfrm>
          <a:prstGeom prst="rect">
            <a:avLst/>
          </a:prstGeom>
          <a:noFill/>
        </p:spPr>
        <p:txBody>
          <a:bodyPr wrap="none">
            <a:spAutoFit/>
          </a:bodyPr>
          <a:lstStyle/>
          <a:p>
            <a:pPr algn="ct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2013 </a:t>
            </a:r>
            <a:r>
              <a:rPr lang="en-US" sz="800" dirty="0">
                <a:solidFill>
                  <a:srgbClr val="807F83"/>
                </a:solidFill>
                <a:latin typeface="Arial" charset="0"/>
                <a:ea typeface="ＭＳ Ｐゴシック" charset="-128"/>
                <a:cs typeface="Arial" charset="0"/>
              </a:rPr>
              <a:t>Juniper Networks, </a:t>
            </a:r>
            <a:r>
              <a:rPr lang="en-US" sz="800" dirty="0" smtClean="0">
                <a:solidFill>
                  <a:srgbClr val="807F83"/>
                </a:solidFill>
                <a:latin typeface="Arial" charset="0"/>
                <a:ea typeface="ＭＳ Ｐゴシック" charset="-128"/>
                <a:cs typeface="Arial" charset="0"/>
              </a:rPr>
              <a:t>Inc.  </a:t>
            </a:r>
            <a:r>
              <a:rPr lang="en-US" sz="800" dirty="0" smtClean="0">
                <a:solidFill>
                  <a:srgbClr val="807F83"/>
                </a:solidFill>
                <a:latin typeface="Arial" charset="0"/>
                <a:ea typeface="ＭＳ Ｐゴシック" charset="-128"/>
                <a:cs typeface="Arial" charset="0"/>
                <a:hlinkClick r:id="rId12"/>
              </a:rPr>
              <a:t>www.juniper.net</a:t>
            </a:r>
            <a:endParaRPr lang="en-US" sz="800" dirty="0" smtClean="0">
              <a:solidFill>
                <a:srgbClr val="807F83"/>
              </a:solidFill>
              <a:latin typeface="Arial" charset="0"/>
              <a:ea typeface="ＭＳ Ｐゴシック" charset="-128"/>
              <a:cs typeface="Arial" charset="0"/>
            </a:endParaRPr>
          </a:p>
        </p:txBody>
      </p:sp>
      <p:sp>
        <p:nvSpPr>
          <p:cNvPr id="11" name="TextBox 10"/>
          <p:cNvSpPr txBox="1"/>
          <p:nvPr/>
        </p:nvSpPr>
        <p:spPr>
          <a:xfrm>
            <a:off x="534157" y="6240463"/>
            <a:ext cx="3002745" cy="215444"/>
          </a:xfrm>
          <a:prstGeom prst="rect">
            <a:avLst/>
          </a:prstGeom>
          <a:noFill/>
        </p:spPr>
        <p:txBody>
          <a:bodyPr wrap="none">
            <a:spAutoFit/>
          </a:bodyPr>
          <a:lstStyle/>
          <a:p>
            <a:pPr algn="ctr">
              <a:spcBef>
                <a:spcPct val="50000"/>
              </a:spcBef>
              <a:defRPr/>
            </a:pPr>
            <a:r>
              <a:rPr lang="en-US" sz="800" b="1" dirty="0" smtClean="0">
                <a:solidFill>
                  <a:srgbClr val="FF0000"/>
                </a:solidFill>
                <a:latin typeface="Arial"/>
                <a:cs typeface="Arial" charset="0"/>
              </a:rPr>
              <a:t>JUNIPER CONFIDENTIAL–PARTNERS &amp; DISTRIBUTORS</a:t>
            </a: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Lst>
  <mc:AlternateContent xmlns:mc="http://schemas.openxmlformats.org/markup-compatibility/2006">
    <mc:Choice xmlns:p14="http://schemas.microsoft.com/office/powerpoint/2010/main" Requires="p14">
      <p:transition p14:dur="0"/>
    </mc:Choice>
    <mc:Fallback>
      <p:transition/>
    </mc:Fallback>
  </mc:AlternateContent>
  <p:hf sldNum="0" hdr="0" dt="0"/>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2">
            <a:alpha val="50000"/>
          </a:schemeClr>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858000"/>
            <a:chOff x="0" y="0"/>
            <a:chExt cx="5760" cy="4320"/>
          </a:xfrm>
        </p:grpSpPr>
        <p:grpSp>
          <p:nvGrpSpPr>
            <p:cNvPr id="16387" name="Group 3"/>
            <p:cNvGrpSpPr>
              <a:grpSpLocks/>
            </p:cNvGrpSpPr>
            <p:nvPr/>
          </p:nvGrpSpPr>
          <p:grpSpPr bwMode="auto">
            <a:xfrm>
              <a:off x="0" y="0"/>
              <a:ext cx="5760" cy="4320"/>
              <a:chOff x="0" y="0"/>
              <a:chExt cx="5760" cy="4320"/>
            </a:xfrm>
          </p:grpSpPr>
          <p:grpSp>
            <p:nvGrpSpPr>
              <p:cNvPr id="16388" name="Group 4"/>
              <p:cNvGrpSpPr>
                <a:grpSpLocks/>
              </p:cNvGrpSpPr>
              <p:nvPr/>
            </p:nvGrpSpPr>
            <p:grpSpPr bwMode="auto">
              <a:xfrm>
                <a:off x="0" y="192"/>
                <a:ext cx="5760" cy="4032"/>
                <a:chOff x="0" y="192"/>
                <a:chExt cx="5760" cy="4032"/>
              </a:xfrm>
            </p:grpSpPr>
            <p:sp>
              <p:nvSpPr>
                <p:cNvPr id="1638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39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0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grpSp>
            <p:nvGrpSpPr>
              <p:cNvPr id="16411" name="Group 27"/>
              <p:cNvGrpSpPr>
                <a:grpSpLocks/>
              </p:cNvGrpSpPr>
              <p:nvPr/>
            </p:nvGrpSpPr>
            <p:grpSpPr bwMode="auto">
              <a:xfrm>
                <a:off x="192" y="0"/>
                <a:ext cx="5376" cy="4320"/>
                <a:chOff x="192" y="0"/>
                <a:chExt cx="5376" cy="4320"/>
              </a:xfrm>
            </p:grpSpPr>
            <p:sp>
              <p:nvSpPr>
                <p:cNvPr id="1641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1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2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3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4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grpSp>
        <p:sp>
          <p:nvSpPr>
            <p:cNvPr id="1644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42" name="Line 58"/>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nvGrpSpPr>
            <p:cNvPr id="16443" name="Group 59"/>
            <p:cNvGrpSpPr>
              <a:grpSpLocks/>
            </p:cNvGrpSpPr>
            <p:nvPr/>
          </p:nvGrpSpPr>
          <p:grpSpPr bwMode="auto">
            <a:xfrm>
              <a:off x="261" y="892"/>
              <a:ext cx="1124" cy="1464"/>
              <a:chOff x="96" y="916"/>
              <a:chExt cx="2208" cy="2876"/>
            </a:xfrm>
          </p:grpSpPr>
          <p:sp>
            <p:nvSpPr>
              <p:cNvPr id="16444" name="Line 60"/>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45" name="Line 61"/>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sp>
            <p:nvSpPr>
              <p:cNvPr id="1644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grpSp>
      </p:grpSp>
      <p:sp>
        <p:nvSpPr>
          <p:cNvPr id="16447" name="Rectangle 63"/>
          <p:cNvSpPr>
            <a:spLocks noGrp="1" noChangeArrowheads="1"/>
          </p:cNvSpPr>
          <p:nvPr>
            <p:ph type="title"/>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bg-BG" smtClean="0"/>
              <a:t>Click to edit Master title style</a:t>
            </a:r>
          </a:p>
        </p:txBody>
      </p:sp>
      <p:sp>
        <p:nvSpPr>
          <p:cNvPr id="1644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bg-BG" smtClean="0"/>
              <a:t>Click to edit Master text styles</a:t>
            </a:r>
          </a:p>
          <a:p>
            <a:pPr lvl="1"/>
            <a:r>
              <a:rPr lang="en-US" altLang="bg-BG" smtClean="0"/>
              <a:t>Second level</a:t>
            </a:r>
          </a:p>
          <a:p>
            <a:pPr lvl="2"/>
            <a:r>
              <a:rPr lang="en-US" altLang="bg-BG" smtClean="0"/>
              <a:t>Third level</a:t>
            </a:r>
          </a:p>
          <a:p>
            <a:pPr lvl="3"/>
            <a:r>
              <a:rPr lang="en-US" altLang="bg-BG" smtClean="0"/>
              <a:t>Fourth level</a:t>
            </a:r>
          </a:p>
          <a:p>
            <a:pPr lvl="4"/>
            <a:r>
              <a:rPr lang="en-US" altLang="bg-BG" smtClean="0"/>
              <a:t>Fifth level</a:t>
            </a:r>
            <a:endParaRPr lang="en-US" altLang="bg-BG" dirty="0" smtClean="0"/>
          </a:p>
        </p:txBody>
      </p:sp>
      <p:sp>
        <p:nvSpPr>
          <p:cNvPr id="16449" name="Rectangle 6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fld id="{D4FCC051-69D8-41C3-B0E6-47AD2319DDC5}" type="datetimeFigureOut">
              <a:rPr lang="bg-BG" smtClean="0"/>
              <a:t>31.03.2017</a:t>
            </a:fld>
            <a:endParaRPr lang="bg-BG"/>
          </a:p>
        </p:txBody>
      </p:sp>
      <p:sp>
        <p:nvSpPr>
          <p:cNvPr id="16450" name="Rectangle 6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bg-BG"/>
          </a:p>
        </p:txBody>
      </p:sp>
      <p:sp>
        <p:nvSpPr>
          <p:cNvPr id="16451" name="Rectangle 6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AF7CC4B5-8BBF-4D53-98E6-FC78C8A607BB}" type="slidenum">
              <a:rPr lang="bg-BG" smtClean="0"/>
              <a:t>‹#›</a:t>
            </a:fld>
            <a:endParaRPr lang="bg-BG"/>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charset="0"/>
        </a:defRPr>
      </a:lvl2pPr>
      <a:lvl3pPr algn="l" rtl="0" eaLnBrk="1" fontAlgn="base" hangingPunct="1">
        <a:spcBef>
          <a:spcPct val="0"/>
        </a:spcBef>
        <a:spcAft>
          <a:spcPct val="0"/>
        </a:spcAft>
        <a:defRPr sz="4400">
          <a:solidFill>
            <a:schemeClr val="tx2"/>
          </a:solidFill>
          <a:latin typeface="Times New Roman" charset="0"/>
        </a:defRPr>
      </a:lvl3pPr>
      <a:lvl4pPr algn="l" rtl="0" eaLnBrk="1" fontAlgn="base" hangingPunct="1">
        <a:spcBef>
          <a:spcPct val="0"/>
        </a:spcBef>
        <a:spcAft>
          <a:spcPct val="0"/>
        </a:spcAft>
        <a:defRPr sz="4400">
          <a:solidFill>
            <a:schemeClr val="tx2"/>
          </a:solidFill>
          <a:latin typeface="Times New Roman" charset="0"/>
        </a:defRPr>
      </a:lvl4pPr>
      <a:lvl5pPr algn="l" rtl="0" eaLnBrk="1" fontAlgn="base" hangingPunct="1">
        <a:spcBef>
          <a:spcPct val="0"/>
        </a:spcBef>
        <a:spcAft>
          <a:spcPct val="0"/>
        </a:spcAft>
        <a:defRPr sz="4400">
          <a:solidFill>
            <a:schemeClr val="tx2"/>
          </a:solidFill>
          <a:latin typeface="Times New Roman" charset="0"/>
        </a:defRPr>
      </a:lvl5pPr>
      <a:lvl6pPr marL="457200" algn="l" rtl="0" eaLnBrk="1" fontAlgn="base" hangingPunct="1">
        <a:spcBef>
          <a:spcPct val="0"/>
        </a:spcBef>
        <a:spcAft>
          <a:spcPct val="0"/>
        </a:spcAft>
        <a:defRPr sz="4400">
          <a:solidFill>
            <a:schemeClr val="tx2"/>
          </a:solidFill>
          <a:latin typeface="Times New Roman" charset="0"/>
        </a:defRPr>
      </a:lvl6pPr>
      <a:lvl7pPr marL="914400" algn="l" rtl="0" eaLnBrk="1" fontAlgn="base" hangingPunct="1">
        <a:spcBef>
          <a:spcPct val="0"/>
        </a:spcBef>
        <a:spcAft>
          <a:spcPct val="0"/>
        </a:spcAft>
        <a:defRPr sz="4400">
          <a:solidFill>
            <a:schemeClr val="tx2"/>
          </a:solidFill>
          <a:latin typeface="Times New Roman" charset="0"/>
        </a:defRPr>
      </a:lvl7pPr>
      <a:lvl8pPr marL="1371600" algn="l" rtl="0" eaLnBrk="1" fontAlgn="base" hangingPunct="1">
        <a:spcBef>
          <a:spcPct val="0"/>
        </a:spcBef>
        <a:spcAft>
          <a:spcPct val="0"/>
        </a:spcAft>
        <a:defRPr sz="4400">
          <a:solidFill>
            <a:schemeClr val="tx2"/>
          </a:solidFill>
          <a:latin typeface="Times New Roman" charset="0"/>
        </a:defRPr>
      </a:lvl8pPr>
      <a:lvl9pPr marL="1828800" algn="l"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3"/>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31918" y="274641"/>
            <a:ext cx="7354887"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bg-BG" smtClean="0"/>
              <a:t>Click to edit Master title style</a:t>
            </a:r>
            <a:endParaRPr lang="en-GB" altLang="bg-BG" smtClean="0"/>
          </a:p>
        </p:txBody>
      </p:sp>
      <p:sp>
        <p:nvSpPr>
          <p:cNvPr id="1027" name="Rectangle 3"/>
          <p:cNvSpPr>
            <a:spLocks noGrp="1" noChangeArrowheads="1"/>
          </p:cNvSpPr>
          <p:nvPr>
            <p:ph type="body" idx="1"/>
          </p:nvPr>
        </p:nvSpPr>
        <p:spPr bwMode="auto">
          <a:xfrm>
            <a:off x="1331918" y="1484313"/>
            <a:ext cx="7354887" cy="464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bg-BG" smtClean="0"/>
              <a:t>Click to edit Master text styles</a:t>
            </a:r>
          </a:p>
          <a:p>
            <a:pPr lvl="1"/>
            <a:r>
              <a:rPr lang="en-US" altLang="bg-BG" smtClean="0"/>
              <a:t>Second level</a:t>
            </a:r>
          </a:p>
          <a:p>
            <a:pPr lvl="2"/>
            <a:r>
              <a:rPr lang="en-US" altLang="bg-BG" smtClean="0"/>
              <a:t>Third level</a:t>
            </a:r>
          </a:p>
          <a:p>
            <a:pPr lvl="3"/>
            <a:r>
              <a:rPr lang="en-US" altLang="bg-BG" smtClean="0"/>
              <a:t>Fourth level</a:t>
            </a:r>
          </a:p>
          <a:p>
            <a:pPr lvl="4"/>
            <a:r>
              <a:rPr lang="en-US" altLang="bg-BG" smtClean="0"/>
              <a:t>Fifth level</a:t>
            </a:r>
            <a:endParaRPr lang="en-GB" altLang="bg-BG" smtClean="0"/>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1E5F1E"/>
                </a:solidFill>
                <a:latin typeface="+mn-lt"/>
              </a:defRPr>
            </a:lvl1pPr>
          </a:lstStyle>
          <a:p>
            <a:endParaRPr lang="bg-BG"/>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1E5F1E"/>
                </a:solidFill>
                <a:latin typeface="+mn-lt"/>
              </a:defRPr>
            </a:lvl1pPr>
          </a:lstStyle>
          <a:p>
            <a:endParaRPr lang="bg-BG"/>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1E5F1E"/>
                </a:solidFill>
                <a:latin typeface="+mn-lt"/>
              </a:defRPr>
            </a:lvl1pPr>
          </a:lstStyle>
          <a:p>
            <a:pPr marL="0" marR="0" lvl="0" indent="0" algn="r" rtl="0">
              <a:spcBef>
                <a:spcPts val="0"/>
              </a:spcBef>
              <a:buSzPct val="25000"/>
              <a:buNone/>
            </a:pPr>
            <a:fld id="{00000000-1234-1234-1234-123412341234}" type="slidenum">
              <a:rPr lang="en-GB" sz="1400" b="0" i="0" u="none" strike="noStrike" cap="none" smtClean="0">
                <a:solidFill>
                  <a:srgbClr val="1E5F1E"/>
                </a:solidFill>
                <a:latin typeface="Arial Narrow"/>
                <a:ea typeface="Arial Narrow"/>
                <a:cs typeface="Arial Narrow"/>
                <a:sym typeface="Arial Narrow"/>
              </a:rPr>
              <a:t>‹#›</a:t>
            </a:fld>
            <a:endParaRPr lang="en-GB" sz="1400" b="0" i="0" u="none" strike="noStrike" cap="none">
              <a:solidFill>
                <a:srgbClr val="1E5F1E"/>
              </a:solidFill>
              <a:latin typeface="Arial Narrow"/>
              <a:ea typeface="Arial Narrow"/>
              <a:cs typeface="Arial Narrow"/>
              <a:sym typeface="Arial Narrow"/>
            </a:endParaRPr>
          </a:p>
        </p:txBody>
      </p:sp>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025" y="333377"/>
            <a:ext cx="719138" cy="719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0031" y="1268413"/>
            <a:ext cx="696913" cy="2159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sldNum="0" hdr="0" ftr="0" dt="0"/>
  <p:txStyles>
    <p:titleStyle>
      <a:lvl1pPr algn="ctr" rtl="0" eaLnBrk="1" fontAlgn="base" hangingPunct="1">
        <a:spcBef>
          <a:spcPct val="0"/>
        </a:spcBef>
        <a:spcAft>
          <a:spcPct val="0"/>
        </a:spcAft>
        <a:defRPr sz="4400">
          <a:solidFill>
            <a:srgbClr val="1E5F1E"/>
          </a:solidFill>
          <a:latin typeface="+mj-lt"/>
          <a:ea typeface="+mj-ea"/>
          <a:cs typeface="+mj-cs"/>
        </a:defRPr>
      </a:lvl1pPr>
      <a:lvl2pPr algn="ctr" rtl="0" eaLnBrk="1" fontAlgn="base" hangingPunct="1">
        <a:spcBef>
          <a:spcPct val="0"/>
        </a:spcBef>
        <a:spcAft>
          <a:spcPct val="0"/>
        </a:spcAft>
        <a:defRPr sz="4400">
          <a:solidFill>
            <a:srgbClr val="1E5F1E"/>
          </a:solidFill>
          <a:latin typeface="Arial Narrow" pitchFamily="34" charset="0"/>
        </a:defRPr>
      </a:lvl2pPr>
      <a:lvl3pPr algn="ctr" rtl="0" eaLnBrk="1" fontAlgn="base" hangingPunct="1">
        <a:spcBef>
          <a:spcPct val="0"/>
        </a:spcBef>
        <a:spcAft>
          <a:spcPct val="0"/>
        </a:spcAft>
        <a:defRPr sz="4400">
          <a:solidFill>
            <a:srgbClr val="1E5F1E"/>
          </a:solidFill>
          <a:latin typeface="Arial Narrow" pitchFamily="34" charset="0"/>
        </a:defRPr>
      </a:lvl3pPr>
      <a:lvl4pPr algn="ctr" rtl="0" eaLnBrk="1" fontAlgn="base" hangingPunct="1">
        <a:spcBef>
          <a:spcPct val="0"/>
        </a:spcBef>
        <a:spcAft>
          <a:spcPct val="0"/>
        </a:spcAft>
        <a:defRPr sz="4400">
          <a:solidFill>
            <a:srgbClr val="1E5F1E"/>
          </a:solidFill>
          <a:latin typeface="Arial Narrow" pitchFamily="34" charset="0"/>
        </a:defRPr>
      </a:lvl4pPr>
      <a:lvl5pPr algn="ctr" rtl="0" eaLnBrk="1" fontAlgn="base" hangingPunct="1">
        <a:spcBef>
          <a:spcPct val="0"/>
        </a:spcBef>
        <a:spcAft>
          <a:spcPct val="0"/>
        </a:spcAft>
        <a:defRPr sz="4400">
          <a:solidFill>
            <a:srgbClr val="1E5F1E"/>
          </a:solidFill>
          <a:latin typeface="Arial Narrow" pitchFamily="34" charset="0"/>
        </a:defRPr>
      </a:lvl5pPr>
      <a:lvl6pPr marL="457200" algn="ctr" rtl="0" eaLnBrk="1" fontAlgn="base" hangingPunct="1">
        <a:spcBef>
          <a:spcPct val="0"/>
        </a:spcBef>
        <a:spcAft>
          <a:spcPct val="0"/>
        </a:spcAft>
        <a:defRPr sz="4400">
          <a:solidFill>
            <a:srgbClr val="1E5F1E"/>
          </a:solidFill>
          <a:latin typeface="Arial Narrow" pitchFamily="34" charset="0"/>
        </a:defRPr>
      </a:lvl6pPr>
      <a:lvl7pPr marL="914400" algn="ctr" rtl="0" eaLnBrk="1" fontAlgn="base" hangingPunct="1">
        <a:spcBef>
          <a:spcPct val="0"/>
        </a:spcBef>
        <a:spcAft>
          <a:spcPct val="0"/>
        </a:spcAft>
        <a:defRPr sz="4400">
          <a:solidFill>
            <a:srgbClr val="1E5F1E"/>
          </a:solidFill>
          <a:latin typeface="Arial Narrow" pitchFamily="34" charset="0"/>
        </a:defRPr>
      </a:lvl7pPr>
      <a:lvl8pPr marL="1371600" algn="ctr" rtl="0" eaLnBrk="1" fontAlgn="base" hangingPunct="1">
        <a:spcBef>
          <a:spcPct val="0"/>
        </a:spcBef>
        <a:spcAft>
          <a:spcPct val="0"/>
        </a:spcAft>
        <a:defRPr sz="4400">
          <a:solidFill>
            <a:srgbClr val="1E5F1E"/>
          </a:solidFill>
          <a:latin typeface="Arial Narrow" pitchFamily="34" charset="0"/>
        </a:defRPr>
      </a:lvl8pPr>
      <a:lvl9pPr marL="1828800" algn="ctr" rtl="0" eaLnBrk="1" fontAlgn="base" hangingPunct="1">
        <a:spcBef>
          <a:spcPct val="0"/>
        </a:spcBef>
        <a:spcAft>
          <a:spcPct val="0"/>
        </a:spcAft>
        <a:defRPr sz="4400">
          <a:solidFill>
            <a:srgbClr val="1E5F1E"/>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rgbClr val="1E5F1E"/>
          </a:solidFill>
          <a:latin typeface="+mn-lt"/>
          <a:ea typeface="+mn-ea"/>
          <a:cs typeface="+mn-cs"/>
        </a:defRPr>
      </a:lvl1pPr>
      <a:lvl2pPr marL="742950" indent="-285750" algn="l" rtl="0" eaLnBrk="1" fontAlgn="base" hangingPunct="1">
        <a:spcBef>
          <a:spcPct val="20000"/>
        </a:spcBef>
        <a:spcAft>
          <a:spcPct val="0"/>
        </a:spcAft>
        <a:buChar char="–"/>
        <a:defRPr sz="2800">
          <a:solidFill>
            <a:srgbClr val="1E5F1E"/>
          </a:solidFill>
          <a:latin typeface="+mn-lt"/>
        </a:defRPr>
      </a:lvl2pPr>
      <a:lvl3pPr marL="1143000" indent="-228600" algn="l" rtl="0" eaLnBrk="1" fontAlgn="base" hangingPunct="1">
        <a:spcBef>
          <a:spcPct val="20000"/>
        </a:spcBef>
        <a:spcAft>
          <a:spcPct val="0"/>
        </a:spcAft>
        <a:buChar char="•"/>
        <a:defRPr sz="2400">
          <a:solidFill>
            <a:srgbClr val="1E5F1E"/>
          </a:solidFill>
          <a:latin typeface="+mn-lt"/>
        </a:defRPr>
      </a:lvl3pPr>
      <a:lvl4pPr marL="1600200" indent="-228600" algn="l" rtl="0" eaLnBrk="1" fontAlgn="base" hangingPunct="1">
        <a:spcBef>
          <a:spcPct val="20000"/>
        </a:spcBef>
        <a:spcAft>
          <a:spcPct val="0"/>
        </a:spcAft>
        <a:buChar char="–"/>
        <a:defRPr sz="2000">
          <a:solidFill>
            <a:srgbClr val="1E5F1E"/>
          </a:solidFill>
          <a:latin typeface="+mn-lt"/>
        </a:defRPr>
      </a:lvl4pPr>
      <a:lvl5pPr marL="2057400" indent="-228600" algn="l" rtl="0" eaLnBrk="1" fontAlgn="base" hangingPunct="1">
        <a:spcBef>
          <a:spcPct val="20000"/>
        </a:spcBef>
        <a:spcAft>
          <a:spcPct val="0"/>
        </a:spcAft>
        <a:buChar char="»"/>
        <a:defRPr sz="2000">
          <a:solidFill>
            <a:srgbClr val="1E5F1E"/>
          </a:solidFill>
          <a:latin typeface="+mn-lt"/>
        </a:defRPr>
      </a:lvl5pPr>
      <a:lvl6pPr marL="2514600" indent="-228600" algn="l" rtl="0" eaLnBrk="1" fontAlgn="base" hangingPunct="1">
        <a:spcBef>
          <a:spcPct val="20000"/>
        </a:spcBef>
        <a:spcAft>
          <a:spcPct val="0"/>
        </a:spcAft>
        <a:buChar char="»"/>
        <a:defRPr sz="2000">
          <a:solidFill>
            <a:srgbClr val="1E5F1E"/>
          </a:solidFill>
          <a:latin typeface="+mn-lt"/>
        </a:defRPr>
      </a:lvl6pPr>
      <a:lvl7pPr marL="2971800" indent="-228600" algn="l" rtl="0" eaLnBrk="1" fontAlgn="base" hangingPunct="1">
        <a:spcBef>
          <a:spcPct val="20000"/>
        </a:spcBef>
        <a:spcAft>
          <a:spcPct val="0"/>
        </a:spcAft>
        <a:buChar char="»"/>
        <a:defRPr sz="2000">
          <a:solidFill>
            <a:srgbClr val="1E5F1E"/>
          </a:solidFill>
          <a:latin typeface="+mn-lt"/>
        </a:defRPr>
      </a:lvl7pPr>
      <a:lvl8pPr marL="3429000" indent="-228600" algn="l" rtl="0" eaLnBrk="1" fontAlgn="base" hangingPunct="1">
        <a:spcBef>
          <a:spcPct val="20000"/>
        </a:spcBef>
        <a:spcAft>
          <a:spcPct val="0"/>
        </a:spcAft>
        <a:buChar char="»"/>
        <a:defRPr sz="2000">
          <a:solidFill>
            <a:srgbClr val="1E5F1E"/>
          </a:solidFill>
          <a:latin typeface="+mn-lt"/>
        </a:defRPr>
      </a:lvl8pPr>
      <a:lvl9pPr marL="3886200" indent="-228600" algn="l" rtl="0" eaLnBrk="1" fontAlgn="base" hangingPunct="1">
        <a:spcBef>
          <a:spcPct val="20000"/>
        </a:spcBef>
        <a:spcAft>
          <a:spcPct val="0"/>
        </a:spcAft>
        <a:buChar char="»"/>
        <a:defRPr sz="2000">
          <a:solidFill>
            <a:srgbClr val="1E5F1E"/>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1188" y="2133603"/>
            <a:ext cx="4132262" cy="449738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404813"/>
            <a:ext cx="7561262" cy="164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9"/>
          <p:cNvSpPr txBox="1">
            <a:spLocks noChangeArrowheads="1"/>
          </p:cNvSpPr>
          <p:nvPr/>
        </p:nvSpPr>
        <p:spPr bwMode="auto">
          <a:xfrm>
            <a:off x="5219700" y="3500439"/>
            <a:ext cx="36004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bg-BG" sz="4800">
                <a:solidFill>
                  <a:srgbClr val="1E5F1E"/>
                </a:solidFill>
                <a:latin typeface="Arial Narrow" pitchFamily="34" charset="0"/>
              </a:rPr>
              <a:t>Thank you!</a:t>
            </a:r>
            <a:endParaRPr lang="en-GB" altLang="bg-BG" sz="4800">
              <a:solidFill>
                <a:srgbClr val="1E5F1E"/>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rPr>
              <a:pPr eaLnBrk="0" fontAlgn="auto" hangingPunct="0">
                <a:spcAft>
                  <a:spcPts val="0"/>
                </a:spcAft>
                <a:tabLst>
                  <a:tab pos="461963" algn="l"/>
                  <a:tab pos="4572000" algn="ctr"/>
                  <a:tab pos="8461375" algn="r"/>
                  <a:tab pos="8855075" algn="r"/>
                </a:tabLst>
                <a:defRPr/>
              </a:pPr>
              <a:t>‹#›</a:t>
            </a:fld>
            <a:endParaRPr lang="en-US" sz="1000">
              <a:solidFill>
                <a:srgbClr val="807F83"/>
              </a:solidFill>
            </a:endParaRPr>
          </a:p>
        </p:txBody>
      </p:sp>
      <p:grpSp>
        <p:nvGrpSpPr>
          <p:cNvPr id="1029"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p>
          </p:txBody>
        </p:sp>
      </p:grpSp>
      <p:pic>
        <p:nvPicPr>
          <p:cNvPr id="1030" name="Picture 10" descr="juniper_black.png"/>
          <p:cNvPicPr>
            <a:picLocks noChangeAspect="1"/>
          </p:cNvPicPr>
          <p:nvPr/>
        </p:nvPicPr>
        <p:blipFill>
          <a:blip r:embed="rId10"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185948" y="6262235"/>
            <a:ext cx="2885726" cy="215444"/>
          </a:xfrm>
          <a:prstGeom prst="rect">
            <a:avLst/>
          </a:prstGeom>
          <a:noFill/>
        </p:spPr>
        <p:txBody>
          <a:bodyPr wrap="none">
            <a:spAutoFit/>
          </a:bodyPr>
          <a:lstStyle/>
          <a:p>
            <a:pPr algn="ctr">
              <a:spcBef>
                <a:spcPct val="50000"/>
              </a:spcBef>
              <a:defRPr/>
            </a:pPr>
            <a:r>
              <a:rPr lang="en-US" sz="800" dirty="0">
                <a:solidFill>
                  <a:schemeClr val="accent6"/>
                </a:solidFill>
                <a:latin typeface="+mn-lt"/>
              </a:rPr>
              <a:t>Copyright </a:t>
            </a:r>
            <a:r>
              <a:rPr lang="en-US" sz="800" dirty="0">
                <a:solidFill>
                  <a:schemeClr val="accent6"/>
                </a:solidFill>
                <a:latin typeface="Arial" charset="0"/>
                <a:ea typeface="ＭＳ Ｐゴシック" charset="-128"/>
              </a:rPr>
              <a:t>© </a:t>
            </a:r>
            <a:r>
              <a:rPr lang="en-US" sz="800" dirty="0" smtClean="0">
                <a:solidFill>
                  <a:schemeClr val="accent6"/>
                </a:solidFill>
                <a:latin typeface="Arial" charset="0"/>
                <a:ea typeface="ＭＳ Ｐゴシック" charset="-128"/>
              </a:rPr>
              <a:t>2013 </a:t>
            </a:r>
            <a:r>
              <a:rPr lang="en-US" sz="800" dirty="0">
                <a:solidFill>
                  <a:schemeClr val="accent6"/>
                </a:solidFill>
                <a:latin typeface="Arial" charset="0"/>
                <a:ea typeface="ＭＳ Ｐゴシック" charset="-128"/>
              </a:rPr>
              <a:t>Juniper Networks, Inc.   </a:t>
            </a:r>
            <a:r>
              <a:rPr lang="en-US" sz="800" dirty="0" smtClean="0">
                <a:solidFill>
                  <a:schemeClr val="accent6"/>
                </a:solidFill>
                <a:latin typeface="Arial" charset="0"/>
                <a:ea typeface="ＭＳ Ｐゴシック" charset="-128"/>
              </a:rPr>
              <a:t>www.juniper.net</a:t>
            </a:r>
            <a:endParaRPr lang="en-US" sz="800" dirty="0">
              <a:solidFill>
                <a:schemeClr val="accent6"/>
              </a:solidFill>
              <a:latin typeface="+mn-lt"/>
            </a:endParaRPr>
          </a:p>
        </p:txBody>
      </p:sp>
      <p:sp>
        <p:nvSpPr>
          <p:cNvPr id="11" name="TextBox 10"/>
          <p:cNvSpPr txBox="1"/>
          <p:nvPr/>
        </p:nvSpPr>
        <p:spPr>
          <a:xfrm>
            <a:off x="613043" y="6269242"/>
            <a:ext cx="2710999" cy="230832"/>
          </a:xfrm>
          <a:prstGeom prst="rect">
            <a:avLst/>
          </a:prstGeom>
          <a:noFill/>
        </p:spPr>
        <p:txBody>
          <a:bodyPr wrap="none">
            <a:spAutoFit/>
          </a:bodyPr>
          <a:lstStyle/>
          <a:p>
            <a:pPr algn="ctr">
              <a:spcBef>
                <a:spcPct val="50000"/>
              </a:spcBef>
              <a:defRPr/>
            </a:pPr>
            <a:r>
              <a:rPr lang="en-US" sz="900" b="1" dirty="0" smtClean="0">
                <a:solidFill>
                  <a:schemeClr val="accent3"/>
                </a:solidFill>
                <a:latin typeface="+mn-lt"/>
              </a:rPr>
              <a:t>JUNIPER INTERNAL &amp; PARTNER</a:t>
            </a:r>
            <a:r>
              <a:rPr lang="en-US" sz="900" b="1" baseline="0" dirty="0" smtClean="0">
                <a:solidFill>
                  <a:schemeClr val="accent3"/>
                </a:solidFill>
                <a:latin typeface="+mn-lt"/>
              </a:rPr>
              <a:t> USE ONLY</a:t>
            </a:r>
            <a:endParaRPr lang="en-US" sz="800" dirty="0">
              <a:solidFill>
                <a:schemeClr val="accent6"/>
              </a:solidFill>
              <a:latin typeface="+mn-lt"/>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488" y="256032"/>
            <a:ext cx="8220456" cy="740664"/>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lgn="l" defTabSz="457200" rtl="0" eaLnBrk="1" fontAlgn="base" hangingPunct="1">
              <a:lnSpc>
                <a:spcPct val="90000"/>
              </a:lnSpc>
              <a:spcBef>
                <a:spcPct val="0"/>
              </a:spcBef>
              <a:spcAft>
                <a:spcPct val="20000"/>
              </a:spcAft>
            </a:pPr>
            <a:r>
              <a:rPr lang="en-US" smtClean="0"/>
              <a:t>Click to edit Master title style</a:t>
            </a:r>
            <a:endParaRPr lang="en-US" dirty="0"/>
          </a:p>
        </p:txBody>
      </p:sp>
      <p:sp>
        <p:nvSpPr>
          <p:cNvPr id="3" name="Text Placeholder 2"/>
          <p:cNvSpPr>
            <a:spLocks noGrp="1"/>
          </p:cNvSpPr>
          <p:nvPr>
            <p:ph type="body" idx="1"/>
          </p:nvPr>
        </p:nvSpPr>
        <p:spPr>
          <a:xfrm>
            <a:off x="368050" y="1134036"/>
            <a:ext cx="8220456" cy="4773168"/>
          </a:xfrm>
          <a:prstGeom prst="rect">
            <a:avLst/>
          </a:prstGeom>
        </p:spPr>
        <p:txBody>
          <a:bodyPr vert="horz" lIns="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E46DE64C-7D15-458B-8CF1-EEE6A14FF4AB}" type="slidenum">
              <a:rPr lang="en-US" sz="1000">
                <a:solidFill>
                  <a:srgbClr val="807F83"/>
                </a:solidFill>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endParaRPr>
          </a:p>
        </p:txBody>
      </p:sp>
      <p:grpSp>
        <p:nvGrpSpPr>
          <p:cNvPr id="4" name="Group 6"/>
          <p:cNvGrpSpPr>
            <a:grpSpLocks/>
          </p:cNvGrpSpPr>
          <p:nvPr/>
        </p:nvGrpSpPr>
        <p:grpSpPr bwMode="auto">
          <a:xfrm>
            <a:off x="45085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endParaRPr>
            </a:p>
          </p:txBody>
        </p:sp>
      </p:grpSp>
      <p:pic>
        <p:nvPicPr>
          <p:cNvPr id="11" name="Picture 10" descr="juniper_black.png"/>
          <p:cNvPicPr>
            <a:picLocks noChangeAspect="1"/>
          </p:cNvPicPr>
          <p:nvPr/>
        </p:nvPicPr>
        <p:blipFill>
          <a:blip r:embed="rId9" cstate="print"/>
          <a:stretch>
            <a:fillRect/>
          </a:stretch>
        </p:blipFill>
        <p:spPr>
          <a:xfrm>
            <a:off x="7563920" y="6316675"/>
            <a:ext cx="1111452" cy="303123"/>
          </a:xfrm>
          <a:prstGeom prst="rect">
            <a:avLst/>
          </a:prstGeom>
        </p:spPr>
      </p:pic>
      <p:sp>
        <p:nvSpPr>
          <p:cNvPr id="14" name="TextBox 13"/>
          <p:cNvSpPr txBox="1"/>
          <p:nvPr/>
        </p:nvSpPr>
        <p:spPr>
          <a:xfrm>
            <a:off x="3117085" y="6241145"/>
            <a:ext cx="2914580" cy="215444"/>
          </a:xfrm>
          <a:prstGeom prst="rect">
            <a:avLst/>
          </a:prstGeom>
          <a:noFill/>
        </p:spPr>
        <p:txBody>
          <a:bodyPr wrap="none" rtlCol="0">
            <a:spAutoFit/>
          </a:bodyPr>
          <a:lstStyle/>
          <a:p>
            <a:pPr algn="ctr">
              <a:spcBef>
                <a:spcPct val="50000"/>
              </a:spcBef>
              <a:defRPr/>
            </a:pPr>
            <a:r>
              <a:rPr lang="en-US" sz="800" dirty="0" smtClean="0">
                <a:solidFill>
                  <a:srgbClr val="807F83"/>
                </a:solidFill>
                <a:latin typeface="Arial"/>
              </a:rPr>
              <a:t>Copyright </a:t>
            </a:r>
            <a:r>
              <a:rPr lang="en-US" sz="800" smtClean="0">
                <a:solidFill>
                  <a:srgbClr val="807F83"/>
                </a:solidFill>
                <a:latin typeface="Arial" charset="0"/>
                <a:ea typeface="ＭＳ Ｐゴシック" charset="-128"/>
              </a:rPr>
              <a:t>© 2011 </a:t>
            </a:r>
            <a:r>
              <a:rPr lang="en-US" sz="800" dirty="0" smtClean="0">
                <a:solidFill>
                  <a:srgbClr val="807F83"/>
                </a:solidFill>
                <a:latin typeface="Arial" charset="0"/>
                <a:ea typeface="ＭＳ Ｐゴシック" charset="-128"/>
              </a:rPr>
              <a:t>Juniper Networks, Inc.     www.juniper.net</a:t>
            </a:r>
            <a:endParaRPr lang="en-US" sz="800" dirty="0">
              <a:solidFill>
                <a:srgbClr val="807F83"/>
              </a:solidFill>
              <a:latin typeface="Arial"/>
            </a:endParaRP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sldNum="0" hdr="0" dt="0"/>
  <p:txStyles>
    <p:titleStyle>
      <a:lvl1pPr algn="l" defTabSz="457200" rtl="0" eaLnBrk="1" fontAlgn="base" latinLnBrk="0" hangingPunct="1">
        <a:lnSpc>
          <a:spcPct val="90000"/>
        </a:lnSpc>
        <a:spcBef>
          <a:spcPct val="0"/>
        </a:spcBef>
        <a:spcAft>
          <a:spcPct val="20000"/>
        </a:spcAft>
        <a:buNone/>
        <a:defRPr lang="en-US" sz="2400" b="0" kern="1200" cap="all" baseline="0" dirty="0" smtClean="0">
          <a:solidFill>
            <a:srgbClr val="292929"/>
          </a:solidFill>
          <a:latin typeface="Antenna Light" pitchFamily="50" charset="0"/>
          <a:ea typeface="+mj-ea"/>
          <a:cs typeface="+mj-cs"/>
        </a:defRPr>
      </a:lvl1pPr>
    </p:titleStyle>
    <p:bodyStyle>
      <a:lvl1pPr marL="112713" indent="-112713" algn="l" defTabSz="914400" rtl="0" eaLnBrk="1" latinLnBrk="0" hangingPunct="1">
        <a:spcBef>
          <a:spcPts val="800"/>
        </a:spcBef>
        <a:spcAft>
          <a:spcPts val="400"/>
        </a:spcAft>
        <a:buClr>
          <a:schemeClr val="tx1"/>
        </a:buClr>
        <a:buSzPct val="25000"/>
        <a:buFont typeface="Arial" pitchFamily="34" charset="0"/>
        <a:buChar char=" "/>
        <a:defRPr lang="en-US" sz="2200" kern="1200" baseline="0" dirty="0" smtClean="0">
          <a:solidFill>
            <a:schemeClr val="tx1"/>
          </a:solidFill>
          <a:latin typeface="Arial" pitchFamily="34" charset="0"/>
          <a:ea typeface="+mn-ea"/>
          <a:cs typeface="+mn-cs"/>
        </a:defRPr>
      </a:lvl1pPr>
      <a:lvl2pPr marL="569913" indent="-225425" algn="l" defTabSz="914400" rtl="0" eaLnBrk="1" latinLnBrk="0" hangingPunct="1">
        <a:spcBef>
          <a:spcPts val="0"/>
        </a:spcBef>
        <a:spcAft>
          <a:spcPts val="500"/>
        </a:spcAft>
        <a:buClr>
          <a:schemeClr val="tx1"/>
        </a:buClr>
        <a:buSzPct val="90000"/>
        <a:buFont typeface="Wingdings" pitchFamily="2" charset="2"/>
        <a:buChar char="§"/>
        <a:defRPr lang="en-US" sz="2000" kern="1200" baseline="0" dirty="0" smtClean="0">
          <a:solidFill>
            <a:schemeClr val="tx1"/>
          </a:solidFill>
          <a:latin typeface="Arial" pitchFamily="34" charset="0"/>
          <a:ea typeface="+mn-ea"/>
          <a:cs typeface="+mn-cs"/>
        </a:defRPr>
      </a:lvl2pPr>
      <a:lvl3pPr marL="854075" indent="-223838" algn="l" defTabSz="914400" rtl="0" eaLnBrk="1" latinLnBrk="0" hangingPunct="1">
        <a:spcBef>
          <a:spcPts val="0"/>
        </a:spcBef>
        <a:spcAft>
          <a:spcPts val="500"/>
        </a:spcAft>
        <a:buClr>
          <a:schemeClr val="tx1"/>
        </a:buClr>
        <a:buSzPct val="96000"/>
        <a:buFont typeface="Wingdings" pitchFamily="2" charset="2"/>
        <a:buChar char="§"/>
        <a:defRPr lang="en-US" sz="1800" kern="1200" baseline="0" dirty="0" smtClean="0">
          <a:solidFill>
            <a:schemeClr val="tx1"/>
          </a:solidFill>
          <a:latin typeface="Arial" pitchFamily="34" charset="0"/>
          <a:ea typeface="+mn-ea"/>
          <a:cs typeface="+mn-cs"/>
        </a:defRPr>
      </a:lvl3pPr>
      <a:lvl4pPr marL="1147763" indent="-233363" algn="l" defTabSz="914400" rtl="0" eaLnBrk="1" latinLnBrk="0" hangingPunct="1">
        <a:spcBef>
          <a:spcPts val="0"/>
        </a:spcBef>
        <a:spcAft>
          <a:spcPts val="500"/>
        </a:spcAft>
        <a:buClr>
          <a:schemeClr val="tx1"/>
        </a:buClr>
        <a:buFont typeface="Arial" pitchFamily="34" charset="0"/>
        <a:buChar char="–"/>
        <a:defRPr lang="en-US" sz="1600" kern="1200" baseline="0" dirty="0" smtClean="0">
          <a:solidFill>
            <a:schemeClr val="tx1"/>
          </a:solidFill>
          <a:latin typeface="Arial" pitchFamily="34" charset="0"/>
          <a:ea typeface="+mn-ea"/>
          <a:cs typeface="+mn-cs"/>
        </a:defRPr>
      </a:lvl4pPr>
      <a:lvl5pPr marL="1431925" indent="-173038" algn="l" defTabSz="914400" rtl="0" eaLnBrk="1" latinLnBrk="0" hangingPunct="1">
        <a:spcBef>
          <a:spcPts val="0"/>
        </a:spcBef>
        <a:spcAft>
          <a:spcPts val="500"/>
        </a:spcAft>
        <a:buClr>
          <a:schemeClr val="tx1"/>
        </a:buClr>
        <a:buFont typeface="Arial" pitchFamily="34" charset="0"/>
        <a:buChar char="-"/>
        <a:defRPr lang="en-US" sz="1600" kern="1200" baseline="0" dirty="0" smtClean="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A6FF0210-C76E-4FFE-B095-A12DC8D3975F}"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a:solidFill>
                <a:srgbClr val="807F83"/>
              </a:solidFill>
              <a:cs typeface="Arial" charset="0"/>
            </a:endParaRP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a:solidFill>
                  <a:srgbClr val="333333"/>
                </a:solidFill>
                <a:cs typeface="Arial" charset="0"/>
              </a:endParaRPr>
            </a:p>
          </p:txBody>
        </p:sp>
      </p:grpSp>
      <p:pic>
        <p:nvPicPr>
          <p:cNvPr id="1030" name="Picture 10" descr="juniper_black.png"/>
          <p:cNvPicPr>
            <a:picLocks noChangeAspect="1"/>
          </p:cNvPicPr>
          <p:nvPr/>
        </p:nvPicPr>
        <p:blipFill>
          <a:blip r:embed="rId11" cstate="print"/>
          <a:srcRect/>
          <a:stretch>
            <a:fillRect/>
          </a:stretch>
        </p:blipFill>
        <p:spPr bwMode="auto">
          <a:xfrm>
            <a:off x="7564438" y="6316663"/>
            <a:ext cx="1111250" cy="303212"/>
          </a:xfrm>
          <a:prstGeom prst="rect">
            <a:avLst/>
          </a:prstGeom>
          <a:noFill/>
          <a:ln w="9525">
            <a:noFill/>
            <a:miter lim="800000"/>
            <a:headEnd/>
            <a:tailEnd/>
          </a:ln>
        </p:spPr>
      </p:pic>
      <p:sp>
        <p:nvSpPr>
          <p:cNvPr id="14" name="TextBox 13"/>
          <p:cNvSpPr txBox="1"/>
          <p:nvPr/>
        </p:nvSpPr>
        <p:spPr>
          <a:xfrm>
            <a:off x="3423469" y="6240463"/>
            <a:ext cx="2828018" cy="215444"/>
          </a:xfrm>
          <a:prstGeom prst="rect">
            <a:avLst/>
          </a:prstGeom>
          <a:noFill/>
        </p:spPr>
        <p:txBody>
          <a:bodyPr wrap="none">
            <a:spAutoFit/>
          </a:bodyPr>
          <a:lstStyle/>
          <a:p>
            <a:pPr algn="ct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2013 </a:t>
            </a:r>
            <a:r>
              <a:rPr lang="en-US" sz="800" dirty="0">
                <a:solidFill>
                  <a:srgbClr val="807F83"/>
                </a:solidFill>
                <a:latin typeface="Arial" charset="0"/>
                <a:ea typeface="ＭＳ Ｐゴシック" charset="-128"/>
                <a:cs typeface="Arial" charset="0"/>
              </a:rPr>
              <a:t>Juniper Networks, </a:t>
            </a:r>
            <a:r>
              <a:rPr lang="en-US" sz="800" dirty="0" smtClean="0">
                <a:solidFill>
                  <a:srgbClr val="807F83"/>
                </a:solidFill>
                <a:latin typeface="Arial" charset="0"/>
                <a:ea typeface="ＭＳ Ｐゴシック" charset="-128"/>
                <a:cs typeface="Arial" charset="0"/>
              </a:rPr>
              <a:t>Inc.  </a:t>
            </a:r>
            <a:r>
              <a:rPr lang="en-US" sz="800" dirty="0" smtClean="0">
                <a:solidFill>
                  <a:srgbClr val="807F83"/>
                </a:solidFill>
                <a:latin typeface="Arial" charset="0"/>
                <a:ea typeface="ＭＳ Ｐゴシック" charset="-128"/>
                <a:cs typeface="Arial" charset="0"/>
                <a:hlinkClick r:id="rId12"/>
              </a:rPr>
              <a:t>www.juniper.net</a:t>
            </a:r>
            <a:endParaRPr lang="en-US" sz="800" dirty="0" smtClean="0">
              <a:solidFill>
                <a:srgbClr val="807F83"/>
              </a:solidFill>
              <a:latin typeface="Arial" charset="0"/>
              <a:ea typeface="ＭＳ Ｐゴシック" charset="-128"/>
              <a:cs typeface="Arial" charset="0"/>
            </a:endParaRPr>
          </a:p>
        </p:txBody>
      </p:sp>
      <p:sp>
        <p:nvSpPr>
          <p:cNvPr id="11" name="TextBox 10"/>
          <p:cNvSpPr txBox="1"/>
          <p:nvPr/>
        </p:nvSpPr>
        <p:spPr>
          <a:xfrm>
            <a:off x="534157" y="6240463"/>
            <a:ext cx="3002745" cy="215444"/>
          </a:xfrm>
          <a:prstGeom prst="rect">
            <a:avLst/>
          </a:prstGeom>
          <a:noFill/>
        </p:spPr>
        <p:txBody>
          <a:bodyPr wrap="none">
            <a:spAutoFit/>
          </a:bodyPr>
          <a:lstStyle/>
          <a:p>
            <a:pPr algn="ctr">
              <a:spcBef>
                <a:spcPct val="50000"/>
              </a:spcBef>
              <a:defRPr/>
            </a:pPr>
            <a:r>
              <a:rPr lang="en-US" sz="800" b="1" dirty="0" smtClean="0">
                <a:solidFill>
                  <a:srgbClr val="FF0000"/>
                </a:solidFill>
                <a:latin typeface="Arial"/>
                <a:cs typeface="Arial" charset="0"/>
              </a:rPr>
              <a:t>JUNIPER CONFIDENTIAL–PARTNERS &amp; DISTRIBUTORS</a:t>
            </a:r>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mc:AlternateContent xmlns:mc="http://schemas.openxmlformats.org/markup-compatibility/2006">
    <mc:Choice xmlns:p14="http://schemas.microsoft.com/office/powerpoint/2010/main" Requires="p14">
      <p:transition p14:dur="0"/>
    </mc:Choice>
    <mc:Fallback>
      <p:transition/>
    </mc:Fallback>
  </mc:AlternateContent>
  <p:hf sldNum="0" hdr="0" dt="0"/>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68" y="239822"/>
            <a:ext cx="8220075" cy="757130"/>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528" y="1133476"/>
            <a:ext cx="8220075" cy="1751762"/>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3" name="Group 6"/>
          <p:cNvGrpSpPr>
            <a:grpSpLocks/>
          </p:cNvGrpSpPr>
          <p:nvPr/>
        </p:nvGrpSpPr>
        <p:grpSpPr bwMode="auto">
          <a:xfrm>
            <a:off x="451080"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cs typeface="Arial" charset="0"/>
              </a:endParaRPr>
            </a:p>
          </p:txBody>
        </p:sp>
      </p:grpSp>
      <p:sp>
        <p:nvSpPr>
          <p:cNvPr id="16" name="Rectangle 26"/>
          <p:cNvSpPr>
            <a:spLocks noChangeArrowheads="1"/>
          </p:cNvSpPr>
          <p:nvPr/>
        </p:nvSpPr>
        <p:spPr bwMode="black">
          <a:xfrm>
            <a:off x="471513" y="6229635"/>
            <a:ext cx="530225" cy="198439"/>
          </a:xfrm>
          <a:prstGeom prst="rect">
            <a:avLst/>
          </a:prstGeom>
          <a:noFill/>
          <a:ln w="9525" algn="ctr">
            <a:noFill/>
            <a:miter lim="800000"/>
            <a:headEnd/>
            <a:tailEnd/>
          </a:ln>
        </p:spPr>
        <p:txBody>
          <a:bodyPr wrap="none" lIns="0" tIns="0" rIns="0" bIns="0" anchor="b"/>
          <a:lstStyle/>
          <a:p>
            <a:pPr eaLnBrk="0" fontAlgn="auto" hangingPunct="0">
              <a:spcAft>
                <a:spcPts val="0"/>
              </a:spcAft>
              <a:tabLst>
                <a:tab pos="461963" algn="l"/>
                <a:tab pos="4572000" algn="ctr"/>
                <a:tab pos="8461375" algn="r"/>
                <a:tab pos="8855075" algn="r"/>
              </a:tabLst>
              <a:defRPr/>
            </a:pPr>
            <a:fld id="{68196E78-219A-447E-884A-4A071261EF3C}" type="slidenum">
              <a:rPr lang="en-US" sz="1000">
                <a:solidFill>
                  <a:srgbClr val="807F83"/>
                </a:solidFill>
                <a:cs typeface="Arial" charset="0"/>
              </a:rPr>
              <a:pPr eaLnBrk="0" fontAlgn="auto" hangingPunct="0">
                <a:spcAft>
                  <a:spcPts val="0"/>
                </a:spcAft>
                <a:tabLst>
                  <a:tab pos="461963" algn="l"/>
                  <a:tab pos="4572000" algn="ctr"/>
                  <a:tab pos="8461375" algn="r"/>
                  <a:tab pos="8855075" algn="r"/>
                </a:tabLst>
                <a:defRPr/>
              </a:pPr>
              <a:t>‹#›</a:t>
            </a:fld>
            <a:endParaRPr lang="en-US" sz="1000" dirty="0">
              <a:solidFill>
                <a:srgbClr val="807F83"/>
              </a:solidFill>
              <a:cs typeface="Arial" charset="0"/>
            </a:endParaRPr>
          </a:p>
        </p:txBody>
      </p:sp>
      <p:sp>
        <p:nvSpPr>
          <p:cNvPr id="22" name="TextBox 21"/>
          <p:cNvSpPr txBox="1"/>
          <p:nvPr/>
        </p:nvSpPr>
        <p:spPr>
          <a:xfrm>
            <a:off x="1730838" y="6267559"/>
            <a:ext cx="5453737" cy="215444"/>
          </a:xfrm>
          <a:prstGeom prst="rect">
            <a:avLst/>
          </a:prstGeom>
          <a:noFill/>
        </p:spPr>
        <p:txBody>
          <a:bodyPr wrap="none">
            <a:spAutoFit/>
          </a:bodyPr>
          <a:lstStyle/>
          <a:p>
            <a:pPr>
              <a:spcBef>
                <a:spcPct val="50000"/>
              </a:spcBef>
              <a:defRPr/>
            </a:pPr>
            <a:r>
              <a:rPr lang="en-US" sz="800" dirty="0">
                <a:solidFill>
                  <a:srgbClr val="807F83"/>
                </a:solidFill>
                <a:latin typeface="Arial"/>
                <a:cs typeface="Arial" charset="0"/>
              </a:rPr>
              <a:t>Copyright </a:t>
            </a:r>
            <a:r>
              <a:rPr lang="en-US" sz="800" dirty="0">
                <a:solidFill>
                  <a:srgbClr val="807F83"/>
                </a:solidFill>
                <a:latin typeface="Arial" charset="0"/>
                <a:ea typeface="ＭＳ Ｐゴシック" charset="-128"/>
                <a:cs typeface="Arial" charset="0"/>
              </a:rPr>
              <a:t>© </a:t>
            </a:r>
            <a:r>
              <a:rPr lang="en-US" sz="800" dirty="0" smtClean="0">
                <a:solidFill>
                  <a:srgbClr val="807F83"/>
                </a:solidFill>
                <a:latin typeface="Arial" charset="0"/>
                <a:ea typeface="ＭＳ Ｐゴシック" charset="-128"/>
                <a:cs typeface="Arial" charset="0"/>
              </a:rPr>
              <a:t>2012 </a:t>
            </a:r>
            <a:r>
              <a:rPr lang="en-US" sz="800" dirty="0">
                <a:solidFill>
                  <a:srgbClr val="807F83"/>
                </a:solidFill>
                <a:latin typeface="Arial" charset="0"/>
                <a:ea typeface="ＭＳ Ｐゴシック" charset="-128"/>
                <a:cs typeface="Arial" charset="0"/>
              </a:rPr>
              <a:t>Juniper Networks, Inc.     </a:t>
            </a:r>
            <a:r>
              <a:rPr lang="en-US" sz="800" dirty="0" smtClean="0">
                <a:solidFill>
                  <a:srgbClr val="807F83"/>
                </a:solidFill>
                <a:latin typeface="Arial" charset="0"/>
                <a:ea typeface="ＭＳ Ｐゴシック" charset="-128"/>
                <a:cs typeface="Arial" charset="0"/>
                <a:hlinkClick r:id="rId7"/>
              </a:rPr>
              <a:t>www.juniper.net</a:t>
            </a:r>
            <a:r>
              <a:rPr lang="en-US" sz="800" dirty="0" smtClean="0">
                <a:solidFill>
                  <a:srgbClr val="807F83"/>
                </a:solidFill>
                <a:latin typeface="Arial" charset="0"/>
                <a:ea typeface="ＭＳ Ｐゴシック" charset="-128"/>
                <a:cs typeface="Arial" charset="0"/>
              </a:rPr>
              <a:t>      JUNIPER CONFIDENTIAL:  INTERNAL USE ONLY</a:t>
            </a:r>
            <a:endParaRPr lang="en-US" sz="800" dirty="0">
              <a:solidFill>
                <a:srgbClr val="807F83"/>
              </a:solidFill>
              <a:latin typeface="Arial"/>
              <a:cs typeface="Arial" charset="0"/>
            </a:endParaRPr>
          </a:p>
        </p:txBody>
      </p:sp>
      <p:pic>
        <p:nvPicPr>
          <p:cNvPr id="1031" name="Picture 10" descr="juniper_black.png"/>
          <p:cNvPicPr>
            <a:picLocks noChangeAspect="1"/>
          </p:cNvPicPr>
          <p:nvPr/>
        </p:nvPicPr>
        <p:blipFill>
          <a:blip r:embed="rId8" cstate="print"/>
          <a:srcRect/>
          <a:stretch>
            <a:fillRect/>
          </a:stretch>
        </p:blipFill>
        <p:spPr bwMode="auto">
          <a:xfrm>
            <a:off x="7564438" y="6316662"/>
            <a:ext cx="1111250" cy="303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charset="0"/>
        </a:defRPr>
      </a:lvl2pPr>
      <a:lvl3pPr algn="l" defTabSz="457200" rtl="0" eaLnBrk="1" fontAlgn="base" hangingPunct="1">
        <a:lnSpc>
          <a:spcPct val="90000"/>
        </a:lnSpc>
        <a:spcBef>
          <a:spcPct val="0"/>
        </a:spcBef>
        <a:spcAft>
          <a:spcPct val="20000"/>
        </a:spcAft>
        <a:defRPr sz="2400" b="1">
          <a:solidFill>
            <a:srgbClr val="292929"/>
          </a:solidFill>
          <a:latin typeface="Arial" charset="0"/>
        </a:defRPr>
      </a:lvl3pPr>
      <a:lvl4pPr algn="l" defTabSz="457200" rtl="0" eaLnBrk="1" fontAlgn="base" hangingPunct="1">
        <a:lnSpc>
          <a:spcPct val="90000"/>
        </a:lnSpc>
        <a:spcBef>
          <a:spcPct val="0"/>
        </a:spcBef>
        <a:spcAft>
          <a:spcPct val="20000"/>
        </a:spcAft>
        <a:defRPr sz="2400" b="1">
          <a:solidFill>
            <a:srgbClr val="292929"/>
          </a:solidFill>
          <a:latin typeface="Arial" charset="0"/>
        </a:defRPr>
      </a:lvl4pPr>
      <a:lvl5pPr algn="l" defTabSz="457200" rtl="0" eaLnBrk="1" fontAlgn="base" hangingPunct="1">
        <a:lnSpc>
          <a:spcPct val="90000"/>
        </a:lnSpc>
        <a:spcBef>
          <a:spcPct val="0"/>
        </a:spcBef>
        <a:spcAft>
          <a:spcPct val="20000"/>
        </a:spcAft>
        <a:defRPr sz="2400" b="1">
          <a:solidFill>
            <a:srgbClr val="292929"/>
          </a:solidFill>
          <a:latin typeface="Arial"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charset="0"/>
        </a:defRPr>
      </a:lvl9pPr>
    </p:titleStyle>
    <p:bodyStyle>
      <a:lvl1pPr marL="112713" indent="-112713" algn="l" rtl="0" eaLnBrk="1" fontAlgn="base" hangingPunct="1">
        <a:spcBef>
          <a:spcPts val="800"/>
        </a:spcBef>
        <a:spcAft>
          <a:spcPts val="400"/>
        </a:spcAft>
        <a:buClr>
          <a:schemeClr val="tx1"/>
        </a:buClr>
        <a:buSzPct val="25000"/>
        <a:buFont typeface="Arial"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255588"/>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68300" y="1133475"/>
            <a:ext cx="8220075" cy="477361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3" name="Group 6"/>
          <p:cNvGrpSpPr>
            <a:grpSpLocks/>
          </p:cNvGrpSpPr>
          <p:nvPr/>
        </p:nvGrpSpPr>
        <p:grpSpPr bwMode="auto">
          <a:xfrm>
            <a:off x="450850" y="238125"/>
            <a:ext cx="8240713" cy="5994400"/>
            <a:chOff x="284" y="150"/>
            <a:chExt cx="5182" cy="3776"/>
          </a:xfrm>
        </p:grpSpPr>
        <p:sp>
          <p:nvSpPr>
            <p:cNvPr id="19"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0"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sp>
          <p:nvSpPr>
            <p:cNvPr id="21"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fontAlgn="auto">
                <a:spcBef>
                  <a:spcPts val="0"/>
                </a:spcBef>
                <a:spcAft>
                  <a:spcPts val="0"/>
                </a:spcAft>
                <a:defRPr/>
              </a:pPr>
              <a:endParaRPr lang="en-US" dirty="0">
                <a:solidFill>
                  <a:srgbClr val="333333"/>
                </a:solidFill>
              </a:endParaRPr>
            </a:p>
          </p:txBody>
        </p:sp>
      </p:grpSp>
      <p:pic>
        <p:nvPicPr>
          <p:cNvPr id="1030" name="Picture 10" descr="juniper_black.png"/>
          <p:cNvPicPr>
            <a:picLocks noChangeAspect="1"/>
          </p:cNvPicPr>
          <p:nvPr/>
        </p:nvPicPr>
        <p:blipFill>
          <a:blip r:embed="rId7" cstate="print"/>
          <a:srcRect/>
          <a:stretch>
            <a:fillRect/>
          </a:stretch>
        </p:blipFill>
        <p:spPr bwMode="auto">
          <a:xfrm>
            <a:off x="7564438" y="6316663"/>
            <a:ext cx="1111250" cy="303212"/>
          </a:xfrm>
          <a:prstGeom prst="rect">
            <a:avLst/>
          </a:prstGeom>
          <a:noFill/>
          <a:ln w="9525">
            <a:noFill/>
            <a:miter lim="800000"/>
            <a:headEnd/>
            <a:tailEnd/>
          </a:ln>
        </p:spPr>
      </p:pic>
      <p:sp>
        <p:nvSpPr>
          <p:cNvPr id="11"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eaLnBrk="0" hangingPunct="0">
              <a:tabLst>
                <a:tab pos="461963" algn="l"/>
                <a:tab pos="4572000" algn="ctr"/>
                <a:tab pos="8461375" algn="r"/>
                <a:tab pos="8855075" algn="r"/>
              </a:tabLst>
              <a:defRPr/>
            </a:pPr>
            <a:fld id="{E46DE64C-7D15-458B-8CF1-EEE6A14FF4AB}" type="slidenum">
              <a:rPr lang="en-US" sz="1000">
                <a:solidFill>
                  <a:srgbClr val="807F83"/>
                </a:solidFill>
              </a:rPr>
              <a:pPr eaLnBrk="0" hangingPunct="0">
                <a:tabLst>
                  <a:tab pos="461963" algn="l"/>
                  <a:tab pos="4572000" algn="ctr"/>
                  <a:tab pos="8461375" algn="r"/>
                  <a:tab pos="8855075" algn="r"/>
                </a:tabLst>
                <a:defRPr/>
              </a:pPr>
              <a:t>‹#›</a:t>
            </a:fld>
            <a:endParaRPr lang="en-US" sz="1000" dirty="0">
              <a:solidFill>
                <a:srgbClr val="807F83"/>
              </a:solidFill>
            </a:endParaRPr>
          </a:p>
        </p:txBody>
      </p:sp>
      <p:sp>
        <p:nvSpPr>
          <p:cNvPr id="12" name="TextBox 11"/>
          <p:cNvSpPr txBox="1"/>
          <p:nvPr/>
        </p:nvSpPr>
        <p:spPr>
          <a:xfrm>
            <a:off x="3117085" y="6241145"/>
            <a:ext cx="2914580" cy="215444"/>
          </a:xfrm>
          <a:prstGeom prst="rect">
            <a:avLst/>
          </a:prstGeom>
          <a:noFill/>
        </p:spPr>
        <p:txBody>
          <a:bodyPr wrap="none" rtlCol="0">
            <a:spAutoFit/>
          </a:bodyPr>
          <a:lstStyle/>
          <a:p>
            <a:pPr algn="ctr">
              <a:spcBef>
                <a:spcPct val="50000"/>
              </a:spcBef>
              <a:defRPr/>
            </a:pPr>
            <a:r>
              <a:rPr lang="en-US" sz="800" dirty="0" smtClean="0">
                <a:solidFill>
                  <a:srgbClr val="807F83"/>
                </a:solidFill>
              </a:rPr>
              <a:t>Copyright </a:t>
            </a:r>
            <a:r>
              <a:rPr lang="en-US" sz="800" dirty="0" smtClean="0">
                <a:solidFill>
                  <a:srgbClr val="807F83"/>
                </a:solidFill>
                <a:latin typeface="Arial" charset="0"/>
                <a:ea typeface="ＭＳ Ｐゴシック" charset="-128"/>
              </a:rPr>
              <a:t>© 2012 Juniper Networks, Inc.     www.juniper.net</a:t>
            </a:r>
            <a:endParaRPr lang="en-US" sz="800" dirty="0">
              <a:solidFill>
                <a:srgbClr val="807F83"/>
              </a:solidFill>
            </a:endParaRP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fontAlgn="base" hangingPunct="1">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1" fontAlgn="base" hangingPunct="1">
        <a:lnSpc>
          <a:spcPct val="90000"/>
        </a:lnSpc>
        <a:spcBef>
          <a:spcPct val="0"/>
        </a:spcBef>
        <a:spcAft>
          <a:spcPct val="20000"/>
        </a:spcAft>
        <a:defRPr sz="2400" b="1">
          <a:solidFill>
            <a:srgbClr val="292929"/>
          </a:solidFill>
          <a:latin typeface="Arial" pitchFamily="34" charset="0"/>
        </a:defRPr>
      </a:lvl2pPr>
      <a:lvl3pPr algn="l" defTabSz="457200" rtl="0" eaLnBrk="1" fontAlgn="base" hangingPunct="1">
        <a:lnSpc>
          <a:spcPct val="90000"/>
        </a:lnSpc>
        <a:spcBef>
          <a:spcPct val="0"/>
        </a:spcBef>
        <a:spcAft>
          <a:spcPct val="20000"/>
        </a:spcAft>
        <a:defRPr sz="2400" b="1">
          <a:solidFill>
            <a:srgbClr val="292929"/>
          </a:solidFill>
          <a:latin typeface="Arial" pitchFamily="34" charset="0"/>
        </a:defRPr>
      </a:lvl3pPr>
      <a:lvl4pPr algn="l" defTabSz="457200" rtl="0" eaLnBrk="1" fontAlgn="base" hangingPunct="1">
        <a:lnSpc>
          <a:spcPct val="90000"/>
        </a:lnSpc>
        <a:spcBef>
          <a:spcPct val="0"/>
        </a:spcBef>
        <a:spcAft>
          <a:spcPct val="20000"/>
        </a:spcAft>
        <a:defRPr sz="2400" b="1">
          <a:solidFill>
            <a:srgbClr val="292929"/>
          </a:solidFill>
          <a:latin typeface="Arial" pitchFamily="34" charset="0"/>
        </a:defRPr>
      </a:lvl4pPr>
      <a:lvl5pPr algn="l" defTabSz="457200" rtl="0" eaLnBrk="1" fontAlgn="base" hangingPunct="1">
        <a:lnSpc>
          <a:spcPct val="90000"/>
        </a:lnSpc>
        <a:spcBef>
          <a:spcPct val="0"/>
        </a:spcBef>
        <a:spcAft>
          <a:spcPct val="20000"/>
        </a:spcAft>
        <a:defRPr sz="2400" b="1">
          <a:solidFill>
            <a:srgbClr val="292929"/>
          </a:solidFill>
          <a:latin typeface="Arial" pitchFamily="34" charset="0"/>
        </a:defRPr>
      </a:lvl5pPr>
      <a:lvl6pPr marL="457200" algn="l" defTabSz="457200" rtl="0" eaLnBrk="1" fontAlgn="base" hangingPunct="1">
        <a:lnSpc>
          <a:spcPct val="90000"/>
        </a:lnSpc>
        <a:spcBef>
          <a:spcPct val="0"/>
        </a:spcBef>
        <a:spcAft>
          <a:spcPct val="20000"/>
        </a:spcAft>
        <a:defRPr sz="2400" b="1">
          <a:solidFill>
            <a:srgbClr val="292929"/>
          </a:solidFill>
          <a:latin typeface="Arial" pitchFamily="34" charset="0"/>
        </a:defRPr>
      </a:lvl6pPr>
      <a:lvl7pPr marL="914400" algn="l" defTabSz="457200" rtl="0" eaLnBrk="1" fontAlgn="base" hangingPunct="1">
        <a:lnSpc>
          <a:spcPct val="90000"/>
        </a:lnSpc>
        <a:spcBef>
          <a:spcPct val="0"/>
        </a:spcBef>
        <a:spcAft>
          <a:spcPct val="20000"/>
        </a:spcAft>
        <a:defRPr sz="2400" b="1">
          <a:solidFill>
            <a:srgbClr val="292929"/>
          </a:solidFill>
          <a:latin typeface="Arial" pitchFamily="34" charset="0"/>
        </a:defRPr>
      </a:lvl7pPr>
      <a:lvl8pPr marL="1371600" algn="l" defTabSz="457200" rtl="0" eaLnBrk="1" fontAlgn="base" hangingPunct="1">
        <a:lnSpc>
          <a:spcPct val="90000"/>
        </a:lnSpc>
        <a:spcBef>
          <a:spcPct val="0"/>
        </a:spcBef>
        <a:spcAft>
          <a:spcPct val="20000"/>
        </a:spcAft>
        <a:defRPr sz="2400" b="1">
          <a:solidFill>
            <a:srgbClr val="292929"/>
          </a:solidFill>
          <a:latin typeface="Arial" pitchFamily="34" charset="0"/>
        </a:defRPr>
      </a:lvl8pPr>
      <a:lvl9pPr marL="1828800" algn="l" defTabSz="457200" rtl="0" eaLnBrk="1" fontAlgn="base" hangingPunct="1">
        <a:lnSpc>
          <a:spcPct val="90000"/>
        </a:lnSpc>
        <a:spcBef>
          <a:spcPct val="0"/>
        </a:spcBef>
        <a:spcAft>
          <a:spcPct val="20000"/>
        </a:spcAft>
        <a:defRPr sz="2400" b="1">
          <a:solidFill>
            <a:srgbClr val="292929"/>
          </a:solidFill>
          <a:latin typeface="Arial" pitchFamily="34" charset="0"/>
        </a:defRPr>
      </a:lvl9pPr>
    </p:titleStyle>
    <p:bodyStyle>
      <a:lvl1pPr marL="112713" indent="-112713" algn="l" rtl="0" eaLnBrk="1" fontAlgn="base" hangingPunct="1">
        <a:spcBef>
          <a:spcPts val="800"/>
        </a:spcBef>
        <a:spcAft>
          <a:spcPts val="400"/>
        </a:spcAft>
        <a:buClr>
          <a:schemeClr val="tx1"/>
        </a:buClr>
        <a:buSzPct val="25000"/>
        <a:buFont typeface="Arial" pitchFamily="34" charset="0"/>
        <a:buChar char=" "/>
        <a:defRPr lang="en-US" sz="2200" kern="1200" dirty="0">
          <a:solidFill>
            <a:schemeClr val="tx1"/>
          </a:solidFill>
          <a:latin typeface="Arial" pitchFamily="34" charset="0"/>
          <a:ea typeface="+mn-ea"/>
          <a:cs typeface="+mn-cs"/>
        </a:defRPr>
      </a:lvl1pPr>
      <a:lvl2pPr marL="569913" indent="-225425" algn="l" rtl="0" eaLnBrk="1" fontAlgn="base" hangingPunct="1">
        <a:spcBef>
          <a:spcPct val="0"/>
        </a:spcBef>
        <a:spcAft>
          <a:spcPts val="500"/>
        </a:spcAft>
        <a:buClr>
          <a:schemeClr val="tx1"/>
        </a:buClr>
        <a:buSzPct val="90000"/>
        <a:buFont typeface="Wingdings" pitchFamily="2" charset="2"/>
        <a:buChar char="§"/>
        <a:defRPr lang="en-US" sz="2000" kern="1200" dirty="0">
          <a:solidFill>
            <a:schemeClr val="tx1"/>
          </a:solidFill>
          <a:latin typeface="Arial" pitchFamily="34" charset="0"/>
          <a:ea typeface="+mn-ea"/>
          <a:cs typeface="+mn-cs"/>
        </a:defRPr>
      </a:lvl2pPr>
      <a:lvl3pPr marL="854075" indent="-223838" algn="l" rtl="0" eaLnBrk="1" fontAlgn="base" hangingPunct="1">
        <a:spcBef>
          <a:spcPct val="0"/>
        </a:spcBef>
        <a:spcAft>
          <a:spcPts val="500"/>
        </a:spcAft>
        <a:buClr>
          <a:schemeClr val="tx1"/>
        </a:buClr>
        <a:buSzPct val="96000"/>
        <a:buFont typeface="Wingdings" pitchFamily="2" charset="2"/>
        <a:buChar char="§"/>
        <a:defRPr lang="en-US" kern="1200" dirty="0">
          <a:solidFill>
            <a:schemeClr val="tx1"/>
          </a:solidFill>
          <a:latin typeface="Arial" pitchFamily="34" charset="0"/>
          <a:ea typeface="+mn-ea"/>
          <a:cs typeface="+mn-cs"/>
        </a:defRPr>
      </a:lvl3pPr>
      <a:lvl4pPr marL="1147763" indent="-233363"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4pPr>
      <a:lvl5pPr marL="1431925" indent="-173038" algn="l" rtl="0" eaLnBrk="1" fontAlgn="base" hangingPunct="1">
        <a:spcBef>
          <a:spcPct val="0"/>
        </a:spcBef>
        <a:spcAft>
          <a:spcPts val="500"/>
        </a:spcAft>
        <a:buClr>
          <a:schemeClr val="tx1"/>
        </a:buClr>
        <a:buFont typeface="Arial" pitchFamily="34" charset="0"/>
        <a:buChar char="-"/>
        <a:defRPr lang="en-US" sz="16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6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68.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ingnetwork.cisco.com/community/certifications" TargetMode="External"/><Relationship Id="rId2" Type="http://schemas.openxmlformats.org/officeDocument/2006/relationships/notesSlide" Target="../notesSlides/notesSlide24.xml"/><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6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6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6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6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6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68.xml"/><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68.xml"/><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68.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68.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68.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68.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hyperlink" Target="http://www.cvedetails.com/" TargetMode="External"/><Relationship Id="rId2" Type="http://schemas.openxmlformats.org/officeDocument/2006/relationships/notesSlide" Target="../notesSlides/notesSlide7.xml"/><Relationship Id="rId1" Type="http://schemas.openxmlformats.org/officeDocument/2006/relationships/slideLayout" Target="../slideLayouts/slideLayout168.xml"/><Relationship Id="rId5" Type="http://schemas.openxmlformats.org/officeDocument/2006/relationships/hyperlink" Target="https://www.infragard.org/" TargetMode="External"/><Relationship Id="rId4" Type="http://schemas.openxmlformats.org/officeDocument/2006/relationships/hyperlink" Target="https://www.honeynet.org/node/96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168.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3" Type="http://schemas.openxmlformats.org/officeDocument/2006/relationships/hyperlink" Target="http://www.27000.org/" TargetMode="External"/><Relationship Id="rId2" Type="http://schemas.openxmlformats.org/officeDocument/2006/relationships/notesSlide" Target="../notesSlides/notesSlide8.xml"/><Relationship Id="rId1" Type="http://schemas.openxmlformats.org/officeDocument/2006/relationships/slideLayout" Target="../slideLayouts/slideLayout168.xml"/><Relationship Id="rId5" Type="http://schemas.openxmlformats.org/officeDocument/2006/relationships/image" Target="../media/image18.png"/><Relationship Id="rId4" Type="http://schemas.openxmlformats.org/officeDocument/2006/relationships/hyperlink" Target="http://www.isaca.org/cyber/pages/cybersecuritylegislation.aspx"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ctrTitle"/>
          </p:nvPr>
        </p:nvSpPr>
        <p:spPr>
          <a:xfrm>
            <a:off x="899592" y="1556792"/>
            <a:ext cx="3854450" cy="1481138"/>
          </a:xfrm>
        </p:spPr>
        <p:txBody>
          <a:bodyPr/>
          <a:lstStyle/>
          <a:p>
            <a:pPr eaLnBrk="1" hangingPunct="1"/>
            <a:r>
              <a:rPr lang="en-US" sz="3200" dirty="0" smtClean="0">
                <a:latin typeface="Arial" charset="0"/>
              </a:rPr>
              <a:t>A </a:t>
            </a:r>
            <a:r>
              <a:rPr lang="en-US" sz="3200" dirty="0">
                <a:latin typeface="Arial" charset="0"/>
              </a:rPr>
              <a:t>World of Wizard, Heroes, and Criminals</a:t>
            </a:r>
            <a:endParaRPr lang="en-US" sz="3200" dirty="0">
              <a:solidFill>
                <a:schemeClr val="folHlink"/>
              </a:solidFill>
              <a:latin typeface="Arial" charset="0"/>
            </a:endParaRPr>
          </a:p>
        </p:txBody>
      </p:sp>
      <p:sp>
        <p:nvSpPr>
          <p:cNvPr id="7170" name="Rectangle 3"/>
          <p:cNvSpPr>
            <a:spLocks noGrp="1" noChangeArrowheads="1"/>
          </p:cNvSpPr>
          <p:nvPr>
            <p:ph type="subTitle" idx="1"/>
          </p:nvPr>
        </p:nvSpPr>
        <p:spPr>
          <a:xfrm>
            <a:off x="311150" y="4672013"/>
            <a:ext cx="6788150" cy="658812"/>
          </a:xfrm>
        </p:spPr>
        <p:txBody>
          <a:bodyPr/>
          <a:lstStyle/>
          <a:p>
            <a:pPr eaLnBrk="1" hangingPunct="1"/>
            <a:r>
              <a:rPr lang="en-US" dirty="0">
                <a:latin typeface="Arial" charset="0"/>
              </a:rPr>
              <a:t>Cybersecurity </a:t>
            </a:r>
            <a:r>
              <a:rPr lang="en-US" dirty="0" smtClean="0">
                <a:latin typeface="Arial" charset="0"/>
              </a:rPr>
              <a:t>I</a:t>
            </a:r>
            <a:endParaRPr lang="en-US" dirty="0">
              <a:latin typeface="Arial" charset="0"/>
            </a:endParaRPr>
          </a:p>
        </p:txBody>
      </p:sp>
    </p:spTree>
    <p:extLst>
      <p:ext uri="{BB962C8B-B14F-4D97-AF65-F5344CB8AC3E}">
        <p14:creationId xmlns:p14="http://schemas.microsoft.com/office/powerpoint/2010/main" val="2461417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1800" dirty="0">
                <a:latin typeface="Arial" charset="0"/>
              </a:rPr>
              <a:t>Threats to the Kingdom</a:t>
            </a:r>
            <a:r>
              <a:rPr lang="en-US" dirty="0">
                <a:latin typeface="Arial" charset="0"/>
              </a:rPr>
              <a:t/>
            </a:r>
            <a:br>
              <a:rPr lang="en-US" dirty="0">
                <a:latin typeface="Arial" charset="0"/>
              </a:rPr>
            </a:br>
            <a:r>
              <a:rPr lang="en-US" dirty="0"/>
              <a:t>Threat Arenas (Cont.)</a:t>
            </a:r>
            <a:endParaRPr lang="en-US" dirty="0">
              <a:latin typeface="Arial" charset="0"/>
            </a:endParaRPr>
          </a:p>
        </p:txBody>
      </p:sp>
      <p:sp>
        <p:nvSpPr>
          <p:cNvPr id="2" name="Content Placeholder 1"/>
          <p:cNvSpPr>
            <a:spLocks noGrp="1"/>
          </p:cNvSpPr>
          <p:nvPr>
            <p:ph idx="1"/>
          </p:nvPr>
        </p:nvSpPr>
        <p:spPr>
          <a:xfrm>
            <a:off x="683568" y="1556792"/>
            <a:ext cx="6556968" cy="4786870"/>
          </a:xfrm>
        </p:spPr>
        <p:txBody>
          <a:bodyPr/>
          <a:lstStyle/>
          <a:p>
            <a:pPr marL="0" indent="0">
              <a:buNone/>
            </a:pPr>
            <a:r>
              <a:rPr lang="en-US" sz="2000" dirty="0"/>
              <a:t>The following examples are just a few sources of data that can come from established organizations:</a:t>
            </a:r>
          </a:p>
          <a:p>
            <a:r>
              <a:rPr lang="en-US" sz="1800" b="1" dirty="0"/>
              <a:t>Personal Information</a:t>
            </a:r>
          </a:p>
          <a:p>
            <a:r>
              <a:rPr lang="en-US" sz="1800" b="1" dirty="0"/>
              <a:t>Medical Records</a:t>
            </a:r>
            <a:endParaRPr lang="en-US" sz="1800" dirty="0"/>
          </a:p>
          <a:p>
            <a:r>
              <a:rPr lang="en-US" sz="1800" b="1" dirty="0"/>
              <a:t>Education Records</a:t>
            </a:r>
            <a:endParaRPr lang="en-US" sz="1800" dirty="0"/>
          </a:p>
          <a:p>
            <a:r>
              <a:rPr lang="en-US" sz="1800" b="1" dirty="0"/>
              <a:t>Employment and Financial Records</a:t>
            </a:r>
            <a:endParaRPr lang="en-US" sz="1800" dirty="0"/>
          </a:p>
          <a:p>
            <a:endParaRPr lang="en-US" sz="2400" dirty="0"/>
          </a:p>
          <a:p>
            <a:endParaRPr lang="en-US" sz="2400" dirty="0"/>
          </a:p>
          <a:p>
            <a:endParaRPr lang="en-US" sz="3600" dirty="0"/>
          </a:p>
        </p:txBody>
      </p:sp>
      <p:pic>
        <p:nvPicPr>
          <p:cNvPr id="3" name="Picture 2"/>
          <p:cNvPicPr>
            <a:picLocks noChangeAspect="1"/>
          </p:cNvPicPr>
          <p:nvPr/>
        </p:nvPicPr>
        <p:blipFill>
          <a:blip r:embed="rId3"/>
          <a:stretch>
            <a:fillRect/>
          </a:stretch>
        </p:blipFill>
        <p:spPr>
          <a:xfrm>
            <a:off x="5292080" y="2780928"/>
            <a:ext cx="3730869" cy="3854838"/>
          </a:xfrm>
          <a:prstGeom prst="rect">
            <a:avLst/>
          </a:prstGeom>
        </p:spPr>
      </p:pic>
    </p:spTree>
    <p:extLst>
      <p:ext uri="{BB962C8B-B14F-4D97-AF65-F5344CB8AC3E}">
        <p14:creationId xmlns:p14="http://schemas.microsoft.com/office/powerpoint/2010/main" val="1359294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800" dirty="0">
                <a:latin typeface="Arial" charset="0"/>
              </a:rPr>
              <a:t>Threats to the Kingdom</a:t>
            </a:r>
            <a:r>
              <a:rPr lang="en-US" dirty="0">
                <a:latin typeface="Arial" charset="0"/>
              </a:rPr>
              <a:t/>
            </a:r>
            <a:br>
              <a:rPr lang="en-US" dirty="0">
                <a:latin typeface="Arial" charset="0"/>
              </a:rPr>
            </a:br>
            <a:r>
              <a:rPr lang="en-US" dirty="0"/>
              <a:t>Threat Arenas (Cont.)</a:t>
            </a:r>
            <a:endParaRPr lang="en-US" b="0" dirty="0"/>
          </a:p>
        </p:txBody>
      </p:sp>
      <p:sp>
        <p:nvSpPr>
          <p:cNvPr id="2" name="Content Placeholder 1"/>
          <p:cNvSpPr>
            <a:spLocks noGrp="1"/>
          </p:cNvSpPr>
          <p:nvPr>
            <p:ph idx="1"/>
          </p:nvPr>
        </p:nvSpPr>
        <p:spPr>
          <a:xfrm>
            <a:off x="683568" y="1484784"/>
            <a:ext cx="4306137" cy="4786870"/>
          </a:xfrm>
        </p:spPr>
        <p:txBody>
          <a:bodyPr/>
          <a:lstStyle/>
          <a:p>
            <a:pPr marL="0" indent="0">
              <a:buNone/>
            </a:pPr>
            <a:r>
              <a:rPr lang="en-US" sz="1800" dirty="0"/>
              <a:t>Network services like DNS, HTTP and Online Databases are prime targets for cyber criminals.</a:t>
            </a:r>
          </a:p>
          <a:p>
            <a:r>
              <a:rPr lang="en-US" sz="1800" dirty="0"/>
              <a:t>Criminals use packet-sniffing tools to capture data streams over a network. Packet sniffers work by monitoring and recording all information coming across a network. </a:t>
            </a:r>
          </a:p>
          <a:p>
            <a:r>
              <a:rPr lang="en-US" sz="1800" dirty="0"/>
              <a:t>Criminals can also use rogue devices, such as unsecured Wi-Fi access points. </a:t>
            </a:r>
          </a:p>
          <a:p>
            <a:r>
              <a:rPr lang="en-US" sz="1800" dirty="0"/>
              <a:t>Packet forgery (or packet injection) interferes with an established network communication by constructing packets to appear as if they are part of a communication.</a:t>
            </a:r>
          </a:p>
        </p:txBody>
      </p:sp>
      <p:pic>
        <p:nvPicPr>
          <p:cNvPr id="3" name="Picture 2"/>
          <p:cNvPicPr>
            <a:picLocks noChangeAspect="1"/>
          </p:cNvPicPr>
          <p:nvPr/>
        </p:nvPicPr>
        <p:blipFill>
          <a:blip r:embed="rId3"/>
          <a:stretch>
            <a:fillRect/>
          </a:stretch>
        </p:blipFill>
        <p:spPr>
          <a:xfrm>
            <a:off x="5136905" y="4005064"/>
            <a:ext cx="3996104" cy="2664069"/>
          </a:xfrm>
          <a:prstGeom prst="rect">
            <a:avLst/>
          </a:prstGeom>
        </p:spPr>
      </p:pic>
    </p:spTree>
    <p:extLst>
      <p:ext uri="{BB962C8B-B14F-4D97-AF65-F5344CB8AC3E}">
        <p14:creationId xmlns:p14="http://schemas.microsoft.com/office/powerpoint/2010/main" val="1827865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800" dirty="0">
                <a:latin typeface="Arial" charset="0"/>
              </a:rPr>
              <a:t>Threats to the Kingdom</a:t>
            </a:r>
            <a:br>
              <a:rPr lang="en-US" sz="1800" dirty="0">
                <a:latin typeface="Arial" charset="0"/>
              </a:rPr>
            </a:br>
            <a:r>
              <a:rPr lang="en-US" dirty="0"/>
              <a:t>Threat Arenas (Cont.)</a:t>
            </a:r>
            <a:endParaRPr lang="en-US" b="0" dirty="0"/>
          </a:p>
        </p:txBody>
      </p:sp>
      <p:sp>
        <p:nvSpPr>
          <p:cNvPr id="2" name="Content Placeholder 1"/>
          <p:cNvSpPr>
            <a:spLocks noGrp="1"/>
          </p:cNvSpPr>
          <p:nvPr>
            <p:ph idx="1"/>
          </p:nvPr>
        </p:nvSpPr>
        <p:spPr>
          <a:xfrm>
            <a:off x="766623" y="1556792"/>
            <a:ext cx="5698593" cy="4786870"/>
          </a:xfrm>
        </p:spPr>
        <p:txBody>
          <a:bodyPr/>
          <a:lstStyle/>
          <a:p>
            <a:pPr marL="0" indent="0">
              <a:buNone/>
            </a:pPr>
            <a:r>
              <a:rPr lang="en-US" sz="2000" dirty="0"/>
              <a:t>Sectors of the kingdom include:</a:t>
            </a:r>
          </a:p>
          <a:p>
            <a:pPr>
              <a:spcBef>
                <a:spcPts val="0"/>
              </a:spcBef>
            </a:pPr>
            <a:r>
              <a:rPr lang="en-US" sz="2000" dirty="0"/>
              <a:t>Manufacturing</a:t>
            </a:r>
          </a:p>
          <a:p>
            <a:pPr lvl="1">
              <a:spcBef>
                <a:spcPts val="0"/>
              </a:spcBef>
            </a:pPr>
            <a:r>
              <a:rPr lang="en-US" sz="1800" dirty="0"/>
              <a:t>Industry Controls</a:t>
            </a:r>
          </a:p>
          <a:p>
            <a:pPr lvl="1">
              <a:spcBef>
                <a:spcPts val="0"/>
              </a:spcBef>
            </a:pPr>
            <a:r>
              <a:rPr lang="en-US" sz="1800" dirty="0"/>
              <a:t>Automation</a:t>
            </a:r>
          </a:p>
          <a:p>
            <a:pPr lvl="1">
              <a:spcBef>
                <a:spcPts val="0"/>
              </a:spcBef>
            </a:pPr>
            <a:r>
              <a:rPr lang="en-US" sz="1800" dirty="0"/>
              <a:t>SCADA</a:t>
            </a:r>
          </a:p>
          <a:p>
            <a:pPr>
              <a:spcBef>
                <a:spcPts val="0"/>
              </a:spcBef>
            </a:pPr>
            <a:r>
              <a:rPr lang="en-US" sz="2000" dirty="0"/>
              <a:t>Energy Production and Distribution</a:t>
            </a:r>
          </a:p>
          <a:p>
            <a:pPr lvl="1">
              <a:spcBef>
                <a:spcPts val="0"/>
              </a:spcBef>
            </a:pPr>
            <a:r>
              <a:rPr lang="en-US" sz="1800" dirty="0"/>
              <a:t>Electrical Distribution and Smart Grid</a:t>
            </a:r>
          </a:p>
          <a:p>
            <a:pPr lvl="1">
              <a:spcBef>
                <a:spcPts val="0"/>
              </a:spcBef>
            </a:pPr>
            <a:r>
              <a:rPr lang="en-US" sz="1800" dirty="0"/>
              <a:t>Oil and Gas</a:t>
            </a:r>
          </a:p>
          <a:p>
            <a:pPr>
              <a:spcBef>
                <a:spcPts val="0"/>
              </a:spcBef>
            </a:pPr>
            <a:r>
              <a:rPr lang="en-US" sz="2000" dirty="0"/>
              <a:t>Communication </a:t>
            </a:r>
          </a:p>
          <a:p>
            <a:pPr lvl="1">
              <a:spcBef>
                <a:spcPts val="0"/>
              </a:spcBef>
            </a:pPr>
            <a:r>
              <a:rPr lang="en-US" sz="1800" dirty="0"/>
              <a:t>Phone</a:t>
            </a:r>
          </a:p>
          <a:p>
            <a:pPr lvl="1">
              <a:spcBef>
                <a:spcPts val="0"/>
              </a:spcBef>
            </a:pPr>
            <a:r>
              <a:rPr lang="en-US" sz="1800" dirty="0"/>
              <a:t>Email</a:t>
            </a:r>
          </a:p>
          <a:p>
            <a:pPr lvl="1">
              <a:spcBef>
                <a:spcPts val="0"/>
              </a:spcBef>
            </a:pPr>
            <a:r>
              <a:rPr lang="en-US" sz="1800" dirty="0"/>
              <a:t>Messaging</a:t>
            </a:r>
          </a:p>
          <a:p>
            <a:pPr>
              <a:spcBef>
                <a:spcPts val="0"/>
              </a:spcBef>
            </a:pPr>
            <a:r>
              <a:rPr lang="en-US" sz="2000" dirty="0"/>
              <a:t>Transportation systems</a:t>
            </a:r>
          </a:p>
          <a:p>
            <a:pPr lvl="1">
              <a:spcBef>
                <a:spcPts val="0"/>
              </a:spcBef>
            </a:pPr>
            <a:r>
              <a:rPr lang="en-US" sz="1800" dirty="0"/>
              <a:t>Air Travel</a:t>
            </a:r>
          </a:p>
          <a:p>
            <a:pPr lvl="1">
              <a:spcBef>
                <a:spcPts val="0"/>
              </a:spcBef>
            </a:pPr>
            <a:r>
              <a:rPr lang="en-US" sz="1800" dirty="0"/>
              <a:t>Rail</a:t>
            </a:r>
          </a:p>
          <a:p>
            <a:pPr lvl="1">
              <a:spcBef>
                <a:spcPts val="0"/>
              </a:spcBef>
            </a:pPr>
            <a:r>
              <a:rPr lang="en-US" sz="1800" dirty="0"/>
              <a:t>Over the Road</a:t>
            </a:r>
          </a:p>
        </p:txBody>
      </p:sp>
      <p:pic>
        <p:nvPicPr>
          <p:cNvPr id="3" name="Picture 2"/>
          <p:cNvPicPr>
            <a:picLocks noChangeAspect="1"/>
          </p:cNvPicPr>
          <p:nvPr/>
        </p:nvPicPr>
        <p:blipFill>
          <a:blip r:embed="rId3"/>
          <a:stretch>
            <a:fillRect/>
          </a:stretch>
        </p:blipFill>
        <p:spPr>
          <a:xfrm>
            <a:off x="4082816" y="2074985"/>
            <a:ext cx="4764801" cy="3531468"/>
          </a:xfrm>
          <a:prstGeom prst="rect">
            <a:avLst/>
          </a:prstGeom>
        </p:spPr>
      </p:pic>
    </p:spTree>
    <p:extLst>
      <p:ext uri="{BB962C8B-B14F-4D97-AF65-F5344CB8AC3E}">
        <p14:creationId xmlns:p14="http://schemas.microsoft.com/office/powerpoint/2010/main" val="1584973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92080" y="4221088"/>
            <a:ext cx="3696799" cy="2475956"/>
          </a:xfrm>
          <a:prstGeom prst="rect">
            <a:avLst/>
          </a:prstGeom>
        </p:spPr>
      </p:pic>
      <p:sp>
        <p:nvSpPr>
          <p:cNvPr id="21505" name="Rectangle 2"/>
          <p:cNvSpPr>
            <a:spLocks noGrp="1" noChangeArrowheads="1"/>
          </p:cNvSpPr>
          <p:nvPr>
            <p:ph type="title"/>
          </p:nvPr>
        </p:nvSpPr>
        <p:spPr/>
        <p:txBody>
          <a:bodyPr/>
          <a:lstStyle/>
          <a:p>
            <a:r>
              <a:rPr lang="en-US" sz="1800" dirty="0">
                <a:latin typeface="Arial" charset="0"/>
              </a:rPr>
              <a:t>Threats to the Kingdom</a:t>
            </a:r>
            <a:r>
              <a:rPr lang="en-US" dirty="0">
                <a:latin typeface="Arial" charset="0"/>
              </a:rPr>
              <a:t/>
            </a:r>
            <a:br>
              <a:rPr lang="en-US" dirty="0">
                <a:latin typeface="Arial" charset="0"/>
              </a:rPr>
            </a:br>
            <a:r>
              <a:rPr lang="en-US" dirty="0"/>
              <a:t>Threat Arenas (Cont.)</a:t>
            </a:r>
            <a:endParaRPr lang="en-US" b="0" dirty="0"/>
          </a:p>
        </p:txBody>
      </p:sp>
      <p:sp>
        <p:nvSpPr>
          <p:cNvPr id="2" name="Content Placeholder 1"/>
          <p:cNvSpPr>
            <a:spLocks noGrp="1"/>
          </p:cNvSpPr>
          <p:nvPr>
            <p:ph idx="1"/>
          </p:nvPr>
        </p:nvSpPr>
        <p:spPr>
          <a:xfrm>
            <a:off x="661597" y="1556792"/>
            <a:ext cx="4630483" cy="4917417"/>
          </a:xfrm>
        </p:spPr>
        <p:txBody>
          <a:bodyPr/>
          <a:lstStyle/>
          <a:p>
            <a:r>
              <a:rPr lang="en-US" sz="1800" dirty="0"/>
              <a:t>On a personal level, everyone needs to safeguard his or her identity, data, and computing devices. </a:t>
            </a:r>
          </a:p>
          <a:p>
            <a:r>
              <a:rPr lang="en-US" sz="1800" dirty="0"/>
              <a:t>At the corporate level, it is the employees’ responsibility to protect the organization’s reputation, data, and customers. </a:t>
            </a:r>
          </a:p>
          <a:p>
            <a:r>
              <a:rPr lang="en-US" sz="1800" dirty="0"/>
              <a:t>At the state level, national security and the citizens’ safety and well-being are at stake. </a:t>
            </a:r>
          </a:p>
          <a:p>
            <a:r>
              <a:rPr lang="en-US" sz="1800" dirty="0"/>
              <a:t>In the U.S., the National Security Agency (NSA) is responsible for intelligence collection and surveillance activities. </a:t>
            </a:r>
          </a:p>
          <a:p>
            <a:r>
              <a:rPr lang="en-US" sz="1800" dirty="0"/>
              <a:t>The efforts to protect people’s way of life often conflicts with their right to privacy. </a:t>
            </a:r>
          </a:p>
          <a:p>
            <a:endParaRPr lang="en-US" sz="2000" dirty="0"/>
          </a:p>
        </p:txBody>
      </p:sp>
    </p:spTree>
    <p:extLst>
      <p:ext uri="{BB962C8B-B14F-4D97-AF65-F5344CB8AC3E}">
        <p14:creationId xmlns:p14="http://schemas.microsoft.com/office/powerpoint/2010/main" val="2171955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sz="1800" dirty="0">
                <a:latin typeface="Arial" charset="0"/>
              </a:rPr>
              <a:t>The Dark Forces of Cybersecurity </a:t>
            </a:r>
            <a:br>
              <a:rPr lang="en-US" sz="1800" dirty="0">
                <a:latin typeface="Arial" charset="0"/>
              </a:rPr>
            </a:br>
            <a:r>
              <a:rPr lang="en-US" b="0" dirty="0"/>
              <a:t>The Spread of the Dark Forces</a:t>
            </a:r>
          </a:p>
        </p:txBody>
      </p:sp>
      <p:sp>
        <p:nvSpPr>
          <p:cNvPr id="2" name="Content Placeholder 1"/>
          <p:cNvSpPr>
            <a:spLocks noGrp="1"/>
          </p:cNvSpPr>
          <p:nvPr>
            <p:ph idx="1"/>
          </p:nvPr>
        </p:nvSpPr>
        <p:spPr>
          <a:xfrm>
            <a:off x="755576" y="1628800"/>
            <a:ext cx="6842031" cy="4786870"/>
          </a:xfrm>
        </p:spPr>
        <p:txBody>
          <a:bodyPr/>
          <a:lstStyle/>
          <a:p>
            <a:pPr marL="0" indent="0">
              <a:buNone/>
            </a:pPr>
            <a:r>
              <a:rPr lang="en-US" sz="1600" dirty="0"/>
              <a:t>Attacks can originate from within an organization or from outside of the organization, as shown in the figure. </a:t>
            </a:r>
          </a:p>
          <a:p>
            <a:pPr marL="0" indent="0">
              <a:buNone/>
            </a:pPr>
            <a:r>
              <a:rPr lang="en-US" sz="1600" b="1" dirty="0"/>
              <a:t>Internal Security Threats </a:t>
            </a:r>
          </a:p>
          <a:p>
            <a:r>
              <a:rPr lang="en-US" sz="1600" dirty="0"/>
              <a:t>An internal user, such as an employee or contract partner, can accidently or intentionally</a:t>
            </a:r>
          </a:p>
          <a:p>
            <a:r>
              <a:rPr lang="en-US" sz="1600" dirty="0"/>
              <a:t>Internal threats have the potential to cause greater damage than external threats because internal users have direct access to the building and its infrastructure devices. Internal attackers typically have knowledge of the corporate network, its resources, and its confidential data. They may also have knowledge of security countermeasures, policies and higher levels of administrative privileges.</a:t>
            </a:r>
          </a:p>
          <a:p>
            <a:pPr marL="0" indent="0">
              <a:buNone/>
            </a:pPr>
            <a:r>
              <a:rPr lang="en-US" sz="1600" b="1" dirty="0"/>
              <a:t>External Security Threats</a:t>
            </a:r>
            <a:endParaRPr lang="en-US" sz="1600" dirty="0"/>
          </a:p>
          <a:p>
            <a:r>
              <a:rPr lang="en-US" sz="1600" dirty="0"/>
              <a:t>External threats from amateurs or skilled attackers can exploit vulnerabilities in networked devices, or can use social engineering, such as trickery, to gain access. </a:t>
            </a:r>
          </a:p>
          <a:p>
            <a:r>
              <a:rPr lang="en-US" sz="1600" dirty="0"/>
              <a:t>External attacks exploit weaknesses or vulnerabilities to gain access to internal resources.</a:t>
            </a:r>
          </a:p>
          <a:p>
            <a:pPr marL="0" indent="0">
              <a:buNone/>
            </a:pPr>
            <a:endParaRPr lang="en-US" sz="1600" dirty="0"/>
          </a:p>
          <a:p>
            <a:endParaRPr lang="en-US" sz="1600" dirty="0"/>
          </a:p>
          <a:p>
            <a:endParaRPr lang="en-US" sz="1600" dirty="0"/>
          </a:p>
          <a:p>
            <a:endParaRPr lang="en-US" sz="1800" dirty="0"/>
          </a:p>
        </p:txBody>
      </p:sp>
    </p:spTree>
    <p:extLst>
      <p:ext uri="{BB962C8B-B14F-4D97-AF65-F5344CB8AC3E}">
        <p14:creationId xmlns:p14="http://schemas.microsoft.com/office/powerpoint/2010/main" val="2355412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sz="1800" dirty="0">
                <a:latin typeface="Arial" charset="0"/>
              </a:rPr>
              <a:t>The Dark Forces of Cybersecurity </a:t>
            </a:r>
            <a:br>
              <a:rPr lang="en-US" sz="1800" dirty="0">
                <a:latin typeface="Arial" charset="0"/>
              </a:rPr>
            </a:br>
            <a:r>
              <a:rPr lang="en-US" b="0" dirty="0"/>
              <a:t>The Spread of the Dark Forces (Cont.)</a:t>
            </a:r>
          </a:p>
        </p:txBody>
      </p:sp>
      <p:sp>
        <p:nvSpPr>
          <p:cNvPr id="2" name="Content Placeholder 1"/>
          <p:cNvSpPr>
            <a:spLocks noGrp="1"/>
          </p:cNvSpPr>
          <p:nvPr>
            <p:ph idx="1"/>
          </p:nvPr>
        </p:nvSpPr>
        <p:spPr>
          <a:xfrm>
            <a:off x="683568" y="1628800"/>
            <a:ext cx="8040669" cy="4786870"/>
          </a:xfrm>
        </p:spPr>
        <p:txBody>
          <a:bodyPr/>
          <a:lstStyle/>
          <a:p>
            <a:pPr marL="0" indent="0">
              <a:buNone/>
            </a:pPr>
            <a:r>
              <a:rPr lang="en-US" sz="1800" b="1" dirty="0"/>
              <a:t>Vulnerabilities of Mobile Devices </a:t>
            </a:r>
            <a:r>
              <a:rPr lang="en-US" sz="1800" dirty="0"/>
              <a:t>- In the past, employees typically used company-issued computers connected to a corporate LAN. </a:t>
            </a:r>
          </a:p>
          <a:p>
            <a:r>
              <a:rPr lang="en-US" sz="1800" dirty="0"/>
              <a:t>Today, mobile devices such as iPhones, smartphones, tablets, and thousands of other devices, are becoming powerful substitutes for, or additions to, the traditional PC. </a:t>
            </a:r>
          </a:p>
          <a:p>
            <a:r>
              <a:rPr lang="en-US" sz="1800" dirty="0"/>
              <a:t>More and more people are using these devices to access enterprise information. Bring Your Own Device (BYOD) is a growing trend. </a:t>
            </a:r>
          </a:p>
          <a:p>
            <a:r>
              <a:rPr lang="en-US" sz="1800" dirty="0"/>
              <a:t>The inability to centrally manage and update mobile devices poses a growing threat to organizations that allow employee mobile devices on their networks.</a:t>
            </a:r>
          </a:p>
        </p:txBody>
      </p:sp>
      <p:pic>
        <p:nvPicPr>
          <p:cNvPr id="3" name="Picture 2"/>
          <p:cNvPicPr>
            <a:picLocks noChangeAspect="1"/>
          </p:cNvPicPr>
          <p:nvPr/>
        </p:nvPicPr>
        <p:blipFill>
          <a:blip r:embed="rId3"/>
          <a:stretch>
            <a:fillRect/>
          </a:stretch>
        </p:blipFill>
        <p:spPr>
          <a:xfrm>
            <a:off x="5019674" y="4457433"/>
            <a:ext cx="3019425" cy="2048141"/>
          </a:xfrm>
          <a:prstGeom prst="rect">
            <a:avLst/>
          </a:prstGeom>
        </p:spPr>
      </p:pic>
    </p:spTree>
    <p:extLst>
      <p:ext uri="{BB962C8B-B14F-4D97-AF65-F5344CB8AC3E}">
        <p14:creationId xmlns:p14="http://schemas.microsoft.com/office/powerpoint/2010/main" val="1612869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sz="1800" dirty="0">
                <a:latin typeface="Arial" charset="0"/>
              </a:rPr>
              <a:t>The Dark Forces of Cybersecurity </a:t>
            </a:r>
            <a:br>
              <a:rPr lang="en-US" sz="1800" dirty="0">
                <a:latin typeface="Arial" charset="0"/>
              </a:rPr>
            </a:br>
            <a:r>
              <a:rPr lang="en-US" b="0" dirty="0"/>
              <a:t>The Spread of the Dark Forces (Cont.)</a:t>
            </a:r>
          </a:p>
        </p:txBody>
      </p:sp>
      <p:sp>
        <p:nvSpPr>
          <p:cNvPr id="2" name="Content Placeholder 1"/>
          <p:cNvSpPr>
            <a:spLocks noGrp="1"/>
          </p:cNvSpPr>
          <p:nvPr>
            <p:ph idx="1"/>
          </p:nvPr>
        </p:nvSpPr>
        <p:spPr>
          <a:xfrm>
            <a:off x="683568" y="1556792"/>
            <a:ext cx="5745144" cy="4786870"/>
          </a:xfrm>
        </p:spPr>
        <p:txBody>
          <a:bodyPr>
            <a:noAutofit/>
          </a:bodyPr>
          <a:lstStyle/>
          <a:p>
            <a:r>
              <a:rPr lang="en-US" sz="1800" b="1" dirty="0"/>
              <a:t>Emergence Internet-of-Things </a:t>
            </a:r>
            <a:r>
              <a:rPr lang="en-US" sz="1800" dirty="0"/>
              <a:t>- The Internet of Things (IoT) is the collection of technologies that enable the connection of various devices to the Internet. </a:t>
            </a:r>
          </a:p>
          <a:p>
            <a:r>
              <a:rPr lang="en-US" sz="1800" dirty="0"/>
              <a:t>IoT technologies enable people to connect billions of devices to the Internet. These devices include appliances, locks, motors, and entertainment devices, to name just a few. </a:t>
            </a:r>
          </a:p>
          <a:p>
            <a:r>
              <a:rPr lang="en-US" sz="1800" dirty="0"/>
              <a:t>This technology affects the amount of data that needs protection. Users access these devices remotely, which increases the number of networks requiring protection.</a:t>
            </a:r>
          </a:p>
          <a:p>
            <a:r>
              <a:rPr lang="en-US" sz="1800" dirty="0"/>
              <a:t>With the emergence of IoT, there is much more data to be managed and secured. All of these connections, plus the expanded storage capacity and storage services offered through the Cloud and virtualization, has led to the exponential growth of data. </a:t>
            </a:r>
          </a:p>
        </p:txBody>
      </p:sp>
      <p:pic>
        <p:nvPicPr>
          <p:cNvPr id="4" name="Picture 3"/>
          <p:cNvPicPr>
            <a:picLocks noChangeAspect="1"/>
          </p:cNvPicPr>
          <p:nvPr/>
        </p:nvPicPr>
        <p:blipFill>
          <a:blip r:embed="rId3"/>
          <a:stretch>
            <a:fillRect/>
          </a:stretch>
        </p:blipFill>
        <p:spPr>
          <a:xfrm>
            <a:off x="6516216" y="3789040"/>
            <a:ext cx="2518545" cy="2852737"/>
          </a:xfrm>
          <a:prstGeom prst="rect">
            <a:avLst/>
          </a:prstGeom>
        </p:spPr>
      </p:pic>
    </p:spTree>
    <p:extLst>
      <p:ext uri="{BB962C8B-B14F-4D97-AF65-F5344CB8AC3E}">
        <p14:creationId xmlns:p14="http://schemas.microsoft.com/office/powerpoint/2010/main" val="21139650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r>
              <a:rPr lang="en-US" sz="1800" dirty="0">
                <a:latin typeface="Arial" charset="0"/>
              </a:rPr>
              <a:t>The Dark Forces of Cybersecurity </a:t>
            </a:r>
            <a:br>
              <a:rPr lang="en-US" sz="1800" dirty="0">
                <a:latin typeface="Arial" charset="0"/>
              </a:rPr>
            </a:br>
            <a:r>
              <a:rPr lang="en-US" b="0" dirty="0"/>
              <a:t>The Spread of the Dark Forces (Cont.)</a:t>
            </a:r>
          </a:p>
        </p:txBody>
      </p:sp>
      <p:sp>
        <p:nvSpPr>
          <p:cNvPr id="2" name="Content Placeholder 1"/>
          <p:cNvSpPr>
            <a:spLocks noGrp="1"/>
          </p:cNvSpPr>
          <p:nvPr>
            <p:ph idx="1"/>
          </p:nvPr>
        </p:nvSpPr>
        <p:spPr>
          <a:xfrm>
            <a:off x="683568" y="1556792"/>
            <a:ext cx="5760640" cy="5112568"/>
          </a:xfrm>
        </p:spPr>
        <p:txBody>
          <a:bodyPr>
            <a:noAutofit/>
          </a:bodyPr>
          <a:lstStyle/>
          <a:p>
            <a:pPr marL="0" indent="0">
              <a:buNone/>
            </a:pPr>
            <a:r>
              <a:rPr lang="en-US" sz="1800" b="1" dirty="0"/>
              <a:t>Impact of Big Data – </a:t>
            </a:r>
            <a:r>
              <a:rPr lang="en-US" sz="1800" dirty="0"/>
              <a:t>Big data is the result of data sets that are large and complex, making traditional data processing applications inadequate. Big data poses both challenges and opportunities based on three dimensions:</a:t>
            </a:r>
          </a:p>
          <a:p>
            <a:r>
              <a:rPr lang="en-US" sz="1800" dirty="0"/>
              <a:t>The volume or amount of data</a:t>
            </a:r>
          </a:p>
          <a:p>
            <a:r>
              <a:rPr lang="en-US" sz="1800" dirty="0"/>
              <a:t>The velocity or speed of data</a:t>
            </a:r>
          </a:p>
          <a:p>
            <a:r>
              <a:rPr lang="en-US" sz="1800" dirty="0"/>
              <a:t>The variety or range of data types and sources</a:t>
            </a:r>
          </a:p>
          <a:p>
            <a:pPr marL="0" indent="0">
              <a:buNone/>
            </a:pPr>
            <a:r>
              <a:rPr lang="en-US" sz="1800" dirty="0"/>
              <a:t>There are numerous examples of big corporate hacks in the news. As a result, enterprise systems require dramatic changes in security product designs and substantial upgrades to technologies and practices. Additionally, governments and industries are introducing more regulations and mandates that require better data protection and security controls to help guard big data.</a:t>
            </a:r>
          </a:p>
          <a:p>
            <a:endParaRPr lang="en-US" sz="1800" dirty="0"/>
          </a:p>
        </p:txBody>
      </p:sp>
      <p:pic>
        <p:nvPicPr>
          <p:cNvPr id="3" name="Picture 2"/>
          <p:cNvPicPr>
            <a:picLocks noChangeAspect="1"/>
          </p:cNvPicPr>
          <p:nvPr/>
        </p:nvPicPr>
        <p:blipFill>
          <a:blip r:embed="rId3"/>
          <a:stretch>
            <a:fillRect/>
          </a:stretch>
        </p:blipFill>
        <p:spPr>
          <a:xfrm>
            <a:off x="6557761" y="3644988"/>
            <a:ext cx="2586239" cy="3200400"/>
          </a:xfrm>
          <a:prstGeom prst="rect">
            <a:avLst/>
          </a:prstGeom>
        </p:spPr>
      </p:pic>
    </p:spTree>
    <p:extLst>
      <p:ext uri="{BB962C8B-B14F-4D97-AF65-F5344CB8AC3E}">
        <p14:creationId xmlns:p14="http://schemas.microsoft.com/office/powerpoint/2010/main" val="149224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The Spread of the Dark Forces</a:t>
            </a:r>
            <a:r>
              <a:rPr lang="en-US" dirty="0">
                <a:latin typeface="Arial" charset="0"/>
              </a:rPr>
              <a:t/>
            </a:r>
            <a:br>
              <a:rPr lang="en-US" dirty="0">
                <a:latin typeface="Arial" charset="0"/>
              </a:rPr>
            </a:br>
            <a:r>
              <a:rPr lang="en-US" b="0" dirty="0"/>
              <a:t>The Sophistication of the Dark Forces</a:t>
            </a:r>
            <a:endParaRPr lang="en-US" dirty="0">
              <a:latin typeface="Arial" charset="0"/>
            </a:endParaRPr>
          </a:p>
        </p:txBody>
      </p:sp>
      <p:sp>
        <p:nvSpPr>
          <p:cNvPr id="2" name="Content Placeholder 1"/>
          <p:cNvSpPr>
            <a:spLocks noGrp="1"/>
          </p:cNvSpPr>
          <p:nvPr>
            <p:ph idx="1"/>
          </p:nvPr>
        </p:nvSpPr>
        <p:spPr>
          <a:xfrm>
            <a:off x="611560" y="1556792"/>
            <a:ext cx="8431386" cy="4786870"/>
          </a:xfrm>
        </p:spPr>
        <p:txBody>
          <a:bodyPr/>
          <a:lstStyle/>
          <a:p>
            <a:pPr marL="0" indent="0">
              <a:buNone/>
            </a:pPr>
            <a:r>
              <a:rPr lang="en-US" sz="1600" b="1" dirty="0"/>
              <a:t>Advanced Weapons</a:t>
            </a:r>
          </a:p>
          <a:p>
            <a:r>
              <a:rPr lang="en-US" sz="1600" dirty="0"/>
              <a:t>Advanced persistent threat (APT) is a continuous computer hack that occurs under the radar against a specific object. Criminals usually choose an APT for business or political motives. </a:t>
            </a:r>
          </a:p>
          <a:p>
            <a:r>
              <a:rPr lang="en-US" sz="1600" dirty="0"/>
              <a:t>Algorithm attacks can track system self-reporting data, like how much energy a computer is using, and use that information to select targets or trigger false alerts. Algorithmic attacks are more devious because they exploit designs used to improve energy savings, decrease system failures, and improve efficiencies.</a:t>
            </a:r>
          </a:p>
          <a:p>
            <a:r>
              <a:rPr lang="en-US" sz="1600" dirty="0"/>
              <a:t>Intelligent selection of victims. In the past, attacks would select the low hanging fruit or most vulnerable victims. Many of the most sophisticated attacks will only launch if the attacker can match the signatures of the targeted victim.</a:t>
            </a:r>
          </a:p>
          <a:p>
            <a:pPr marL="0" indent="0">
              <a:buNone/>
            </a:pPr>
            <a:r>
              <a:rPr lang="en-US" sz="1600" b="1" dirty="0"/>
              <a:t>Broader Scope and Cascade Effect</a:t>
            </a:r>
          </a:p>
          <a:p>
            <a:r>
              <a:rPr lang="en-US" sz="1600" dirty="0"/>
              <a:t>Federated identity management refers to multiple enterprises that let their users use the same identification credentials gaining access to the networks of all enterprises in the group. The goal of federated identity management is to share identity information automatically across castle boundaries. </a:t>
            </a:r>
          </a:p>
          <a:p>
            <a:r>
              <a:rPr lang="en-US" sz="1600" dirty="0"/>
              <a:t>The most common way to protect federated identity is to tie login ability to an authorized device.</a:t>
            </a:r>
          </a:p>
          <a:p>
            <a:endParaRPr lang="en-US" sz="1600" dirty="0"/>
          </a:p>
          <a:p>
            <a:endParaRPr lang="en-US" sz="1600" dirty="0"/>
          </a:p>
          <a:p>
            <a:endParaRPr lang="en-US" sz="1800" dirty="0"/>
          </a:p>
        </p:txBody>
      </p:sp>
    </p:spTree>
    <p:extLst>
      <p:ext uri="{BB962C8B-B14F-4D97-AF65-F5344CB8AC3E}">
        <p14:creationId xmlns:p14="http://schemas.microsoft.com/office/powerpoint/2010/main" val="2647437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The Spread of the Dark Forces</a:t>
            </a:r>
            <a:r>
              <a:rPr lang="en-US" dirty="0">
                <a:latin typeface="Arial" charset="0"/>
              </a:rPr>
              <a:t/>
            </a:r>
            <a:br>
              <a:rPr lang="en-US" dirty="0">
                <a:latin typeface="Arial" charset="0"/>
              </a:rPr>
            </a:br>
            <a:r>
              <a:rPr lang="en-US" b="0" dirty="0"/>
              <a:t>The Sophistication of the Dark Forces (Cont.)</a:t>
            </a:r>
            <a:endParaRPr lang="en-US" dirty="0">
              <a:latin typeface="Arial" charset="0"/>
            </a:endParaRPr>
          </a:p>
        </p:txBody>
      </p:sp>
      <p:sp>
        <p:nvSpPr>
          <p:cNvPr id="2" name="Content Placeholder 1"/>
          <p:cNvSpPr>
            <a:spLocks noGrp="1"/>
          </p:cNvSpPr>
          <p:nvPr>
            <p:ph idx="1"/>
          </p:nvPr>
        </p:nvSpPr>
        <p:spPr>
          <a:xfrm>
            <a:off x="702742" y="1628800"/>
            <a:ext cx="8431386" cy="4786870"/>
          </a:xfrm>
        </p:spPr>
        <p:txBody>
          <a:bodyPr>
            <a:normAutofit lnSpcReduction="10000"/>
          </a:bodyPr>
          <a:lstStyle/>
          <a:p>
            <a:pPr marL="0" indent="0">
              <a:buNone/>
            </a:pPr>
            <a:r>
              <a:rPr lang="en-US" sz="1800" b="1" dirty="0"/>
              <a:t>Safety Implications</a:t>
            </a:r>
          </a:p>
          <a:p>
            <a:r>
              <a:rPr lang="en-US" sz="1800" dirty="0"/>
              <a:t>There are many safety implication associated with the dark forces of cyber security including emergency call centers in the U.S. are vulnerable to cyberattacks that could shut down 911 networks, jeopardizing public safety. </a:t>
            </a:r>
          </a:p>
          <a:p>
            <a:r>
              <a:rPr lang="en-US" sz="1800" dirty="0"/>
              <a:t>A telephone denial of service (</a:t>
            </a:r>
            <a:r>
              <a:rPr lang="en-US" sz="1800" dirty="0" err="1"/>
              <a:t>TDoS</a:t>
            </a:r>
            <a:r>
              <a:rPr lang="en-US" sz="1800" dirty="0"/>
              <a:t>) attack uses phone calls against a target telephone network tying up the system and preventing legitimate calls from getting through. </a:t>
            </a:r>
          </a:p>
          <a:p>
            <a:r>
              <a:rPr lang="en-US" sz="1800" dirty="0"/>
              <a:t>The next generation 911 call centers are vulnerable because they use Voice-over-IP (VoIP) systems rather than traditional landlines. </a:t>
            </a:r>
          </a:p>
          <a:p>
            <a:pPr marL="0" indent="0">
              <a:buNone/>
            </a:pPr>
            <a:r>
              <a:rPr lang="en-US" sz="1800" b="1" dirty="0"/>
              <a:t>Heightened Recognition of Cybersecurity Threats</a:t>
            </a:r>
          </a:p>
          <a:p>
            <a:r>
              <a:rPr lang="en-US" sz="1800" dirty="0"/>
              <a:t>The defenses against cyberattacks at the start of the cyber era were low. A smart high school student or script kiddie could gain access to systems. </a:t>
            </a:r>
          </a:p>
          <a:p>
            <a:r>
              <a:rPr lang="en-US" sz="1800" dirty="0"/>
              <a:t>Now, countries across the world have become more aware of the threat of cyberattacks. The threat posed by cyberattacks now head the list of greatest threats to national and economic security in most countries.</a:t>
            </a:r>
          </a:p>
          <a:p>
            <a:endParaRPr lang="en-US" sz="1800" dirty="0"/>
          </a:p>
          <a:p>
            <a:endParaRPr lang="en-US" sz="2000" dirty="0"/>
          </a:p>
        </p:txBody>
      </p:sp>
    </p:spTree>
    <p:extLst>
      <p:ext uri="{BB962C8B-B14F-4D97-AF65-F5344CB8AC3E}">
        <p14:creationId xmlns:p14="http://schemas.microsoft.com/office/powerpoint/2010/main" val="3698331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1800" dirty="0">
                <a:latin typeface="Arial" charset="0"/>
              </a:rPr>
              <a:t>The Kingdoms</a:t>
            </a:r>
            <a:r>
              <a:rPr lang="en-US" dirty="0">
                <a:latin typeface="Arial" charset="0"/>
              </a:rPr>
              <a:t/>
            </a:r>
            <a:br>
              <a:rPr lang="en-US" dirty="0">
                <a:latin typeface="Arial" charset="0"/>
              </a:rPr>
            </a:br>
            <a:r>
              <a:rPr lang="en-US" dirty="0">
                <a:latin typeface="Arial" charset="0"/>
              </a:rPr>
              <a:t>Overview of the Kingdoms</a:t>
            </a:r>
          </a:p>
        </p:txBody>
      </p:sp>
      <p:sp>
        <p:nvSpPr>
          <p:cNvPr id="2" name="Content Placeholder 1"/>
          <p:cNvSpPr>
            <a:spLocks noGrp="1"/>
          </p:cNvSpPr>
          <p:nvPr>
            <p:ph idx="1"/>
          </p:nvPr>
        </p:nvSpPr>
        <p:spPr>
          <a:xfrm>
            <a:off x="213109" y="1539502"/>
            <a:ext cx="5698593" cy="5201866"/>
          </a:xfrm>
        </p:spPr>
        <p:txBody>
          <a:bodyPr>
            <a:normAutofit lnSpcReduction="10000"/>
          </a:bodyPr>
          <a:lstStyle/>
          <a:p>
            <a:r>
              <a:rPr lang="en-US" sz="2000" dirty="0"/>
              <a:t>Websites and Power of Data</a:t>
            </a:r>
          </a:p>
          <a:p>
            <a:pPr marL="742950" lvl="1" indent="-285750">
              <a:buFont typeface="Arial" panose="020B0604020202020204" pitchFamily="34" charset="0"/>
              <a:buChar char="•"/>
            </a:pPr>
            <a:r>
              <a:rPr lang="en-US" sz="1600" dirty="0"/>
              <a:t>Great businesses have been created by collecting and harnessing the power of data and data analytics</a:t>
            </a:r>
          </a:p>
          <a:p>
            <a:pPr marL="742950" lvl="1" indent="-285750">
              <a:buFont typeface="Arial" panose="020B0604020202020204" pitchFamily="34" charset="0"/>
              <a:buChar char="•"/>
            </a:pPr>
            <a:r>
              <a:rPr lang="en-US" sz="1600" dirty="0"/>
              <a:t>These businesses have the responsibility to protect this data from misuse and unauthorized access</a:t>
            </a:r>
          </a:p>
          <a:p>
            <a:pPr marL="742950" lvl="1" indent="-285750">
              <a:buFont typeface="Arial" panose="020B0604020202020204" pitchFamily="34" charset="0"/>
              <a:buChar char="•"/>
            </a:pPr>
            <a:r>
              <a:rPr lang="en-US" sz="1600" dirty="0"/>
              <a:t>The growth of data has created great opportunities for cybersecurity specialists</a:t>
            </a:r>
          </a:p>
          <a:p>
            <a:r>
              <a:rPr lang="en-US" sz="2000" dirty="0"/>
              <a:t>Kingdoms</a:t>
            </a:r>
          </a:p>
          <a:p>
            <a:pPr marL="742950" lvl="1" indent="-285750">
              <a:buFont typeface="Arial" panose="020B0604020202020204" pitchFamily="34" charset="0"/>
              <a:buChar char="•"/>
            </a:pPr>
            <a:r>
              <a:rPr lang="en-US" sz="1600" dirty="0"/>
              <a:t>Business large and small have recognized the power of big data and data analytics</a:t>
            </a:r>
          </a:p>
          <a:p>
            <a:pPr marL="742950" lvl="1" indent="-285750">
              <a:buFont typeface="Arial" panose="020B0604020202020204" pitchFamily="34" charset="0"/>
              <a:buChar char="•"/>
            </a:pPr>
            <a:r>
              <a:rPr lang="en-US" sz="1600" dirty="0"/>
              <a:t>Organizations like Google, LinkedIn, Amazon provide important services and opportunity for their customers</a:t>
            </a:r>
          </a:p>
          <a:p>
            <a:pPr marL="742950" lvl="1" indent="-285750">
              <a:buFont typeface="Arial" panose="020B0604020202020204" pitchFamily="34" charset="0"/>
              <a:buChar char="•"/>
            </a:pPr>
            <a:r>
              <a:rPr lang="en-US" sz="1600" dirty="0"/>
              <a:t>The growth in data collection and analytics poses great risks to individuals and modern life if precautions are not taken to protect sensitive data from criminals or others who have intent to harm</a:t>
            </a:r>
          </a:p>
        </p:txBody>
      </p:sp>
      <p:pic>
        <p:nvPicPr>
          <p:cNvPr id="3" name="Picture 2"/>
          <p:cNvPicPr>
            <a:picLocks noChangeAspect="1"/>
          </p:cNvPicPr>
          <p:nvPr/>
        </p:nvPicPr>
        <p:blipFill>
          <a:blip r:embed="rId3"/>
          <a:stretch>
            <a:fillRect/>
          </a:stretch>
        </p:blipFill>
        <p:spPr>
          <a:xfrm>
            <a:off x="6584809" y="2338753"/>
            <a:ext cx="2216260" cy="2365349"/>
          </a:xfrm>
          <a:prstGeom prst="rect">
            <a:avLst/>
          </a:prstGeom>
        </p:spPr>
      </p:pic>
    </p:spTree>
    <p:extLst>
      <p:ext uri="{BB962C8B-B14F-4D97-AF65-F5344CB8AC3E}">
        <p14:creationId xmlns:p14="http://schemas.microsoft.com/office/powerpoint/2010/main" val="1336347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a:lnSpc>
                <a:spcPct val="80000"/>
              </a:lnSpc>
              <a:buFontTx/>
              <a:buNone/>
            </a:pPr>
            <a:r>
              <a:rPr lang="en-US" sz="1800" dirty="0">
                <a:latin typeface="Arial" charset="0"/>
              </a:rPr>
              <a:t>Creating More Heroes</a:t>
            </a:r>
            <a:br>
              <a:rPr lang="en-US" sz="1800" dirty="0">
                <a:latin typeface="Arial" charset="0"/>
              </a:rPr>
            </a:br>
            <a:r>
              <a:rPr lang="en-US" dirty="0">
                <a:latin typeface="Arial" charset="0"/>
              </a:rPr>
              <a:t>A Workforce Framework for Cybersecurity</a:t>
            </a:r>
            <a:endParaRPr lang="en-US" dirty="0"/>
          </a:p>
        </p:txBody>
      </p:sp>
      <p:sp>
        <p:nvSpPr>
          <p:cNvPr id="2" name="Content Placeholder 1"/>
          <p:cNvSpPr>
            <a:spLocks noGrp="1"/>
          </p:cNvSpPr>
          <p:nvPr>
            <p:ph idx="1"/>
          </p:nvPr>
        </p:nvSpPr>
        <p:spPr>
          <a:xfrm>
            <a:off x="683568" y="1628800"/>
            <a:ext cx="7831853" cy="4786870"/>
          </a:xfrm>
        </p:spPr>
        <p:txBody>
          <a:bodyPr/>
          <a:lstStyle/>
          <a:p>
            <a:pPr marL="0" indent="0">
              <a:buNone/>
            </a:pPr>
            <a:r>
              <a:rPr lang="en-US" sz="1600" b="1" dirty="0"/>
              <a:t>Addressing the Shortage of Cybersecurity Specialists</a:t>
            </a:r>
          </a:p>
          <a:p>
            <a:r>
              <a:rPr lang="en-US" sz="1600" dirty="0"/>
              <a:t>In the U.S., the National Institute of Standards and Technologies (NIST) created a framework for companies and organizations in need of cybersecurity professionals. The framework enables companies to identify the major types of responsibilities, job titles, and workforce skills needed. </a:t>
            </a:r>
          </a:p>
          <a:p>
            <a:pPr marL="0" indent="0">
              <a:buNone/>
            </a:pPr>
            <a:r>
              <a:rPr lang="en-US" sz="1600" b="1" dirty="0"/>
              <a:t>The Seven Categories of Cybersecurity Wizards</a:t>
            </a:r>
          </a:p>
          <a:p>
            <a:pPr marL="0" indent="0">
              <a:buNone/>
            </a:pPr>
            <a:r>
              <a:rPr lang="en-US" sz="1600" dirty="0"/>
              <a:t>The Workforce Framework categorizes cybersecurity work into seven categories.</a:t>
            </a:r>
          </a:p>
          <a:p>
            <a:r>
              <a:rPr lang="en-US" sz="1600" b="1" dirty="0"/>
              <a:t>Operate and Maintain</a:t>
            </a:r>
            <a:r>
              <a:rPr lang="en-US" sz="1600" dirty="0"/>
              <a:t> includes providing the support, administration, and maintenance required to ensure IT system performance and security</a:t>
            </a:r>
          </a:p>
          <a:p>
            <a:r>
              <a:rPr lang="en-US" sz="1600" b="1" dirty="0"/>
              <a:t>Protect and Defend</a:t>
            </a:r>
            <a:r>
              <a:rPr lang="en-US" sz="1600" dirty="0"/>
              <a:t> includes the identification, analysis, and mitigation of threats to internal systems and networks</a:t>
            </a:r>
          </a:p>
          <a:p>
            <a:r>
              <a:rPr lang="en-US" sz="1600" b="1" dirty="0"/>
              <a:t>Investigate</a:t>
            </a:r>
            <a:r>
              <a:rPr lang="en-US" sz="1600" dirty="0"/>
              <a:t> includes the investigation of cyber events and/or cyber crimes involving IT resources</a:t>
            </a:r>
          </a:p>
          <a:p>
            <a:r>
              <a:rPr lang="en-US" sz="1600" b="1" dirty="0"/>
              <a:t>Collect and Operate</a:t>
            </a:r>
            <a:r>
              <a:rPr lang="en-US" sz="1600" dirty="0"/>
              <a:t> includes specialized denial and deception operations and the collection of cybersecurity information</a:t>
            </a:r>
          </a:p>
        </p:txBody>
      </p:sp>
    </p:spTree>
    <p:extLst>
      <p:ext uri="{BB962C8B-B14F-4D97-AF65-F5344CB8AC3E}">
        <p14:creationId xmlns:p14="http://schemas.microsoft.com/office/powerpoint/2010/main" val="289979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1034562"/>
          </a:xfrm>
        </p:spPr>
        <p:txBody>
          <a:bodyPr>
            <a:normAutofit fontScale="90000"/>
          </a:bodyPr>
          <a:lstStyle/>
          <a:p>
            <a:pPr>
              <a:lnSpc>
                <a:spcPct val="80000"/>
              </a:lnSpc>
              <a:buFontTx/>
              <a:buNone/>
            </a:pPr>
            <a:r>
              <a:rPr lang="en-US" sz="1800" dirty="0">
                <a:latin typeface="Arial" charset="0"/>
              </a:rPr>
              <a:t>Creating More Heroes</a:t>
            </a:r>
            <a:br>
              <a:rPr lang="en-US" sz="1800" dirty="0">
                <a:latin typeface="Arial" charset="0"/>
              </a:rPr>
            </a:br>
            <a:r>
              <a:rPr lang="en-US" dirty="0">
                <a:latin typeface="Arial" charset="0"/>
              </a:rPr>
              <a:t>A Workforce Framework for Cybersecurity (Cont.)</a:t>
            </a:r>
            <a:endParaRPr lang="en-US" dirty="0"/>
          </a:p>
        </p:txBody>
      </p:sp>
      <p:sp>
        <p:nvSpPr>
          <p:cNvPr id="2" name="Content Placeholder 1"/>
          <p:cNvSpPr>
            <a:spLocks noGrp="1"/>
          </p:cNvSpPr>
          <p:nvPr>
            <p:ph idx="1"/>
          </p:nvPr>
        </p:nvSpPr>
        <p:spPr>
          <a:xfrm>
            <a:off x="611560" y="1628800"/>
            <a:ext cx="4369340" cy="4786870"/>
          </a:xfrm>
        </p:spPr>
        <p:txBody>
          <a:bodyPr/>
          <a:lstStyle/>
          <a:p>
            <a:r>
              <a:rPr lang="en-US" sz="1800" b="1" dirty="0"/>
              <a:t>Analyze</a:t>
            </a:r>
            <a:r>
              <a:rPr lang="en-US" sz="1800" dirty="0"/>
              <a:t> includes highly specialized review and evaluation of incoming cybersecurity information to determine if it is useful for intelligence</a:t>
            </a:r>
          </a:p>
          <a:p>
            <a:r>
              <a:rPr lang="en-US" sz="1800" b="1" dirty="0"/>
              <a:t>Oversight and Development</a:t>
            </a:r>
            <a:r>
              <a:rPr lang="en-US" sz="1800" dirty="0"/>
              <a:t> provides for leadership, management, and direction to conduct cybersecurity work effectively</a:t>
            </a:r>
          </a:p>
          <a:p>
            <a:r>
              <a:rPr lang="en-US" sz="1800" b="1" dirty="0"/>
              <a:t>Securely Provision</a:t>
            </a:r>
            <a:r>
              <a:rPr lang="en-US" sz="1800" dirty="0"/>
              <a:t> includes conceptualizing, designing, and building secure IT systems</a:t>
            </a:r>
          </a:p>
          <a:p>
            <a:pPr marL="0" indent="0">
              <a:buNone/>
            </a:pPr>
            <a:r>
              <a:rPr lang="en-US" sz="1800" dirty="0"/>
              <a:t>Within each category, there are several specialty areas. The specialty areas then define common types of cybersecurity work.</a:t>
            </a:r>
          </a:p>
          <a:p>
            <a:endParaRPr lang="en-US" sz="1800" dirty="0"/>
          </a:p>
          <a:p>
            <a:endParaRPr lang="en-US" sz="1800" dirty="0"/>
          </a:p>
          <a:p>
            <a:endParaRPr lang="en-US" sz="1800" dirty="0"/>
          </a:p>
          <a:p>
            <a:endParaRPr lang="en-US" sz="2000" dirty="0"/>
          </a:p>
        </p:txBody>
      </p:sp>
      <p:pic>
        <p:nvPicPr>
          <p:cNvPr id="3" name="Picture 2"/>
          <p:cNvPicPr>
            <a:picLocks noChangeAspect="1"/>
          </p:cNvPicPr>
          <p:nvPr/>
        </p:nvPicPr>
        <p:blipFill>
          <a:blip r:embed="rId3"/>
          <a:stretch>
            <a:fillRect/>
          </a:stretch>
        </p:blipFill>
        <p:spPr>
          <a:xfrm>
            <a:off x="5027248" y="2473460"/>
            <a:ext cx="4116752" cy="4365177"/>
          </a:xfrm>
          <a:prstGeom prst="rect">
            <a:avLst/>
          </a:prstGeom>
        </p:spPr>
      </p:pic>
    </p:spTree>
    <p:extLst>
      <p:ext uri="{BB962C8B-B14F-4D97-AF65-F5344CB8AC3E}">
        <p14:creationId xmlns:p14="http://schemas.microsoft.com/office/powerpoint/2010/main" val="22180572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1800" dirty="0">
                <a:latin typeface="Arial" charset="0"/>
              </a:rPr>
              <a:t>Creating More Heroes</a:t>
            </a:r>
            <a:r>
              <a:rPr lang="en-US" dirty="0">
                <a:latin typeface="Arial" charset="0"/>
              </a:rPr>
              <a:t/>
            </a:r>
            <a:br>
              <a:rPr lang="en-US" dirty="0">
                <a:latin typeface="Arial" charset="0"/>
              </a:rPr>
            </a:br>
            <a:r>
              <a:rPr lang="en-US" dirty="0">
                <a:latin typeface="Arial" charset="0"/>
              </a:rPr>
              <a:t>Cybersecurity Certifications</a:t>
            </a:r>
          </a:p>
        </p:txBody>
      </p:sp>
      <p:sp>
        <p:nvSpPr>
          <p:cNvPr id="2" name="Content Placeholder 1"/>
          <p:cNvSpPr>
            <a:spLocks noGrp="1"/>
          </p:cNvSpPr>
          <p:nvPr>
            <p:ph idx="1"/>
          </p:nvPr>
        </p:nvSpPr>
        <p:spPr>
          <a:xfrm>
            <a:off x="696686" y="1628800"/>
            <a:ext cx="8447314" cy="4786870"/>
          </a:xfrm>
        </p:spPr>
        <p:txBody>
          <a:bodyPr/>
          <a:lstStyle/>
          <a:p>
            <a:pPr marL="0" indent="0">
              <a:buNone/>
            </a:pPr>
            <a:r>
              <a:rPr lang="en-US" sz="1600" b="1" dirty="0"/>
              <a:t>Industry Certifications</a:t>
            </a:r>
          </a:p>
          <a:p>
            <a:pPr marL="0" indent="0">
              <a:buNone/>
            </a:pPr>
            <a:r>
              <a:rPr lang="en-US" sz="1600" dirty="0"/>
              <a:t>In a world of cybersecurity threats, there is a great need for skilled and knowledgeable information security professionals. The IT industry established standards for cybersecurity specialists to obtain professional certifications that provide proof of skills, and knowledge level.</a:t>
            </a:r>
          </a:p>
          <a:p>
            <a:r>
              <a:rPr lang="en-US" sz="1600" b="1" dirty="0"/>
              <a:t>CompTIA Security+ - </a:t>
            </a:r>
            <a:r>
              <a:rPr lang="en-US" sz="1600" dirty="0"/>
              <a:t>Security+ is a CompTIA-sponsored testing program that certifies the competency of IT administrators in information assurance. </a:t>
            </a:r>
          </a:p>
          <a:p>
            <a:r>
              <a:rPr lang="en-US" sz="1600" b="1" dirty="0"/>
              <a:t>EC-Council Certified Ethical Hacker (CEH) – </a:t>
            </a:r>
            <a:r>
              <a:rPr lang="en-US" sz="1600" dirty="0"/>
              <a:t>CEH is an intermediate-level certification asserts that cybersecurity specialists holding this credential possess the skills and knowledge for various hacking practices. </a:t>
            </a:r>
          </a:p>
          <a:p>
            <a:r>
              <a:rPr lang="en-US" sz="1600" b="1" dirty="0"/>
              <a:t>SANS GIAC Security Essentials (GSEC) - </a:t>
            </a:r>
            <a:r>
              <a:rPr lang="en-US" sz="1600" dirty="0"/>
              <a:t>The GSEC certification is a good choice for an entry-level credential for cybersecurity specialists who can demonstrate that they understand security terminology and concepts and have the skills and expertise required for “hands-on” security roles. The SANS GIAC program offers a number of additional certifications in the fields of security administration, forensics, and auditing.</a:t>
            </a:r>
          </a:p>
        </p:txBody>
      </p:sp>
    </p:spTree>
    <p:extLst>
      <p:ext uri="{BB962C8B-B14F-4D97-AF65-F5344CB8AC3E}">
        <p14:creationId xmlns:p14="http://schemas.microsoft.com/office/powerpoint/2010/main" val="42949379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Creating More Heroes</a:t>
            </a:r>
            <a:r>
              <a:rPr lang="en-US" dirty="0">
                <a:latin typeface="Arial" charset="0"/>
              </a:rPr>
              <a:t/>
            </a:r>
            <a:br>
              <a:rPr lang="en-US" dirty="0">
                <a:latin typeface="Arial" charset="0"/>
              </a:rPr>
            </a:br>
            <a:r>
              <a:rPr lang="en-US" dirty="0">
                <a:latin typeface="Arial" charset="0"/>
              </a:rPr>
              <a:t>Cybersecurity Certifications (Cont.)</a:t>
            </a:r>
          </a:p>
        </p:txBody>
      </p:sp>
      <p:sp>
        <p:nvSpPr>
          <p:cNvPr id="2" name="Content Placeholder 1"/>
          <p:cNvSpPr>
            <a:spLocks noGrp="1"/>
          </p:cNvSpPr>
          <p:nvPr>
            <p:ph idx="1"/>
          </p:nvPr>
        </p:nvSpPr>
        <p:spPr>
          <a:xfrm>
            <a:off x="696550" y="1700808"/>
            <a:ext cx="8447314" cy="4786870"/>
          </a:xfrm>
        </p:spPr>
        <p:txBody>
          <a:bodyPr/>
          <a:lstStyle/>
          <a:p>
            <a:r>
              <a:rPr lang="en-US" sz="1600" b="1" dirty="0"/>
              <a:t>(ISC)^2</a:t>
            </a:r>
            <a:r>
              <a:rPr lang="en-US" sz="1600" dirty="0"/>
              <a:t> </a:t>
            </a:r>
            <a:r>
              <a:rPr lang="en-US" sz="1600" b="1" dirty="0"/>
              <a:t>Certified Information Systems Security Professional (CISSP) - </a:t>
            </a:r>
            <a:r>
              <a:rPr lang="en-US" sz="1600" dirty="0"/>
              <a:t>The CISSP certification is a vendor-neutral certification for those cybersecurity specialists with a great deal of technical and managerial experience. It is also formally approved by the U.S. Department of Defense (DoD) and is a globally recognized industry certification in the security field.</a:t>
            </a:r>
          </a:p>
          <a:p>
            <a:r>
              <a:rPr lang="en-US" sz="1600" b="1" dirty="0"/>
              <a:t>ISACA Certified Information Security Manager (CISM) - </a:t>
            </a:r>
            <a:r>
              <a:rPr lang="en-US" sz="1600" dirty="0"/>
              <a:t>Cyber heroes responsible for managing, developing and overseeing information security systems at the enterprise level or for those developing best security practices can qualify for CISM. </a:t>
            </a:r>
          </a:p>
          <a:p>
            <a:endParaRPr lang="en-US" sz="1600" dirty="0"/>
          </a:p>
        </p:txBody>
      </p:sp>
      <p:pic>
        <p:nvPicPr>
          <p:cNvPr id="3" name="Picture 2"/>
          <p:cNvPicPr>
            <a:picLocks noChangeAspect="1"/>
          </p:cNvPicPr>
          <p:nvPr/>
        </p:nvPicPr>
        <p:blipFill>
          <a:blip r:embed="rId3"/>
          <a:stretch>
            <a:fillRect/>
          </a:stretch>
        </p:blipFill>
        <p:spPr>
          <a:xfrm>
            <a:off x="2843808" y="4293096"/>
            <a:ext cx="5595204" cy="2120362"/>
          </a:xfrm>
          <a:prstGeom prst="rect">
            <a:avLst/>
          </a:prstGeom>
        </p:spPr>
      </p:pic>
    </p:spTree>
    <p:extLst>
      <p:ext uri="{BB962C8B-B14F-4D97-AF65-F5344CB8AC3E}">
        <p14:creationId xmlns:p14="http://schemas.microsoft.com/office/powerpoint/2010/main" val="3938967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Creating More Heroes</a:t>
            </a:r>
            <a:r>
              <a:rPr lang="en-US" dirty="0">
                <a:latin typeface="Arial" charset="0"/>
              </a:rPr>
              <a:t/>
            </a:r>
            <a:br>
              <a:rPr lang="en-US" dirty="0">
                <a:latin typeface="Arial" charset="0"/>
              </a:rPr>
            </a:br>
            <a:r>
              <a:rPr lang="en-US" dirty="0">
                <a:latin typeface="Arial" charset="0"/>
              </a:rPr>
              <a:t>Cybersecurity Certifications (Cont.)</a:t>
            </a:r>
          </a:p>
        </p:txBody>
      </p:sp>
      <p:sp>
        <p:nvSpPr>
          <p:cNvPr id="2" name="Content Placeholder 1"/>
          <p:cNvSpPr>
            <a:spLocks noGrp="1"/>
          </p:cNvSpPr>
          <p:nvPr>
            <p:ph idx="1"/>
          </p:nvPr>
        </p:nvSpPr>
        <p:spPr>
          <a:xfrm>
            <a:off x="696686" y="1628800"/>
            <a:ext cx="8447314" cy="4786870"/>
          </a:xfrm>
        </p:spPr>
        <p:txBody>
          <a:bodyPr/>
          <a:lstStyle/>
          <a:p>
            <a:pPr marL="0" indent="0">
              <a:buNone/>
            </a:pPr>
            <a:r>
              <a:rPr lang="en-US" sz="1600" b="1" dirty="0"/>
              <a:t>Company Sponsored Certifications - </a:t>
            </a:r>
            <a:r>
              <a:rPr lang="en-US" sz="1600" dirty="0"/>
              <a:t>Another important credential for cybersecurity specialists are company-sponsored certifications. These certifications measure knowledge and competency in installing, configuring, and maintaining vendor products. Cisco and Microsoft are examples of companies with certifications that test knowledge of their products. Click </a:t>
            </a:r>
            <a:r>
              <a:rPr lang="en-US" sz="1600" dirty="0">
                <a:hlinkClick r:id="rId3"/>
              </a:rPr>
              <a:t>here</a:t>
            </a:r>
            <a:r>
              <a:rPr lang="en-US" sz="1600" dirty="0"/>
              <a:t> to explore the matrix of the Cisco certifications shown in the figure.</a:t>
            </a:r>
          </a:p>
          <a:p>
            <a:pPr marL="0" indent="0">
              <a:buNone/>
            </a:pPr>
            <a:r>
              <a:rPr lang="en-US" sz="1600" b="1" dirty="0" smtClean="0"/>
              <a:t>Juniper Networks Certified IP  Specialist/Professional – Security (JNCIS/P-SEC) - </a:t>
            </a:r>
            <a:r>
              <a:rPr lang="en-US" sz="1600" dirty="0"/>
              <a:t>aims to provide practical skills on security mechanisms, their configuration and troubleshooting in enterprise environments. This course is intended for networking professionals with experience and intermediate knowledge of the </a:t>
            </a:r>
            <a:r>
              <a:rPr lang="en-US" sz="1600" dirty="0" err="1"/>
              <a:t>Junos</a:t>
            </a:r>
            <a:r>
              <a:rPr lang="en-US" sz="1600" dirty="0"/>
              <a:t> software for SRX Series devices.</a:t>
            </a:r>
            <a:endParaRPr lang="en-US" sz="1600" b="1" dirty="0" smtClean="0"/>
          </a:p>
          <a:p>
            <a:pPr marL="0" indent="0">
              <a:buNone/>
            </a:pPr>
            <a:r>
              <a:rPr lang="en-US" sz="1600" b="1" dirty="0" smtClean="0"/>
              <a:t>Cisco </a:t>
            </a:r>
            <a:r>
              <a:rPr lang="en-US" sz="1600" b="1" dirty="0"/>
              <a:t>Certified Network Associate Security (CCNA Security) - </a:t>
            </a:r>
            <a:r>
              <a:rPr lang="en-US" sz="1600" dirty="0"/>
              <a:t>The CCNA Security certification validates that a cybersecurity specialist has the knowledge and skills required to secure Cisco networks.</a:t>
            </a:r>
          </a:p>
          <a:p>
            <a:endParaRPr lang="en-US" sz="1600" dirty="0"/>
          </a:p>
        </p:txBody>
      </p:sp>
    </p:spTree>
    <p:extLst>
      <p:ext uri="{BB962C8B-B14F-4D97-AF65-F5344CB8AC3E}">
        <p14:creationId xmlns:p14="http://schemas.microsoft.com/office/powerpoint/2010/main" val="31737425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Creating More Heroes</a:t>
            </a:r>
            <a:r>
              <a:rPr lang="en-US" dirty="0">
                <a:latin typeface="Arial" charset="0"/>
              </a:rPr>
              <a:t/>
            </a:r>
            <a:br>
              <a:rPr lang="en-US" dirty="0">
                <a:latin typeface="Arial" charset="0"/>
              </a:rPr>
            </a:br>
            <a:r>
              <a:rPr lang="en-US" dirty="0">
                <a:latin typeface="Arial" charset="0"/>
              </a:rPr>
              <a:t>Cybersecurity Certifications (Cont.)</a:t>
            </a:r>
          </a:p>
        </p:txBody>
      </p:sp>
      <p:sp>
        <p:nvSpPr>
          <p:cNvPr id="2" name="Content Placeholder 1"/>
          <p:cNvSpPr>
            <a:spLocks noGrp="1"/>
          </p:cNvSpPr>
          <p:nvPr>
            <p:ph idx="1"/>
          </p:nvPr>
        </p:nvSpPr>
        <p:spPr>
          <a:xfrm>
            <a:off x="683568" y="1556791"/>
            <a:ext cx="6298257" cy="5112569"/>
          </a:xfrm>
        </p:spPr>
        <p:txBody>
          <a:bodyPr/>
          <a:lstStyle/>
          <a:p>
            <a:pPr marL="0" indent="0">
              <a:buNone/>
            </a:pPr>
            <a:r>
              <a:rPr lang="en-US" sz="1600" b="1" dirty="0"/>
              <a:t>How to Become a Cyber Hero</a:t>
            </a:r>
          </a:p>
          <a:p>
            <a:pPr marL="0" indent="0">
              <a:buNone/>
            </a:pPr>
            <a:r>
              <a:rPr lang="en-US" sz="1600" dirty="0"/>
              <a:t>Heroes must be able to respond to threats as soon as they occur. This means that the working hours can be somewhat unconventional. Cyber heroes also analyze policy, trends, and intelligence to understand how cyber criminals think. Many times, this may involve a large amount of detective work. Here is good advice for becoming a cybersecurity hero:</a:t>
            </a:r>
          </a:p>
          <a:p>
            <a:r>
              <a:rPr lang="en-US" sz="1600" b="1" dirty="0"/>
              <a:t>Study</a:t>
            </a:r>
            <a:r>
              <a:rPr lang="en-US" sz="1600" dirty="0"/>
              <a:t>: Learn the basics by completing courses in IT. Be a life-long learner. Cybersecurity is an ever-changing field, and cybersecurity specialists must keep up.</a:t>
            </a:r>
          </a:p>
          <a:p>
            <a:r>
              <a:rPr lang="en-US" sz="1600" b="1" dirty="0"/>
              <a:t>Pursue Certifications</a:t>
            </a:r>
            <a:r>
              <a:rPr lang="en-US" sz="1600" dirty="0"/>
              <a:t>: Industry and company sponsored certifications from organizations such as Microsoft and Cisco prove that one possesses the knowledge needed to seek employment as a cybersecurity specialist.</a:t>
            </a:r>
          </a:p>
          <a:p>
            <a:r>
              <a:rPr lang="en-US" sz="1600" b="1" dirty="0"/>
              <a:t>Pursue Internships</a:t>
            </a:r>
            <a:r>
              <a:rPr lang="en-US" sz="1600" dirty="0"/>
              <a:t>: Seeking out a security internship as a student can lead to opportunities down the road.</a:t>
            </a:r>
          </a:p>
          <a:p>
            <a:r>
              <a:rPr lang="en-US" sz="1600" b="1" dirty="0"/>
              <a:t>Join Professional Organizations</a:t>
            </a:r>
            <a:r>
              <a:rPr lang="en-US" sz="1600" dirty="0"/>
              <a:t>: Join computer security organizations, attend meetings and conferences, and join forums and blogs to gain knowledge from the experts.</a:t>
            </a:r>
          </a:p>
        </p:txBody>
      </p:sp>
      <p:pic>
        <p:nvPicPr>
          <p:cNvPr id="3" name="Picture 2"/>
          <p:cNvPicPr>
            <a:picLocks noChangeAspect="1"/>
          </p:cNvPicPr>
          <p:nvPr/>
        </p:nvPicPr>
        <p:blipFill>
          <a:blip r:embed="rId3"/>
          <a:stretch>
            <a:fillRect/>
          </a:stretch>
        </p:blipFill>
        <p:spPr>
          <a:xfrm>
            <a:off x="7143750" y="2095814"/>
            <a:ext cx="1676400" cy="1299848"/>
          </a:xfrm>
          <a:prstGeom prst="rect">
            <a:avLst/>
          </a:prstGeom>
        </p:spPr>
      </p:pic>
    </p:spTree>
    <p:extLst>
      <p:ext uri="{BB962C8B-B14F-4D97-AF65-F5344CB8AC3E}">
        <p14:creationId xmlns:p14="http://schemas.microsoft.com/office/powerpoint/2010/main" val="30905495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Become a Cyber </a:t>
            </a:r>
            <a:r>
              <a:rPr lang="en-US" dirty="0" smtClean="0"/>
              <a:t>Hero</a:t>
            </a:r>
            <a:endParaRPr lang="bg-BG" dirty="0"/>
          </a:p>
        </p:txBody>
      </p:sp>
      <p:pic>
        <p:nvPicPr>
          <p:cNvPr id="1026" name="Picture 2" descr="https://s-media-cache-ak0.pinimg.com/736x/19/a5/bd/19a5bd4409805a6730ef1042b5c6ce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6984776" cy="527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089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ctrTitle"/>
          </p:nvPr>
        </p:nvSpPr>
        <p:spPr>
          <a:xfrm>
            <a:off x="899592" y="1556792"/>
            <a:ext cx="3854450" cy="1481138"/>
          </a:xfrm>
        </p:spPr>
        <p:txBody>
          <a:bodyPr/>
          <a:lstStyle/>
          <a:p>
            <a:r>
              <a:rPr lang="en-US" sz="3200" dirty="0"/>
              <a:t>Chapter 2: The Cybersecurity Sorcery Cube</a:t>
            </a:r>
            <a:endParaRPr lang="en-US" sz="3200" dirty="0">
              <a:solidFill>
                <a:schemeClr val="folHlink"/>
              </a:solidFill>
              <a:latin typeface="Arial" charset="0"/>
            </a:endParaRPr>
          </a:p>
        </p:txBody>
      </p:sp>
      <p:sp>
        <p:nvSpPr>
          <p:cNvPr id="7170" name="Rectangle 3"/>
          <p:cNvSpPr>
            <a:spLocks noGrp="1" noChangeArrowheads="1"/>
          </p:cNvSpPr>
          <p:nvPr>
            <p:ph type="subTitle" idx="1"/>
          </p:nvPr>
        </p:nvSpPr>
        <p:spPr>
          <a:xfrm>
            <a:off x="311150" y="4672013"/>
            <a:ext cx="6788150" cy="658812"/>
          </a:xfrm>
        </p:spPr>
        <p:txBody>
          <a:bodyPr/>
          <a:lstStyle/>
          <a:p>
            <a:pPr eaLnBrk="1" hangingPunct="1"/>
            <a:r>
              <a:rPr lang="en-US" dirty="0">
                <a:latin typeface="Arial" charset="0"/>
              </a:rPr>
              <a:t>Cybersecurity </a:t>
            </a:r>
            <a:r>
              <a:rPr lang="en-US" dirty="0" smtClean="0">
                <a:latin typeface="Arial" charset="0"/>
              </a:rPr>
              <a:t>I</a:t>
            </a:r>
            <a:endParaRPr lang="en-US" dirty="0">
              <a:latin typeface="Arial" charset="0"/>
            </a:endParaRPr>
          </a:p>
        </p:txBody>
      </p:sp>
    </p:spTree>
    <p:extLst>
      <p:ext uri="{BB962C8B-B14F-4D97-AF65-F5344CB8AC3E}">
        <p14:creationId xmlns:p14="http://schemas.microsoft.com/office/powerpoint/2010/main" val="22970502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403628"/>
            <a:ext cx="8772157" cy="838200"/>
          </a:xfrm>
        </p:spPr>
        <p:txBody>
          <a:bodyPr/>
          <a:lstStyle/>
          <a:p>
            <a:pPr eaLnBrk="1" hangingPunct="1"/>
            <a:r>
              <a:rPr lang="en-US" sz="1800" dirty="0"/>
              <a:t>The Cybersecurity Sorcery Cube</a:t>
            </a:r>
            <a:r>
              <a:rPr lang="en-US" dirty="0"/>
              <a:t/>
            </a:r>
            <a:br>
              <a:rPr lang="en-US" dirty="0"/>
            </a:br>
            <a:r>
              <a:rPr lang="en-US" dirty="0">
                <a:latin typeface="Arial" charset="0"/>
              </a:rPr>
              <a:t>The Three Dimensions</a:t>
            </a:r>
            <a:endParaRPr lang="en-US" sz="4800" dirty="0">
              <a:latin typeface="Arial" charset="0"/>
            </a:endParaRPr>
          </a:p>
        </p:txBody>
      </p:sp>
      <p:sp>
        <p:nvSpPr>
          <p:cNvPr id="2" name="Content Placeholder 1"/>
          <p:cNvSpPr>
            <a:spLocks noGrp="1"/>
          </p:cNvSpPr>
          <p:nvPr>
            <p:ph idx="1"/>
          </p:nvPr>
        </p:nvSpPr>
        <p:spPr>
          <a:xfrm>
            <a:off x="683568" y="1628800"/>
            <a:ext cx="7047441" cy="4786870"/>
          </a:xfrm>
        </p:spPr>
        <p:txBody>
          <a:bodyPr/>
          <a:lstStyle/>
          <a:p>
            <a:pPr marL="0" indent="0">
              <a:buNone/>
            </a:pPr>
            <a:r>
              <a:rPr lang="en-US" sz="2000" dirty="0"/>
              <a:t>The Principles of Security</a:t>
            </a:r>
          </a:p>
          <a:p>
            <a:r>
              <a:rPr lang="en-US" sz="1600" dirty="0"/>
              <a:t>The first dimension of the cybersecurity sorcery cube identifies the goals to protect the cyber world. The goals identified in the first dimension are the foundational principles of the cybersecurity world. </a:t>
            </a:r>
          </a:p>
          <a:p>
            <a:r>
              <a:rPr lang="en-US" sz="1600" dirty="0"/>
              <a:t>These three principles are confidentiality, integrity and availability. </a:t>
            </a:r>
          </a:p>
          <a:p>
            <a:r>
              <a:rPr lang="en-US" sz="1600" dirty="0"/>
              <a:t>The principles provide focus and enable the cyber wizard to prioritize actions in protecting the cyber world. </a:t>
            </a:r>
          </a:p>
          <a:p>
            <a:r>
              <a:rPr lang="en-US" sz="1600" dirty="0"/>
              <a:t>Use the acronym CIA to remember these three principles.</a:t>
            </a:r>
          </a:p>
          <a:p>
            <a:pPr marL="0" indent="0">
              <a:buNone/>
            </a:pPr>
            <a:r>
              <a:rPr lang="en-US" sz="2000" dirty="0"/>
              <a:t>The States of Data</a:t>
            </a:r>
          </a:p>
          <a:p>
            <a:r>
              <a:rPr lang="en-US" sz="1600" dirty="0"/>
              <a:t>The cyber world is a world of data; therefore, cyber wizards focus on protecting data. The second dimension of the cybersecurity sorcery cube focuses on the problems of protecting all of the states of data in the cyber world. Data has three possible states:</a:t>
            </a:r>
          </a:p>
          <a:p>
            <a:pPr marL="0" indent="0">
              <a:buNone/>
            </a:pPr>
            <a:r>
              <a:rPr lang="en-US" sz="1600" dirty="0" smtClean="0"/>
              <a:t>	1</a:t>
            </a:r>
            <a:r>
              <a:rPr lang="en-US" sz="1600" dirty="0"/>
              <a:t>) Data at rest or in storage </a:t>
            </a:r>
            <a:endParaRPr lang="en-US" sz="1600" dirty="0" smtClean="0"/>
          </a:p>
          <a:p>
            <a:pPr marL="0" indent="0">
              <a:buNone/>
            </a:pPr>
            <a:r>
              <a:rPr lang="en-US" sz="1600" dirty="0" smtClean="0"/>
              <a:t>	2</a:t>
            </a:r>
            <a:r>
              <a:rPr lang="en-US" sz="1600" dirty="0"/>
              <a:t>) Data in transit </a:t>
            </a:r>
            <a:endParaRPr lang="en-US" sz="1600" dirty="0" smtClean="0"/>
          </a:p>
          <a:p>
            <a:pPr marL="0" indent="0">
              <a:buNone/>
            </a:pPr>
            <a:r>
              <a:rPr lang="en-US" sz="1600" dirty="0" smtClean="0"/>
              <a:t>	3</a:t>
            </a:r>
            <a:r>
              <a:rPr lang="en-US" sz="1600" dirty="0"/>
              <a:t>) Data in process</a:t>
            </a:r>
          </a:p>
          <a:p>
            <a:endParaRPr lang="en-US" sz="2000" dirty="0"/>
          </a:p>
        </p:txBody>
      </p:sp>
      <p:pic>
        <p:nvPicPr>
          <p:cNvPr id="5" name="Picture 4"/>
          <p:cNvPicPr>
            <a:picLocks noChangeAspect="1"/>
          </p:cNvPicPr>
          <p:nvPr/>
        </p:nvPicPr>
        <p:blipFill>
          <a:blip r:embed="rId3"/>
          <a:stretch>
            <a:fillRect/>
          </a:stretch>
        </p:blipFill>
        <p:spPr>
          <a:xfrm>
            <a:off x="7308304" y="2924944"/>
            <a:ext cx="1779781" cy="1549152"/>
          </a:xfrm>
          <a:prstGeom prst="rect">
            <a:avLst/>
          </a:prstGeom>
        </p:spPr>
      </p:pic>
    </p:spTree>
    <p:extLst>
      <p:ext uri="{BB962C8B-B14F-4D97-AF65-F5344CB8AC3E}">
        <p14:creationId xmlns:p14="http://schemas.microsoft.com/office/powerpoint/2010/main" val="35677255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455938"/>
            <a:ext cx="8772157" cy="838200"/>
          </a:xfrm>
        </p:spPr>
        <p:txBody>
          <a:bodyPr/>
          <a:lstStyle/>
          <a:p>
            <a:pPr eaLnBrk="1" hangingPunct="1"/>
            <a:r>
              <a:rPr lang="en-US" sz="1800" dirty="0">
                <a:latin typeface="Arial" charset="0"/>
              </a:rPr>
              <a:t>T</a:t>
            </a:r>
            <a:r>
              <a:rPr lang="en-US" sz="1800" dirty="0"/>
              <a:t>he Cybersecurity Sorcery Cube </a:t>
            </a:r>
            <a:r>
              <a:rPr lang="en-US" dirty="0"/>
              <a:t/>
            </a:r>
            <a:br>
              <a:rPr lang="en-US" dirty="0"/>
            </a:br>
            <a:r>
              <a:rPr lang="en-US" dirty="0"/>
              <a:t>Th</a:t>
            </a:r>
            <a:r>
              <a:rPr lang="en-US" dirty="0">
                <a:latin typeface="Arial" charset="0"/>
              </a:rPr>
              <a:t>e Three Dimensions (Cont.)</a:t>
            </a:r>
            <a:endParaRPr lang="en-US" sz="4800" dirty="0">
              <a:latin typeface="Arial" charset="0"/>
            </a:endParaRPr>
          </a:p>
        </p:txBody>
      </p:sp>
      <p:sp>
        <p:nvSpPr>
          <p:cNvPr id="2" name="Content Placeholder 1"/>
          <p:cNvSpPr>
            <a:spLocks noGrp="1"/>
          </p:cNvSpPr>
          <p:nvPr>
            <p:ph idx="1"/>
          </p:nvPr>
        </p:nvSpPr>
        <p:spPr>
          <a:xfrm>
            <a:off x="683568" y="1539502"/>
            <a:ext cx="4824536" cy="5298890"/>
          </a:xfrm>
        </p:spPr>
        <p:txBody>
          <a:bodyPr/>
          <a:lstStyle/>
          <a:p>
            <a:pPr marL="0" indent="0">
              <a:buNone/>
            </a:pPr>
            <a:r>
              <a:rPr lang="en-US" sz="2000" dirty="0"/>
              <a:t>Cybersecurity Safeguards</a:t>
            </a:r>
          </a:p>
          <a:p>
            <a:r>
              <a:rPr lang="en-US" sz="1800" dirty="0"/>
              <a:t>The third dimension of the cybersecurity sorcery cube defines the types of powers used to protect the cyber world. The sorcery cube identifies the three types of powers: </a:t>
            </a:r>
          </a:p>
          <a:p>
            <a:r>
              <a:rPr lang="en-US" sz="1800" b="1" dirty="0"/>
              <a:t>Technologies -</a:t>
            </a:r>
            <a:r>
              <a:rPr lang="en-US" sz="1800" dirty="0"/>
              <a:t> devices, and products available to protect information systems and fend off cyber criminals. </a:t>
            </a:r>
          </a:p>
          <a:p>
            <a:r>
              <a:rPr lang="en-US" sz="1800" b="1" dirty="0"/>
              <a:t>Policies and Practices -</a:t>
            </a:r>
            <a:r>
              <a:rPr lang="en-US" sz="1800" dirty="0"/>
              <a:t> procedures, and guidelines that enable the citizens of the cyber world to stay safe and follow good practices. </a:t>
            </a:r>
          </a:p>
          <a:p>
            <a:r>
              <a:rPr lang="en-US" sz="1800" b="1" dirty="0"/>
              <a:t>People - </a:t>
            </a:r>
            <a:r>
              <a:rPr lang="en-US" sz="1800" dirty="0"/>
              <a:t>Aware and knowledgeable about their world and the dangers that threaten their world. </a:t>
            </a:r>
          </a:p>
        </p:txBody>
      </p:sp>
      <p:pic>
        <p:nvPicPr>
          <p:cNvPr id="5" name="Picture 4"/>
          <p:cNvPicPr>
            <a:picLocks noChangeAspect="1"/>
          </p:cNvPicPr>
          <p:nvPr/>
        </p:nvPicPr>
        <p:blipFill>
          <a:blip r:embed="rId3"/>
          <a:stretch>
            <a:fillRect/>
          </a:stretch>
        </p:blipFill>
        <p:spPr>
          <a:xfrm>
            <a:off x="5636160" y="4219927"/>
            <a:ext cx="3507840" cy="2618465"/>
          </a:xfrm>
          <a:prstGeom prst="rect">
            <a:avLst/>
          </a:prstGeom>
        </p:spPr>
      </p:pic>
    </p:spTree>
    <p:extLst>
      <p:ext uri="{BB962C8B-B14F-4D97-AF65-F5344CB8AC3E}">
        <p14:creationId xmlns:p14="http://schemas.microsoft.com/office/powerpoint/2010/main" val="23187885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455938"/>
            <a:ext cx="8772157" cy="838200"/>
          </a:xfrm>
        </p:spPr>
        <p:txBody>
          <a:bodyPr>
            <a:normAutofit fontScale="90000"/>
          </a:bodyPr>
          <a:lstStyle/>
          <a:p>
            <a:pPr eaLnBrk="1" hangingPunct="1"/>
            <a:r>
              <a:rPr lang="en-US" sz="1800" dirty="0">
                <a:latin typeface="Arial" charset="0"/>
              </a:rPr>
              <a:t>The Kingdoms</a:t>
            </a:r>
            <a:r>
              <a:rPr lang="en-US" dirty="0">
                <a:latin typeface="Arial" charset="0"/>
              </a:rPr>
              <a:t/>
            </a:r>
            <a:br>
              <a:rPr lang="en-US" dirty="0">
                <a:latin typeface="Arial" charset="0"/>
              </a:rPr>
            </a:br>
            <a:r>
              <a:rPr lang="en-US" dirty="0">
                <a:latin typeface="Arial" charset="0"/>
              </a:rPr>
              <a:t>Overview of the Kingdoms (Cont.)</a:t>
            </a:r>
          </a:p>
        </p:txBody>
      </p:sp>
      <p:sp>
        <p:nvSpPr>
          <p:cNvPr id="2" name="Content Placeholder 1"/>
          <p:cNvSpPr>
            <a:spLocks noGrp="1"/>
          </p:cNvSpPr>
          <p:nvPr>
            <p:ph idx="1"/>
          </p:nvPr>
        </p:nvSpPr>
        <p:spPr>
          <a:xfrm>
            <a:off x="213109" y="1539502"/>
            <a:ext cx="5943067" cy="5129858"/>
          </a:xfrm>
        </p:spPr>
        <p:txBody>
          <a:bodyPr/>
          <a:lstStyle/>
          <a:p>
            <a:r>
              <a:rPr lang="en-US" sz="2000" dirty="0"/>
              <a:t>Cyber wizards now have the technology to track worldwide weather trends, monitor the oceans, and track the movement and behavior of people, animals and objects in real time.</a:t>
            </a:r>
          </a:p>
          <a:p>
            <a:r>
              <a:rPr lang="en-US" sz="2000" dirty="0"/>
              <a:t>New technologies, such as Geospatial Information Systems (GIS) and the Internet of Everything (IoE), have emerged.  Each depends on collecting and analyzing tremendous amounts of data.</a:t>
            </a:r>
          </a:p>
          <a:p>
            <a:r>
              <a:rPr lang="en-US" sz="2000" dirty="0"/>
              <a:t>This growing collection of data can help people save energy, improve efficiencies, and reduce safety risks. </a:t>
            </a:r>
          </a:p>
        </p:txBody>
      </p:sp>
      <p:pic>
        <p:nvPicPr>
          <p:cNvPr id="4" name="Picture 3"/>
          <p:cNvPicPr>
            <a:picLocks noChangeAspect="1"/>
          </p:cNvPicPr>
          <p:nvPr/>
        </p:nvPicPr>
        <p:blipFill>
          <a:blip r:embed="rId3"/>
          <a:stretch>
            <a:fillRect/>
          </a:stretch>
        </p:blipFill>
        <p:spPr>
          <a:xfrm>
            <a:off x="6074961" y="4106007"/>
            <a:ext cx="2756545" cy="1772749"/>
          </a:xfrm>
          <a:prstGeom prst="rect">
            <a:avLst/>
          </a:prstGeom>
        </p:spPr>
      </p:pic>
    </p:spTree>
    <p:extLst>
      <p:ext uri="{BB962C8B-B14F-4D97-AF65-F5344CB8AC3E}">
        <p14:creationId xmlns:p14="http://schemas.microsoft.com/office/powerpoint/2010/main" val="37417811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1628800"/>
            <a:ext cx="4348902" cy="1481138"/>
          </a:xfrm>
        </p:spPr>
        <p:txBody>
          <a:bodyPr/>
          <a:lstStyle/>
          <a:p>
            <a:pPr eaLnBrk="1" hangingPunct="1"/>
            <a:r>
              <a:rPr lang="en-US" sz="4000" dirty="0" smtClean="0"/>
              <a:t>CIA </a:t>
            </a:r>
            <a:r>
              <a:rPr lang="en-US" sz="4000" dirty="0"/>
              <a:t>TRIAD</a:t>
            </a:r>
          </a:p>
        </p:txBody>
      </p:sp>
    </p:spTree>
    <p:extLst>
      <p:ext uri="{BB962C8B-B14F-4D97-AF65-F5344CB8AC3E}">
        <p14:creationId xmlns:p14="http://schemas.microsoft.com/office/powerpoint/2010/main" val="3800083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323273"/>
            <a:ext cx="8772157" cy="931003"/>
          </a:xfrm>
        </p:spPr>
        <p:txBody>
          <a:bodyPr/>
          <a:lstStyle/>
          <a:p>
            <a:r>
              <a:rPr lang="en-US" sz="1800" b="0" dirty="0"/>
              <a:t>CIA TRIAD</a:t>
            </a:r>
            <a:r>
              <a:rPr lang="en-US" sz="2800" b="0" dirty="0"/>
              <a:t/>
            </a:r>
            <a:br>
              <a:rPr lang="en-US" sz="2800" b="0" dirty="0"/>
            </a:br>
            <a:r>
              <a:rPr lang="en-US" sz="2800" b="0" dirty="0"/>
              <a:t>Confidentiality</a:t>
            </a:r>
          </a:p>
        </p:txBody>
      </p:sp>
      <p:sp>
        <p:nvSpPr>
          <p:cNvPr id="2" name="Content Placeholder 1"/>
          <p:cNvSpPr>
            <a:spLocks noGrp="1"/>
          </p:cNvSpPr>
          <p:nvPr>
            <p:ph idx="1"/>
          </p:nvPr>
        </p:nvSpPr>
        <p:spPr>
          <a:xfrm>
            <a:off x="683568" y="1556793"/>
            <a:ext cx="6000382" cy="5301208"/>
          </a:xfrm>
        </p:spPr>
        <p:txBody>
          <a:bodyPr>
            <a:normAutofit fontScale="92500" lnSpcReduction="10000"/>
          </a:bodyPr>
          <a:lstStyle/>
          <a:p>
            <a:pPr marL="0" indent="0">
              <a:buNone/>
            </a:pPr>
            <a:r>
              <a:rPr lang="en-US" sz="1800" b="1" dirty="0"/>
              <a:t>The Principle of Confidentiality</a:t>
            </a:r>
          </a:p>
          <a:p>
            <a:r>
              <a:rPr lang="en-US" sz="1800" dirty="0"/>
              <a:t>Confidentiality prevents the disclosure of information to unauthorized people, resources and processes. Another term for confidentiality is privacy. </a:t>
            </a:r>
          </a:p>
          <a:p>
            <a:r>
              <a:rPr lang="en-US" sz="1800" dirty="0"/>
              <a:t>Organizations need to train employees about best practices in safeguarding sensitive information to protect themselves and the organization from attacks. </a:t>
            </a:r>
          </a:p>
          <a:p>
            <a:r>
              <a:rPr lang="en-US" sz="1800" dirty="0"/>
              <a:t>Methods used to ensure confidentiality include data encryption, authentication, and access control.</a:t>
            </a:r>
          </a:p>
          <a:p>
            <a:pPr marL="0" indent="0">
              <a:buNone/>
            </a:pPr>
            <a:r>
              <a:rPr lang="en-US" sz="1800" b="1" dirty="0"/>
              <a:t>Protecting Data Privacy</a:t>
            </a:r>
          </a:p>
          <a:p>
            <a:r>
              <a:rPr lang="en-US" sz="1800" dirty="0"/>
              <a:t>Organizations collect a large amount of data and much of this data is not sensitive because it is publicly available, like names and telephone numbers. </a:t>
            </a:r>
          </a:p>
          <a:p>
            <a:r>
              <a:rPr lang="en-US" sz="1800" dirty="0"/>
              <a:t>Other data collected, though, is sensitive. Sensitive information is data protected from unauthorized access to safeguard an individual or an organization. </a:t>
            </a:r>
          </a:p>
          <a:p>
            <a:endParaRPr lang="en-US" sz="2000" dirty="0"/>
          </a:p>
          <a:p>
            <a:endParaRPr lang="en-US" sz="1600" dirty="0"/>
          </a:p>
          <a:p>
            <a:endParaRPr lang="en-US" sz="1600" dirty="0"/>
          </a:p>
        </p:txBody>
      </p:sp>
      <p:pic>
        <p:nvPicPr>
          <p:cNvPr id="3" name="Picture 2"/>
          <p:cNvPicPr>
            <a:picLocks noChangeAspect="1"/>
          </p:cNvPicPr>
          <p:nvPr/>
        </p:nvPicPr>
        <p:blipFill>
          <a:blip r:embed="rId3"/>
          <a:stretch>
            <a:fillRect/>
          </a:stretch>
        </p:blipFill>
        <p:spPr>
          <a:xfrm>
            <a:off x="6794208" y="4643438"/>
            <a:ext cx="2263576" cy="2214562"/>
          </a:xfrm>
          <a:prstGeom prst="rect">
            <a:avLst/>
          </a:prstGeom>
        </p:spPr>
      </p:pic>
    </p:spTree>
    <p:extLst>
      <p:ext uri="{BB962C8B-B14F-4D97-AF65-F5344CB8AC3E}">
        <p14:creationId xmlns:p14="http://schemas.microsoft.com/office/powerpoint/2010/main" val="782834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24128" y="188640"/>
            <a:ext cx="3079888" cy="2466975"/>
          </a:xfrm>
          <a:prstGeom prst="rect">
            <a:avLst/>
          </a:prstGeom>
        </p:spPr>
      </p:pic>
      <p:sp>
        <p:nvSpPr>
          <p:cNvPr id="21505" name="Rectangle 2"/>
          <p:cNvSpPr>
            <a:spLocks noGrp="1" noChangeArrowheads="1"/>
          </p:cNvSpPr>
          <p:nvPr>
            <p:ph type="title"/>
          </p:nvPr>
        </p:nvSpPr>
        <p:spPr>
          <a:xfrm>
            <a:off x="371843" y="323273"/>
            <a:ext cx="8772157" cy="931003"/>
          </a:xfrm>
        </p:spPr>
        <p:txBody>
          <a:bodyPr/>
          <a:lstStyle/>
          <a:p>
            <a:r>
              <a:rPr lang="en-US" sz="1800" b="0" dirty="0"/>
              <a:t>CIA TRIAD</a:t>
            </a:r>
            <a:r>
              <a:rPr lang="en-US" sz="2800" b="0" dirty="0"/>
              <a:t/>
            </a:r>
            <a:br>
              <a:rPr lang="en-US" sz="2800" b="0" dirty="0"/>
            </a:br>
            <a:r>
              <a:rPr lang="en-US" sz="2800" b="0" dirty="0"/>
              <a:t>Confidentiality (Cont.)</a:t>
            </a:r>
          </a:p>
        </p:txBody>
      </p:sp>
      <p:sp>
        <p:nvSpPr>
          <p:cNvPr id="2" name="Content Placeholder 1"/>
          <p:cNvSpPr>
            <a:spLocks noGrp="1"/>
          </p:cNvSpPr>
          <p:nvPr>
            <p:ph idx="1"/>
          </p:nvPr>
        </p:nvSpPr>
        <p:spPr>
          <a:xfrm>
            <a:off x="657398" y="1556792"/>
            <a:ext cx="5282754" cy="5112568"/>
          </a:xfrm>
        </p:spPr>
        <p:txBody>
          <a:bodyPr>
            <a:normAutofit lnSpcReduction="10000"/>
          </a:bodyPr>
          <a:lstStyle/>
          <a:p>
            <a:pPr marL="0" indent="0">
              <a:buNone/>
            </a:pPr>
            <a:r>
              <a:rPr lang="en-US" sz="1800" dirty="0"/>
              <a:t>Controlling Access</a:t>
            </a:r>
          </a:p>
          <a:p>
            <a:pPr marL="0" indent="0">
              <a:buNone/>
            </a:pPr>
            <a:r>
              <a:rPr lang="en-US" sz="1800" dirty="0"/>
              <a:t>Access control defines a number of protection schemes that prevent unauthorized access to a computer, network, database, or other data resources. The concepts of AAA involve three security services: Authentication, Authorization and Accounting. </a:t>
            </a:r>
            <a:r>
              <a:rPr lang="en-US" sz="1800" b="1" i="1" dirty="0"/>
              <a:t>Authentication</a:t>
            </a:r>
            <a:r>
              <a:rPr lang="en-US" sz="1800" dirty="0"/>
              <a:t> verifies the identity of a user to prevent unauthorized access. Users prove their identity with a username or I.D. </a:t>
            </a:r>
          </a:p>
          <a:p>
            <a:pPr marL="0" indent="0">
              <a:buNone/>
            </a:pPr>
            <a:r>
              <a:rPr lang="en-US" sz="1800" b="1" i="1" dirty="0"/>
              <a:t>Authorization</a:t>
            </a:r>
            <a:r>
              <a:rPr lang="en-US" sz="1800" b="1" dirty="0"/>
              <a:t> </a:t>
            </a:r>
            <a:r>
              <a:rPr lang="en-US" sz="1800" dirty="0"/>
              <a:t>services determine which resources users can access, along with the operations that users can perform. Authorization can also control when a user has access to a specific resource. </a:t>
            </a:r>
          </a:p>
          <a:p>
            <a:pPr marL="0" indent="0">
              <a:buNone/>
            </a:pPr>
            <a:r>
              <a:rPr lang="en-US" sz="1800" b="1" i="1" dirty="0"/>
              <a:t>Accounting</a:t>
            </a:r>
            <a:r>
              <a:rPr lang="en-US" sz="1800" b="1" dirty="0"/>
              <a:t> </a:t>
            </a:r>
            <a:r>
              <a:rPr lang="en-US" sz="1800" dirty="0"/>
              <a:t>keeps track of what users do, including what they access, the amount of time they access resources, and any changes made. </a:t>
            </a:r>
          </a:p>
        </p:txBody>
      </p:sp>
    </p:spTree>
    <p:extLst>
      <p:ext uri="{BB962C8B-B14F-4D97-AF65-F5344CB8AC3E}">
        <p14:creationId xmlns:p14="http://schemas.microsoft.com/office/powerpoint/2010/main" val="40494592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323273"/>
            <a:ext cx="8772157" cy="931003"/>
          </a:xfrm>
        </p:spPr>
        <p:txBody>
          <a:bodyPr/>
          <a:lstStyle/>
          <a:p>
            <a:r>
              <a:rPr lang="en-US" sz="1800" b="0" dirty="0"/>
              <a:t>CIA TRIAD</a:t>
            </a:r>
            <a:r>
              <a:rPr lang="en-US" sz="2800" b="0" dirty="0"/>
              <a:t/>
            </a:r>
            <a:br>
              <a:rPr lang="en-US" sz="2800" b="0" dirty="0"/>
            </a:br>
            <a:r>
              <a:rPr lang="en-US" sz="2800" b="0" dirty="0"/>
              <a:t>Confidentiality (Cont.)</a:t>
            </a:r>
          </a:p>
        </p:txBody>
      </p:sp>
      <p:sp>
        <p:nvSpPr>
          <p:cNvPr id="2" name="Content Placeholder 1"/>
          <p:cNvSpPr>
            <a:spLocks noGrp="1"/>
          </p:cNvSpPr>
          <p:nvPr>
            <p:ph idx="1"/>
          </p:nvPr>
        </p:nvSpPr>
        <p:spPr>
          <a:xfrm>
            <a:off x="683568" y="1556792"/>
            <a:ext cx="4669482" cy="5112567"/>
          </a:xfrm>
        </p:spPr>
        <p:txBody>
          <a:bodyPr>
            <a:normAutofit fontScale="92500" lnSpcReduction="10000"/>
          </a:bodyPr>
          <a:lstStyle/>
          <a:p>
            <a:pPr marL="0" indent="0">
              <a:buNone/>
            </a:pPr>
            <a:r>
              <a:rPr lang="en-US" sz="1800" dirty="0"/>
              <a:t>Confidentiality and privacy seem interchangeable, but from a legal standpoint, they mean different things. </a:t>
            </a:r>
          </a:p>
          <a:p>
            <a:r>
              <a:rPr lang="en-US" sz="1800" dirty="0"/>
              <a:t>Most privacy data is confidential, but not all confidential data is private. Access to confidential information occurs after confirming proper authorization. Financial institutions, hospitals, medical professionals, law firms, and businesses handle confidential information. </a:t>
            </a:r>
          </a:p>
          <a:p>
            <a:r>
              <a:rPr lang="en-US" sz="1800" dirty="0"/>
              <a:t>Confidential information has a non-public status. Maintaining confidentiality is more of an ethical duty.</a:t>
            </a:r>
          </a:p>
          <a:p>
            <a:r>
              <a:rPr lang="en-US" sz="1800" dirty="0"/>
              <a:t>Privacy is the appropriate use of data. When organizations collect information provided by customers or employees, they should only use that data for its intended purpose. </a:t>
            </a:r>
          </a:p>
        </p:txBody>
      </p:sp>
      <p:pic>
        <p:nvPicPr>
          <p:cNvPr id="5" name="Picture 4"/>
          <p:cNvPicPr>
            <a:picLocks noChangeAspect="1"/>
          </p:cNvPicPr>
          <p:nvPr/>
        </p:nvPicPr>
        <p:blipFill>
          <a:blip r:embed="rId3"/>
          <a:stretch>
            <a:fillRect/>
          </a:stretch>
        </p:blipFill>
        <p:spPr>
          <a:xfrm>
            <a:off x="5584323" y="2638425"/>
            <a:ext cx="3154864" cy="2076450"/>
          </a:xfrm>
          <a:prstGeom prst="rect">
            <a:avLst/>
          </a:prstGeom>
          <a:ln w="12700">
            <a:solidFill>
              <a:schemeClr val="accent6"/>
            </a:solidFill>
          </a:ln>
        </p:spPr>
      </p:pic>
    </p:spTree>
    <p:extLst>
      <p:ext uri="{BB962C8B-B14F-4D97-AF65-F5344CB8AC3E}">
        <p14:creationId xmlns:p14="http://schemas.microsoft.com/office/powerpoint/2010/main" val="2016372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23208"/>
          </a:xfrm>
        </p:spPr>
        <p:txBody>
          <a:bodyPr/>
          <a:lstStyle/>
          <a:p>
            <a:pPr eaLnBrk="1" hangingPunct="1"/>
            <a:r>
              <a:rPr lang="en-US" sz="2800" dirty="0">
                <a:latin typeface="Arial" charset="0"/>
              </a:rPr>
              <a:t/>
            </a:r>
            <a:br>
              <a:rPr lang="en-US" sz="2800" dirty="0">
                <a:latin typeface="Arial" charset="0"/>
              </a:rPr>
            </a:br>
            <a:r>
              <a:rPr lang="en-US" sz="1800" b="0" dirty="0"/>
              <a:t>CIA TRIAD</a:t>
            </a:r>
            <a:r>
              <a:rPr lang="en-US" sz="2800" dirty="0">
                <a:latin typeface="Arial" charset="0"/>
              </a:rPr>
              <a:t/>
            </a:r>
            <a:br>
              <a:rPr lang="en-US" sz="2800" dirty="0">
                <a:latin typeface="Arial" charset="0"/>
              </a:rPr>
            </a:br>
            <a:r>
              <a:rPr lang="en-US" sz="2800" dirty="0">
                <a:latin typeface="Arial" charset="0"/>
              </a:rPr>
              <a:t>Integrity</a:t>
            </a:r>
            <a:endParaRPr lang="en-US" sz="4400" dirty="0">
              <a:latin typeface="Arial" charset="0"/>
            </a:endParaRPr>
          </a:p>
        </p:txBody>
      </p:sp>
      <p:sp>
        <p:nvSpPr>
          <p:cNvPr id="2" name="Content Placeholder 1"/>
          <p:cNvSpPr>
            <a:spLocks noGrp="1"/>
          </p:cNvSpPr>
          <p:nvPr>
            <p:ph idx="1"/>
          </p:nvPr>
        </p:nvSpPr>
        <p:spPr>
          <a:xfrm>
            <a:off x="607202" y="1628800"/>
            <a:ext cx="8570672" cy="5229200"/>
          </a:xfrm>
        </p:spPr>
        <p:txBody>
          <a:bodyPr/>
          <a:lstStyle/>
          <a:p>
            <a:pPr marL="0" indent="0">
              <a:buNone/>
            </a:pPr>
            <a:r>
              <a:rPr lang="en-US" sz="2000" dirty="0"/>
              <a:t>Principle of Data Integrity</a:t>
            </a:r>
          </a:p>
          <a:p>
            <a:r>
              <a:rPr lang="en-US" sz="1600" dirty="0"/>
              <a:t>Integrity is the accuracy, consistency, and trustworthiness of data during its entire life cycle. </a:t>
            </a:r>
          </a:p>
          <a:p>
            <a:r>
              <a:rPr lang="en-US" sz="1600" dirty="0"/>
              <a:t>Another term for integrity is quality. </a:t>
            </a:r>
          </a:p>
          <a:p>
            <a:r>
              <a:rPr lang="en-US" sz="1600" dirty="0"/>
              <a:t>Methods used to ensure data integrity include hashing, data validation checks, data consistency checks, and access controls. </a:t>
            </a:r>
          </a:p>
          <a:p>
            <a:pPr marL="0" indent="0">
              <a:buNone/>
            </a:pPr>
            <a:r>
              <a:rPr lang="en-US" sz="2000" dirty="0"/>
              <a:t>Need for Data Integrity</a:t>
            </a:r>
          </a:p>
          <a:p>
            <a:r>
              <a:rPr lang="en-US" sz="1600" dirty="0"/>
              <a:t>The need for data integrity varies based on how an organization uses data. For example, Facebook does not verify the data that a user posts in a profile. </a:t>
            </a:r>
          </a:p>
          <a:p>
            <a:r>
              <a:rPr lang="en-US" sz="1600" dirty="0"/>
              <a:t>A bank or financial organization assigns a higher importance to data integrity than Facebook does. Transactions and customer accounts must be accurate. </a:t>
            </a:r>
          </a:p>
          <a:p>
            <a:r>
              <a:rPr lang="en-US" sz="1600" dirty="0"/>
              <a:t>Protecting data integrity is a constant challenge for most organizations. Loss of data integrity can render entire data resources unreliable or unusable.</a:t>
            </a:r>
          </a:p>
          <a:p>
            <a:pPr marL="0" indent="0">
              <a:buNone/>
            </a:pPr>
            <a:r>
              <a:rPr lang="en-US" sz="2000" dirty="0"/>
              <a:t>Integrity Checks</a:t>
            </a:r>
          </a:p>
          <a:p>
            <a:r>
              <a:rPr lang="en-US" sz="1600" dirty="0"/>
              <a:t>An integrity check is a way to measure the consistency of a collection of data (a file, a picture, or a record). The integrity check performs a process called a hash function to take a snapshot of data at an instant in time.</a:t>
            </a:r>
          </a:p>
          <a:p>
            <a:endParaRPr lang="en-US" sz="1600" dirty="0"/>
          </a:p>
        </p:txBody>
      </p:sp>
    </p:spTree>
    <p:extLst>
      <p:ext uri="{BB962C8B-B14F-4D97-AF65-F5344CB8AC3E}">
        <p14:creationId xmlns:p14="http://schemas.microsoft.com/office/powerpoint/2010/main" val="3300721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10" y="452581"/>
            <a:ext cx="8772157" cy="711200"/>
          </a:xfrm>
        </p:spPr>
        <p:txBody>
          <a:bodyPr/>
          <a:lstStyle/>
          <a:p>
            <a:pPr eaLnBrk="1" hangingPunct="1"/>
            <a:r>
              <a:rPr lang="en-US" sz="1800" b="0" dirty="0"/>
              <a:t>CIA TRIAD</a:t>
            </a:r>
            <a:r>
              <a:rPr lang="en-US" sz="2800" dirty="0">
                <a:latin typeface="Arial" charset="0"/>
              </a:rPr>
              <a:t/>
            </a:r>
            <a:br>
              <a:rPr lang="en-US" sz="2800" dirty="0">
                <a:latin typeface="Arial" charset="0"/>
              </a:rPr>
            </a:br>
            <a:r>
              <a:rPr lang="en-US" sz="2800" dirty="0">
                <a:latin typeface="Arial" charset="0"/>
              </a:rPr>
              <a:t>Availability</a:t>
            </a:r>
            <a:endParaRPr lang="en-US" sz="4400" dirty="0">
              <a:latin typeface="Arial" charset="0"/>
            </a:endParaRPr>
          </a:p>
        </p:txBody>
      </p:sp>
      <p:sp>
        <p:nvSpPr>
          <p:cNvPr id="2" name="Content Placeholder 1"/>
          <p:cNvSpPr>
            <a:spLocks noGrp="1"/>
          </p:cNvSpPr>
          <p:nvPr>
            <p:ph idx="1"/>
          </p:nvPr>
        </p:nvSpPr>
        <p:spPr>
          <a:xfrm>
            <a:off x="611560" y="1580036"/>
            <a:ext cx="8330526" cy="5246253"/>
          </a:xfrm>
        </p:spPr>
        <p:txBody>
          <a:bodyPr/>
          <a:lstStyle/>
          <a:p>
            <a:pPr marL="0" indent="0">
              <a:buNone/>
            </a:pPr>
            <a:r>
              <a:rPr lang="en-US" sz="1800" dirty="0"/>
              <a:t>Data availability is the principle used to describe the need to maintain availability of information systems and services at all times. Cyberattacks and system failures can prevent access to information systems and services.</a:t>
            </a:r>
          </a:p>
          <a:p>
            <a:r>
              <a:rPr lang="en-US" sz="1800" dirty="0"/>
              <a:t>Methods used to ensure availability include system redundancy, system backups, increased system resiliency, equipment maintenance, up-to-date operating systems and software, and plans in place to recover quickly from unforeseen disasters.</a:t>
            </a:r>
          </a:p>
          <a:p>
            <a:r>
              <a:rPr lang="en-US" sz="1800" dirty="0"/>
              <a:t>High availability systems typically include three design principles: eliminate single points of failure, provide for reliable crossover, and detect failures as they occur.</a:t>
            </a:r>
          </a:p>
          <a:p>
            <a:pPr marL="0" indent="0">
              <a:buNone/>
            </a:pPr>
            <a:r>
              <a:rPr lang="en-US" sz="1800" dirty="0"/>
              <a:t>Organizations can ensure availability by implementing the following:</a:t>
            </a:r>
          </a:p>
          <a:p>
            <a:pPr marL="681037" lvl="1" indent="-342900">
              <a:lnSpc>
                <a:spcPct val="100000"/>
              </a:lnSpc>
              <a:spcBef>
                <a:spcPts val="0"/>
              </a:spcBef>
              <a:buFont typeface="+mj-lt"/>
              <a:buAutoNum type="arabicPeriod"/>
            </a:pPr>
            <a:r>
              <a:rPr lang="en-US" sz="1600" dirty="0"/>
              <a:t>Equipment maintenance</a:t>
            </a:r>
          </a:p>
          <a:p>
            <a:pPr marL="681037" lvl="1" indent="-342900">
              <a:lnSpc>
                <a:spcPct val="100000"/>
              </a:lnSpc>
              <a:spcBef>
                <a:spcPts val="0"/>
              </a:spcBef>
              <a:buFont typeface="+mj-lt"/>
              <a:buAutoNum type="arabicPeriod"/>
            </a:pPr>
            <a:r>
              <a:rPr lang="en-US" sz="1600" dirty="0"/>
              <a:t>OS and system updates</a:t>
            </a:r>
          </a:p>
          <a:p>
            <a:pPr marL="681037" lvl="1" indent="-342900">
              <a:lnSpc>
                <a:spcPct val="100000"/>
              </a:lnSpc>
              <a:spcBef>
                <a:spcPts val="0"/>
              </a:spcBef>
              <a:buFont typeface="+mj-lt"/>
              <a:buAutoNum type="arabicPeriod"/>
            </a:pPr>
            <a:r>
              <a:rPr lang="en-US" sz="1600" dirty="0"/>
              <a:t>Test backups</a:t>
            </a:r>
          </a:p>
          <a:p>
            <a:pPr marL="681037" lvl="1" indent="-342900">
              <a:lnSpc>
                <a:spcPct val="100000"/>
              </a:lnSpc>
              <a:spcBef>
                <a:spcPts val="0"/>
              </a:spcBef>
              <a:buFont typeface="+mj-lt"/>
              <a:buAutoNum type="arabicPeriod"/>
            </a:pPr>
            <a:r>
              <a:rPr lang="en-US" sz="1600" dirty="0"/>
              <a:t>Plan for disasters</a:t>
            </a:r>
          </a:p>
          <a:p>
            <a:pPr marL="681037" lvl="1" indent="-342900">
              <a:lnSpc>
                <a:spcPct val="100000"/>
              </a:lnSpc>
              <a:spcBef>
                <a:spcPts val="0"/>
              </a:spcBef>
              <a:buFont typeface="+mj-lt"/>
              <a:buAutoNum type="arabicPeriod"/>
            </a:pPr>
            <a:r>
              <a:rPr lang="en-US" sz="1600" dirty="0"/>
              <a:t>Implement new technologies</a:t>
            </a:r>
          </a:p>
          <a:p>
            <a:pPr marL="681037" lvl="1" indent="-342900">
              <a:lnSpc>
                <a:spcPct val="100000"/>
              </a:lnSpc>
              <a:spcBef>
                <a:spcPts val="0"/>
              </a:spcBef>
              <a:buFont typeface="+mj-lt"/>
              <a:buAutoNum type="arabicPeriod"/>
            </a:pPr>
            <a:r>
              <a:rPr lang="en-US" sz="1600" dirty="0"/>
              <a:t>Monitor unusual activity</a:t>
            </a:r>
          </a:p>
          <a:p>
            <a:pPr marL="681037" lvl="1" indent="-342900">
              <a:lnSpc>
                <a:spcPct val="100000"/>
              </a:lnSpc>
              <a:spcBef>
                <a:spcPts val="0"/>
              </a:spcBef>
              <a:buFont typeface="+mj-lt"/>
              <a:buAutoNum type="arabicPeriod"/>
            </a:pPr>
            <a:r>
              <a:rPr lang="en-US" sz="1600" dirty="0"/>
              <a:t>Test to verify availability</a:t>
            </a:r>
          </a:p>
          <a:p>
            <a:pPr marL="795337" lvl="1" indent="-457200">
              <a:buFont typeface="+mj-lt"/>
              <a:buAutoNum type="arabicPeriod"/>
            </a:pPr>
            <a:endParaRPr lang="en-US" sz="2400" dirty="0"/>
          </a:p>
        </p:txBody>
      </p:sp>
    </p:spTree>
    <p:extLst>
      <p:ext uri="{BB962C8B-B14F-4D97-AF65-F5344CB8AC3E}">
        <p14:creationId xmlns:p14="http://schemas.microsoft.com/office/powerpoint/2010/main" val="2847347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27584" y="1628800"/>
            <a:ext cx="4339280" cy="1481138"/>
          </a:xfrm>
        </p:spPr>
        <p:txBody>
          <a:bodyPr/>
          <a:lstStyle/>
          <a:p>
            <a:pPr eaLnBrk="1" hangingPunct="1"/>
            <a:r>
              <a:rPr lang="en-US" sz="3600" dirty="0" smtClean="0"/>
              <a:t>States </a:t>
            </a:r>
            <a:r>
              <a:rPr lang="en-US" sz="3600" dirty="0"/>
              <a:t>of Data</a:t>
            </a:r>
          </a:p>
        </p:txBody>
      </p:sp>
    </p:spTree>
    <p:extLst>
      <p:ext uri="{BB962C8B-B14F-4D97-AF65-F5344CB8AC3E}">
        <p14:creationId xmlns:p14="http://schemas.microsoft.com/office/powerpoint/2010/main" val="25043146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24808"/>
          </a:xfrm>
        </p:spPr>
        <p:txBody>
          <a:bodyPr/>
          <a:lstStyle/>
          <a:p>
            <a:pPr eaLnBrk="1" hangingPunct="1"/>
            <a:r>
              <a:rPr lang="en-US" sz="1800" b="0" dirty="0"/>
              <a:t>States of Data</a:t>
            </a:r>
            <a:r>
              <a:rPr lang="en-US" sz="2800" dirty="0">
                <a:latin typeface="Arial" charset="0"/>
              </a:rPr>
              <a:t/>
            </a:r>
            <a:br>
              <a:rPr lang="en-US" sz="2800" dirty="0">
                <a:latin typeface="Arial" charset="0"/>
              </a:rPr>
            </a:br>
            <a:r>
              <a:rPr lang="en-US" sz="2800" dirty="0">
                <a:latin typeface="Arial" charset="0"/>
              </a:rPr>
              <a:t>Data at Rest</a:t>
            </a:r>
            <a:endParaRPr lang="en-US" sz="4400" dirty="0">
              <a:latin typeface="Arial" charset="0"/>
            </a:endParaRPr>
          </a:p>
        </p:txBody>
      </p:sp>
      <p:sp>
        <p:nvSpPr>
          <p:cNvPr id="2" name="Content Placeholder 1"/>
          <p:cNvSpPr>
            <a:spLocks noGrp="1"/>
          </p:cNvSpPr>
          <p:nvPr>
            <p:ph idx="1"/>
          </p:nvPr>
        </p:nvSpPr>
        <p:spPr>
          <a:xfrm>
            <a:off x="611560" y="1505526"/>
            <a:ext cx="7673458" cy="5163834"/>
          </a:xfrm>
        </p:spPr>
        <p:txBody>
          <a:bodyPr/>
          <a:lstStyle/>
          <a:p>
            <a:r>
              <a:rPr lang="en-US" sz="1800" dirty="0"/>
              <a:t>Stored data refers to data at rest. Data at rest means that a type of storage device retains the data when no user or process is using it. </a:t>
            </a:r>
          </a:p>
          <a:p>
            <a:r>
              <a:rPr lang="en-US" sz="1800" dirty="0"/>
              <a:t>A storage device can be local (on a computing device) or centralized (on the network). A number of options exist for storing data.</a:t>
            </a:r>
          </a:p>
          <a:p>
            <a:r>
              <a:rPr lang="en-US" sz="1800" dirty="0"/>
              <a:t>Direct-attached storage (DAS) is storage connected to a computer. A hard drive or USB flash drive is an example of direct-attached storage. </a:t>
            </a:r>
          </a:p>
          <a:p>
            <a:endParaRPr lang="en-US" sz="1600" dirty="0"/>
          </a:p>
        </p:txBody>
      </p:sp>
      <p:pic>
        <p:nvPicPr>
          <p:cNvPr id="3" name="Picture 2"/>
          <p:cNvPicPr>
            <a:picLocks noChangeAspect="1"/>
          </p:cNvPicPr>
          <p:nvPr/>
        </p:nvPicPr>
        <p:blipFill>
          <a:blip r:embed="rId3"/>
          <a:stretch>
            <a:fillRect/>
          </a:stretch>
        </p:blipFill>
        <p:spPr>
          <a:xfrm>
            <a:off x="7236296" y="4005064"/>
            <a:ext cx="1800225" cy="2714625"/>
          </a:xfrm>
          <a:prstGeom prst="rect">
            <a:avLst/>
          </a:prstGeom>
        </p:spPr>
      </p:pic>
    </p:spTree>
    <p:extLst>
      <p:ext uri="{BB962C8B-B14F-4D97-AF65-F5344CB8AC3E}">
        <p14:creationId xmlns:p14="http://schemas.microsoft.com/office/powerpoint/2010/main" val="24089230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15572"/>
          </a:xfrm>
        </p:spPr>
        <p:txBody>
          <a:bodyPr/>
          <a:lstStyle/>
          <a:p>
            <a:pPr eaLnBrk="1" hangingPunct="1"/>
            <a:r>
              <a:rPr lang="en-US" sz="1800" b="0" dirty="0">
                <a:latin typeface="Arial" charset="0"/>
              </a:rPr>
              <a:t>States of Data</a:t>
            </a:r>
            <a:r>
              <a:rPr lang="en-US" sz="2800" dirty="0">
                <a:latin typeface="Arial" charset="0"/>
              </a:rPr>
              <a:t/>
            </a:r>
            <a:br>
              <a:rPr lang="en-US" sz="2800" dirty="0">
                <a:latin typeface="Arial" charset="0"/>
              </a:rPr>
            </a:br>
            <a:r>
              <a:rPr lang="en-US" sz="2800" dirty="0">
                <a:latin typeface="Arial" charset="0"/>
              </a:rPr>
              <a:t>Data at Rest (Cont.)</a:t>
            </a:r>
            <a:endParaRPr lang="en-US" sz="4400" dirty="0">
              <a:latin typeface="Arial" charset="0"/>
            </a:endParaRPr>
          </a:p>
        </p:txBody>
      </p:sp>
      <p:sp>
        <p:nvSpPr>
          <p:cNvPr id="2" name="Content Placeholder 1"/>
          <p:cNvSpPr>
            <a:spLocks noGrp="1"/>
          </p:cNvSpPr>
          <p:nvPr>
            <p:ph idx="1"/>
          </p:nvPr>
        </p:nvSpPr>
        <p:spPr>
          <a:xfrm>
            <a:off x="611560" y="1515734"/>
            <a:ext cx="7560840" cy="4721578"/>
          </a:xfrm>
        </p:spPr>
        <p:txBody>
          <a:bodyPr/>
          <a:lstStyle/>
          <a:p>
            <a:r>
              <a:rPr lang="en-US" sz="1800" b="1" dirty="0"/>
              <a:t>Redundant array of independent disks (RAID</a:t>
            </a:r>
            <a:r>
              <a:rPr lang="en-US" sz="1800" dirty="0"/>
              <a:t>) uses multiple hard drives in an array, which is a method of combining multiple disks so that the operating system sees them as a single disk. RAID provides improved performance and fault tolerance.</a:t>
            </a:r>
          </a:p>
          <a:p>
            <a:r>
              <a:rPr lang="en-US" sz="1800" dirty="0"/>
              <a:t>A </a:t>
            </a:r>
            <a:r>
              <a:rPr lang="en-US" sz="1800" b="1" dirty="0"/>
              <a:t>network attached storage (NAS</a:t>
            </a:r>
            <a:r>
              <a:rPr lang="en-US" sz="1800" dirty="0"/>
              <a:t>) device is a storage device connected to a network that allows storage and retrieval of data from a centralized location by authorized network users. NAS devices are flexible and scalable, meaning administrators can increase the capacity as needed.</a:t>
            </a:r>
          </a:p>
          <a:p>
            <a:r>
              <a:rPr lang="en-US" sz="1800" dirty="0"/>
              <a:t>A </a:t>
            </a:r>
            <a:r>
              <a:rPr lang="en-US" sz="1800" b="1" dirty="0"/>
              <a:t>storage area network (SAN</a:t>
            </a:r>
            <a:r>
              <a:rPr lang="en-US" sz="1800" dirty="0"/>
              <a:t>) architecture is a network-based storage system. SAN systems connect to the network using high-speed interfaces allowing improved performance and the ability to connect multiple servers to a centralized disk storage repository.</a:t>
            </a:r>
          </a:p>
          <a:p>
            <a:endParaRPr lang="en-US" sz="1600" dirty="0"/>
          </a:p>
        </p:txBody>
      </p:sp>
      <p:pic>
        <p:nvPicPr>
          <p:cNvPr id="3" name="Picture 2"/>
          <p:cNvPicPr>
            <a:picLocks noChangeAspect="1"/>
          </p:cNvPicPr>
          <p:nvPr/>
        </p:nvPicPr>
        <p:blipFill>
          <a:blip r:embed="rId3"/>
          <a:stretch>
            <a:fillRect/>
          </a:stretch>
        </p:blipFill>
        <p:spPr>
          <a:xfrm>
            <a:off x="5436096" y="5233046"/>
            <a:ext cx="3579316" cy="1507315"/>
          </a:xfrm>
          <a:prstGeom prst="rect">
            <a:avLst/>
          </a:prstGeom>
        </p:spPr>
      </p:pic>
    </p:spTree>
    <p:extLst>
      <p:ext uri="{BB962C8B-B14F-4D97-AF65-F5344CB8AC3E}">
        <p14:creationId xmlns:p14="http://schemas.microsoft.com/office/powerpoint/2010/main" val="334547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lstStyle/>
          <a:p>
            <a:pPr eaLnBrk="1" hangingPunct="1"/>
            <a:r>
              <a:rPr lang="en-US" sz="1800" b="0" dirty="0"/>
              <a:t>States of Data</a:t>
            </a:r>
            <a:r>
              <a:rPr lang="en-US" dirty="0"/>
              <a:t/>
            </a:r>
            <a:br>
              <a:rPr lang="en-US" dirty="0"/>
            </a:br>
            <a:r>
              <a:rPr lang="en-US" dirty="0" err="1"/>
              <a:t>Data</a:t>
            </a:r>
            <a:r>
              <a:rPr lang="en-US" dirty="0"/>
              <a:t> In Transit</a:t>
            </a:r>
            <a:endParaRPr lang="en-US" dirty="0">
              <a:latin typeface="Arial" charset="0"/>
            </a:endParaRPr>
          </a:p>
        </p:txBody>
      </p:sp>
      <p:sp>
        <p:nvSpPr>
          <p:cNvPr id="2" name="Content Placeholder 1"/>
          <p:cNvSpPr>
            <a:spLocks noGrp="1"/>
          </p:cNvSpPr>
          <p:nvPr>
            <p:ph idx="1"/>
          </p:nvPr>
        </p:nvSpPr>
        <p:spPr>
          <a:xfrm>
            <a:off x="683567" y="1628800"/>
            <a:ext cx="8208913" cy="5229200"/>
          </a:xfrm>
        </p:spPr>
        <p:txBody>
          <a:bodyPr/>
          <a:lstStyle/>
          <a:p>
            <a:pPr marL="0" indent="0">
              <a:buNone/>
            </a:pPr>
            <a:r>
              <a:rPr lang="en-US" sz="2000" dirty="0"/>
              <a:t>Data transmission involves sending information from one device to another. There are numerous methods to transmit information between devices including:</a:t>
            </a:r>
          </a:p>
          <a:p>
            <a:r>
              <a:rPr lang="en-US" sz="2000" b="1" dirty="0"/>
              <a:t>Sneaker net</a:t>
            </a:r>
            <a:r>
              <a:rPr lang="en-US" sz="2000" dirty="0"/>
              <a:t> – uses removable media to physically move data from one computer to another</a:t>
            </a:r>
          </a:p>
          <a:p>
            <a:r>
              <a:rPr lang="en-US" sz="2000" b="1" dirty="0"/>
              <a:t>Wired networks</a:t>
            </a:r>
            <a:r>
              <a:rPr lang="en-US" sz="2000" dirty="0"/>
              <a:t> – uses cables to transmit data</a:t>
            </a:r>
          </a:p>
          <a:p>
            <a:r>
              <a:rPr lang="en-US" sz="2000" b="1" dirty="0"/>
              <a:t>Wireless networks</a:t>
            </a:r>
            <a:r>
              <a:rPr lang="en-US" sz="2000" dirty="0"/>
              <a:t> – uses the airwaves to transmit data</a:t>
            </a:r>
          </a:p>
          <a:p>
            <a:pPr marL="0" indent="0">
              <a:buNone/>
            </a:pPr>
            <a:r>
              <a:rPr lang="en-US" sz="2000" dirty="0"/>
              <a:t>The protection of transmitted data is one of the most challenging jobs of a cybersecurity professional. The greatest challenges are:</a:t>
            </a:r>
          </a:p>
          <a:p>
            <a:r>
              <a:rPr lang="en-US" sz="2000" b="1" dirty="0"/>
              <a:t>Protecting data confidentiality</a:t>
            </a:r>
            <a:r>
              <a:rPr lang="en-US" sz="2000" dirty="0"/>
              <a:t> – cyber criminals can capture, save and steal data in-transit. </a:t>
            </a:r>
          </a:p>
          <a:p>
            <a:r>
              <a:rPr lang="en-US" sz="2000" b="1" dirty="0"/>
              <a:t>Protecting data integrity</a:t>
            </a:r>
            <a:r>
              <a:rPr lang="en-US" sz="2000" dirty="0"/>
              <a:t> – cyber criminals can intercept and alter data in-transit. </a:t>
            </a:r>
          </a:p>
          <a:p>
            <a:r>
              <a:rPr lang="en-US" sz="2000" b="1" dirty="0"/>
              <a:t>Protecting data availability</a:t>
            </a:r>
            <a:r>
              <a:rPr lang="en-US" sz="2000" dirty="0"/>
              <a:t> - cyber criminals can use rogue or unauthorized devices to interrupt data availability. </a:t>
            </a:r>
            <a:endParaRPr lang="en-US" sz="2400" dirty="0"/>
          </a:p>
          <a:p>
            <a:endParaRPr lang="en-US" sz="3600" dirty="0"/>
          </a:p>
        </p:txBody>
      </p:sp>
    </p:spTree>
    <p:extLst>
      <p:ext uri="{BB962C8B-B14F-4D97-AF65-F5344CB8AC3E}">
        <p14:creationId xmlns:p14="http://schemas.microsoft.com/office/powerpoint/2010/main" val="3436185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1800" dirty="0">
                <a:latin typeface="Arial" charset="0"/>
              </a:rPr>
              <a:t>Cybercriminal versus Cyber Heroes</a:t>
            </a:r>
            <a:r>
              <a:rPr lang="en-US" sz="1800" kern="1200" dirty="0">
                <a:solidFill>
                  <a:schemeClr val="tx1"/>
                </a:solidFill>
                <a:latin typeface="Arial" charset="0"/>
              </a:rPr>
              <a:t/>
            </a:r>
            <a:br>
              <a:rPr lang="en-US" sz="1800" kern="1200" dirty="0">
                <a:solidFill>
                  <a:schemeClr val="tx1"/>
                </a:solidFill>
                <a:latin typeface="Arial" charset="0"/>
              </a:rPr>
            </a:br>
            <a:r>
              <a:rPr lang="en-US" dirty="0">
                <a:latin typeface="Arial" charset="0"/>
              </a:rPr>
              <a:t>Cybersecurity Criminals</a:t>
            </a:r>
          </a:p>
        </p:txBody>
      </p:sp>
      <p:sp>
        <p:nvSpPr>
          <p:cNvPr id="2" name="Content Placeholder 1"/>
          <p:cNvSpPr>
            <a:spLocks noGrp="1"/>
          </p:cNvSpPr>
          <p:nvPr>
            <p:ph idx="1"/>
          </p:nvPr>
        </p:nvSpPr>
        <p:spPr>
          <a:xfrm>
            <a:off x="755576" y="1556792"/>
            <a:ext cx="5550127" cy="5301208"/>
          </a:xfrm>
        </p:spPr>
        <p:txBody>
          <a:bodyPr/>
          <a:lstStyle/>
          <a:p>
            <a:r>
              <a:rPr lang="en-US" sz="2000" b="1" dirty="0"/>
              <a:t>Hackers</a:t>
            </a:r>
            <a:r>
              <a:rPr lang="en-US" sz="2000" dirty="0"/>
              <a:t> – This group of criminals breaks into computers or networks to gain access for various reasons. </a:t>
            </a:r>
          </a:p>
          <a:p>
            <a:pPr lvl="1"/>
            <a:r>
              <a:rPr lang="en-US" sz="1800" b="1" i="1" dirty="0"/>
              <a:t>White hat </a:t>
            </a:r>
            <a:r>
              <a:rPr lang="en-US" sz="1800" dirty="0"/>
              <a:t>attackers break into networks or computer systems to discover weaknesses in order to improve the security of these systems. </a:t>
            </a:r>
          </a:p>
          <a:p>
            <a:pPr lvl="1"/>
            <a:r>
              <a:rPr lang="en-US" sz="1800" b="1" i="1" dirty="0"/>
              <a:t>Gray hat </a:t>
            </a:r>
            <a:r>
              <a:rPr lang="en-US" sz="1800" dirty="0"/>
              <a:t>attackers are somewhere between white and black hat attackers. The gray hat attackers may find a vulnerability and report it to the owners of the system if that action coincides with their agenda.</a:t>
            </a:r>
          </a:p>
          <a:p>
            <a:pPr lvl="1"/>
            <a:r>
              <a:rPr lang="en-US" sz="1800" b="1" i="1" dirty="0"/>
              <a:t>Black hat </a:t>
            </a:r>
            <a:r>
              <a:rPr lang="en-US" sz="1800" dirty="0"/>
              <a:t>attackers are unethical criminals who violate computer and network security for personal gain, or for malicious reasons, such as attacking networks. </a:t>
            </a:r>
          </a:p>
        </p:txBody>
      </p:sp>
      <p:pic>
        <p:nvPicPr>
          <p:cNvPr id="3" name="Picture 2"/>
          <p:cNvPicPr>
            <a:picLocks noChangeAspect="1"/>
          </p:cNvPicPr>
          <p:nvPr/>
        </p:nvPicPr>
        <p:blipFill>
          <a:blip r:embed="rId3"/>
          <a:stretch>
            <a:fillRect/>
          </a:stretch>
        </p:blipFill>
        <p:spPr>
          <a:xfrm>
            <a:off x="6372200" y="4365104"/>
            <a:ext cx="2628270" cy="2394438"/>
          </a:xfrm>
          <a:prstGeom prst="rect">
            <a:avLst/>
          </a:prstGeom>
        </p:spPr>
      </p:pic>
    </p:spTree>
    <p:extLst>
      <p:ext uri="{BB962C8B-B14F-4D97-AF65-F5344CB8AC3E}">
        <p14:creationId xmlns:p14="http://schemas.microsoft.com/office/powerpoint/2010/main" val="1131020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06335"/>
          </a:xfrm>
        </p:spPr>
        <p:txBody>
          <a:bodyPr/>
          <a:lstStyle/>
          <a:p>
            <a:r>
              <a:rPr lang="en-US" sz="1800" b="0" dirty="0"/>
              <a:t>States of Data</a:t>
            </a:r>
            <a:r>
              <a:rPr lang="en-US" sz="2800" dirty="0">
                <a:latin typeface="Arial" charset="0"/>
              </a:rPr>
              <a:t/>
            </a:r>
            <a:br>
              <a:rPr lang="en-US" sz="2800" dirty="0">
                <a:latin typeface="Arial" charset="0"/>
              </a:rPr>
            </a:br>
            <a:r>
              <a:rPr lang="en-US" sz="2800" dirty="0" err="1">
                <a:latin typeface="Arial" charset="0"/>
              </a:rPr>
              <a:t>Data</a:t>
            </a:r>
            <a:r>
              <a:rPr lang="en-US" sz="2800" dirty="0">
                <a:latin typeface="Arial" charset="0"/>
              </a:rPr>
              <a:t> In Process</a:t>
            </a:r>
            <a:endParaRPr lang="en-US" sz="4400" b="0" dirty="0"/>
          </a:p>
        </p:txBody>
      </p:sp>
      <p:sp>
        <p:nvSpPr>
          <p:cNvPr id="2" name="Content Placeholder 1"/>
          <p:cNvSpPr>
            <a:spLocks noGrp="1"/>
          </p:cNvSpPr>
          <p:nvPr>
            <p:ph idx="1"/>
          </p:nvPr>
        </p:nvSpPr>
        <p:spPr>
          <a:xfrm>
            <a:off x="601036" y="1556792"/>
            <a:ext cx="8542964" cy="4928849"/>
          </a:xfrm>
        </p:spPr>
        <p:txBody>
          <a:bodyPr/>
          <a:lstStyle/>
          <a:p>
            <a:pPr marL="0" indent="0">
              <a:buNone/>
            </a:pPr>
            <a:r>
              <a:rPr lang="en-US" sz="1800" dirty="0"/>
              <a:t>The third state of data is data in process. This refers to data during initial input, modification, computation, or output.</a:t>
            </a:r>
          </a:p>
          <a:p>
            <a:r>
              <a:rPr lang="en-US" sz="1800" dirty="0"/>
              <a:t>Protection of data integrity starts with the initial input of data. </a:t>
            </a:r>
          </a:p>
          <a:p>
            <a:r>
              <a:rPr lang="en-US" sz="1800" dirty="0"/>
              <a:t>Organizations use several methods to collect data, such as manual data entry, scanning forms, file uploads, and data collected from sensors. </a:t>
            </a:r>
          </a:p>
          <a:p>
            <a:r>
              <a:rPr lang="en-US" sz="1800" dirty="0"/>
              <a:t>Each of these methods pose potential threats to data integrity. </a:t>
            </a:r>
          </a:p>
          <a:p>
            <a:r>
              <a:rPr lang="en-US" sz="1800" dirty="0"/>
              <a:t>Data modification refers to any changes to the original data such as users manually modifying data, programs processing and changing data, and equipment failing resulting in data modification. </a:t>
            </a:r>
          </a:p>
          <a:p>
            <a:r>
              <a:rPr lang="en-US" sz="1800" dirty="0"/>
              <a:t>Processes like encoding/decoding, compression/decompression and encryption/decryption are all examples of data modification. Malicious code also results in data corruption.</a:t>
            </a:r>
          </a:p>
        </p:txBody>
      </p:sp>
      <p:pic>
        <p:nvPicPr>
          <p:cNvPr id="4" name="Picture 3"/>
          <p:cNvPicPr>
            <a:picLocks noChangeAspect="1"/>
          </p:cNvPicPr>
          <p:nvPr/>
        </p:nvPicPr>
        <p:blipFill>
          <a:blip r:embed="rId3"/>
          <a:stretch>
            <a:fillRect/>
          </a:stretch>
        </p:blipFill>
        <p:spPr>
          <a:xfrm>
            <a:off x="4458450" y="5199623"/>
            <a:ext cx="4682981" cy="1658377"/>
          </a:xfrm>
          <a:prstGeom prst="rect">
            <a:avLst/>
          </a:prstGeom>
        </p:spPr>
      </p:pic>
    </p:spTree>
    <p:extLst>
      <p:ext uri="{BB962C8B-B14F-4D97-AF65-F5344CB8AC3E}">
        <p14:creationId xmlns:p14="http://schemas.microsoft.com/office/powerpoint/2010/main" val="7558066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1556792"/>
            <a:ext cx="4339280" cy="1481138"/>
          </a:xfrm>
        </p:spPr>
        <p:txBody>
          <a:bodyPr/>
          <a:lstStyle/>
          <a:p>
            <a:pPr eaLnBrk="1" hangingPunct="1"/>
            <a:r>
              <a:rPr lang="en-US" sz="3200" dirty="0" smtClean="0"/>
              <a:t>Cybersecurity </a:t>
            </a:r>
            <a:r>
              <a:rPr lang="en-US" sz="3200" dirty="0"/>
              <a:t>Countermeasures</a:t>
            </a:r>
          </a:p>
        </p:txBody>
      </p:sp>
    </p:spTree>
    <p:extLst>
      <p:ext uri="{BB962C8B-B14F-4D97-AF65-F5344CB8AC3E}">
        <p14:creationId xmlns:p14="http://schemas.microsoft.com/office/powerpoint/2010/main" val="2019100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38200"/>
          </a:xfrm>
        </p:spPr>
        <p:txBody>
          <a:bodyPr/>
          <a:lstStyle/>
          <a:p>
            <a:r>
              <a:rPr lang="en-US" sz="1800" b="0" dirty="0"/>
              <a:t>Cybersecurity Countermeasures</a:t>
            </a:r>
            <a:br>
              <a:rPr lang="en-US" sz="1800" b="0" dirty="0"/>
            </a:br>
            <a:r>
              <a:rPr lang="en-US" b="0" dirty="0"/>
              <a:t>Technologies</a:t>
            </a:r>
          </a:p>
        </p:txBody>
      </p:sp>
      <p:sp>
        <p:nvSpPr>
          <p:cNvPr id="2" name="Content Placeholder 1"/>
          <p:cNvSpPr>
            <a:spLocks noGrp="1"/>
          </p:cNvSpPr>
          <p:nvPr>
            <p:ph idx="1"/>
          </p:nvPr>
        </p:nvSpPr>
        <p:spPr>
          <a:xfrm>
            <a:off x="683568" y="1556792"/>
            <a:ext cx="5821344" cy="4786870"/>
          </a:xfrm>
        </p:spPr>
        <p:txBody>
          <a:bodyPr/>
          <a:lstStyle/>
          <a:p>
            <a:pPr marL="0" indent="0">
              <a:buNone/>
            </a:pPr>
            <a:r>
              <a:rPr lang="en-US" sz="1800" b="1" dirty="0"/>
              <a:t>Software-based Technology Safeguards</a:t>
            </a:r>
          </a:p>
          <a:p>
            <a:r>
              <a:rPr lang="en-US" sz="1800" dirty="0"/>
              <a:t>Software safeguards include programs and services that protect operating systems, databases, and other services operating on workstations, portable devices, and servers. There are several software-based technologies used to safeguard an organization’s assets.</a:t>
            </a:r>
          </a:p>
          <a:p>
            <a:pPr marL="0" indent="0">
              <a:buNone/>
            </a:pPr>
            <a:r>
              <a:rPr lang="en-US" sz="1800" b="1" dirty="0"/>
              <a:t>Hardware-based Technology Safeguards</a:t>
            </a:r>
          </a:p>
          <a:p>
            <a:r>
              <a:rPr lang="en-US" sz="1800" dirty="0"/>
              <a:t>Hardware based technologies are appliances that are installed within the network faculties. They can include: Firewall appliances, Intrusion Detection Systems (IDS),Intrusion Prevention Systems (IPS) and Content filtering systems.</a:t>
            </a:r>
          </a:p>
          <a:p>
            <a:endParaRPr lang="en-US" sz="2000" dirty="0"/>
          </a:p>
        </p:txBody>
      </p:sp>
      <p:pic>
        <p:nvPicPr>
          <p:cNvPr id="3" name="Picture 2"/>
          <p:cNvPicPr>
            <a:picLocks noChangeAspect="1"/>
          </p:cNvPicPr>
          <p:nvPr/>
        </p:nvPicPr>
        <p:blipFill>
          <a:blip r:embed="rId3"/>
          <a:stretch>
            <a:fillRect/>
          </a:stretch>
        </p:blipFill>
        <p:spPr>
          <a:xfrm>
            <a:off x="6621786" y="4599566"/>
            <a:ext cx="2556338" cy="2258434"/>
          </a:xfrm>
          <a:prstGeom prst="rect">
            <a:avLst/>
          </a:prstGeom>
        </p:spPr>
      </p:pic>
    </p:spTree>
    <p:extLst>
      <p:ext uri="{BB962C8B-B14F-4D97-AF65-F5344CB8AC3E}">
        <p14:creationId xmlns:p14="http://schemas.microsoft.com/office/powerpoint/2010/main" val="28768186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38200"/>
          </a:xfrm>
        </p:spPr>
        <p:txBody>
          <a:bodyPr/>
          <a:lstStyle/>
          <a:p>
            <a:r>
              <a:rPr lang="en-US" sz="1800" b="0" dirty="0"/>
              <a:t>Cybersecurity Countermeasures</a:t>
            </a:r>
            <a:br>
              <a:rPr lang="en-US" sz="1800" b="0" dirty="0"/>
            </a:br>
            <a:r>
              <a:rPr lang="en-US" b="0" dirty="0"/>
              <a:t>Technologies</a:t>
            </a:r>
          </a:p>
        </p:txBody>
      </p:sp>
      <p:sp>
        <p:nvSpPr>
          <p:cNvPr id="2" name="Content Placeholder 1"/>
          <p:cNvSpPr>
            <a:spLocks noGrp="1"/>
          </p:cNvSpPr>
          <p:nvPr>
            <p:ph idx="1"/>
          </p:nvPr>
        </p:nvSpPr>
        <p:spPr>
          <a:xfrm>
            <a:off x="683568" y="1556792"/>
            <a:ext cx="5821344" cy="4786870"/>
          </a:xfrm>
        </p:spPr>
        <p:txBody>
          <a:bodyPr/>
          <a:lstStyle/>
          <a:p>
            <a:pPr marL="0" indent="0">
              <a:buNone/>
            </a:pPr>
            <a:r>
              <a:rPr lang="en-US" sz="1800" b="1" dirty="0"/>
              <a:t>Network-based Technology Safeguards</a:t>
            </a:r>
          </a:p>
          <a:p>
            <a:pPr marL="0" indent="0">
              <a:buNone/>
            </a:pPr>
            <a:r>
              <a:rPr lang="en-US" sz="1800" dirty="0"/>
              <a:t>Technological countermeasures can also include network-based technologies. </a:t>
            </a:r>
          </a:p>
          <a:p>
            <a:r>
              <a:rPr lang="en-US" sz="1800" b="1" dirty="0"/>
              <a:t>Virtual Private Network (VPN)</a:t>
            </a:r>
            <a:r>
              <a:rPr lang="en-US" sz="1800" dirty="0"/>
              <a:t> is a secure virtual network that uses the public network (i.e., the Internet). The security of a VPN lies in the encryption of packet content between the endpoints that define the VPN.</a:t>
            </a:r>
          </a:p>
          <a:p>
            <a:r>
              <a:rPr lang="en-US" sz="1800" b="1" dirty="0"/>
              <a:t>Network access control (NAC)</a:t>
            </a:r>
            <a:r>
              <a:rPr lang="en-US" sz="1800" dirty="0"/>
              <a:t> requires a set of checks before allowing a device to connect to a network. Some common checks include up-to-data antivirus software or operating system updates installed.</a:t>
            </a:r>
          </a:p>
          <a:p>
            <a:r>
              <a:rPr lang="en-US" sz="1800" b="1" dirty="0"/>
              <a:t>Wireless access point security</a:t>
            </a:r>
            <a:r>
              <a:rPr lang="en-US" sz="1800" dirty="0"/>
              <a:t> includes the implementation of authentication and encryption.</a:t>
            </a:r>
          </a:p>
          <a:p>
            <a:endParaRPr lang="en-US" sz="2000" dirty="0"/>
          </a:p>
        </p:txBody>
      </p:sp>
      <p:pic>
        <p:nvPicPr>
          <p:cNvPr id="4" name="Picture 3"/>
          <p:cNvPicPr>
            <a:picLocks noChangeAspect="1"/>
          </p:cNvPicPr>
          <p:nvPr/>
        </p:nvPicPr>
        <p:blipFill>
          <a:blip r:embed="rId3"/>
          <a:stretch>
            <a:fillRect/>
          </a:stretch>
        </p:blipFill>
        <p:spPr>
          <a:xfrm>
            <a:off x="6633755" y="4221088"/>
            <a:ext cx="2500770" cy="2419350"/>
          </a:xfrm>
          <a:prstGeom prst="rect">
            <a:avLst/>
          </a:prstGeom>
        </p:spPr>
      </p:pic>
    </p:spTree>
    <p:extLst>
      <p:ext uri="{BB962C8B-B14F-4D97-AF65-F5344CB8AC3E}">
        <p14:creationId xmlns:p14="http://schemas.microsoft.com/office/powerpoint/2010/main" val="1549618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38200"/>
          </a:xfrm>
        </p:spPr>
        <p:txBody>
          <a:bodyPr/>
          <a:lstStyle/>
          <a:p>
            <a:r>
              <a:rPr lang="en-US" sz="1800" b="0" dirty="0"/>
              <a:t>Cybersecurity Countermeasures</a:t>
            </a:r>
            <a:br>
              <a:rPr lang="en-US" sz="1800" b="0" dirty="0"/>
            </a:br>
            <a:r>
              <a:rPr lang="en-US" b="0" dirty="0"/>
              <a:t>Technologies</a:t>
            </a:r>
          </a:p>
        </p:txBody>
      </p:sp>
      <p:sp>
        <p:nvSpPr>
          <p:cNvPr id="2" name="Content Placeholder 1"/>
          <p:cNvSpPr>
            <a:spLocks noGrp="1"/>
          </p:cNvSpPr>
          <p:nvPr>
            <p:ph idx="1"/>
          </p:nvPr>
        </p:nvSpPr>
        <p:spPr>
          <a:xfrm>
            <a:off x="611560" y="1556792"/>
            <a:ext cx="5821344" cy="4786870"/>
          </a:xfrm>
        </p:spPr>
        <p:txBody>
          <a:bodyPr/>
          <a:lstStyle/>
          <a:p>
            <a:pPr marL="0" indent="0">
              <a:buNone/>
            </a:pPr>
            <a:r>
              <a:rPr lang="en-US" sz="1800" b="1" dirty="0"/>
              <a:t>Cloud-based Technology Safeguards</a:t>
            </a:r>
          </a:p>
          <a:p>
            <a:r>
              <a:rPr lang="en-US" sz="1800" dirty="0"/>
              <a:t>Technological countermeasures now also include cloud-based technologies. Cloud-based technologies shift the technology component from the organization to the cloud provider.</a:t>
            </a:r>
          </a:p>
          <a:p>
            <a:r>
              <a:rPr lang="en-US" sz="1800" b="1" dirty="0"/>
              <a:t>Software as a Service (SaaS)</a:t>
            </a:r>
            <a:r>
              <a:rPr lang="en-US" sz="1800" dirty="0"/>
              <a:t> allows users to gain access to application software and databases. Cloud providers manage the infrastructure. Users store data on the cloud provider’s servers.</a:t>
            </a:r>
          </a:p>
          <a:p>
            <a:r>
              <a:rPr lang="en-US" sz="1800" b="1" dirty="0"/>
              <a:t>Infrastructure as a Service (IaaS)</a:t>
            </a:r>
            <a:r>
              <a:rPr lang="en-US" sz="1800" dirty="0"/>
              <a:t> provides virtualized computing resources over the Internet. The provider hosts the hardware, software, servers, and storage components.</a:t>
            </a:r>
          </a:p>
          <a:p>
            <a:r>
              <a:rPr lang="en-US" sz="1800" b="1" dirty="0"/>
              <a:t>Virtual security appliances</a:t>
            </a:r>
            <a:r>
              <a:rPr lang="en-US" sz="1800" dirty="0"/>
              <a:t> run inside a virtual environment with a pre-packaged, hardened operating system running on virtualized hardware.</a:t>
            </a:r>
          </a:p>
          <a:p>
            <a:endParaRPr lang="en-US" sz="2000" dirty="0"/>
          </a:p>
        </p:txBody>
      </p:sp>
      <p:pic>
        <p:nvPicPr>
          <p:cNvPr id="3" name="Picture 2"/>
          <p:cNvPicPr>
            <a:picLocks noChangeAspect="1"/>
          </p:cNvPicPr>
          <p:nvPr/>
        </p:nvPicPr>
        <p:blipFill>
          <a:blip r:embed="rId3"/>
          <a:stretch>
            <a:fillRect/>
          </a:stretch>
        </p:blipFill>
        <p:spPr>
          <a:xfrm>
            <a:off x="6532666" y="4869160"/>
            <a:ext cx="2611334" cy="1843087"/>
          </a:xfrm>
          <a:prstGeom prst="rect">
            <a:avLst/>
          </a:prstGeom>
        </p:spPr>
      </p:pic>
    </p:spTree>
    <p:extLst>
      <p:ext uri="{BB962C8B-B14F-4D97-AF65-F5344CB8AC3E}">
        <p14:creationId xmlns:p14="http://schemas.microsoft.com/office/powerpoint/2010/main" val="32619397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23208"/>
          </a:xfrm>
        </p:spPr>
        <p:txBody>
          <a:bodyPr/>
          <a:lstStyle/>
          <a:p>
            <a:pPr eaLnBrk="1" hangingPunct="1"/>
            <a:r>
              <a:rPr lang="en-US" dirty="0">
                <a:latin typeface="Arial" charset="0"/>
              </a:rPr>
              <a:t/>
            </a:r>
            <a:br>
              <a:rPr lang="en-US" dirty="0">
                <a:latin typeface="Arial" charset="0"/>
              </a:rPr>
            </a:br>
            <a:r>
              <a:rPr lang="en-US" sz="1800" b="0" dirty="0"/>
              <a:t>Cybersecurity Countermeasures</a:t>
            </a:r>
            <a:r>
              <a:rPr lang="en-US" sz="1800" dirty="0">
                <a:latin typeface="Arial" charset="0"/>
              </a:rPr>
              <a:t/>
            </a:r>
            <a:br>
              <a:rPr lang="en-US" sz="1800" dirty="0">
                <a:latin typeface="Arial" charset="0"/>
              </a:rPr>
            </a:br>
            <a:r>
              <a:rPr lang="en-US" sz="2800" b="0" dirty="0"/>
              <a:t>Implementing Cybersecurity Education and Training</a:t>
            </a:r>
            <a:endParaRPr lang="en-US" sz="2800" dirty="0">
              <a:latin typeface="Arial" charset="0"/>
            </a:endParaRPr>
          </a:p>
        </p:txBody>
      </p:sp>
      <p:sp>
        <p:nvSpPr>
          <p:cNvPr id="2" name="Content Placeholder 1"/>
          <p:cNvSpPr>
            <a:spLocks noGrp="1"/>
          </p:cNvSpPr>
          <p:nvPr>
            <p:ph idx="1"/>
          </p:nvPr>
        </p:nvSpPr>
        <p:spPr>
          <a:xfrm>
            <a:off x="683568" y="1484784"/>
            <a:ext cx="6048672" cy="5373216"/>
          </a:xfrm>
        </p:spPr>
        <p:txBody>
          <a:bodyPr/>
          <a:lstStyle/>
          <a:p>
            <a:pPr marL="0" indent="0">
              <a:buNone/>
            </a:pPr>
            <a:r>
              <a:rPr lang="en-US" sz="1800" dirty="0"/>
              <a:t>A security awareness program is extremely important for an organization. An employee may not be purposefully malicious but just unaware of what the proper procedures are. </a:t>
            </a:r>
          </a:p>
          <a:p>
            <a:pPr marL="0" indent="0">
              <a:buNone/>
            </a:pPr>
            <a:r>
              <a:rPr lang="en-US" sz="1800" dirty="0"/>
              <a:t>There are several ways to implement a formal training program:</a:t>
            </a:r>
          </a:p>
          <a:p>
            <a:r>
              <a:rPr lang="en-US" sz="1800" dirty="0"/>
              <a:t>Make security awareness training a part of the employee’s onboarding process</a:t>
            </a:r>
          </a:p>
          <a:p>
            <a:r>
              <a:rPr lang="en-US" sz="1800" dirty="0"/>
              <a:t>Tie security awareness to job requirements or performance evaluations</a:t>
            </a:r>
          </a:p>
          <a:p>
            <a:r>
              <a:rPr lang="en-US" sz="1800" dirty="0"/>
              <a:t>Conduct in-person training sessions</a:t>
            </a:r>
          </a:p>
          <a:p>
            <a:r>
              <a:rPr lang="en-US" sz="1800" dirty="0"/>
              <a:t>Complete online courses</a:t>
            </a:r>
          </a:p>
          <a:p>
            <a:pPr marL="0" indent="0">
              <a:buNone/>
            </a:pPr>
            <a:r>
              <a:rPr lang="en-US" sz="1800" dirty="0"/>
              <a:t>Security awareness should be an ongoing process since new threats and techniques are always on the horizon.</a:t>
            </a:r>
          </a:p>
          <a:p>
            <a:endParaRPr lang="en-US" sz="1800" dirty="0"/>
          </a:p>
          <a:p>
            <a:endParaRPr lang="en-US" sz="1800" dirty="0"/>
          </a:p>
          <a:p>
            <a:endParaRPr lang="en-US" sz="2000" dirty="0"/>
          </a:p>
        </p:txBody>
      </p:sp>
      <p:pic>
        <p:nvPicPr>
          <p:cNvPr id="3" name="Picture 2"/>
          <p:cNvPicPr>
            <a:picLocks noChangeAspect="1"/>
          </p:cNvPicPr>
          <p:nvPr/>
        </p:nvPicPr>
        <p:blipFill>
          <a:blip r:embed="rId3"/>
          <a:stretch>
            <a:fillRect/>
          </a:stretch>
        </p:blipFill>
        <p:spPr>
          <a:xfrm>
            <a:off x="6742003" y="4588597"/>
            <a:ext cx="2401997" cy="2269403"/>
          </a:xfrm>
          <a:prstGeom prst="rect">
            <a:avLst/>
          </a:prstGeom>
        </p:spPr>
      </p:pic>
    </p:spTree>
    <p:extLst>
      <p:ext uri="{BB962C8B-B14F-4D97-AF65-F5344CB8AC3E}">
        <p14:creationId xmlns:p14="http://schemas.microsoft.com/office/powerpoint/2010/main" val="27576708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04736"/>
          </a:xfrm>
        </p:spPr>
        <p:txBody>
          <a:bodyPr/>
          <a:lstStyle/>
          <a:p>
            <a:pPr eaLnBrk="1" hangingPunct="1"/>
            <a:r>
              <a:rPr lang="en-US" sz="1800" b="0" dirty="0"/>
              <a:t>Cybersecurity Countermeasures</a:t>
            </a:r>
            <a:r>
              <a:rPr lang="en-US" dirty="0">
                <a:latin typeface="Arial" charset="0"/>
              </a:rPr>
              <a:t/>
            </a:r>
            <a:br>
              <a:rPr lang="en-US" dirty="0">
                <a:latin typeface="Arial" charset="0"/>
              </a:rPr>
            </a:br>
            <a:r>
              <a:rPr lang="en-US" sz="2800" b="0" dirty="0"/>
              <a:t>Cybersecurity Policies and Procedures</a:t>
            </a:r>
            <a:endParaRPr lang="en-US" sz="2800" dirty="0">
              <a:latin typeface="Arial" charset="0"/>
            </a:endParaRPr>
          </a:p>
        </p:txBody>
      </p:sp>
      <p:sp>
        <p:nvSpPr>
          <p:cNvPr id="2" name="Content Placeholder 1"/>
          <p:cNvSpPr>
            <a:spLocks noGrp="1"/>
          </p:cNvSpPr>
          <p:nvPr>
            <p:ph idx="1"/>
          </p:nvPr>
        </p:nvSpPr>
        <p:spPr>
          <a:xfrm>
            <a:off x="711104" y="1556792"/>
            <a:ext cx="8037360" cy="5052286"/>
          </a:xfrm>
        </p:spPr>
        <p:txBody>
          <a:bodyPr/>
          <a:lstStyle/>
          <a:p>
            <a:r>
              <a:rPr lang="en-US" sz="1800" dirty="0"/>
              <a:t>A security </a:t>
            </a:r>
            <a:r>
              <a:rPr lang="en-US" sz="1800" b="1" dirty="0"/>
              <a:t>policy</a:t>
            </a:r>
            <a:r>
              <a:rPr lang="en-US" sz="1800" dirty="0"/>
              <a:t> is a set of security objectives for a company that includes rules of behavior for users and administrators and specifies system requirements. These objectives, rules, and requirements collectively ensure the security of a network, the data, and the computer systems within an organization.</a:t>
            </a:r>
          </a:p>
          <a:p>
            <a:r>
              <a:rPr lang="en-US" sz="1800" b="1" dirty="0"/>
              <a:t>Standards</a:t>
            </a:r>
            <a:r>
              <a:rPr lang="en-US" sz="1800" dirty="0"/>
              <a:t> help an IT staff maintain consistency in operating the network. Standards provide the technologies that specific users or programs need in addition to any program requirements or criteria that an organization must follow. </a:t>
            </a:r>
          </a:p>
          <a:p>
            <a:r>
              <a:rPr lang="en-US" sz="1800" b="1" dirty="0"/>
              <a:t>Guidelines</a:t>
            </a:r>
            <a:r>
              <a:rPr lang="en-US" sz="1800" dirty="0"/>
              <a:t> are a list of suggestions on how to do things more efficiently and securely. They are similar to standards, but are more flexible and are not usually mandatory. Guidelines define how standards are developed and guarantee adherence to general security policies.</a:t>
            </a:r>
          </a:p>
          <a:p>
            <a:r>
              <a:rPr lang="en-US" sz="1800" b="1" dirty="0"/>
              <a:t>Procedure</a:t>
            </a:r>
            <a:r>
              <a:rPr lang="en-US" sz="1800" dirty="0"/>
              <a:t> documents are longer and more detailed than standards and guidelines. Procedure documents include implementation details that usually contain step-by-step instructions and graphics.</a:t>
            </a:r>
          </a:p>
        </p:txBody>
      </p:sp>
    </p:spTree>
    <p:extLst>
      <p:ext uri="{BB962C8B-B14F-4D97-AF65-F5344CB8AC3E}">
        <p14:creationId xmlns:p14="http://schemas.microsoft.com/office/powerpoint/2010/main" val="1765831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1556792"/>
            <a:ext cx="4339280" cy="1481138"/>
          </a:xfrm>
        </p:spPr>
        <p:txBody>
          <a:bodyPr/>
          <a:lstStyle/>
          <a:p>
            <a:pPr eaLnBrk="1" hangingPunct="1"/>
            <a:r>
              <a:rPr lang="en-US" sz="2800" dirty="0" smtClean="0"/>
              <a:t>IT </a:t>
            </a:r>
            <a:r>
              <a:rPr lang="en-US" sz="2800" dirty="0"/>
              <a:t>Security Management Framework</a:t>
            </a:r>
          </a:p>
        </p:txBody>
      </p:sp>
    </p:spTree>
    <p:extLst>
      <p:ext uri="{BB962C8B-B14F-4D97-AF65-F5344CB8AC3E}">
        <p14:creationId xmlns:p14="http://schemas.microsoft.com/office/powerpoint/2010/main" val="248957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66419"/>
          </a:xfrm>
        </p:spPr>
        <p:txBody>
          <a:bodyPr/>
          <a:lstStyle/>
          <a:p>
            <a:pPr>
              <a:lnSpc>
                <a:spcPct val="80000"/>
              </a:lnSpc>
              <a:buFontTx/>
              <a:buNone/>
            </a:pPr>
            <a:r>
              <a:rPr lang="en-US" sz="1800" b="0" dirty="0"/>
              <a:t>Security Management Framework</a:t>
            </a:r>
            <a:r>
              <a:rPr lang="en-US" dirty="0">
                <a:latin typeface="Arial" charset="0"/>
              </a:rPr>
              <a:t/>
            </a:r>
            <a:br>
              <a:rPr lang="en-US" dirty="0">
                <a:latin typeface="Arial" charset="0"/>
              </a:rPr>
            </a:br>
            <a:r>
              <a:rPr lang="en-US" dirty="0">
                <a:latin typeface="Arial" charset="0"/>
              </a:rPr>
              <a:t>The ISO Model</a:t>
            </a:r>
            <a:endParaRPr lang="en-US" dirty="0"/>
          </a:p>
        </p:txBody>
      </p:sp>
      <p:sp>
        <p:nvSpPr>
          <p:cNvPr id="2" name="Content Placeholder 1"/>
          <p:cNvSpPr>
            <a:spLocks noGrp="1"/>
          </p:cNvSpPr>
          <p:nvPr>
            <p:ph idx="1"/>
          </p:nvPr>
        </p:nvSpPr>
        <p:spPr>
          <a:xfrm>
            <a:off x="683569" y="1556792"/>
            <a:ext cx="5832647" cy="3528392"/>
          </a:xfrm>
        </p:spPr>
        <p:txBody>
          <a:bodyPr/>
          <a:lstStyle/>
          <a:p>
            <a:pPr marL="0" indent="0">
              <a:buNone/>
            </a:pPr>
            <a:r>
              <a:rPr lang="en-US" sz="1800" dirty="0"/>
              <a:t>Security professionals need to secure information from end-to-end within the organization. This is a monumental task, and it is unreasonable to expect one individual to have all of the requisite knowledge. </a:t>
            </a:r>
          </a:p>
          <a:p>
            <a:pPr marL="0" indent="0">
              <a:buNone/>
            </a:pPr>
            <a:r>
              <a:rPr lang="en-US" sz="1800" dirty="0"/>
              <a:t>The </a:t>
            </a:r>
            <a:r>
              <a:rPr lang="en-US" sz="1800" b="1" dirty="0"/>
              <a:t>International Organization for Standardization (ISO)/International </a:t>
            </a:r>
            <a:r>
              <a:rPr lang="en-US" sz="1800" b="1" dirty="0" err="1"/>
              <a:t>Electrotechnical</a:t>
            </a:r>
            <a:r>
              <a:rPr lang="en-US" sz="1800" b="1" dirty="0"/>
              <a:t> Commission (IEC) </a:t>
            </a:r>
            <a:r>
              <a:rPr lang="en-US" sz="1800" dirty="0"/>
              <a:t>developed a comprehensive framework to guide information security management. </a:t>
            </a:r>
          </a:p>
          <a:p>
            <a:pPr marL="0" indent="0">
              <a:buNone/>
            </a:pPr>
            <a:r>
              <a:rPr lang="en-US" sz="1800" dirty="0"/>
              <a:t>The ISO cybersecurity model is to cybersecurity professionals what the OSI networking model is to network engineers. Both provide a framework for understanding and approaching complex tasks.</a:t>
            </a:r>
          </a:p>
        </p:txBody>
      </p:sp>
      <p:pic>
        <p:nvPicPr>
          <p:cNvPr id="3" name="Picture 2"/>
          <p:cNvPicPr>
            <a:picLocks noChangeAspect="1"/>
          </p:cNvPicPr>
          <p:nvPr/>
        </p:nvPicPr>
        <p:blipFill>
          <a:blip r:embed="rId3"/>
          <a:stretch>
            <a:fillRect/>
          </a:stretch>
        </p:blipFill>
        <p:spPr>
          <a:xfrm>
            <a:off x="6156176" y="4895258"/>
            <a:ext cx="2987824" cy="1874968"/>
          </a:xfrm>
          <a:prstGeom prst="rect">
            <a:avLst/>
          </a:prstGeom>
        </p:spPr>
      </p:pic>
    </p:spTree>
    <p:extLst>
      <p:ext uri="{BB962C8B-B14F-4D97-AF65-F5344CB8AC3E}">
        <p14:creationId xmlns:p14="http://schemas.microsoft.com/office/powerpoint/2010/main" val="1501855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66420"/>
          </a:xfrm>
        </p:spPr>
        <p:txBody>
          <a:bodyPr/>
          <a:lstStyle/>
          <a:p>
            <a:pPr>
              <a:lnSpc>
                <a:spcPct val="80000"/>
              </a:lnSpc>
              <a:buFontTx/>
              <a:buNone/>
            </a:pPr>
            <a:r>
              <a:rPr lang="en-US" sz="1800" b="0" dirty="0"/>
              <a:t>Security Management Framework</a:t>
            </a:r>
            <a:r>
              <a:rPr lang="en-US" dirty="0">
                <a:latin typeface="Arial" charset="0"/>
              </a:rPr>
              <a:t/>
            </a:r>
            <a:br>
              <a:rPr lang="en-US" dirty="0">
                <a:latin typeface="Arial" charset="0"/>
              </a:rPr>
            </a:br>
            <a:r>
              <a:rPr lang="en-US" dirty="0">
                <a:latin typeface="Arial" charset="0"/>
              </a:rPr>
              <a:t>The ISO Model (Cont.)</a:t>
            </a:r>
            <a:endParaRPr lang="en-US" dirty="0"/>
          </a:p>
        </p:txBody>
      </p:sp>
      <p:sp>
        <p:nvSpPr>
          <p:cNvPr id="2" name="Content Placeholder 1"/>
          <p:cNvSpPr>
            <a:spLocks noGrp="1"/>
          </p:cNvSpPr>
          <p:nvPr>
            <p:ph idx="1"/>
          </p:nvPr>
        </p:nvSpPr>
        <p:spPr>
          <a:xfrm>
            <a:off x="591032" y="1500059"/>
            <a:ext cx="8552968" cy="1712917"/>
          </a:xfrm>
        </p:spPr>
        <p:txBody>
          <a:bodyPr/>
          <a:lstStyle/>
          <a:p>
            <a:pPr marL="0" indent="0">
              <a:buNone/>
            </a:pPr>
            <a:r>
              <a:rPr lang="en-US" sz="1800" dirty="0"/>
              <a:t>ISO/IEC 27000 is an information security standard published in 2005 and revised in 2013. ISO publishes the ISO 27000 standards. Even though the standards are not mandatory, most countries use them as a de facto framework for implementing information security.</a:t>
            </a:r>
          </a:p>
        </p:txBody>
      </p:sp>
      <p:pic>
        <p:nvPicPr>
          <p:cNvPr id="4" name="Picture 3"/>
          <p:cNvPicPr>
            <a:picLocks noChangeAspect="1"/>
          </p:cNvPicPr>
          <p:nvPr/>
        </p:nvPicPr>
        <p:blipFill>
          <a:blip r:embed="rId3"/>
          <a:stretch>
            <a:fillRect/>
          </a:stretch>
        </p:blipFill>
        <p:spPr>
          <a:xfrm>
            <a:off x="3555098" y="2874818"/>
            <a:ext cx="5588902" cy="3983182"/>
          </a:xfrm>
          <a:prstGeom prst="rect">
            <a:avLst/>
          </a:prstGeom>
        </p:spPr>
      </p:pic>
    </p:spTree>
    <p:extLst>
      <p:ext uri="{BB962C8B-B14F-4D97-AF65-F5344CB8AC3E}">
        <p14:creationId xmlns:p14="http://schemas.microsoft.com/office/powerpoint/2010/main" val="17262328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Cybercriminal versus Cyber Heroes</a:t>
            </a:r>
            <a:r>
              <a:rPr lang="en-US" sz="1800" kern="1200" dirty="0">
                <a:solidFill>
                  <a:schemeClr val="tx1"/>
                </a:solidFill>
                <a:latin typeface="Arial" charset="0"/>
              </a:rPr>
              <a:t/>
            </a:r>
            <a:br>
              <a:rPr lang="en-US" sz="1800" kern="1200" dirty="0">
                <a:solidFill>
                  <a:schemeClr val="tx1"/>
                </a:solidFill>
                <a:latin typeface="Arial" charset="0"/>
              </a:rPr>
            </a:br>
            <a:r>
              <a:rPr lang="en-US" dirty="0">
                <a:latin typeface="Arial" charset="0"/>
              </a:rPr>
              <a:t>Cybersecurity Criminals (Cont.)</a:t>
            </a:r>
          </a:p>
        </p:txBody>
      </p:sp>
      <p:sp>
        <p:nvSpPr>
          <p:cNvPr id="2" name="Content Placeholder 1"/>
          <p:cNvSpPr>
            <a:spLocks noGrp="1"/>
          </p:cNvSpPr>
          <p:nvPr>
            <p:ph idx="1"/>
          </p:nvPr>
        </p:nvSpPr>
        <p:spPr>
          <a:xfrm>
            <a:off x="683568" y="1556792"/>
            <a:ext cx="7242767" cy="5112568"/>
          </a:xfrm>
        </p:spPr>
        <p:txBody>
          <a:bodyPr/>
          <a:lstStyle/>
          <a:p>
            <a:pPr marL="0" indent="0">
              <a:buNone/>
            </a:pPr>
            <a:r>
              <a:rPr lang="en-US" sz="2000" dirty="0"/>
              <a:t>Criminals come in many different forms. Each have their own motives:</a:t>
            </a:r>
          </a:p>
          <a:p>
            <a:r>
              <a:rPr lang="en-US" sz="2000" b="1" dirty="0"/>
              <a:t>Script Kiddies </a:t>
            </a:r>
            <a:r>
              <a:rPr lang="en-US" sz="2000" dirty="0"/>
              <a:t>- Teenagers or hobbyists mostly limited to pranks and vandalism, have little or no skill, often using existing tools or instructions found on the Internet to launch attacks. </a:t>
            </a:r>
          </a:p>
          <a:p>
            <a:r>
              <a:rPr lang="en-US" sz="2000" b="1" dirty="0"/>
              <a:t>Vulnerability Brokers </a:t>
            </a:r>
            <a:r>
              <a:rPr lang="en-US" sz="2000" dirty="0"/>
              <a:t>- Grey hat hackers who attempt to discover exploits and report them to vendors, sometimes for prizes or rewards.</a:t>
            </a:r>
          </a:p>
          <a:p>
            <a:r>
              <a:rPr lang="en-US" sz="2000" b="1" dirty="0"/>
              <a:t>Hacktivists -</a:t>
            </a:r>
            <a:r>
              <a:rPr lang="en-US" sz="2000" dirty="0"/>
              <a:t> Grey hat hackers who rally and protest against different political and social ideas. Hacktivists publicly protest against organizations or governments by posting articles, videos, leaking sensitive information, and performing distributed denial of service (DDoS) attacks.</a:t>
            </a:r>
          </a:p>
        </p:txBody>
      </p:sp>
    </p:spTree>
    <p:extLst>
      <p:ext uri="{BB962C8B-B14F-4D97-AF65-F5344CB8AC3E}">
        <p14:creationId xmlns:p14="http://schemas.microsoft.com/office/powerpoint/2010/main" val="2991694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11561" y="836712"/>
            <a:ext cx="8208912" cy="694835"/>
          </a:xfrm>
        </p:spPr>
        <p:txBody>
          <a:bodyPr/>
          <a:lstStyle/>
          <a:p>
            <a:pPr>
              <a:lnSpc>
                <a:spcPct val="80000"/>
              </a:lnSpc>
              <a:buFontTx/>
              <a:buNone/>
            </a:pPr>
            <a:r>
              <a:rPr lang="en-US" sz="1800" dirty="0">
                <a:latin typeface="Arial" charset="0"/>
              </a:rPr>
              <a:t/>
            </a:r>
            <a:br>
              <a:rPr lang="en-US" sz="1800" dirty="0">
                <a:latin typeface="Arial" charset="0"/>
              </a:rPr>
            </a:br>
            <a:r>
              <a:rPr lang="en-US" sz="1800" b="0" dirty="0"/>
              <a:t>Security Management Framework</a:t>
            </a:r>
            <a:r>
              <a:rPr lang="en-US" sz="1800" dirty="0">
                <a:latin typeface="Arial" charset="0"/>
              </a:rPr>
              <a:t/>
            </a:r>
            <a:br>
              <a:rPr lang="en-US" sz="1800" dirty="0">
                <a:latin typeface="Arial" charset="0"/>
              </a:rPr>
            </a:br>
            <a:r>
              <a:rPr lang="en-US" dirty="0">
                <a:latin typeface="Arial" charset="0"/>
              </a:rPr>
              <a:t>Using the ISO Cybersecurity Model</a:t>
            </a:r>
            <a:endParaRPr lang="en-US" dirty="0"/>
          </a:p>
        </p:txBody>
      </p:sp>
      <p:sp>
        <p:nvSpPr>
          <p:cNvPr id="2" name="Content Placeholder 1"/>
          <p:cNvSpPr>
            <a:spLocks noGrp="1"/>
          </p:cNvSpPr>
          <p:nvPr>
            <p:ph idx="1"/>
          </p:nvPr>
        </p:nvSpPr>
        <p:spPr>
          <a:xfrm>
            <a:off x="611560" y="1556792"/>
            <a:ext cx="8064896" cy="2016224"/>
          </a:xfrm>
        </p:spPr>
        <p:txBody>
          <a:bodyPr/>
          <a:lstStyle/>
          <a:p>
            <a:r>
              <a:rPr lang="en-US" sz="1600" dirty="0"/>
              <a:t>The ISO 27000 is a universal framework for every type of organization. In order to use the framework effectively, an organization must narrow down which domains, control objectives, and controls apply to its environment and operations.</a:t>
            </a:r>
          </a:p>
          <a:p>
            <a:r>
              <a:rPr lang="en-US" sz="1600" dirty="0"/>
              <a:t>The ISO 27001 control objectives serve as a checklist. The first step an organization takes is to determine if these control objectives are applicable to the organization. </a:t>
            </a:r>
          </a:p>
          <a:p>
            <a:endParaRPr lang="en-US" sz="1600" dirty="0"/>
          </a:p>
          <a:p>
            <a:endParaRPr lang="en-US" sz="1600" dirty="0"/>
          </a:p>
          <a:p>
            <a:endParaRPr lang="en-US" sz="1800" dirty="0"/>
          </a:p>
        </p:txBody>
      </p:sp>
      <p:pic>
        <p:nvPicPr>
          <p:cNvPr id="4" name="Picture 3"/>
          <p:cNvPicPr>
            <a:picLocks noChangeAspect="1"/>
          </p:cNvPicPr>
          <p:nvPr/>
        </p:nvPicPr>
        <p:blipFill>
          <a:blip r:embed="rId3"/>
          <a:stretch>
            <a:fillRect/>
          </a:stretch>
        </p:blipFill>
        <p:spPr>
          <a:xfrm>
            <a:off x="5294212" y="3374180"/>
            <a:ext cx="3880282" cy="3485916"/>
          </a:xfrm>
          <a:prstGeom prst="rect">
            <a:avLst/>
          </a:prstGeom>
        </p:spPr>
      </p:pic>
    </p:spTree>
    <p:extLst>
      <p:ext uri="{BB962C8B-B14F-4D97-AF65-F5344CB8AC3E}">
        <p14:creationId xmlns:p14="http://schemas.microsoft.com/office/powerpoint/2010/main" val="5389563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692696"/>
            <a:ext cx="8772157" cy="694835"/>
          </a:xfrm>
        </p:spPr>
        <p:txBody>
          <a:bodyPr/>
          <a:lstStyle/>
          <a:p>
            <a:pPr>
              <a:lnSpc>
                <a:spcPct val="80000"/>
              </a:lnSpc>
              <a:buFontTx/>
              <a:buNone/>
            </a:pPr>
            <a:r>
              <a:rPr lang="en-US" sz="1800" dirty="0">
                <a:latin typeface="Arial" charset="0"/>
              </a:rPr>
              <a:t/>
            </a:r>
            <a:br>
              <a:rPr lang="en-US" sz="1800" dirty="0">
                <a:latin typeface="Arial" charset="0"/>
              </a:rPr>
            </a:br>
            <a:r>
              <a:rPr lang="en-US" sz="1800" b="0" dirty="0"/>
              <a:t>Security Management Framework</a:t>
            </a:r>
            <a:r>
              <a:rPr lang="en-US" sz="1800" dirty="0">
                <a:latin typeface="Arial" charset="0"/>
              </a:rPr>
              <a:t/>
            </a:r>
            <a:br>
              <a:rPr lang="en-US" sz="1800" dirty="0">
                <a:latin typeface="Arial" charset="0"/>
              </a:rPr>
            </a:br>
            <a:r>
              <a:rPr lang="en-US" dirty="0">
                <a:latin typeface="Arial" charset="0"/>
              </a:rPr>
              <a:t>Using the ISO Cybersecurity Model (Cont.)</a:t>
            </a:r>
            <a:endParaRPr lang="en-US" dirty="0"/>
          </a:p>
        </p:txBody>
      </p:sp>
      <p:sp>
        <p:nvSpPr>
          <p:cNvPr id="2" name="Content Placeholder 1"/>
          <p:cNvSpPr>
            <a:spLocks noGrp="1"/>
          </p:cNvSpPr>
          <p:nvPr>
            <p:ph idx="1"/>
          </p:nvPr>
        </p:nvSpPr>
        <p:spPr>
          <a:xfrm>
            <a:off x="611560" y="1511576"/>
            <a:ext cx="5168706" cy="5325194"/>
          </a:xfrm>
        </p:spPr>
        <p:txBody>
          <a:bodyPr/>
          <a:lstStyle/>
          <a:p>
            <a:pPr marL="0" indent="0">
              <a:buNone/>
            </a:pPr>
            <a:r>
              <a:rPr lang="en-US" sz="1800" b="1" dirty="0"/>
              <a:t>The ISO Cybersecurity Model and the States of Data</a:t>
            </a:r>
          </a:p>
          <a:p>
            <a:r>
              <a:rPr lang="en-US" sz="1800" dirty="0"/>
              <a:t>Different groups within an organization may be responsible for data in each of the various states. </a:t>
            </a:r>
          </a:p>
          <a:p>
            <a:r>
              <a:rPr lang="en-US" sz="1800" dirty="0"/>
              <a:t>For example, the network security group is responsible for data during transmission. </a:t>
            </a:r>
          </a:p>
          <a:p>
            <a:r>
              <a:rPr lang="en-US" sz="1800" dirty="0"/>
              <a:t>Programmers and data entry people are responsible for data during processing. </a:t>
            </a:r>
          </a:p>
          <a:p>
            <a:r>
              <a:rPr lang="en-US" sz="1800" dirty="0"/>
              <a:t>The hardware and server support specialists are responsible for stored data. The ISO Controls specifically address security objectives for data in each of the three states.</a:t>
            </a:r>
          </a:p>
          <a:p>
            <a:pPr marL="0" indent="0">
              <a:buNone/>
            </a:pPr>
            <a:endParaRPr lang="en-US" sz="1800" dirty="0"/>
          </a:p>
          <a:p>
            <a:endParaRPr lang="en-US" sz="1800" dirty="0"/>
          </a:p>
          <a:p>
            <a:endParaRPr lang="en-US" sz="2000" dirty="0"/>
          </a:p>
        </p:txBody>
      </p:sp>
      <p:pic>
        <p:nvPicPr>
          <p:cNvPr id="3" name="Picture 2"/>
          <p:cNvPicPr>
            <a:picLocks noChangeAspect="1"/>
          </p:cNvPicPr>
          <p:nvPr/>
        </p:nvPicPr>
        <p:blipFill>
          <a:blip r:embed="rId3"/>
          <a:stretch>
            <a:fillRect/>
          </a:stretch>
        </p:blipFill>
        <p:spPr>
          <a:xfrm>
            <a:off x="5972175" y="2933700"/>
            <a:ext cx="3171825" cy="3924300"/>
          </a:xfrm>
          <a:prstGeom prst="rect">
            <a:avLst/>
          </a:prstGeom>
        </p:spPr>
      </p:pic>
    </p:spTree>
    <p:extLst>
      <p:ext uri="{BB962C8B-B14F-4D97-AF65-F5344CB8AC3E}">
        <p14:creationId xmlns:p14="http://schemas.microsoft.com/office/powerpoint/2010/main" val="1819151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11560" y="764704"/>
            <a:ext cx="8772157" cy="694835"/>
          </a:xfrm>
        </p:spPr>
        <p:txBody>
          <a:bodyPr/>
          <a:lstStyle/>
          <a:p>
            <a:pPr>
              <a:lnSpc>
                <a:spcPct val="80000"/>
              </a:lnSpc>
              <a:buFontTx/>
              <a:buNone/>
            </a:pPr>
            <a:r>
              <a:rPr lang="en-US" sz="1800" dirty="0">
                <a:latin typeface="Arial" charset="0"/>
              </a:rPr>
              <a:t/>
            </a:r>
            <a:br>
              <a:rPr lang="en-US" sz="1800" dirty="0">
                <a:latin typeface="Arial" charset="0"/>
              </a:rPr>
            </a:br>
            <a:r>
              <a:rPr lang="en-US" sz="1800" b="0" dirty="0"/>
              <a:t>Security Management Framework</a:t>
            </a:r>
            <a:r>
              <a:rPr lang="en-US" sz="1800" dirty="0">
                <a:latin typeface="Arial" charset="0"/>
              </a:rPr>
              <a:t/>
            </a:r>
            <a:br>
              <a:rPr lang="en-US" sz="1800" dirty="0">
                <a:latin typeface="Arial" charset="0"/>
              </a:rPr>
            </a:br>
            <a:r>
              <a:rPr lang="en-US" dirty="0">
                <a:latin typeface="Arial" charset="0"/>
              </a:rPr>
              <a:t>Using the ISO Cybersecurity Model (Cont.)</a:t>
            </a:r>
            <a:endParaRPr lang="en-US" dirty="0"/>
          </a:p>
        </p:txBody>
      </p:sp>
      <p:sp>
        <p:nvSpPr>
          <p:cNvPr id="2" name="Content Placeholder 1"/>
          <p:cNvSpPr>
            <a:spLocks noGrp="1"/>
          </p:cNvSpPr>
          <p:nvPr>
            <p:ph idx="1"/>
          </p:nvPr>
        </p:nvSpPr>
        <p:spPr>
          <a:xfrm>
            <a:off x="683568" y="1628800"/>
            <a:ext cx="8311956" cy="3597002"/>
          </a:xfrm>
        </p:spPr>
        <p:txBody>
          <a:bodyPr/>
          <a:lstStyle/>
          <a:p>
            <a:pPr marL="0" indent="0">
              <a:buNone/>
            </a:pPr>
            <a:r>
              <a:rPr lang="en-US" sz="1800" b="1" dirty="0"/>
              <a:t>The ISO Cybersecurity Model and Safeguards</a:t>
            </a:r>
          </a:p>
          <a:p>
            <a:r>
              <a:rPr lang="en-US" sz="1800" dirty="0"/>
              <a:t>The ISO 27001 control objectives relate directly to the organization’s cybersecurity policies, procedures and guidelines which upper management determines. </a:t>
            </a:r>
          </a:p>
          <a:p>
            <a:r>
              <a:rPr lang="en-US" sz="1800" dirty="0"/>
              <a:t>The ISO 27002 controls provide technical direction. For example, upper management establishes a policy specifying the protection of all data coming in to or out of the organization. Implementing the technology to meet the policy objectives would not involve upper management. </a:t>
            </a:r>
          </a:p>
          <a:p>
            <a:r>
              <a:rPr lang="en-US" sz="1800" dirty="0"/>
              <a:t>It is the responsibility of IT professionals to properly implement and configure the equipment used to fulfill the policy directives set by upper management.</a:t>
            </a:r>
          </a:p>
          <a:p>
            <a:endParaRPr lang="en-US" sz="1800" dirty="0"/>
          </a:p>
          <a:p>
            <a:endParaRPr lang="en-US" sz="2000" dirty="0"/>
          </a:p>
        </p:txBody>
      </p:sp>
      <p:pic>
        <p:nvPicPr>
          <p:cNvPr id="4" name="Picture 3"/>
          <p:cNvPicPr>
            <a:picLocks noChangeAspect="1"/>
          </p:cNvPicPr>
          <p:nvPr/>
        </p:nvPicPr>
        <p:blipFill>
          <a:blip r:embed="rId3"/>
          <a:stretch>
            <a:fillRect/>
          </a:stretch>
        </p:blipFill>
        <p:spPr>
          <a:xfrm>
            <a:off x="1254222" y="5776912"/>
            <a:ext cx="6191250" cy="790575"/>
          </a:xfrm>
          <a:prstGeom prst="rect">
            <a:avLst/>
          </a:prstGeom>
        </p:spPr>
      </p:pic>
    </p:spTree>
    <p:extLst>
      <p:ext uri="{BB962C8B-B14F-4D97-AF65-F5344CB8AC3E}">
        <p14:creationId xmlns:p14="http://schemas.microsoft.com/office/powerpoint/2010/main" val="320084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ctrTitle"/>
          </p:nvPr>
        </p:nvSpPr>
        <p:spPr>
          <a:xfrm>
            <a:off x="899592" y="1556792"/>
            <a:ext cx="3854450" cy="1481138"/>
          </a:xfrm>
        </p:spPr>
        <p:txBody>
          <a:bodyPr/>
          <a:lstStyle/>
          <a:p>
            <a:r>
              <a:rPr lang="en-US" sz="3200" dirty="0"/>
              <a:t>Chapter 3</a:t>
            </a:r>
            <a:r>
              <a:rPr lang="en-US" sz="3200" dirty="0" smtClean="0"/>
              <a:t>: </a:t>
            </a:r>
            <a:r>
              <a:rPr lang="en-US" sz="3200" dirty="0"/>
              <a:t>Malware and Malicious Code</a:t>
            </a:r>
            <a:endParaRPr lang="en-US" sz="3200" dirty="0">
              <a:solidFill>
                <a:schemeClr val="folHlink"/>
              </a:solidFill>
              <a:latin typeface="Arial" charset="0"/>
            </a:endParaRPr>
          </a:p>
        </p:txBody>
      </p:sp>
      <p:sp>
        <p:nvSpPr>
          <p:cNvPr id="7170" name="Rectangle 3"/>
          <p:cNvSpPr>
            <a:spLocks noGrp="1" noChangeArrowheads="1"/>
          </p:cNvSpPr>
          <p:nvPr>
            <p:ph type="subTitle" idx="1"/>
          </p:nvPr>
        </p:nvSpPr>
        <p:spPr>
          <a:xfrm>
            <a:off x="311150" y="4672013"/>
            <a:ext cx="6788150" cy="658812"/>
          </a:xfrm>
        </p:spPr>
        <p:txBody>
          <a:bodyPr/>
          <a:lstStyle/>
          <a:p>
            <a:pPr eaLnBrk="1" hangingPunct="1"/>
            <a:r>
              <a:rPr lang="en-US" dirty="0">
                <a:latin typeface="Arial" charset="0"/>
              </a:rPr>
              <a:t>Cybersecurity </a:t>
            </a:r>
            <a:r>
              <a:rPr lang="en-US" dirty="0" smtClean="0">
                <a:latin typeface="Arial" charset="0"/>
              </a:rPr>
              <a:t>II</a:t>
            </a:r>
            <a:endParaRPr lang="en-US" dirty="0">
              <a:latin typeface="Arial" charset="0"/>
            </a:endParaRPr>
          </a:p>
        </p:txBody>
      </p:sp>
    </p:spTree>
    <p:extLst>
      <p:ext uri="{BB962C8B-B14F-4D97-AF65-F5344CB8AC3E}">
        <p14:creationId xmlns:p14="http://schemas.microsoft.com/office/powerpoint/2010/main" val="2078552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idx="4294967295"/>
          </p:nvPr>
        </p:nvSpPr>
        <p:spPr>
          <a:xfrm>
            <a:off x="655638" y="609600"/>
            <a:ext cx="8145462" cy="838200"/>
          </a:xfrm>
        </p:spPr>
        <p:txBody>
          <a:bodyPr/>
          <a:lstStyle/>
          <a:p>
            <a:pPr eaLnBrk="1" hangingPunct="1"/>
            <a:r>
              <a:rPr lang="en-US" dirty="0"/>
              <a:t>Chapter 3 - Sections &amp; Objectives</a:t>
            </a:r>
          </a:p>
        </p:txBody>
      </p:sp>
      <p:sp>
        <p:nvSpPr>
          <p:cNvPr id="4099" name="Rectangle 34"/>
          <p:cNvSpPr>
            <a:spLocks noGrp="1" noChangeArrowheads="1"/>
          </p:cNvSpPr>
          <p:nvPr>
            <p:ph type="body" idx="4294967295"/>
          </p:nvPr>
        </p:nvSpPr>
        <p:spPr>
          <a:xfrm>
            <a:off x="655638" y="1828800"/>
            <a:ext cx="7940675" cy="4252259"/>
          </a:xfrm>
        </p:spPr>
        <p:txBody>
          <a:bodyPr/>
          <a:lstStyle/>
          <a:p>
            <a:pPr marL="0" indent="0">
              <a:spcBef>
                <a:spcPts val="600"/>
              </a:spcBef>
              <a:buNone/>
              <a:tabLst>
                <a:tab pos="628650" algn="l"/>
              </a:tabLst>
            </a:pPr>
            <a:r>
              <a:rPr lang="en-US" dirty="0"/>
              <a:t>3.1	Malware and Malicious Code</a:t>
            </a:r>
          </a:p>
          <a:p>
            <a:pPr marL="690563" lvl="4" indent="109538">
              <a:spcBef>
                <a:spcPts val="600"/>
              </a:spcBef>
            </a:pPr>
            <a:r>
              <a:rPr lang="en-US" dirty="0"/>
              <a:t>Differentiate the types of malware and malicious code.</a:t>
            </a:r>
            <a:endParaRPr lang="en-US" sz="2800" dirty="0"/>
          </a:p>
          <a:p>
            <a:pPr marL="0" indent="0">
              <a:spcBef>
                <a:spcPts val="600"/>
              </a:spcBef>
              <a:buNone/>
              <a:tabLst>
                <a:tab pos="628650" algn="l"/>
              </a:tabLst>
            </a:pPr>
            <a:r>
              <a:rPr lang="en-US" dirty="0"/>
              <a:t>3.2	Trickery</a:t>
            </a:r>
          </a:p>
          <a:p>
            <a:pPr marL="808038" lvl="5">
              <a:spcBef>
                <a:spcPts val="600"/>
              </a:spcBef>
            </a:pPr>
            <a:r>
              <a:rPr lang="en-US" dirty="0"/>
              <a:t>Describe the tactics, techniques and procedures used by cyber criminals.</a:t>
            </a:r>
          </a:p>
          <a:p>
            <a:pPr marL="0" indent="0">
              <a:spcBef>
                <a:spcPts val="600"/>
              </a:spcBef>
              <a:buNone/>
            </a:pPr>
            <a:r>
              <a:rPr lang="en-US" dirty="0"/>
              <a:t>3.3	Attacks</a:t>
            </a:r>
          </a:p>
          <a:p>
            <a:pPr marL="808038" lvl="5">
              <a:spcBef>
                <a:spcPts val="600"/>
              </a:spcBef>
            </a:pPr>
            <a:r>
              <a:rPr lang="en-US" dirty="0"/>
              <a:t>	Compare the different methods used in social engineering.</a:t>
            </a:r>
          </a:p>
          <a:p>
            <a:pPr marL="808038" lvl="5">
              <a:spcBef>
                <a:spcPts val="600"/>
              </a:spcBef>
            </a:pPr>
            <a:r>
              <a:rPr lang="en-US" dirty="0"/>
              <a:t>	Compare different types of cyberattacks.</a:t>
            </a:r>
            <a:endParaRPr lang="en-CA" dirty="0"/>
          </a:p>
        </p:txBody>
      </p:sp>
    </p:spTree>
    <p:extLst>
      <p:ext uri="{BB962C8B-B14F-4D97-AF65-F5344CB8AC3E}">
        <p14:creationId xmlns:p14="http://schemas.microsoft.com/office/powerpoint/2010/main" val="142632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1628800"/>
            <a:ext cx="4150014" cy="1481138"/>
          </a:xfrm>
        </p:spPr>
        <p:txBody>
          <a:bodyPr/>
          <a:lstStyle/>
          <a:p>
            <a:pPr marL="0" indent="0">
              <a:spcBef>
                <a:spcPts val="600"/>
              </a:spcBef>
              <a:buNone/>
            </a:pPr>
            <a:r>
              <a:rPr lang="en-US" sz="3200" dirty="0"/>
              <a:t>3.1 Malware and Malicious Code</a:t>
            </a:r>
          </a:p>
        </p:txBody>
      </p:sp>
    </p:spTree>
    <p:extLst>
      <p:ext uri="{BB962C8B-B14F-4D97-AF65-F5344CB8AC3E}">
        <p14:creationId xmlns:p14="http://schemas.microsoft.com/office/powerpoint/2010/main" val="3911580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403628"/>
            <a:ext cx="8772157" cy="838200"/>
          </a:xfrm>
        </p:spPr>
        <p:txBody>
          <a:bodyPr/>
          <a:lstStyle/>
          <a:p>
            <a:pPr eaLnBrk="1" hangingPunct="1"/>
            <a:r>
              <a:rPr lang="en-US" sz="1800" dirty="0"/>
              <a:t>Malware and Malicious Code</a:t>
            </a:r>
            <a:r>
              <a:rPr lang="en-US" dirty="0"/>
              <a:t/>
            </a:r>
            <a:br>
              <a:rPr lang="en-US" dirty="0"/>
            </a:br>
            <a:r>
              <a:rPr lang="en-US" dirty="0">
                <a:latin typeface="Arial" charset="0"/>
              </a:rPr>
              <a:t>Types of Malware</a:t>
            </a:r>
            <a:endParaRPr lang="en-US" sz="4800" dirty="0">
              <a:latin typeface="Arial" charset="0"/>
            </a:endParaRPr>
          </a:p>
        </p:txBody>
      </p:sp>
      <p:sp>
        <p:nvSpPr>
          <p:cNvPr id="2" name="Content Placeholder 1"/>
          <p:cNvSpPr>
            <a:spLocks noGrp="1"/>
          </p:cNvSpPr>
          <p:nvPr>
            <p:ph idx="1"/>
          </p:nvPr>
        </p:nvSpPr>
        <p:spPr>
          <a:xfrm>
            <a:off x="611560" y="1542066"/>
            <a:ext cx="6822704" cy="5315934"/>
          </a:xfrm>
        </p:spPr>
        <p:txBody>
          <a:bodyPr/>
          <a:lstStyle/>
          <a:p>
            <a:pPr marL="0" indent="0">
              <a:buNone/>
            </a:pPr>
            <a:r>
              <a:rPr lang="en-US" sz="1800" dirty="0"/>
              <a:t>Cyber criminals target user’s end devices through the installation of malware. </a:t>
            </a:r>
          </a:p>
          <a:p>
            <a:pPr marL="0" indent="0">
              <a:buNone/>
            </a:pPr>
            <a:r>
              <a:rPr lang="en-US" sz="1800" b="1" dirty="0"/>
              <a:t>Viruses - </a:t>
            </a:r>
            <a:r>
              <a:rPr lang="en-US" sz="1800" dirty="0"/>
              <a:t>A virus is malicious executable code attached to another executable file, such as a legitimate program. Most viruses require end-user initiation, and can activate at a specific time or date. </a:t>
            </a:r>
          </a:p>
          <a:p>
            <a:pPr marL="0" indent="0">
              <a:buNone/>
            </a:pPr>
            <a:r>
              <a:rPr lang="en-US" sz="1800" b="1" dirty="0"/>
              <a:t>Worms</a:t>
            </a:r>
            <a:r>
              <a:rPr lang="en-US" sz="1800" dirty="0"/>
              <a:t> - Worms are malicious code that replicates by independently exploiting vulnerabilities in networks. Worms usually slow down networks. Whereas a virus requires a host program to run, worms can run by themselves. Other than the initial infection, worms no longer require user participation. </a:t>
            </a:r>
          </a:p>
          <a:p>
            <a:pPr marL="0" indent="0">
              <a:buNone/>
            </a:pPr>
            <a:r>
              <a:rPr lang="en-US" sz="1800" b="1" dirty="0"/>
              <a:t>Trojan horse - </a:t>
            </a:r>
            <a:r>
              <a:rPr lang="en-US" sz="1800" dirty="0"/>
              <a:t>A Trojan horse is malware that carries out malicious operations under the guise of a desired operation such as playing an online game. This malicious code exploits the privileges of the user that runs it. A Trojan horse differs from a virus because the Trojan binds itself to non-executable files, such as image files, audio files, or games.</a:t>
            </a:r>
          </a:p>
          <a:p>
            <a:endParaRPr lang="en-US" sz="1800" dirty="0"/>
          </a:p>
        </p:txBody>
      </p:sp>
      <p:pic>
        <p:nvPicPr>
          <p:cNvPr id="4" name="Picture 3"/>
          <p:cNvPicPr>
            <a:picLocks noChangeAspect="1"/>
          </p:cNvPicPr>
          <p:nvPr/>
        </p:nvPicPr>
        <p:blipFill>
          <a:blip r:embed="rId3"/>
          <a:stretch>
            <a:fillRect/>
          </a:stretch>
        </p:blipFill>
        <p:spPr>
          <a:xfrm>
            <a:off x="7443788" y="3042401"/>
            <a:ext cx="1262062" cy="1322160"/>
          </a:xfrm>
          <a:prstGeom prst="rect">
            <a:avLst/>
          </a:prstGeom>
        </p:spPr>
      </p:pic>
      <p:pic>
        <p:nvPicPr>
          <p:cNvPr id="5" name="Picture 4"/>
          <p:cNvPicPr>
            <a:picLocks noChangeAspect="1"/>
          </p:cNvPicPr>
          <p:nvPr/>
        </p:nvPicPr>
        <p:blipFill>
          <a:blip r:embed="rId4"/>
          <a:stretch>
            <a:fillRect/>
          </a:stretch>
        </p:blipFill>
        <p:spPr>
          <a:xfrm>
            <a:off x="7434264" y="4969833"/>
            <a:ext cx="1271586" cy="1271586"/>
          </a:xfrm>
          <a:prstGeom prst="rect">
            <a:avLst/>
          </a:prstGeom>
        </p:spPr>
      </p:pic>
      <p:pic>
        <p:nvPicPr>
          <p:cNvPr id="6" name="Picture 5"/>
          <p:cNvPicPr>
            <a:picLocks noChangeAspect="1"/>
          </p:cNvPicPr>
          <p:nvPr/>
        </p:nvPicPr>
        <p:blipFill>
          <a:blip r:embed="rId5"/>
          <a:stretch>
            <a:fillRect/>
          </a:stretch>
        </p:blipFill>
        <p:spPr>
          <a:xfrm>
            <a:off x="7562850" y="1241828"/>
            <a:ext cx="1143000" cy="1303534"/>
          </a:xfrm>
          <a:prstGeom prst="rect">
            <a:avLst/>
          </a:prstGeom>
        </p:spPr>
      </p:pic>
    </p:spTree>
    <p:extLst>
      <p:ext uri="{BB962C8B-B14F-4D97-AF65-F5344CB8AC3E}">
        <p14:creationId xmlns:p14="http://schemas.microsoft.com/office/powerpoint/2010/main" val="4149332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403628"/>
            <a:ext cx="8772157" cy="838200"/>
          </a:xfrm>
        </p:spPr>
        <p:txBody>
          <a:bodyPr/>
          <a:lstStyle/>
          <a:p>
            <a:pPr eaLnBrk="1" hangingPunct="1"/>
            <a:r>
              <a:rPr lang="en-US" sz="1800" dirty="0"/>
              <a:t>Malware and Malicious Code</a:t>
            </a:r>
            <a:r>
              <a:rPr lang="en-US" dirty="0"/>
              <a:t/>
            </a:r>
            <a:br>
              <a:rPr lang="en-US" dirty="0"/>
            </a:br>
            <a:r>
              <a:rPr lang="en-US" dirty="0">
                <a:latin typeface="Arial" charset="0"/>
              </a:rPr>
              <a:t>Types of Malware (Cont.)</a:t>
            </a:r>
            <a:endParaRPr lang="en-US" sz="4800" dirty="0">
              <a:latin typeface="Arial" charset="0"/>
            </a:endParaRPr>
          </a:p>
        </p:txBody>
      </p:sp>
      <p:sp>
        <p:nvSpPr>
          <p:cNvPr id="2" name="Content Placeholder 1"/>
          <p:cNvSpPr>
            <a:spLocks noGrp="1"/>
          </p:cNvSpPr>
          <p:nvPr>
            <p:ph idx="1"/>
          </p:nvPr>
        </p:nvSpPr>
        <p:spPr>
          <a:xfrm>
            <a:off x="611560" y="1461224"/>
            <a:ext cx="6437253" cy="5280144"/>
          </a:xfrm>
        </p:spPr>
        <p:txBody>
          <a:bodyPr/>
          <a:lstStyle/>
          <a:p>
            <a:r>
              <a:rPr lang="en-US" sz="1800" b="1" dirty="0"/>
              <a:t>Logic Bomb </a:t>
            </a:r>
            <a:r>
              <a:rPr lang="en-US" sz="1800" dirty="0"/>
              <a:t>- A logic bomb is a malicious program that uses a trigger to awaken the malicious code. For example, triggers can be dates, times, other programs running, or the deletion of a user account. The logic bomb remains inactive until that trigger event happens. Once activated, a logic bomb implements a malicious code that causes harm to a computer. </a:t>
            </a:r>
          </a:p>
          <a:p>
            <a:r>
              <a:rPr lang="en-US" sz="1800" b="1" dirty="0"/>
              <a:t>Ransomware</a:t>
            </a:r>
            <a:r>
              <a:rPr lang="en-US" sz="1800" dirty="0"/>
              <a:t> - Ransomware holds a computer system, or the data it contains, captive until the target makes a payment. Ransomware usually works by encrypting data in the computer with a key unknown to the user. </a:t>
            </a:r>
          </a:p>
          <a:p>
            <a:r>
              <a:rPr lang="en-US" sz="1800" b="1" dirty="0"/>
              <a:t>Backdoors and Rootkits </a:t>
            </a:r>
            <a:r>
              <a:rPr lang="en-US" sz="1800" dirty="0"/>
              <a:t>- A backdoor or rootkit refers to the program or code introduced by a criminal who has compromised a system. The backdoor bypasses the normal authentication used to access a system. A rootkit modifies the operating system to create a backdoor. Attackers then use the backdoor to access the computer remotely.</a:t>
            </a:r>
          </a:p>
        </p:txBody>
      </p:sp>
      <p:pic>
        <p:nvPicPr>
          <p:cNvPr id="3" name="Picture 2"/>
          <p:cNvPicPr>
            <a:picLocks noChangeAspect="1"/>
          </p:cNvPicPr>
          <p:nvPr/>
        </p:nvPicPr>
        <p:blipFill>
          <a:blip r:embed="rId3"/>
          <a:stretch>
            <a:fillRect/>
          </a:stretch>
        </p:blipFill>
        <p:spPr>
          <a:xfrm>
            <a:off x="7048813" y="3515046"/>
            <a:ext cx="1730553" cy="1285554"/>
          </a:xfrm>
          <a:prstGeom prst="rect">
            <a:avLst/>
          </a:prstGeom>
        </p:spPr>
      </p:pic>
      <p:pic>
        <p:nvPicPr>
          <p:cNvPr id="4" name="Picture 3"/>
          <p:cNvPicPr>
            <a:picLocks noChangeAspect="1"/>
          </p:cNvPicPr>
          <p:nvPr/>
        </p:nvPicPr>
        <p:blipFill>
          <a:blip r:embed="rId4"/>
          <a:stretch>
            <a:fillRect/>
          </a:stretch>
        </p:blipFill>
        <p:spPr>
          <a:xfrm>
            <a:off x="7048813" y="1461224"/>
            <a:ext cx="1707990" cy="1710601"/>
          </a:xfrm>
          <a:prstGeom prst="rect">
            <a:avLst/>
          </a:prstGeom>
        </p:spPr>
      </p:pic>
      <p:pic>
        <p:nvPicPr>
          <p:cNvPr id="5" name="Picture 4"/>
          <p:cNvPicPr>
            <a:picLocks noChangeAspect="1"/>
          </p:cNvPicPr>
          <p:nvPr/>
        </p:nvPicPr>
        <p:blipFill>
          <a:blip r:embed="rId5"/>
          <a:stretch>
            <a:fillRect/>
          </a:stretch>
        </p:blipFill>
        <p:spPr>
          <a:xfrm>
            <a:off x="7194267" y="5267324"/>
            <a:ext cx="1439644" cy="1304925"/>
          </a:xfrm>
          <a:prstGeom prst="rect">
            <a:avLst/>
          </a:prstGeom>
        </p:spPr>
      </p:pic>
    </p:spTree>
    <p:extLst>
      <p:ext uri="{BB962C8B-B14F-4D97-AF65-F5344CB8AC3E}">
        <p14:creationId xmlns:p14="http://schemas.microsoft.com/office/powerpoint/2010/main" val="3980806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548680"/>
            <a:ext cx="8772157" cy="745458"/>
          </a:xfrm>
        </p:spPr>
        <p:txBody>
          <a:bodyPr>
            <a:normAutofit fontScale="90000"/>
          </a:bodyPr>
          <a:lstStyle/>
          <a:p>
            <a:pPr eaLnBrk="1" hangingPunct="1"/>
            <a:r>
              <a:rPr lang="en-US" sz="1800" dirty="0">
                <a:latin typeface="Arial" charset="0"/>
              </a:rPr>
              <a:t>Malware and Malicious Code</a:t>
            </a:r>
            <a:r>
              <a:rPr lang="en-US" sz="1800" dirty="0"/>
              <a:t> </a:t>
            </a:r>
            <a:r>
              <a:rPr lang="en-US" dirty="0"/>
              <a:t/>
            </a:r>
            <a:br>
              <a:rPr lang="en-US" dirty="0"/>
            </a:br>
            <a:r>
              <a:rPr lang="en-US" dirty="0"/>
              <a:t>Email and Browser Attacks (Cont.)</a:t>
            </a:r>
            <a:endParaRPr lang="en-US" sz="4800" dirty="0">
              <a:latin typeface="Arial" charset="0"/>
            </a:endParaRPr>
          </a:p>
        </p:txBody>
      </p:sp>
      <p:sp>
        <p:nvSpPr>
          <p:cNvPr id="2" name="Content Placeholder 1"/>
          <p:cNvSpPr>
            <a:spLocks noGrp="1"/>
          </p:cNvSpPr>
          <p:nvPr>
            <p:ph idx="1"/>
          </p:nvPr>
        </p:nvSpPr>
        <p:spPr>
          <a:xfrm>
            <a:off x="611560" y="1484784"/>
            <a:ext cx="6016242" cy="5242299"/>
          </a:xfrm>
        </p:spPr>
        <p:txBody>
          <a:bodyPr/>
          <a:lstStyle/>
          <a:p>
            <a:pPr marL="0" indent="0">
              <a:buNone/>
            </a:pPr>
            <a:r>
              <a:rPr lang="en-US" sz="1800" dirty="0"/>
              <a:t>Email is a universal service used by billions worldwide. As one of the most popular services, email has become a major vulnerability to users and organizations. </a:t>
            </a:r>
          </a:p>
          <a:p>
            <a:pPr marL="0" indent="0">
              <a:buNone/>
            </a:pPr>
            <a:r>
              <a:rPr lang="en-US" sz="1800" b="1" dirty="0"/>
              <a:t>Spam</a:t>
            </a:r>
            <a:r>
              <a:rPr lang="en-US" sz="1800" dirty="0"/>
              <a:t> - Spam, also known as junk mail, is unsolicited email. In most cases, spam is a method of advertising. However, spam can send harmful links, malware, or deceptive content. </a:t>
            </a:r>
          </a:p>
          <a:p>
            <a:pPr marL="0" indent="0">
              <a:buNone/>
            </a:pPr>
            <a:r>
              <a:rPr lang="en-US" sz="1800" b="1" dirty="0"/>
              <a:t>Spyware - </a:t>
            </a:r>
            <a:r>
              <a:rPr lang="en-US" sz="1800" dirty="0"/>
              <a:t>Spyware is software that enables a criminal to obtain information about a user’s computer activities. Spyware often includes activity trackers, keystroke collection, and data capture. In an attempt to overcome security measures, spyware often modifies security settings. </a:t>
            </a:r>
          </a:p>
          <a:p>
            <a:pPr marL="0" indent="0">
              <a:buNone/>
            </a:pPr>
            <a:endParaRPr lang="en-US" sz="1800" dirty="0"/>
          </a:p>
          <a:p>
            <a:pPr marL="0" indent="0">
              <a:buNone/>
            </a:pPr>
            <a:endParaRPr lang="en-US" sz="1800" dirty="0"/>
          </a:p>
        </p:txBody>
      </p:sp>
      <p:pic>
        <p:nvPicPr>
          <p:cNvPr id="3" name="Picture 2"/>
          <p:cNvPicPr>
            <a:picLocks noChangeAspect="1"/>
          </p:cNvPicPr>
          <p:nvPr/>
        </p:nvPicPr>
        <p:blipFill>
          <a:blip r:embed="rId3"/>
          <a:stretch>
            <a:fillRect/>
          </a:stretch>
        </p:blipFill>
        <p:spPr>
          <a:xfrm>
            <a:off x="6918121" y="1895475"/>
            <a:ext cx="1760930" cy="1323975"/>
          </a:xfrm>
          <a:prstGeom prst="rect">
            <a:avLst/>
          </a:prstGeom>
        </p:spPr>
      </p:pic>
      <p:pic>
        <p:nvPicPr>
          <p:cNvPr id="4" name="Picture 3"/>
          <p:cNvPicPr>
            <a:picLocks noChangeAspect="1"/>
          </p:cNvPicPr>
          <p:nvPr/>
        </p:nvPicPr>
        <p:blipFill>
          <a:blip r:embed="rId4"/>
          <a:stretch>
            <a:fillRect/>
          </a:stretch>
        </p:blipFill>
        <p:spPr>
          <a:xfrm>
            <a:off x="6918121" y="3925562"/>
            <a:ext cx="1752600" cy="1284673"/>
          </a:xfrm>
          <a:prstGeom prst="rect">
            <a:avLst/>
          </a:prstGeom>
        </p:spPr>
      </p:pic>
    </p:spTree>
    <p:extLst>
      <p:ext uri="{BB962C8B-B14F-4D97-AF65-F5344CB8AC3E}">
        <p14:creationId xmlns:p14="http://schemas.microsoft.com/office/powerpoint/2010/main" val="33822091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455938"/>
            <a:ext cx="8772157" cy="838200"/>
          </a:xfrm>
        </p:spPr>
        <p:txBody>
          <a:bodyPr/>
          <a:lstStyle/>
          <a:p>
            <a:pPr eaLnBrk="1" hangingPunct="1"/>
            <a:r>
              <a:rPr lang="en-US" sz="1800" dirty="0">
                <a:latin typeface="Arial" charset="0"/>
              </a:rPr>
              <a:t>Malware and Malicious Code</a:t>
            </a:r>
            <a:r>
              <a:rPr lang="en-US" sz="1800" dirty="0"/>
              <a:t> </a:t>
            </a:r>
            <a:r>
              <a:rPr lang="en-US" dirty="0"/>
              <a:t/>
            </a:r>
            <a:br>
              <a:rPr lang="en-US" dirty="0"/>
            </a:br>
            <a:r>
              <a:rPr lang="en-US" dirty="0"/>
              <a:t>Email and Browser Attacks (Cont.)</a:t>
            </a:r>
            <a:endParaRPr lang="en-US" sz="4800" dirty="0">
              <a:latin typeface="Arial" charset="0"/>
            </a:endParaRPr>
          </a:p>
        </p:txBody>
      </p:sp>
      <p:sp>
        <p:nvSpPr>
          <p:cNvPr id="2" name="Content Placeholder 1"/>
          <p:cNvSpPr>
            <a:spLocks noGrp="1"/>
          </p:cNvSpPr>
          <p:nvPr>
            <p:ph idx="1"/>
          </p:nvPr>
        </p:nvSpPr>
        <p:spPr>
          <a:xfrm>
            <a:off x="755576" y="1524000"/>
            <a:ext cx="5616192" cy="5242299"/>
          </a:xfrm>
        </p:spPr>
        <p:txBody>
          <a:bodyPr/>
          <a:lstStyle/>
          <a:p>
            <a:pPr marL="0" indent="0">
              <a:buNone/>
            </a:pPr>
            <a:r>
              <a:rPr lang="en-US" sz="1800" b="1" dirty="0"/>
              <a:t>Adware -</a:t>
            </a:r>
            <a:r>
              <a:rPr lang="en-US" sz="1800" dirty="0"/>
              <a:t> Adware typically displays annoying pop-ups to generate revenue for its authors. The malware may analyze user interests by tracking the websites visited. It can then send pop-up advertising pertinent to those sites. </a:t>
            </a:r>
          </a:p>
          <a:p>
            <a:pPr marL="0" indent="0">
              <a:buNone/>
            </a:pPr>
            <a:r>
              <a:rPr lang="en-US" sz="1800" b="1" dirty="0"/>
              <a:t>Scareware - </a:t>
            </a:r>
            <a:r>
              <a:rPr lang="en-US" sz="1800" dirty="0"/>
              <a:t>Scareware persuades the user to take a specific action based on fear. Scareware forges pop-up windows that resemble operating system dialogue windows. </a:t>
            </a:r>
          </a:p>
          <a:p>
            <a:pPr marL="0" indent="0">
              <a:buNone/>
            </a:pPr>
            <a:endParaRPr lang="en-US" sz="1800" dirty="0"/>
          </a:p>
          <a:p>
            <a:pPr marL="0" indent="0">
              <a:buNone/>
            </a:pPr>
            <a:endParaRPr lang="en-US" sz="1800" dirty="0"/>
          </a:p>
        </p:txBody>
      </p:sp>
      <p:pic>
        <p:nvPicPr>
          <p:cNvPr id="4" name="Picture 3"/>
          <p:cNvPicPr>
            <a:picLocks noChangeAspect="1"/>
          </p:cNvPicPr>
          <p:nvPr/>
        </p:nvPicPr>
        <p:blipFill>
          <a:blip r:embed="rId3"/>
          <a:stretch>
            <a:fillRect/>
          </a:stretch>
        </p:blipFill>
        <p:spPr>
          <a:xfrm>
            <a:off x="6527981" y="1524000"/>
            <a:ext cx="2201681" cy="1719262"/>
          </a:xfrm>
          <a:prstGeom prst="rect">
            <a:avLst/>
          </a:prstGeom>
        </p:spPr>
      </p:pic>
      <p:pic>
        <p:nvPicPr>
          <p:cNvPr id="5" name="Picture 4"/>
          <p:cNvPicPr>
            <a:picLocks noChangeAspect="1"/>
          </p:cNvPicPr>
          <p:nvPr/>
        </p:nvPicPr>
        <p:blipFill>
          <a:blip r:embed="rId4"/>
          <a:stretch>
            <a:fillRect/>
          </a:stretch>
        </p:blipFill>
        <p:spPr>
          <a:xfrm>
            <a:off x="6527981" y="3662824"/>
            <a:ext cx="2201681" cy="1640573"/>
          </a:xfrm>
          <a:prstGeom prst="rect">
            <a:avLst/>
          </a:prstGeom>
        </p:spPr>
      </p:pic>
    </p:spTree>
    <p:extLst>
      <p:ext uri="{BB962C8B-B14F-4D97-AF65-F5344CB8AC3E}">
        <p14:creationId xmlns:p14="http://schemas.microsoft.com/office/powerpoint/2010/main" val="3761353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Cybercriminal versus Cyber Heroes</a:t>
            </a:r>
            <a:r>
              <a:rPr lang="en-US" sz="1800" kern="1200" dirty="0">
                <a:solidFill>
                  <a:schemeClr val="tx1"/>
                </a:solidFill>
                <a:latin typeface="Arial" charset="0"/>
              </a:rPr>
              <a:t/>
            </a:r>
            <a:br>
              <a:rPr lang="en-US" sz="1800" kern="1200" dirty="0">
                <a:solidFill>
                  <a:schemeClr val="tx1"/>
                </a:solidFill>
                <a:latin typeface="Arial" charset="0"/>
              </a:rPr>
            </a:br>
            <a:r>
              <a:rPr lang="en-US" dirty="0">
                <a:latin typeface="Arial" charset="0"/>
              </a:rPr>
              <a:t>Cybersecurity Criminals (Cont.)</a:t>
            </a:r>
          </a:p>
        </p:txBody>
      </p:sp>
      <p:sp>
        <p:nvSpPr>
          <p:cNvPr id="2" name="Content Placeholder 1"/>
          <p:cNvSpPr>
            <a:spLocks noGrp="1"/>
          </p:cNvSpPr>
          <p:nvPr>
            <p:ph idx="1"/>
          </p:nvPr>
        </p:nvSpPr>
        <p:spPr>
          <a:xfrm>
            <a:off x="683568" y="1556792"/>
            <a:ext cx="7506536" cy="4786870"/>
          </a:xfrm>
        </p:spPr>
        <p:txBody>
          <a:bodyPr/>
          <a:lstStyle/>
          <a:p>
            <a:pPr marL="0" indent="0">
              <a:buNone/>
            </a:pPr>
            <a:r>
              <a:rPr lang="en-US" sz="2000" dirty="0"/>
              <a:t>Criminals come in many different forms. Each have their own motives:</a:t>
            </a:r>
          </a:p>
          <a:p>
            <a:r>
              <a:rPr lang="en-US" sz="2000" b="1" dirty="0"/>
              <a:t>Cyber Criminals </a:t>
            </a:r>
            <a:r>
              <a:rPr lang="en-US" sz="2000" dirty="0"/>
              <a:t>- These are black hat hackers who are either self-employed or working for large cybercrime organizations. Each year, cyber criminals are responsible for stealing billions of dollars from consumers and businesses.</a:t>
            </a:r>
          </a:p>
          <a:p>
            <a:r>
              <a:rPr lang="en-US" sz="2000" b="1" dirty="0"/>
              <a:t>State Sponsored Hackers - </a:t>
            </a:r>
            <a:r>
              <a:rPr lang="en-US" sz="2000" dirty="0"/>
              <a:t>Depending on a person’s perspective, these are either white hat or black hat hackers who steal government secrets, gather intelligence, and sabotage networks. Their targets are foreign governments, terrorist groups, and corporations. Most countries in the world participate to some degree in state-sponsored hacking.</a:t>
            </a:r>
          </a:p>
        </p:txBody>
      </p:sp>
    </p:spTree>
    <p:extLst>
      <p:ext uri="{BB962C8B-B14F-4D97-AF65-F5344CB8AC3E}">
        <p14:creationId xmlns:p14="http://schemas.microsoft.com/office/powerpoint/2010/main" val="211295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455938"/>
            <a:ext cx="8772157" cy="838200"/>
          </a:xfrm>
        </p:spPr>
        <p:txBody>
          <a:bodyPr/>
          <a:lstStyle/>
          <a:p>
            <a:pPr eaLnBrk="1" hangingPunct="1"/>
            <a:r>
              <a:rPr lang="en-US" sz="1800" dirty="0">
                <a:latin typeface="Arial" charset="0"/>
              </a:rPr>
              <a:t>Malware and Malicious Code</a:t>
            </a:r>
            <a:r>
              <a:rPr lang="en-US" sz="1800" dirty="0"/>
              <a:t> </a:t>
            </a:r>
            <a:r>
              <a:rPr lang="en-US" dirty="0"/>
              <a:t/>
            </a:r>
            <a:br>
              <a:rPr lang="en-US" dirty="0"/>
            </a:br>
            <a:r>
              <a:rPr lang="en-US" dirty="0"/>
              <a:t>Email and Browser Attacks (Cont.)</a:t>
            </a:r>
            <a:endParaRPr lang="en-US" sz="4800" dirty="0">
              <a:latin typeface="Arial" charset="0"/>
            </a:endParaRPr>
          </a:p>
        </p:txBody>
      </p:sp>
      <p:sp>
        <p:nvSpPr>
          <p:cNvPr id="2" name="Content Placeholder 1"/>
          <p:cNvSpPr>
            <a:spLocks noGrp="1"/>
          </p:cNvSpPr>
          <p:nvPr>
            <p:ph idx="1"/>
          </p:nvPr>
        </p:nvSpPr>
        <p:spPr>
          <a:xfrm>
            <a:off x="611560" y="1533525"/>
            <a:ext cx="5349492" cy="5242299"/>
          </a:xfrm>
        </p:spPr>
        <p:txBody>
          <a:bodyPr/>
          <a:lstStyle/>
          <a:p>
            <a:pPr marL="0" indent="0">
              <a:buNone/>
            </a:pPr>
            <a:r>
              <a:rPr lang="en-US" sz="1800" b="1" dirty="0"/>
              <a:t>Phishing</a:t>
            </a:r>
            <a:r>
              <a:rPr lang="en-US" sz="1800" dirty="0"/>
              <a:t> - Phishing is a form of fraud. Cyber criminals use email, instant messaging, or other social media to try to gather information such as login credentials or account information by masquerading as a reputable entity or person. Phishing occurs when a malicious party sends a fraudulent email disguised as being from a legitimate, trusted source. The message intent is to trick the recipient into installing malware on his or her device or into sharing personal or financial information.</a:t>
            </a:r>
          </a:p>
          <a:p>
            <a:pPr marL="0" indent="0">
              <a:buNone/>
            </a:pPr>
            <a:r>
              <a:rPr lang="en-US" sz="1800" b="1" dirty="0"/>
              <a:t>Spear phishing - </a:t>
            </a:r>
            <a:r>
              <a:rPr lang="en-US" sz="1800" dirty="0"/>
              <a:t>Spear phishing is a highly targeted phishing attack. While phishing and spear phishing both use emails to reach the victims, spear phishing sends customized emails to a specific person. </a:t>
            </a:r>
          </a:p>
        </p:txBody>
      </p:sp>
      <p:pic>
        <p:nvPicPr>
          <p:cNvPr id="4" name="Picture 3"/>
          <p:cNvPicPr>
            <a:picLocks noChangeAspect="1"/>
          </p:cNvPicPr>
          <p:nvPr/>
        </p:nvPicPr>
        <p:blipFill>
          <a:blip r:embed="rId3"/>
          <a:stretch>
            <a:fillRect/>
          </a:stretch>
        </p:blipFill>
        <p:spPr>
          <a:xfrm>
            <a:off x="5819962" y="1533525"/>
            <a:ext cx="2981137" cy="2309812"/>
          </a:xfrm>
          <a:prstGeom prst="rect">
            <a:avLst/>
          </a:prstGeom>
        </p:spPr>
      </p:pic>
    </p:spTree>
    <p:extLst>
      <p:ext uri="{BB962C8B-B14F-4D97-AF65-F5344CB8AC3E}">
        <p14:creationId xmlns:p14="http://schemas.microsoft.com/office/powerpoint/2010/main" val="1679464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455938"/>
            <a:ext cx="8772157" cy="838200"/>
          </a:xfrm>
        </p:spPr>
        <p:txBody>
          <a:bodyPr/>
          <a:lstStyle/>
          <a:p>
            <a:pPr eaLnBrk="1" hangingPunct="1"/>
            <a:r>
              <a:rPr lang="en-US" sz="1800" dirty="0">
                <a:latin typeface="Arial" charset="0"/>
              </a:rPr>
              <a:t>Malware and Malicious Code</a:t>
            </a:r>
            <a:r>
              <a:rPr lang="en-US" sz="1800" dirty="0"/>
              <a:t> </a:t>
            </a:r>
            <a:r>
              <a:rPr lang="en-US" dirty="0"/>
              <a:t/>
            </a:r>
            <a:br>
              <a:rPr lang="en-US" dirty="0"/>
            </a:br>
            <a:r>
              <a:rPr lang="en-US" dirty="0"/>
              <a:t>Email and Browser Attacks (Cont.)</a:t>
            </a:r>
            <a:endParaRPr lang="en-US" sz="4800" dirty="0">
              <a:latin typeface="Arial" charset="0"/>
            </a:endParaRPr>
          </a:p>
        </p:txBody>
      </p:sp>
      <p:sp>
        <p:nvSpPr>
          <p:cNvPr id="2" name="Content Placeholder 1"/>
          <p:cNvSpPr>
            <a:spLocks noGrp="1"/>
          </p:cNvSpPr>
          <p:nvPr>
            <p:ph idx="1"/>
          </p:nvPr>
        </p:nvSpPr>
        <p:spPr>
          <a:xfrm>
            <a:off x="683568" y="1605965"/>
            <a:ext cx="5730492" cy="5242299"/>
          </a:xfrm>
        </p:spPr>
        <p:txBody>
          <a:bodyPr/>
          <a:lstStyle/>
          <a:p>
            <a:pPr marL="0" indent="0">
              <a:buNone/>
            </a:pPr>
            <a:r>
              <a:rPr lang="en-US" sz="1800" b="1" dirty="0"/>
              <a:t>Vishing -</a:t>
            </a:r>
            <a:r>
              <a:rPr lang="en-US" sz="1800" dirty="0"/>
              <a:t> Vishing is phishing using voice communication technology. Criminals can spoof calls from legitimate sources using voice over IP (VoIP) technology. Victims may also receive a recorded message that appears legitimate.</a:t>
            </a:r>
          </a:p>
          <a:p>
            <a:pPr marL="0" indent="0">
              <a:buNone/>
            </a:pPr>
            <a:r>
              <a:rPr lang="en-US" sz="1800" b="1" dirty="0"/>
              <a:t>Pharming - </a:t>
            </a:r>
            <a:r>
              <a:rPr lang="en-US" sz="1800" dirty="0"/>
              <a:t>Pharming is the impersonation of a legitimate website in an effort to deceive users into entering their credentials. </a:t>
            </a:r>
          </a:p>
          <a:p>
            <a:pPr marL="0" indent="0">
              <a:buNone/>
            </a:pPr>
            <a:r>
              <a:rPr lang="en-US" sz="1800" b="1" dirty="0"/>
              <a:t>Whaling</a:t>
            </a:r>
            <a:r>
              <a:rPr lang="en-US" sz="1800" dirty="0"/>
              <a:t> - Whaling is a phishing attack that targets high profile targets within an organization such as senior executives.</a:t>
            </a:r>
          </a:p>
        </p:txBody>
      </p:sp>
      <p:pic>
        <p:nvPicPr>
          <p:cNvPr id="3" name="Picture 2"/>
          <p:cNvPicPr>
            <a:picLocks noChangeAspect="1"/>
          </p:cNvPicPr>
          <p:nvPr/>
        </p:nvPicPr>
        <p:blipFill>
          <a:blip r:embed="rId3"/>
          <a:stretch>
            <a:fillRect/>
          </a:stretch>
        </p:blipFill>
        <p:spPr>
          <a:xfrm>
            <a:off x="6162798" y="4557231"/>
            <a:ext cx="2981202" cy="2304488"/>
          </a:xfrm>
          <a:prstGeom prst="rect">
            <a:avLst/>
          </a:prstGeom>
        </p:spPr>
      </p:pic>
    </p:spTree>
    <p:extLst>
      <p:ext uri="{BB962C8B-B14F-4D97-AF65-F5344CB8AC3E}">
        <p14:creationId xmlns:p14="http://schemas.microsoft.com/office/powerpoint/2010/main" val="4031393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13109" y="455938"/>
            <a:ext cx="8772157" cy="838200"/>
          </a:xfrm>
        </p:spPr>
        <p:txBody>
          <a:bodyPr/>
          <a:lstStyle/>
          <a:p>
            <a:pPr eaLnBrk="1" hangingPunct="1"/>
            <a:r>
              <a:rPr lang="en-US" sz="1800" dirty="0">
                <a:latin typeface="Arial" charset="0"/>
              </a:rPr>
              <a:t>Malware and Malicious Code</a:t>
            </a:r>
            <a:r>
              <a:rPr lang="en-US" sz="1800" dirty="0"/>
              <a:t> </a:t>
            </a:r>
            <a:r>
              <a:rPr lang="en-US" dirty="0"/>
              <a:t/>
            </a:r>
            <a:br>
              <a:rPr lang="en-US" dirty="0"/>
            </a:br>
            <a:r>
              <a:rPr lang="en-US" dirty="0"/>
              <a:t>Email and Browser Attacks (Cont.)</a:t>
            </a:r>
            <a:endParaRPr lang="en-US" sz="4800" dirty="0">
              <a:latin typeface="Arial" charset="0"/>
            </a:endParaRPr>
          </a:p>
        </p:txBody>
      </p:sp>
      <p:sp>
        <p:nvSpPr>
          <p:cNvPr id="2" name="Content Placeholder 1"/>
          <p:cNvSpPr>
            <a:spLocks noGrp="1"/>
          </p:cNvSpPr>
          <p:nvPr>
            <p:ph idx="1"/>
          </p:nvPr>
        </p:nvSpPr>
        <p:spPr>
          <a:xfrm>
            <a:off x="683568" y="1586966"/>
            <a:ext cx="8340341" cy="5242299"/>
          </a:xfrm>
        </p:spPr>
        <p:txBody>
          <a:bodyPr/>
          <a:lstStyle/>
          <a:p>
            <a:pPr marL="0" indent="0">
              <a:buNone/>
            </a:pPr>
            <a:r>
              <a:rPr lang="en-US" sz="1800" b="1" dirty="0"/>
              <a:t>Plugins - </a:t>
            </a:r>
            <a:r>
              <a:rPr lang="en-US" sz="1800" dirty="0"/>
              <a:t>The Flash and Shockwave plugins from Adobe enable the development of interesting graphic and cartoon animations that greatly enhance the look and feel of a web page. Plugins display the content developed using the appropriate software.</a:t>
            </a:r>
          </a:p>
          <a:p>
            <a:pPr marL="0" indent="0">
              <a:buNone/>
            </a:pPr>
            <a:r>
              <a:rPr lang="en-US" sz="1800" b="1" dirty="0"/>
              <a:t>SEO Poisoning - </a:t>
            </a:r>
            <a:r>
              <a:rPr lang="en-US" sz="1800" dirty="0"/>
              <a:t>Search engines such as Google work by ranking pages and presenting relevant results based on users’ search queries. Depending on the relevancy of web site content, it may appear higher or lower in the search result list. SEO, short for Search Engine Optimization, is a set of techniques used to improve a website’s ranking by a search engine. While many legitimate companies specialize in optimizing websites to better position them, SEO poisoning uses SEO to make a malicious website appear higher in search results.</a:t>
            </a:r>
          </a:p>
          <a:p>
            <a:pPr marL="0" indent="0">
              <a:buNone/>
            </a:pPr>
            <a:r>
              <a:rPr lang="en-US" sz="1800" b="1" dirty="0"/>
              <a:t>Browser Hijacker - </a:t>
            </a:r>
            <a:r>
              <a:rPr lang="en-US" sz="1800" dirty="0"/>
              <a:t>A browser hijacker is malware that alters a computer's browser settings to redirect the user to websites paid for by the cyber criminals' customers. Browser hijackers usually install without the user's permission and is usually part of a drive-by download.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86342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1556792"/>
            <a:ext cx="4348902" cy="1481138"/>
          </a:xfrm>
        </p:spPr>
        <p:txBody>
          <a:bodyPr/>
          <a:lstStyle/>
          <a:p>
            <a:pPr eaLnBrk="1" hangingPunct="1"/>
            <a:r>
              <a:rPr lang="en-US" sz="3600" dirty="0"/>
              <a:t>3.2 Trickery</a:t>
            </a:r>
          </a:p>
        </p:txBody>
      </p:sp>
    </p:spTree>
    <p:extLst>
      <p:ext uri="{BB962C8B-B14F-4D97-AF65-F5344CB8AC3E}">
        <p14:creationId xmlns:p14="http://schemas.microsoft.com/office/powerpoint/2010/main" val="4219749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71843" y="323273"/>
            <a:ext cx="8772157" cy="931003"/>
          </a:xfrm>
        </p:spPr>
        <p:txBody>
          <a:bodyPr/>
          <a:lstStyle/>
          <a:p>
            <a:r>
              <a:rPr lang="en-US" sz="1800" b="0" dirty="0"/>
              <a:t>Trickery</a:t>
            </a:r>
            <a:r>
              <a:rPr lang="en-US" sz="2800" b="0" dirty="0"/>
              <a:t/>
            </a:r>
            <a:br>
              <a:rPr lang="en-US" sz="2800" b="0" dirty="0"/>
            </a:br>
            <a:r>
              <a:rPr lang="en-US" sz="2800" b="0" dirty="0"/>
              <a:t>The Art of Trickery</a:t>
            </a:r>
          </a:p>
        </p:txBody>
      </p:sp>
      <p:sp>
        <p:nvSpPr>
          <p:cNvPr id="2" name="Content Placeholder 1"/>
          <p:cNvSpPr>
            <a:spLocks noGrp="1"/>
          </p:cNvSpPr>
          <p:nvPr>
            <p:ph idx="1"/>
          </p:nvPr>
        </p:nvSpPr>
        <p:spPr>
          <a:xfrm>
            <a:off x="213110" y="1392822"/>
            <a:ext cx="8441363" cy="5303542"/>
          </a:xfrm>
        </p:spPr>
        <p:txBody>
          <a:bodyPr/>
          <a:lstStyle/>
          <a:p>
            <a:endParaRPr lang="en-US" sz="2000" dirty="0"/>
          </a:p>
          <a:p>
            <a:endParaRPr lang="en-US" sz="1600" dirty="0"/>
          </a:p>
          <a:p>
            <a:endParaRPr lang="en-US" sz="1600" dirty="0"/>
          </a:p>
        </p:txBody>
      </p:sp>
      <p:sp>
        <p:nvSpPr>
          <p:cNvPr id="3" name="TextBox 2"/>
          <p:cNvSpPr txBox="1"/>
          <p:nvPr/>
        </p:nvSpPr>
        <p:spPr>
          <a:xfrm>
            <a:off x="611560" y="1524000"/>
            <a:ext cx="6429375" cy="5161413"/>
          </a:xfrm>
          <a:prstGeom prst="rect">
            <a:avLst/>
          </a:prstGeom>
          <a:noFill/>
        </p:spPr>
        <p:txBody>
          <a:bodyPr wrap="square" rtlCol="0">
            <a:spAutoFit/>
          </a:bodyPr>
          <a:lstStyle/>
          <a:p>
            <a:pPr algn="l"/>
            <a:r>
              <a:rPr lang="en-US" sz="1800" b="1" dirty="0"/>
              <a:t>Social Engineering - </a:t>
            </a:r>
            <a:r>
              <a:rPr lang="en-US" sz="1800" dirty="0"/>
              <a:t>Social engineering is a completely non-technical means for a criminal to gather information on a target. Social engineering is an attack that attempts to manipulate individuals into performing actions or divulging confidential information.</a:t>
            </a:r>
          </a:p>
          <a:p>
            <a:pPr algn="l"/>
            <a:endParaRPr lang="en-US" sz="1800" dirty="0"/>
          </a:p>
          <a:p>
            <a:pPr algn="l"/>
            <a:r>
              <a:rPr lang="en-US" sz="1800" dirty="0"/>
              <a:t>Social engineers often rely on people’s willingness to be helpful but also prey on people’s weaknesses. These are some types of social engineering attacks:</a:t>
            </a:r>
          </a:p>
          <a:p>
            <a:pPr algn="l"/>
            <a:endParaRPr lang="en-US" sz="1800" b="1" dirty="0"/>
          </a:p>
          <a:p>
            <a:pPr algn="l"/>
            <a:r>
              <a:rPr lang="en-US" sz="1800" b="1" dirty="0"/>
              <a:t>Pretexting</a:t>
            </a:r>
            <a:r>
              <a:rPr lang="en-US" sz="1800" dirty="0"/>
              <a:t> - This is when an attacker calls an individual and lies to them in an attempt to gain access to privileged data. An example involves an attacker who pretends to need personal or financial data in order to confirm the identity of the recipient.</a:t>
            </a:r>
          </a:p>
          <a:p>
            <a:pPr algn="l"/>
            <a:endParaRPr lang="en-US" sz="1800" b="1" dirty="0"/>
          </a:p>
          <a:p>
            <a:pPr algn="l"/>
            <a:r>
              <a:rPr lang="en-US" sz="1800" b="1" dirty="0"/>
              <a:t>Something for Something (Quid pro quo)</a:t>
            </a:r>
            <a:r>
              <a:rPr lang="en-US" sz="1800" dirty="0"/>
              <a:t> - This is when an attacker requests personal information from a party in exchange for something, like a gift.</a:t>
            </a:r>
          </a:p>
          <a:p>
            <a:pPr algn="l"/>
            <a:endParaRPr lang="en-US" dirty="0"/>
          </a:p>
        </p:txBody>
      </p:sp>
      <p:pic>
        <p:nvPicPr>
          <p:cNvPr id="5" name="Picture 4"/>
          <p:cNvPicPr>
            <a:picLocks noChangeAspect="1"/>
          </p:cNvPicPr>
          <p:nvPr/>
        </p:nvPicPr>
        <p:blipFill>
          <a:blip r:embed="rId3"/>
          <a:stretch>
            <a:fillRect/>
          </a:stretch>
        </p:blipFill>
        <p:spPr>
          <a:xfrm>
            <a:off x="7188392" y="2132856"/>
            <a:ext cx="1891915" cy="1833251"/>
          </a:xfrm>
          <a:prstGeom prst="rect">
            <a:avLst/>
          </a:prstGeom>
        </p:spPr>
      </p:pic>
      <p:pic>
        <p:nvPicPr>
          <p:cNvPr id="6" name="Picture 5"/>
          <p:cNvPicPr>
            <a:picLocks noChangeAspect="1"/>
          </p:cNvPicPr>
          <p:nvPr/>
        </p:nvPicPr>
        <p:blipFill>
          <a:blip r:embed="rId4"/>
          <a:stretch>
            <a:fillRect/>
          </a:stretch>
        </p:blipFill>
        <p:spPr>
          <a:xfrm>
            <a:off x="7292627" y="4487074"/>
            <a:ext cx="1787680" cy="2171700"/>
          </a:xfrm>
          <a:prstGeom prst="rect">
            <a:avLst/>
          </a:prstGeom>
        </p:spPr>
      </p:pic>
    </p:spTree>
    <p:extLst>
      <p:ext uri="{BB962C8B-B14F-4D97-AF65-F5344CB8AC3E}">
        <p14:creationId xmlns:p14="http://schemas.microsoft.com/office/powerpoint/2010/main" val="2742012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23208"/>
          </a:xfrm>
        </p:spPr>
        <p:txBody>
          <a:bodyPr/>
          <a:lstStyle/>
          <a:p>
            <a:pPr eaLnBrk="1" hangingPunct="1"/>
            <a:r>
              <a:rPr lang="en-US" sz="2800" dirty="0">
                <a:latin typeface="Arial" charset="0"/>
              </a:rPr>
              <a:t/>
            </a:r>
            <a:br>
              <a:rPr lang="en-US" sz="2800" dirty="0">
                <a:latin typeface="Arial" charset="0"/>
              </a:rPr>
            </a:br>
            <a:r>
              <a:rPr lang="en-US" sz="1800" b="0" dirty="0"/>
              <a:t>Trickery</a:t>
            </a:r>
            <a:r>
              <a:rPr lang="en-US" sz="2800" dirty="0">
                <a:latin typeface="Arial" charset="0"/>
              </a:rPr>
              <a:t/>
            </a:r>
            <a:br>
              <a:rPr lang="en-US" sz="2800" dirty="0">
                <a:latin typeface="Arial" charset="0"/>
              </a:rPr>
            </a:br>
            <a:r>
              <a:rPr lang="en-US" sz="2800" dirty="0">
                <a:latin typeface="Arial" charset="0"/>
              </a:rPr>
              <a:t>Types of Trickery</a:t>
            </a:r>
            <a:endParaRPr lang="en-US" sz="4400" dirty="0">
              <a:latin typeface="Arial" charset="0"/>
            </a:endParaRPr>
          </a:p>
        </p:txBody>
      </p:sp>
      <p:sp>
        <p:nvSpPr>
          <p:cNvPr id="2" name="Content Placeholder 1"/>
          <p:cNvSpPr>
            <a:spLocks noGrp="1"/>
          </p:cNvSpPr>
          <p:nvPr>
            <p:ph idx="1"/>
          </p:nvPr>
        </p:nvSpPr>
        <p:spPr>
          <a:xfrm>
            <a:off x="683568" y="1545331"/>
            <a:ext cx="5587615" cy="5354910"/>
          </a:xfrm>
        </p:spPr>
        <p:txBody>
          <a:bodyPr/>
          <a:lstStyle/>
          <a:p>
            <a:pPr marL="0" indent="0">
              <a:buNone/>
            </a:pPr>
            <a:r>
              <a:rPr lang="en-US" sz="1600" b="1" dirty="0"/>
              <a:t>Shoulder Surfing and Dumpster Diving – </a:t>
            </a:r>
            <a:r>
              <a:rPr lang="en-US" sz="1600" dirty="0"/>
              <a:t>refers to picking up PINs, access codes or credit card numbers. An attacker can be in close proximity to his victim or the attacker can use binoculars or closed circuit cameras to shoulder surf. </a:t>
            </a:r>
          </a:p>
          <a:p>
            <a:pPr marL="0" indent="0">
              <a:buNone/>
            </a:pPr>
            <a:r>
              <a:rPr lang="en-US" sz="1600" b="1" dirty="0"/>
              <a:t>Impersonation and Hoaxes - </a:t>
            </a:r>
            <a:r>
              <a:rPr lang="en-US" sz="1600" dirty="0"/>
              <a:t>Impersonation is the action of pretending to be someone else. For example, a recent phone scam targeted taxpayers. A criminal, posing as an IRS employee, told the victims that they owed money to the IRS. </a:t>
            </a:r>
          </a:p>
          <a:p>
            <a:pPr marL="0" indent="0">
              <a:buNone/>
            </a:pPr>
            <a:r>
              <a:rPr lang="en-US" sz="1600" b="1" dirty="0"/>
              <a:t>Piggybacking and Tailgating - </a:t>
            </a:r>
            <a:r>
              <a:rPr lang="en-US" sz="1600" dirty="0"/>
              <a:t>Piggybacking occurs when a criminal tags along with an authorized person to gain entry into a secure location or a restricted area. Tailgating is another term that describes the same practice.</a:t>
            </a:r>
          </a:p>
          <a:p>
            <a:pPr marL="0" indent="0">
              <a:buNone/>
            </a:pPr>
            <a:r>
              <a:rPr lang="en-US" sz="1600" b="1" dirty="0"/>
              <a:t>Online, Email, and Web-based Trickery - </a:t>
            </a:r>
            <a:r>
              <a:rPr lang="en-US" sz="1600" dirty="0"/>
              <a:t>Forwarding hoax emails and other jokes, funny movies, and non-work-related emails at work may violate the company's acceptable use policy and result in disciplinary actions. </a:t>
            </a:r>
          </a:p>
          <a:p>
            <a:pPr marL="0" indent="0">
              <a:buNone/>
            </a:pPr>
            <a:endParaRPr lang="en-US" sz="1600" dirty="0"/>
          </a:p>
        </p:txBody>
      </p:sp>
      <p:pic>
        <p:nvPicPr>
          <p:cNvPr id="3" name="Picture 2"/>
          <p:cNvPicPr>
            <a:picLocks noChangeAspect="1"/>
          </p:cNvPicPr>
          <p:nvPr/>
        </p:nvPicPr>
        <p:blipFill>
          <a:blip r:embed="rId3"/>
          <a:stretch>
            <a:fillRect/>
          </a:stretch>
        </p:blipFill>
        <p:spPr>
          <a:xfrm>
            <a:off x="6192970" y="1314450"/>
            <a:ext cx="2398580" cy="1719262"/>
          </a:xfrm>
          <a:prstGeom prst="rect">
            <a:avLst/>
          </a:prstGeom>
        </p:spPr>
      </p:pic>
    </p:spTree>
    <p:extLst>
      <p:ext uri="{BB962C8B-B14F-4D97-AF65-F5344CB8AC3E}">
        <p14:creationId xmlns:p14="http://schemas.microsoft.com/office/powerpoint/2010/main" val="2501130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1556792"/>
            <a:ext cx="4339280" cy="1481138"/>
          </a:xfrm>
        </p:spPr>
        <p:txBody>
          <a:bodyPr/>
          <a:lstStyle/>
          <a:p>
            <a:pPr eaLnBrk="1" hangingPunct="1"/>
            <a:r>
              <a:rPr lang="en-US" sz="3600" dirty="0"/>
              <a:t>3.3 Attacks</a:t>
            </a:r>
          </a:p>
        </p:txBody>
      </p:sp>
    </p:spTree>
    <p:extLst>
      <p:ext uri="{BB962C8B-B14F-4D97-AF65-F5344CB8AC3E}">
        <p14:creationId xmlns:p14="http://schemas.microsoft.com/office/powerpoint/2010/main" val="1816272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24808"/>
          </a:xfrm>
        </p:spPr>
        <p:txBody>
          <a:bodyPr/>
          <a:lstStyle/>
          <a:p>
            <a:pPr eaLnBrk="1" hangingPunct="1"/>
            <a:r>
              <a:rPr lang="en-US" sz="1800" b="0" dirty="0"/>
              <a:t>Attacks</a:t>
            </a:r>
            <a:r>
              <a:rPr lang="en-US" sz="2800" dirty="0">
                <a:latin typeface="Arial" charset="0"/>
              </a:rPr>
              <a:t/>
            </a:r>
            <a:br>
              <a:rPr lang="en-US" sz="2800" dirty="0">
                <a:latin typeface="Arial" charset="0"/>
              </a:rPr>
            </a:br>
            <a:r>
              <a:rPr lang="en-US" sz="2800" dirty="0">
                <a:latin typeface="Arial" charset="0"/>
              </a:rPr>
              <a:t>Types of Cyber Attacks</a:t>
            </a:r>
            <a:endParaRPr lang="en-US" sz="4400" dirty="0">
              <a:latin typeface="Arial" charset="0"/>
            </a:endParaRPr>
          </a:p>
        </p:txBody>
      </p:sp>
      <p:sp>
        <p:nvSpPr>
          <p:cNvPr id="2" name="Content Placeholder 1"/>
          <p:cNvSpPr>
            <a:spLocks noGrp="1"/>
          </p:cNvSpPr>
          <p:nvPr>
            <p:ph idx="1"/>
          </p:nvPr>
        </p:nvSpPr>
        <p:spPr>
          <a:xfrm>
            <a:off x="689360" y="1628800"/>
            <a:ext cx="8059104" cy="4820845"/>
          </a:xfrm>
        </p:spPr>
        <p:txBody>
          <a:bodyPr/>
          <a:lstStyle/>
          <a:p>
            <a:pPr marL="0" indent="0">
              <a:buNone/>
            </a:pPr>
            <a:r>
              <a:rPr lang="en-US" sz="1800" b="1" dirty="0"/>
              <a:t>Denial-of-Service (</a:t>
            </a:r>
            <a:r>
              <a:rPr lang="en-US" sz="1800" b="1" dirty="0" err="1"/>
              <a:t>DoS</a:t>
            </a:r>
            <a:r>
              <a:rPr lang="en-US" sz="1800" b="1" dirty="0"/>
              <a:t>) Attacks  </a:t>
            </a:r>
            <a:r>
              <a:rPr lang="en-US" sz="1800" dirty="0"/>
              <a:t>- are a type of network attack. A </a:t>
            </a:r>
            <a:r>
              <a:rPr lang="en-US" sz="1800" dirty="0" err="1"/>
              <a:t>DoS</a:t>
            </a:r>
            <a:r>
              <a:rPr lang="en-US" sz="1800" dirty="0"/>
              <a:t> attack results in some sort of interruption of network services to users, devices, or applications. </a:t>
            </a:r>
            <a:r>
              <a:rPr lang="en-US" sz="1800" dirty="0" err="1"/>
              <a:t>DoS</a:t>
            </a:r>
            <a:r>
              <a:rPr lang="en-US" sz="1800" dirty="0"/>
              <a:t> attacks are a major risk because they can easily interrupt communication and cause significant loss of time and money. These attacks are relatively simple to conduct, even by an unskilled attacker.</a:t>
            </a:r>
          </a:p>
          <a:p>
            <a:pPr marL="0" indent="0">
              <a:buNone/>
            </a:pPr>
            <a:r>
              <a:rPr lang="en-US" sz="1800" b="1" dirty="0"/>
              <a:t>Sniffing - </a:t>
            </a:r>
            <a:r>
              <a:rPr lang="en-US" sz="1800" dirty="0"/>
              <a:t>Sniffing is similar to eavesdropping on someone. It occurs when attackers examine all network traffic as it passes through their NIC, independent of whether or not the traffic is addressed to them or not. Criminals accomplish network sniffing with a software application, hardware device, or a combination of the two. </a:t>
            </a:r>
          </a:p>
          <a:p>
            <a:pPr marL="0" indent="0">
              <a:buNone/>
            </a:pPr>
            <a:r>
              <a:rPr lang="en-US" sz="1800" b="1" dirty="0"/>
              <a:t>Spoofing - </a:t>
            </a:r>
            <a:r>
              <a:rPr lang="en-US" sz="1800" dirty="0"/>
              <a:t>Spoofing is an impersonation attack, and it takes advantage of a trusted relationship between two systems. If two systems accept the authentication accomplished by each other, an individual logged onto one system might not go through an authentication process again to access the other system.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6178865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815572"/>
          </a:xfrm>
        </p:spPr>
        <p:txBody>
          <a:bodyPr/>
          <a:lstStyle/>
          <a:p>
            <a:pPr eaLnBrk="1" hangingPunct="1"/>
            <a:r>
              <a:rPr lang="en-US" sz="1800" b="0" dirty="0">
                <a:latin typeface="Arial" charset="0"/>
              </a:rPr>
              <a:t>Attacks</a:t>
            </a:r>
            <a:r>
              <a:rPr lang="en-US" sz="2800" dirty="0">
                <a:latin typeface="Arial" charset="0"/>
              </a:rPr>
              <a:t/>
            </a:r>
            <a:br>
              <a:rPr lang="en-US" sz="2800" dirty="0">
                <a:latin typeface="Arial" charset="0"/>
              </a:rPr>
            </a:br>
            <a:r>
              <a:rPr lang="en-US" sz="2800" dirty="0">
                <a:latin typeface="Arial" charset="0"/>
              </a:rPr>
              <a:t>Types of Cyber Attacks</a:t>
            </a:r>
            <a:endParaRPr lang="en-US" sz="4400" dirty="0">
              <a:latin typeface="Arial" charset="0"/>
            </a:endParaRPr>
          </a:p>
        </p:txBody>
      </p:sp>
      <p:sp>
        <p:nvSpPr>
          <p:cNvPr id="2" name="Content Placeholder 1"/>
          <p:cNvSpPr>
            <a:spLocks noGrp="1"/>
          </p:cNvSpPr>
          <p:nvPr>
            <p:ph idx="1"/>
          </p:nvPr>
        </p:nvSpPr>
        <p:spPr>
          <a:xfrm>
            <a:off x="683568" y="1510092"/>
            <a:ext cx="6297559" cy="5116408"/>
          </a:xfrm>
        </p:spPr>
        <p:txBody>
          <a:bodyPr/>
          <a:lstStyle/>
          <a:p>
            <a:pPr marL="0" indent="0">
              <a:buNone/>
            </a:pPr>
            <a:r>
              <a:rPr lang="en-US" sz="1600" b="1" dirty="0"/>
              <a:t>Man-in-the-middle - </a:t>
            </a:r>
            <a:r>
              <a:rPr lang="en-US" sz="1600" dirty="0"/>
              <a:t>A criminal performs a man-in-the-middle (</a:t>
            </a:r>
            <a:r>
              <a:rPr lang="en-US" sz="1600" dirty="0" err="1"/>
              <a:t>MitM</a:t>
            </a:r>
            <a:r>
              <a:rPr lang="en-US" sz="1600" dirty="0"/>
              <a:t>) attack by intercepting communications between computers to steal information crossing the network. The criminal can also choose to manipulate messages and relay false information between hosts since the hosts are unaware that a modification to the messages occurred. </a:t>
            </a:r>
            <a:r>
              <a:rPr lang="en-US" sz="1600" dirty="0" err="1"/>
              <a:t>MitM</a:t>
            </a:r>
            <a:r>
              <a:rPr lang="en-US" sz="1600" dirty="0"/>
              <a:t> allows the criminal to take control over a device without the user’s knowledge.</a:t>
            </a:r>
          </a:p>
          <a:p>
            <a:pPr marL="0" indent="0">
              <a:buNone/>
            </a:pPr>
            <a:r>
              <a:rPr lang="en-US" sz="1600" b="1" dirty="0"/>
              <a:t>Zero-Day Attacks - </a:t>
            </a:r>
            <a:r>
              <a:rPr lang="en-US" sz="1600" dirty="0"/>
              <a:t>A zero-day attack, sometimes referred to as a zero-day threat, is a computer attack that tries to exploit software vulnerabilities that are unknown or undisclosed by the software vendor. The term zero hour describes the moment when someone discovers the exploit. </a:t>
            </a:r>
          </a:p>
          <a:p>
            <a:pPr marL="0" indent="0">
              <a:buNone/>
            </a:pPr>
            <a:r>
              <a:rPr lang="en-US" sz="1600" b="1" dirty="0"/>
              <a:t>Keyboard Logging - </a:t>
            </a:r>
            <a:r>
              <a:rPr lang="en-US" sz="1600" dirty="0"/>
              <a:t>Keyboard logging is a software program that records or logs the keystrokes of the user of the system. Criminals can implement keystroke loggers through software installed on a computer system or through hardware physically attached to a computer. The criminal configures the key logger software to email the log file. The keystrokes captured in the log file can reveal usernames, passwords, websites visited, and other sensitive information.</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pic>
        <p:nvPicPr>
          <p:cNvPr id="3" name="Picture 2"/>
          <p:cNvPicPr>
            <a:picLocks noChangeAspect="1"/>
          </p:cNvPicPr>
          <p:nvPr/>
        </p:nvPicPr>
        <p:blipFill>
          <a:blip r:embed="rId3"/>
          <a:stretch>
            <a:fillRect/>
          </a:stretch>
        </p:blipFill>
        <p:spPr>
          <a:xfrm>
            <a:off x="6529911" y="1209964"/>
            <a:ext cx="2270142" cy="1628423"/>
          </a:xfrm>
          <a:prstGeom prst="rect">
            <a:avLst/>
          </a:prstGeom>
        </p:spPr>
      </p:pic>
      <p:pic>
        <p:nvPicPr>
          <p:cNvPr id="4" name="Picture 3"/>
          <p:cNvPicPr>
            <a:picLocks noChangeAspect="1"/>
          </p:cNvPicPr>
          <p:nvPr/>
        </p:nvPicPr>
        <p:blipFill>
          <a:blip r:embed="rId4"/>
          <a:stretch>
            <a:fillRect/>
          </a:stretch>
        </p:blipFill>
        <p:spPr>
          <a:xfrm>
            <a:off x="6661776" y="3239621"/>
            <a:ext cx="2138277" cy="828675"/>
          </a:xfrm>
          <a:prstGeom prst="rect">
            <a:avLst/>
          </a:prstGeom>
        </p:spPr>
      </p:pic>
    </p:spTree>
    <p:extLst>
      <p:ext uri="{BB962C8B-B14F-4D97-AF65-F5344CB8AC3E}">
        <p14:creationId xmlns:p14="http://schemas.microsoft.com/office/powerpoint/2010/main" val="15290634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normAutofit fontScale="90000"/>
          </a:bodyPr>
          <a:lstStyle/>
          <a:p>
            <a:pPr eaLnBrk="1" hangingPunct="1"/>
            <a:r>
              <a:rPr lang="en-US" sz="1800" b="0" dirty="0"/>
              <a:t>Attacks</a:t>
            </a:r>
            <a:r>
              <a:rPr lang="en-US" dirty="0"/>
              <a:t/>
            </a:r>
            <a:br>
              <a:rPr lang="en-US" dirty="0"/>
            </a:br>
            <a:r>
              <a:rPr lang="en-US" dirty="0"/>
              <a:t>Wireless and Mobile Attacks (Cont.)</a:t>
            </a:r>
            <a:endParaRPr lang="en-US" dirty="0">
              <a:latin typeface="Arial" charset="0"/>
            </a:endParaRPr>
          </a:p>
        </p:txBody>
      </p:sp>
      <p:sp>
        <p:nvSpPr>
          <p:cNvPr id="2" name="Content Placeholder 1"/>
          <p:cNvSpPr>
            <a:spLocks noGrp="1"/>
          </p:cNvSpPr>
          <p:nvPr>
            <p:ph idx="1"/>
          </p:nvPr>
        </p:nvSpPr>
        <p:spPr>
          <a:xfrm>
            <a:off x="733519" y="1477817"/>
            <a:ext cx="8387966" cy="3213389"/>
          </a:xfrm>
        </p:spPr>
        <p:txBody>
          <a:bodyPr/>
          <a:lstStyle/>
          <a:p>
            <a:pPr marL="0" indent="0">
              <a:buNone/>
            </a:pPr>
            <a:r>
              <a:rPr lang="en-US" sz="1800" b="1" dirty="0"/>
              <a:t>Grayware and </a:t>
            </a:r>
            <a:r>
              <a:rPr lang="en-US" sz="1800" b="1" dirty="0" err="1"/>
              <a:t>SMiShing</a:t>
            </a:r>
            <a:endParaRPr lang="en-US" sz="1800" b="1" dirty="0"/>
          </a:p>
          <a:p>
            <a:r>
              <a:rPr lang="en-US" sz="1800" dirty="0"/>
              <a:t>Grayware includes applications that behave in an annoying or undesirable manner. Grayware may not have recognizable malware concealed within, but it still may pose a risk to the user. Grayware is becoming a problem area in mobile security with the popularity of smartphones. </a:t>
            </a:r>
          </a:p>
          <a:p>
            <a:r>
              <a:rPr lang="en-US" sz="1800" dirty="0" err="1"/>
              <a:t>SMiShing</a:t>
            </a:r>
            <a:r>
              <a:rPr lang="en-US" sz="1800" dirty="0"/>
              <a:t> is short for SMS phishing. It uses Short Message Service (SMS) to send fake text messages. The criminals trick the user into visiting a website or calling a phone number. Unsuspecting victims may then provide sensitive information such as credit card information. Visiting a website might result in the user unknowingly downloading malware that infects the device.</a:t>
            </a:r>
          </a:p>
          <a:p>
            <a:pPr marL="0" indent="0">
              <a:buNone/>
            </a:pPr>
            <a:endParaRPr lang="en-US" sz="1800" dirty="0"/>
          </a:p>
        </p:txBody>
      </p:sp>
      <p:pic>
        <p:nvPicPr>
          <p:cNvPr id="4" name="Picture 3"/>
          <p:cNvPicPr>
            <a:picLocks noChangeAspect="1"/>
          </p:cNvPicPr>
          <p:nvPr/>
        </p:nvPicPr>
        <p:blipFill>
          <a:blip r:embed="rId3"/>
          <a:stretch>
            <a:fillRect/>
          </a:stretch>
        </p:blipFill>
        <p:spPr>
          <a:xfrm>
            <a:off x="6588224" y="5160925"/>
            <a:ext cx="2347912" cy="1697075"/>
          </a:xfrm>
          <a:prstGeom prst="rect">
            <a:avLst/>
          </a:prstGeom>
        </p:spPr>
      </p:pic>
    </p:spTree>
    <p:extLst>
      <p:ext uri="{BB962C8B-B14F-4D97-AF65-F5344CB8AC3E}">
        <p14:creationId xmlns:p14="http://schemas.microsoft.com/office/powerpoint/2010/main" val="1260184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1800" dirty="0">
                <a:latin typeface="Arial" charset="0"/>
              </a:rPr>
              <a:t>Cybercriminal versus Cyber Heroes</a:t>
            </a:r>
            <a:r>
              <a:rPr lang="en-US" dirty="0">
                <a:latin typeface="Arial" charset="0"/>
              </a:rPr>
              <a:t/>
            </a:r>
            <a:br>
              <a:rPr lang="en-US" dirty="0">
                <a:latin typeface="Arial" charset="0"/>
              </a:rPr>
            </a:br>
            <a:r>
              <a:rPr lang="en-US" dirty="0">
                <a:latin typeface="Arial" charset="0"/>
              </a:rPr>
              <a:t>Cybersecurity Specialists </a:t>
            </a:r>
          </a:p>
        </p:txBody>
      </p:sp>
      <p:sp>
        <p:nvSpPr>
          <p:cNvPr id="2" name="Content Placeholder 1"/>
          <p:cNvSpPr>
            <a:spLocks noGrp="1"/>
          </p:cNvSpPr>
          <p:nvPr>
            <p:ph idx="1"/>
          </p:nvPr>
        </p:nvSpPr>
        <p:spPr>
          <a:xfrm>
            <a:off x="755576" y="1628800"/>
            <a:ext cx="7992888" cy="4786870"/>
          </a:xfrm>
        </p:spPr>
        <p:txBody>
          <a:bodyPr>
            <a:noAutofit/>
          </a:bodyPr>
          <a:lstStyle/>
          <a:p>
            <a:pPr marL="0" indent="0">
              <a:buNone/>
            </a:pPr>
            <a:r>
              <a:rPr lang="en-US" sz="1800" dirty="0"/>
              <a:t>Thwarting the cyber criminals is a difficult task, company, government and international organizations have begun to take coordinated actions to limit or fend off cyber criminals. The coordinated actions include:</a:t>
            </a:r>
            <a:endParaRPr lang="en-US" sz="1800" b="1" dirty="0"/>
          </a:p>
          <a:p>
            <a:pPr marL="171450" indent="-171450">
              <a:buFont typeface="Arial" panose="020B0604020202020204" pitchFamily="34" charset="0"/>
              <a:buChar char="•"/>
            </a:pPr>
            <a:r>
              <a:rPr lang="en-US" sz="1800" b="1" dirty="0"/>
              <a:t>Vulnerability Database</a:t>
            </a:r>
            <a:r>
              <a:rPr lang="en-US" sz="1800" dirty="0"/>
              <a:t>: The Nation Common Vulnerabilities and Exposures (CVE) database is an example of the development of a national database. The CVE National Database was developed to provide a publicly available database of all know vulnerabilities. </a:t>
            </a:r>
            <a:r>
              <a:rPr lang="en-US" sz="1800" dirty="0">
                <a:hlinkClick r:id="rId3"/>
              </a:rPr>
              <a:t>http://www.cvedetails.com/</a:t>
            </a:r>
            <a:endParaRPr lang="en-US" sz="1800" dirty="0"/>
          </a:p>
          <a:p>
            <a:pPr marL="171450" indent="-171450">
              <a:buFont typeface="Arial" panose="020B0604020202020204" pitchFamily="34" charset="0"/>
              <a:buChar char="•"/>
            </a:pPr>
            <a:r>
              <a:rPr lang="en-US" sz="1800" b="1" dirty="0"/>
              <a:t>Early Warning Systems</a:t>
            </a:r>
            <a:r>
              <a:rPr lang="en-US" sz="1800" dirty="0"/>
              <a:t>: The </a:t>
            </a:r>
            <a:r>
              <a:rPr lang="en-US" sz="1800" dirty="0" err="1"/>
              <a:t>Honeynet</a:t>
            </a:r>
            <a:r>
              <a:rPr lang="en-US" sz="1800" dirty="0"/>
              <a:t> project is an example of creating Early Warning Systems. The project provides a </a:t>
            </a:r>
            <a:r>
              <a:rPr lang="en-US" sz="1800" dirty="0" err="1"/>
              <a:t>HoneyMap</a:t>
            </a:r>
            <a:r>
              <a:rPr lang="en-US" sz="1800" dirty="0"/>
              <a:t> which displays real-time visualization of attacks. </a:t>
            </a:r>
            <a:r>
              <a:rPr lang="en-US" sz="1800" dirty="0">
                <a:hlinkClick r:id="rId4"/>
              </a:rPr>
              <a:t>https://www.honeynet.org/node/960</a:t>
            </a:r>
            <a:endParaRPr lang="en-US" sz="1800" dirty="0"/>
          </a:p>
          <a:p>
            <a:pPr marL="171450" indent="-171450">
              <a:buFont typeface="Arial" panose="020B0604020202020204" pitchFamily="34" charset="0"/>
              <a:buChar char="•"/>
            </a:pPr>
            <a:r>
              <a:rPr lang="en-US" sz="1800" b="1" dirty="0"/>
              <a:t>Share Cyber Intelligence</a:t>
            </a:r>
            <a:r>
              <a:rPr lang="en-US" sz="1800" dirty="0"/>
              <a:t>: </a:t>
            </a:r>
            <a:r>
              <a:rPr lang="en-US" sz="1800" dirty="0" err="1"/>
              <a:t>InfraGard</a:t>
            </a:r>
            <a:r>
              <a:rPr lang="en-US" sz="1800" dirty="0"/>
              <a:t> is an example of wide spread sharing of cyber intelligence. The </a:t>
            </a:r>
            <a:r>
              <a:rPr lang="en-US" sz="1800" dirty="0" err="1"/>
              <a:t>InfraGard</a:t>
            </a:r>
            <a:r>
              <a:rPr lang="en-US" sz="1800" dirty="0"/>
              <a:t> program is a partnership between the and the private sector. The participants are dedicated to sharing information and intelligence to prevent hostile cyberattacks. </a:t>
            </a:r>
            <a:r>
              <a:rPr lang="en-US" sz="1800" dirty="0">
                <a:hlinkClick r:id="rId5"/>
              </a:rPr>
              <a:t>https://www.infragard.org/</a:t>
            </a:r>
            <a:endParaRPr lang="en-US" sz="1800" dirty="0"/>
          </a:p>
        </p:txBody>
      </p:sp>
    </p:spTree>
    <p:extLst>
      <p:ext uri="{BB962C8B-B14F-4D97-AF65-F5344CB8AC3E}">
        <p14:creationId xmlns:p14="http://schemas.microsoft.com/office/powerpoint/2010/main" val="20153327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normAutofit fontScale="90000"/>
          </a:bodyPr>
          <a:lstStyle/>
          <a:p>
            <a:pPr eaLnBrk="1" hangingPunct="1"/>
            <a:r>
              <a:rPr lang="en-US" sz="1800" b="0" dirty="0"/>
              <a:t>Attacks</a:t>
            </a:r>
            <a:r>
              <a:rPr lang="en-US" dirty="0"/>
              <a:t/>
            </a:r>
            <a:br>
              <a:rPr lang="en-US" dirty="0"/>
            </a:br>
            <a:r>
              <a:rPr lang="en-US" dirty="0"/>
              <a:t>Wireless and Mobile Attacks (Cont.)</a:t>
            </a:r>
            <a:endParaRPr lang="en-US" dirty="0">
              <a:latin typeface="Arial" charset="0"/>
            </a:endParaRPr>
          </a:p>
        </p:txBody>
      </p:sp>
      <p:sp>
        <p:nvSpPr>
          <p:cNvPr id="2" name="Content Placeholder 1"/>
          <p:cNvSpPr>
            <a:spLocks noGrp="1"/>
          </p:cNvSpPr>
          <p:nvPr>
            <p:ph idx="1"/>
          </p:nvPr>
        </p:nvSpPr>
        <p:spPr>
          <a:xfrm>
            <a:off x="683568" y="1556792"/>
            <a:ext cx="6330566" cy="4799540"/>
          </a:xfrm>
        </p:spPr>
        <p:txBody>
          <a:bodyPr/>
          <a:lstStyle/>
          <a:p>
            <a:pPr marL="0" indent="0">
              <a:buNone/>
            </a:pPr>
            <a:r>
              <a:rPr lang="en-US" sz="1800" b="1" dirty="0"/>
              <a:t>Rogue Access Points - </a:t>
            </a:r>
            <a:r>
              <a:rPr lang="en-US" sz="1800" dirty="0"/>
              <a:t>A rogue access point is a wireless access point installed on a secure network without explicit authorization. A rogue access point can be set up in two ways. </a:t>
            </a:r>
          </a:p>
          <a:p>
            <a:pPr marL="0" indent="0">
              <a:buNone/>
            </a:pPr>
            <a:r>
              <a:rPr lang="en-US" sz="1800" b="1" dirty="0"/>
              <a:t>RF Jamming - </a:t>
            </a:r>
            <a:r>
              <a:rPr lang="en-US" sz="1800" dirty="0"/>
              <a:t>Wireless signals are susceptible to electromagnetic interference (EMI), radio-frequency interference (RFI), and may even be susceptible to lightning strikes or noise from fluorescent lights. Wireless signals are also susceptible to deliberate jamming. Radio frequency (RF) jamming disrupts the transmission of a radio or satellite station so that the signal does not reach the receiving station.</a:t>
            </a:r>
          </a:p>
          <a:p>
            <a:pPr marL="0" indent="0">
              <a:buNone/>
            </a:pPr>
            <a:r>
              <a:rPr lang="en-US" sz="1800" b="1" dirty="0" err="1"/>
              <a:t>Bluejacking</a:t>
            </a:r>
            <a:r>
              <a:rPr lang="en-US" sz="1800" b="1" dirty="0"/>
              <a:t> and </a:t>
            </a:r>
            <a:r>
              <a:rPr lang="en-US" sz="1800" b="1" dirty="0" err="1"/>
              <a:t>Bluesnarfing</a:t>
            </a:r>
            <a:r>
              <a:rPr lang="en-US" sz="1800" b="1" dirty="0"/>
              <a:t> - </a:t>
            </a:r>
            <a:r>
              <a:rPr lang="en-US" sz="1800" dirty="0" err="1"/>
              <a:t>Bluejacking</a:t>
            </a:r>
            <a:r>
              <a:rPr lang="en-US" sz="1800" dirty="0"/>
              <a:t> is the term used for sending unauthorized messages to another Bluetooth device. </a:t>
            </a:r>
            <a:r>
              <a:rPr lang="en-US" sz="1800" dirty="0" err="1"/>
              <a:t>Bluesnarfing</a:t>
            </a:r>
            <a:r>
              <a:rPr lang="en-US" sz="1800" dirty="0"/>
              <a:t> occurs when the attacker copies the victim's information from his device. This information can include emails and contact lists.</a:t>
            </a:r>
          </a:p>
          <a:p>
            <a:pPr marL="0" indent="0">
              <a:buNone/>
            </a:pPr>
            <a:endParaRPr lang="en-US" sz="1800" dirty="0"/>
          </a:p>
        </p:txBody>
      </p:sp>
      <p:pic>
        <p:nvPicPr>
          <p:cNvPr id="3" name="Picture 2"/>
          <p:cNvPicPr>
            <a:picLocks noChangeAspect="1"/>
          </p:cNvPicPr>
          <p:nvPr/>
        </p:nvPicPr>
        <p:blipFill>
          <a:blip r:embed="rId3"/>
          <a:stretch>
            <a:fillRect/>
          </a:stretch>
        </p:blipFill>
        <p:spPr>
          <a:xfrm>
            <a:off x="7054071" y="3789040"/>
            <a:ext cx="2076001" cy="2914650"/>
          </a:xfrm>
          <a:prstGeom prst="rect">
            <a:avLst/>
          </a:prstGeom>
        </p:spPr>
      </p:pic>
    </p:spTree>
    <p:extLst>
      <p:ext uri="{BB962C8B-B14F-4D97-AF65-F5344CB8AC3E}">
        <p14:creationId xmlns:p14="http://schemas.microsoft.com/office/powerpoint/2010/main" val="35521716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Pineapple</a:t>
            </a:r>
            <a:endParaRPr lang="bg-BG" dirty="0"/>
          </a:p>
        </p:txBody>
      </p:sp>
      <p:pic>
        <p:nvPicPr>
          <p:cNvPr id="1026" name="Picture 2" descr="https://cdn.shopify.com/s/files/1/0068/2142/products/tactical2_2aef24e4-d7d2-4e25-be13-a696da2b57bc.jpg?v=14713963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2189186"/>
            <a:ext cx="4668813" cy="46688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1563080"/>
            <a:ext cx="4572000" cy="3970318"/>
          </a:xfrm>
          <a:prstGeom prst="rect">
            <a:avLst/>
          </a:prstGeom>
        </p:spPr>
        <p:txBody>
          <a:bodyPr>
            <a:spAutoFit/>
          </a:bodyPr>
          <a:lstStyle/>
          <a:p>
            <a:pPr marL="571500" indent="-571500">
              <a:lnSpc>
                <a:spcPct val="150000"/>
              </a:lnSpc>
              <a:buFont typeface="Arial" panose="020B0604020202020204" pitchFamily="34" charset="0"/>
              <a:buChar char="•"/>
            </a:pPr>
            <a:r>
              <a:rPr lang="en-GB" sz="2400" dirty="0" smtClean="0"/>
              <a:t>Custom </a:t>
            </a:r>
            <a:r>
              <a:rPr lang="en-GB" sz="2400" dirty="0"/>
              <a:t>firmware for </a:t>
            </a:r>
            <a:r>
              <a:rPr lang="en-GB" sz="2400" dirty="0" err="1"/>
              <a:t>PenTesters</a:t>
            </a:r>
            <a:endParaRPr lang="en-GB" sz="2400" dirty="0"/>
          </a:p>
          <a:p>
            <a:pPr marL="571500" indent="-571500">
              <a:lnSpc>
                <a:spcPct val="150000"/>
              </a:lnSpc>
              <a:buFont typeface="Arial" panose="020B0604020202020204" pitchFamily="34" charset="0"/>
              <a:buChar char="•"/>
            </a:pPr>
            <a:r>
              <a:rPr lang="en-US" sz="2400" dirty="0" smtClean="0"/>
              <a:t>Small</a:t>
            </a:r>
            <a:r>
              <a:rPr lang="en-US" sz="2400" dirty="0"/>
              <a:t>, mobile, able to carry in </a:t>
            </a:r>
            <a:r>
              <a:rPr lang="en-US" sz="2400" dirty="0" smtClean="0"/>
              <a:t>backpack</a:t>
            </a:r>
            <a:endParaRPr lang="en-US" sz="2400" dirty="0"/>
          </a:p>
          <a:p>
            <a:pPr marL="571500" indent="-571500">
              <a:lnSpc>
                <a:spcPct val="150000"/>
              </a:lnSpc>
              <a:buFont typeface="Arial" panose="020B0604020202020204" pitchFamily="34" charset="0"/>
              <a:buChar char="•"/>
            </a:pPr>
            <a:r>
              <a:rPr lang="en-GB" sz="2400" dirty="0" smtClean="0"/>
              <a:t>Advertise </a:t>
            </a:r>
            <a:r>
              <a:rPr lang="en-GB" sz="2400" b="1" dirty="0"/>
              <a:t>your </a:t>
            </a:r>
            <a:r>
              <a:rPr lang="en-GB" sz="2400" dirty="0" err="1" smtClean="0"/>
              <a:t>WiFi</a:t>
            </a:r>
            <a:r>
              <a:rPr lang="en-GB" sz="2400" dirty="0" smtClean="0"/>
              <a:t> </a:t>
            </a:r>
            <a:r>
              <a:rPr lang="en-GB" sz="2400" dirty="0"/>
              <a:t>SSID</a:t>
            </a:r>
          </a:p>
          <a:p>
            <a:pPr marL="571500" indent="-571500">
              <a:lnSpc>
                <a:spcPct val="150000"/>
              </a:lnSpc>
              <a:buFont typeface="Arial" panose="020B0604020202020204" pitchFamily="34" charset="0"/>
              <a:buChar char="•"/>
            </a:pPr>
            <a:r>
              <a:rPr lang="en-GB" sz="2400" dirty="0" smtClean="0"/>
              <a:t>Capture </a:t>
            </a:r>
            <a:r>
              <a:rPr lang="en-GB" sz="2400" dirty="0"/>
              <a:t>traffic</a:t>
            </a:r>
          </a:p>
          <a:p>
            <a:pPr marL="571500" indent="-571500">
              <a:lnSpc>
                <a:spcPct val="150000"/>
              </a:lnSpc>
              <a:buFont typeface="Arial" panose="020B0604020202020204" pitchFamily="34" charset="0"/>
              <a:buChar char="•"/>
            </a:pPr>
            <a:r>
              <a:rPr lang="en-GB" sz="2400" b="1" dirty="0" err="1" smtClean="0"/>
              <a:t>SSLStrip</a:t>
            </a:r>
            <a:endParaRPr lang="bg-BG" sz="2400" dirty="0"/>
          </a:p>
        </p:txBody>
      </p:sp>
    </p:spTree>
    <p:extLst>
      <p:ext uri="{BB962C8B-B14F-4D97-AF65-F5344CB8AC3E}">
        <p14:creationId xmlns:p14="http://schemas.microsoft.com/office/powerpoint/2010/main" val="29671608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a:t>
            </a:r>
            <a:r>
              <a:rPr lang="en-US" dirty="0" smtClean="0"/>
              <a:t>wned</a:t>
            </a:r>
            <a:endParaRPr lang="bg-BG"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4499"/>
            <a:ext cx="8413750" cy="472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535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normAutofit fontScale="90000"/>
          </a:bodyPr>
          <a:lstStyle/>
          <a:p>
            <a:pPr eaLnBrk="1" hangingPunct="1"/>
            <a:r>
              <a:rPr lang="en-US" sz="1800" b="0" dirty="0"/>
              <a:t>Attacks</a:t>
            </a:r>
            <a:r>
              <a:rPr lang="en-US" dirty="0"/>
              <a:t/>
            </a:r>
            <a:br>
              <a:rPr lang="en-US" dirty="0"/>
            </a:br>
            <a:r>
              <a:rPr lang="en-US" dirty="0"/>
              <a:t>Wireless and Mobile Attacks (Cont.)</a:t>
            </a:r>
            <a:endParaRPr lang="en-US" dirty="0">
              <a:latin typeface="Arial" charset="0"/>
            </a:endParaRPr>
          </a:p>
        </p:txBody>
      </p:sp>
      <p:sp>
        <p:nvSpPr>
          <p:cNvPr id="2" name="Content Placeholder 1"/>
          <p:cNvSpPr>
            <a:spLocks noGrp="1"/>
          </p:cNvSpPr>
          <p:nvPr>
            <p:ph idx="1"/>
          </p:nvPr>
        </p:nvSpPr>
        <p:spPr>
          <a:xfrm>
            <a:off x="755576" y="1556792"/>
            <a:ext cx="8064896" cy="4968552"/>
          </a:xfrm>
        </p:spPr>
        <p:txBody>
          <a:bodyPr/>
          <a:lstStyle/>
          <a:p>
            <a:pPr marL="0" indent="0">
              <a:buNone/>
            </a:pPr>
            <a:r>
              <a:rPr lang="en-US" sz="1800" b="1" dirty="0"/>
              <a:t>WEP and WPA Attacks</a:t>
            </a:r>
          </a:p>
          <a:p>
            <a:pPr marL="0" indent="0">
              <a:buNone/>
            </a:pPr>
            <a:r>
              <a:rPr lang="en-US" sz="1800" b="1" dirty="0"/>
              <a:t>Wired Equivalent Privacy (WEP)</a:t>
            </a:r>
            <a:r>
              <a:rPr lang="en-US" sz="1800" dirty="0"/>
              <a:t> is a security protocol that attempted to provide a wireless local area network (WLAN) with the same level of security as a wired LAN. Since physical security measures help to protect a wired LAN, WEP seeks to provide similar protection for data transmitted over the WLAN with encryption.</a:t>
            </a:r>
          </a:p>
          <a:p>
            <a:r>
              <a:rPr lang="en-US" sz="1800" dirty="0"/>
              <a:t>WEP uses a key for encryption. </a:t>
            </a:r>
          </a:p>
          <a:p>
            <a:r>
              <a:rPr lang="en-US" sz="1800" dirty="0"/>
              <a:t>There is no provision for key management with WEP, so the number of people sharing the key will continually grow. </a:t>
            </a:r>
          </a:p>
          <a:p>
            <a:pPr marL="0" indent="0">
              <a:buNone/>
            </a:pPr>
            <a:r>
              <a:rPr lang="en-US" sz="1800" b="1" dirty="0"/>
              <a:t>Wi-Fi Protected Access (WPA) and then WPA2 </a:t>
            </a:r>
            <a:r>
              <a:rPr lang="en-US" sz="1800" dirty="0"/>
              <a:t>came out as improved protocols to replace WEP. WPA2 does not have the same encryption problems because an attacker cannot recover the key by observing traffic. </a:t>
            </a:r>
          </a:p>
          <a:p>
            <a:r>
              <a:rPr lang="en-US" sz="1800" dirty="0"/>
              <a:t>WPA2 is susceptible to attack because cyber criminals can analyze the packets going between the access point and a legitimate user. </a:t>
            </a:r>
          </a:p>
          <a:p>
            <a:r>
              <a:rPr lang="en-US" sz="1800" dirty="0"/>
              <a:t>Cyber criminals use a packet sniffer and then run attacks offline on the passphrase.</a:t>
            </a:r>
          </a:p>
        </p:txBody>
      </p:sp>
    </p:spTree>
    <p:extLst>
      <p:ext uri="{BB962C8B-B14F-4D97-AF65-F5344CB8AC3E}">
        <p14:creationId xmlns:p14="http://schemas.microsoft.com/office/powerpoint/2010/main" val="3915063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79512" y="548680"/>
            <a:ext cx="8772157" cy="787863"/>
          </a:xfrm>
        </p:spPr>
        <p:txBody>
          <a:bodyPr>
            <a:normAutofit fontScale="90000"/>
          </a:bodyPr>
          <a:lstStyle/>
          <a:p>
            <a:pPr eaLnBrk="1" hangingPunct="1"/>
            <a:r>
              <a:rPr lang="en-US" sz="1800" b="0" dirty="0"/>
              <a:t>Attacks</a:t>
            </a:r>
            <a:r>
              <a:rPr lang="en-US" dirty="0"/>
              <a:t/>
            </a:r>
            <a:br>
              <a:rPr lang="en-US" dirty="0"/>
            </a:br>
            <a:r>
              <a:rPr lang="en-US" dirty="0"/>
              <a:t>Wireless and Mobile Attacks (Cont.)</a:t>
            </a:r>
            <a:endParaRPr lang="en-US" dirty="0">
              <a:latin typeface="Arial" charset="0"/>
            </a:endParaRPr>
          </a:p>
        </p:txBody>
      </p:sp>
      <p:sp>
        <p:nvSpPr>
          <p:cNvPr id="2" name="Content Placeholder 1"/>
          <p:cNvSpPr>
            <a:spLocks noGrp="1"/>
          </p:cNvSpPr>
          <p:nvPr>
            <p:ph idx="1"/>
          </p:nvPr>
        </p:nvSpPr>
        <p:spPr>
          <a:xfrm>
            <a:off x="615551" y="1556792"/>
            <a:ext cx="8559416" cy="4799540"/>
          </a:xfrm>
        </p:spPr>
        <p:txBody>
          <a:bodyPr/>
          <a:lstStyle/>
          <a:p>
            <a:pPr marL="0" indent="0">
              <a:buNone/>
            </a:pPr>
            <a:r>
              <a:rPr lang="en-US" sz="1800" b="1" dirty="0"/>
              <a:t>Defending Against Wireless and Mobile Device Attacks</a:t>
            </a:r>
          </a:p>
          <a:p>
            <a:pPr marL="0" indent="0">
              <a:buNone/>
            </a:pPr>
            <a:r>
              <a:rPr lang="en-US" sz="1800" dirty="0"/>
              <a:t>There are several steps to take to defend against wireless and mobile device attacks. </a:t>
            </a:r>
          </a:p>
          <a:p>
            <a:r>
              <a:rPr lang="en-US" sz="1800" dirty="0"/>
              <a:t>Most WLAN products use default settings. Take advantage of the basic wireless security features such as authentication and encryption by changing the default configuration settings.</a:t>
            </a:r>
          </a:p>
          <a:p>
            <a:r>
              <a:rPr lang="en-US" sz="1800" dirty="0"/>
              <a:t>Restrict access point placement with the network by placing these devices outside the firewall or within a demilitarized zone (DMZ) which contains other untrusted devices such as email and web servers.</a:t>
            </a:r>
          </a:p>
          <a:p>
            <a:r>
              <a:rPr lang="en-US" sz="1800" dirty="0"/>
              <a:t>WLAN tools such as </a:t>
            </a:r>
            <a:r>
              <a:rPr lang="en-US" sz="1800" dirty="0" err="1"/>
              <a:t>NetStumbler</a:t>
            </a:r>
            <a:r>
              <a:rPr lang="en-US" sz="1800" dirty="0"/>
              <a:t> may discover rogue access points or unauthorized workstations. Develop a guest policy to address the need when legitimate guests need to connect to the Internet while visiting. For authorized employees, utilize a remote access virtual private network (VPN) for WLAN access.</a:t>
            </a:r>
          </a:p>
        </p:txBody>
      </p:sp>
    </p:spTree>
    <p:extLst>
      <p:ext uri="{BB962C8B-B14F-4D97-AF65-F5344CB8AC3E}">
        <p14:creationId xmlns:p14="http://schemas.microsoft.com/office/powerpoint/2010/main" val="7111367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lstStyle/>
          <a:p>
            <a:pPr eaLnBrk="1" hangingPunct="1"/>
            <a:r>
              <a:rPr lang="en-US" sz="1800" b="0" dirty="0"/>
              <a:t>Attacks</a:t>
            </a:r>
            <a:r>
              <a:rPr lang="en-US" dirty="0"/>
              <a:t/>
            </a:r>
            <a:br>
              <a:rPr lang="en-US" dirty="0"/>
            </a:br>
            <a:r>
              <a:rPr lang="en-US" dirty="0"/>
              <a:t>Application Attacks</a:t>
            </a:r>
            <a:endParaRPr lang="en-US" dirty="0">
              <a:latin typeface="Arial" charset="0"/>
            </a:endParaRPr>
          </a:p>
        </p:txBody>
      </p:sp>
      <p:sp>
        <p:nvSpPr>
          <p:cNvPr id="2" name="Content Placeholder 1"/>
          <p:cNvSpPr>
            <a:spLocks noGrp="1"/>
          </p:cNvSpPr>
          <p:nvPr>
            <p:ph idx="1"/>
          </p:nvPr>
        </p:nvSpPr>
        <p:spPr>
          <a:xfrm>
            <a:off x="591800" y="1556792"/>
            <a:ext cx="8228672" cy="4799540"/>
          </a:xfrm>
        </p:spPr>
        <p:txBody>
          <a:bodyPr/>
          <a:lstStyle/>
          <a:p>
            <a:pPr marL="0" indent="0">
              <a:buNone/>
            </a:pPr>
            <a:r>
              <a:rPr lang="en-US" sz="1800" b="1" dirty="0"/>
              <a:t>Cross-site scripting (XSS) - </a:t>
            </a:r>
            <a:r>
              <a:rPr lang="en-US" sz="1800" dirty="0"/>
              <a:t>is a vulnerability found in web applications. XSS allows criminals to inject scripts into the web pages viewed by users. This script can contain malicious code. Cross-site scripting has three participants: the criminal, the victim, and the website. The cyber-criminal does not target a victim directly. The criminal exploits vulnerability within a website or web application. Criminals inject client-side scripts into web pages viewed by users, the victims. </a:t>
            </a:r>
          </a:p>
          <a:p>
            <a:pPr marL="0" indent="0">
              <a:buNone/>
            </a:pPr>
            <a:r>
              <a:rPr lang="en-US" sz="1800" b="1" dirty="0"/>
              <a:t>Code Injections Attacks - </a:t>
            </a:r>
            <a:r>
              <a:rPr lang="en-US" sz="1800" dirty="0"/>
              <a:t>One way to store data at a website is to use a database. There are several different types of databases such as a Structured Query Language (SQL) database or an Extensible Markup Language (XML) database. Both XML and SQL injection attacks exploit weaknesses in the program such as not validating database queries properly.</a:t>
            </a:r>
          </a:p>
          <a:p>
            <a:pPr marL="0" indent="0">
              <a:buNone/>
            </a:pPr>
            <a:r>
              <a:rPr lang="en-US" sz="1800" b="1" dirty="0"/>
              <a:t>Buffer Overflow - </a:t>
            </a:r>
            <a:r>
              <a:rPr lang="en-US" sz="1800" dirty="0"/>
              <a:t>A buffer overflow occurs when data goes beyond the limits of a buffer. Buffers are memory areas allocated to an application. By changing data beyond the boundaries of a buffer, the application accesses memory allocated to other processes. This can lead to a system crash, data compromise, or provide escalation of privileges.</a:t>
            </a:r>
          </a:p>
          <a:p>
            <a:pPr marL="0" indent="0">
              <a:buNone/>
            </a:pPr>
            <a:endParaRPr lang="en-US" sz="1800" dirty="0"/>
          </a:p>
        </p:txBody>
      </p:sp>
    </p:spTree>
    <p:extLst>
      <p:ext uri="{BB962C8B-B14F-4D97-AF65-F5344CB8AC3E}">
        <p14:creationId xmlns:p14="http://schemas.microsoft.com/office/powerpoint/2010/main" val="2640246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lstStyle/>
          <a:p>
            <a:pPr eaLnBrk="1" hangingPunct="1"/>
            <a:r>
              <a:rPr lang="en-US" sz="1800" b="0" dirty="0"/>
              <a:t>Attacks</a:t>
            </a:r>
            <a:r>
              <a:rPr lang="en-US" dirty="0"/>
              <a:t/>
            </a:r>
            <a:br>
              <a:rPr lang="en-US" dirty="0"/>
            </a:br>
            <a:r>
              <a:rPr lang="en-US" dirty="0"/>
              <a:t>Application Attacks</a:t>
            </a:r>
            <a:endParaRPr lang="en-US" dirty="0">
              <a:latin typeface="Arial" charset="0"/>
            </a:endParaRPr>
          </a:p>
        </p:txBody>
      </p:sp>
      <p:sp>
        <p:nvSpPr>
          <p:cNvPr id="2" name="Content Placeholder 1"/>
          <p:cNvSpPr>
            <a:spLocks noGrp="1"/>
          </p:cNvSpPr>
          <p:nvPr>
            <p:ph idx="1"/>
          </p:nvPr>
        </p:nvSpPr>
        <p:spPr>
          <a:xfrm>
            <a:off x="591800" y="1628800"/>
            <a:ext cx="8552200" cy="4799540"/>
          </a:xfrm>
        </p:spPr>
        <p:txBody>
          <a:bodyPr/>
          <a:lstStyle/>
          <a:p>
            <a:pPr marL="0" indent="0">
              <a:buNone/>
            </a:pPr>
            <a:r>
              <a:rPr lang="en-US" sz="1800" b="1" dirty="0"/>
              <a:t>Remote Code Executions </a:t>
            </a:r>
            <a:r>
              <a:rPr lang="en-US" sz="1800" dirty="0"/>
              <a:t>vulnerabilities allow a cybercriminal to execute malicious code and take control of a system with the privileges of the user running the application. Remote code execution allows a criminal to execute any command on a target machine.</a:t>
            </a:r>
          </a:p>
          <a:p>
            <a:pPr marL="0" indent="0">
              <a:buNone/>
            </a:pPr>
            <a:r>
              <a:rPr lang="en-US" sz="1800" b="1" dirty="0"/>
              <a:t>ActiveX Controls and Java </a:t>
            </a:r>
            <a:r>
              <a:rPr lang="en-US" sz="1800" dirty="0"/>
              <a:t>controls provide the capability of a plugin to Internet Explorer. </a:t>
            </a:r>
          </a:p>
          <a:p>
            <a:r>
              <a:rPr lang="en-US" sz="1800" dirty="0"/>
              <a:t>ActiveX controls are pieces of software installed by users to provide extended capabilities. Third parties write some ActiveX controls and they may be malicious. They can monitor browsing habits, install malware, or log keystrokes. Active X controls also work in other Microsoft applications.</a:t>
            </a:r>
          </a:p>
          <a:p>
            <a:r>
              <a:rPr lang="en-US" sz="1800" dirty="0"/>
              <a:t>Java operates through an interpreter, the Java Virtual Machine (JVM). The JVM enables the Java program’s functionality. The JVM sandboxes or isolates untrusted code from the rest of the operating system. There are vulnerabilities, which allow untrusted code to go around the restrictions imposed by the sandbox. </a:t>
            </a:r>
          </a:p>
          <a:p>
            <a:pPr marL="0" indent="0">
              <a:buNone/>
            </a:pPr>
            <a:endParaRPr lang="en-US" sz="1800" dirty="0"/>
          </a:p>
        </p:txBody>
      </p:sp>
    </p:spTree>
    <p:extLst>
      <p:ext uri="{BB962C8B-B14F-4D97-AF65-F5344CB8AC3E}">
        <p14:creationId xmlns:p14="http://schemas.microsoft.com/office/powerpoint/2010/main" val="34325785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3868" y="394392"/>
            <a:ext cx="8772157" cy="787863"/>
          </a:xfrm>
        </p:spPr>
        <p:txBody>
          <a:bodyPr/>
          <a:lstStyle/>
          <a:p>
            <a:pPr eaLnBrk="1" hangingPunct="1"/>
            <a:r>
              <a:rPr lang="en-US" sz="1800" b="0" dirty="0"/>
              <a:t>Attacks</a:t>
            </a:r>
            <a:r>
              <a:rPr lang="en-US" dirty="0"/>
              <a:t/>
            </a:r>
            <a:br>
              <a:rPr lang="en-US" dirty="0"/>
            </a:br>
            <a:r>
              <a:rPr lang="en-US" dirty="0"/>
              <a:t>Application Attacks</a:t>
            </a:r>
            <a:endParaRPr lang="en-US" dirty="0">
              <a:latin typeface="Arial" charset="0"/>
            </a:endParaRPr>
          </a:p>
        </p:txBody>
      </p:sp>
      <p:sp>
        <p:nvSpPr>
          <p:cNvPr id="2" name="Content Placeholder 1"/>
          <p:cNvSpPr>
            <a:spLocks noGrp="1"/>
          </p:cNvSpPr>
          <p:nvPr>
            <p:ph idx="1"/>
          </p:nvPr>
        </p:nvSpPr>
        <p:spPr>
          <a:xfrm>
            <a:off x="591800" y="1628800"/>
            <a:ext cx="8300680" cy="4968552"/>
          </a:xfrm>
        </p:spPr>
        <p:txBody>
          <a:bodyPr/>
          <a:lstStyle/>
          <a:p>
            <a:pPr marL="0" indent="0">
              <a:buNone/>
            </a:pPr>
            <a:r>
              <a:rPr lang="en-US" sz="2400" b="1" dirty="0"/>
              <a:t>Defending Against Application Attacks</a:t>
            </a:r>
          </a:p>
          <a:p>
            <a:r>
              <a:rPr lang="en-US" sz="2400" dirty="0"/>
              <a:t>The first line of defense against an application attack is to write solid code. </a:t>
            </a:r>
          </a:p>
          <a:p>
            <a:r>
              <a:rPr lang="en-US" sz="2400" dirty="0"/>
              <a:t>Regardless of the language used, or the source of outside input, prudent programming practice is to treat all input from outside a function as hostile. </a:t>
            </a:r>
          </a:p>
          <a:p>
            <a:r>
              <a:rPr lang="en-US" sz="2400" dirty="0"/>
              <a:t>Validate all inputs as if they were hostile.</a:t>
            </a:r>
          </a:p>
          <a:p>
            <a:r>
              <a:rPr lang="en-US" sz="2400" dirty="0"/>
              <a:t>Keep all software including operating systems and applications up to date, and do not ignore update prompts. </a:t>
            </a:r>
          </a:p>
          <a:p>
            <a:r>
              <a:rPr lang="en-US" sz="2400" dirty="0"/>
              <a:t>Not all programs update automatically, so at the very least, always select the manual update option. </a:t>
            </a:r>
          </a:p>
          <a:p>
            <a:pPr marL="0" indent="0">
              <a:buNone/>
            </a:pPr>
            <a:endParaRPr lang="en-US" sz="2400" dirty="0"/>
          </a:p>
        </p:txBody>
      </p:sp>
    </p:spTree>
    <p:extLst>
      <p:ext uri="{BB962C8B-B14F-4D97-AF65-F5344CB8AC3E}">
        <p14:creationId xmlns:p14="http://schemas.microsoft.com/office/powerpoint/2010/main" val="1694947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sz="1800" dirty="0">
                <a:latin typeface="Arial" charset="0"/>
              </a:rPr>
              <a:t>Cybercriminal versus Cyber Heroes</a:t>
            </a:r>
            <a:r>
              <a:rPr lang="en-US" dirty="0">
                <a:latin typeface="Arial" charset="0"/>
              </a:rPr>
              <a:t/>
            </a:r>
            <a:br>
              <a:rPr lang="en-US" dirty="0">
                <a:latin typeface="Arial" charset="0"/>
              </a:rPr>
            </a:br>
            <a:r>
              <a:rPr lang="en-US" dirty="0">
                <a:latin typeface="Arial" charset="0"/>
              </a:rPr>
              <a:t>Cybersecurity Specialist (Cont.)</a:t>
            </a:r>
          </a:p>
        </p:txBody>
      </p:sp>
      <p:sp>
        <p:nvSpPr>
          <p:cNvPr id="2" name="Content Placeholder 1"/>
          <p:cNvSpPr>
            <a:spLocks noGrp="1"/>
          </p:cNvSpPr>
          <p:nvPr>
            <p:ph idx="1"/>
          </p:nvPr>
        </p:nvSpPr>
        <p:spPr>
          <a:xfrm>
            <a:off x="683568" y="1615745"/>
            <a:ext cx="5018313" cy="4786870"/>
          </a:xfrm>
        </p:spPr>
        <p:txBody>
          <a:bodyPr/>
          <a:lstStyle/>
          <a:p>
            <a:pPr marL="171450" indent="-171450">
              <a:buFont typeface="Arial" panose="020B0604020202020204" pitchFamily="34" charset="0"/>
              <a:buChar char="•"/>
            </a:pPr>
            <a:r>
              <a:rPr lang="en-US" sz="1800" b="1" dirty="0"/>
              <a:t>ISM Standards</a:t>
            </a:r>
            <a:r>
              <a:rPr lang="en-US" sz="1800" dirty="0"/>
              <a:t>: The ISO 27000 standards are an example of Information Security Management Standards. The standards provide a framework for implementing cybersecurity measures within an organization. </a:t>
            </a:r>
            <a:r>
              <a:rPr lang="en-US" sz="1800" dirty="0">
                <a:hlinkClick r:id="rId3"/>
              </a:rPr>
              <a:t>http://www.27000.org/</a:t>
            </a:r>
            <a:endParaRPr lang="en-US" sz="1800" dirty="0"/>
          </a:p>
          <a:p>
            <a:pPr marL="171450" indent="-171450">
              <a:buFont typeface="Arial" panose="020B0604020202020204" pitchFamily="34" charset="0"/>
              <a:buChar char="•"/>
            </a:pPr>
            <a:r>
              <a:rPr lang="en-US" sz="1800" b="1" dirty="0"/>
              <a:t>New Laws</a:t>
            </a:r>
            <a:r>
              <a:rPr lang="en-US" sz="1800" dirty="0"/>
              <a:t>: The ISACA group track law enacted related to cyber security. These laws can address individual privacy to protection of intellectual property. Examples of these laws include: Cybersecurity Act, Federal Exchange Data Breach Notification Act and the  Data Accountability and Trust Act.  </a:t>
            </a:r>
            <a:r>
              <a:rPr lang="en-US" sz="1800" dirty="0">
                <a:hlinkClick r:id="rId4"/>
              </a:rPr>
              <a:t>http://www.isaca.org/cyber/pages/cybersecuritylegislation.aspx</a:t>
            </a:r>
            <a:endParaRPr lang="en-US" sz="1800" dirty="0"/>
          </a:p>
        </p:txBody>
      </p:sp>
      <p:pic>
        <p:nvPicPr>
          <p:cNvPr id="3" name="Picture 2"/>
          <p:cNvPicPr>
            <a:picLocks noChangeAspect="1"/>
          </p:cNvPicPr>
          <p:nvPr/>
        </p:nvPicPr>
        <p:blipFill>
          <a:blip r:embed="rId5"/>
          <a:stretch>
            <a:fillRect/>
          </a:stretch>
        </p:blipFill>
        <p:spPr>
          <a:xfrm>
            <a:off x="5868144" y="3356992"/>
            <a:ext cx="3191695" cy="3283194"/>
          </a:xfrm>
          <a:prstGeom prst="rect">
            <a:avLst/>
          </a:prstGeom>
        </p:spPr>
      </p:pic>
      <p:sp>
        <p:nvSpPr>
          <p:cNvPr id="6" name="TextBox 5"/>
          <p:cNvSpPr txBox="1"/>
          <p:nvPr/>
        </p:nvSpPr>
        <p:spPr>
          <a:xfrm>
            <a:off x="5514519" y="1631515"/>
            <a:ext cx="3191695" cy="757130"/>
          </a:xfrm>
          <a:prstGeom prst="rect">
            <a:avLst/>
          </a:prstGeom>
          <a:noFill/>
        </p:spPr>
        <p:txBody>
          <a:bodyPr wrap="square" rtlCol="0">
            <a:spAutoFit/>
          </a:bodyPr>
          <a:lstStyle/>
          <a:p>
            <a:r>
              <a:rPr lang="en-US" dirty="0"/>
              <a:t>Tools for Thwarting Cybercrime</a:t>
            </a:r>
          </a:p>
        </p:txBody>
      </p:sp>
    </p:spTree>
    <p:extLst>
      <p:ext uri="{BB962C8B-B14F-4D97-AF65-F5344CB8AC3E}">
        <p14:creationId xmlns:p14="http://schemas.microsoft.com/office/powerpoint/2010/main" val="3149484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1800" dirty="0">
                <a:latin typeface="Arial" charset="0"/>
              </a:rPr>
              <a:t>Threats to the Kingdom</a:t>
            </a:r>
            <a:br>
              <a:rPr lang="en-US" sz="1800" dirty="0">
                <a:latin typeface="Arial" charset="0"/>
              </a:rPr>
            </a:br>
            <a:r>
              <a:rPr lang="en-US" dirty="0">
                <a:latin typeface="Arial" charset="0"/>
              </a:rPr>
              <a:t>Threat Arenas</a:t>
            </a:r>
          </a:p>
        </p:txBody>
      </p:sp>
      <p:sp>
        <p:nvSpPr>
          <p:cNvPr id="2" name="Content Placeholder 1"/>
          <p:cNvSpPr>
            <a:spLocks noGrp="1"/>
          </p:cNvSpPr>
          <p:nvPr>
            <p:ph idx="1"/>
          </p:nvPr>
        </p:nvSpPr>
        <p:spPr>
          <a:xfrm>
            <a:off x="611560" y="1539502"/>
            <a:ext cx="8208912" cy="4786870"/>
          </a:xfrm>
        </p:spPr>
        <p:txBody>
          <a:bodyPr/>
          <a:lstStyle/>
          <a:p>
            <a:r>
              <a:rPr lang="en-US" sz="2000" dirty="0"/>
              <a:t>The term cyber wizards refers to the innovators and visionaries that build the cyber kingdom </a:t>
            </a:r>
          </a:p>
          <a:p>
            <a:r>
              <a:rPr lang="en-US" sz="2000" dirty="0"/>
              <a:t>Cyber wizards possess the insight to recognize the influence of data and harness that power to build great organizations, provide services and protect people from cyberattacks</a:t>
            </a:r>
          </a:p>
          <a:p>
            <a:r>
              <a:rPr lang="en-US" sz="2000" dirty="0"/>
              <a:t>Cyber wizards recognize the threat that data poses if used against people</a:t>
            </a:r>
          </a:p>
          <a:p>
            <a:r>
              <a:rPr lang="en-US" sz="2000" dirty="0"/>
              <a:t>A cybersecurity threat is the possibility that a harmful event, such as an attack, will occur</a:t>
            </a:r>
          </a:p>
          <a:p>
            <a:r>
              <a:rPr lang="en-US" sz="2000" dirty="0"/>
              <a:t>Cyber vulnerability is a weakness that makes a target susceptible to an attack</a:t>
            </a:r>
          </a:p>
          <a:p>
            <a:r>
              <a:rPr lang="en-US" sz="2000" dirty="0"/>
              <a:t>Cyber threats are particularly dangerous to certain industries and the type of information they collect and protect</a:t>
            </a:r>
          </a:p>
          <a:p>
            <a:endParaRPr lang="en-US" sz="2000" dirty="0"/>
          </a:p>
        </p:txBody>
      </p:sp>
    </p:spTree>
    <p:extLst>
      <p:ext uri="{BB962C8B-B14F-4D97-AF65-F5344CB8AC3E}">
        <p14:creationId xmlns:p14="http://schemas.microsoft.com/office/powerpoint/2010/main" val="3194576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smartcom1">
  <a:themeElements>
    <a:clrScheme name="Smartcom">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martcom2014FirstPag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rtcom2014First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rtcom2014First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rtcom2014First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rtcom2014First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rtcom2014First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rtcom2014First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rtcom2014First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rtcom2014First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rtcom2014First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rtcom2014First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rtcom2014First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rtcom2014First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2007 JN template design file 102909">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1.xml><?xml version="1.0" encoding="utf-8"?>
<a:theme xmlns:a="http://schemas.openxmlformats.org/drawingml/2006/main" name="1_2007 JN template design file 102909">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2.xml><?xml version="1.0" encoding="utf-8"?>
<a:theme xmlns:a="http://schemas.openxmlformats.org/drawingml/2006/main" name="4_JN template design fil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69696"/>
        </a:solidFill>
        <a:ln w="9525" algn="ctr">
          <a:noFill/>
          <a:miter lim="800000"/>
          <a:headEnd/>
          <a:tailEnd/>
        </a:ln>
        <a:effectLst/>
      </a:spPr>
      <a:bodyPr wrap="none" anchor="ctr"/>
      <a:lstStyle>
        <a:defPPr>
          <a:defRPr/>
        </a:defPPr>
      </a:lstStyle>
    </a:spDef>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3.xml><?xml version="1.0" encoding="utf-8"?>
<a:theme xmlns:a="http://schemas.openxmlformats.org/drawingml/2006/main" name="1_blank">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4.xml><?xml version="1.0" encoding="utf-8"?>
<a:theme xmlns:a="http://schemas.openxmlformats.org/drawingml/2006/main" name="12_Juniper Templat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5.xml><?xml version="1.0" encoding="utf-8"?>
<a:theme xmlns:a="http://schemas.openxmlformats.org/drawingml/2006/main" name="13_Juniper Templat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6.xml><?xml version="1.0" encoding="utf-8"?>
<a:theme xmlns:a="http://schemas.openxmlformats.org/drawingml/2006/main" name="1_2007-template-PP-420001_012011">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7.xml><?xml version="1.0" encoding="utf-8"?>
<a:theme xmlns:a="http://schemas.openxmlformats.org/drawingml/2006/main" name="14_Juniper Templat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8.xml><?xml version="1.0" encoding="utf-8"?>
<a:theme xmlns:a="http://schemas.openxmlformats.org/drawingml/2006/main" name="3_2007 JN template design file 102909">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19.xml><?xml version="1.0" encoding="utf-8"?>
<a:theme xmlns:a="http://schemas.openxmlformats.org/drawingml/2006/main" name="2_blank">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xml><?xml version="1.0" encoding="utf-8"?>
<a:theme xmlns:a="http://schemas.openxmlformats.org/drawingml/2006/main" name="Smartcom2014">
  <a:themeElements>
    <a:clrScheme name="Smartcom20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rtcom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rtcom20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rtcom20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rtcom20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rtcom20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rtcom20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rtcom20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rtcom201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rtcom20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rtcom20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rtcom20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rtcom20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rtcom20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2007 JN template design file 102909">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1.xml><?xml version="1.0" encoding="utf-8"?>
<a:theme xmlns:a="http://schemas.openxmlformats.org/drawingml/2006/main" name="5_2007 JN template design file 102909">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2.xml><?xml version="1.0" encoding="utf-8"?>
<a:theme xmlns:a="http://schemas.openxmlformats.org/drawingml/2006/main" name="5_JN template design fil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69696"/>
        </a:solidFill>
        <a:ln w="9525" algn="ctr">
          <a:noFill/>
          <a:miter lim="800000"/>
          <a:headEnd/>
          <a:tailEnd/>
        </a:ln>
        <a:effectLst/>
      </a:spPr>
      <a:bodyPr wrap="none" anchor="ctr"/>
      <a:lstStyle>
        <a:defPPr>
          <a:defRPr/>
        </a:defPPr>
      </a:lstStyle>
    </a:spDef>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3.xml><?xml version="1.0" encoding="utf-8"?>
<a:theme xmlns:a="http://schemas.openxmlformats.org/drawingml/2006/main" name="3_blank">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4.xml><?xml version="1.0" encoding="utf-8"?>
<a:theme xmlns:a="http://schemas.openxmlformats.org/drawingml/2006/main" name="15_Juniper Templat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5.xml><?xml version="1.0" encoding="utf-8"?>
<a:theme xmlns:a="http://schemas.openxmlformats.org/drawingml/2006/main" name="16_Juniper Templat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6.xml><?xml version="1.0" encoding="utf-8"?>
<a:theme xmlns:a="http://schemas.openxmlformats.org/drawingml/2006/main" name="Mirchos">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Noto">
      <a:majorFont>
        <a:latin typeface="Noto Sans"/>
        <a:ea typeface=""/>
        <a:cs typeface=""/>
      </a:majorFont>
      <a:minorFont>
        <a:latin typeface="Noto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bg-BG" altLang="bg-BG"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bg-BG" altLang="bg-BG"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martcom2014FirstPage">
  <a:themeElements>
    <a:clrScheme name="Smartcom2014First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rtcom2014FirstPag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rtcom2014First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rtcom2014First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rtcom2014First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rtcom2014First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rtcom2014First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rtcom2014First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rtcom2014First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rtcom2014First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rtcom2014First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rtcom2014First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rtcom2014First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rtcom2014First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martcom2014">
  <a:themeElements>
    <a:clrScheme name="Smartcom20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rtcom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rtcom20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rtcom20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rtcom20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rtcom20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rtcom20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rtcom20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rtcom201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rtcom20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rtcom20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rtcom20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rtcom20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rtcom20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Juniper">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6.xml><?xml version="1.0" encoding="utf-8"?>
<a:theme xmlns:a="http://schemas.openxmlformats.org/drawingml/2006/main" name="2007-template-PP-420001_012011">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7.xml><?xml version="1.0" encoding="utf-8"?>
<a:theme xmlns:a="http://schemas.openxmlformats.org/drawingml/2006/main" name="11_Juniper Template">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8.xml><?xml version="1.0" encoding="utf-8"?>
<a:theme xmlns:a="http://schemas.openxmlformats.org/drawingml/2006/main" name="2007 JN template design file 102909">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9.xml><?xml version="1.0" encoding="utf-8"?>
<a:theme xmlns:a="http://schemas.openxmlformats.org/drawingml/2006/main" name="blank">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docProps/app.xml><?xml version="1.0" encoding="utf-8"?>
<Properties xmlns="http://schemas.openxmlformats.org/officeDocument/2006/extended-properties" xmlns:vt="http://schemas.openxmlformats.org/officeDocument/2006/docPropsVTypes">
  <Template>smartcom1</Template>
  <TotalTime>92</TotalTime>
  <Words>7068</Words>
  <Application>Microsoft Office PowerPoint</Application>
  <PresentationFormat>On-screen Show (4:3)</PresentationFormat>
  <Paragraphs>563</Paragraphs>
  <Slides>77</Slides>
  <Notes>74</Notes>
  <HiddenSlides>0</HiddenSlides>
  <MMClips>0</MMClips>
  <ScaleCrop>false</ScaleCrop>
  <HeadingPairs>
    <vt:vector size="4" baseType="variant">
      <vt:variant>
        <vt:lpstr>Theme</vt:lpstr>
      </vt:variant>
      <vt:variant>
        <vt:i4>26</vt:i4>
      </vt:variant>
      <vt:variant>
        <vt:lpstr>Slide Titles</vt:lpstr>
      </vt:variant>
      <vt:variant>
        <vt:i4>77</vt:i4>
      </vt:variant>
    </vt:vector>
  </HeadingPairs>
  <TitlesOfParts>
    <vt:vector size="103" baseType="lpstr">
      <vt:lpstr>smartcom1</vt:lpstr>
      <vt:lpstr>Smartcom2014</vt:lpstr>
      <vt:lpstr>1_Smartcom2014FirstPage</vt:lpstr>
      <vt:lpstr>1_Smartcom2014</vt:lpstr>
      <vt:lpstr>Juniper</vt:lpstr>
      <vt:lpstr>2007-template-PP-420001_012011</vt:lpstr>
      <vt:lpstr>11_Juniper Template</vt:lpstr>
      <vt:lpstr>2007 JN template design file 102909</vt:lpstr>
      <vt:lpstr>blank</vt:lpstr>
      <vt:lpstr>2_2007 JN template design file 102909</vt:lpstr>
      <vt:lpstr>1_2007 JN template design file 102909</vt:lpstr>
      <vt:lpstr>4_JN template design file</vt:lpstr>
      <vt:lpstr>1_blank</vt:lpstr>
      <vt:lpstr>12_Juniper Template</vt:lpstr>
      <vt:lpstr>13_Juniper Template</vt:lpstr>
      <vt:lpstr>1_2007-template-PP-420001_012011</vt:lpstr>
      <vt:lpstr>14_Juniper Template</vt:lpstr>
      <vt:lpstr>3_2007 JN template design file 102909</vt:lpstr>
      <vt:lpstr>2_blank</vt:lpstr>
      <vt:lpstr>4_2007 JN template design file 102909</vt:lpstr>
      <vt:lpstr>5_2007 JN template design file 102909</vt:lpstr>
      <vt:lpstr>5_JN template design file</vt:lpstr>
      <vt:lpstr>3_blank</vt:lpstr>
      <vt:lpstr>15_Juniper Template</vt:lpstr>
      <vt:lpstr>16_Juniper Template</vt:lpstr>
      <vt:lpstr>Mirchos</vt:lpstr>
      <vt:lpstr>A World of Wizard, Heroes, and Criminals</vt:lpstr>
      <vt:lpstr>The Kingdoms Overview of the Kingdoms</vt:lpstr>
      <vt:lpstr>The Kingdoms Overview of the Kingdoms (Cont.)</vt:lpstr>
      <vt:lpstr>Cybercriminal versus Cyber Heroes Cybersecurity Criminals</vt:lpstr>
      <vt:lpstr>Cybercriminal versus Cyber Heroes Cybersecurity Criminals (Cont.)</vt:lpstr>
      <vt:lpstr>Cybercriminal versus Cyber Heroes Cybersecurity Criminals (Cont.)</vt:lpstr>
      <vt:lpstr>Cybercriminal versus Cyber Heroes Cybersecurity Specialists </vt:lpstr>
      <vt:lpstr>Cybercriminal versus Cyber Heroes Cybersecurity Specialist (Cont.)</vt:lpstr>
      <vt:lpstr>Threats to the Kingdom Threat Arenas</vt:lpstr>
      <vt:lpstr>Threats to the Kingdom Threat Arenas (Cont.)</vt:lpstr>
      <vt:lpstr>Threats to the Kingdom Threat Arenas (Cont.)</vt:lpstr>
      <vt:lpstr>Threats to the Kingdom Threat Arenas (Cont.)</vt:lpstr>
      <vt:lpstr>Threats to the Kingdom Threat Arenas (Cont.)</vt:lpstr>
      <vt:lpstr>The Dark Forces of Cybersecurity  The Spread of the Dark Forces</vt:lpstr>
      <vt:lpstr>The Dark Forces of Cybersecurity  The Spread of the Dark Forces (Cont.)</vt:lpstr>
      <vt:lpstr>The Dark Forces of Cybersecurity  The Spread of the Dark Forces (Cont.)</vt:lpstr>
      <vt:lpstr>The Dark Forces of Cybersecurity  The Spread of the Dark Forces (Cont.)</vt:lpstr>
      <vt:lpstr>The Spread of the Dark Forces The Sophistication of the Dark Forces</vt:lpstr>
      <vt:lpstr>The Spread of the Dark Forces The Sophistication of the Dark Forces (Cont.)</vt:lpstr>
      <vt:lpstr>Creating More Heroes A Workforce Framework for Cybersecurity</vt:lpstr>
      <vt:lpstr>Creating More Heroes A Workforce Framework for Cybersecurity (Cont.)</vt:lpstr>
      <vt:lpstr>Creating More Heroes Cybersecurity Certifications</vt:lpstr>
      <vt:lpstr>Creating More Heroes Cybersecurity Certifications (Cont.)</vt:lpstr>
      <vt:lpstr>Creating More Heroes Cybersecurity Certifications (Cont.)</vt:lpstr>
      <vt:lpstr>Creating More Heroes Cybersecurity Certifications (Cont.)</vt:lpstr>
      <vt:lpstr>How to Become a Cyber Hero</vt:lpstr>
      <vt:lpstr>Chapter 2: The Cybersecurity Sorcery Cube</vt:lpstr>
      <vt:lpstr>The Cybersecurity Sorcery Cube The Three Dimensions</vt:lpstr>
      <vt:lpstr>The Cybersecurity Sorcery Cube  The Three Dimensions (Cont.)</vt:lpstr>
      <vt:lpstr>CIA TRIAD</vt:lpstr>
      <vt:lpstr>CIA TRIAD Confidentiality</vt:lpstr>
      <vt:lpstr>CIA TRIAD Confidentiality (Cont.)</vt:lpstr>
      <vt:lpstr>CIA TRIAD Confidentiality (Cont.)</vt:lpstr>
      <vt:lpstr> CIA TRIAD Integrity</vt:lpstr>
      <vt:lpstr>CIA TRIAD Availability</vt:lpstr>
      <vt:lpstr>States of Data</vt:lpstr>
      <vt:lpstr>States of Data Data at Rest</vt:lpstr>
      <vt:lpstr>States of Data Data at Rest (Cont.)</vt:lpstr>
      <vt:lpstr>States of Data Data In Transit</vt:lpstr>
      <vt:lpstr>States of Data Data In Process</vt:lpstr>
      <vt:lpstr>Cybersecurity Countermeasures</vt:lpstr>
      <vt:lpstr>Cybersecurity Countermeasures Technologies</vt:lpstr>
      <vt:lpstr>Cybersecurity Countermeasures Technologies</vt:lpstr>
      <vt:lpstr>Cybersecurity Countermeasures Technologies</vt:lpstr>
      <vt:lpstr> Cybersecurity Countermeasures Implementing Cybersecurity Education and Training</vt:lpstr>
      <vt:lpstr>Cybersecurity Countermeasures Cybersecurity Policies and Procedures</vt:lpstr>
      <vt:lpstr>IT Security Management Framework</vt:lpstr>
      <vt:lpstr>Security Management Framework The ISO Model</vt:lpstr>
      <vt:lpstr>Security Management Framework The ISO Model (Cont.)</vt:lpstr>
      <vt:lpstr> Security Management Framework Using the ISO Cybersecurity Model</vt:lpstr>
      <vt:lpstr> Security Management Framework Using the ISO Cybersecurity Model (Cont.)</vt:lpstr>
      <vt:lpstr> Security Management Framework Using the ISO Cybersecurity Model (Cont.)</vt:lpstr>
      <vt:lpstr>Chapter 3: Malware and Malicious Code</vt:lpstr>
      <vt:lpstr>Chapter 3 - Sections &amp; Objectives</vt:lpstr>
      <vt:lpstr>3.1 Malware and Malicious Code</vt:lpstr>
      <vt:lpstr>Malware and Malicious Code Types of Malware</vt:lpstr>
      <vt:lpstr>Malware and Malicious Code Types of Malware (Cont.)</vt:lpstr>
      <vt:lpstr>Malware and Malicious Code  Email and Browser Attacks (Cont.)</vt:lpstr>
      <vt:lpstr>Malware and Malicious Code  Email and Browser Attacks (Cont.)</vt:lpstr>
      <vt:lpstr>Malware and Malicious Code  Email and Browser Attacks (Cont.)</vt:lpstr>
      <vt:lpstr>Malware and Malicious Code  Email and Browser Attacks (Cont.)</vt:lpstr>
      <vt:lpstr>Malware and Malicious Code  Email and Browser Attacks (Cont.)</vt:lpstr>
      <vt:lpstr>3.2 Trickery</vt:lpstr>
      <vt:lpstr>Trickery The Art of Trickery</vt:lpstr>
      <vt:lpstr> Trickery Types of Trickery</vt:lpstr>
      <vt:lpstr>3.3 Attacks</vt:lpstr>
      <vt:lpstr>Attacks Types of Cyber Attacks</vt:lpstr>
      <vt:lpstr>Attacks Types of Cyber Attacks</vt:lpstr>
      <vt:lpstr>Attacks Wireless and Mobile Attacks (Cont.)</vt:lpstr>
      <vt:lpstr>Attacks Wireless and Mobile Attacks (Cont.)</vt:lpstr>
      <vt:lpstr>Pineapple</vt:lpstr>
      <vt:lpstr>0wned</vt:lpstr>
      <vt:lpstr>Attacks Wireless and Mobile Attacks (Cont.)</vt:lpstr>
      <vt:lpstr>Attacks Wireless and Mobile Attacks (Cont.)</vt:lpstr>
      <vt:lpstr>Attacks Application Attacks</vt:lpstr>
      <vt:lpstr>Attacks Application Attacks</vt:lpstr>
      <vt:lpstr>Attacks Application Attacks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A World of Wizard, Heroes, and Criminals</dc:title>
  <dc:creator>Mircho Mirchev</dc:creator>
  <cp:lastModifiedBy>Mircho Mirchev</cp:lastModifiedBy>
  <cp:revision>10</cp:revision>
  <dcterms:created xsi:type="dcterms:W3CDTF">2017-03-30T20:51:06Z</dcterms:created>
  <dcterms:modified xsi:type="dcterms:W3CDTF">2017-03-31T08:56:24Z</dcterms:modified>
</cp:coreProperties>
</file>